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2.xml" ContentType="application/vnd.openxmlformats-officedocument.drawingml.chartshape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1.xml" ContentType="application/vnd.openxmlformats-officedocument.drawingml.diagramLayout+xml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charts/chart4.xml" ContentType="application/vnd.openxmlformats-officedocument.drawingml.char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diagrams/data1.xml" ContentType="application/vnd.openxmlformats-officedocument.drawingml.diagramData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816" r:id="rId1"/>
  </p:sldMasterIdLst>
  <p:notesMasterIdLst>
    <p:notesMasterId r:id="rId56"/>
  </p:notesMasterIdLst>
  <p:sldIdLst>
    <p:sldId id="321" r:id="rId2"/>
    <p:sldId id="317" r:id="rId3"/>
    <p:sldId id="284" r:id="rId4"/>
    <p:sldId id="295" r:id="rId5"/>
    <p:sldId id="325" r:id="rId6"/>
    <p:sldId id="285" r:id="rId7"/>
    <p:sldId id="286" r:id="rId8"/>
    <p:sldId id="296" r:id="rId9"/>
    <p:sldId id="297" r:id="rId10"/>
    <p:sldId id="288" r:id="rId11"/>
    <p:sldId id="290" r:id="rId12"/>
    <p:sldId id="294" r:id="rId13"/>
    <p:sldId id="323" r:id="rId14"/>
    <p:sldId id="256" r:id="rId15"/>
    <p:sldId id="258" r:id="rId16"/>
    <p:sldId id="262" r:id="rId17"/>
    <p:sldId id="263" r:id="rId18"/>
    <p:sldId id="273" r:id="rId19"/>
    <p:sldId id="274" r:id="rId20"/>
    <p:sldId id="259" r:id="rId21"/>
    <p:sldId id="260" r:id="rId22"/>
    <p:sldId id="267" r:id="rId23"/>
    <p:sldId id="268" r:id="rId24"/>
    <p:sldId id="269" r:id="rId25"/>
    <p:sldId id="319" r:id="rId26"/>
    <p:sldId id="270" r:id="rId27"/>
    <p:sldId id="271" r:id="rId28"/>
    <p:sldId id="320" r:id="rId29"/>
    <p:sldId id="272" r:id="rId30"/>
    <p:sldId id="275" r:id="rId31"/>
    <p:sldId id="324" r:id="rId32"/>
    <p:sldId id="276" r:id="rId33"/>
    <p:sldId id="277" r:id="rId34"/>
    <p:sldId id="279" r:id="rId35"/>
    <p:sldId id="280" r:id="rId36"/>
    <p:sldId id="322" r:id="rId37"/>
    <p:sldId id="298" r:id="rId38"/>
    <p:sldId id="299" r:id="rId39"/>
    <p:sldId id="300" r:id="rId40"/>
    <p:sldId id="301" r:id="rId41"/>
    <p:sldId id="302" r:id="rId42"/>
    <p:sldId id="303" r:id="rId43"/>
    <p:sldId id="304" r:id="rId44"/>
    <p:sldId id="305" r:id="rId45"/>
    <p:sldId id="306" r:id="rId46"/>
    <p:sldId id="308" r:id="rId47"/>
    <p:sldId id="309" r:id="rId48"/>
    <p:sldId id="310" r:id="rId49"/>
    <p:sldId id="311" r:id="rId50"/>
    <p:sldId id="313" r:id="rId51"/>
    <p:sldId id="314" r:id="rId52"/>
    <p:sldId id="326" r:id="rId53"/>
    <p:sldId id="327" r:id="rId54"/>
    <p:sldId id="315" r:id="rId5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8F8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412" autoAdjust="0"/>
    <p:restoredTop sz="94718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G:\ya%20rb\Book1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G:\ya%20rb\Book1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G:\ya%20rb\Book1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G:\ya%20rb\Book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SA"/>
  <c:style val="22"/>
  <c:chart>
    <c:title>
      <c:tx>
        <c:rich>
          <a:bodyPr/>
          <a:lstStyle/>
          <a:p>
            <a:pPr>
              <a:defRPr lang="ar-SA"/>
            </a:pPr>
            <a:r>
              <a:rPr lang="en-US"/>
              <a:t>Air Temprature(°C)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7.8882448721687592E-2"/>
          <c:y val="0.131813715666699"/>
          <c:w val="0.90259903275979692"/>
          <c:h val="0.69945733095918183"/>
        </c:manualLayout>
      </c:layout>
      <c:lineChart>
        <c:grouping val="standard"/>
        <c:ser>
          <c:idx val="0"/>
          <c:order val="0"/>
          <c:tx>
            <c:strRef>
              <c:f>Sheet1!$M$3</c:f>
              <c:strCache>
                <c:ptCount val="1"/>
                <c:pt idx="0">
                  <c:v>Air Tem(Co)</c:v>
                </c:pt>
              </c:strCache>
            </c:strRef>
          </c:tx>
          <c:cat>
            <c:strRef>
              <c:f>Sheet1!$G$4:$G$15</c:f>
              <c:strCache>
                <c:ptCount val="12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  <c:pt idx="3">
                  <c:v>April</c:v>
                </c:pt>
                <c:pt idx="4">
                  <c:v>May</c:v>
                </c:pt>
                <c:pt idx="5">
                  <c:v>Jun</c:v>
                </c:pt>
                <c:pt idx="6">
                  <c:v>July</c:v>
                </c:pt>
                <c:pt idx="7">
                  <c:v>August</c:v>
                </c:pt>
                <c:pt idx="8">
                  <c:v>September</c:v>
                </c:pt>
                <c:pt idx="9">
                  <c:v>October</c:v>
                </c:pt>
                <c:pt idx="10">
                  <c:v>November</c:v>
                </c:pt>
                <c:pt idx="11">
                  <c:v>December</c:v>
                </c:pt>
              </c:strCache>
            </c:strRef>
          </c:cat>
          <c:val>
            <c:numRef>
              <c:f>Sheet1!$M$4:$M$15</c:f>
              <c:numCache>
                <c:formatCode>General</c:formatCode>
                <c:ptCount val="12"/>
                <c:pt idx="0">
                  <c:v>7.2</c:v>
                </c:pt>
                <c:pt idx="1">
                  <c:v>9.9</c:v>
                </c:pt>
                <c:pt idx="2">
                  <c:v>16.600000000000001</c:v>
                </c:pt>
                <c:pt idx="3">
                  <c:v>18.899999999999999</c:v>
                </c:pt>
                <c:pt idx="4">
                  <c:v>19.5</c:v>
                </c:pt>
                <c:pt idx="5">
                  <c:v>24.2</c:v>
                </c:pt>
                <c:pt idx="6">
                  <c:v>25.2</c:v>
                </c:pt>
                <c:pt idx="7">
                  <c:v>25.4</c:v>
                </c:pt>
                <c:pt idx="8">
                  <c:v>23.7</c:v>
                </c:pt>
                <c:pt idx="9">
                  <c:v>20</c:v>
                </c:pt>
                <c:pt idx="10">
                  <c:v>17.100000000000001</c:v>
                </c:pt>
                <c:pt idx="11">
                  <c:v>13</c:v>
                </c:pt>
              </c:numCache>
            </c:numRef>
          </c:val>
        </c:ser>
        <c:marker val="1"/>
        <c:axId val="51485696"/>
        <c:axId val="51819264"/>
      </c:lineChart>
      <c:catAx>
        <c:axId val="51485696"/>
        <c:scaling>
          <c:orientation val="minMax"/>
        </c:scaling>
        <c:axPos val="b"/>
        <c:tickLblPos val="nextTo"/>
        <c:txPr>
          <a:bodyPr rot="-5400000" vert="horz"/>
          <a:lstStyle/>
          <a:p>
            <a:pPr>
              <a:defRPr lang="ar-SA"/>
            </a:pPr>
            <a:endParaRPr lang="ar-SA"/>
          </a:p>
        </c:txPr>
        <c:crossAx val="51819264"/>
        <c:crosses val="autoZero"/>
        <c:auto val="1"/>
        <c:lblAlgn val="ctr"/>
        <c:lblOffset val="100"/>
      </c:catAx>
      <c:valAx>
        <c:axId val="51819264"/>
        <c:scaling>
          <c:orientation val="minMax"/>
        </c:scaling>
        <c:axPos val="l"/>
        <c:majorGridlines/>
        <c:title>
          <c:tx>
            <c:rich>
              <a:bodyPr rot="0" vert="horz"/>
              <a:lstStyle/>
              <a:p>
                <a:pPr>
                  <a:defRPr lang="ar-SA"/>
                </a:pPr>
                <a:r>
                  <a:rPr lang="en-US"/>
                  <a:t>°C</a:t>
                </a:r>
              </a:p>
            </c:rich>
          </c:tx>
          <c:layout>
            <c:manualLayout>
              <c:xMode val="edge"/>
              <c:yMode val="edge"/>
              <c:x val="3.5926257733979242E-2"/>
              <c:y val="2.6406319243908606E-2"/>
            </c:manualLayout>
          </c:layout>
        </c:title>
        <c:numFmt formatCode="General" sourceLinked="1"/>
        <c:tickLblPos val="nextTo"/>
        <c:txPr>
          <a:bodyPr/>
          <a:lstStyle/>
          <a:p>
            <a:pPr>
              <a:defRPr lang="ar-SA"/>
            </a:pPr>
            <a:endParaRPr lang="ar-SA"/>
          </a:p>
        </c:txPr>
        <c:crossAx val="51485696"/>
        <c:crosses val="autoZero"/>
        <c:crossBetween val="between"/>
      </c:valAx>
    </c:plotArea>
    <c:plotVisOnly val="1"/>
  </c:chart>
  <c:spPr>
    <a:solidFill>
      <a:schemeClr val="lt1"/>
    </a:solidFill>
    <a:ln w="25400" cap="flat" cmpd="sng" algn="ctr">
      <a:solidFill>
        <a:schemeClr val="accent4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ar-SA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SA"/>
  <c:style val="22"/>
  <c:chart>
    <c:title>
      <c:tx>
        <c:rich>
          <a:bodyPr/>
          <a:lstStyle/>
          <a:p>
            <a:pPr>
              <a:defRPr lang="ar-SA"/>
            </a:pPr>
            <a:r>
              <a:rPr lang="en-US"/>
              <a:t>Rainfall quantity(mm)</a:t>
            </a:r>
          </a:p>
        </c:rich>
      </c:tx>
      <c:layout>
        <c:manualLayout>
          <c:xMode val="edge"/>
          <c:yMode val="edge"/>
          <c:x val="0.2466964285714299"/>
          <c:y val="2.4024024024024031E-2"/>
        </c:manualLayout>
      </c:layout>
    </c:title>
    <c:plotArea>
      <c:layout/>
      <c:barChart>
        <c:barDir val="col"/>
        <c:grouping val="clustered"/>
        <c:ser>
          <c:idx val="0"/>
          <c:order val="0"/>
          <c:tx>
            <c:strRef>
              <c:f>Sheet1!$L$3</c:f>
              <c:strCache>
                <c:ptCount val="1"/>
                <c:pt idx="0">
                  <c:v>Rainfall quantity(mm)</c:v>
                </c:pt>
              </c:strCache>
            </c:strRef>
          </c:tx>
          <c:cat>
            <c:strRef>
              <c:f>Sheet1!$G$4:$G$15</c:f>
              <c:strCache>
                <c:ptCount val="12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  <c:pt idx="3">
                  <c:v>April</c:v>
                </c:pt>
                <c:pt idx="4">
                  <c:v>May</c:v>
                </c:pt>
                <c:pt idx="5">
                  <c:v>Jun</c:v>
                </c:pt>
                <c:pt idx="6">
                  <c:v>July</c:v>
                </c:pt>
                <c:pt idx="7">
                  <c:v>August</c:v>
                </c:pt>
                <c:pt idx="8">
                  <c:v>September</c:v>
                </c:pt>
                <c:pt idx="9">
                  <c:v>October</c:v>
                </c:pt>
                <c:pt idx="10">
                  <c:v>November</c:v>
                </c:pt>
                <c:pt idx="11">
                  <c:v>December</c:v>
                </c:pt>
              </c:strCache>
            </c:strRef>
          </c:cat>
          <c:val>
            <c:numRef>
              <c:f>Sheet1!$L$4:$L$15</c:f>
              <c:numCache>
                <c:formatCode>General</c:formatCode>
                <c:ptCount val="12"/>
                <c:pt idx="0">
                  <c:v>157.69999999999999</c:v>
                </c:pt>
                <c:pt idx="1">
                  <c:v>104.7</c:v>
                </c:pt>
                <c:pt idx="2">
                  <c:v>6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11</c:v>
                </c:pt>
                <c:pt idx="9">
                  <c:v>23.3</c:v>
                </c:pt>
                <c:pt idx="10">
                  <c:v>4.2</c:v>
                </c:pt>
                <c:pt idx="11">
                  <c:v>153.30000000000001</c:v>
                </c:pt>
              </c:numCache>
            </c:numRef>
          </c:val>
        </c:ser>
        <c:axId val="60043648"/>
        <c:axId val="60045184"/>
      </c:barChart>
      <c:catAx>
        <c:axId val="60043648"/>
        <c:scaling>
          <c:orientation val="minMax"/>
        </c:scaling>
        <c:axPos val="b"/>
        <c:tickLblPos val="nextTo"/>
        <c:txPr>
          <a:bodyPr rot="-5400000" vert="horz"/>
          <a:lstStyle/>
          <a:p>
            <a:pPr>
              <a:defRPr lang="ar-SA"/>
            </a:pPr>
            <a:endParaRPr lang="ar-SA"/>
          </a:p>
        </c:txPr>
        <c:crossAx val="60045184"/>
        <c:crosses val="autoZero"/>
        <c:auto val="1"/>
        <c:lblAlgn val="ctr"/>
        <c:lblOffset val="100"/>
      </c:catAx>
      <c:valAx>
        <c:axId val="60045184"/>
        <c:scaling>
          <c:orientation val="minMax"/>
        </c:scaling>
        <c:axPos val="l"/>
        <c:majorGridlines/>
        <c:title>
          <c:tx>
            <c:rich>
              <a:bodyPr rot="0" vert="horz"/>
              <a:lstStyle/>
              <a:p>
                <a:pPr>
                  <a:defRPr lang="ar-SA"/>
                </a:pPr>
                <a:r>
                  <a:rPr lang="en-US"/>
                  <a:t>mm</a:t>
                </a:r>
              </a:p>
            </c:rich>
          </c:tx>
          <c:layout>
            <c:manualLayout>
              <c:xMode val="edge"/>
              <c:yMode val="edge"/>
              <c:x val="0.10277777777777802"/>
              <c:y val="7.6383056284631129E-2"/>
            </c:manualLayout>
          </c:layout>
        </c:title>
        <c:numFmt formatCode="General" sourceLinked="1"/>
        <c:tickLblPos val="nextTo"/>
        <c:txPr>
          <a:bodyPr/>
          <a:lstStyle/>
          <a:p>
            <a:pPr>
              <a:defRPr lang="ar-SA"/>
            </a:pPr>
            <a:endParaRPr lang="ar-SA"/>
          </a:p>
        </c:txPr>
        <c:crossAx val="60043648"/>
        <c:crosses val="autoZero"/>
        <c:crossBetween val="between"/>
      </c:valAx>
    </c:plotArea>
    <c:plotVisOnly val="1"/>
  </c:chart>
  <c:spPr>
    <a:solidFill>
      <a:schemeClr val="lt1"/>
    </a:solidFill>
    <a:ln w="25400" cap="flat" cmpd="sng" algn="ctr">
      <a:solidFill>
        <a:schemeClr val="accent4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ar-SA"/>
    </a:p>
  </c:txPr>
  <c:externalData r:id="rId1"/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SA"/>
  <c:style val="22"/>
  <c:chart>
    <c:title>
      <c:layout>
        <c:manualLayout>
          <c:xMode val="edge"/>
          <c:yMode val="edge"/>
          <c:x val="0.27751439924176341"/>
          <c:y val="7.7471759359659012E-2"/>
        </c:manualLayout>
      </c:layout>
      <c:txPr>
        <a:bodyPr/>
        <a:lstStyle/>
        <a:p>
          <a:pPr>
            <a:defRPr lang="ar-SA"/>
          </a:pPr>
          <a:endParaRPr lang="ar-SA"/>
        </a:p>
      </c:txPr>
    </c:title>
    <c:plotArea>
      <c:layout/>
      <c:lineChart>
        <c:grouping val="standard"/>
        <c:ser>
          <c:idx val="0"/>
          <c:order val="0"/>
          <c:tx>
            <c:strRef>
              <c:f>Sheet1!$H$3</c:f>
              <c:strCache>
                <c:ptCount val="1"/>
                <c:pt idx="0">
                  <c:v>Mean wind speed</c:v>
                </c:pt>
              </c:strCache>
            </c:strRef>
          </c:tx>
          <c:marker>
            <c:symbol val="none"/>
          </c:marker>
          <c:cat>
            <c:strRef>
              <c:f>Sheet1!$G$4:$G$15</c:f>
              <c:strCache>
                <c:ptCount val="12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  <c:pt idx="3">
                  <c:v>April</c:v>
                </c:pt>
                <c:pt idx="4">
                  <c:v>May</c:v>
                </c:pt>
                <c:pt idx="5">
                  <c:v>Jun</c:v>
                </c:pt>
                <c:pt idx="6">
                  <c:v>July</c:v>
                </c:pt>
                <c:pt idx="7">
                  <c:v>August</c:v>
                </c:pt>
                <c:pt idx="8">
                  <c:v>September</c:v>
                </c:pt>
                <c:pt idx="9">
                  <c:v>October</c:v>
                </c:pt>
                <c:pt idx="10">
                  <c:v>November</c:v>
                </c:pt>
                <c:pt idx="11">
                  <c:v>December</c:v>
                </c:pt>
              </c:strCache>
            </c:strRef>
          </c:cat>
          <c:val>
            <c:numRef>
              <c:f>Sheet1!$H$4:$H$15</c:f>
              <c:numCache>
                <c:formatCode>General</c:formatCode>
                <c:ptCount val="12"/>
                <c:pt idx="0">
                  <c:v>7.9</c:v>
                </c:pt>
                <c:pt idx="1">
                  <c:v>2.8</c:v>
                </c:pt>
                <c:pt idx="2">
                  <c:v>6.4</c:v>
                </c:pt>
                <c:pt idx="3">
                  <c:v>7.4</c:v>
                </c:pt>
                <c:pt idx="4">
                  <c:v>7.5</c:v>
                </c:pt>
                <c:pt idx="5">
                  <c:v>7.4</c:v>
                </c:pt>
                <c:pt idx="6">
                  <c:v>6.7</c:v>
                </c:pt>
                <c:pt idx="7">
                  <c:v>7</c:v>
                </c:pt>
                <c:pt idx="8">
                  <c:v>6.4</c:v>
                </c:pt>
                <c:pt idx="9">
                  <c:v>6.2</c:v>
                </c:pt>
                <c:pt idx="10">
                  <c:v>4.5999999999999996</c:v>
                </c:pt>
                <c:pt idx="11">
                  <c:v>6.7</c:v>
                </c:pt>
              </c:numCache>
            </c:numRef>
          </c:val>
        </c:ser>
        <c:marker val="1"/>
        <c:axId val="60077568"/>
        <c:axId val="60079104"/>
      </c:lineChart>
      <c:catAx>
        <c:axId val="60077568"/>
        <c:scaling>
          <c:orientation val="minMax"/>
        </c:scaling>
        <c:axPos val="b"/>
        <c:tickLblPos val="nextTo"/>
        <c:txPr>
          <a:bodyPr rot="-5400000" vert="horz"/>
          <a:lstStyle/>
          <a:p>
            <a:pPr>
              <a:defRPr lang="ar-SA"/>
            </a:pPr>
            <a:endParaRPr lang="ar-SA"/>
          </a:p>
        </c:txPr>
        <c:crossAx val="60079104"/>
        <c:crosses val="autoZero"/>
        <c:auto val="1"/>
        <c:lblAlgn val="ctr"/>
        <c:lblOffset val="100"/>
      </c:catAx>
      <c:valAx>
        <c:axId val="60079104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lang="ar-SA"/>
            </a:pPr>
            <a:endParaRPr lang="ar-SA"/>
          </a:p>
        </c:txPr>
        <c:crossAx val="60077568"/>
        <c:crosses val="autoZero"/>
        <c:crossBetween val="between"/>
      </c:valAx>
    </c:plotArea>
    <c:plotVisOnly val="1"/>
  </c:chart>
  <c:spPr>
    <a:solidFill>
      <a:schemeClr val="lt1"/>
    </a:solidFill>
    <a:ln w="25400" cap="flat" cmpd="sng" algn="ctr">
      <a:solidFill>
        <a:schemeClr val="accent4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ar-SA"/>
    </a:p>
  </c:txPr>
  <c:externalData r:id="rId1"/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SA"/>
  <c:style val="22"/>
  <c:chart>
    <c:title>
      <c:layout/>
      <c:txPr>
        <a:bodyPr/>
        <a:lstStyle/>
        <a:p>
          <a:pPr>
            <a:defRPr lang="ar-SA"/>
          </a:pPr>
          <a:endParaRPr lang="ar-SA"/>
        </a:p>
      </c:txPr>
    </c:title>
    <c:plotArea>
      <c:layout/>
      <c:lineChart>
        <c:grouping val="standard"/>
        <c:ser>
          <c:idx val="0"/>
          <c:order val="0"/>
          <c:tx>
            <c:strRef>
              <c:f>Sheet1!$J$3</c:f>
              <c:strCache>
                <c:ptCount val="1"/>
                <c:pt idx="0">
                  <c:v>Mean relative humidity (%)</c:v>
                </c:pt>
              </c:strCache>
            </c:strRef>
          </c:tx>
          <c:cat>
            <c:strRef>
              <c:f>Sheet1!$G$4:$G$15</c:f>
              <c:strCache>
                <c:ptCount val="12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  <c:pt idx="3">
                  <c:v>April</c:v>
                </c:pt>
                <c:pt idx="4">
                  <c:v>May</c:v>
                </c:pt>
                <c:pt idx="5">
                  <c:v>Jun</c:v>
                </c:pt>
                <c:pt idx="6">
                  <c:v>July</c:v>
                </c:pt>
                <c:pt idx="7">
                  <c:v>August</c:v>
                </c:pt>
                <c:pt idx="8">
                  <c:v>September</c:v>
                </c:pt>
                <c:pt idx="9">
                  <c:v>October</c:v>
                </c:pt>
                <c:pt idx="10">
                  <c:v>November</c:v>
                </c:pt>
                <c:pt idx="11">
                  <c:v>December</c:v>
                </c:pt>
              </c:strCache>
            </c:strRef>
          </c:cat>
          <c:val>
            <c:numRef>
              <c:f>Sheet1!$J$4:$J$15</c:f>
              <c:numCache>
                <c:formatCode>General</c:formatCode>
                <c:ptCount val="12"/>
                <c:pt idx="0">
                  <c:v>64</c:v>
                </c:pt>
                <c:pt idx="1">
                  <c:v>65</c:v>
                </c:pt>
                <c:pt idx="2">
                  <c:v>52</c:v>
                </c:pt>
                <c:pt idx="3">
                  <c:v>49</c:v>
                </c:pt>
                <c:pt idx="4">
                  <c:v>58</c:v>
                </c:pt>
                <c:pt idx="5">
                  <c:v>53</c:v>
                </c:pt>
                <c:pt idx="6">
                  <c:v>62</c:v>
                </c:pt>
                <c:pt idx="7">
                  <c:v>65</c:v>
                </c:pt>
                <c:pt idx="8">
                  <c:v>67</c:v>
                </c:pt>
                <c:pt idx="9">
                  <c:v>68</c:v>
                </c:pt>
                <c:pt idx="10">
                  <c:v>58</c:v>
                </c:pt>
                <c:pt idx="11">
                  <c:v>62</c:v>
                </c:pt>
              </c:numCache>
            </c:numRef>
          </c:val>
        </c:ser>
        <c:marker val="1"/>
        <c:axId val="53181056"/>
        <c:axId val="53191040"/>
      </c:lineChart>
      <c:catAx>
        <c:axId val="53181056"/>
        <c:scaling>
          <c:orientation val="minMax"/>
        </c:scaling>
        <c:axPos val="b"/>
        <c:tickLblPos val="nextTo"/>
        <c:txPr>
          <a:bodyPr rot="-5400000" vert="horz"/>
          <a:lstStyle/>
          <a:p>
            <a:pPr>
              <a:defRPr lang="ar-SA"/>
            </a:pPr>
            <a:endParaRPr lang="ar-SA"/>
          </a:p>
        </c:txPr>
        <c:crossAx val="53191040"/>
        <c:crosses val="autoZero"/>
        <c:auto val="1"/>
        <c:lblAlgn val="ctr"/>
        <c:lblOffset val="100"/>
      </c:catAx>
      <c:valAx>
        <c:axId val="53191040"/>
        <c:scaling>
          <c:orientation val="minMax"/>
        </c:scaling>
        <c:axPos val="l"/>
        <c:majorGridlines/>
        <c:title>
          <c:tx>
            <c:rich>
              <a:bodyPr rot="0" vert="horz"/>
              <a:lstStyle/>
              <a:p>
                <a:pPr>
                  <a:defRPr lang="ar-SA"/>
                </a:pPr>
                <a:r>
                  <a:rPr lang="en-US"/>
                  <a:t>%</a:t>
                </a:r>
              </a:p>
            </c:rich>
          </c:tx>
          <c:layout>
            <c:manualLayout>
              <c:xMode val="edge"/>
              <c:yMode val="edge"/>
              <c:x val="7.4137931034484156E-2"/>
              <c:y val="7.1912993634417124E-2"/>
            </c:manualLayout>
          </c:layout>
        </c:title>
        <c:numFmt formatCode="General" sourceLinked="1"/>
        <c:tickLblPos val="nextTo"/>
        <c:txPr>
          <a:bodyPr/>
          <a:lstStyle/>
          <a:p>
            <a:pPr>
              <a:defRPr lang="ar-SA"/>
            </a:pPr>
            <a:endParaRPr lang="ar-SA"/>
          </a:p>
        </c:txPr>
        <c:crossAx val="53181056"/>
        <c:crosses val="autoZero"/>
        <c:crossBetween val="between"/>
      </c:valAx>
    </c:plotArea>
    <c:plotVisOnly val="1"/>
  </c:chart>
  <c:spPr>
    <a:solidFill>
      <a:schemeClr val="lt1"/>
    </a:solidFill>
    <a:ln w="25400" cap="flat" cmpd="sng" algn="ctr">
      <a:solidFill>
        <a:schemeClr val="accent4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ar-SA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5937D7F-AE91-43C7-A9B9-EFFEDB334328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FF1E54BD-875C-4C6B-8301-D03414D0C80E}">
      <dgm:prSet phldrT="[Text]" custT="1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sz="3200" dirty="0" smtClean="0"/>
            <a:t>1</a:t>
          </a:r>
          <a:endParaRPr lang="ar-SA" sz="3200" dirty="0"/>
        </a:p>
      </dgm:t>
    </dgm:pt>
    <dgm:pt modelId="{61B93772-7DF6-483C-B18C-4C1990107AC1}" type="parTrans" cxnId="{A66776FF-1048-4029-833E-5E9F4F3EA6D9}">
      <dgm:prSet/>
      <dgm:spPr/>
      <dgm:t>
        <a:bodyPr/>
        <a:lstStyle/>
        <a:p>
          <a:pPr rtl="1"/>
          <a:endParaRPr lang="ar-SA"/>
        </a:p>
      </dgm:t>
    </dgm:pt>
    <dgm:pt modelId="{CA897FBA-79DC-499A-9228-884D166E9D32}" type="sibTrans" cxnId="{A66776FF-1048-4029-833E-5E9F4F3EA6D9}">
      <dgm:prSet/>
      <dgm:spPr/>
      <dgm:t>
        <a:bodyPr/>
        <a:lstStyle/>
        <a:p>
          <a:pPr rtl="1"/>
          <a:endParaRPr lang="ar-SA"/>
        </a:p>
      </dgm:t>
    </dgm:pt>
    <dgm:pt modelId="{47A16F58-2268-49CE-8E5D-58FF7DCA56D8}">
      <dgm:prSet phldrT="[Text]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algn="l" rtl="1"/>
          <a:endParaRPr lang="ar-SA" sz="1800" b="1" i="1" dirty="0"/>
        </a:p>
      </dgm:t>
    </dgm:pt>
    <dgm:pt modelId="{45094C07-8EF8-4DEF-93F8-F94023895AE1}" type="parTrans" cxnId="{EBEA948C-496D-471A-927E-E38EDE4ADED4}">
      <dgm:prSet/>
      <dgm:spPr/>
      <dgm:t>
        <a:bodyPr/>
        <a:lstStyle/>
        <a:p>
          <a:pPr rtl="1"/>
          <a:endParaRPr lang="ar-SA"/>
        </a:p>
      </dgm:t>
    </dgm:pt>
    <dgm:pt modelId="{BC6DBD5E-8DF7-4144-96A3-7D41118C0A4D}" type="sibTrans" cxnId="{EBEA948C-496D-471A-927E-E38EDE4ADED4}">
      <dgm:prSet/>
      <dgm:spPr/>
      <dgm:t>
        <a:bodyPr/>
        <a:lstStyle/>
        <a:p>
          <a:pPr rtl="1"/>
          <a:endParaRPr lang="ar-SA"/>
        </a:p>
      </dgm:t>
    </dgm:pt>
    <dgm:pt modelId="{8046E204-3279-43FE-8993-6AEA6695A96F}">
      <dgm:prSet phldrT="[Text]" custT="1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algn="just" rtl="0"/>
          <a:r>
            <a:rPr lang="en-US" sz="2400" b="0" i="1" dirty="0" smtClean="0">
              <a:latin typeface="Times New Roman" pitchFamily="18" charset="0"/>
              <a:cs typeface="Times New Roman" pitchFamily="18" charset="0"/>
            </a:rPr>
            <a:t>Introduction</a:t>
          </a:r>
          <a:endParaRPr lang="ar-SA" sz="2400" b="0" i="1" dirty="0">
            <a:latin typeface="Times New Roman" pitchFamily="18" charset="0"/>
            <a:cs typeface="Times New Roman" pitchFamily="18" charset="0"/>
          </a:endParaRPr>
        </a:p>
      </dgm:t>
    </dgm:pt>
    <dgm:pt modelId="{34B0D712-9AB8-44C6-A407-1B5C453C877D}" type="parTrans" cxnId="{BE1EBE7B-1725-42B9-A4B3-360792DBA2EF}">
      <dgm:prSet/>
      <dgm:spPr/>
      <dgm:t>
        <a:bodyPr/>
        <a:lstStyle/>
        <a:p>
          <a:pPr rtl="1"/>
          <a:endParaRPr lang="ar-SA"/>
        </a:p>
      </dgm:t>
    </dgm:pt>
    <dgm:pt modelId="{5D402C11-29F8-4A5B-9EDB-BF49BD59A0B5}" type="sibTrans" cxnId="{BE1EBE7B-1725-42B9-A4B3-360792DBA2EF}">
      <dgm:prSet/>
      <dgm:spPr/>
      <dgm:t>
        <a:bodyPr/>
        <a:lstStyle/>
        <a:p>
          <a:pPr rtl="1"/>
          <a:endParaRPr lang="ar-SA"/>
        </a:p>
      </dgm:t>
    </dgm:pt>
    <dgm:pt modelId="{667DE330-534B-40D9-B1B7-7F49A864370E}">
      <dgm:prSet phldrT="[Text]" custT="1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en-US" sz="3200" dirty="0" smtClean="0"/>
            <a:t>2</a:t>
          </a:r>
          <a:endParaRPr lang="ar-SA" sz="3200" dirty="0"/>
        </a:p>
      </dgm:t>
    </dgm:pt>
    <dgm:pt modelId="{BA4804D5-F1A8-4552-B2AC-CCA1D95854AD}" type="parTrans" cxnId="{D85EFED6-62DB-44B7-9A70-D402EEC84753}">
      <dgm:prSet/>
      <dgm:spPr/>
      <dgm:t>
        <a:bodyPr/>
        <a:lstStyle/>
        <a:p>
          <a:pPr rtl="1"/>
          <a:endParaRPr lang="ar-SA"/>
        </a:p>
      </dgm:t>
    </dgm:pt>
    <dgm:pt modelId="{5879E888-12CB-4337-8700-4A491BDBCE7E}" type="sibTrans" cxnId="{D85EFED6-62DB-44B7-9A70-D402EEC84753}">
      <dgm:prSet/>
      <dgm:spPr/>
      <dgm:t>
        <a:bodyPr/>
        <a:lstStyle/>
        <a:p>
          <a:pPr rtl="1"/>
          <a:endParaRPr lang="ar-SA"/>
        </a:p>
      </dgm:t>
    </dgm:pt>
    <dgm:pt modelId="{1C634717-41AE-4F9D-BC6F-1D98CCD28971}">
      <dgm:prSet phldrT="[Text]" custT="1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algn="just" rtl="0"/>
          <a:r>
            <a:rPr lang="en-US" sz="2400" b="0" i="1" dirty="0" smtClean="0">
              <a:latin typeface="Times New Roman" pitchFamily="18" charset="0"/>
              <a:cs typeface="Times New Roman" pitchFamily="18" charset="0"/>
            </a:rPr>
            <a:t>Architectural Design</a:t>
          </a:r>
          <a:endParaRPr lang="ar-SA" sz="2400" b="0" i="1" dirty="0">
            <a:latin typeface="Times New Roman" pitchFamily="18" charset="0"/>
            <a:cs typeface="Times New Roman" pitchFamily="18" charset="0"/>
          </a:endParaRPr>
        </a:p>
      </dgm:t>
    </dgm:pt>
    <dgm:pt modelId="{1B469A04-957B-4EAF-A651-042FAF950CDE}" type="parTrans" cxnId="{07CCE4BF-6A4D-4DFC-8D50-FB201DB95593}">
      <dgm:prSet/>
      <dgm:spPr/>
      <dgm:t>
        <a:bodyPr/>
        <a:lstStyle/>
        <a:p>
          <a:pPr rtl="1"/>
          <a:endParaRPr lang="ar-SA"/>
        </a:p>
      </dgm:t>
    </dgm:pt>
    <dgm:pt modelId="{16690776-91FF-4EEB-B14D-3A2E7F7869EE}" type="sibTrans" cxnId="{07CCE4BF-6A4D-4DFC-8D50-FB201DB95593}">
      <dgm:prSet/>
      <dgm:spPr/>
      <dgm:t>
        <a:bodyPr/>
        <a:lstStyle/>
        <a:p>
          <a:pPr rtl="1"/>
          <a:endParaRPr lang="ar-SA"/>
        </a:p>
      </dgm:t>
    </dgm:pt>
    <dgm:pt modelId="{995500F3-0BE9-4C3A-BD2F-2310B12D1AEA}">
      <dgm:prSet phldrT="[Text]" custT="1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en-US" sz="3200" dirty="0" smtClean="0"/>
            <a:t>3</a:t>
          </a:r>
          <a:endParaRPr lang="ar-SA" sz="3200" dirty="0"/>
        </a:p>
      </dgm:t>
    </dgm:pt>
    <dgm:pt modelId="{13813D38-E066-490A-8E76-2A4FD11B10B1}" type="parTrans" cxnId="{94D1F9E7-11FB-455C-8DEF-5E2720CFA36C}">
      <dgm:prSet/>
      <dgm:spPr/>
      <dgm:t>
        <a:bodyPr/>
        <a:lstStyle/>
        <a:p>
          <a:pPr rtl="1"/>
          <a:endParaRPr lang="ar-SA"/>
        </a:p>
      </dgm:t>
    </dgm:pt>
    <dgm:pt modelId="{4FEFDE0D-8586-44B7-A425-EFFC9EB0B1A3}" type="sibTrans" cxnId="{94D1F9E7-11FB-455C-8DEF-5E2720CFA36C}">
      <dgm:prSet/>
      <dgm:spPr/>
      <dgm:t>
        <a:bodyPr/>
        <a:lstStyle/>
        <a:p>
          <a:pPr rtl="1"/>
          <a:endParaRPr lang="ar-SA"/>
        </a:p>
      </dgm:t>
    </dgm:pt>
    <dgm:pt modelId="{943968A9-E6D5-4A50-B2F5-4AF2F4E4D089}">
      <dgm:prSet phldrT="[Text]" custT="1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en-US" sz="3200" dirty="0" smtClean="0"/>
            <a:t>4</a:t>
          </a:r>
          <a:endParaRPr lang="ar-SA" sz="3200" dirty="0"/>
        </a:p>
      </dgm:t>
    </dgm:pt>
    <dgm:pt modelId="{57EEC0E1-9BAD-4796-86C6-88A8D8D56C21}" type="parTrans" cxnId="{125ABBB0-2C67-4929-9083-263BD771EA5D}">
      <dgm:prSet/>
      <dgm:spPr/>
      <dgm:t>
        <a:bodyPr/>
        <a:lstStyle/>
        <a:p>
          <a:pPr rtl="1"/>
          <a:endParaRPr lang="ar-SA"/>
        </a:p>
      </dgm:t>
    </dgm:pt>
    <dgm:pt modelId="{D5FBF27C-3327-4A93-851A-6F8B3757E69B}" type="sibTrans" cxnId="{125ABBB0-2C67-4929-9083-263BD771EA5D}">
      <dgm:prSet/>
      <dgm:spPr/>
      <dgm:t>
        <a:bodyPr/>
        <a:lstStyle/>
        <a:p>
          <a:pPr rtl="1"/>
          <a:endParaRPr lang="ar-SA"/>
        </a:p>
      </dgm:t>
    </dgm:pt>
    <dgm:pt modelId="{C9A49B78-8D15-49D8-9AA1-788B4ABD2FAC}">
      <dgm:prSet phldrT="[Text]" custT="1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en-US" sz="3200" dirty="0" smtClean="0"/>
            <a:t>5</a:t>
          </a:r>
          <a:endParaRPr lang="ar-SA" sz="3200" dirty="0"/>
        </a:p>
      </dgm:t>
    </dgm:pt>
    <dgm:pt modelId="{5A405CFA-986B-4AF3-B35E-AC0FDD6601EC}" type="parTrans" cxnId="{746415B2-8E23-46F1-9447-D2D7703B3335}">
      <dgm:prSet/>
      <dgm:spPr/>
      <dgm:t>
        <a:bodyPr/>
        <a:lstStyle/>
        <a:p>
          <a:pPr rtl="1"/>
          <a:endParaRPr lang="ar-SA"/>
        </a:p>
      </dgm:t>
    </dgm:pt>
    <dgm:pt modelId="{A2BA304F-26B4-4F40-8485-99A22BF68D79}" type="sibTrans" cxnId="{746415B2-8E23-46F1-9447-D2D7703B3335}">
      <dgm:prSet/>
      <dgm:spPr/>
      <dgm:t>
        <a:bodyPr/>
        <a:lstStyle/>
        <a:p>
          <a:pPr rtl="1"/>
          <a:endParaRPr lang="ar-SA"/>
        </a:p>
      </dgm:t>
    </dgm:pt>
    <dgm:pt modelId="{E02B9C01-BB13-4774-AEB1-C391D7FDE26C}">
      <dgm:prSet custT="1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algn="l" rtl="0"/>
          <a:r>
            <a:rPr lang="en-US" sz="2400" b="0" i="1" dirty="0" smtClean="0">
              <a:latin typeface="Times New Roman" pitchFamily="18" charset="0"/>
              <a:cs typeface="Times New Roman" pitchFamily="18" charset="0"/>
            </a:rPr>
            <a:t>Structural Design :1-steel </a:t>
          </a:r>
          <a:endParaRPr lang="ar-SA" sz="2400" b="0" i="1" dirty="0">
            <a:latin typeface="Times New Roman" pitchFamily="18" charset="0"/>
            <a:cs typeface="Times New Roman" pitchFamily="18" charset="0"/>
          </a:endParaRPr>
        </a:p>
      </dgm:t>
    </dgm:pt>
    <dgm:pt modelId="{1FF89058-D2A8-4E30-BE88-D4A37B3F3A4A}" type="parTrans" cxnId="{EC9629AF-B00F-47E6-B420-56EB87996F75}">
      <dgm:prSet/>
      <dgm:spPr/>
      <dgm:t>
        <a:bodyPr/>
        <a:lstStyle/>
        <a:p>
          <a:pPr rtl="1"/>
          <a:endParaRPr lang="ar-SA"/>
        </a:p>
      </dgm:t>
    </dgm:pt>
    <dgm:pt modelId="{D447588B-B83E-4A4E-A728-556D26965A1E}" type="sibTrans" cxnId="{EC9629AF-B00F-47E6-B420-56EB87996F75}">
      <dgm:prSet/>
      <dgm:spPr/>
      <dgm:t>
        <a:bodyPr/>
        <a:lstStyle/>
        <a:p>
          <a:pPr rtl="1"/>
          <a:endParaRPr lang="ar-SA"/>
        </a:p>
      </dgm:t>
    </dgm:pt>
    <dgm:pt modelId="{0C0D216A-2A60-4329-972A-2DA963EB773D}">
      <dgm:prSet custT="1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algn="l" rtl="0"/>
          <a:r>
            <a:rPr lang="en-US" sz="2400" b="0" i="1" dirty="0" smtClean="0">
              <a:latin typeface="Times New Roman" pitchFamily="18" charset="0"/>
              <a:cs typeface="Times New Roman" pitchFamily="18" charset="0"/>
            </a:rPr>
            <a:t>Environmental Design</a:t>
          </a:r>
          <a:endParaRPr lang="ar-SA" sz="2400" b="0" i="1" dirty="0">
            <a:latin typeface="Times New Roman" pitchFamily="18" charset="0"/>
            <a:cs typeface="Times New Roman" pitchFamily="18" charset="0"/>
          </a:endParaRPr>
        </a:p>
      </dgm:t>
    </dgm:pt>
    <dgm:pt modelId="{2D982B7F-8BA3-42EA-9D5A-E5CA578C074E}" type="parTrans" cxnId="{EFBCA289-BC7E-4A93-AFC7-FAB4C042AE75}">
      <dgm:prSet/>
      <dgm:spPr/>
      <dgm:t>
        <a:bodyPr/>
        <a:lstStyle/>
        <a:p>
          <a:pPr rtl="1"/>
          <a:endParaRPr lang="ar-SA"/>
        </a:p>
      </dgm:t>
    </dgm:pt>
    <dgm:pt modelId="{EBD95417-C716-49E4-92ED-CEDA794079F7}" type="sibTrans" cxnId="{EFBCA289-BC7E-4A93-AFC7-FAB4C042AE75}">
      <dgm:prSet/>
      <dgm:spPr/>
      <dgm:t>
        <a:bodyPr/>
        <a:lstStyle/>
        <a:p>
          <a:pPr rtl="1"/>
          <a:endParaRPr lang="ar-SA"/>
        </a:p>
      </dgm:t>
    </dgm:pt>
    <dgm:pt modelId="{3687602E-7DAE-4906-99C8-55601670A1A8}">
      <dgm:prSet custT="1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algn="l" rtl="0"/>
          <a:r>
            <a:rPr lang="en-US" sz="2400" b="0" i="1" dirty="0" smtClean="0">
              <a:latin typeface="Times New Roman" pitchFamily="18" charset="0"/>
              <a:cs typeface="Times New Roman" pitchFamily="18" charset="0"/>
            </a:rPr>
            <a:t>                                2-concrete</a:t>
          </a:r>
          <a:endParaRPr lang="ar-SA" sz="2400" b="0" i="1" dirty="0">
            <a:latin typeface="Times New Roman" pitchFamily="18" charset="0"/>
            <a:cs typeface="Times New Roman" pitchFamily="18" charset="0"/>
          </a:endParaRPr>
        </a:p>
      </dgm:t>
    </dgm:pt>
    <dgm:pt modelId="{9EF6D03C-BBE2-4E04-86F4-4EF35D54F09C}" type="parTrans" cxnId="{D010ACFC-61C8-4963-A7FA-2029173B3729}">
      <dgm:prSet/>
      <dgm:spPr/>
      <dgm:t>
        <a:bodyPr/>
        <a:lstStyle/>
        <a:p>
          <a:pPr rtl="1"/>
          <a:endParaRPr lang="ar-SA"/>
        </a:p>
      </dgm:t>
    </dgm:pt>
    <dgm:pt modelId="{7F9A6E55-45F2-4785-A132-01E9A67CB8DE}" type="sibTrans" cxnId="{D010ACFC-61C8-4963-A7FA-2029173B3729}">
      <dgm:prSet/>
      <dgm:spPr/>
      <dgm:t>
        <a:bodyPr/>
        <a:lstStyle/>
        <a:p>
          <a:pPr rtl="1"/>
          <a:endParaRPr lang="ar-SA"/>
        </a:p>
      </dgm:t>
    </dgm:pt>
    <dgm:pt modelId="{165C7C0A-6E7F-46A9-B073-DD3BC26C0DD9}">
      <dgm:prSet custT="1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algn="just" rtl="0"/>
          <a:r>
            <a:rPr lang="en-US" sz="2400" b="0" i="1" dirty="0" smtClean="0">
              <a:latin typeface="Times New Roman" pitchFamily="18" charset="0"/>
              <a:cs typeface="Times New Roman" pitchFamily="18" charset="0"/>
            </a:rPr>
            <a:t>Mechanical Design</a:t>
          </a:r>
          <a:endParaRPr lang="ar-SA" sz="2400" b="0" i="1" dirty="0">
            <a:latin typeface="Times New Roman" pitchFamily="18" charset="0"/>
            <a:cs typeface="Times New Roman" pitchFamily="18" charset="0"/>
          </a:endParaRPr>
        </a:p>
      </dgm:t>
    </dgm:pt>
    <dgm:pt modelId="{270533B0-6D10-46B1-BDE2-1572D33B83E8}" type="parTrans" cxnId="{F5FF895D-C362-4A06-9150-58E1F125D2DB}">
      <dgm:prSet/>
      <dgm:spPr/>
      <dgm:t>
        <a:bodyPr/>
        <a:lstStyle/>
        <a:p>
          <a:pPr rtl="1"/>
          <a:endParaRPr lang="ar-SA"/>
        </a:p>
      </dgm:t>
    </dgm:pt>
    <dgm:pt modelId="{75268DDF-4C2D-45F8-B28D-10B7CD2A9754}" type="sibTrans" cxnId="{F5FF895D-C362-4A06-9150-58E1F125D2DB}">
      <dgm:prSet/>
      <dgm:spPr/>
      <dgm:t>
        <a:bodyPr/>
        <a:lstStyle/>
        <a:p>
          <a:pPr rtl="1"/>
          <a:endParaRPr lang="ar-SA"/>
        </a:p>
      </dgm:t>
    </dgm:pt>
    <dgm:pt modelId="{B3D122CC-6F74-45CF-BCA9-EDD32BEF9149}">
      <dgm:prSet custT="1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en-US" sz="3200" b="0" i="1" dirty="0" smtClean="0"/>
            <a:t>6</a:t>
          </a:r>
          <a:endParaRPr lang="ar-SA" sz="3200" b="0" i="1" dirty="0"/>
        </a:p>
      </dgm:t>
    </dgm:pt>
    <dgm:pt modelId="{1B15B2DE-FD60-49C8-9CB2-A2D9AF5B0966}" type="parTrans" cxnId="{52495101-8119-408A-810C-2C92A591B024}">
      <dgm:prSet/>
      <dgm:spPr/>
      <dgm:t>
        <a:bodyPr/>
        <a:lstStyle/>
        <a:p>
          <a:pPr rtl="1"/>
          <a:endParaRPr lang="ar-SA"/>
        </a:p>
      </dgm:t>
    </dgm:pt>
    <dgm:pt modelId="{557C3345-5B27-4549-95CC-EB750906DF7B}" type="sibTrans" cxnId="{52495101-8119-408A-810C-2C92A591B024}">
      <dgm:prSet/>
      <dgm:spPr/>
      <dgm:t>
        <a:bodyPr/>
        <a:lstStyle/>
        <a:p>
          <a:pPr rtl="1"/>
          <a:endParaRPr lang="ar-SA"/>
        </a:p>
      </dgm:t>
    </dgm:pt>
    <dgm:pt modelId="{2E656306-2DD0-40B9-9A11-B37169174C9B}">
      <dgm:prSet custT="1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algn="just" rtl="0"/>
          <a:r>
            <a:rPr lang="en-US" sz="2400" b="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Electrical Design</a:t>
          </a:r>
          <a:endParaRPr lang="ar-SA" sz="2400" b="0" i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F7B8FFF-B05D-46DF-AACB-8AB66CBB5EB9}" type="parTrans" cxnId="{26B33A51-767B-48A8-B202-35CC56732765}">
      <dgm:prSet/>
      <dgm:spPr/>
      <dgm:t>
        <a:bodyPr/>
        <a:lstStyle/>
        <a:p>
          <a:pPr rtl="1"/>
          <a:endParaRPr lang="ar-SA"/>
        </a:p>
      </dgm:t>
    </dgm:pt>
    <dgm:pt modelId="{A93EBDD8-9E4C-405C-BAD8-85242222A4C9}" type="sibTrans" cxnId="{26B33A51-767B-48A8-B202-35CC56732765}">
      <dgm:prSet/>
      <dgm:spPr/>
      <dgm:t>
        <a:bodyPr/>
        <a:lstStyle/>
        <a:p>
          <a:pPr rtl="1"/>
          <a:endParaRPr lang="ar-SA"/>
        </a:p>
      </dgm:t>
    </dgm:pt>
    <dgm:pt modelId="{76D7AD10-ABE2-4E89-A2BF-9456821569FF}" type="pres">
      <dgm:prSet presAssocID="{E5937D7F-AE91-43C7-A9B9-EFFEDB334328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40ED24EB-AD7C-4B28-A0A6-EA653CF9F848}" type="pres">
      <dgm:prSet presAssocID="{FF1E54BD-875C-4C6B-8301-D03414D0C80E}" presName="composite" presStyleCnt="0"/>
      <dgm:spPr/>
    </dgm:pt>
    <dgm:pt modelId="{FB77E5BC-3DB7-4564-A24E-B093EBF550D1}" type="pres">
      <dgm:prSet presAssocID="{FF1E54BD-875C-4C6B-8301-D03414D0C80E}" presName="parentText" presStyleLbl="align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4E65BD6-BFCF-40E6-A3AD-89F71F935538}" type="pres">
      <dgm:prSet presAssocID="{FF1E54BD-875C-4C6B-8301-D03414D0C80E}" presName="descendantText" presStyleLbl="alignAcc1" presStyleIdx="0" presStyleCnt="6" custLinFactNeighborX="975" custLinFactNeighborY="-15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1B435D0-322D-4FF6-BCEC-29BA9B88D648}" type="pres">
      <dgm:prSet presAssocID="{CA897FBA-79DC-499A-9228-884D166E9D32}" presName="sp" presStyleCnt="0"/>
      <dgm:spPr/>
    </dgm:pt>
    <dgm:pt modelId="{831774EA-B1B7-4BE2-8839-677B66D5E787}" type="pres">
      <dgm:prSet presAssocID="{667DE330-534B-40D9-B1B7-7F49A864370E}" presName="composite" presStyleCnt="0"/>
      <dgm:spPr/>
    </dgm:pt>
    <dgm:pt modelId="{BB388D13-7988-4F72-A2E1-A4732CAB1BB5}" type="pres">
      <dgm:prSet presAssocID="{667DE330-534B-40D9-B1B7-7F49A864370E}" presName="parentText" presStyleLbl="alignNode1" presStyleIdx="1" presStyleCnt="6" custLinFactNeighborX="0" custLinFactNeighborY="1767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607BF0F-63C6-4BCA-911D-B5723D5D5448}" type="pres">
      <dgm:prSet presAssocID="{667DE330-534B-40D9-B1B7-7F49A864370E}" presName="descendantText" presStyleLbl="alignAcc1" presStyleIdx="1" presStyleCnt="6" custLinFactNeighborX="-440" custLinFactNeighborY="1428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150A37D-C9B4-4CB5-956C-9A864A6DAECD}" type="pres">
      <dgm:prSet presAssocID="{5879E888-12CB-4337-8700-4A491BDBCE7E}" presName="sp" presStyleCnt="0"/>
      <dgm:spPr/>
    </dgm:pt>
    <dgm:pt modelId="{4A043CEF-9129-4A33-8EF1-6F4956148217}" type="pres">
      <dgm:prSet presAssocID="{995500F3-0BE9-4C3A-BD2F-2310B12D1AEA}" presName="composite" presStyleCnt="0"/>
      <dgm:spPr/>
    </dgm:pt>
    <dgm:pt modelId="{30EF9D6A-19E9-46D3-9A6D-DC191BE36E68}" type="pres">
      <dgm:prSet presAssocID="{995500F3-0BE9-4C3A-BD2F-2310B12D1AEA}" presName="parentText" presStyleLbl="alignNode1" presStyleIdx="2" presStyleCnt="6" custLinFactNeighborX="0" custLinFactNeighborY="-13344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15E0519-0A46-4D1C-B804-40D6F33A72A4}" type="pres">
      <dgm:prSet presAssocID="{995500F3-0BE9-4C3A-BD2F-2310B12D1AEA}" presName="descendantText" presStyleLbl="alignAcc1" presStyleIdx="2" presStyleCnt="6" custScaleY="12796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C4A52F6-8D6D-44D2-8704-3FCCAA0BFAA4}" type="pres">
      <dgm:prSet presAssocID="{4FEFDE0D-8586-44B7-A425-EFFC9EB0B1A3}" presName="sp" presStyleCnt="0"/>
      <dgm:spPr/>
    </dgm:pt>
    <dgm:pt modelId="{3D9E1EAF-3AE2-4D83-A8B7-5CC321FC58ED}" type="pres">
      <dgm:prSet presAssocID="{943968A9-E6D5-4A50-B2F5-4AF2F4E4D089}" presName="composite" presStyleCnt="0"/>
      <dgm:spPr/>
    </dgm:pt>
    <dgm:pt modelId="{A6BAC228-BA72-47C6-9B33-9CAA64E1E434}" type="pres">
      <dgm:prSet presAssocID="{943968A9-E6D5-4A50-B2F5-4AF2F4E4D089}" presName="parentText" presStyleLbl="alignNode1" presStyleIdx="3" presStyleCnt="6" custLinFactNeighborX="-402" custLinFactNeighborY="-46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19E782C-5DFF-4C15-814E-6D4351C09484}" type="pres">
      <dgm:prSet presAssocID="{943968A9-E6D5-4A50-B2F5-4AF2F4E4D089}" presName="descendantText" presStyleLbl="alignAcc1" presStyleIdx="3" presStyleCnt="6" custLinFactNeighborX="2390" custLinFactNeighborY="847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CA83AE8-A8E7-4952-B66F-64B083EF9C15}" type="pres">
      <dgm:prSet presAssocID="{D5FBF27C-3327-4A93-851A-6F8B3757E69B}" presName="sp" presStyleCnt="0"/>
      <dgm:spPr/>
    </dgm:pt>
    <dgm:pt modelId="{C57E761D-898F-4B10-BEB2-620FFD0D785E}" type="pres">
      <dgm:prSet presAssocID="{C9A49B78-8D15-49D8-9AA1-788B4ABD2FAC}" presName="composite" presStyleCnt="0"/>
      <dgm:spPr/>
    </dgm:pt>
    <dgm:pt modelId="{3C277B48-AFDE-4B60-897F-4CEFD5C810CE}" type="pres">
      <dgm:prSet presAssocID="{C9A49B78-8D15-49D8-9AA1-788B4ABD2FAC}" presName="parentText" presStyleLbl="alignNode1" presStyleIdx="4" presStyleCnt="6" custLinFactNeighborX="-402" custLinFactNeighborY="-46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EBB647A-8983-4813-AFF9-485646CA6E12}" type="pres">
      <dgm:prSet presAssocID="{C9A49B78-8D15-49D8-9AA1-788B4ABD2FAC}" presName="descendantText" presStyleLbl="alignAcc1" presStyleIdx="4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383E74B-A39A-4D64-9D02-5E5E628536DB}" type="pres">
      <dgm:prSet presAssocID="{A2BA304F-26B4-4F40-8485-99A22BF68D79}" presName="sp" presStyleCnt="0"/>
      <dgm:spPr/>
    </dgm:pt>
    <dgm:pt modelId="{7DC8D1FD-F2E9-4ADC-B404-16F1D5F901D1}" type="pres">
      <dgm:prSet presAssocID="{B3D122CC-6F74-45CF-BCA9-EDD32BEF9149}" presName="composite" presStyleCnt="0"/>
      <dgm:spPr/>
    </dgm:pt>
    <dgm:pt modelId="{B939EE5F-C2D4-4138-AAFB-D52B78D6D796}" type="pres">
      <dgm:prSet presAssocID="{B3D122CC-6F74-45CF-BCA9-EDD32BEF9149}" presName="parentText" presStyleLbl="align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EA5ED44-71AE-4453-AB05-67D9DEE9D7D7}" type="pres">
      <dgm:prSet presAssocID="{B3D122CC-6F74-45CF-BCA9-EDD32BEF9149}" presName="descendantText" presStyleLbl="alignAcc1" presStyleIdx="5" presStyleCnt="6" custLinFactNeighborX="1297" custLinFactNeighborY="1072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52495101-8119-408A-810C-2C92A591B024}" srcId="{E5937D7F-AE91-43C7-A9B9-EFFEDB334328}" destId="{B3D122CC-6F74-45CF-BCA9-EDD32BEF9149}" srcOrd="5" destOrd="0" parTransId="{1B15B2DE-FD60-49C8-9CB2-A2D9AF5B0966}" sibTransId="{557C3345-5B27-4549-95CC-EB750906DF7B}"/>
    <dgm:cxn modelId="{42CDEF79-BEA9-4731-BDC9-9BC9EBA38441}" type="presOf" srcId="{0C0D216A-2A60-4329-972A-2DA963EB773D}" destId="{E19E782C-5DFF-4C15-814E-6D4351C09484}" srcOrd="0" destOrd="0" presId="urn:microsoft.com/office/officeart/2005/8/layout/chevron2"/>
    <dgm:cxn modelId="{E3C94126-7714-466E-B8DA-28D73185E0BA}" type="presOf" srcId="{2E656306-2DD0-40B9-9A11-B37169174C9B}" destId="{AEA5ED44-71AE-4453-AB05-67D9DEE9D7D7}" srcOrd="0" destOrd="0" presId="urn:microsoft.com/office/officeart/2005/8/layout/chevron2"/>
    <dgm:cxn modelId="{94D1F9E7-11FB-455C-8DEF-5E2720CFA36C}" srcId="{E5937D7F-AE91-43C7-A9B9-EFFEDB334328}" destId="{995500F3-0BE9-4C3A-BD2F-2310B12D1AEA}" srcOrd="2" destOrd="0" parTransId="{13813D38-E066-490A-8E76-2A4FD11B10B1}" sibTransId="{4FEFDE0D-8586-44B7-A425-EFFC9EB0B1A3}"/>
    <dgm:cxn modelId="{978DDB4F-35CA-44EC-AAC8-E1F57E103BDF}" type="presOf" srcId="{165C7C0A-6E7F-46A9-B073-DD3BC26C0DD9}" destId="{9EBB647A-8983-4813-AFF9-485646CA6E12}" srcOrd="0" destOrd="0" presId="urn:microsoft.com/office/officeart/2005/8/layout/chevron2"/>
    <dgm:cxn modelId="{A66776FF-1048-4029-833E-5E9F4F3EA6D9}" srcId="{E5937D7F-AE91-43C7-A9B9-EFFEDB334328}" destId="{FF1E54BD-875C-4C6B-8301-D03414D0C80E}" srcOrd="0" destOrd="0" parTransId="{61B93772-7DF6-483C-B18C-4C1990107AC1}" sibTransId="{CA897FBA-79DC-499A-9228-884D166E9D32}"/>
    <dgm:cxn modelId="{674107EB-57C7-4A42-B9C9-D82603F91935}" type="presOf" srcId="{E5937D7F-AE91-43C7-A9B9-EFFEDB334328}" destId="{76D7AD10-ABE2-4E89-A2BF-9456821569FF}" srcOrd="0" destOrd="0" presId="urn:microsoft.com/office/officeart/2005/8/layout/chevron2"/>
    <dgm:cxn modelId="{26B33A51-767B-48A8-B202-35CC56732765}" srcId="{B3D122CC-6F74-45CF-BCA9-EDD32BEF9149}" destId="{2E656306-2DD0-40B9-9A11-B37169174C9B}" srcOrd="0" destOrd="0" parTransId="{4F7B8FFF-B05D-46DF-AACB-8AB66CBB5EB9}" sibTransId="{A93EBDD8-9E4C-405C-BAD8-85242222A4C9}"/>
    <dgm:cxn modelId="{D85EFED6-62DB-44B7-9A70-D402EEC84753}" srcId="{E5937D7F-AE91-43C7-A9B9-EFFEDB334328}" destId="{667DE330-534B-40D9-B1B7-7F49A864370E}" srcOrd="1" destOrd="0" parTransId="{BA4804D5-F1A8-4552-B2AC-CCA1D95854AD}" sibTransId="{5879E888-12CB-4337-8700-4A491BDBCE7E}"/>
    <dgm:cxn modelId="{F5FF895D-C362-4A06-9150-58E1F125D2DB}" srcId="{C9A49B78-8D15-49D8-9AA1-788B4ABD2FAC}" destId="{165C7C0A-6E7F-46A9-B073-DD3BC26C0DD9}" srcOrd="0" destOrd="0" parTransId="{270533B0-6D10-46B1-BDE2-1572D33B83E8}" sibTransId="{75268DDF-4C2D-45F8-B28D-10B7CD2A9754}"/>
    <dgm:cxn modelId="{0C86B5FB-3EF4-4E91-B176-B818B862A110}" type="presOf" srcId="{B3D122CC-6F74-45CF-BCA9-EDD32BEF9149}" destId="{B939EE5F-C2D4-4138-AAFB-D52B78D6D796}" srcOrd="0" destOrd="0" presId="urn:microsoft.com/office/officeart/2005/8/layout/chevron2"/>
    <dgm:cxn modelId="{125ABBB0-2C67-4929-9083-263BD771EA5D}" srcId="{E5937D7F-AE91-43C7-A9B9-EFFEDB334328}" destId="{943968A9-E6D5-4A50-B2F5-4AF2F4E4D089}" srcOrd="3" destOrd="0" parTransId="{57EEC0E1-9BAD-4796-86C6-88A8D8D56C21}" sibTransId="{D5FBF27C-3327-4A93-851A-6F8B3757E69B}"/>
    <dgm:cxn modelId="{8705252C-B37A-43DC-BE46-8F9A52F581DB}" type="presOf" srcId="{8046E204-3279-43FE-8993-6AEA6695A96F}" destId="{74E65BD6-BFCF-40E6-A3AD-89F71F935538}" srcOrd="0" destOrd="1" presId="urn:microsoft.com/office/officeart/2005/8/layout/chevron2"/>
    <dgm:cxn modelId="{D8C0DB84-FF83-4D0A-8CAE-981F4B41C243}" type="presOf" srcId="{667DE330-534B-40D9-B1B7-7F49A864370E}" destId="{BB388D13-7988-4F72-A2E1-A4732CAB1BB5}" srcOrd="0" destOrd="0" presId="urn:microsoft.com/office/officeart/2005/8/layout/chevron2"/>
    <dgm:cxn modelId="{E8CD4FF5-5E03-49B8-B274-5EC160316897}" type="presOf" srcId="{1C634717-41AE-4F9D-BC6F-1D98CCD28971}" destId="{3607BF0F-63C6-4BCA-911D-B5723D5D5448}" srcOrd="0" destOrd="0" presId="urn:microsoft.com/office/officeart/2005/8/layout/chevron2"/>
    <dgm:cxn modelId="{EBEA948C-496D-471A-927E-E38EDE4ADED4}" srcId="{FF1E54BD-875C-4C6B-8301-D03414D0C80E}" destId="{47A16F58-2268-49CE-8E5D-58FF7DCA56D8}" srcOrd="0" destOrd="0" parTransId="{45094C07-8EF8-4DEF-93F8-F94023895AE1}" sibTransId="{BC6DBD5E-8DF7-4144-96A3-7D41118C0A4D}"/>
    <dgm:cxn modelId="{D010ACFC-61C8-4963-A7FA-2029173B3729}" srcId="{995500F3-0BE9-4C3A-BD2F-2310B12D1AEA}" destId="{3687602E-7DAE-4906-99C8-55601670A1A8}" srcOrd="1" destOrd="0" parTransId="{9EF6D03C-BBE2-4E04-86F4-4EF35D54F09C}" sibTransId="{7F9A6E55-45F2-4785-A132-01E9A67CB8DE}"/>
    <dgm:cxn modelId="{6188370F-A508-4E03-8781-5513878C828A}" type="presOf" srcId="{3687602E-7DAE-4906-99C8-55601670A1A8}" destId="{615E0519-0A46-4D1C-B804-40D6F33A72A4}" srcOrd="0" destOrd="1" presId="urn:microsoft.com/office/officeart/2005/8/layout/chevron2"/>
    <dgm:cxn modelId="{23BCAFE7-EBBE-43D2-B7B2-F36170D8DCF1}" type="presOf" srcId="{FF1E54BD-875C-4C6B-8301-D03414D0C80E}" destId="{FB77E5BC-3DB7-4564-A24E-B093EBF550D1}" srcOrd="0" destOrd="0" presId="urn:microsoft.com/office/officeart/2005/8/layout/chevron2"/>
    <dgm:cxn modelId="{EFBCA289-BC7E-4A93-AFC7-FAB4C042AE75}" srcId="{943968A9-E6D5-4A50-B2F5-4AF2F4E4D089}" destId="{0C0D216A-2A60-4329-972A-2DA963EB773D}" srcOrd="0" destOrd="0" parTransId="{2D982B7F-8BA3-42EA-9D5A-E5CA578C074E}" sibTransId="{EBD95417-C716-49E4-92ED-CEDA794079F7}"/>
    <dgm:cxn modelId="{BE1EBE7B-1725-42B9-A4B3-360792DBA2EF}" srcId="{FF1E54BD-875C-4C6B-8301-D03414D0C80E}" destId="{8046E204-3279-43FE-8993-6AEA6695A96F}" srcOrd="1" destOrd="0" parTransId="{34B0D712-9AB8-44C6-A407-1B5C453C877D}" sibTransId="{5D402C11-29F8-4A5B-9EDB-BF49BD59A0B5}"/>
    <dgm:cxn modelId="{FE9CECC6-B9D9-4D7D-B66F-72C9DB56E7DC}" type="presOf" srcId="{C9A49B78-8D15-49D8-9AA1-788B4ABD2FAC}" destId="{3C277B48-AFDE-4B60-897F-4CEFD5C810CE}" srcOrd="0" destOrd="0" presId="urn:microsoft.com/office/officeart/2005/8/layout/chevron2"/>
    <dgm:cxn modelId="{219AD01E-604E-4657-84D7-A7A4DA64384B}" type="presOf" srcId="{E02B9C01-BB13-4774-AEB1-C391D7FDE26C}" destId="{615E0519-0A46-4D1C-B804-40D6F33A72A4}" srcOrd="0" destOrd="0" presId="urn:microsoft.com/office/officeart/2005/8/layout/chevron2"/>
    <dgm:cxn modelId="{F81D8320-54F8-4AAB-B627-8D0624A8DA94}" type="presOf" srcId="{47A16F58-2268-49CE-8E5D-58FF7DCA56D8}" destId="{74E65BD6-BFCF-40E6-A3AD-89F71F935538}" srcOrd="0" destOrd="0" presId="urn:microsoft.com/office/officeart/2005/8/layout/chevron2"/>
    <dgm:cxn modelId="{07CCE4BF-6A4D-4DFC-8D50-FB201DB95593}" srcId="{667DE330-534B-40D9-B1B7-7F49A864370E}" destId="{1C634717-41AE-4F9D-BC6F-1D98CCD28971}" srcOrd="0" destOrd="0" parTransId="{1B469A04-957B-4EAF-A651-042FAF950CDE}" sibTransId="{16690776-91FF-4EEB-B14D-3A2E7F7869EE}"/>
    <dgm:cxn modelId="{EC9629AF-B00F-47E6-B420-56EB87996F75}" srcId="{995500F3-0BE9-4C3A-BD2F-2310B12D1AEA}" destId="{E02B9C01-BB13-4774-AEB1-C391D7FDE26C}" srcOrd="0" destOrd="0" parTransId="{1FF89058-D2A8-4E30-BE88-D4A37B3F3A4A}" sibTransId="{D447588B-B83E-4A4E-A728-556D26965A1E}"/>
    <dgm:cxn modelId="{378120A7-FEE4-4FB4-8824-09FF07BEE7C4}" type="presOf" srcId="{943968A9-E6D5-4A50-B2F5-4AF2F4E4D089}" destId="{A6BAC228-BA72-47C6-9B33-9CAA64E1E434}" srcOrd="0" destOrd="0" presId="urn:microsoft.com/office/officeart/2005/8/layout/chevron2"/>
    <dgm:cxn modelId="{4AC8CBFB-C8A0-489D-9100-4F8317D296EF}" type="presOf" srcId="{995500F3-0BE9-4C3A-BD2F-2310B12D1AEA}" destId="{30EF9D6A-19E9-46D3-9A6D-DC191BE36E68}" srcOrd="0" destOrd="0" presId="urn:microsoft.com/office/officeart/2005/8/layout/chevron2"/>
    <dgm:cxn modelId="{746415B2-8E23-46F1-9447-D2D7703B3335}" srcId="{E5937D7F-AE91-43C7-A9B9-EFFEDB334328}" destId="{C9A49B78-8D15-49D8-9AA1-788B4ABD2FAC}" srcOrd="4" destOrd="0" parTransId="{5A405CFA-986B-4AF3-B35E-AC0FDD6601EC}" sibTransId="{A2BA304F-26B4-4F40-8485-99A22BF68D79}"/>
    <dgm:cxn modelId="{AD7139EF-65E4-43C2-95A5-F74229570D70}" type="presParOf" srcId="{76D7AD10-ABE2-4E89-A2BF-9456821569FF}" destId="{40ED24EB-AD7C-4B28-A0A6-EA653CF9F848}" srcOrd="0" destOrd="0" presId="urn:microsoft.com/office/officeart/2005/8/layout/chevron2"/>
    <dgm:cxn modelId="{125E7610-1663-4468-8757-21CCCDB9A682}" type="presParOf" srcId="{40ED24EB-AD7C-4B28-A0A6-EA653CF9F848}" destId="{FB77E5BC-3DB7-4564-A24E-B093EBF550D1}" srcOrd="0" destOrd="0" presId="urn:microsoft.com/office/officeart/2005/8/layout/chevron2"/>
    <dgm:cxn modelId="{4395F52E-7ED3-43E8-A005-C2A88F3364DC}" type="presParOf" srcId="{40ED24EB-AD7C-4B28-A0A6-EA653CF9F848}" destId="{74E65BD6-BFCF-40E6-A3AD-89F71F935538}" srcOrd="1" destOrd="0" presId="urn:microsoft.com/office/officeart/2005/8/layout/chevron2"/>
    <dgm:cxn modelId="{952145A1-2E6B-45BC-84E9-7777AAE7D36A}" type="presParOf" srcId="{76D7AD10-ABE2-4E89-A2BF-9456821569FF}" destId="{11B435D0-322D-4FF6-BCEC-29BA9B88D648}" srcOrd="1" destOrd="0" presId="urn:microsoft.com/office/officeart/2005/8/layout/chevron2"/>
    <dgm:cxn modelId="{D140A6F5-4341-446F-B5F2-7870E15E8873}" type="presParOf" srcId="{76D7AD10-ABE2-4E89-A2BF-9456821569FF}" destId="{831774EA-B1B7-4BE2-8839-677B66D5E787}" srcOrd="2" destOrd="0" presId="urn:microsoft.com/office/officeart/2005/8/layout/chevron2"/>
    <dgm:cxn modelId="{F91882A1-FCB2-447E-AC69-1164AE2D68D4}" type="presParOf" srcId="{831774EA-B1B7-4BE2-8839-677B66D5E787}" destId="{BB388D13-7988-4F72-A2E1-A4732CAB1BB5}" srcOrd="0" destOrd="0" presId="urn:microsoft.com/office/officeart/2005/8/layout/chevron2"/>
    <dgm:cxn modelId="{29172C18-DADF-4125-8B54-8198CB97C57B}" type="presParOf" srcId="{831774EA-B1B7-4BE2-8839-677B66D5E787}" destId="{3607BF0F-63C6-4BCA-911D-B5723D5D5448}" srcOrd="1" destOrd="0" presId="urn:microsoft.com/office/officeart/2005/8/layout/chevron2"/>
    <dgm:cxn modelId="{A3E8E694-B4ED-4130-A621-3386616A29A1}" type="presParOf" srcId="{76D7AD10-ABE2-4E89-A2BF-9456821569FF}" destId="{0150A37D-C9B4-4CB5-956C-9A864A6DAECD}" srcOrd="3" destOrd="0" presId="urn:microsoft.com/office/officeart/2005/8/layout/chevron2"/>
    <dgm:cxn modelId="{2FB712E5-271C-467C-B40B-B1205E4D2176}" type="presParOf" srcId="{76D7AD10-ABE2-4E89-A2BF-9456821569FF}" destId="{4A043CEF-9129-4A33-8EF1-6F4956148217}" srcOrd="4" destOrd="0" presId="urn:microsoft.com/office/officeart/2005/8/layout/chevron2"/>
    <dgm:cxn modelId="{D3FAD0E5-E08A-475C-A497-5240A410DF7B}" type="presParOf" srcId="{4A043CEF-9129-4A33-8EF1-6F4956148217}" destId="{30EF9D6A-19E9-46D3-9A6D-DC191BE36E68}" srcOrd="0" destOrd="0" presId="urn:microsoft.com/office/officeart/2005/8/layout/chevron2"/>
    <dgm:cxn modelId="{9B88E05D-41FD-4B7F-A2F6-4BE700A9FCA7}" type="presParOf" srcId="{4A043CEF-9129-4A33-8EF1-6F4956148217}" destId="{615E0519-0A46-4D1C-B804-40D6F33A72A4}" srcOrd="1" destOrd="0" presId="urn:microsoft.com/office/officeart/2005/8/layout/chevron2"/>
    <dgm:cxn modelId="{C43DC6E0-335D-4A59-909E-25608651CB85}" type="presParOf" srcId="{76D7AD10-ABE2-4E89-A2BF-9456821569FF}" destId="{2C4A52F6-8D6D-44D2-8704-3FCCAA0BFAA4}" srcOrd="5" destOrd="0" presId="urn:microsoft.com/office/officeart/2005/8/layout/chevron2"/>
    <dgm:cxn modelId="{8034929D-FAF7-44EA-8232-05414509B1D0}" type="presParOf" srcId="{76D7AD10-ABE2-4E89-A2BF-9456821569FF}" destId="{3D9E1EAF-3AE2-4D83-A8B7-5CC321FC58ED}" srcOrd="6" destOrd="0" presId="urn:microsoft.com/office/officeart/2005/8/layout/chevron2"/>
    <dgm:cxn modelId="{072F8AE2-CCAA-4077-8B0D-C2DF13A4AEFA}" type="presParOf" srcId="{3D9E1EAF-3AE2-4D83-A8B7-5CC321FC58ED}" destId="{A6BAC228-BA72-47C6-9B33-9CAA64E1E434}" srcOrd="0" destOrd="0" presId="urn:microsoft.com/office/officeart/2005/8/layout/chevron2"/>
    <dgm:cxn modelId="{DC5A9E8D-F9BD-466F-8B0B-7FB573FF77ED}" type="presParOf" srcId="{3D9E1EAF-3AE2-4D83-A8B7-5CC321FC58ED}" destId="{E19E782C-5DFF-4C15-814E-6D4351C09484}" srcOrd="1" destOrd="0" presId="urn:microsoft.com/office/officeart/2005/8/layout/chevron2"/>
    <dgm:cxn modelId="{C3F05796-0EC1-4B41-BAEB-01AE570B3B94}" type="presParOf" srcId="{76D7AD10-ABE2-4E89-A2BF-9456821569FF}" destId="{5CA83AE8-A8E7-4952-B66F-64B083EF9C15}" srcOrd="7" destOrd="0" presId="urn:microsoft.com/office/officeart/2005/8/layout/chevron2"/>
    <dgm:cxn modelId="{37869E8F-F39F-4381-8B04-A46C62533777}" type="presParOf" srcId="{76D7AD10-ABE2-4E89-A2BF-9456821569FF}" destId="{C57E761D-898F-4B10-BEB2-620FFD0D785E}" srcOrd="8" destOrd="0" presId="urn:microsoft.com/office/officeart/2005/8/layout/chevron2"/>
    <dgm:cxn modelId="{C3EC0606-27F0-4D5E-9AC2-835ED1CC7BAD}" type="presParOf" srcId="{C57E761D-898F-4B10-BEB2-620FFD0D785E}" destId="{3C277B48-AFDE-4B60-897F-4CEFD5C810CE}" srcOrd="0" destOrd="0" presId="urn:microsoft.com/office/officeart/2005/8/layout/chevron2"/>
    <dgm:cxn modelId="{04E7DFAA-F0B3-497B-B995-0F700A857585}" type="presParOf" srcId="{C57E761D-898F-4B10-BEB2-620FFD0D785E}" destId="{9EBB647A-8983-4813-AFF9-485646CA6E12}" srcOrd="1" destOrd="0" presId="urn:microsoft.com/office/officeart/2005/8/layout/chevron2"/>
    <dgm:cxn modelId="{B6DB350E-BF71-4AF7-B73C-753ABB0C97C1}" type="presParOf" srcId="{76D7AD10-ABE2-4E89-A2BF-9456821569FF}" destId="{D383E74B-A39A-4D64-9D02-5E5E628536DB}" srcOrd="9" destOrd="0" presId="urn:microsoft.com/office/officeart/2005/8/layout/chevron2"/>
    <dgm:cxn modelId="{D361BE8C-DD77-4CF4-AEBE-F8E2F4B533B7}" type="presParOf" srcId="{76D7AD10-ABE2-4E89-A2BF-9456821569FF}" destId="{7DC8D1FD-F2E9-4ADC-B404-16F1D5F901D1}" srcOrd="10" destOrd="0" presId="urn:microsoft.com/office/officeart/2005/8/layout/chevron2"/>
    <dgm:cxn modelId="{30EADB55-F357-4B18-9DCC-F29F7CBFF39D}" type="presParOf" srcId="{7DC8D1FD-F2E9-4ADC-B404-16F1D5F901D1}" destId="{B939EE5F-C2D4-4138-AAFB-D52B78D6D796}" srcOrd="0" destOrd="0" presId="urn:microsoft.com/office/officeart/2005/8/layout/chevron2"/>
    <dgm:cxn modelId="{45BD49F5-A290-4419-9554-E23BB1EF9F23}" type="presParOf" srcId="{7DC8D1FD-F2E9-4ADC-B404-16F1D5F901D1}" destId="{AEA5ED44-71AE-4453-AB05-67D9DEE9D7D7}" srcOrd="1" destOrd="0" presId="urn:microsoft.com/office/officeart/2005/8/layout/chevron2"/>
  </dgm:cxnLst>
  <dgm:bg>
    <a:noFill/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B77E5BC-3DB7-4564-A24E-B093EBF550D1}">
      <dsp:nvSpPr>
        <dsp:cNvPr id="0" name=""/>
        <dsp:cNvSpPr/>
      </dsp:nvSpPr>
      <dsp:spPr>
        <a:xfrm rot="5400000">
          <a:off x="-138765" y="151306"/>
          <a:ext cx="925104" cy="647573"/>
        </a:xfrm>
        <a:prstGeom prst="chevron">
          <a:avLst/>
        </a:prstGeom>
        <a:solidFill>
          <a:schemeClr val="lt1"/>
        </a:solidFill>
        <a:ln w="25400" cap="flat" cmpd="sng" algn="ctr">
          <a:solidFill>
            <a:schemeClr val="accent4"/>
          </a:solidFill>
          <a:prstDash val="solid"/>
        </a:ln>
        <a:effectLst/>
      </dsp:spPr>
      <dsp:style>
        <a:lnRef idx="2">
          <a:schemeClr val="accent4"/>
        </a:lnRef>
        <a:fillRef idx="1">
          <a:schemeClr val="lt1"/>
        </a:fillRef>
        <a:effectRef idx="0">
          <a:schemeClr val="accent4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1</a:t>
          </a:r>
          <a:endParaRPr lang="ar-SA" sz="3200" kern="1200" dirty="0"/>
        </a:p>
      </dsp:txBody>
      <dsp:txXfrm rot="5400000">
        <a:off x="-138765" y="151306"/>
        <a:ext cx="925104" cy="647573"/>
      </dsp:txXfrm>
    </dsp:sp>
    <dsp:sp modelId="{74E65BD6-BFCF-40E6-A3AD-89F71F935538}">
      <dsp:nvSpPr>
        <dsp:cNvPr id="0" name=""/>
        <dsp:cNvSpPr/>
      </dsp:nvSpPr>
      <dsp:spPr>
        <a:xfrm rot="5400000">
          <a:off x="3185269" y="-2526112"/>
          <a:ext cx="601633" cy="5677026"/>
        </a:xfrm>
        <a:prstGeom prst="round2SameRect">
          <a:avLst/>
        </a:prstGeom>
        <a:solidFill>
          <a:schemeClr val="lt1"/>
        </a:solidFill>
        <a:ln w="25400" cap="flat" cmpd="sng" algn="ctr">
          <a:solidFill>
            <a:schemeClr val="accent4"/>
          </a:solidFill>
          <a:prstDash val="solid"/>
        </a:ln>
        <a:effectLst/>
      </dsp:spPr>
      <dsp:style>
        <a:lnRef idx="2">
          <a:schemeClr val="accent4"/>
        </a:lnRef>
        <a:fillRef idx="1">
          <a:schemeClr val="lt1"/>
        </a:fillRef>
        <a:effectRef idx="0">
          <a:schemeClr val="accent4"/>
        </a:effectRef>
        <a:fontRef idx="minor">
          <a:schemeClr val="dk1"/>
        </a:fontRef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171450" lvl="1" indent="-171450" algn="l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ar-SA" sz="1800" b="1" i="1" kern="1200" dirty="0"/>
        </a:p>
        <a:p>
          <a:pPr marL="228600" lvl="1" indent="-228600" algn="just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b="0" i="1" kern="1200" dirty="0" smtClean="0">
              <a:latin typeface="Times New Roman" pitchFamily="18" charset="0"/>
              <a:cs typeface="Times New Roman" pitchFamily="18" charset="0"/>
            </a:rPr>
            <a:t>Introduction</a:t>
          </a:r>
          <a:endParaRPr lang="ar-SA" sz="2400" b="0" i="1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3185269" y="-2526112"/>
        <a:ext cx="601633" cy="5677026"/>
      </dsp:txXfrm>
    </dsp:sp>
    <dsp:sp modelId="{BB388D13-7988-4F72-A2E1-A4732CAB1BB5}">
      <dsp:nvSpPr>
        <dsp:cNvPr id="0" name=""/>
        <dsp:cNvSpPr/>
      </dsp:nvSpPr>
      <dsp:spPr>
        <a:xfrm rot="5400000">
          <a:off x="-138765" y="997118"/>
          <a:ext cx="925104" cy="647573"/>
        </a:xfrm>
        <a:prstGeom prst="chevron">
          <a:avLst/>
        </a:prstGeom>
        <a:solidFill>
          <a:schemeClr val="lt1"/>
        </a:solidFill>
        <a:ln w="25400" cap="flat" cmpd="sng" algn="ctr">
          <a:solidFill>
            <a:schemeClr val="accent4"/>
          </a:solidFill>
          <a:prstDash val="solid"/>
        </a:ln>
        <a:effectLst/>
      </dsp:spPr>
      <dsp:style>
        <a:lnRef idx="2">
          <a:schemeClr val="accent4"/>
        </a:lnRef>
        <a:fillRef idx="1">
          <a:schemeClr val="lt1"/>
        </a:fillRef>
        <a:effectRef idx="0">
          <a:schemeClr val="accent4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2</a:t>
          </a:r>
          <a:endParaRPr lang="ar-SA" sz="3200" kern="1200" dirty="0"/>
        </a:p>
      </dsp:txBody>
      <dsp:txXfrm rot="5400000">
        <a:off x="-138765" y="997118"/>
        <a:ext cx="925104" cy="647573"/>
      </dsp:txXfrm>
    </dsp:sp>
    <dsp:sp modelId="{3607BF0F-63C6-4BCA-911D-B5723D5D5448}">
      <dsp:nvSpPr>
        <dsp:cNvPr id="0" name=""/>
        <dsp:cNvSpPr/>
      </dsp:nvSpPr>
      <dsp:spPr>
        <a:xfrm rot="5400000">
          <a:off x="3160448" y="-1609949"/>
          <a:ext cx="601317" cy="5677026"/>
        </a:xfrm>
        <a:prstGeom prst="round2SameRect">
          <a:avLst/>
        </a:prstGeom>
        <a:solidFill>
          <a:schemeClr val="lt1"/>
        </a:solidFill>
        <a:ln w="25400" cap="flat" cmpd="sng" algn="ctr">
          <a:solidFill>
            <a:schemeClr val="accent4"/>
          </a:solidFill>
          <a:prstDash val="solid"/>
        </a:ln>
        <a:effectLst/>
      </dsp:spPr>
      <dsp:style>
        <a:lnRef idx="2">
          <a:schemeClr val="accent4"/>
        </a:lnRef>
        <a:fillRef idx="1">
          <a:schemeClr val="lt1"/>
        </a:fillRef>
        <a:effectRef idx="0">
          <a:schemeClr val="accent4"/>
        </a:effectRef>
        <a:fontRef idx="minor">
          <a:schemeClr val="dk1"/>
        </a:fontRef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just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b="0" i="1" kern="1200" dirty="0" smtClean="0">
              <a:latin typeface="Times New Roman" pitchFamily="18" charset="0"/>
              <a:cs typeface="Times New Roman" pitchFamily="18" charset="0"/>
            </a:rPr>
            <a:t>Architectural Design</a:t>
          </a:r>
          <a:endParaRPr lang="ar-SA" sz="2400" b="0" i="1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3160448" y="-1609949"/>
        <a:ext cx="601317" cy="5677026"/>
      </dsp:txXfrm>
    </dsp:sp>
    <dsp:sp modelId="{30EF9D6A-19E9-46D3-9A6D-DC191BE36E68}">
      <dsp:nvSpPr>
        <dsp:cNvPr id="0" name=""/>
        <dsp:cNvSpPr/>
      </dsp:nvSpPr>
      <dsp:spPr>
        <a:xfrm rot="5400000">
          <a:off x="-138765" y="1770877"/>
          <a:ext cx="925104" cy="647573"/>
        </a:xfrm>
        <a:prstGeom prst="chevron">
          <a:avLst/>
        </a:prstGeom>
        <a:solidFill>
          <a:schemeClr val="lt1"/>
        </a:solidFill>
        <a:ln w="25400" cap="flat" cmpd="sng" algn="ctr">
          <a:solidFill>
            <a:schemeClr val="accent4"/>
          </a:solidFill>
          <a:prstDash val="solid"/>
        </a:ln>
        <a:effectLst/>
      </dsp:spPr>
      <dsp:style>
        <a:lnRef idx="2">
          <a:schemeClr val="accent4"/>
        </a:lnRef>
        <a:fillRef idx="1">
          <a:schemeClr val="lt1"/>
        </a:fillRef>
        <a:effectRef idx="0">
          <a:schemeClr val="accent4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3</a:t>
          </a:r>
          <a:endParaRPr lang="ar-SA" sz="3200" kern="1200" dirty="0"/>
        </a:p>
      </dsp:txBody>
      <dsp:txXfrm rot="5400000">
        <a:off x="-138765" y="1770877"/>
        <a:ext cx="925104" cy="647573"/>
      </dsp:txXfrm>
    </dsp:sp>
    <dsp:sp modelId="{615E0519-0A46-4D1C-B804-40D6F33A72A4}">
      <dsp:nvSpPr>
        <dsp:cNvPr id="0" name=""/>
        <dsp:cNvSpPr/>
      </dsp:nvSpPr>
      <dsp:spPr>
        <a:xfrm rot="5400000">
          <a:off x="3101342" y="-782297"/>
          <a:ext cx="769488" cy="5677026"/>
        </a:xfrm>
        <a:prstGeom prst="round2SameRect">
          <a:avLst/>
        </a:prstGeom>
        <a:solidFill>
          <a:schemeClr val="lt1"/>
        </a:solidFill>
        <a:ln w="25400" cap="flat" cmpd="sng" algn="ctr">
          <a:solidFill>
            <a:schemeClr val="accent4"/>
          </a:solidFill>
          <a:prstDash val="solid"/>
        </a:ln>
        <a:effectLst/>
      </dsp:spPr>
      <dsp:style>
        <a:lnRef idx="2">
          <a:schemeClr val="accent4"/>
        </a:lnRef>
        <a:fillRef idx="1">
          <a:schemeClr val="lt1"/>
        </a:fillRef>
        <a:effectRef idx="0">
          <a:schemeClr val="accent4"/>
        </a:effectRef>
        <a:fontRef idx="minor">
          <a:schemeClr val="dk1"/>
        </a:fontRef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b="0" i="1" kern="1200" dirty="0" smtClean="0">
              <a:latin typeface="Times New Roman" pitchFamily="18" charset="0"/>
              <a:cs typeface="Times New Roman" pitchFamily="18" charset="0"/>
            </a:rPr>
            <a:t>Structural Design :1-steel </a:t>
          </a:r>
          <a:endParaRPr lang="ar-SA" sz="2400" b="0" i="1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b="0" i="1" kern="1200" dirty="0" smtClean="0">
              <a:latin typeface="Times New Roman" pitchFamily="18" charset="0"/>
              <a:cs typeface="Times New Roman" pitchFamily="18" charset="0"/>
            </a:rPr>
            <a:t>                                2-concrete</a:t>
          </a:r>
          <a:endParaRPr lang="ar-SA" sz="2400" b="0" i="1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3101342" y="-782297"/>
        <a:ext cx="769488" cy="5677026"/>
      </dsp:txXfrm>
    </dsp:sp>
    <dsp:sp modelId="{A6BAC228-BA72-47C6-9B33-9CAA64E1E434}">
      <dsp:nvSpPr>
        <dsp:cNvPr id="0" name=""/>
        <dsp:cNvSpPr/>
      </dsp:nvSpPr>
      <dsp:spPr>
        <a:xfrm rot="5400000">
          <a:off x="-138765" y="2723363"/>
          <a:ext cx="925104" cy="647573"/>
        </a:xfrm>
        <a:prstGeom prst="chevron">
          <a:avLst/>
        </a:prstGeom>
        <a:solidFill>
          <a:schemeClr val="lt1"/>
        </a:solidFill>
        <a:ln w="25400" cap="flat" cmpd="sng" algn="ctr">
          <a:solidFill>
            <a:schemeClr val="accent4"/>
          </a:solidFill>
          <a:prstDash val="solid"/>
        </a:ln>
        <a:effectLst/>
      </dsp:spPr>
      <dsp:style>
        <a:lnRef idx="2">
          <a:schemeClr val="accent4"/>
        </a:lnRef>
        <a:fillRef idx="1">
          <a:schemeClr val="lt1"/>
        </a:fillRef>
        <a:effectRef idx="0">
          <a:schemeClr val="accent4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4</a:t>
          </a:r>
          <a:endParaRPr lang="ar-SA" sz="3200" kern="1200" dirty="0"/>
        </a:p>
      </dsp:txBody>
      <dsp:txXfrm rot="5400000">
        <a:off x="-138765" y="2723363"/>
        <a:ext cx="925104" cy="647573"/>
      </dsp:txXfrm>
    </dsp:sp>
    <dsp:sp modelId="{E19E782C-5DFF-4C15-814E-6D4351C09484}">
      <dsp:nvSpPr>
        <dsp:cNvPr id="0" name=""/>
        <dsp:cNvSpPr/>
      </dsp:nvSpPr>
      <dsp:spPr>
        <a:xfrm rot="5400000">
          <a:off x="3185427" y="98124"/>
          <a:ext cx="601317" cy="5677026"/>
        </a:xfrm>
        <a:prstGeom prst="round2SameRect">
          <a:avLst/>
        </a:prstGeom>
        <a:solidFill>
          <a:schemeClr val="lt1"/>
        </a:solidFill>
        <a:ln w="25400" cap="flat" cmpd="sng" algn="ctr">
          <a:solidFill>
            <a:schemeClr val="accent4"/>
          </a:solidFill>
          <a:prstDash val="solid"/>
        </a:ln>
        <a:effectLst/>
      </dsp:spPr>
      <dsp:style>
        <a:lnRef idx="2">
          <a:schemeClr val="accent4"/>
        </a:lnRef>
        <a:fillRef idx="1">
          <a:schemeClr val="lt1"/>
        </a:fillRef>
        <a:effectRef idx="0">
          <a:schemeClr val="accent4"/>
        </a:effectRef>
        <a:fontRef idx="minor">
          <a:schemeClr val="dk1"/>
        </a:fontRef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b="0" i="1" kern="1200" dirty="0" smtClean="0">
              <a:latin typeface="Times New Roman" pitchFamily="18" charset="0"/>
              <a:cs typeface="Times New Roman" pitchFamily="18" charset="0"/>
            </a:rPr>
            <a:t>Environmental Design</a:t>
          </a:r>
          <a:endParaRPr lang="ar-SA" sz="2400" b="0" i="1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3185427" y="98124"/>
        <a:ext cx="601317" cy="5677026"/>
      </dsp:txXfrm>
    </dsp:sp>
    <dsp:sp modelId="{3C277B48-AFDE-4B60-897F-4CEFD5C810CE}">
      <dsp:nvSpPr>
        <dsp:cNvPr id="0" name=""/>
        <dsp:cNvSpPr/>
      </dsp:nvSpPr>
      <dsp:spPr>
        <a:xfrm rot="5400000">
          <a:off x="-138765" y="3552829"/>
          <a:ext cx="925104" cy="647573"/>
        </a:xfrm>
        <a:prstGeom prst="chevron">
          <a:avLst/>
        </a:prstGeom>
        <a:solidFill>
          <a:schemeClr val="lt1"/>
        </a:solidFill>
        <a:ln w="25400" cap="flat" cmpd="sng" algn="ctr">
          <a:solidFill>
            <a:schemeClr val="accent4"/>
          </a:solidFill>
          <a:prstDash val="solid"/>
        </a:ln>
        <a:effectLst/>
      </dsp:spPr>
      <dsp:style>
        <a:lnRef idx="2">
          <a:schemeClr val="accent4"/>
        </a:lnRef>
        <a:fillRef idx="1">
          <a:schemeClr val="lt1"/>
        </a:fillRef>
        <a:effectRef idx="0">
          <a:schemeClr val="accent4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5</a:t>
          </a:r>
          <a:endParaRPr lang="ar-SA" sz="3200" kern="1200" dirty="0"/>
        </a:p>
      </dsp:txBody>
      <dsp:txXfrm rot="5400000">
        <a:off x="-138765" y="3552829"/>
        <a:ext cx="925104" cy="647573"/>
      </dsp:txXfrm>
    </dsp:sp>
    <dsp:sp modelId="{9EBB647A-8983-4813-AFF9-485646CA6E12}">
      <dsp:nvSpPr>
        <dsp:cNvPr id="0" name=""/>
        <dsp:cNvSpPr/>
      </dsp:nvSpPr>
      <dsp:spPr>
        <a:xfrm rot="5400000">
          <a:off x="3185427" y="876634"/>
          <a:ext cx="601317" cy="5677026"/>
        </a:xfrm>
        <a:prstGeom prst="round2SameRect">
          <a:avLst/>
        </a:prstGeom>
        <a:solidFill>
          <a:schemeClr val="lt1"/>
        </a:solidFill>
        <a:ln w="25400" cap="flat" cmpd="sng" algn="ctr">
          <a:solidFill>
            <a:schemeClr val="accent4"/>
          </a:solidFill>
          <a:prstDash val="solid"/>
        </a:ln>
        <a:effectLst/>
      </dsp:spPr>
      <dsp:style>
        <a:lnRef idx="2">
          <a:schemeClr val="accent4"/>
        </a:lnRef>
        <a:fillRef idx="1">
          <a:schemeClr val="lt1"/>
        </a:fillRef>
        <a:effectRef idx="0">
          <a:schemeClr val="accent4"/>
        </a:effectRef>
        <a:fontRef idx="minor">
          <a:schemeClr val="dk1"/>
        </a:fontRef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just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b="0" i="1" kern="1200" dirty="0" smtClean="0">
              <a:latin typeface="Times New Roman" pitchFamily="18" charset="0"/>
              <a:cs typeface="Times New Roman" pitchFamily="18" charset="0"/>
            </a:rPr>
            <a:t>Mechanical Design</a:t>
          </a:r>
          <a:endParaRPr lang="ar-SA" sz="2400" b="0" i="1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3185427" y="876634"/>
        <a:ext cx="601317" cy="5677026"/>
      </dsp:txXfrm>
    </dsp:sp>
    <dsp:sp modelId="{B939EE5F-C2D4-4138-AAFB-D52B78D6D796}">
      <dsp:nvSpPr>
        <dsp:cNvPr id="0" name=""/>
        <dsp:cNvSpPr/>
      </dsp:nvSpPr>
      <dsp:spPr>
        <a:xfrm rot="5400000">
          <a:off x="-138765" y="4382720"/>
          <a:ext cx="925104" cy="647573"/>
        </a:xfrm>
        <a:prstGeom prst="chevron">
          <a:avLst/>
        </a:prstGeom>
        <a:solidFill>
          <a:schemeClr val="lt1"/>
        </a:solidFill>
        <a:ln w="25400" cap="flat" cmpd="sng" algn="ctr">
          <a:solidFill>
            <a:schemeClr val="accent4"/>
          </a:solidFill>
          <a:prstDash val="solid"/>
        </a:ln>
        <a:effectLst/>
      </dsp:spPr>
      <dsp:style>
        <a:lnRef idx="2">
          <a:schemeClr val="accent4"/>
        </a:lnRef>
        <a:fillRef idx="1">
          <a:schemeClr val="lt1"/>
        </a:fillRef>
        <a:effectRef idx="0">
          <a:schemeClr val="accent4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0" i="1" kern="1200" dirty="0" smtClean="0"/>
            <a:t>6</a:t>
          </a:r>
          <a:endParaRPr lang="ar-SA" sz="3200" b="0" i="1" kern="1200" dirty="0"/>
        </a:p>
      </dsp:txBody>
      <dsp:txXfrm rot="5400000">
        <a:off x="-138765" y="4382720"/>
        <a:ext cx="925104" cy="647573"/>
      </dsp:txXfrm>
    </dsp:sp>
    <dsp:sp modelId="{AEA5ED44-71AE-4453-AB05-67D9DEE9D7D7}">
      <dsp:nvSpPr>
        <dsp:cNvPr id="0" name=""/>
        <dsp:cNvSpPr/>
      </dsp:nvSpPr>
      <dsp:spPr>
        <a:xfrm rot="5400000">
          <a:off x="3185427" y="1770610"/>
          <a:ext cx="601317" cy="5677026"/>
        </a:xfrm>
        <a:prstGeom prst="round2SameRect">
          <a:avLst/>
        </a:prstGeom>
        <a:solidFill>
          <a:schemeClr val="lt1"/>
        </a:solidFill>
        <a:ln w="25400" cap="flat" cmpd="sng" algn="ctr">
          <a:solidFill>
            <a:schemeClr val="accent4"/>
          </a:solidFill>
          <a:prstDash val="solid"/>
        </a:ln>
        <a:effectLst/>
      </dsp:spPr>
      <dsp:style>
        <a:lnRef idx="2">
          <a:schemeClr val="accent4"/>
        </a:lnRef>
        <a:fillRef idx="1">
          <a:schemeClr val="lt1"/>
        </a:fillRef>
        <a:effectRef idx="0">
          <a:schemeClr val="accent4"/>
        </a:effectRef>
        <a:fontRef idx="minor">
          <a:schemeClr val="dk1"/>
        </a:fontRef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just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b="0" i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Electrical Design</a:t>
          </a:r>
          <a:endParaRPr lang="ar-SA" sz="2400" b="0" i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 rot="5400000">
        <a:off x="3185427" y="1770610"/>
        <a:ext cx="601317" cy="56770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0.23879</cdr:x>
      <cdr:y>0.19238</cdr:y>
    </cdr:from>
    <cdr:to>
      <cdr:x>0.39394</cdr:x>
      <cdr:y>0.34476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938242" y="481010"/>
          <a:ext cx="609600" cy="3810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1"/>
        <a:lstStyle xmlns:a="http://schemas.openxmlformats.org/drawingml/2006/main"/>
        <a:p xmlns:a="http://schemas.openxmlformats.org/drawingml/2006/main">
          <a:r>
            <a:rPr lang="en-US" sz="1800" b="1" dirty="0" smtClean="0"/>
            <a:t>160</a:t>
          </a:r>
          <a:endParaRPr lang="ar-SA" sz="1800" b="1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0.1006</cdr:x>
      <cdr:y>0.18703</cdr:y>
    </cdr:from>
    <cdr:to>
      <cdr:x>0.19757</cdr:x>
      <cdr:y>0.30555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95286" y="481010"/>
          <a:ext cx="381000" cy="3048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1"/>
        <a:lstStyle xmlns:a="http://schemas.openxmlformats.org/drawingml/2006/main"/>
        <a:p xmlns:a="http://schemas.openxmlformats.org/drawingml/2006/main">
          <a:r>
            <a:rPr lang="en-US" sz="1800" b="1" dirty="0" smtClean="0"/>
            <a:t>8</a:t>
          </a:r>
          <a:endParaRPr lang="ar-SA" sz="18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J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B41F9F7-2B06-41E6-91B7-9045560DDDD3}" type="datetimeFigureOut">
              <a:rPr lang="ar-JO" smtClean="0"/>
              <a:pPr/>
              <a:t>25/02/1435</a:t>
            </a:fld>
            <a:endParaRPr lang="ar-J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J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41C19773-C923-445A-B5DC-CA4E6A2C2B68}" type="slidenum">
              <a:rPr lang="ar-JO" smtClean="0"/>
              <a:pPr/>
              <a:t>‹#›</a:t>
            </a:fld>
            <a:endParaRPr lang="ar-J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J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C19773-C923-445A-B5DC-CA4E6A2C2B68}" type="slidenum">
              <a:rPr lang="ar-JO" smtClean="0"/>
              <a:pPr/>
              <a:t>17</a:t>
            </a:fld>
            <a:endParaRPr lang="ar-JO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12/29/2013</a:t>
            </a:r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Multisport hall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A05BF-32EE-40A3-8CDC-27DC9E06EB2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12/29/2013</a:t>
            </a:r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Multisport hall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A05BF-32EE-40A3-8CDC-27DC9E06EB2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12/29/2013</a:t>
            </a:r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Multisport hall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A05BF-32EE-40A3-8CDC-27DC9E06EB2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12/29/2013</a:t>
            </a:r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Multisport hall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A05BF-32EE-40A3-8CDC-27DC9E06EB2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12/29/2013</a:t>
            </a:r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Multisport hall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A05BF-32EE-40A3-8CDC-27DC9E06EB2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12/29/2013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Multisport hall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A05BF-32EE-40A3-8CDC-27DC9E06EB2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12/29/2013</a:t>
            </a:r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Multisport hall</a:t>
            </a:r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A05BF-32EE-40A3-8CDC-27DC9E06EB2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12/29/2013</a:t>
            </a:r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Multisport hall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A05BF-32EE-40A3-8CDC-27DC9E06EB2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12/29/2013</a:t>
            </a:r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Multisport hall</a:t>
            </a:r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A05BF-32EE-40A3-8CDC-27DC9E06EB2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12/29/2013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Multisport hall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A05BF-32EE-40A3-8CDC-27DC9E06EB2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12/29/2013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Multisport hall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A05BF-32EE-40A3-8CDC-27DC9E06EB2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12/29/2013</a:t>
            </a:r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Multisport hall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0A05BF-32EE-40A3-8CDC-27DC9E06EB20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ransition>
    <p:wipe dir="d"/>
  </p:transition>
  <p:hf hdr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haneen\Desktop\&#1605;&#1588;&#1585;&#1608;&#1608;&#1608;&#1608;&#1608;&#1608;&#1608;&#1608;&#1593;.wmv" TargetMode="Externa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9000" r="-2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81000"/>
            <a:ext cx="7772400" cy="457200"/>
          </a:xfrm>
        </p:spPr>
        <p:txBody>
          <a:bodyPr>
            <a:noAutofit/>
          </a:bodyPr>
          <a:lstStyle/>
          <a:p>
            <a:r>
              <a:rPr lang="en-US" sz="3400" b="1" dirty="0" smtClean="0">
                <a:solidFill>
                  <a:schemeClr val="accent1">
                    <a:lumMod val="75000"/>
                  </a:schemeClr>
                </a:solidFill>
              </a:rPr>
              <a:t>An- </a:t>
            </a:r>
            <a:r>
              <a:rPr lang="en-US" sz="3400" b="1" dirty="0" err="1" smtClean="0">
                <a:solidFill>
                  <a:schemeClr val="accent1">
                    <a:lumMod val="75000"/>
                  </a:schemeClr>
                </a:solidFill>
              </a:rPr>
              <a:t>Najah</a:t>
            </a:r>
            <a:r>
              <a:rPr lang="en-US" sz="3400" b="1" dirty="0" smtClean="0">
                <a:solidFill>
                  <a:schemeClr val="accent1">
                    <a:lumMod val="75000"/>
                  </a:schemeClr>
                </a:solidFill>
              </a:rPr>
              <a:t> National University</a:t>
            </a:r>
            <a:br>
              <a:rPr lang="en-US" sz="3400" b="1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ar-JO" sz="3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133600"/>
            <a:ext cx="7391400" cy="4572000"/>
          </a:xfrm>
          <a:ln>
            <a:noFill/>
          </a:ln>
        </p:spPr>
        <p:txBody>
          <a:bodyPr>
            <a:normAutofit fontScale="77500" lnSpcReduction="20000"/>
          </a:bodyPr>
          <a:lstStyle/>
          <a:p>
            <a:r>
              <a:rPr lang="en-US" sz="4600" b="1" dirty="0" smtClean="0">
                <a:solidFill>
                  <a:srgbClr val="002060"/>
                </a:solidFill>
              </a:rPr>
              <a:t>Building Engineering Department</a:t>
            </a:r>
            <a:r>
              <a:rPr lang="en-US" sz="4600" b="1" i="1" dirty="0" smtClean="0">
                <a:solidFill>
                  <a:srgbClr val="002060"/>
                </a:solidFill>
              </a:rPr>
              <a:t> </a:t>
            </a:r>
          </a:p>
          <a:p>
            <a:endParaRPr lang="en-US" sz="4400" b="1" i="1" dirty="0" smtClean="0">
              <a:ln w="1905">
                <a:solidFill>
                  <a:schemeClr val="accent6">
                    <a:lumMod val="50000"/>
                  </a:schemeClr>
                </a:solidFill>
              </a:ln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en-US" sz="4600" b="1" i="1" dirty="0" smtClean="0">
                <a:ln w="19050">
                  <a:solidFill>
                    <a:srgbClr val="7030A0"/>
                  </a:solidFill>
                </a:ln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Sport Association</a:t>
            </a:r>
          </a:p>
          <a:p>
            <a:pPr algn="l"/>
            <a:r>
              <a:rPr lang="en-US" b="1" i="1" dirty="0" smtClean="0">
                <a:solidFill>
                  <a:srgbClr val="002060"/>
                </a:solidFill>
              </a:rPr>
              <a:t> </a:t>
            </a:r>
          </a:p>
          <a:p>
            <a:pPr algn="l"/>
            <a:r>
              <a:rPr lang="en-US" sz="4300" b="1" dirty="0" smtClean="0">
                <a:solidFill>
                  <a:srgbClr val="002060"/>
                </a:solidFill>
              </a:rPr>
              <a:t>Prepared by:         </a:t>
            </a:r>
            <a:r>
              <a:rPr lang="en-US" sz="4300" b="1" dirty="0" err="1" smtClean="0">
                <a:solidFill>
                  <a:srgbClr val="002060"/>
                </a:solidFill>
              </a:rPr>
              <a:t>Alia’a</a:t>
            </a:r>
            <a:r>
              <a:rPr lang="en-US" sz="4300" b="1" dirty="0" smtClean="0">
                <a:solidFill>
                  <a:srgbClr val="002060"/>
                </a:solidFill>
              </a:rPr>
              <a:t> Jamal</a:t>
            </a:r>
            <a:endParaRPr lang="en-US" sz="4300" dirty="0" smtClean="0">
              <a:solidFill>
                <a:srgbClr val="002060"/>
              </a:solidFill>
            </a:endParaRPr>
          </a:p>
          <a:p>
            <a:pPr algn="l"/>
            <a:r>
              <a:rPr lang="en-US" sz="4300" b="1" dirty="0" smtClean="0">
                <a:solidFill>
                  <a:srgbClr val="002060"/>
                </a:solidFill>
              </a:rPr>
              <a:t>                                </a:t>
            </a:r>
            <a:r>
              <a:rPr lang="en-US" sz="4300" b="1" dirty="0" err="1" smtClean="0">
                <a:solidFill>
                  <a:srgbClr val="002060"/>
                </a:solidFill>
              </a:rPr>
              <a:t>Haneen</a:t>
            </a:r>
            <a:r>
              <a:rPr lang="en-US" sz="4300" b="1" dirty="0" smtClean="0">
                <a:solidFill>
                  <a:srgbClr val="002060"/>
                </a:solidFill>
              </a:rPr>
              <a:t> </a:t>
            </a:r>
            <a:r>
              <a:rPr lang="en-US" sz="4300" b="1" dirty="0" err="1" smtClean="0">
                <a:solidFill>
                  <a:srgbClr val="002060"/>
                </a:solidFill>
              </a:rPr>
              <a:t>Qatanani</a:t>
            </a:r>
            <a:endParaRPr lang="en-US" sz="4300" b="1" dirty="0" smtClean="0">
              <a:solidFill>
                <a:srgbClr val="002060"/>
              </a:solidFill>
            </a:endParaRPr>
          </a:p>
          <a:p>
            <a:pPr algn="l"/>
            <a:r>
              <a:rPr lang="en-US" sz="4300" b="1" dirty="0" smtClean="0">
                <a:solidFill>
                  <a:srgbClr val="002060"/>
                </a:solidFill>
              </a:rPr>
              <a:t>                                </a:t>
            </a:r>
            <a:r>
              <a:rPr lang="en-US" sz="4300" b="1" dirty="0" err="1" smtClean="0">
                <a:solidFill>
                  <a:srgbClr val="002060"/>
                </a:solidFill>
              </a:rPr>
              <a:t>Sewar</a:t>
            </a:r>
            <a:r>
              <a:rPr lang="en-US" sz="4300" b="1" dirty="0" smtClean="0">
                <a:solidFill>
                  <a:srgbClr val="002060"/>
                </a:solidFill>
              </a:rPr>
              <a:t> </a:t>
            </a:r>
            <a:r>
              <a:rPr lang="en-US" sz="4300" b="1" dirty="0" err="1" smtClean="0">
                <a:solidFill>
                  <a:srgbClr val="002060"/>
                </a:solidFill>
              </a:rPr>
              <a:t>Bani</a:t>
            </a:r>
            <a:r>
              <a:rPr lang="en-US" sz="4300" b="1" dirty="0" smtClean="0">
                <a:solidFill>
                  <a:srgbClr val="002060"/>
                </a:solidFill>
              </a:rPr>
              <a:t> </a:t>
            </a:r>
            <a:r>
              <a:rPr lang="en-US" sz="4300" b="1" dirty="0" err="1" smtClean="0">
                <a:solidFill>
                  <a:srgbClr val="002060"/>
                </a:solidFill>
              </a:rPr>
              <a:t>Odeh</a:t>
            </a:r>
            <a:endParaRPr lang="en-US" sz="4300" b="1" dirty="0" smtClean="0">
              <a:solidFill>
                <a:srgbClr val="002060"/>
              </a:solidFill>
            </a:endParaRPr>
          </a:p>
          <a:p>
            <a:pPr algn="l"/>
            <a:endParaRPr lang="en-US" b="1" dirty="0" smtClean="0">
              <a:solidFill>
                <a:srgbClr val="002060"/>
              </a:solidFill>
            </a:endParaRPr>
          </a:p>
          <a:p>
            <a:pPr algn="l"/>
            <a:r>
              <a:rPr lang="en-US" sz="4300" b="1" dirty="0" smtClean="0">
                <a:solidFill>
                  <a:srgbClr val="002060"/>
                </a:solidFill>
              </a:rPr>
              <a:t>Supervisor:    </a:t>
            </a:r>
            <a:r>
              <a:rPr lang="en-US" sz="4300" b="1" dirty="0" err="1" smtClean="0">
                <a:solidFill>
                  <a:srgbClr val="002060"/>
                </a:solidFill>
              </a:rPr>
              <a:t>Dr.Muhannad</a:t>
            </a:r>
            <a:r>
              <a:rPr lang="en-US" sz="4300" b="1" dirty="0" smtClean="0">
                <a:solidFill>
                  <a:srgbClr val="002060"/>
                </a:solidFill>
              </a:rPr>
              <a:t> </a:t>
            </a:r>
            <a:r>
              <a:rPr lang="en-US" sz="4300" b="1" dirty="0" err="1" smtClean="0">
                <a:solidFill>
                  <a:srgbClr val="002060"/>
                </a:solidFill>
              </a:rPr>
              <a:t>Haj</a:t>
            </a:r>
            <a:r>
              <a:rPr lang="en-US" sz="4300" b="1" dirty="0" smtClean="0">
                <a:solidFill>
                  <a:srgbClr val="002060"/>
                </a:solidFill>
              </a:rPr>
              <a:t> Hussein</a:t>
            </a:r>
          </a:p>
          <a:p>
            <a:endParaRPr lang="ar-JO" dirty="0">
              <a:solidFill>
                <a:srgbClr val="00206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800" y="609600"/>
            <a:ext cx="2057400" cy="1428760"/>
          </a:xfrm>
          <a:prstGeom prst="ellipse">
            <a:avLst/>
          </a:prstGeom>
          <a:ln w="3175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12/29/2013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A05BF-32EE-40A3-8CDC-27DC9E06EB20}" type="slidenum">
              <a:rPr lang="ar-SA" smtClean="0"/>
              <a:pPr/>
              <a:t>1</a:t>
            </a:fld>
            <a:endParaRPr lang="ar-SA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Multisport hall</a:t>
            </a:r>
            <a:endParaRPr lang="ar-SA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559896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dirty="0" smtClean="0">
                <a:solidFill>
                  <a:srgbClr val="7030A0"/>
                </a:solidFill>
              </a:rPr>
              <a:t>Entrances and exits</a:t>
            </a:r>
            <a:endParaRPr lang="en-US" b="1" dirty="0" smtClean="0">
              <a:solidFill>
                <a:srgbClr val="7030A0"/>
              </a:solidFill>
            </a:endParaRPr>
          </a:p>
          <a:p>
            <a:pPr lvl="0" algn="l">
              <a:buNone/>
            </a:pPr>
            <a:endParaRPr lang="en-US" dirty="0" smtClean="0"/>
          </a:p>
          <a:p>
            <a:pPr lvl="0" algn="l">
              <a:buNone/>
            </a:pPr>
            <a:endParaRPr lang="en-US" dirty="0" smtClean="0"/>
          </a:p>
          <a:p>
            <a:pPr algn="l" rtl="0">
              <a:buNone/>
            </a:pPr>
            <a:endParaRPr lang="ar-SA" dirty="0"/>
          </a:p>
        </p:txBody>
      </p:sp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1524000"/>
            <a:ext cx="5029200" cy="4343400"/>
          </a:xfrm>
          <a:prstGeom prst="rect">
            <a:avLst/>
          </a:prstGeom>
          <a:ln w="12700" cap="sq">
            <a:solidFill>
              <a:schemeClr val="bg1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Down Arrow 8"/>
          <p:cNvSpPr/>
          <p:nvPr/>
        </p:nvSpPr>
        <p:spPr>
          <a:xfrm rot="900000">
            <a:off x="4648200" y="3048000"/>
            <a:ext cx="304800" cy="45720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1" name="Down Arrow 10"/>
          <p:cNvSpPr/>
          <p:nvPr/>
        </p:nvSpPr>
        <p:spPr>
          <a:xfrm rot="10800000">
            <a:off x="3429000" y="5257800"/>
            <a:ext cx="381000" cy="76200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2" name="Right Arrow 11"/>
          <p:cNvSpPr/>
          <p:nvPr/>
        </p:nvSpPr>
        <p:spPr>
          <a:xfrm rot="10800000">
            <a:off x="5943600" y="4191000"/>
            <a:ext cx="685800" cy="22860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cxnSp>
        <p:nvCxnSpPr>
          <p:cNvPr id="14" name="Straight Arrow Connector 13"/>
          <p:cNvCxnSpPr/>
          <p:nvPr/>
        </p:nvCxnSpPr>
        <p:spPr>
          <a:xfrm rot="10800000">
            <a:off x="4495800" y="1524000"/>
            <a:ext cx="2971800" cy="3048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600" smtClean="0">
                <a:solidFill>
                  <a:schemeClr val="tx1"/>
                </a:solidFill>
              </a:rPr>
              <a:t>12/29/2013</a:t>
            </a:r>
            <a:endParaRPr lang="ar-SA" sz="1600" dirty="0">
              <a:solidFill>
                <a:schemeClr val="tx1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A05BF-32EE-40A3-8CDC-27DC9E06EB20}" type="slidenum">
              <a:rPr lang="ar-SA" sz="3200" smtClean="0">
                <a:solidFill>
                  <a:schemeClr val="tx1"/>
                </a:solidFill>
              </a:rPr>
              <a:pPr/>
              <a:t>10</a:t>
            </a:fld>
            <a:endParaRPr lang="ar-SA" sz="3200" dirty="0">
              <a:solidFill>
                <a:schemeClr val="tx1"/>
              </a:solidFill>
            </a:endParaRP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400" dirty="0" smtClean="0">
                <a:solidFill>
                  <a:schemeClr val="tx1"/>
                </a:solidFill>
              </a:rPr>
              <a:t>Multisport hall</a:t>
            </a:r>
            <a:endParaRPr lang="ar-SA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 bright="-32000" contrast="54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678904"/>
          </a:xfrm>
        </p:spPr>
        <p:txBody>
          <a:bodyPr>
            <a:noAutofit/>
          </a:bodyPr>
          <a:lstStyle/>
          <a:p>
            <a:r>
              <a:rPr lang="ar-SA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Elevations</a:t>
            </a:r>
            <a:br>
              <a:rPr lang="en-US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ar-SA" sz="3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3" descr="C:\Users\SalehJammal\Desktop\east.PN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1905000"/>
            <a:ext cx="6624736" cy="4020111"/>
          </a:xfrm>
          <a:prstGeom prst="rect">
            <a:avLst/>
          </a:prstGeom>
          <a:ln w="12700" cap="sq">
            <a:solidFill>
              <a:schemeClr val="bg1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2971800" y="2057400"/>
            <a:ext cx="279861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East elevation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Content Placeholder 3" descr="C:\Users\SalehJammal\Desktop\west.PNG"/>
          <p:cNvPicPr>
            <a:picLocks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295400" y="1905000"/>
            <a:ext cx="6629400" cy="3962400"/>
          </a:xfrm>
          <a:prstGeom prst="rect">
            <a:avLst/>
          </a:prstGeom>
          <a:ln w="12700" cap="sq">
            <a:solidFill>
              <a:schemeClr val="bg1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2743200" y="2133600"/>
            <a:ext cx="3429000" cy="5334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West elevation</a:t>
            </a:r>
            <a:endParaRPr kumimoji="0" lang="ar-SA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1" name="Content Placeholder 3"/>
          <p:cNvPicPr>
            <a:picLocks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1295400" y="1905000"/>
            <a:ext cx="6629399" cy="4038599"/>
          </a:xfrm>
          <a:prstGeom prst="rect">
            <a:avLst/>
          </a:prstGeom>
          <a:ln w="12700" cap="sq">
            <a:solidFill>
              <a:schemeClr val="bg1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3200400" y="2057400"/>
            <a:ext cx="2895600" cy="762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North Elevation</a:t>
            </a:r>
            <a:endParaRPr kumimoji="0" lang="ar-SA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3" name="Content Placeholder 3" descr="C:\Users\SalehJammal\Desktop\south.PNG"/>
          <p:cNvPicPr>
            <a:picLocks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1295400" y="1905000"/>
            <a:ext cx="6629400" cy="3962400"/>
          </a:xfrm>
          <a:prstGeom prst="rect">
            <a:avLst/>
          </a:prstGeom>
          <a:ln w="12700" cap="sq">
            <a:solidFill>
              <a:schemeClr val="bg1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4" name="Title 1"/>
          <p:cNvSpPr txBox="1">
            <a:spLocks/>
          </p:cNvSpPr>
          <p:nvPr/>
        </p:nvSpPr>
        <p:spPr>
          <a:xfrm>
            <a:off x="3505200" y="2133600"/>
            <a:ext cx="2286000" cy="8382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South elevation</a:t>
            </a:r>
            <a:endParaRPr kumimoji="0" lang="ar-SA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600" smtClean="0">
                <a:solidFill>
                  <a:schemeClr val="tx1"/>
                </a:solidFill>
              </a:rPr>
              <a:t>12/29/2013</a:t>
            </a:r>
            <a:endParaRPr lang="ar-SA" sz="1600" dirty="0">
              <a:solidFill>
                <a:schemeClr val="tx1"/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A05BF-32EE-40A3-8CDC-27DC9E06EB20}" type="slidenum">
              <a:rPr lang="ar-SA" sz="3600" smtClean="0">
                <a:solidFill>
                  <a:schemeClr val="tx1"/>
                </a:solidFill>
              </a:rPr>
              <a:pPr/>
              <a:t>11</a:t>
            </a:fld>
            <a:endParaRPr lang="ar-SA" sz="3600" dirty="0">
              <a:solidFill>
                <a:schemeClr val="tx1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400" dirty="0" smtClean="0">
                <a:solidFill>
                  <a:schemeClr val="tx1"/>
                </a:solidFill>
              </a:rPr>
              <a:t>Multisport hall</a:t>
            </a:r>
            <a:endParaRPr lang="ar-SA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10" grpId="0" build="p"/>
      <p:bldP spid="12" grpId="0" build="p"/>
      <p:bldP spid="1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990600"/>
            <a:ext cx="3810000" cy="609600"/>
          </a:xfrm>
        </p:spPr>
        <p:txBody>
          <a:bodyPr>
            <a:normAutofit/>
          </a:bodyPr>
          <a:lstStyle/>
          <a:p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Section in the hall</a:t>
            </a:r>
            <a:endParaRPr lang="ar-SA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600200"/>
            <a:ext cx="6858000" cy="4191000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600" smtClean="0">
                <a:solidFill>
                  <a:schemeClr val="tx1"/>
                </a:solidFill>
              </a:rPr>
              <a:t>12/29/2013</a:t>
            </a:r>
            <a:endParaRPr lang="ar-SA" sz="1600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A05BF-32EE-40A3-8CDC-27DC9E06EB20}" type="slidenum">
              <a:rPr lang="ar-SA" sz="3200" smtClean="0">
                <a:solidFill>
                  <a:schemeClr val="tx1"/>
                </a:solidFill>
              </a:rPr>
              <a:pPr/>
              <a:t>12</a:t>
            </a:fld>
            <a:endParaRPr lang="ar-SA" sz="3200" dirty="0">
              <a:solidFill>
                <a:schemeClr val="tx1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400" dirty="0" smtClean="0">
                <a:solidFill>
                  <a:schemeClr val="tx1"/>
                </a:solidFill>
              </a:rPr>
              <a:t>Multisport hall</a:t>
            </a:r>
            <a:endParaRPr lang="ar-SA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743200" y="762000"/>
            <a:ext cx="381000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Architectural Quantities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600" smtClean="0">
                <a:solidFill>
                  <a:schemeClr val="tx1"/>
                </a:solidFill>
              </a:rPr>
              <a:t>12/29/2013</a:t>
            </a:r>
            <a:endParaRPr lang="ar-SA" sz="1600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A05BF-32EE-40A3-8CDC-27DC9E06EB20}" type="slidenum">
              <a:rPr lang="ar-SA" sz="3600" smtClean="0">
                <a:solidFill>
                  <a:schemeClr val="tx1"/>
                </a:solidFill>
              </a:rPr>
              <a:pPr/>
              <a:t>13</a:t>
            </a:fld>
            <a:endParaRPr lang="ar-SA" sz="3600" dirty="0">
              <a:solidFill>
                <a:schemeClr val="tx1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400" dirty="0" smtClean="0">
                <a:solidFill>
                  <a:schemeClr val="tx1"/>
                </a:solidFill>
              </a:rPr>
              <a:t>Multisport hall</a:t>
            </a:r>
            <a:endParaRPr lang="ar-SA" sz="1400" dirty="0">
              <a:solidFill>
                <a:schemeClr val="tx1"/>
              </a:solidFill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676400" y="1371600"/>
          <a:ext cx="5867400" cy="4651517"/>
        </p:xfrm>
        <a:graphic>
          <a:graphicData uri="http://schemas.openxmlformats.org/drawingml/2006/table">
            <a:tbl>
              <a:tblPr rtl="1"/>
              <a:tblGrid>
                <a:gridCol w="1047750"/>
                <a:gridCol w="1203615"/>
                <a:gridCol w="3616035"/>
              </a:tblGrid>
              <a:tr h="759392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Arial"/>
                        </a:rPr>
                        <a:t>Quantity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Arial"/>
                        </a:rPr>
                        <a:t>unit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Arial"/>
                        </a:rPr>
                        <a:t>Finishing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2341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Arial"/>
                        </a:rPr>
                        <a:t>3931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Arial"/>
                        </a:rPr>
                        <a:t>M</a:t>
                      </a:r>
                      <a:r>
                        <a:rPr lang="en-US" sz="2400" baseline="3000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Arial"/>
                        </a:rPr>
                        <a:t>2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Arial"/>
                        </a:rPr>
                        <a:t>plaster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8E8"/>
                    </a:solidFill>
                  </a:tcPr>
                </a:tc>
              </a:tr>
              <a:tr h="392341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Arial"/>
                        </a:rPr>
                        <a:t>1592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Arial"/>
                        </a:rPr>
                        <a:t>M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²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Arial"/>
                        </a:rPr>
                        <a:t>Fiberglass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2341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Arial"/>
                        </a:rPr>
                        <a:t>1590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Arial"/>
                        </a:rPr>
                        <a:t>M</a:t>
                      </a:r>
                      <a:r>
                        <a:rPr lang="en-US" sz="2400" baseline="3000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Arial"/>
                        </a:rPr>
                        <a:t>2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Arial"/>
                        </a:rPr>
                        <a:t>Gypsum Board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8E8"/>
                    </a:solidFill>
                  </a:tcPr>
                </a:tc>
              </a:tr>
              <a:tr h="392341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Arial"/>
                        </a:rPr>
                        <a:t>4640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Arial"/>
                        </a:rPr>
                        <a:t>M</a:t>
                      </a:r>
                      <a:r>
                        <a:rPr lang="en-US" sz="2400" baseline="30000" dirty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Arial"/>
                        </a:rPr>
                        <a:t>2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Arial"/>
                        </a:rPr>
                        <a:t>Cover 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2341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Arial"/>
                        </a:rPr>
                        <a:t>1603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Arial"/>
                        </a:rPr>
                        <a:t>M</a:t>
                      </a:r>
                      <a:r>
                        <a:rPr lang="en-US" sz="2400" baseline="3000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Arial"/>
                        </a:rPr>
                        <a:t>2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Arial"/>
                        </a:rPr>
                        <a:t>panting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8E8"/>
                    </a:solidFill>
                  </a:tcPr>
                </a:tc>
              </a:tr>
              <a:tr h="392341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Arial"/>
                        </a:rPr>
                        <a:t>3570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Arial"/>
                        </a:rPr>
                        <a:t>M</a:t>
                      </a:r>
                      <a:r>
                        <a:rPr lang="en-US" sz="2400" baseline="3000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Arial"/>
                        </a:rPr>
                        <a:t>2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Arial"/>
                        </a:rPr>
                        <a:t> Floor tile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2341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Arial"/>
                        </a:rPr>
                        <a:t>240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Arial"/>
                        </a:rPr>
                        <a:t>M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³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Arial"/>
                        </a:rPr>
                        <a:t>Sand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Arial"/>
                        </a:rPr>
                        <a:t>Fill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8E8"/>
                    </a:solidFill>
                  </a:tcPr>
                </a:tc>
              </a:tr>
              <a:tr h="392341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Arial"/>
                        </a:rPr>
                        <a:t>1039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Arial"/>
                        </a:rPr>
                        <a:t>M</a:t>
                      </a:r>
                      <a:r>
                        <a:rPr lang="en-US" sz="2400" baseline="3000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Arial"/>
                        </a:rPr>
                        <a:t>2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Arial"/>
                        </a:rPr>
                        <a:t>Linoleum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5277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Arial"/>
                        </a:rPr>
                        <a:t>20703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Arial"/>
                        </a:rPr>
                        <a:t>block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Arial"/>
                        </a:rPr>
                        <a:t>internal wall block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8E8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1066800" y="457200"/>
            <a:ext cx="6781800" cy="838200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Structural design </a:t>
            </a:r>
            <a:endParaRPr lang="ar-SA" sz="3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762000" y="1447800"/>
            <a:ext cx="7467600" cy="4495800"/>
          </a:xfrm>
        </p:spPr>
        <p:txBody>
          <a:bodyPr>
            <a:normAutofit/>
          </a:bodyPr>
          <a:lstStyle/>
          <a:p>
            <a:pPr algn="just" rtl="0"/>
            <a:r>
              <a:rPr lang="en-US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Design data:</a:t>
            </a:r>
          </a:p>
          <a:p>
            <a:pPr algn="just" rtl="0"/>
            <a:r>
              <a:rPr lang="en-US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The cover </a:t>
            </a:r>
            <a:r>
              <a:rPr lang="en-US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of the </a:t>
            </a:r>
            <a:r>
              <a:rPr lang="en-US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Multisport </a:t>
            </a:r>
            <a:r>
              <a:rPr lang="en-US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hall will be steel </a:t>
            </a:r>
            <a:r>
              <a:rPr lang="en-US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structure.</a:t>
            </a:r>
          </a:p>
          <a:p>
            <a:pPr algn="just" rtl="0"/>
            <a:r>
              <a:rPr lang="en-US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2.The steel structure consist  of forty four triangle trusses.</a:t>
            </a:r>
          </a:p>
          <a:p>
            <a:pPr algn="just" rtl="0"/>
            <a:r>
              <a:rPr lang="en-US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en-US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analysis and design are done using 3D model using </a:t>
            </a:r>
            <a:r>
              <a:rPr lang="en-US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SAP2000 </a:t>
            </a:r>
            <a:r>
              <a:rPr lang="en-US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program, and </a:t>
            </a:r>
            <a:r>
              <a:rPr lang="en-US" sz="2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AutoCad</a:t>
            </a:r>
            <a:r>
              <a:rPr lang="en-US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program for all drawings</a:t>
            </a:r>
            <a:r>
              <a:rPr lang="en-US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14350" indent="-514350" algn="just" rtl="0"/>
            <a:r>
              <a:rPr lang="en-US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The trusses member are HSS</a:t>
            </a:r>
          </a:p>
          <a:p>
            <a:pPr marL="514350" indent="-514350" algn="just" rtl="0"/>
            <a:r>
              <a:rPr lang="en-US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 The members were connected by E70xx weld.</a:t>
            </a:r>
          </a:p>
          <a:p>
            <a:pPr algn="just" rtl="0"/>
            <a:endParaRPr lang="ar-SA" sz="2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600" smtClean="0">
                <a:solidFill>
                  <a:schemeClr val="tx1"/>
                </a:solidFill>
              </a:rPr>
              <a:t>12/29/2013</a:t>
            </a:r>
            <a:endParaRPr lang="ar-SA" sz="1600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A05BF-32EE-40A3-8CDC-27DC9E06EB20}" type="slidenum">
              <a:rPr lang="ar-SA" sz="3600" smtClean="0">
                <a:solidFill>
                  <a:schemeClr val="tx1"/>
                </a:solidFill>
              </a:rPr>
              <a:pPr/>
              <a:t>14</a:t>
            </a:fld>
            <a:endParaRPr lang="ar-SA" sz="3600" dirty="0">
              <a:solidFill>
                <a:schemeClr val="tx1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400" dirty="0" smtClean="0">
                <a:solidFill>
                  <a:schemeClr val="tx1"/>
                </a:solidFill>
              </a:rPr>
              <a:t>Multisport hall</a:t>
            </a:r>
            <a:endParaRPr lang="ar-SA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62000"/>
            <a:ext cx="8229600" cy="1325562"/>
          </a:xfrm>
        </p:spPr>
        <p:txBody>
          <a:bodyPr>
            <a:normAutofit/>
          </a:bodyPr>
          <a:lstStyle/>
          <a:p>
            <a:pPr algn="just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The loads on the truss : </a:t>
            </a:r>
            <a:endParaRPr lang="ar-SA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3840163"/>
          </a:xfrm>
        </p:spPr>
        <p:txBody>
          <a:bodyPr>
            <a:normAutofit/>
          </a:bodyPr>
          <a:lstStyle/>
          <a:p>
            <a:pPr algn="just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Dead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load = 0.08 KN/m</a:t>
            </a:r>
            <a:r>
              <a:rPr lang="en-US" sz="2800" baseline="30000" dirty="0">
                <a:latin typeface="Times New Roman" pitchFamily="18" charset="0"/>
                <a:cs typeface="Times New Roman" pitchFamily="18" charset="0"/>
              </a:rPr>
              <a:t>2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algn="just" rtl="0"/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Live load = 1.0 KN/m</a:t>
            </a:r>
            <a:r>
              <a:rPr lang="en-US" sz="2800" baseline="30000" dirty="0">
                <a:latin typeface="Times New Roman" pitchFamily="18" charset="0"/>
                <a:cs typeface="Times New Roman" pitchFamily="18" charset="0"/>
              </a:rPr>
              <a:t>2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algn="just" rtl="0"/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Wind load = 0.27 KN/m</a:t>
            </a:r>
            <a:r>
              <a:rPr lang="en-US" sz="2800" baseline="30000" dirty="0">
                <a:latin typeface="Times New Roman" pitchFamily="18" charset="0"/>
                <a:cs typeface="Times New Roman" pitchFamily="18" charset="0"/>
              </a:rPr>
              <a:t>2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algn="just" rtl="0"/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Equipments weight = 0.2 KN/m</a:t>
            </a:r>
            <a:r>
              <a:rPr lang="en-US" sz="2800" baseline="30000" dirty="0">
                <a:latin typeface="Times New Roman" pitchFamily="18" charset="0"/>
                <a:cs typeface="Times New Roman" pitchFamily="18" charset="0"/>
              </a:rPr>
              <a:t>2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algn="just" rtl="0">
              <a:buNone/>
            </a:pPr>
            <a:endParaRPr lang="ar-SA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600" smtClean="0">
                <a:solidFill>
                  <a:schemeClr val="tx1"/>
                </a:solidFill>
              </a:rPr>
              <a:t>12/29/2013</a:t>
            </a:r>
            <a:endParaRPr lang="ar-SA" sz="1600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A05BF-32EE-40A3-8CDC-27DC9E06EB20}" type="slidenum">
              <a:rPr lang="ar-SA" sz="3600" smtClean="0">
                <a:solidFill>
                  <a:schemeClr val="tx1"/>
                </a:solidFill>
              </a:rPr>
              <a:pPr/>
              <a:t>15</a:t>
            </a:fld>
            <a:endParaRPr lang="ar-SA" sz="3600" dirty="0">
              <a:solidFill>
                <a:schemeClr val="tx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400" dirty="0" smtClean="0">
                <a:solidFill>
                  <a:schemeClr val="tx1"/>
                </a:solidFill>
              </a:rPr>
              <a:t>Multisport hall</a:t>
            </a:r>
            <a:endParaRPr lang="ar-SA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Model design on SAP </a:t>
            </a:r>
            <a:endParaRPr lang="ar-SA" sz="3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1.Deformed shape for roof</a:t>
            </a:r>
          </a:p>
          <a:p>
            <a:pPr algn="l" rtl="0">
              <a:buNone/>
            </a:pPr>
            <a:endParaRPr lang="ar-SA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2286000"/>
            <a:ext cx="5078207" cy="361715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600" smtClean="0">
                <a:solidFill>
                  <a:schemeClr val="tx1"/>
                </a:solidFill>
              </a:rPr>
              <a:t>12/29/2013</a:t>
            </a:r>
            <a:endParaRPr lang="ar-SA" sz="1600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A05BF-32EE-40A3-8CDC-27DC9E06EB20}" type="slidenum">
              <a:rPr lang="ar-SA" sz="3600" smtClean="0">
                <a:solidFill>
                  <a:schemeClr val="tx1"/>
                </a:solidFill>
              </a:rPr>
              <a:pPr/>
              <a:t>16</a:t>
            </a:fld>
            <a:endParaRPr lang="ar-SA" sz="3600" dirty="0">
              <a:solidFill>
                <a:schemeClr val="tx1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400" dirty="0" smtClean="0">
                <a:solidFill>
                  <a:schemeClr val="tx1"/>
                </a:solidFill>
              </a:rPr>
              <a:t>Multisport hall</a:t>
            </a:r>
            <a:endParaRPr lang="ar-SA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"/>
            <a:ext cx="8229600" cy="6400800"/>
          </a:xfrm>
        </p:spPr>
        <p:txBody>
          <a:bodyPr>
            <a:normAutofit/>
          </a:bodyPr>
          <a:lstStyle/>
          <a:p>
            <a:pPr algn="just" rtl="0"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2.Modal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periods</a:t>
            </a:r>
          </a:p>
          <a:p>
            <a:pPr algn="l" rtl="0">
              <a:buNone/>
            </a:pPr>
            <a:endParaRPr lang="en-US" sz="1800" dirty="0" smtClean="0"/>
          </a:p>
          <a:p>
            <a:pPr algn="l" rtl="0">
              <a:buNone/>
            </a:pPr>
            <a:endParaRPr lang="en-US" sz="1800" dirty="0" smtClean="0"/>
          </a:p>
          <a:p>
            <a:pPr algn="l" rtl="0">
              <a:buNone/>
            </a:pPr>
            <a:endParaRPr lang="en-US" sz="1800" dirty="0" smtClean="0"/>
          </a:p>
          <a:p>
            <a:pPr algn="l" rtl="0">
              <a:buNone/>
            </a:pPr>
            <a:endParaRPr lang="en-US" sz="1800" dirty="0" smtClean="0"/>
          </a:p>
          <a:p>
            <a:pPr algn="l" rtl="0">
              <a:buNone/>
            </a:pPr>
            <a:endParaRPr lang="en-US" sz="1800" dirty="0" smtClean="0"/>
          </a:p>
          <a:p>
            <a:pPr algn="l" rtl="0">
              <a:buNone/>
            </a:pPr>
            <a:endParaRPr lang="en-US" sz="1800" dirty="0" smtClean="0"/>
          </a:p>
          <a:p>
            <a:pPr algn="l" rtl="0">
              <a:buNone/>
            </a:pPr>
            <a:endParaRPr lang="en-US" sz="1800" dirty="0" smtClean="0"/>
          </a:p>
          <a:p>
            <a:pPr algn="l" rtl="0">
              <a:buNone/>
            </a:pPr>
            <a:endParaRPr lang="en-US" sz="1800" dirty="0" smtClean="0"/>
          </a:p>
          <a:p>
            <a:pPr algn="l" rtl="0">
              <a:buNone/>
            </a:pPr>
            <a:endParaRPr lang="en-US" sz="1800" dirty="0" smtClean="0"/>
          </a:p>
          <a:p>
            <a:pPr algn="l" rtl="0">
              <a:buNone/>
            </a:pPr>
            <a:endParaRPr lang="en-US" sz="1800" dirty="0" smtClean="0"/>
          </a:p>
          <a:p>
            <a:pPr algn="l" rtl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3.The total roof weight</a:t>
            </a:r>
          </a:p>
          <a:p>
            <a:pPr algn="l" rtl="0">
              <a:buNone/>
            </a:pPr>
            <a:endParaRPr lang="en-US" sz="1800" dirty="0" smtClean="0"/>
          </a:p>
          <a:p>
            <a:pPr algn="l" rtl="0">
              <a:buNone/>
            </a:pPr>
            <a:endParaRPr lang="en-US" sz="1800" dirty="0" smtClean="0"/>
          </a:p>
          <a:p>
            <a:pPr algn="l" rtl="0">
              <a:buNone/>
            </a:pPr>
            <a:endParaRPr lang="en-US" sz="1800" dirty="0" smtClean="0"/>
          </a:p>
          <a:p>
            <a:pPr algn="l" rtl="0">
              <a:buNone/>
            </a:pPr>
            <a:endParaRPr lang="en-US" sz="1800" dirty="0" smtClean="0"/>
          </a:p>
          <a:p>
            <a:pPr algn="l" rtl="0">
              <a:buNone/>
            </a:pPr>
            <a:endParaRPr lang="en-US" sz="1800" dirty="0" smtClean="0"/>
          </a:p>
          <a:p>
            <a:pPr algn="l" rtl="0">
              <a:buNone/>
            </a:pPr>
            <a:endParaRPr lang="en-US" sz="1800" dirty="0"/>
          </a:p>
          <a:p>
            <a:endParaRPr lang="ar-SA" sz="1800" dirty="0"/>
          </a:p>
        </p:txBody>
      </p:sp>
      <p:pic>
        <p:nvPicPr>
          <p:cNvPr id="6" name="Picture 5" descr="4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0" y="685800"/>
            <a:ext cx="4431295" cy="3080930"/>
          </a:xfrm>
          <a:prstGeom prst="rect">
            <a:avLst/>
          </a:prstGeom>
        </p:spPr>
      </p:pic>
      <p:pic>
        <p:nvPicPr>
          <p:cNvPr id="4" name="Picture 3" descr="5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" y="4495800"/>
            <a:ext cx="8297330" cy="1600200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600" dirty="0" smtClean="0">
                <a:solidFill>
                  <a:schemeClr val="tx1"/>
                </a:solidFill>
              </a:rPr>
              <a:t>12/29/2013</a:t>
            </a:r>
            <a:endParaRPr lang="ar-SA" sz="1600" dirty="0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A05BF-32EE-40A3-8CDC-27DC9E06EB20}" type="slidenum">
              <a:rPr lang="ar-SA" sz="3600" smtClean="0">
                <a:solidFill>
                  <a:schemeClr val="tx1"/>
                </a:solidFill>
              </a:rPr>
              <a:pPr/>
              <a:t>17</a:t>
            </a:fld>
            <a:endParaRPr lang="ar-SA" sz="3600" dirty="0">
              <a:solidFill>
                <a:schemeClr val="tx1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400" dirty="0" smtClean="0">
                <a:solidFill>
                  <a:schemeClr val="tx1"/>
                </a:solidFill>
              </a:rPr>
              <a:t>Multisport hall</a:t>
            </a:r>
            <a:endParaRPr lang="ar-SA" sz="1400" dirty="0">
              <a:solidFill>
                <a:schemeClr val="tx1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4343400" y="5638800"/>
            <a:ext cx="838200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Design Truss (1)</a:t>
            </a:r>
            <a:br>
              <a:rPr lang="en-US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ar-SA" sz="28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3" descr="C:\Users\haneen\Desktop\Capture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676400"/>
            <a:ext cx="82296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600" dirty="0" smtClean="0">
                <a:solidFill>
                  <a:schemeClr val="tx1"/>
                </a:solidFill>
              </a:rPr>
              <a:t>12/29/2013</a:t>
            </a:r>
            <a:endParaRPr lang="ar-SA" sz="1600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A05BF-32EE-40A3-8CDC-27DC9E06EB20}" type="slidenum">
              <a:rPr lang="ar-SA" sz="3600" smtClean="0">
                <a:solidFill>
                  <a:schemeClr val="tx1"/>
                </a:solidFill>
              </a:rPr>
              <a:pPr/>
              <a:t>18</a:t>
            </a:fld>
            <a:endParaRPr lang="ar-SA" sz="3600" dirty="0">
              <a:solidFill>
                <a:schemeClr val="tx1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400" dirty="0" smtClean="0">
                <a:solidFill>
                  <a:schemeClr val="tx1"/>
                </a:solidFill>
              </a:rPr>
              <a:t>Multisport hall</a:t>
            </a:r>
            <a:endParaRPr lang="ar-SA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04800"/>
            <a:ext cx="8229600" cy="6324600"/>
          </a:xfrm>
        </p:spPr>
        <p:txBody>
          <a:bodyPr>
            <a:normAutofit/>
          </a:bodyPr>
          <a:lstStyle/>
          <a:p>
            <a:pPr algn="just" rtl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1.Truss weight =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21.255KN</a:t>
            </a:r>
          </a:p>
          <a:p>
            <a:pPr algn="just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 Deformed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shape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just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3.Deflection at joint 26</a:t>
            </a:r>
          </a:p>
          <a:p>
            <a:pPr algn="just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Allowable deflection  =9.5 cm</a:t>
            </a:r>
          </a:p>
          <a:p>
            <a:pPr algn="just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* Deflection from dead load = 0.77</a:t>
            </a:r>
          </a:p>
          <a:p>
            <a:pPr algn="just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* Deflection from live loads = 1.59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/>
          </a:p>
          <a:p>
            <a:pPr algn="l" rtl="0">
              <a:buNone/>
            </a:pPr>
            <a:endParaRPr lang="en-US" dirty="0"/>
          </a:p>
          <a:p>
            <a:pPr algn="l" rtl="0">
              <a:buNone/>
            </a:pPr>
            <a:endParaRPr lang="ar-SA" dirty="0"/>
          </a:p>
        </p:txBody>
      </p:sp>
      <p:pic>
        <p:nvPicPr>
          <p:cNvPr id="6" name="Picture 5" descr="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1295400"/>
            <a:ext cx="7601880" cy="2744748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4343400" y="1447800"/>
            <a:ext cx="457200" cy="304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000" dirty="0" smtClean="0">
                <a:solidFill>
                  <a:srgbClr val="FF0000"/>
                </a:solidFill>
                <a:cs typeface="+mj-cs"/>
              </a:rPr>
              <a:t>26</a:t>
            </a:r>
            <a:endParaRPr lang="ar-JO" sz="1000" dirty="0">
              <a:solidFill>
                <a:srgbClr val="FF0000"/>
              </a:solidFill>
              <a:cs typeface="+mj-cs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600" dirty="0" smtClean="0">
                <a:solidFill>
                  <a:schemeClr val="tx1"/>
                </a:solidFill>
              </a:rPr>
              <a:t>12/29/2013</a:t>
            </a:r>
            <a:endParaRPr lang="ar-SA" sz="1600" dirty="0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A05BF-32EE-40A3-8CDC-27DC9E06EB20}" type="slidenum">
              <a:rPr lang="ar-SA" sz="3600" smtClean="0">
                <a:solidFill>
                  <a:schemeClr val="tx1"/>
                </a:solidFill>
              </a:rPr>
              <a:pPr/>
              <a:t>19</a:t>
            </a:fld>
            <a:endParaRPr lang="ar-SA" sz="3600" dirty="0">
              <a:solidFill>
                <a:schemeClr val="tx1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400" dirty="0" smtClean="0">
                <a:solidFill>
                  <a:schemeClr val="tx1"/>
                </a:solidFill>
              </a:rPr>
              <a:t>Multisport hall</a:t>
            </a:r>
            <a:endParaRPr lang="ar-SA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1219200" y="1219200"/>
          <a:ext cx="6324600" cy="5181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514600" y="457200"/>
            <a:ext cx="3581400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 rtl="0"/>
            <a:r>
              <a:rPr lang="en-US" sz="44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Outline</a:t>
            </a:r>
            <a:endParaRPr lang="ar-JO" sz="4400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600" smtClean="0">
                <a:solidFill>
                  <a:schemeClr val="tx1"/>
                </a:solidFill>
              </a:rPr>
              <a:t>12/29/2013</a:t>
            </a:r>
            <a:endParaRPr lang="ar-SA" sz="1600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A05BF-32EE-40A3-8CDC-27DC9E06EB20}" type="slidenum">
              <a:rPr lang="ar-SA" sz="3600" b="1" smtClean="0">
                <a:solidFill>
                  <a:schemeClr val="tx1"/>
                </a:solidFill>
              </a:rPr>
              <a:pPr/>
              <a:t>2</a:t>
            </a:fld>
            <a:endParaRPr lang="ar-SA" sz="3600" b="1" dirty="0">
              <a:solidFill>
                <a:schemeClr val="tx1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400" dirty="0" smtClean="0">
                <a:solidFill>
                  <a:schemeClr val="tx1"/>
                </a:solidFill>
              </a:rPr>
              <a:t>Multisport hall</a:t>
            </a:r>
            <a:endParaRPr lang="ar-SA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Triangle truss</a:t>
            </a:r>
            <a:endParaRPr lang="ar-SA" sz="32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0">
              <a:buNone/>
            </a:pPr>
            <a:r>
              <a:rPr lang="en-US" dirty="0"/>
              <a:t>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The base at level =9 m</a:t>
            </a:r>
          </a:p>
          <a:p>
            <a:pPr algn="l" rtl="0">
              <a:buNone/>
            </a:pPr>
            <a:endParaRPr lang="ar-SA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2133600"/>
            <a:ext cx="3143250" cy="2076450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8274" y="4495800"/>
            <a:ext cx="7914132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600" dirty="0" smtClean="0">
                <a:solidFill>
                  <a:schemeClr val="tx1"/>
                </a:solidFill>
              </a:rPr>
              <a:t>12/29/2013</a:t>
            </a:r>
            <a:endParaRPr lang="ar-SA" sz="1600" dirty="0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A05BF-32EE-40A3-8CDC-27DC9E06EB20}" type="slidenum">
              <a:rPr lang="ar-SA" sz="3600" smtClean="0">
                <a:solidFill>
                  <a:schemeClr val="tx1"/>
                </a:solidFill>
              </a:rPr>
              <a:pPr/>
              <a:t>20</a:t>
            </a:fld>
            <a:endParaRPr lang="ar-SA" sz="3600" dirty="0">
              <a:solidFill>
                <a:schemeClr val="tx1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400" dirty="0" smtClean="0">
                <a:solidFill>
                  <a:schemeClr val="tx1"/>
                </a:solidFill>
              </a:rPr>
              <a:t>Multisport hall</a:t>
            </a:r>
            <a:endParaRPr lang="ar-SA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229600" cy="1066800"/>
          </a:xfrm>
        </p:spPr>
        <p:txBody>
          <a:bodyPr>
            <a:noAutofit/>
          </a:bodyPr>
          <a:lstStyle/>
          <a:p>
            <a:pPr rtl="0"/>
            <a:r>
              <a:rPr lang="en-US" sz="3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Arch </a:t>
            </a:r>
            <a:r>
              <a:rPr lang="en-US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trusses</a:t>
            </a:r>
            <a:r>
              <a:rPr lang="en-US" sz="3200" dirty="0" smtClean="0">
                <a:solidFill>
                  <a:srgbClr val="7030A0"/>
                </a:solidFill>
              </a:rPr>
              <a:t/>
            </a:r>
            <a:br>
              <a:rPr lang="en-US" sz="3200" dirty="0" smtClean="0">
                <a:solidFill>
                  <a:srgbClr val="7030A0"/>
                </a:solidFill>
              </a:rPr>
            </a:br>
            <a:r>
              <a:rPr lang="en-US" sz="3200" dirty="0">
                <a:solidFill>
                  <a:srgbClr val="7030A0"/>
                </a:solidFill>
              </a:rPr>
              <a:t/>
            </a:r>
            <a:br>
              <a:rPr lang="en-US" sz="3200" dirty="0">
                <a:solidFill>
                  <a:srgbClr val="7030A0"/>
                </a:solidFill>
              </a:rPr>
            </a:br>
            <a:r>
              <a:rPr lang="en-US" sz="3200" dirty="0" smtClean="0">
                <a:solidFill>
                  <a:srgbClr val="7030A0"/>
                </a:solidFill>
              </a:rPr>
              <a:t> </a:t>
            </a:r>
            <a:endParaRPr lang="ar-SA" sz="3200" dirty="0">
              <a:solidFill>
                <a:srgbClr val="7030A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600" dirty="0" smtClean="0">
                <a:solidFill>
                  <a:schemeClr val="tx1"/>
                </a:solidFill>
              </a:rPr>
              <a:t>12/29/2013</a:t>
            </a:r>
            <a:endParaRPr lang="ar-SA" sz="1600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A05BF-32EE-40A3-8CDC-27DC9E06EB20}" type="slidenum">
              <a:rPr lang="ar-SA" sz="3600" smtClean="0">
                <a:solidFill>
                  <a:schemeClr val="tx1"/>
                </a:solidFill>
              </a:rPr>
              <a:pPr/>
              <a:t>21</a:t>
            </a:fld>
            <a:endParaRPr lang="ar-SA" sz="3600" dirty="0">
              <a:solidFill>
                <a:schemeClr val="tx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400" dirty="0" smtClean="0">
                <a:solidFill>
                  <a:schemeClr val="tx1"/>
                </a:solidFill>
              </a:rPr>
              <a:t>Multisport hall</a:t>
            </a:r>
            <a:endParaRPr lang="ar-SA" sz="1400" dirty="0">
              <a:solidFill>
                <a:schemeClr val="tx1"/>
              </a:solidFill>
            </a:endParaRPr>
          </a:p>
        </p:txBody>
      </p:sp>
      <p:pic>
        <p:nvPicPr>
          <p:cNvPr id="33794" name="Picture 2" descr="https://fbcdn-sphotos-h-a.akamaihd.net/hphotos-ak-prn2/v/1546037_274867479331560_1501804040_n.jpg?oh=1bf9b421955dd3a0c425c6889c05609d&amp;oe=52BFCB96&amp;__gda__=1388369474_70277a2a673d674debd25a786fd3395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1143000"/>
            <a:ext cx="4791075" cy="2743200"/>
          </a:xfrm>
          <a:prstGeom prst="rect">
            <a:avLst/>
          </a:prstGeom>
          <a:ln w="3175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3796" name="Picture 4" descr="https://fbcdn-sphotos-h-a.akamaihd.net/hphotos-ak-prn2/v/1545657_274867472664894_1327233148_n.jpg?oh=81938eba39df9256d078252595db5466&amp;oe=52BFA217&amp;__gda__=1388339779_55a747e8dd86905c5f78a8c1e6c0883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6681" y="3962400"/>
            <a:ext cx="7823433" cy="14478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7315200" cy="944562"/>
          </a:xfrm>
        </p:spPr>
        <p:txBody>
          <a:bodyPr>
            <a:normAutofit/>
          </a:bodyPr>
          <a:lstStyle/>
          <a:p>
            <a:pPr algn="just"/>
            <a:r>
              <a:rPr lang="en-US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Tension and compression member design</a:t>
            </a:r>
            <a:endParaRPr lang="ar-SA" sz="32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43000"/>
            <a:ext cx="7848600" cy="5562600"/>
          </a:xfrm>
        </p:spPr>
        <p:txBody>
          <a:bodyPr>
            <a:normAutofit fontScale="92500"/>
          </a:bodyPr>
          <a:lstStyle/>
          <a:p>
            <a:pPr algn="l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Tension member: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az-Cyrl-AZ" sz="2800" dirty="0" smtClean="0"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Pn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for all tension member &gt; the tension force through members</a:t>
            </a:r>
          </a:p>
          <a:p>
            <a:pPr marL="457200" indent="-457200" algn="l" rtl="0">
              <a:buFont typeface="+mj-lt"/>
              <a:buAutoNum type="arabicPeriod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Slenderness Check : L/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rmin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&lt; 300 for all members.</a:t>
            </a:r>
          </a:p>
          <a:p>
            <a:pPr marL="457200" indent="-457200" algn="l" rtl="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l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Compression member: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az-Cyrl-AZ" sz="2800" dirty="0" smtClean="0"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pn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(compression) &gt; </a:t>
            </a:r>
            <a:r>
              <a:rPr lang="az-Cyrl-AZ" sz="2800" dirty="0" smtClean="0"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Fcr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for all compression members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local buckling check : Bf/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Tf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≤ 1.4(E/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Fy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)^0.5 for all members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Slenderness Check : L/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rmin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&lt; 300 for all members</a:t>
            </a:r>
          </a:p>
          <a:p>
            <a:pPr marL="457200" indent="-457200" algn="l" rtl="0">
              <a:buNone/>
            </a:pPr>
            <a:endParaRPr lang="ar-SA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600" dirty="0" smtClean="0">
                <a:solidFill>
                  <a:schemeClr val="tx1"/>
                </a:solidFill>
              </a:rPr>
              <a:t>12/29/2013</a:t>
            </a:r>
            <a:endParaRPr lang="ar-SA" sz="1600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A05BF-32EE-40A3-8CDC-27DC9E06EB20}" type="slidenum">
              <a:rPr lang="ar-SA" sz="3600" smtClean="0">
                <a:solidFill>
                  <a:schemeClr val="tx1"/>
                </a:solidFill>
              </a:rPr>
              <a:pPr/>
              <a:t>22</a:t>
            </a:fld>
            <a:endParaRPr lang="ar-SA" sz="3600" dirty="0">
              <a:solidFill>
                <a:schemeClr val="tx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400" dirty="0" smtClean="0">
                <a:solidFill>
                  <a:schemeClr val="tx1"/>
                </a:solidFill>
              </a:rPr>
              <a:t>Multisport hall</a:t>
            </a:r>
            <a:endParaRPr lang="ar-SA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Connections design </a:t>
            </a:r>
            <a:endParaRPr lang="ar-SA" sz="28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buNone/>
            </a:pPr>
            <a:r>
              <a:rPr lang="en-US" sz="2800" dirty="0" smtClean="0"/>
              <a:t>a min =3mm  and a max =4.8</a:t>
            </a:r>
          </a:p>
          <a:p>
            <a:pPr algn="l" rtl="0">
              <a:buNone/>
            </a:pPr>
            <a:endParaRPr lang="en-US" sz="2800" dirty="0" smtClean="0"/>
          </a:p>
          <a:p>
            <a:pPr algn="l" rtl="0">
              <a:buNone/>
            </a:pPr>
            <a:r>
              <a:rPr lang="en-US" sz="2800" dirty="0" smtClean="0"/>
              <a:t> </a:t>
            </a:r>
          </a:p>
          <a:p>
            <a:pPr algn="l" rtl="0">
              <a:buNone/>
            </a:pPr>
            <a:endParaRPr lang="en-US" sz="2800" dirty="0" smtClean="0"/>
          </a:p>
          <a:p>
            <a:pPr algn="l" rtl="0">
              <a:buNone/>
            </a:pPr>
            <a:endParaRPr lang="ar-SA" sz="2000" dirty="0"/>
          </a:p>
        </p:txBody>
      </p:sp>
      <p:pic>
        <p:nvPicPr>
          <p:cNvPr id="7" name="Picture 6" descr="joint 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76800" y="2286000"/>
            <a:ext cx="3646170" cy="3854782"/>
          </a:xfrm>
          <a:prstGeom prst="rect">
            <a:avLst/>
          </a:prstGeom>
        </p:spPr>
      </p:pic>
      <p:pic>
        <p:nvPicPr>
          <p:cNvPr id="8" name="Picture 7" descr="conection 1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" y="2362200"/>
            <a:ext cx="3810000" cy="3821373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 rot="16200000" flipH="1">
            <a:off x="6705600" y="3962400"/>
            <a:ext cx="762000" cy="762000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rot="10800000" flipV="1">
            <a:off x="5181600" y="3962400"/>
            <a:ext cx="1524000" cy="76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rot="5400000">
            <a:off x="5410200" y="4267200"/>
            <a:ext cx="6096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rot="5400000" flipH="1" flipV="1">
            <a:off x="5638006" y="4038600"/>
            <a:ext cx="610394" cy="4579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rot="5400000" flipH="1" flipV="1">
            <a:off x="6400006" y="3657600"/>
            <a:ext cx="610394" cy="79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Oval 40"/>
          <p:cNvSpPr/>
          <p:nvPr/>
        </p:nvSpPr>
        <p:spPr>
          <a:xfrm>
            <a:off x="6553200" y="3810000"/>
            <a:ext cx="304800" cy="2286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TextBox 41"/>
          <p:cNvSpPr txBox="1"/>
          <p:nvPr/>
        </p:nvSpPr>
        <p:spPr>
          <a:xfrm>
            <a:off x="4953000" y="3810000"/>
            <a:ext cx="609600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200" dirty="0" smtClean="0"/>
              <a:t>E70XX</a:t>
            </a:r>
            <a:endParaRPr lang="ar-JO" sz="1200" dirty="0"/>
          </a:p>
        </p:txBody>
      </p:sp>
      <p:sp>
        <p:nvSpPr>
          <p:cNvPr id="43" name="TextBox 42"/>
          <p:cNvSpPr txBox="1"/>
          <p:nvPr/>
        </p:nvSpPr>
        <p:spPr>
          <a:xfrm>
            <a:off x="5181600" y="4191000"/>
            <a:ext cx="457200" cy="30480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400" dirty="0" smtClean="0"/>
              <a:t>6.5</a:t>
            </a:r>
            <a:endParaRPr lang="ar-JO" sz="1400" dirty="0"/>
          </a:p>
        </p:txBody>
      </p:sp>
      <p:sp>
        <p:nvSpPr>
          <p:cNvPr id="46" name="Rectangle 45"/>
          <p:cNvSpPr/>
          <p:nvPr/>
        </p:nvSpPr>
        <p:spPr>
          <a:xfrm rot="4247409">
            <a:off x="6527863" y="3640537"/>
            <a:ext cx="1436806" cy="4830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TS3.5*2.5*316</a:t>
            </a:r>
            <a:endParaRPr lang="ar-JO" sz="1400" dirty="0">
              <a:solidFill>
                <a:schemeClr val="tx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 rot="20034912">
            <a:off x="6205231" y="5091881"/>
            <a:ext cx="1436806" cy="4830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TS2*2*316</a:t>
            </a:r>
            <a:endParaRPr lang="ar-JO" sz="1400" dirty="0">
              <a:solidFill>
                <a:schemeClr val="tx1"/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 rot="1609609">
            <a:off x="6203888" y="4336817"/>
            <a:ext cx="1436806" cy="4830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TS2*2*316</a:t>
            </a:r>
            <a:endParaRPr lang="ar-JO" sz="1400" dirty="0">
              <a:solidFill>
                <a:schemeClr val="tx1"/>
              </a:solidFill>
            </a:endParaRPr>
          </a:p>
        </p:txBody>
      </p:sp>
      <p:sp>
        <p:nvSpPr>
          <p:cNvPr id="49" name="Rectangle 48"/>
          <p:cNvSpPr/>
          <p:nvPr/>
        </p:nvSpPr>
        <p:spPr>
          <a:xfrm rot="19714127">
            <a:off x="2611343" y="4301587"/>
            <a:ext cx="1436806" cy="4830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TS2*2*316</a:t>
            </a:r>
            <a:endParaRPr lang="ar-JO" sz="1400" dirty="0">
              <a:solidFill>
                <a:schemeClr val="tx1"/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 rot="19714127">
            <a:off x="1315943" y="4911187"/>
            <a:ext cx="1436806" cy="4830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TS2*2*316</a:t>
            </a:r>
            <a:endParaRPr lang="ar-JO" sz="1400" dirty="0">
              <a:solidFill>
                <a:schemeClr val="tx1"/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 rot="5145026">
            <a:off x="1709306" y="3464588"/>
            <a:ext cx="1436806" cy="4830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TS2*2*316</a:t>
            </a:r>
            <a:endParaRPr lang="ar-JO" sz="1400" dirty="0">
              <a:solidFill>
                <a:schemeClr val="tx1"/>
              </a:solidFill>
            </a:endParaRPr>
          </a:p>
        </p:txBody>
      </p:sp>
      <p:cxnSp>
        <p:nvCxnSpPr>
          <p:cNvPr id="52" name="Straight Arrow Connector 51"/>
          <p:cNvCxnSpPr/>
          <p:nvPr/>
        </p:nvCxnSpPr>
        <p:spPr>
          <a:xfrm rot="16200000" flipH="1">
            <a:off x="1676400" y="3962400"/>
            <a:ext cx="762000" cy="762000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rot="10800000" flipV="1">
            <a:off x="457200" y="3962400"/>
            <a:ext cx="1219200" cy="76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rot="5400000">
            <a:off x="610394" y="4266406"/>
            <a:ext cx="6096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rot="5400000" flipH="1" flipV="1">
            <a:off x="838200" y="4038600"/>
            <a:ext cx="610394" cy="4579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rot="5400000" flipH="1" flipV="1">
            <a:off x="1371600" y="3657600"/>
            <a:ext cx="610394" cy="79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Oval 58"/>
          <p:cNvSpPr/>
          <p:nvPr/>
        </p:nvSpPr>
        <p:spPr>
          <a:xfrm>
            <a:off x="1524000" y="3810000"/>
            <a:ext cx="304800" cy="2286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60" name="TextBox 59"/>
          <p:cNvSpPr txBox="1"/>
          <p:nvPr/>
        </p:nvSpPr>
        <p:spPr>
          <a:xfrm>
            <a:off x="381000" y="3810000"/>
            <a:ext cx="609600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200" dirty="0" smtClean="0"/>
              <a:t>E70XX</a:t>
            </a:r>
            <a:endParaRPr lang="ar-JO" sz="1200" dirty="0"/>
          </a:p>
        </p:txBody>
      </p:sp>
      <p:sp>
        <p:nvSpPr>
          <p:cNvPr id="62" name="TextBox 61"/>
          <p:cNvSpPr txBox="1"/>
          <p:nvPr/>
        </p:nvSpPr>
        <p:spPr>
          <a:xfrm>
            <a:off x="457200" y="4267200"/>
            <a:ext cx="457200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400" dirty="0" smtClean="0"/>
              <a:t>3</a:t>
            </a:r>
            <a:endParaRPr lang="ar-JO" sz="1400" dirty="0"/>
          </a:p>
        </p:txBody>
      </p:sp>
      <p:sp>
        <p:nvSpPr>
          <p:cNvPr id="64" name="TextBox 63"/>
          <p:cNvSpPr txBox="1"/>
          <p:nvPr/>
        </p:nvSpPr>
        <p:spPr>
          <a:xfrm>
            <a:off x="3124200" y="5181600"/>
            <a:ext cx="609600" cy="38100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16</a:t>
            </a:r>
            <a:endParaRPr lang="ar-JO" dirty="0"/>
          </a:p>
        </p:txBody>
      </p:sp>
      <p:sp>
        <p:nvSpPr>
          <p:cNvPr id="65" name="TextBox 64"/>
          <p:cNvSpPr txBox="1"/>
          <p:nvPr/>
        </p:nvSpPr>
        <p:spPr>
          <a:xfrm>
            <a:off x="7391400" y="5410200"/>
            <a:ext cx="609600" cy="38100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1</a:t>
            </a:r>
            <a:endParaRPr lang="ar-JO" dirty="0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600" dirty="0" smtClean="0">
                <a:solidFill>
                  <a:schemeClr val="tx1"/>
                </a:solidFill>
              </a:rPr>
              <a:t>12/29/2013</a:t>
            </a:r>
            <a:endParaRPr lang="ar-SA" sz="1600" dirty="0">
              <a:solidFill>
                <a:schemeClr val="tx1"/>
              </a:solidFill>
            </a:endParaRPr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A05BF-32EE-40A3-8CDC-27DC9E06EB20}" type="slidenum">
              <a:rPr lang="ar-SA" sz="3600" smtClean="0">
                <a:solidFill>
                  <a:schemeClr val="tx1"/>
                </a:solidFill>
              </a:rPr>
              <a:pPr/>
              <a:t>23</a:t>
            </a:fld>
            <a:endParaRPr lang="ar-SA" sz="3600" dirty="0">
              <a:solidFill>
                <a:schemeClr val="tx1"/>
              </a:solidFill>
            </a:endParaRPr>
          </a:p>
        </p:txBody>
      </p:sp>
      <p:sp>
        <p:nvSpPr>
          <p:cNvPr id="32" name="Footer Placeholder 3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400" dirty="0" smtClean="0">
                <a:solidFill>
                  <a:schemeClr val="tx1"/>
                </a:solidFill>
              </a:rPr>
              <a:t>Multisport hall</a:t>
            </a:r>
            <a:endParaRPr lang="ar-SA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Concrete structural element design </a:t>
            </a:r>
            <a:r>
              <a:rPr lang="en-US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ar-SA" sz="32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525963"/>
          </a:xfrm>
        </p:spPr>
        <p:txBody>
          <a:bodyPr/>
          <a:lstStyle/>
          <a:p>
            <a:pPr algn="l" rtl="0"/>
            <a:r>
              <a:rPr lang="en-US" dirty="0" smtClean="0"/>
              <a:t>Slab :</a:t>
            </a:r>
          </a:p>
          <a:p>
            <a:pPr algn="l" rtl="0"/>
            <a:endParaRPr lang="en-US" dirty="0" smtClean="0">
              <a:solidFill>
                <a:srgbClr val="FF0000"/>
              </a:solidFill>
            </a:endParaRPr>
          </a:p>
          <a:p>
            <a:pPr algn="l" rtl="0"/>
            <a:endParaRPr lang="en-US" dirty="0" smtClean="0">
              <a:solidFill>
                <a:srgbClr val="FF0000"/>
              </a:solidFill>
            </a:endParaRPr>
          </a:p>
          <a:p>
            <a:pPr algn="l" rtl="0"/>
            <a:endParaRPr lang="en-US" dirty="0" smtClean="0">
              <a:solidFill>
                <a:srgbClr val="FF0000"/>
              </a:solidFill>
            </a:endParaRPr>
          </a:p>
          <a:p>
            <a:pPr algn="l" rtl="0">
              <a:buFontTx/>
              <a:buChar char="-"/>
            </a:pPr>
            <a:r>
              <a:rPr lang="en-US" dirty="0" smtClean="0"/>
              <a:t>Ground Slab:</a:t>
            </a:r>
          </a:p>
          <a:p>
            <a:pPr algn="l" rtl="0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 algn="l" rtl="0">
              <a:buNone/>
            </a:pPr>
            <a:endParaRPr lang="en-US" dirty="0" smtClean="0"/>
          </a:p>
          <a:p>
            <a:pPr marL="514350" indent="-514350" algn="l" rtl="0">
              <a:buNone/>
            </a:pPr>
            <a:endParaRPr lang="en-US" dirty="0" smtClean="0"/>
          </a:p>
          <a:p>
            <a:pPr marL="514350" indent="-514350" algn="l" rtl="0">
              <a:buNone/>
            </a:pPr>
            <a:endParaRPr lang="ar-SA" dirty="0"/>
          </a:p>
        </p:txBody>
      </p:sp>
      <p:pic>
        <p:nvPicPr>
          <p:cNvPr id="4" name="Picture 3" descr="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600200"/>
            <a:ext cx="8351091" cy="1594983"/>
          </a:xfrm>
          <a:prstGeom prst="rect">
            <a:avLst/>
          </a:prstGeom>
        </p:spPr>
      </p:pic>
      <p:pic>
        <p:nvPicPr>
          <p:cNvPr id="5" name="Picture 4" descr="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0" y="3962400"/>
            <a:ext cx="7848600" cy="2350146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600" dirty="0" smtClean="0">
                <a:solidFill>
                  <a:schemeClr val="tx1"/>
                </a:solidFill>
              </a:rPr>
              <a:t>12/29/2013</a:t>
            </a:r>
            <a:endParaRPr lang="ar-SA" sz="1600" dirty="0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A05BF-32EE-40A3-8CDC-27DC9E06EB20}" type="slidenum">
              <a:rPr lang="ar-SA" sz="3600" smtClean="0">
                <a:solidFill>
                  <a:schemeClr val="tx1"/>
                </a:solidFill>
              </a:rPr>
              <a:pPr/>
              <a:t>24</a:t>
            </a:fld>
            <a:endParaRPr lang="ar-SA" sz="3600" dirty="0">
              <a:solidFill>
                <a:schemeClr val="tx1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400" dirty="0" smtClean="0">
                <a:solidFill>
                  <a:schemeClr val="tx1"/>
                </a:solidFill>
              </a:rPr>
              <a:t>Multisport hall</a:t>
            </a:r>
            <a:endParaRPr lang="ar-SA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886200" cy="1143000"/>
          </a:xfrm>
        </p:spPr>
        <p:txBody>
          <a:bodyPr>
            <a:normAutofit/>
          </a:bodyPr>
          <a:lstStyle/>
          <a:p>
            <a:pPr rtl="0"/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Beam Design</a:t>
            </a:r>
            <a:endParaRPr lang="ar-SA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3" descr="beam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" y="1143000"/>
            <a:ext cx="3962400" cy="5341166"/>
          </a:xfrm>
        </p:spPr>
      </p:pic>
      <p:pic>
        <p:nvPicPr>
          <p:cNvPr id="5" name="Content Placeholder 3" descr="F:\MAIN BEA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685800"/>
            <a:ext cx="4648200" cy="3048000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 descr="F:\SECONDARY BEAM.PNG"/>
          <p:cNvPicPr/>
          <p:nvPr/>
        </p:nvPicPr>
        <p:blipFill>
          <a:blip r:embed="rId4" cstate="print"/>
          <a:srcRect l="3612"/>
          <a:stretch>
            <a:fillRect/>
          </a:stretch>
        </p:blipFill>
        <p:spPr bwMode="auto">
          <a:xfrm>
            <a:off x="4191000" y="3733800"/>
            <a:ext cx="4648200" cy="2895600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Oval 6"/>
          <p:cNvSpPr/>
          <p:nvPr/>
        </p:nvSpPr>
        <p:spPr>
          <a:xfrm>
            <a:off x="6858000" y="457200"/>
            <a:ext cx="1981200" cy="9906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r>
              <a:rPr lang="en-US" dirty="0" smtClean="0">
                <a:solidFill>
                  <a:schemeClr val="tx1"/>
                </a:solidFill>
              </a:rPr>
              <a:t>Main beam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6705600" y="3810000"/>
            <a:ext cx="1600200" cy="10668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secondary beam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600" dirty="0" smtClean="0">
                <a:solidFill>
                  <a:schemeClr val="tx1"/>
                </a:solidFill>
              </a:rPr>
              <a:t>12/29/2013</a:t>
            </a:r>
            <a:endParaRPr lang="ar-SA" sz="1600" dirty="0">
              <a:solidFill>
                <a:schemeClr val="tx1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A05BF-32EE-40A3-8CDC-27DC9E06EB20}" type="slidenum">
              <a:rPr lang="ar-SA" sz="3600" smtClean="0">
                <a:solidFill>
                  <a:schemeClr val="tx1"/>
                </a:solidFill>
              </a:rPr>
              <a:pPr/>
              <a:t>25</a:t>
            </a:fld>
            <a:endParaRPr lang="ar-SA" sz="3600" dirty="0">
              <a:solidFill>
                <a:schemeClr val="tx1"/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400" dirty="0" smtClean="0">
                <a:solidFill>
                  <a:schemeClr val="tx1"/>
                </a:solidFill>
              </a:rPr>
              <a:t>Multisport hall</a:t>
            </a:r>
            <a:endParaRPr lang="ar-SA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Beam Design </a:t>
            </a:r>
            <a:endParaRPr lang="ar-SA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pPr algn="l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Main beam</a:t>
            </a:r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ar-SA" dirty="0"/>
          </a:p>
        </p:txBody>
      </p:sp>
      <p:pic>
        <p:nvPicPr>
          <p:cNvPr id="4" name="Picture 3" descr="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1828800"/>
            <a:ext cx="8433750" cy="1066800"/>
          </a:xfrm>
          <a:prstGeom prst="rect">
            <a:avLst/>
          </a:prstGeom>
        </p:spPr>
      </p:pic>
      <p:pic>
        <p:nvPicPr>
          <p:cNvPr id="5" name="Picture 4" descr="4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" y="2895600"/>
            <a:ext cx="8458200" cy="3678111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600" dirty="0" smtClean="0">
                <a:solidFill>
                  <a:schemeClr val="tx1"/>
                </a:solidFill>
              </a:rPr>
              <a:t>12/29/2013</a:t>
            </a:r>
            <a:endParaRPr lang="ar-SA" sz="1600" dirty="0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A05BF-32EE-40A3-8CDC-27DC9E06EB20}" type="slidenum">
              <a:rPr lang="ar-SA" sz="3600" smtClean="0">
                <a:solidFill>
                  <a:schemeClr val="tx1"/>
                </a:solidFill>
              </a:rPr>
              <a:pPr/>
              <a:t>26</a:t>
            </a:fld>
            <a:endParaRPr lang="ar-SA" sz="3600" dirty="0">
              <a:solidFill>
                <a:schemeClr val="tx1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400" dirty="0" smtClean="0">
                <a:solidFill>
                  <a:schemeClr val="tx1"/>
                </a:solidFill>
              </a:rPr>
              <a:t>Multisport hall</a:t>
            </a:r>
            <a:endParaRPr lang="ar-SA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Secondary beam</a:t>
            </a:r>
            <a:endParaRPr lang="ar-SA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Beam dimension =400*350 mm</a:t>
            </a:r>
          </a:p>
          <a:p>
            <a:pPr algn="just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Use 3 Ø14 mm</a:t>
            </a:r>
          </a:p>
          <a:p>
            <a:pPr algn="just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Use 1 Ø8mm stirrup /150 mm.</a:t>
            </a:r>
          </a:p>
          <a:p>
            <a:pPr algn="just" rtl="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 rtl="0">
              <a:buNone/>
            </a:pPr>
            <a:endParaRPr lang="ar-SA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3200400"/>
            <a:ext cx="8602871" cy="2895600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600" dirty="0" smtClean="0">
                <a:solidFill>
                  <a:schemeClr val="tx1"/>
                </a:solidFill>
              </a:rPr>
              <a:t>12/29/2013</a:t>
            </a:r>
            <a:endParaRPr lang="ar-SA" sz="1600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A05BF-32EE-40A3-8CDC-27DC9E06EB20}" type="slidenum">
              <a:rPr lang="ar-SA" sz="3600" smtClean="0">
                <a:solidFill>
                  <a:schemeClr val="tx1"/>
                </a:solidFill>
              </a:rPr>
              <a:pPr/>
              <a:t>27</a:t>
            </a:fld>
            <a:endParaRPr lang="ar-SA" sz="3600" dirty="0">
              <a:solidFill>
                <a:schemeClr val="tx1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400" dirty="0" smtClean="0">
                <a:solidFill>
                  <a:schemeClr val="tx1"/>
                </a:solidFill>
              </a:rPr>
              <a:t>Multisport hall</a:t>
            </a:r>
            <a:endParaRPr lang="ar-SA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Column Design</a:t>
            </a:r>
            <a:endParaRPr lang="ar-SA" sz="3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3" descr="column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62200" y="1382374"/>
            <a:ext cx="4372895" cy="5475626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600" dirty="0" smtClean="0">
                <a:solidFill>
                  <a:schemeClr val="tx1"/>
                </a:solidFill>
              </a:rPr>
              <a:t>12/29/2013</a:t>
            </a:r>
            <a:endParaRPr lang="ar-SA" sz="1600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A05BF-32EE-40A3-8CDC-27DC9E06EB20}" type="slidenum">
              <a:rPr lang="ar-SA" sz="3600" smtClean="0">
                <a:solidFill>
                  <a:schemeClr val="tx1"/>
                </a:solidFill>
              </a:rPr>
              <a:pPr/>
              <a:t>28</a:t>
            </a:fld>
            <a:endParaRPr lang="ar-SA" sz="3600" dirty="0">
              <a:solidFill>
                <a:schemeClr val="tx1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400" dirty="0" smtClean="0">
                <a:solidFill>
                  <a:schemeClr val="tx1"/>
                </a:solidFill>
              </a:rPr>
              <a:t>Multisport hall</a:t>
            </a:r>
            <a:endParaRPr lang="ar-SA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Column Design</a:t>
            </a:r>
            <a:endParaRPr lang="ar-SA" sz="3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 descr="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67000" y="3962400"/>
            <a:ext cx="6180992" cy="2895600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600" dirty="0" smtClean="0">
                <a:solidFill>
                  <a:schemeClr val="tx1"/>
                </a:solidFill>
              </a:rPr>
              <a:t>12/29/2013</a:t>
            </a:r>
            <a:endParaRPr lang="ar-SA" sz="1600" dirty="0">
              <a:solidFill>
                <a:schemeClr val="tx1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A05BF-32EE-40A3-8CDC-27DC9E06EB20}" type="slidenum">
              <a:rPr lang="ar-SA" sz="3600" smtClean="0">
                <a:solidFill>
                  <a:schemeClr val="tx1"/>
                </a:solidFill>
              </a:rPr>
              <a:pPr/>
              <a:t>29</a:t>
            </a:fld>
            <a:endParaRPr lang="ar-SA" sz="3600" dirty="0">
              <a:solidFill>
                <a:schemeClr val="tx1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400" dirty="0" smtClean="0">
                <a:solidFill>
                  <a:schemeClr val="tx1"/>
                </a:solidFill>
              </a:rPr>
              <a:t>Multisport hall</a:t>
            </a:r>
            <a:endParaRPr lang="ar-SA" sz="1400" dirty="0">
              <a:solidFill>
                <a:schemeClr val="tx1"/>
              </a:solidFill>
            </a:endParaRPr>
          </a:p>
        </p:txBody>
      </p:sp>
      <p:pic>
        <p:nvPicPr>
          <p:cNvPr id="25602" name="Picture 2" descr="https://fbcdn-sphotos-h-a.akamaihd.net/hphotos-ak-prn2/v/1484349_274881895996785_1255746742_n.jpg?oh=4540ff53800025074fc8e1535fb94298&amp;oe=52BFEC8B&amp;__gda__=1388345503_5a59c08ac800675af32f7a81776e9f8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143000"/>
            <a:ext cx="5122069" cy="27432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5838800" cy="1066800"/>
          </a:xfrm>
        </p:spPr>
        <p:txBody>
          <a:bodyPr>
            <a:normAutofit fontScale="90000"/>
          </a:bodyPr>
          <a:lstStyle/>
          <a:p>
            <a:pPr algn="l"/>
            <a:r>
              <a:rPr lang="en-US" sz="4000" b="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Introduction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219200"/>
            <a:ext cx="7854696" cy="1676400"/>
          </a:xfrm>
        </p:spPr>
        <p:txBody>
          <a:bodyPr>
            <a:normAutofit/>
          </a:bodyPr>
          <a:lstStyle/>
          <a:p>
            <a:pPr algn="just" rtl="0"/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Our project is sport association and it is a re design architectural student project of 3</a:t>
            </a:r>
            <a:r>
              <a:rPr lang="en-US" sz="2800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rd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year in architectural department.</a:t>
            </a:r>
          </a:p>
          <a:p>
            <a:pPr algn="l" rtl="0"/>
            <a:endParaRPr lang="en-US" dirty="0" smtClean="0">
              <a:solidFill>
                <a:schemeClr val="tx1"/>
              </a:solidFill>
              <a:cs typeface="+mj-cs"/>
            </a:endParaRPr>
          </a:p>
        </p:txBody>
      </p:sp>
      <p:pic>
        <p:nvPicPr>
          <p:cNvPr id="2050" name="Picture 2" descr="C:\Users\SalehJammal\Desktop\Captur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2514600"/>
            <a:ext cx="6934200" cy="3724896"/>
          </a:xfrm>
          <a:prstGeom prst="ellipse">
            <a:avLst/>
          </a:prstGeom>
          <a:ln w="3175" cap="rnd">
            <a:solidFill>
              <a:schemeClr val="tx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1" anchor="ctr"/>
          <a:lstStyle/>
          <a:p>
            <a:r>
              <a:rPr lang="en-US" sz="1600" smtClean="0">
                <a:solidFill>
                  <a:schemeClr val="tx1"/>
                </a:solidFill>
              </a:rPr>
              <a:t>12/29/2013</a:t>
            </a:r>
            <a:endParaRPr lang="ar-SA" sz="1600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ar-SA" dirty="0" smtClean="0"/>
          </a:p>
          <a:p>
            <a:fld id="{730A05BF-32EE-40A3-8CDC-27DC9E06EB20}" type="slidenum">
              <a:rPr lang="ar-SA" sz="3600" b="1" smtClean="0">
                <a:solidFill>
                  <a:schemeClr val="tx1"/>
                </a:solidFill>
              </a:rPr>
              <a:pPr/>
              <a:t>3</a:t>
            </a:fld>
            <a:endParaRPr lang="ar-SA" sz="3600" b="1" dirty="0">
              <a:solidFill>
                <a:schemeClr val="tx1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400" dirty="0" smtClean="0">
                <a:solidFill>
                  <a:schemeClr val="tx1"/>
                </a:solidFill>
              </a:rPr>
              <a:t>Multisport hall</a:t>
            </a:r>
            <a:endParaRPr lang="ar-SA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Design of seating</a:t>
            </a:r>
            <a:endParaRPr lang="ar-SA" sz="3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seating dimension=0.8*0.45</a:t>
            </a:r>
          </a:p>
          <a:p>
            <a:pPr algn="just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design as one way solid slab</a:t>
            </a:r>
          </a:p>
          <a:p>
            <a:pPr algn="just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az-Cyrl-AZ" sz="2800" dirty="0" smtClean="0"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18mm/m </a:t>
            </a:r>
          </a:p>
          <a:p>
            <a:pPr algn="just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shrinkage steel : 7</a:t>
            </a:r>
            <a:r>
              <a:rPr lang="az-Cyrl-AZ" sz="2800" dirty="0" smtClean="0"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12mm/m</a:t>
            </a:r>
          </a:p>
          <a:p>
            <a:pPr algn="just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Check for shear:</a:t>
            </a:r>
          </a:p>
          <a:p>
            <a:pPr algn="just" rtl="0">
              <a:buNone/>
            </a:pP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Vc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=370 KN &gt;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Vn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=92 KN...................OK</a:t>
            </a:r>
          </a:p>
          <a:p>
            <a:pPr algn="just" rtl="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 rtl="0"/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 rtl="0"/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 rtl="0"/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stai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62200" y="4648200"/>
            <a:ext cx="4354514" cy="1924414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600" dirty="0" smtClean="0">
                <a:solidFill>
                  <a:schemeClr val="tx1"/>
                </a:solidFill>
              </a:rPr>
              <a:t>12/29/2013</a:t>
            </a:r>
            <a:endParaRPr lang="ar-SA" sz="1600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A05BF-32EE-40A3-8CDC-27DC9E06EB20}" type="slidenum">
              <a:rPr lang="ar-SA" sz="3600" smtClean="0">
                <a:solidFill>
                  <a:schemeClr val="tx1"/>
                </a:solidFill>
              </a:rPr>
              <a:pPr/>
              <a:t>30</a:t>
            </a:fld>
            <a:endParaRPr lang="ar-SA" sz="3600" dirty="0">
              <a:solidFill>
                <a:schemeClr val="tx1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</p:spPr>
        <p:txBody>
          <a:bodyPr/>
          <a:lstStyle/>
          <a:p>
            <a:r>
              <a:rPr lang="en-US" sz="1400" dirty="0" smtClean="0">
                <a:solidFill>
                  <a:schemeClr val="tx1"/>
                </a:solidFill>
              </a:rPr>
              <a:t>Multisport hall</a:t>
            </a:r>
            <a:endParaRPr lang="ar-SA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Seismic Design</a:t>
            </a:r>
            <a:br>
              <a:rPr lang="en-US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ar-JO" sz="32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286000"/>
          </a:xfrm>
        </p:spPr>
        <p:txBody>
          <a:bodyPr>
            <a:normAutofit fontScale="92500" lnSpcReduction="10000"/>
          </a:bodyPr>
          <a:lstStyle/>
          <a:p>
            <a:pPr algn="just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Buildings in Nablus city, Number of stories = 2 stories.</a:t>
            </a:r>
          </a:p>
          <a:p>
            <a:pPr algn="just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Nablus @ zone 2B → Z= 0.2→Soile is Sc .</a:t>
            </a:r>
          </a:p>
          <a:p>
            <a:pPr algn="just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R= 5.5 .</a:t>
            </a:r>
          </a:p>
          <a:p>
            <a:pPr algn="just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V =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2800" baseline="-25000" dirty="0" err="1" smtClean="0">
                <a:latin typeface="Times New Roman" pitchFamily="18" charset="0"/>
                <a:cs typeface="Times New Roman" pitchFamily="18" charset="0"/>
              </a:rPr>
              <a:t>max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= 664.6 ton→6646KN</a:t>
            </a:r>
          </a:p>
          <a:p>
            <a:pPr algn="just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T= 0.33 sec</a:t>
            </a:r>
          </a:p>
          <a:p>
            <a:pPr algn="just" rtl="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 rtl="0"/>
            <a:endParaRPr lang="ar-JO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600" dirty="0" smtClean="0">
                <a:solidFill>
                  <a:schemeClr val="tx1"/>
                </a:solidFill>
              </a:rPr>
              <a:t>12/29/2013</a:t>
            </a:r>
            <a:endParaRPr lang="ar-SA" sz="1600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A05BF-32EE-40A3-8CDC-27DC9E06EB20}" type="slidenum">
              <a:rPr lang="ar-SA" sz="3600" smtClean="0">
                <a:solidFill>
                  <a:schemeClr val="tx1"/>
                </a:solidFill>
              </a:rPr>
              <a:pPr/>
              <a:t>31</a:t>
            </a:fld>
            <a:endParaRPr lang="ar-SA" sz="3600" dirty="0">
              <a:solidFill>
                <a:schemeClr val="tx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400" dirty="0" smtClean="0">
                <a:solidFill>
                  <a:schemeClr val="tx1"/>
                </a:solidFill>
              </a:rPr>
              <a:t>Multisport hall</a:t>
            </a:r>
            <a:endParaRPr lang="ar-SA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9906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Environmental Design</a:t>
            </a:r>
            <a:r>
              <a:rPr lang="en-US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ar-SA" sz="3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9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453285"/>
            <a:ext cx="9144000" cy="2452789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600" dirty="0" smtClean="0">
                <a:solidFill>
                  <a:schemeClr val="tx1"/>
                </a:solidFill>
              </a:rPr>
              <a:t>12/29/2013</a:t>
            </a:r>
            <a:endParaRPr lang="ar-SA" sz="1600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A05BF-32EE-40A3-8CDC-27DC9E06EB20}" type="slidenum">
              <a:rPr lang="ar-SA" sz="3600" smtClean="0">
                <a:solidFill>
                  <a:schemeClr val="tx1"/>
                </a:solidFill>
              </a:rPr>
              <a:pPr/>
              <a:t>32</a:t>
            </a:fld>
            <a:endParaRPr lang="ar-SA" sz="3600" dirty="0">
              <a:solidFill>
                <a:schemeClr val="tx1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</p:spPr>
        <p:txBody>
          <a:bodyPr/>
          <a:lstStyle/>
          <a:p>
            <a:r>
              <a:rPr lang="en-US" sz="1400" dirty="0" smtClean="0">
                <a:solidFill>
                  <a:schemeClr val="tx1"/>
                </a:solidFill>
              </a:rPr>
              <a:t>Multisport hall</a:t>
            </a:r>
            <a:endParaRPr lang="ar-SA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229600" cy="1143000"/>
          </a:xfrm>
        </p:spPr>
        <p:txBody>
          <a:bodyPr>
            <a:normAutofit/>
          </a:bodyPr>
          <a:lstStyle/>
          <a:p>
            <a:pPr algn="l" rtl="0"/>
            <a:r>
              <a:rPr lang="en-US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Multisport hall</a:t>
            </a:r>
            <a:br>
              <a:rPr lang="en-US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Daylight factor</a:t>
            </a:r>
            <a:endParaRPr lang="ar-SA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1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40" y="1652339"/>
            <a:ext cx="9077226" cy="4291261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600" dirty="0" smtClean="0">
                <a:solidFill>
                  <a:schemeClr val="tx1"/>
                </a:solidFill>
              </a:rPr>
              <a:t>12/29/2013</a:t>
            </a:r>
            <a:endParaRPr lang="ar-SA" sz="1600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A05BF-32EE-40A3-8CDC-27DC9E06EB20}" type="slidenum">
              <a:rPr lang="ar-SA" sz="3600" smtClean="0">
                <a:solidFill>
                  <a:schemeClr val="tx1"/>
                </a:solidFill>
              </a:rPr>
              <a:pPr/>
              <a:t>33</a:t>
            </a:fld>
            <a:endParaRPr lang="ar-SA" sz="3600" dirty="0">
              <a:solidFill>
                <a:schemeClr val="tx1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400" dirty="0" smtClean="0">
                <a:solidFill>
                  <a:schemeClr val="tx1"/>
                </a:solidFill>
              </a:rPr>
              <a:t>Multisport hall</a:t>
            </a:r>
            <a:endParaRPr lang="ar-SA" sz="1400" dirty="0">
              <a:solidFill>
                <a:schemeClr val="tx1"/>
              </a:solidFill>
            </a:endParaRPr>
          </a:p>
        </p:txBody>
      </p:sp>
      <p:pic>
        <p:nvPicPr>
          <p:cNvPr id="22530" name="Picture 2" descr="https://fbcdn-sphotos-h-a.akamaihd.net/hphotos-ak-prn1/v/1512565_275231305961844_1937851356_n.jpg?oh=1d6a917d8600590c7574d9ad8942ec16&amp;oe=52C132B7&amp;__gda__=1388421381_b361e1a1903f667ce0170ceeec623e5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600199"/>
            <a:ext cx="9144000" cy="441701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rtl="0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Monthly heat loses / Gain</a:t>
            </a:r>
            <a:endParaRPr lang="ar-SA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1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906" y="1642812"/>
            <a:ext cx="9048858" cy="4300788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1143000" y="2133600"/>
            <a:ext cx="1295400" cy="838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224kw</a:t>
            </a:r>
            <a:endParaRPr lang="ar-SA" sz="2000" b="1" dirty="0">
              <a:solidFill>
                <a:schemeClr val="tx1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6248400" y="4495800"/>
            <a:ext cx="1295400" cy="838200"/>
          </a:xfrm>
          <a:prstGeom prst="ellipse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265kw</a:t>
            </a:r>
            <a:endParaRPr lang="ar-SA" sz="2000" b="1" dirty="0">
              <a:solidFill>
                <a:schemeClr val="tx1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600" dirty="0" smtClean="0">
                <a:solidFill>
                  <a:schemeClr val="tx1"/>
                </a:solidFill>
              </a:rPr>
              <a:t>12/29/2013</a:t>
            </a:r>
            <a:endParaRPr lang="ar-SA" sz="1600" dirty="0">
              <a:solidFill>
                <a:schemeClr val="tx1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A05BF-32EE-40A3-8CDC-27DC9E06EB20}" type="slidenum">
              <a:rPr lang="ar-SA" sz="3600" smtClean="0">
                <a:solidFill>
                  <a:schemeClr val="tx1"/>
                </a:solidFill>
              </a:rPr>
              <a:pPr/>
              <a:t>34</a:t>
            </a:fld>
            <a:endParaRPr lang="ar-SA" sz="3600" dirty="0">
              <a:solidFill>
                <a:schemeClr val="tx1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400" dirty="0" smtClean="0">
                <a:solidFill>
                  <a:schemeClr val="tx1"/>
                </a:solidFill>
              </a:rPr>
              <a:t>Multisport hall</a:t>
            </a:r>
            <a:endParaRPr lang="ar-SA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Acoustics analysis</a:t>
            </a:r>
            <a:endParaRPr lang="ar-SA" sz="3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recommended value of reverberation time about 1.6 to 1.8 , and the estimated STC value = 56 dB .</a:t>
            </a:r>
          </a:p>
          <a:p>
            <a:pPr algn="just" rtl="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 rtl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Values of RT at specified frequencies:</a:t>
            </a:r>
          </a:p>
          <a:p>
            <a:pPr algn="just" rtl="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 rtl="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 rtl="0">
              <a:buNone/>
            </a:pP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1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962400"/>
            <a:ext cx="8887767" cy="1341272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600" dirty="0" smtClean="0">
                <a:solidFill>
                  <a:schemeClr val="tx1"/>
                </a:solidFill>
              </a:rPr>
              <a:t>12/29/2013</a:t>
            </a:r>
            <a:endParaRPr lang="ar-SA" sz="1600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A05BF-32EE-40A3-8CDC-27DC9E06EB20}" type="slidenum">
              <a:rPr lang="ar-SA" sz="3600" smtClean="0">
                <a:solidFill>
                  <a:schemeClr val="tx1"/>
                </a:solidFill>
              </a:rPr>
              <a:pPr/>
              <a:t>35</a:t>
            </a:fld>
            <a:endParaRPr lang="ar-SA" sz="3600" dirty="0">
              <a:solidFill>
                <a:schemeClr val="tx1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400" dirty="0" smtClean="0">
                <a:solidFill>
                  <a:schemeClr val="tx1"/>
                </a:solidFill>
              </a:rPr>
              <a:t>Multisport hall</a:t>
            </a:r>
            <a:endParaRPr lang="ar-SA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762000"/>
            <a:ext cx="4953000" cy="5289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600" dirty="0" smtClean="0">
                <a:solidFill>
                  <a:schemeClr val="tx1"/>
                </a:solidFill>
              </a:rPr>
              <a:t>12/29/2013</a:t>
            </a:r>
            <a:endParaRPr lang="ar-SA" sz="16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A05BF-32EE-40A3-8CDC-27DC9E06EB20}" type="slidenum">
              <a:rPr lang="ar-SA" sz="3600" smtClean="0">
                <a:solidFill>
                  <a:schemeClr val="tx1"/>
                </a:solidFill>
              </a:rPr>
              <a:pPr/>
              <a:t>36</a:t>
            </a:fld>
            <a:endParaRPr lang="ar-SA" sz="3600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400" dirty="0" smtClean="0">
                <a:solidFill>
                  <a:schemeClr val="tx1"/>
                </a:solidFill>
              </a:rPr>
              <a:t>Multisport hall</a:t>
            </a:r>
            <a:endParaRPr lang="ar-SA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285728"/>
            <a:ext cx="7772400" cy="1470025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Electrical Design </a:t>
            </a:r>
            <a:endParaRPr lang="ar-JO" sz="3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57" name="Rectangle 1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1219200" y="1752600"/>
            <a:ext cx="6500858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Electricity is the most important invention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in the history of humanity and its application spread in our life to reach everything, from lighting in our rooms to the huge generators in electrical networks.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800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Dialux program 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for the design and analysis of    industrial lighting.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600" dirty="0" smtClean="0">
                <a:solidFill>
                  <a:schemeClr val="tx1"/>
                </a:solidFill>
              </a:rPr>
              <a:t>12/29/2013</a:t>
            </a:r>
            <a:endParaRPr lang="ar-JO" sz="1600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400" dirty="0" smtClean="0">
                <a:solidFill>
                  <a:schemeClr val="tx1"/>
                </a:solidFill>
              </a:rPr>
              <a:t>Multisport hall</a:t>
            </a:r>
            <a:endParaRPr lang="ar-JO" sz="1400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A05BF-32EE-40A3-8CDC-27DC9E06EB20}" type="slidenum">
              <a:rPr lang="ar-SA" sz="3600" smtClean="0">
                <a:solidFill>
                  <a:schemeClr val="tx1"/>
                </a:solidFill>
              </a:rPr>
              <a:pPr/>
              <a:t>37</a:t>
            </a:fld>
            <a:endParaRPr lang="ar-SA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1. Lighting Design</a:t>
            </a:r>
            <a:endParaRPr lang="ar-JO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600" dirty="0" smtClean="0">
                <a:solidFill>
                  <a:schemeClr val="tx1"/>
                </a:solidFill>
              </a:rPr>
              <a:t>12/29/2013</a:t>
            </a:r>
            <a:endParaRPr lang="ar-JO" sz="1600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400" dirty="0" smtClean="0">
                <a:solidFill>
                  <a:schemeClr val="tx1"/>
                </a:solidFill>
              </a:rPr>
              <a:t>Multisport hall</a:t>
            </a:r>
            <a:endParaRPr lang="ar-JO" sz="1400" dirty="0">
              <a:solidFill>
                <a:schemeClr val="tx1"/>
              </a:solidFill>
            </a:endParaRPr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1066800"/>
            <a:ext cx="5143536" cy="5286412"/>
          </a:xfrm>
          <a:prstGeom prst="rect">
            <a:avLst/>
          </a:prstGeom>
          <a:ln w="12700" cap="sq">
            <a:solidFill>
              <a:schemeClr val="bg1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214282" y="2286000"/>
            <a:ext cx="2605118" cy="184665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 rtl="0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Information about lighting design using in Dialux program. </a:t>
            </a:r>
            <a:endParaRPr lang="ar-JO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A05BF-32EE-40A3-8CDC-27DC9E06EB20}" type="slidenum">
              <a:rPr lang="ar-SA" sz="3600" smtClean="0">
                <a:solidFill>
                  <a:schemeClr val="tx1"/>
                </a:solidFill>
              </a:rPr>
              <a:pPr/>
              <a:t>38</a:t>
            </a:fld>
            <a:endParaRPr lang="ar-SA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428604"/>
            <a:ext cx="8229600" cy="785818"/>
          </a:xfrm>
        </p:spPr>
        <p:txBody>
          <a:bodyPr>
            <a:normAutofit/>
          </a:bodyPr>
          <a:lstStyle/>
          <a:p>
            <a:pPr marL="457200" indent="-457200" algn="just" rtl="0">
              <a:buFont typeface="+mj-lt"/>
              <a:buAutoNum type="alphaUcPeriod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Types of Lamps :</a:t>
            </a:r>
          </a:p>
          <a:p>
            <a:pPr algn="just" rtl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600" dirty="0" smtClean="0">
                <a:solidFill>
                  <a:schemeClr val="tx1"/>
                </a:solidFill>
              </a:rPr>
              <a:t>12/29/2013</a:t>
            </a:r>
            <a:endParaRPr lang="ar-JO" sz="1600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400" dirty="0" smtClean="0">
                <a:solidFill>
                  <a:schemeClr val="tx1"/>
                </a:solidFill>
              </a:rPr>
              <a:t>Multisport hall</a:t>
            </a:r>
            <a:endParaRPr lang="ar-JO" sz="1400" dirty="0">
              <a:solidFill>
                <a:schemeClr val="tx1"/>
              </a:solidFill>
            </a:endParaRPr>
          </a:p>
        </p:txBody>
      </p:sp>
      <p:pic>
        <p:nvPicPr>
          <p:cNvPr id="6" name="Picture 5" descr="lumi2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28596" y="1071546"/>
            <a:ext cx="2786082" cy="2428892"/>
          </a:xfrm>
          <a:prstGeom prst="rect">
            <a:avLst/>
          </a:prstGeom>
          <a:ln>
            <a:solidFill>
              <a:srgbClr val="7030A0"/>
            </a:solidFill>
          </a:ln>
        </p:spPr>
      </p:pic>
      <p:pic>
        <p:nvPicPr>
          <p:cNvPr id="7" name="Picture 6" descr="1-3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86116" y="3286124"/>
            <a:ext cx="2648904" cy="2428892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 descr="4.PN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857884" y="928670"/>
            <a:ext cx="3000364" cy="2500330"/>
          </a:xfrm>
          <a:prstGeom prst="rect">
            <a:avLst/>
          </a:prstGeom>
          <a:ln w="12700">
            <a:solidFill>
              <a:schemeClr val="bg1">
                <a:lumMod val="75000"/>
              </a:schemeClr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714348" y="3714752"/>
            <a:ext cx="185738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Fluorescent Lamp.</a:t>
            </a:r>
            <a:endParaRPr lang="ar-JO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29058" y="5786454"/>
            <a:ext cx="1928826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Lamp for multisport hall</a:t>
            </a:r>
            <a:endParaRPr lang="ar-JO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500826" y="3571876"/>
            <a:ext cx="178595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Lamp for Bathroom</a:t>
            </a:r>
            <a:endParaRPr lang="ar-JO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A05BF-32EE-40A3-8CDC-27DC9E06EB20}" type="slidenum">
              <a:rPr lang="ar-SA" sz="3600" smtClean="0">
                <a:solidFill>
                  <a:schemeClr val="tx1"/>
                </a:solidFill>
              </a:rPr>
              <a:pPr/>
              <a:t>39</a:t>
            </a:fld>
            <a:endParaRPr lang="ar-SA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936104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Site of the project</a:t>
            </a:r>
            <a:endParaRPr lang="ar-SA" sz="3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257800"/>
          </a:xfrm>
        </p:spPr>
        <p:txBody>
          <a:bodyPr>
            <a:normAutofit/>
          </a:bodyPr>
          <a:lstStyle/>
          <a:p>
            <a:pPr algn="just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selected site is located in the east side of Nablus city, at Amman Street. On the south side of the site there is "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Qadri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Tuqan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" school, the site is surrounding by four streets, two of them are main streets. Land topography is flat with very small slope.</a:t>
            </a:r>
          </a:p>
          <a:p>
            <a:pPr algn="l">
              <a:buNone/>
            </a:pPr>
            <a:endParaRPr lang="ar-SA" sz="1800" dirty="0"/>
          </a:p>
        </p:txBody>
      </p:sp>
      <p:pic>
        <p:nvPicPr>
          <p:cNvPr id="4" name="Picture 3" descr="I:\15asker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2667000"/>
            <a:ext cx="5715000" cy="3701752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Freeform 6"/>
          <p:cNvSpPr/>
          <p:nvPr/>
        </p:nvSpPr>
        <p:spPr>
          <a:xfrm>
            <a:off x="3276600" y="3657600"/>
            <a:ext cx="3079425" cy="2263320"/>
          </a:xfrm>
          <a:custGeom>
            <a:avLst/>
            <a:gdLst>
              <a:gd name="connsiteX0" fmla="*/ 2133600 w 3079425"/>
              <a:gd name="connsiteY0" fmla="*/ 2175163 h 2263320"/>
              <a:gd name="connsiteX1" fmla="*/ 2216727 w 3079425"/>
              <a:gd name="connsiteY1" fmla="*/ 2064327 h 2263320"/>
              <a:gd name="connsiteX2" fmla="*/ 2286000 w 3079425"/>
              <a:gd name="connsiteY2" fmla="*/ 1953491 h 2263320"/>
              <a:gd name="connsiteX3" fmla="*/ 2327564 w 3079425"/>
              <a:gd name="connsiteY3" fmla="*/ 1911927 h 2263320"/>
              <a:gd name="connsiteX4" fmla="*/ 2438400 w 3079425"/>
              <a:gd name="connsiteY4" fmla="*/ 1759527 h 2263320"/>
              <a:gd name="connsiteX5" fmla="*/ 2479964 w 3079425"/>
              <a:gd name="connsiteY5" fmla="*/ 1704109 h 2263320"/>
              <a:gd name="connsiteX6" fmla="*/ 2535382 w 3079425"/>
              <a:gd name="connsiteY6" fmla="*/ 1620981 h 2263320"/>
              <a:gd name="connsiteX7" fmla="*/ 2604654 w 3079425"/>
              <a:gd name="connsiteY7" fmla="*/ 1537854 h 2263320"/>
              <a:gd name="connsiteX8" fmla="*/ 2660073 w 3079425"/>
              <a:gd name="connsiteY8" fmla="*/ 1468581 h 2263320"/>
              <a:gd name="connsiteX9" fmla="*/ 2715491 w 3079425"/>
              <a:gd name="connsiteY9" fmla="*/ 1385454 h 2263320"/>
              <a:gd name="connsiteX10" fmla="*/ 2784764 w 3079425"/>
              <a:gd name="connsiteY10" fmla="*/ 1302327 h 2263320"/>
              <a:gd name="connsiteX11" fmla="*/ 2812473 w 3079425"/>
              <a:gd name="connsiteY11" fmla="*/ 1260763 h 2263320"/>
              <a:gd name="connsiteX12" fmla="*/ 2854036 w 3079425"/>
              <a:gd name="connsiteY12" fmla="*/ 1219200 h 2263320"/>
              <a:gd name="connsiteX13" fmla="*/ 2909454 w 3079425"/>
              <a:gd name="connsiteY13" fmla="*/ 1122218 h 2263320"/>
              <a:gd name="connsiteX14" fmla="*/ 2964873 w 3079425"/>
              <a:gd name="connsiteY14" fmla="*/ 969818 h 2263320"/>
              <a:gd name="connsiteX15" fmla="*/ 3006436 w 3079425"/>
              <a:gd name="connsiteY15" fmla="*/ 872836 h 2263320"/>
              <a:gd name="connsiteX16" fmla="*/ 3048000 w 3079425"/>
              <a:gd name="connsiteY16" fmla="*/ 789709 h 2263320"/>
              <a:gd name="connsiteX17" fmla="*/ 3034145 w 3079425"/>
              <a:gd name="connsiteY17" fmla="*/ 678872 h 2263320"/>
              <a:gd name="connsiteX18" fmla="*/ 2923309 w 3079425"/>
              <a:gd name="connsiteY18" fmla="*/ 623454 h 2263320"/>
              <a:gd name="connsiteX19" fmla="*/ 2895600 w 3079425"/>
              <a:gd name="connsiteY19" fmla="*/ 568036 h 2263320"/>
              <a:gd name="connsiteX20" fmla="*/ 2854036 w 3079425"/>
              <a:gd name="connsiteY20" fmla="*/ 554181 h 2263320"/>
              <a:gd name="connsiteX21" fmla="*/ 2840182 w 3079425"/>
              <a:gd name="connsiteY21" fmla="*/ 512618 h 2263320"/>
              <a:gd name="connsiteX22" fmla="*/ 2757054 w 3079425"/>
              <a:gd name="connsiteY22" fmla="*/ 484909 h 2263320"/>
              <a:gd name="connsiteX23" fmla="*/ 2715491 w 3079425"/>
              <a:gd name="connsiteY23" fmla="*/ 471054 h 2263320"/>
              <a:gd name="connsiteX24" fmla="*/ 2673927 w 3079425"/>
              <a:gd name="connsiteY24" fmla="*/ 443345 h 2263320"/>
              <a:gd name="connsiteX25" fmla="*/ 2618509 w 3079425"/>
              <a:gd name="connsiteY25" fmla="*/ 429491 h 2263320"/>
              <a:gd name="connsiteX26" fmla="*/ 2576945 w 3079425"/>
              <a:gd name="connsiteY26" fmla="*/ 401781 h 2263320"/>
              <a:gd name="connsiteX27" fmla="*/ 2466109 w 3079425"/>
              <a:gd name="connsiteY27" fmla="*/ 374072 h 2263320"/>
              <a:gd name="connsiteX28" fmla="*/ 2438400 w 3079425"/>
              <a:gd name="connsiteY28" fmla="*/ 332509 h 2263320"/>
              <a:gd name="connsiteX29" fmla="*/ 2396836 w 3079425"/>
              <a:gd name="connsiteY29" fmla="*/ 318654 h 2263320"/>
              <a:gd name="connsiteX30" fmla="*/ 2341418 w 3079425"/>
              <a:gd name="connsiteY30" fmla="*/ 290945 h 2263320"/>
              <a:gd name="connsiteX31" fmla="*/ 2230582 w 3079425"/>
              <a:gd name="connsiteY31" fmla="*/ 263236 h 2263320"/>
              <a:gd name="connsiteX32" fmla="*/ 2189018 w 3079425"/>
              <a:gd name="connsiteY32" fmla="*/ 235527 h 2263320"/>
              <a:gd name="connsiteX33" fmla="*/ 2092036 w 3079425"/>
              <a:gd name="connsiteY33" fmla="*/ 207818 h 2263320"/>
              <a:gd name="connsiteX34" fmla="*/ 2022764 w 3079425"/>
              <a:gd name="connsiteY34" fmla="*/ 152400 h 2263320"/>
              <a:gd name="connsiteX35" fmla="*/ 1911927 w 3079425"/>
              <a:gd name="connsiteY35" fmla="*/ 83127 h 2263320"/>
              <a:gd name="connsiteX36" fmla="*/ 1856509 w 3079425"/>
              <a:gd name="connsiteY36" fmla="*/ 55418 h 2263320"/>
              <a:gd name="connsiteX37" fmla="*/ 1773382 w 3079425"/>
              <a:gd name="connsiteY37" fmla="*/ 0 h 2263320"/>
              <a:gd name="connsiteX38" fmla="*/ 1482436 w 3079425"/>
              <a:gd name="connsiteY38" fmla="*/ 13854 h 2263320"/>
              <a:gd name="connsiteX39" fmla="*/ 1440873 w 3079425"/>
              <a:gd name="connsiteY39" fmla="*/ 27709 h 2263320"/>
              <a:gd name="connsiteX40" fmla="*/ 1357745 w 3079425"/>
              <a:gd name="connsiteY40" fmla="*/ 96981 h 2263320"/>
              <a:gd name="connsiteX41" fmla="*/ 1274618 w 3079425"/>
              <a:gd name="connsiteY41" fmla="*/ 180109 h 2263320"/>
              <a:gd name="connsiteX42" fmla="*/ 1246909 w 3079425"/>
              <a:gd name="connsiteY42" fmla="*/ 221672 h 2263320"/>
              <a:gd name="connsiteX43" fmla="*/ 1205345 w 3079425"/>
              <a:gd name="connsiteY43" fmla="*/ 235527 h 2263320"/>
              <a:gd name="connsiteX44" fmla="*/ 1163782 w 3079425"/>
              <a:gd name="connsiteY44" fmla="*/ 277091 h 2263320"/>
              <a:gd name="connsiteX45" fmla="*/ 1122218 w 3079425"/>
              <a:gd name="connsiteY45" fmla="*/ 290945 h 2263320"/>
              <a:gd name="connsiteX46" fmla="*/ 1052945 w 3079425"/>
              <a:gd name="connsiteY46" fmla="*/ 346363 h 2263320"/>
              <a:gd name="connsiteX47" fmla="*/ 1011382 w 3079425"/>
              <a:gd name="connsiteY47" fmla="*/ 387927 h 2263320"/>
              <a:gd name="connsiteX48" fmla="*/ 928254 w 3079425"/>
              <a:gd name="connsiteY48" fmla="*/ 443345 h 2263320"/>
              <a:gd name="connsiteX49" fmla="*/ 872836 w 3079425"/>
              <a:gd name="connsiteY49" fmla="*/ 498763 h 2263320"/>
              <a:gd name="connsiteX50" fmla="*/ 789709 w 3079425"/>
              <a:gd name="connsiteY50" fmla="*/ 581891 h 2263320"/>
              <a:gd name="connsiteX51" fmla="*/ 762000 w 3079425"/>
              <a:gd name="connsiteY51" fmla="*/ 623454 h 2263320"/>
              <a:gd name="connsiteX52" fmla="*/ 720436 w 3079425"/>
              <a:gd name="connsiteY52" fmla="*/ 651163 h 2263320"/>
              <a:gd name="connsiteX53" fmla="*/ 637309 w 3079425"/>
              <a:gd name="connsiteY53" fmla="*/ 734291 h 2263320"/>
              <a:gd name="connsiteX54" fmla="*/ 554182 w 3079425"/>
              <a:gd name="connsiteY54" fmla="*/ 817418 h 2263320"/>
              <a:gd name="connsiteX55" fmla="*/ 512618 w 3079425"/>
              <a:gd name="connsiteY55" fmla="*/ 858981 h 2263320"/>
              <a:gd name="connsiteX56" fmla="*/ 457200 w 3079425"/>
              <a:gd name="connsiteY56" fmla="*/ 928254 h 2263320"/>
              <a:gd name="connsiteX57" fmla="*/ 443345 w 3079425"/>
              <a:gd name="connsiteY57" fmla="*/ 969818 h 2263320"/>
              <a:gd name="connsiteX58" fmla="*/ 360218 w 3079425"/>
              <a:gd name="connsiteY58" fmla="*/ 1039091 h 2263320"/>
              <a:gd name="connsiteX59" fmla="*/ 277091 w 3079425"/>
              <a:gd name="connsiteY59" fmla="*/ 1149927 h 2263320"/>
              <a:gd name="connsiteX60" fmla="*/ 180109 w 3079425"/>
              <a:gd name="connsiteY60" fmla="*/ 1233054 h 2263320"/>
              <a:gd name="connsiteX61" fmla="*/ 152400 w 3079425"/>
              <a:gd name="connsiteY61" fmla="*/ 1274618 h 2263320"/>
              <a:gd name="connsiteX62" fmla="*/ 110836 w 3079425"/>
              <a:gd name="connsiteY62" fmla="*/ 1316181 h 2263320"/>
              <a:gd name="connsiteX63" fmla="*/ 55418 w 3079425"/>
              <a:gd name="connsiteY63" fmla="*/ 1385454 h 2263320"/>
              <a:gd name="connsiteX64" fmla="*/ 0 w 3079425"/>
              <a:gd name="connsiteY64" fmla="*/ 1496291 h 2263320"/>
              <a:gd name="connsiteX65" fmla="*/ 41564 w 3079425"/>
              <a:gd name="connsiteY65" fmla="*/ 1607127 h 2263320"/>
              <a:gd name="connsiteX66" fmla="*/ 124691 w 3079425"/>
              <a:gd name="connsiteY66" fmla="*/ 1634836 h 2263320"/>
              <a:gd name="connsiteX67" fmla="*/ 374073 w 3079425"/>
              <a:gd name="connsiteY67" fmla="*/ 1676400 h 2263320"/>
              <a:gd name="connsiteX68" fmla="*/ 471054 w 3079425"/>
              <a:gd name="connsiteY68" fmla="*/ 1704109 h 2263320"/>
              <a:gd name="connsiteX69" fmla="*/ 512618 w 3079425"/>
              <a:gd name="connsiteY69" fmla="*/ 1731818 h 2263320"/>
              <a:gd name="connsiteX70" fmla="*/ 554182 w 3079425"/>
              <a:gd name="connsiteY70" fmla="*/ 1745672 h 2263320"/>
              <a:gd name="connsiteX71" fmla="*/ 609600 w 3079425"/>
              <a:gd name="connsiteY71" fmla="*/ 1773381 h 2263320"/>
              <a:gd name="connsiteX72" fmla="*/ 665018 w 3079425"/>
              <a:gd name="connsiteY72" fmla="*/ 1787236 h 2263320"/>
              <a:gd name="connsiteX73" fmla="*/ 706582 w 3079425"/>
              <a:gd name="connsiteY73" fmla="*/ 1801091 h 2263320"/>
              <a:gd name="connsiteX74" fmla="*/ 762000 w 3079425"/>
              <a:gd name="connsiteY74" fmla="*/ 1842654 h 2263320"/>
              <a:gd name="connsiteX75" fmla="*/ 803564 w 3079425"/>
              <a:gd name="connsiteY75" fmla="*/ 1856509 h 2263320"/>
              <a:gd name="connsiteX76" fmla="*/ 1039091 w 3079425"/>
              <a:gd name="connsiteY76" fmla="*/ 1898072 h 2263320"/>
              <a:gd name="connsiteX77" fmla="*/ 1080654 w 3079425"/>
              <a:gd name="connsiteY77" fmla="*/ 1911927 h 2263320"/>
              <a:gd name="connsiteX78" fmla="*/ 1122218 w 3079425"/>
              <a:gd name="connsiteY78" fmla="*/ 1939636 h 2263320"/>
              <a:gd name="connsiteX79" fmla="*/ 1246909 w 3079425"/>
              <a:gd name="connsiteY79" fmla="*/ 1953491 h 2263320"/>
              <a:gd name="connsiteX80" fmla="*/ 1551709 w 3079425"/>
              <a:gd name="connsiteY80" fmla="*/ 2008909 h 2263320"/>
              <a:gd name="connsiteX81" fmla="*/ 1759527 w 3079425"/>
              <a:gd name="connsiteY81" fmla="*/ 2036618 h 2263320"/>
              <a:gd name="connsiteX82" fmla="*/ 1801091 w 3079425"/>
              <a:gd name="connsiteY82" fmla="*/ 2064327 h 2263320"/>
              <a:gd name="connsiteX83" fmla="*/ 1898073 w 3079425"/>
              <a:gd name="connsiteY83" fmla="*/ 2092036 h 2263320"/>
              <a:gd name="connsiteX84" fmla="*/ 1953491 w 3079425"/>
              <a:gd name="connsiteY84" fmla="*/ 2119745 h 2263320"/>
              <a:gd name="connsiteX85" fmla="*/ 2008909 w 3079425"/>
              <a:gd name="connsiteY85" fmla="*/ 2133600 h 2263320"/>
              <a:gd name="connsiteX86" fmla="*/ 2050473 w 3079425"/>
              <a:gd name="connsiteY86" fmla="*/ 2147454 h 2263320"/>
              <a:gd name="connsiteX87" fmla="*/ 2133600 w 3079425"/>
              <a:gd name="connsiteY87" fmla="*/ 2175163 h 2263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</a:cxnLst>
            <a:rect l="l" t="t" r="r" b="b"/>
            <a:pathLst>
              <a:path w="3079425" h="2263320">
                <a:moveTo>
                  <a:pt x="2133600" y="2175163"/>
                </a:moveTo>
                <a:cubicBezTo>
                  <a:pt x="2161309" y="2161309"/>
                  <a:pt x="2097331" y="2263320"/>
                  <a:pt x="2216727" y="2064327"/>
                </a:cubicBezTo>
                <a:cubicBezTo>
                  <a:pt x="2222522" y="2054669"/>
                  <a:pt x="2270768" y="1971769"/>
                  <a:pt x="2286000" y="1953491"/>
                </a:cubicBezTo>
                <a:cubicBezTo>
                  <a:pt x="2298543" y="1938439"/>
                  <a:pt x="2315157" y="1927091"/>
                  <a:pt x="2327564" y="1911927"/>
                </a:cubicBezTo>
                <a:cubicBezTo>
                  <a:pt x="2445693" y="1767547"/>
                  <a:pt x="2376056" y="1846808"/>
                  <a:pt x="2438400" y="1759527"/>
                </a:cubicBezTo>
                <a:cubicBezTo>
                  <a:pt x="2451821" y="1740737"/>
                  <a:pt x="2466722" y="1723026"/>
                  <a:pt x="2479964" y="1704109"/>
                </a:cubicBezTo>
                <a:cubicBezTo>
                  <a:pt x="2499062" y="1676827"/>
                  <a:pt x="2511834" y="1644529"/>
                  <a:pt x="2535382" y="1620981"/>
                </a:cubicBezTo>
                <a:cubicBezTo>
                  <a:pt x="2634120" y="1522243"/>
                  <a:pt x="2527493" y="1634305"/>
                  <a:pt x="2604654" y="1537854"/>
                </a:cubicBezTo>
                <a:cubicBezTo>
                  <a:pt x="2683621" y="1439146"/>
                  <a:pt x="2574788" y="1596510"/>
                  <a:pt x="2660073" y="1468581"/>
                </a:cubicBezTo>
                <a:cubicBezTo>
                  <a:pt x="2689791" y="1379424"/>
                  <a:pt x="2650629" y="1476261"/>
                  <a:pt x="2715491" y="1385454"/>
                </a:cubicBezTo>
                <a:cubicBezTo>
                  <a:pt x="2779410" y="1295967"/>
                  <a:pt x="2702825" y="1356952"/>
                  <a:pt x="2784764" y="1302327"/>
                </a:cubicBezTo>
                <a:cubicBezTo>
                  <a:pt x="2794000" y="1288472"/>
                  <a:pt x="2801813" y="1273555"/>
                  <a:pt x="2812473" y="1260763"/>
                </a:cubicBezTo>
                <a:cubicBezTo>
                  <a:pt x="2825016" y="1245711"/>
                  <a:pt x="2844315" y="1236211"/>
                  <a:pt x="2854036" y="1219200"/>
                </a:cubicBezTo>
                <a:cubicBezTo>
                  <a:pt x="2928462" y="1088954"/>
                  <a:pt x="2796992" y="1234680"/>
                  <a:pt x="2909454" y="1122218"/>
                </a:cubicBezTo>
                <a:cubicBezTo>
                  <a:pt x="2941203" y="995227"/>
                  <a:pt x="2916039" y="1043068"/>
                  <a:pt x="2964873" y="969818"/>
                </a:cubicBezTo>
                <a:cubicBezTo>
                  <a:pt x="2997360" y="872352"/>
                  <a:pt x="2955081" y="992664"/>
                  <a:pt x="3006436" y="872836"/>
                </a:cubicBezTo>
                <a:cubicBezTo>
                  <a:pt x="3040852" y="792533"/>
                  <a:pt x="2994751" y="869581"/>
                  <a:pt x="3048000" y="789709"/>
                </a:cubicBezTo>
                <a:cubicBezTo>
                  <a:pt x="3058514" y="747652"/>
                  <a:pt x="3079425" y="715097"/>
                  <a:pt x="3034145" y="678872"/>
                </a:cubicBezTo>
                <a:cubicBezTo>
                  <a:pt x="3001890" y="653068"/>
                  <a:pt x="2923309" y="623454"/>
                  <a:pt x="2923309" y="623454"/>
                </a:cubicBezTo>
                <a:cubicBezTo>
                  <a:pt x="2914073" y="604981"/>
                  <a:pt x="2910204" y="582640"/>
                  <a:pt x="2895600" y="568036"/>
                </a:cubicBezTo>
                <a:cubicBezTo>
                  <a:pt x="2885273" y="557709"/>
                  <a:pt x="2864363" y="564508"/>
                  <a:pt x="2854036" y="554181"/>
                </a:cubicBezTo>
                <a:cubicBezTo>
                  <a:pt x="2843710" y="543855"/>
                  <a:pt x="2852066" y="521106"/>
                  <a:pt x="2840182" y="512618"/>
                </a:cubicBezTo>
                <a:cubicBezTo>
                  <a:pt x="2816414" y="495641"/>
                  <a:pt x="2784763" y="494146"/>
                  <a:pt x="2757054" y="484909"/>
                </a:cubicBezTo>
                <a:cubicBezTo>
                  <a:pt x="2743200" y="480291"/>
                  <a:pt x="2727642" y="479155"/>
                  <a:pt x="2715491" y="471054"/>
                </a:cubicBezTo>
                <a:cubicBezTo>
                  <a:pt x="2701636" y="461818"/>
                  <a:pt x="2689232" y="449904"/>
                  <a:pt x="2673927" y="443345"/>
                </a:cubicBezTo>
                <a:cubicBezTo>
                  <a:pt x="2656425" y="435844"/>
                  <a:pt x="2636982" y="434109"/>
                  <a:pt x="2618509" y="429491"/>
                </a:cubicBezTo>
                <a:cubicBezTo>
                  <a:pt x="2604654" y="420254"/>
                  <a:pt x="2592594" y="407472"/>
                  <a:pt x="2576945" y="401781"/>
                </a:cubicBezTo>
                <a:cubicBezTo>
                  <a:pt x="2541155" y="388766"/>
                  <a:pt x="2466109" y="374072"/>
                  <a:pt x="2466109" y="374072"/>
                </a:cubicBezTo>
                <a:cubicBezTo>
                  <a:pt x="2456873" y="360218"/>
                  <a:pt x="2451402" y="342911"/>
                  <a:pt x="2438400" y="332509"/>
                </a:cubicBezTo>
                <a:cubicBezTo>
                  <a:pt x="2426996" y="323386"/>
                  <a:pt x="2410259" y="324407"/>
                  <a:pt x="2396836" y="318654"/>
                </a:cubicBezTo>
                <a:cubicBezTo>
                  <a:pt x="2377853" y="310518"/>
                  <a:pt x="2361011" y="297476"/>
                  <a:pt x="2341418" y="290945"/>
                </a:cubicBezTo>
                <a:cubicBezTo>
                  <a:pt x="2305290" y="278902"/>
                  <a:pt x="2230582" y="263236"/>
                  <a:pt x="2230582" y="263236"/>
                </a:cubicBezTo>
                <a:cubicBezTo>
                  <a:pt x="2216727" y="254000"/>
                  <a:pt x="2203911" y="242974"/>
                  <a:pt x="2189018" y="235527"/>
                </a:cubicBezTo>
                <a:cubicBezTo>
                  <a:pt x="2169139" y="225587"/>
                  <a:pt x="2109797" y="212258"/>
                  <a:pt x="2092036" y="207818"/>
                </a:cubicBezTo>
                <a:cubicBezTo>
                  <a:pt x="2024516" y="106537"/>
                  <a:pt x="2107935" y="213236"/>
                  <a:pt x="2022764" y="152400"/>
                </a:cubicBezTo>
                <a:cubicBezTo>
                  <a:pt x="1911492" y="72920"/>
                  <a:pt x="2023585" y="111040"/>
                  <a:pt x="1911927" y="83127"/>
                </a:cubicBezTo>
                <a:cubicBezTo>
                  <a:pt x="1893454" y="73891"/>
                  <a:pt x="1874219" y="66044"/>
                  <a:pt x="1856509" y="55418"/>
                </a:cubicBezTo>
                <a:cubicBezTo>
                  <a:pt x="1827953" y="38284"/>
                  <a:pt x="1773382" y="0"/>
                  <a:pt x="1773382" y="0"/>
                </a:cubicBezTo>
                <a:cubicBezTo>
                  <a:pt x="1676400" y="4618"/>
                  <a:pt x="1579193" y="5791"/>
                  <a:pt x="1482436" y="13854"/>
                </a:cubicBezTo>
                <a:cubicBezTo>
                  <a:pt x="1467883" y="15067"/>
                  <a:pt x="1452277" y="18586"/>
                  <a:pt x="1440873" y="27709"/>
                </a:cubicBezTo>
                <a:cubicBezTo>
                  <a:pt x="1310329" y="132145"/>
                  <a:pt x="1541401" y="5155"/>
                  <a:pt x="1357745" y="96981"/>
                </a:cubicBezTo>
                <a:cubicBezTo>
                  <a:pt x="1330036" y="124690"/>
                  <a:pt x="1296355" y="147504"/>
                  <a:pt x="1274618" y="180109"/>
                </a:cubicBezTo>
                <a:cubicBezTo>
                  <a:pt x="1265382" y="193963"/>
                  <a:pt x="1259911" y="211270"/>
                  <a:pt x="1246909" y="221672"/>
                </a:cubicBezTo>
                <a:cubicBezTo>
                  <a:pt x="1235505" y="230795"/>
                  <a:pt x="1219200" y="230909"/>
                  <a:pt x="1205345" y="235527"/>
                </a:cubicBezTo>
                <a:cubicBezTo>
                  <a:pt x="1191491" y="249382"/>
                  <a:pt x="1180085" y="266223"/>
                  <a:pt x="1163782" y="277091"/>
                </a:cubicBezTo>
                <a:cubicBezTo>
                  <a:pt x="1151631" y="285192"/>
                  <a:pt x="1133622" y="281822"/>
                  <a:pt x="1122218" y="290945"/>
                </a:cubicBezTo>
                <a:cubicBezTo>
                  <a:pt x="1032693" y="362565"/>
                  <a:pt x="1157417" y="311541"/>
                  <a:pt x="1052945" y="346363"/>
                </a:cubicBezTo>
                <a:cubicBezTo>
                  <a:pt x="1039091" y="360218"/>
                  <a:pt x="1026848" y="375898"/>
                  <a:pt x="1011382" y="387927"/>
                </a:cubicBezTo>
                <a:cubicBezTo>
                  <a:pt x="985095" y="408373"/>
                  <a:pt x="928254" y="443345"/>
                  <a:pt x="928254" y="443345"/>
                </a:cubicBezTo>
                <a:cubicBezTo>
                  <a:pt x="898699" y="532016"/>
                  <a:pt x="939338" y="447039"/>
                  <a:pt x="872836" y="498763"/>
                </a:cubicBezTo>
                <a:cubicBezTo>
                  <a:pt x="841904" y="522821"/>
                  <a:pt x="811446" y="549286"/>
                  <a:pt x="789709" y="581891"/>
                </a:cubicBezTo>
                <a:cubicBezTo>
                  <a:pt x="780473" y="595745"/>
                  <a:pt x="773774" y="611680"/>
                  <a:pt x="762000" y="623454"/>
                </a:cubicBezTo>
                <a:cubicBezTo>
                  <a:pt x="750226" y="635228"/>
                  <a:pt x="732881" y="640101"/>
                  <a:pt x="720436" y="651163"/>
                </a:cubicBezTo>
                <a:cubicBezTo>
                  <a:pt x="691148" y="677197"/>
                  <a:pt x="665018" y="706582"/>
                  <a:pt x="637309" y="734291"/>
                </a:cubicBezTo>
                <a:lnTo>
                  <a:pt x="554182" y="817418"/>
                </a:lnTo>
                <a:lnTo>
                  <a:pt x="512618" y="858981"/>
                </a:lnTo>
                <a:cubicBezTo>
                  <a:pt x="477796" y="963451"/>
                  <a:pt x="528819" y="838732"/>
                  <a:pt x="457200" y="928254"/>
                </a:cubicBezTo>
                <a:cubicBezTo>
                  <a:pt x="448077" y="939658"/>
                  <a:pt x="451446" y="957667"/>
                  <a:pt x="443345" y="969818"/>
                </a:cubicBezTo>
                <a:cubicBezTo>
                  <a:pt x="422011" y="1001819"/>
                  <a:pt x="390886" y="1018645"/>
                  <a:pt x="360218" y="1039091"/>
                </a:cubicBezTo>
                <a:cubicBezTo>
                  <a:pt x="336038" y="1111634"/>
                  <a:pt x="356690" y="1070328"/>
                  <a:pt x="277091" y="1149927"/>
                </a:cubicBezTo>
                <a:cubicBezTo>
                  <a:pt x="209899" y="1217119"/>
                  <a:pt x="243410" y="1190854"/>
                  <a:pt x="180109" y="1233054"/>
                </a:cubicBezTo>
                <a:cubicBezTo>
                  <a:pt x="170873" y="1246909"/>
                  <a:pt x="163060" y="1261826"/>
                  <a:pt x="152400" y="1274618"/>
                </a:cubicBezTo>
                <a:cubicBezTo>
                  <a:pt x="139857" y="1289670"/>
                  <a:pt x="121704" y="1299878"/>
                  <a:pt x="110836" y="1316181"/>
                </a:cubicBezTo>
                <a:cubicBezTo>
                  <a:pt x="57299" y="1396487"/>
                  <a:pt x="148376" y="1323483"/>
                  <a:pt x="55418" y="1385454"/>
                </a:cubicBezTo>
                <a:cubicBezTo>
                  <a:pt x="23578" y="1480973"/>
                  <a:pt x="48362" y="1447928"/>
                  <a:pt x="0" y="1496291"/>
                </a:cubicBezTo>
                <a:cubicBezTo>
                  <a:pt x="6019" y="1520367"/>
                  <a:pt x="19270" y="1590407"/>
                  <a:pt x="41564" y="1607127"/>
                </a:cubicBezTo>
                <a:cubicBezTo>
                  <a:pt x="64930" y="1624652"/>
                  <a:pt x="96982" y="1625600"/>
                  <a:pt x="124691" y="1634836"/>
                </a:cubicBezTo>
                <a:cubicBezTo>
                  <a:pt x="239062" y="1672960"/>
                  <a:pt x="120629" y="1636383"/>
                  <a:pt x="374073" y="1676400"/>
                </a:cubicBezTo>
                <a:cubicBezTo>
                  <a:pt x="387054" y="1678450"/>
                  <a:pt x="454841" y="1696002"/>
                  <a:pt x="471054" y="1704109"/>
                </a:cubicBezTo>
                <a:cubicBezTo>
                  <a:pt x="485947" y="1711556"/>
                  <a:pt x="497725" y="1724372"/>
                  <a:pt x="512618" y="1731818"/>
                </a:cubicBezTo>
                <a:cubicBezTo>
                  <a:pt x="525680" y="1738349"/>
                  <a:pt x="540759" y="1739919"/>
                  <a:pt x="554182" y="1745672"/>
                </a:cubicBezTo>
                <a:cubicBezTo>
                  <a:pt x="573165" y="1753808"/>
                  <a:pt x="590262" y="1766129"/>
                  <a:pt x="609600" y="1773381"/>
                </a:cubicBezTo>
                <a:cubicBezTo>
                  <a:pt x="627429" y="1780067"/>
                  <a:pt x="646709" y="1782005"/>
                  <a:pt x="665018" y="1787236"/>
                </a:cubicBezTo>
                <a:cubicBezTo>
                  <a:pt x="679060" y="1791248"/>
                  <a:pt x="692727" y="1796473"/>
                  <a:pt x="706582" y="1801091"/>
                </a:cubicBezTo>
                <a:cubicBezTo>
                  <a:pt x="725055" y="1814945"/>
                  <a:pt x="741952" y="1831198"/>
                  <a:pt x="762000" y="1842654"/>
                </a:cubicBezTo>
                <a:cubicBezTo>
                  <a:pt x="774680" y="1849900"/>
                  <a:pt x="789334" y="1853225"/>
                  <a:pt x="803564" y="1856509"/>
                </a:cubicBezTo>
                <a:cubicBezTo>
                  <a:pt x="914433" y="1882094"/>
                  <a:pt x="936879" y="1883471"/>
                  <a:pt x="1039091" y="1898072"/>
                </a:cubicBezTo>
                <a:cubicBezTo>
                  <a:pt x="1052945" y="1902690"/>
                  <a:pt x="1067592" y="1905396"/>
                  <a:pt x="1080654" y="1911927"/>
                </a:cubicBezTo>
                <a:cubicBezTo>
                  <a:pt x="1095547" y="1919374"/>
                  <a:pt x="1106064" y="1935597"/>
                  <a:pt x="1122218" y="1939636"/>
                </a:cubicBezTo>
                <a:cubicBezTo>
                  <a:pt x="1162789" y="1949779"/>
                  <a:pt x="1205510" y="1947577"/>
                  <a:pt x="1246909" y="1953491"/>
                </a:cubicBezTo>
                <a:cubicBezTo>
                  <a:pt x="1470678" y="1985458"/>
                  <a:pt x="1348803" y="1973102"/>
                  <a:pt x="1551709" y="2008909"/>
                </a:cubicBezTo>
                <a:cubicBezTo>
                  <a:pt x="1598123" y="2017100"/>
                  <a:pt x="1715969" y="2031173"/>
                  <a:pt x="1759527" y="2036618"/>
                </a:cubicBezTo>
                <a:cubicBezTo>
                  <a:pt x="1773382" y="2045854"/>
                  <a:pt x="1786198" y="2056880"/>
                  <a:pt x="1801091" y="2064327"/>
                </a:cubicBezTo>
                <a:cubicBezTo>
                  <a:pt x="1834580" y="2081071"/>
                  <a:pt x="1862568" y="2078722"/>
                  <a:pt x="1898073" y="2092036"/>
                </a:cubicBezTo>
                <a:cubicBezTo>
                  <a:pt x="1917411" y="2099288"/>
                  <a:pt x="1934153" y="2112493"/>
                  <a:pt x="1953491" y="2119745"/>
                </a:cubicBezTo>
                <a:cubicBezTo>
                  <a:pt x="1971320" y="2126431"/>
                  <a:pt x="1990600" y="2128369"/>
                  <a:pt x="2008909" y="2133600"/>
                </a:cubicBezTo>
                <a:cubicBezTo>
                  <a:pt x="2022951" y="2137612"/>
                  <a:pt x="2036384" y="2143611"/>
                  <a:pt x="2050473" y="2147454"/>
                </a:cubicBezTo>
                <a:cubicBezTo>
                  <a:pt x="2087214" y="2157474"/>
                  <a:pt x="2105891" y="2189017"/>
                  <a:pt x="2133600" y="2175163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Project site</a:t>
            </a:r>
            <a:endParaRPr lang="ar-JO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1" anchor="ctr"/>
          <a:lstStyle/>
          <a:p>
            <a:r>
              <a:rPr lang="en-US" sz="1600" smtClean="0">
                <a:solidFill>
                  <a:schemeClr val="tx1"/>
                </a:solidFill>
              </a:rPr>
              <a:t>12/29/2013</a:t>
            </a:r>
            <a:endParaRPr lang="ar-SA" sz="1600" dirty="0">
              <a:solidFill>
                <a:schemeClr val="tx1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A05BF-32EE-40A3-8CDC-27DC9E06EB20}" type="slidenum">
              <a:rPr lang="ar-SA" sz="3600" smtClean="0">
                <a:solidFill>
                  <a:schemeClr val="tx1"/>
                </a:solidFill>
              </a:rPr>
              <a:pPr/>
              <a:t>4</a:t>
            </a:fld>
            <a:endParaRPr lang="ar-SA" sz="3600" dirty="0">
              <a:solidFill>
                <a:schemeClr val="tx1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</p:spPr>
        <p:txBody>
          <a:bodyPr/>
          <a:lstStyle/>
          <a:p>
            <a:r>
              <a:rPr lang="en-US" sz="1400" dirty="0" smtClean="0">
                <a:solidFill>
                  <a:schemeClr val="tx1"/>
                </a:solidFill>
              </a:rPr>
              <a:t>Multisport hall</a:t>
            </a:r>
            <a:endParaRPr lang="ar-SA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457200" indent="-457200" algn="just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B. Lighting design by Dialux program for some spaces :</a:t>
            </a:r>
            <a:endParaRPr lang="ar-JO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600" dirty="0" smtClean="0">
                <a:solidFill>
                  <a:schemeClr val="tx1"/>
                </a:solidFill>
              </a:rPr>
              <a:t>12/29/2013</a:t>
            </a:r>
            <a:endParaRPr lang="ar-JO" sz="1600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400" dirty="0" smtClean="0">
                <a:solidFill>
                  <a:schemeClr val="tx1"/>
                </a:solidFill>
              </a:rPr>
              <a:t>Multisport hall</a:t>
            </a:r>
            <a:endParaRPr lang="ar-JO" sz="1400" dirty="0">
              <a:solidFill>
                <a:schemeClr val="tx1"/>
              </a:solidFill>
            </a:endParaRPr>
          </a:p>
        </p:txBody>
      </p:sp>
      <p:pic>
        <p:nvPicPr>
          <p:cNvPr id="6" name="Picture 5" descr="التقاط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71802" y="2143116"/>
            <a:ext cx="3429024" cy="2571768"/>
          </a:xfrm>
          <a:prstGeom prst="ellipse">
            <a:avLst/>
          </a:prstGeom>
          <a:ln w="12700" cap="rnd">
            <a:solidFill>
              <a:schemeClr val="bg1">
                <a:lumMod val="75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Picture 6" descr="10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57158" y="1142984"/>
            <a:ext cx="3143272" cy="2571768"/>
          </a:xfrm>
          <a:prstGeom prst="ellipse">
            <a:avLst/>
          </a:prstGeom>
          <a:ln w="12700" cap="rnd">
            <a:solidFill>
              <a:schemeClr val="bg1">
                <a:lumMod val="75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9" name="Picture 8" descr="24.PN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42910" y="3857628"/>
            <a:ext cx="3143272" cy="2428892"/>
          </a:xfrm>
          <a:prstGeom prst="ellipse">
            <a:avLst/>
          </a:prstGeom>
          <a:ln w="12700" cap="rnd">
            <a:solidFill>
              <a:schemeClr val="bg1">
                <a:lumMod val="75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" name="Picture 9" descr="36.PN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215074" y="1071546"/>
            <a:ext cx="2000264" cy="2490458"/>
          </a:xfrm>
          <a:prstGeom prst="ellipse">
            <a:avLst/>
          </a:prstGeom>
          <a:ln w="12700" cap="rnd">
            <a:solidFill>
              <a:schemeClr val="bg1">
                <a:lumMod val="75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2" name="TextBox 11"/>
          <p:cNvSpPr txBox="1"/>
          <p:nvPr/>
        </p:nvSpPr>
        <p:spPr>
          <a:xfrm>
            <a:off x="7215206" y="1643050"/>
            <a:ext cx="92869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WC.</a:t>
            </a: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29058" y="4714884"/>
            <a:ext cx="1500198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Multisport hall.</a:t>
            </a: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3571876"/>
            <a:ext cx="150019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Locker room</a:t>
            </a: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42976" y="6286520"/>
            <a:ext cx="128588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Reception</a:t>
            </a: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Picture 16" descr="17.PNG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5929322" y="3571876"/>
            <a:ext cx="2852764" cy="2500330"/>
          </a:xfrm>
          <a:prstGeom prst="ellipse">
            <a:avLst/>
          </a:prstGeom>
          <a:ln w="12700" cap="rnd">
            <a:solidFill>
              <a:schemeClr val="bg1">
                <a:lumMod val="75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8" name="TextBox 17"/>
          <p:cNvSpPr txBox="1"/>
          <p:nvPr/>
        </p:nvSpPr>
        <p:spPr>
          <a:xfrm>
            <a:off x="6572264" y="6072206"/>
            <a:ext cx="150019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First aid room</a:t>
            </a: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A05BF-32EE-40A3-8CDC-27DC9E06EB20}" type="slidenum">
              <a:rPr lang="ar-SA" sz="3600" smtClean="0">
                <a:solidFill>
                  <a:schemeClr val="tx1"/>
                </a:solidFill>
              </a:rPr>
              <a:pPr/>
              <a:t>40</a:t>
            </a:fld>
            <a:endParaRPr lang="ar-SA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500043"/>
            <a:ext cx="7772400" cy="1071570"/>
          </a:xfrm>
        </p:spPr>
        <p:txBody>
          <a:bodyPr>
            <a:normAutofit/>
          </a:bodyPr>
          <a:lstStyle/>
          <a:p>
            <a:pPr algn="just" rtl="0"/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2. Socket Design</a:t>
            </a:r>
            <a:endParaRPr lang="ar-JO" sz="2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85786" y="1500174"/>
            <a:ext cx="7429552" cy="4857784"/>
          </a:xfrm>
        </p:spPr>
        <p:txBody>
          <a:bodyPr>
            <a:normAutofit/>
          </a:bodyPr>
          <a:lstStyle/>
          <a:p>
            <a:pPr algn="just" rtl="0"/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sockets have different rated current because it depends on the load which we are going to connect with the sockets.</a:t>
            </a:r>
          </a:p>
          <a:p>
            <a:pPr algn="just" rtl="0"/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For calculation we assumed :</a:t>
            </a:r>
          </a:p>
          <a:p>
            <a:pPr algn="just" rtl="0"/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rtl="0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D.F: diversity factor  = 0.2</a:t>
            </a:r>
          </a:p>
          <a:p>
            <a:pPr algn="just" rtl="0">
              <a:buFont typeface="Wingdings" pitchFamily="2" charset="2"/>
              <a:buChar char="Ø"/>
            </a:pPr>
            <a:r>
              <a:rPr lang="en-U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S.F: safety factor  = 1.2</a:t>
            </a:r>
          </a:p>
          <a:p>
            <a:pPr marL="457200" indent="-457200" algn="just" rtl="0">
              <a:buFont typeface="Wingdings" pitchFamily="2" charset="2"/>
              <a:buChar char="Ø"/>
            </a:pPr>
            <a:r>
              <a:rPr lang="en-U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P.F: power factor =0.8 </a:t>
            </a:r>
          </a:p>
          <a:p>
            <a:pPr algn="just" rtl="0"/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ar-JO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600" dirty="0" smtClean="0">
                <a:solidFill>
                  <a:schemeClr val="tx1"/>
                </a:solidFill>
              </a:rPr>
              <a:t>12/29/2013</a:t>
            </a:r>
            <a:endParaRPr lang="ar-JO" sz="1600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400" dirty="0" smtClean="0">
                <a:solidFill>
                  <a:schemeClr val="tx1"/>
                </a:solidFill>
              </a:rPr>
              <a:t>Multisport hall</a:t>
            </a:r>
            <a:endParaRPr lang="ar-JO" sz="1400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A05BF-32EE-40A3-8CDC-27DC9E06EB20}" type="slidenum">
              <a:rPr lang="ar-SA" sz="3600" smtClean="0">
                <a:solidFill>
                  <a:schemeClr val="tx1"/>
                </a:solidFill>
              </a:rPr>
              <a:pPr/>
              <a:t>41</a:t>
            </a:fld>
            <a:endParaRPr lang="ar-SA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066800"/>
            <a:ext cx="4267200" cy="1100157"/>
          </a:xfrm>
        </p:spPr>
        <p:txBody>
          <a:bodyPr>
            <a:normAutofit/>
          </a:bodyPr>
          <a:lstStyle/>
          <a:p>
            <a:pPr algn="just" rtl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the result ,</a:t>
            </a:r>
          </a:p>
          <a:p>
            <a:pPr algn="just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457200" indent="-457200" algn="just" rtl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 rtl="0">
              <a:buNone/>
            </a:pPr>
            <a:endParaRPr lang="ar-JO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600" dirty="0" smtClean="0">
                <a:solidFill>
                  <a:schemeClr val="tx1"/>
                </a:solidFill>
              </a:rPr>
              <a:t>12/29/2013</a:t>
            </a:r>
            <a:endParaRPr lang="ar-JO" sz="1600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400" dirty="0" smtClean="0">
                <a:solidFill>
                  <a:schemeClr val="tx1"/>
                </a:solidFill>
              </a:rPr>
              <a:t>Multisport hall</a:t>
            </a:r>
            <a:endParaRPr lang="ar-JO" sz="1400" dirty="0">
              <a:solidFill>
                <a:schemeClr val="tx1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524000" y="2133600"/>
          <a:ext cx="6096000" cy="1188720"/>
        </p:xfrm>
        <a:graphic>
          <a:graphicData uri="http://schemas.openxmlformats.org/drawingml/2006/table">
            <a:tbl>
              <a:tblPr rtl="1" firstRow="1" bandRow="1">
                <a:tableStyleId>{ED083AE6-46FA-4A59-8FB0-9F97EB10719F}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Total current</a:t>
                      </a:r>
                      <a:endParaRPr lang="ar-JO" sz="2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# of socket</a:t>
                      </a:r>
                      <a:endParaRPr lang="ar-JO" sz="2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JO" sz="2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28</a:t>
                      </a:r>
                      <a:endParaRPr lang="ar-JO" sz="2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ar-JO" sz="2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Ground</a:t>
                      </a:r>
                      <a:r>
                        <a:rPr lang="en-US" sz="2000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floor</a:t>
                      </a:r>
                      <a:endParaRPr lang="ar-JO" sz="2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108</a:t>
                      </a:r>
                      <a:endParaRPr lang="ar-JO" sz="2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22</a:t>
                      </a:r>
                      <a:endParaRPr lang="ar-JO" sz="2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Basement floor</a:t>
                      </a:r>
                      <a:endParaRPr lang="ar-JO" sz="2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A05BF-32EE-40A3-8CDC-27DC9E06EB20}" type="slidenum">
              <a:rPr lang="ar-SA" sz="3600" smtClean="0">
                <a:solidFill>
                  <a:schemeClr val="tx1"/>
                </a:solidFill>
              </a:rPr>
              <a:pPr/>
              <a:t>42</a:t>
            </a:fld>
            <a:endParaRPr lang="ar-SA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600" dirty="0" smtClean="0">
                <a:solidFill>
                  <a:schemeClr val="tx1"/>
                </a:solidFill>
              </a:rPr>
              <a:t>12/29/2013</a:t>
            </a:r>
            <a:endParaRPr lang="ar-JO" sz="1600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400" dirty="0" smtClean="0">
                <a:solidFill>
                  <a:schemeClr val="tx1"/>
                </a:solidFill>
              </a:rPr>
              <a:t>Multisport hall</a:t>
            </a:r>
            <a:endParaRPr lang="ar-JO" sz="1400" dirty="0">
              <a:solidFill>
                <a:schemeClr val="tx1"/>
              </a:solidFill>
            </a:endParaRPr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428604"/>
            <a:ext cx="4314825" cy="4419600"/>
          </a:xfrm>
          <a:prstGeom prst="ellipse">
            <a:avLst/>
          </a:prstGeom>
          <a:ln w="12700" cap="rnd">
            <a:solidFill>
              <a:schemeClr val="bg1">
                <a:lumMod val="75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928802"/>
            <a:ext cx="4152900" cy="4410075"/>
          </a:xfrm>
          <a:prstGeom prst="ellipse">
            <a:avLst/>
          </a:prstGeom>
          <a:ln w="12700" cap="rnd">
            <a:solidFill>
              <a:schemeClr val="bg1">
                <a:lumMod val="75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1785918" y="5214950"/>
            <a:ext cx="214314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Basement Lighting and socket.</a:t>
            </a: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72132" y="1142984"/>
            <a:ext cx="250033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Multisport hall lighting and socket.</a:t>
            </a: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A05BF-32EE-40A3-8CDC-27DC9E06EB20}" type="slidenum">
              <a:rPr lang="ar-SA" sz="3600" smtClean="0">
                <a:solidFill>
                  <a:schemeClr val="tx1"/>
                </a:solidFill>
              </a:rPr>
              <a:pPr/>
              <a:t>43</a:t>
            </a:fld>
            <a:endParaRPr lang="ar-SA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600" dirty="0" smtClean="0">
                <a:solidFill>
                  <a:schemeClr val="tx1"/>
                </a:solidFill>
              </a:rPr>
              <a:t>12/29/2013</a:t>
            </a:r>
            <a:endParaRPr lang="ar-JO" sz="1600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400" dirty="0" smtClean="0">
                <a:solidFill>
                  <a:schemeClr val="tx1"/>
                </a:solidFill>
              </a:rPr>
              <a:t>Multisport hall</a:t>
            </a:r>
            <a:endParaRPr lang="ar-JO" sz="1400" dirty="0">
              <a:solidFill>
                <a:schemeClr val="tx1"/>
              </a:solidFill>
            </a:endParaRP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91521" y="1785926"/>
            <a:ext cx="4884603" cy="3857652"/>
          </a:xfrm>
          <a:prstGeom prst="rect">
            <a:avLst/>
          </a:prstGeom>
          <a:ln w="12700" cap="sq">
            <a:solidFill>
              <a:schemeClr val="bg1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2786050" y="1285860"/>
            <a:ext cx="414340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Electrical Equipment Quantities</a:t>
            </a: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A05BF-32EE-40A3-8CDC-27DC9E06EB20}" type="slidenum">
              <a:rPr lang="ar-SA" sz="3600" smtClean="0">
                <a:solidFill>
                  <a:schemeClr val="tx1"/>
                </a:solidFill>
              </a:rPr>
              <a:pPr/>
              <a:t>44</a:t>
            </a:fld>
            <a:endParaRPr lang="ar-SA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وان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Mechanical Design </a:t>
            </a:r>
            <a:endParaRPr lang="ar-JO" sz="3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عنصر نائب للمحتوى 7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43510"/>
          </a:xfrm>
        </p:spPr>
        <p:txBody>
          <a:bodyPr>
            <a:normAutofit/>
          </a:bodyPr>
          <a:lstStyle/>
          <a:p>
            <a:pPr marL="514350" indent="-514350" algn="just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This part will talk about mechanical services in the building, which include air conditioning systems, equipments, water supply and fire system.</a:t>
            </a:r>
          </a:p>
          <a:p>
            <a:pPr marL="514350" indent="-514350" algn="just" rtl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914400" lvl="1" indent="-514350" algn="just" rtl="0">
              <a:buFont typeface="+mj-lt"/>
              <a:buAutoNum type="arabicPeriod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HVAC Design</a:t>
            </a:r>
          </a:p>
          <a:p>
            <a:pPr marL="914400" lvl="1" indent="-514350" algn="just" rtl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1314450" lvl="2" indent="-514350" algn="just" rtl="0">
              <a:buFont typeface="Wingdings" pitchFamily="2" charset="2"/>
              <a:buChar char="ü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We design in July month </a:t>
            </a:r>
          </a:p>
          <a:p>
            <a:pPr marL="1314450" lvl="2" indent="-514350" algn="just" rtl="0">
              <a:buFont typeface="Wingdings" pitchFamily="2" charset="2"/>
              <a:buChar char="ü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Inside design condition (Tin)=22Cº</a:t>
            </a:r>
          </a:p>
          <a:p>
            <a:pPr marL="1314450" lvl="2" indent="-514350" algn="just" rtl="0">
              <a:buFont typeface="Wingdings" pitchFamily="2" charset="2"/>
              <a:buChar char="ü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Outside design condition (To) = 32Cº</a:t>
            </a:r>
          </a:p>
          <a:p>
            <a:pPr marL="514350" indent="-514350" algn="just" rtl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 rtl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600" dirty="0" smtClean="0">
                <a:solidFill>
                  <a:schemeClr val="tx1"/>
                </a:solidFill>
              </a:rPr>
              <a:t>12/29/2013</a:t>
            </a:r>
            <a:endParaRPr lang="ar-SA" sz="1600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A05BF-32EE-40A3-8CDC-27DC9E06EB20}" type="slidenum">
              <a:rPr lang="ar-SA" sz="3600" smtClean="0">
                <a:solidFill>
                  <a:schemeClr val="tx1"/>
                </a:solidFill>
              </a:rPr>
              <a:pPr/>
              <a:t>45</a:t>
            </a:fld>
            <a:endParaRPr lang="ar-SA" sz="3600" dirty="0">
              <a:solidFill>
                <a:schemeClr val="tx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400" dirty="0" smtClean="0">
                <a:solidFill>
                  <a:schemeClr val="tx1"/>
                </a:solidFill>
              </a:rPr>
              <a:t>Multisport hall</a:t>
            </a:r>
            <a:endParaRPr lang="ar-SA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857232"/>
            <a:ext cx="3878063" cy="4071966"/>
          </a:xfrm>
          <a:prstGeom prst="rect">
            <a:avLst/>
          </a:prstGeom>
          <a:ln w="12700" cap="sq">
            <a:solidFill>
              <a:schemeClr val="bg1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1928802"/>
            <a:ext cx="3657600" cy="4362450"/>
          </a:xfrm>
          <a:prstGeom prst="rect">
            <a:avLst/>
          </a:prstGeom>
          <a:ln w="9525" cap="sq">
            <a:solidFill>
              <a:schemeClr val="bg1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5286380" y="714357"/>
            <a:ext cx="3286148" cy="6429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Distribution of Diffusers and grills</a:t>
            </a: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600" dirty="0" smtClean="0">
                <a:solidFill>
                  <a:schemeClr val="tx1"/>
                </a:solidFill>
              </a:rPr>
              <a:t>12/29/2013</a:t>
            </a:r>
            <a:endParaRPr lang="ar-SA" sz="1600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A05BF-32EE-40A3-8CDC-27DC9E06EB20}" type="slidenum">
              <a:rPr lang="ar-SA" sz="3600" smtClean="0">
                <a:solidFill>
                  <a:schemeClr val="tx1"/>
                </a:solidFill>
              </a:rPr>
              <a:pPr/>
              <a:t>46</a:t>
            </a:fld>
            <a:endParaRPr lang="ar-SA" sz="3600" dirty="0">
              <a:solidFill>
                <a:schemeClr val="tx1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400" dirty="0" smtClean="0">
                <a:solidFill>
                  <a:schemeClr val="tx1"/>
                </a:solidFill>
              </a:rPr>
              <a:t>Multisport hall</a:t>
            </a:r>
            <a:endParaRPr lang="ar-SA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214290"/>
            <a:ext cx="8229600" cy="1785950"/>
          </a:xfrm>
        </p:spPr>
        <p:txBody>
          <a:bodyPr>
            <a:normAutofit lnSpcReduction="10000"/>
          </a:bodyPr>
          <a:lstStyle/>
          <a:p>
            <a:pPr lvl="1"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2. Water Supply System</a:t>
            </a:r>
          </a:p>
          <a:p>
            <a:pPr lvl="1" algn="l" rtl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1" algn="just" rtl="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Feed water to the building divided into two main sections: the cold water supply and hot water. Each system consists of several subsystems.</a:t>
            </a:r>
          </a:p>
          <a:p>
            <a:pPr lvl="1" algn="l" rtl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285992"/>
            <a:ext cx="4000528" cy="4338638"/>
          </a:xfrm>
          <a:prstGeom prst="rect">
            <a:avLst/>
          </a:prstGeom>
          <a:ln w="12700" cap="sq">
            <a:solidFill>
              <a:schemeClr val="bg1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6454" y="2285992"/>
            <a:ext cx="4520624" cy="4357718"/>
          </a:xfrm>
          <a:prstGeom prst="ellipse">
            <a:avLst/>
          </a:prstGeom>
          <a:ln w="12700" cap="rnd">
            <a:solidFill>
              <a:schemeClr val="bg1">
                <a:lumMod val="75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2571736" y="1928802"/>
            <a:ext cx="335758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Water supply system</a:t>
            </a: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600" dirty="0" smtClean="0">
                <a:solidFill>
                  <a:schemeClr val="tx1"/>
                </a:solidFill>
              </a:rPr>
              <a:t>12/29/2013</a:t>
            </a:r>
            <a:endParaRPr lang="ar-SA" sz="1600" dirty="0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A05BF-32EE-40A3-8CDC-27DC9E06EB20}" type="slidenum">
              <a:rPr lang="ar-SA" sz="3600" smtClean="0">
                <a:solidFill>
                  <a:schemeClr val="tx1"/>
                </a:solidFill>
              </a:rPr>
              <a:pPr/>
              <a:t>47</a:t>
            </a:fld>
            <a:endParaRPr lang="ar-SA" sz="3600" dirty="0">
              <a:solidFill>
                <a:schemeClr val="tx1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400" dirty="0" smtClean="0">
                <a:solidFill>
                  <a:schemeClr val="tx1"/>
                </a:solidFill>
              </a:rPr>
              <a:t>Multisport hall</a:t>
            </a:r>
            <a:endParaRPr lang="ar-SA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357166"/>
            <a:ext cx="8229600" cy="3000396"/>
          </a:xfrm>
        </p:spPr>
        <p:txBody>
          <a:bodyPr>
            <a:normAutofit/>
          </a:bodyPr>
          <a:lstStyle/>
          <a:p>
            <a:pPr lvl="1" algn="just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3. Drainage System</a:t>
            </a:r>
          </a:p>
          <a:p>
            <a:pPr lvl="1" algn="just" rtl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1" algn="just" rtl="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drainage system consists of:</a:t>
            </a:r>
          </a:p>
          <a:p>
            <a:pPr algn="just" rtl="0"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1" algn="just" rtl="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1. Black water design.</a:t>
            </a:r>
          </a:p>
          <a:p>
            <a:pPr lvl="1" algn="just" rtl="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2. Grey water design.</a:t>
            </a:r>
          </a:p>
          <a:p>
            <a:pPr lvl="1" algn="just" rtl="0"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endParaRPr lang="ar-JO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58" y="1643050"/>
            <a:ext cx="4971518" cy="4933969"/>
          </a:xfrm>
          <a:prstGeom prst="rect">
            <a:avLst/>
          </a:prstGeom>
          <a:ln w="12700" cap="sq">
            <a:solidFill>
              <a:schemeClr val="bg1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2133600" y="4572008"/>
            <a:ext cx="179545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Drainage system</a:t>
            </a: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400" dirty="0" smtClean="0">
                <a:solidFill>
                  <a:schemeClr val="tx1"/>
                </a:solidFill>
              </a:rPr>
              <a:t>12/29/2013</a:t>
            </a:r>
            <a:endParaRPr lang="ar-SA" sz="1400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A05BF-32EE-40A3-8CDC-27DC9E06EB20}" type="slidenum">
              <a:rPr lang="ar-SA" sz="3600" smtClean="0">
                <a:solidFill>
                  <a:schemeClr val="tx1"/>
                </a:solidFill>
              </a:rPr>
              <a:pPr/>
              <a:t>48</a:t>
            </a:fld>
            <a:endParaRPr lang="ar-SA" sz="3600" dirty="0">
              <a:solidFill>
                <a:schemeClr val="tx1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400" dirty="0" smtClean="0">
                <a:solidFill>
                  <a:schemeClr val="tx1"/>
                </a:solidFill>
              </a:rPr>
              <a:t>Multisport hall</a:t>
            </a:r>
            <a:endParaRPr lang="ar-SA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2286017"/>
          </a:xfrm>
        </p:spPr>
        <p:txBody>
          <a:bodyPr>
            <a:noAutofit/>
          </a:bodyPr>
          <a:lstStyle/>
          <a:p>
            <a:pPr algn="just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Thus ….</a:t>
            </a:r>
          </a:p>
          <a:p>
            <a:pPr algn="just" rtl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 rtl="0">
              <a:buFont typeface="Wingdings" pitchFamily="2" charset="2"/>
              <a:buChar char="ü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Use 2” PVC pipe to connect shower and lavatory with the floor trap.</a:t>
            </a:r>
          </a:p>
          <a:p>
            <a:pPr algn="just" rtl="0">
              <a:buFont typeface="Wingdings" pitchFamily="2" charset="2"/>
              <a:buChar char="ü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Use 4” PVC pipe for floor trap.</a:t>
            </a:r>
          </a:p>
          <a:p>
            <a:pPr algn="just" rtl="0">
              <a:buFont typeface="Wingdings" pitchFamily="2" charset="2"/>
              <a:buChar char="ü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Use 6” steel pipe for manholes </a:t>
            </a:r>
          </a:p>
          <a:p>
            <a:endParaRPr lang="ar-JO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600" dirty="0" smtClean="0">
                <a:solidFill>
                  <a:schemeClr val="tx1"/>
                </a:solidFill>
              </a:rPr>
              <a:t>12/29/2013</a:t>
            </a:r>
            <a:endParaRPr lang="ar-JO" sz="1600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400" dirty="0" smtClean="0">
                <a:solidFill>
                  <a:schemeClr val="tx1"/>
                </a:solidFill>
              </a:rPr>
              <a:t>Multisport hall</a:t>
            </a:r>
            <a:endParaRPr lang="ar-JO" sz="1400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A05BF-32EE-40A3-8CDC-27DC9E06EB20}" type="slidenum">
              <a:rPr lang="ar-SA" sz="3600" smtClean="0">
                <a:solidFill>
                  <a:schemeClr val="tx1"/>
                </a:solidFill>
              </a:rPr>
              <a:pPr/>
              <a:t>49</a:t>
            </a:fld>
            <a:endParaRPr lang="ar-SA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Climatic conditions of Nablus City</a:t>
            </a:r>
            <a:br>
              <a:rPr lang="en-US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ar-JO" sz="32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6"/>
          <p:cNvGraphicFramePr>
            <a:graphicFrameLocks noGrp="1"/>
          </p:cNvGraphicFramePr>
          <p:nvPr>
            <p:ph idx="4294967295"/>
          </p:nvPr>
        </p:nvGraphicFramePr>
        <p:xfrm>
          <a:off x="357158" y="1285860"/>
          <a:ext cx="3929090" cy="23574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/>
          <p:cNvGraphicFramePr/>
          <p:nvPr/>
        </p:nvGraphicFramePr>
        <p:xfrm>
          <a:off x="357158" y="3786190"/>
          <a:ext cx="3929090" cy="25003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6"/>
          <p:cNvGraphicFramePr/>
          <p:nvPr/>
        </p:nvGraphicFramePr>
        <p:xfrm>
          <a:off x="4786314" y="3786190"/>
          <a:ext cx="3929090" cy="25717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1" anchor="ctr"/>
          <a:lstStyle/>
          <a:p>
            <a:r>
              <a:rPr lang="en-US" sz="1600" b="1" smtClean="0">
                <a:solidFill>
                  <a:schemeClr val="tx1"/>
                </a:solidFill>
              </a:rPr>
              <a:t>12/29/2013</a:t>
            </a:r>
            <a:endParaRPr lang="ar-SA" sz="1600" b="1" dirty="0">
              <a:solidFill>
                <a:schemeClr val="tx1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A05BF-32EE-40A3-8CDC-27DC9E06EB20}" type="slidenum">
              <a:rPr lang="ar-SA" sz="3200" b="1" smtClean="0">
                <a:solidFill>
                  <a:schemeClr val="tx1"/>
                </a:solidFill>
              </a:rPr>
              <a:pPr/>
              <a:t>5</a:t>
            </a:fld>
            <a:endParaRPr lang="ar-SA" sz="3200" b="1" dirty="0">
              <a:solidFill>
                <a:schemeClr val="tx1"/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400" b="1" dirty="0" smtClean="0">
                <a:solidFill>
                  <a:schemeClr val="tx1"/>
                </a:solidFill>
              </a:rPr>
              <a:t>Multisport hall</a:t>
            </a:r>
            <a:endParaRPr lang="ar-SA" sz="1400" b="1" dirty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14600" y="1905000"/>
            <a:ext cx="4572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b="1" dirty="0" smtClean="0"/>
              <a:t>25</a:t>
            </a:r>
            <a:endParaRPr lang="ar-SA" b="1" dirty="0"/>
          </a:p>
        </p:txBody>
      </p:sp>
      <p:graphicFrame>
        <p:nvGraphicFramePr>
          <p:cNvPr id="12" name="Chart 11"/>
          <p:cNvGraphicFramePr/>
          <p:nvPr/>
        </p:nvGraphicFramePr>
        <p:xfrm>
          <a:off x="4800600" y="1285860"/>
          <a:ext cx="3886200" cy="23574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7543800" y="1981200"/>
            <a:ext cx="5334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smtClean="0"/>
              <a:t>70</a:t>
            </a:r>
            <a:endParaRPr lang="ar-SA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600" dirty="0" smtClean="0">
                <a:solidFill>
                  <a:schemeClr val="tx1"/>
                </a:solidFill>
              </a:rPr>
              <a:t>12/29/2013</a:t>
            </a:r>
            <a:endParaRPr lang="ar-JO" sz="1600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400" dirty="0" smtClean="0">
                <a:solidFill>
                  <a:schemeClr val="tx1"/>
                </a:solidFill>
              </a:rPr>
              <a:t>Multisport hall</a:t>
            </a:r>
            <a:endParaRPr lang="ar-JO" sz="1400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81600" y="1371600"/>
            <a:ext cx="300039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Hose Station and Fire alarm</a:t>
            </a: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857364"/>
            <a:ext cx="3905250" cy="4343400"/>
          </a:xfrm>
          <a:prstGeom prst="rect">
            <a:avLst/>
          </a:prstGeom>
          <a:ln w="12700" cap="sq">
            <a:solidFill>
              <a:schemeClr val="bg1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928670"/>
            <a:ext cx="3819525" cy="4067175"/>
          </a:xfrm>
          <a:prstGeom prst="rect">
            <a:avLst/>
          </a:prstGeom>
          <a:ln w="12700" cap="sq">
            <a:solidFill>
              <a:schemeClr val="bg1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Rectangle 7"/>
          <p:cNvSpPr/>
          <p:nvPr/>
        </p:nvSpPr>
        <p:spPr>
          <a:xfrm>
            <a:off x="546683" y="381001"/>
            <a:ext cx="2577517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4. Fire System</a:t>
            </a:r>
            <a:endParaRPr lang="ar-JO" sz="260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A05BF-32EE-40A3-8CDC-27DC9E06EB20}" type="slidenum">
              <a:rPr lang="ar-SA" sz="3600" smtClean="0">
                <a:solidFill>
                  <a:schemeClr val="tx1"/>
                </a:solidFill>
              </a:rPr>
              <a:pPr/>
              <a:t>50</a:t>
            </a:fld>
            <a:endParaRPr lang="ar-SA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600" dirty="0" smtClean="0">
                <a:solidFill>
                  <a:schemeClr val="tx1"/>
                </a:solidFill>
              </a:rPr>
              <a:t>12/29/2013</a:t>
            </a:r>
            <a:endParaRPr lang="ar-JO" sz="1600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Multisport hall</a:t>
            </a:r>
            <a:endParaRPr lang="ar-JO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1" y="1014413"/>
            <a:ext cx="3857652" cy="5629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2071670" y="571480"/>
            <a:ext cx="500066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Mechanical  Equipment quantities </a:t>
            </a: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A05BF-32EE-40A3-8CDC-27DC9E06EB20}" type="slidenum">
              <a:rPr lang="ar-SA" sz="3600" smtClean="0">
                <a:solidFill>
                  <a:schemeClr val="tx1"/>
                </a:solidFill>
              </a:rPr>
              <a:pPr/>
              <a:t>51</a:t>
            </a:fld>
            <a:endParaRPr lang="ar-SA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838200"/>
            <a:ext cx="4876800" cy="868362"/>
          </a:xfrm>
        </p:spPr>
        <p:txBody>
          <a:bodyPr>
            <a:normAutofit fontScale="90000"/>
          </a:bodyPr>
          <a:lstStyle/>
          <a:p>
            <a:r>
              <a:rPr lang="en-US" sz="4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References: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Nuvert,1970</a:t>
            </a:r>
          </a:p>
          <a:p>
            <a:pPr algn="l" rtl="0"/>
            <a:r>
              <a:rPr lang="en-US" dirty="0" smtClean="0"/>
              <a:t>International plumping code, 1997</a:t>
            </a:r>
          </a:p>
          <a:p>
            <a:pPr algn="l" rtl="0"/>
            <a:r>
              <a:rPr lang="en-US" dirty="0" err="1" smtClean="0"/>
              <a:t>Ashlle</a:t>
            </a:r>
            <a:endParaRPr lang="en-US" dirty="0" smtClean="0"/>
          </a:p>
          <a:p>
            <a:pPr algn="l" rtl="0"/>
            <a:r>
              <a:rPr lang="en-US" dirty="0" smtClean="0"/>
              <a:t>The American Concrete Institute ‘’ACI’’ code</a:t>
            </a:r>
          </a:p>
          <a:p>
            <a:pPr algn="l" rtl="0"/>
            <a:r>
              <a:rPr lang="en-US" dirty="0" smtClean="0"/>
              <a:t>NFPA</a:t>
            </a:r>
          </a:p>
          <a:p>
            <a:pPr algn="l" rtl="0"/>
            <a:endParaRPr lang="ar-S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400" dirty="0" smtClean="0">
                <a:solidFill>
                  <a:schemeClr val="tx1"/>
                </a:solidFill>
              </a:rPr>
              <a:t>12/29/2013</a:t>
            </a:r>
            <a:endParaRPr lang="ar-SA" sz="1400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400" dirty="0" smtClean="0">
                <a:solidFill>
                  <a:schemeClr val="tx1"/>
                </a:solidFill>
              </a:rPr>
              <a:t>Multisport hall</a:t>
            </a:r>
            <a:endParaRPr lang="ar-SA" sz="1400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A05BF-32EE-40A3-8CDC-27DC9E06EB20}" type="slidenum">
              <a:rPr lang="ar-SA" sz="3600" smtClean="0">
                <a:solidFill>
                  <a:schemeClr val="tx1"/>
                </a:solidFill>
              </a:rPr>
              <a:pPr/>
              <a:t>52</a:t>
            </a:fld>
            <a:endParaRPr lang="ar-SA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12/29/2013</a:t>
            </a:r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Multisport hall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A05BF-32EE-40A3-8CDC-27DC9E06EB20}" type="slidenum">
              <a:rPr lang="ar-SA" smtClean="0"/>
              <a:pPr/>
              <a:t>53</a:t>
            </a:fld>
            <a:endParaRPr lang="ar-SA"/>
          </a:p>
        </p:txBody>
      </p:sp>
      <p:pic>
        <p:nvPicPr>
          <p:cNvPr id="7" name="مشرووووووووع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miley Face 3"/>
          <p:cNvSpPr/>
          <p:nvPr/>
        </p:nvSpPr>
        <p:spPr>
          <a:xfrm>
            <a:off x="7286644" y="4429132"/>
            <a:ext cx="914400" cy="914400"/>
          </a:xfrm>
          <a:prstGeom prst="smileyFac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5" name="Smiley Face 4"/>
          <p:cNvSpPr/>
          <p:nvPr/>
        </p:nvSpPr>
        <p:spPr>
          <a:xfrm>
            <a:off x="1643042" y="1142984"/>
            <a:ext cx="914400" cy="914400"/>
          </a:xfrm>
          <a:prstGeom prst="smileyFac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600" dirty="0" smtClean="0">
                <a:solidFill>
                  <a:schemeClr val="tx1"/>
                </a:solidFill>
              </a:rPr>
              <a:t>12/29/2013</a:t>
            </a:r>
            <a:endParaRPr lang="ar-JO" sz="1600" dirty="0">
              <a:solidFill>
                <a:schemeClr val="tx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Multisport hall</a:t>
            </a:r>
            <a:endParaRPr lang="ar-JO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A05BF-32EE-40A3-8CDC-27DC9E06EB20}" type="slidenum">
              <a:rPr lang="ar-SA" smtClean="0"/>
              <a:pPr/>
              <a:t>54</a:t>
            </a:fld>
            <a:endParaRPr lang="ar-SA"/>
          </a:p>
        </p:txBody>
      </p:sp>
      <p:pic>
        <p:nvPicPr>
          <p:cNvPr id="1026" name="Picture 2" descr="C:\Users\SalehJammal\Desktop\PIC-470-1336589942.jpg"/>
          <p:cNvPicPr>
            <a:picLocks noChangeAspect="1" noChangeArrowheads="1"/>
          </p:cNvPicPr>
          <p:nvPr/>
        </p:nvPicPr>
        <p:blipFill>
          <a:blip r:embed="rId2" cstate="print"/>
          <a:srcRect b="555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4191000" y="838200"/>
            <a:ext cx="49530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Thank You For Listening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8229600" cy="63668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Architectural design</a:t>
            </a:r>
            <a:endParaRPr lang="ar-SA" sz="3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28800"/>
            <a:ext cx="4478056" cy="4419600"/>
          </a:xfrm>
          <a:prstGeom prst="rect">
            <a:avLst/>
          </a:prstGeom>
          <a:ln w="3175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609600" y="1371600"/>
            <a:ext cx="348647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The original master plane 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1828800"/>
            <a:ext cx="4644008" cy="4437112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5105400" y="1371600"/>
            <a:ext cx="338437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new master plane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600" smtClean="0">
                <a:solidFill>
                  <a:schemeClr val="tx1"/>
                </a:solidFill>
              </a:rPr>
              <a:t>12/29/2013</a:t>
            </a:r>
            <a:endParaRPr lang="ar-SA" sz="1600" dirty="0">
              <a:solidFill>
                <a:schemeClr val="tx1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A05BF-32EE-40A3-8CDC-27DC9E06EB20}" type="slidenum">
              <a:rPr lang="ar-SA" sz="3600" smtClean="0">
                <a:solidFill>
                  <a:schemeClr val="tx1"/>
                </a:solidFill>
              </a:rPr>
              <a:pPr/>
              <a:t>6</a:t>
            </a:fld>
            <a:endParaRPr lang="ar-SA" sz="3600" dirty="0">
              <a:solidFill>
                <a:schemeClr val="tx1"/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400" dirty="0" smtClean="0">
                <a:solidFill>
                  <a:schemeClr val="tx1"/>
                </a:solidFill>
              </a:rPr>
              <a:t>Multisport hall</a:t>
            </a:r>
            <a:endParaRPr lang="ar-SA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7924800" cy="5715000"/>
          </a:xfrm>
        </p:spPr>
        <p:txBody>
          <a:bodyPr/>
          <a:lstStyle/>
          <a:p>
            <a:pPr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level of the hall will be (+1) from the ground and its full area about</a:t>
            </a:r>
            <a:r>
              <a:rPr lang="en-US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2227m²</a:t>
            </a:r>
            <a:r>
              <a:rPr lang="en-US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with height of  20m this hall has many sports such as handball, basketball ,and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fastle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 rtl="0">
              <a:buNone/>
            </a:pPr>
            <a:endParaRPr lang="en-US" sz="1800" dirty="0" smtClean="0"/>
          </a:p>
          <a:p>
            <a:pPr algn="l" rtl="0">
              <a:buNone/>
            </a:pPr>
            <a:endParaRPr lang="en-US" dirty="0" smtClean="0"/>
          </a:p>
          <a:p>
            <a:pPr algn="l" rtl="0"/>
            <a:endParaRPr lang="ar-SA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2362200"/>
            <a:ext cx="48768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81000" y="2971800"/>
            <a:ext cx="3657600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seating of the stadium enough for   600 spectators.</a:t>
            </a: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6019800" y="6172200"/>
            <a:ext cx="533400" cy="228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600" smtClean="0">
                <a:solidFill>
                  <a:schemeClr val="tx1"/>
                </a:solidFill>
              </a:rPr>
              <a:t>12/29/2013</a:t>
            </a:r>
            <a:endParaRPr lang="ar-SA" sz="1600" dirty="0">
              <a:solidFill>
                <a:schemeClr val="tx1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A05BF-32EE-40A3-8CDC-27DC9E06EB20}" type="slidenum">
              <a:rPr lang="ar-SA" sz="3600" smtClean="0">
                <a:solidFill>
                  <a:schemeClr val="tx1"/>
                </a:solidFill>
              </a:rPr>
              <a:pPr/>
              <a:t>7</a:t>
            </a:fld>
            <a:endParaRPr lang="ar-SA" sz="3600" dirty="0">
              <a:solidFill>
                <a:schemeClr val="tx1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400" dirty="0" smtClean="0">
                <a:solidFill>
                  <a:schemeClr val="tx1"/>
                </a:solidFill>
              </a:rPr>
              <a:t>Multisport hall</a:t>
            </a:r>
            <a:endParaRPr lang="ar-SA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720080"/>
          </a:xfrm>
        </p:spPr>
        <p:txBody>
          <a:bodyPr>
            <a:normAutofit/>
          </a:bodyPr>
          <a:lstStyle/>
          <a:p>
            <a:pPr algn="l" rtl="0"/>
            <a:r>
              <a:rPr lang="en-US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The material that used in the multisport hall</a:t>
            </a:r>
            <a:endParaRPr lang="en-US" sz="2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544744" cy="5694040"/>
          </a:xfrm>
        </p:spPr>
        <p:txBody>
          <a:bodyPr>
            <a:noAutofit/>
          </a:bodyPr>
          <a:lstStyle/>
          <a:p>
            <a:pPr algn="l" rtl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1-Floor material : the floor consist of two layers </a:t>
            </a:r>
          </a:p>
          <a:p>
            <a:pPr algn="just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 Linoleum : thickness = 0.047 m</a:t>
            </a:r>
          </a:p>
          <a:p>
            <a:pPr algn="just" rtl="0">
              <a:buFontTx/>
              <a:buChar char="-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Concrete : thickness = 0.25 m </a:t>
            </a:r>
          </a:p>
          <a:p>
            <a:pPr algn="just" rtl="0">
              <a:buFontTx/>
              <a:buChar char="-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 rtl="0">
              <a:buFontTx/>
              <a:buChar char="-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 rtl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2-Wall material :  the wall consist of  three layers </a:t>
            </a:r>
          </a:p>
          <a:p>
            <a:pPr algn="just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-Concrete Lightweight : thickness = 0.27 m</a:t>
            </a:r>
          </a:p>
          <a:p>
            <a:pPr algn="just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 Fiberglass : thickness =  0.02 m</a:t>
            </a:r>
          </a:p>
          <a:p>
            <a:pPr algn="just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-Gypsum : thickness = 0.010m</a:t>
            </a:r>
          </a:p>
          <a:p>
            <a:pPr algn="just" rtl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haneen\Desktop\1471324_271047996380175_1254108819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5791200" y="1848526"/>
            <a:ext cx="3170566" cy="2160240"/>
          </a:xfrm>
          <a:prstGeom prst="rect">
            <a:avLst/>
          </a:prstGeom>
          <a:noFill/>
        </p:spPr>
      </p:pic>
      <p:pic>
        <p:nvPicPr>
          <p:cNvPr id="1027" name="Picture 3" descr="C:\Users\haneen\Desktop\1507044_271047989713509_325593992_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4267200"/>
            <a:ext cx="2590800" cy="2276872"/>
          </a:xfrm>
          <a:prstGeom prst="rect">
            <a:avLst/>
          </a:prstGeom>
          <a:noFill/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1" anchor="ctr"/>
          <a:lstStyle/>
          <a:p>
            <a:r>
              <a:rPr lang="en-US" sz="1600" smtClean="0">
                <a:solidFill>
                  <a:schemeClr val="tx1"/>
                </a:solidFill>
              </a:rPr>
              <a:t>12/29/2013</a:t>
            </a:r>
            <a:endParaRPr lang="ar-SA" sz="1600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A05BF-32EE-40A3-8CDC-27DC9E06EB20}" type="slidenum">
              <a:rPr lang="ar-SA" sz="3600" smtClean="0">
                <a:solidFill>
                  <a:schemeClr val="tx1"/>
                </a:solidFill>
              </a:rPr>
              <a:pPr/>
              <a:t>8</a:t>
            </a:fld>
            <a:endParaRPr lang="ar-SA" sz="3600" dirty="0">
              <a:solidFill>
                <a:schemeClr val="tx1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400" dirty="0" smtClean="0">
                <a:solidFill>
                  <a:schemeClr val="tx1"/>
                </a:solidFill>
              </a:rPr>
              <a:t>Multisport hall</a:t>
            </a:r>
            <a:endParaRPr lang="ar-SA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15880"/>
          </a:xfrm>
        </p:spPr>
        <p:txBody>
          <a:bodyPr>
            <a:normAutofit/>
          </a:bodyPr>
          <a:lstStyle/>
          <a:p>
            <a:pPr lvl="0" algn="just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3-Roof material :  the ceiling consist of  three layers </a:t>
            </a:r>
          </a:p>
          <a:p>
            <a:pPr algn="just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 Aluminum : two layers of aluminum with thickness = 0.002m</a:t>
            </a:r>
          </a:p>
          <a:p>
            <a:pPr algn="just" rtl="0">
              <a:buFontTx/>
              <a:buChar char="-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Polystyrene Foam :  thickness = 0.036 m</a:t>
            </a:r>
          </a:p>
          <a:p>
            <a:pPr algn="just" rtl="0">
              <a:buFontTx/>
              <a:buChar char="-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 rtl="0">
              <a:buFontTx/>
              <a:buChar char="-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 rtl="0">
              <a:buFontTx/>
              <a:buChar char="-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 rtl="0">
              <a:buFontTx/>
              <a:buChar char="-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 rtl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4-Windows  material :  the window consist of  three layers </a:t>
            </a:r>
          </a:p>
          <a:p>
            <a:pPr algn="just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 Glass standard : two layers of glass with thickness = 0.006m</a:t>
            </a:r>
          </a:p>
          <a:p>
            <a:pPr algn="just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 Air gap :  thickness = 0.030 m</a:t>
            </a:r>
          </a:p>
          <a:p>
            <a:pPr algn="just" rtl="0">
              <a:buFontTx/>
              <a:buChar char="-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3" name="Picture 5" descr="C:\Users\haneen\Desktop\corrugated_sandwich_panel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2362200"/>
            <a:ext cx="2432050" cy="1993900"/>
          </a:xfrm>
          <a:prstGeom prst="rect">
            <a:avLst/>
          </a:prstGeom>
          <a:noFill/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600" smtClean="0">
                <a:solidFill>
                  <a:schemeClr val="tx1"/>
                </a:solidFill>
              </a:rPr>
              <a:t>12/29/2013</a:t>
            </a:r>
            <a:endParaRPr lang="ar-SA" sz="1600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A05BF-32EE-40A3-8CDC-27DC9E06EB20}" type="slidenum">
              <a:rPr lang="ar-SA" sz="3600" smtClean="0">
                <a:solidFill>
                  <a:schemeClr val="tx1"/>
                </a:solidFill>
              </a:rPr>
              <a:pPr/>
              <a:t>9</a:t>
            </a:fld>
            <a:endParaRPr lang="ar-SA" sz="3600" dirty="0">
              <a:solidFill>
                <a:schemeClr val="tx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400" dirty="0" smtClean="0">
                <a:solidFill>
                  <a:schemeClr val="tx1"/>
                </a:solidFill>
              </a:rPr>
              <a:t>Multisport hall</a:t>
            </a:r>
            <a:endParaRPr lang="ar-SA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2463</TotalTime>
  <Words>1366</Words>
  <Application>Microsoft Office PowerPoint</Application>
  <PresentationFormat>On-screen Show (4:3)</PresentationFormat>
  <Paragraphs>472</Paragraphs>
  <Slides>54</Slides>
  <Notes>1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55" baseType="lpstr">
      <vt:lpstr>Office Theme</vt:lpstr>
      <vt:lpstr>An- Najah National University </vt:lpstr>
      <vt:lpstr>Slide 2</vt:lpstr>
      <vt:lpstr>Introduction </vt:lpstr>
      <vt:lpstr>Site of the project</vt:lpstr>
      <vt:lpstr>Climatic conditions of Nablus City </vt:lpstr>
      <vt:lpstr>Architectural design</vt:lpstr>
      <vt:lpstr>Slide 7</vt:lpstr>
      <vt:lpstr>The material that used in the multisport hall</vt:lpstr>
      <vt:lpstr>Slide 9</vt:lpstr>
      <vt:lpstr>Slide 10</vt:lpstr>
      <vt:lpstr>:Elevations </vt:lpstr>
      <vt:lpstr>Section in the hall</vt:lpstr>
      <vt:lpstr>Slide 13</vt:lpstr>
      <vt:lpstr>Structural design </vt:lpstr>
      <vt:lpstr>  The loads on the truss : </vt:lpstr>
      <vt:lpstr>Model design on SAP </vt:lpstr>
      <vt:lpstr>Slide 17</vt:lpstr>
      <vt:lpstr>Design Truss (1) </vt:lpstr>
      <vt:lpstr>Slide 19</vt:lpstr>
      <vt:lpstr>Triangle truss</vt:lpstr>
      <vt:lpstr>Arch trusses   </vt:lpstr>
      <vt:lpstr>Tension and compression member design</vt:lpstr>
      <vt:lpstr>Connections design </vt:lpstr>
      <vt:lpstr>Concrete structural element design  </vt:lpstr>
      <vt:lpstr>Beam Design</vt:lpstr>
      <vt:lpstr>Beam Design </vt:lpstr>
      <vt:lpstr>Secondary beam</vt:lpstr>
      <vt:lpstr>Column Design</vt:lpstr>
      <vt:lpstr>Column Design</vt:lpstr>
      <vt:lpstr>Design of seating</vt:lpstr>
      <vt:lpstr>Seismic Design </vt:lpstr>
      <vt:lpstr>Environmental Design </vt:lpstr>
      <vt:lpstr>Multisport hall Daylight factor</vt:lpstr>
      <vt:lpstr>Monthly heat loses / Gain</vt:lpstr>
      <vt:lpstr>Acoustics analysis</vt:lpstr>
      <vt:lpstr>Slide 36</vt:lpstr>
      <vt:lpstr>Electrical Design </vt:lpstr>
      <vt:lpstr>1. Lighting Design</vt:lpstr>
      <vt:lpstr>Slide 39</vt:lpstr>
      <vt:lpstr>B. Lighting design by Dialux program for some spaces :</vt:lpstr>
      <vt:lpstr>2. Socket Design</vt:lpstr>
      <vt:lpstr>Slide 42</vt:lpstr>
      <vt:lpstr>Slide 43</vt:lpstr>
      <vt:lpstr>Slide 44</vt:lpstr>
      <vt:lpstr>Mechanical Design </vt:lpstr>
      <vt:lpstr>Slide 46</vt:lpstr>
      <vt:lpstr>Slide 47</vt:lpstr>
      <vt:lpstr>Slide 48</vt:lpstr>
      <vt:lpstr>Slide 49</vt:lpstr>
      <vt:lpstr>Slide 50</vt:lpstr>
      <vt:lpstr>Slide 51</vt:lpstr>
      <vt:lpstr>References: </vt:lpstr>
      <vt:lpstr>Slide 53</vt:lpstr>
      <vt:lpstr>Slide 54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Structural design</dc:title>
  <dc:creator>Sewar Bani Odeh</dc:creator>
  <cp:lastModifiedBy>haneen</cp:lastModifiedBy>
  <cp:revision>250</cp:revision>
  <dcterms:created xsi:type="dcterms:W3CDTF">2013-12-15T14:47:28Z</dcterms:created>
  <dcterms:modified xsi:type="dcterms:W3CDTF">2013-12-28T17:12:39Z</dcterms:modified>
</cp:coreProperties>
</file>