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4" r:id="rId3"/>
    <p:sldId id="275" r:id="rId4"/>
    <p:sldId id="269" r:id="rId5"/>
    <p:sldId id="259" r:id="rId6"/>
    <p:sldId id="257" r:id="rId7"/>
    <p:sldId id="263" r:id="rId8"/>
    <p:sldId id="262" r:id="rId9"/>
    <p:sldId id="264" r:id="rId10"/>
    <p:sldId id="260" r:id="rId11"/>
    <p:sldId id="261" r:id="rId12"/>
    <p:sldId id="268" r:id="rId13"/>
    <p:sldId id="266" r:id="rId14"/>
    <p:sldId id="265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3635"/>
    <a:srgbClr val="9EFF29"/>
    <a:srgbClr val="C33A1F"/>
    <a:srgbClr val="D6370C"/>
    <a:srgbClr val="0000CC"/>
    <a:srgbClr val="1D3A00"/>
    <a:srgbClr val="FF856D"/>
    <a:srgbClr val="FF2549"/>
    <a:srgbClr val="005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-12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Presence of products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6414257765812513"/>
          <c:y val="0.18656719930193791"/>
          <c:w val="0.29263928540094658"/>
          <c:h val="0.6687502686604065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3"/>
                <c:pt idx="0">
                  <c:v>Gas </c:v>
                </c:pt>
                <c:pt idx="1">
                  <c:v>Liquid </c:v>
                </c:pt>
                <c:pt idx="2">
                  <c:v>Char  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 formatCode="0%">
                  <c:v>0.22</c:v>
                </c:pt>
                <c:pt idx="1">
                  <c:v>0.30299999999999999</c:v>
                </c:pt>
                <c:pt idx="2">
                  <c:v>0.47699999999999998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>
      <a:softEdge rad="76200"/>
    </a:effectLst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600" b="1" i="0" u="none" strike="noStrike" kern="1200" baseline="0">
              <a:solidFill>
                <a:prstClr val="black"/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MgO 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3"/>
                <c:pt idx="0">
                  <c:v>Gas presence</c:v>
                </c:pt>
                <c:pt idx="1">
                  <c:v>Liquid presence</c:v>
                </c:pt>
                <c:pt idx="2">
                  <c:v>Char presence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0.24399999999999999</c:v>
                </c:pt>
                <c:pt idx="1">
                  <c:v>0.39800000000000002</c:v>
                </c:pt>
                <c:pt idx="2">
                  <c:v>0.35799999999999998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600" b="1" i="0" u="none" strike="noStrike" kern="1200" baseline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baseline="0" dirty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rPr>
              <a:t>CaCO</a:t>
            </a:r>
            <a:r>
              <a:rPr lang="en-US" sz="1050" b="1" i="0" u="none" strike="noStrike" kern="1200" baseline="0" dirty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600" b="1" i="0" u="none" strike="noStrike" kern="1200" baseline="0" dirty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c:rich>
      </c:tx>
      <c:layout>
        <c:manualLayout>
          <c:xMode val="edge"/>
          <c:yMode val="edge"/>
          <c:x val="0.43661912161692712"/>
          <c:y val="3.49061484981767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600" b="1" i="0" u="none" strike="noStrike" kern="1200" baseline="0">
              <a:solidFill>
                <a:prstClr val="black"/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CaCO3 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6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6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3"/>
                <c:pt idx="0">
                  <c:v>Gas presence</c:v>
                </c:pt>
                <c:pt idx="1">
                  <c:v>Liquid presence</c:v>
                </c:pt>
                <c:pt idx="2">
                  <c:v>Char presence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0.32500000000000001</c:v>
                </c:pt>
                <c:pt idx="1">
                  <c:v>0.32200000000000001</c:v>
                </c:pt>
                <c:pt idx="2">
                  <c:v>0.35199999999999998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600" b="1" i="0" u="none" strike="noStrike" kern="1200" spc="0" baseline="0" dirty="0" smtClean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baseline="0" dirty="0" smtClean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rPr>
              <a:t>Catalysts results</a:t>
            </a:r>
          </a:p>
        </c:rich>
      </c:tx>
      <c:layout>
        <c:manualLayout>
          <c:xMode val="edge"/>
          <c:yMode val="edge"/>
          <c:x val="0.42395354443890376"/>
          <c:y val="5.65709328598796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600" b="1" i="0" u="none" strike="noStrike" kern="1200" spc="0" baseline="0" dirty="0" smtClean="0">
              <a:solidFill>
                <a:prstClr val="black"/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Gas presence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Al2O3</c:v>
                </c:pt>
                <c:pt idx="1">
                  <c:v>SiO2</c:v>
                </c:pt>
                <c:pt idx="2">
                  <c:v>Al2O3 + SiO2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0.20930000000000001</c:v>
                </c:pt>
                <c:pt idx="1">
                  <c:v>0.15459999999999999</c:v>
                </c:pt>
                <c:pt idx="2" formatCode="0%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oil presence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Al2O3</c:v>
                </c:pt>
                <c:pt idx="1">
                  <c:v>SiO2</c:v>
                </c:pt>
                <c:pt idx="2">
                  <c:v>Al2O3 + SiO2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0.23200000000000001</c:v>
                </c:pt>
                <c:pt idx="1">
                  <c:v>0.28199999999999997</c:v>
                </c:pt>
                <c:pt idx="2">
                  <c:v>0.14799999999999999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solid presence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Al2O3</c:v>
                </c:pt>
                <c:pt idx="1">
                  <c:v>SiO2</c:v>
                </c:pt>
                <c:pt idx="2">
                  <c:v>Al2O3 + SiO2</c:v>
                </c:pt>
              </c:strCache>
            </c:strRef>
          </c:cat>
          <c:val>
            <c:numRef>
              <c:f>Sheet1!$D$2:$D$5</c:f>
              <c:numCache>
                <c:formatCode>0.00%</c:formatCode>
                <c:ptCount val="4"/>
                <c:pt idx="0">
                  <c:v>0.55669999999999997</c:v>
                </c:pt>
                <c:pt idx="1">
                  <c:v>0.56259999999999999</c:v>
                </c:pt>
                <c:pt idx="2">
                  <c:v>0.80130000000000001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19205664"/>
        <c:axId val="-2119208384"/>
      </c:barChart>
      <c:catAx>
        <c:axId val="-211920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9208384"/>
        <c:crosses val="autoZero"/>
        <c:auto val="1"/>
        <c:lblAlgn val="ctr"/>
        <c:lblOffset val="100"/>
        <c:noMultiLvlLbl val="0"/>
      </c:catAx>
      <c:valAx>
        <c:axId val="-211920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920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85F6-E0E9-4551-9906-912186A09A6E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5FDE4-1530-499E-8A04-CB9762592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91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7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16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63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42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94070" y="1946787"/>
            <a:ext cx="8067369" cy="159282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071" y="3878826"/>
            <a:ext cx="8082115" cy="678426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0C98-5D5D-4510-8B38-099884120F0A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C612-54A7-4E0E-84FA-08D537A94CD5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AB864-5B08-49FE-B178-C52C1246BF5C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69187-776E-4FF1-8325-09645CBA23AA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078" y="165342"/>
            <a:ext cx="8259098" cy="763526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437968"/>
            <a:ext cx="8246070" cy="3424354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1075-9E2A-4AE1-BC12-58294FBAD06B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069" y="502400"/>
            <a:ext cx="6571913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95" y="1236429"/>
            <a:ext cx="659403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FB16F-7EC0-4D8F-8862-A8475D18CCDD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F30B-6185-4E31-B2F3-F9587DB36BC4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98D3-4B68-4186-B548-06B299FEBD21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69" y="308518"/>
            <a:ext cx="8093365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7026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4266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7026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4266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7C1F-C1FC-4CF2-8FEB-50E0477BAE60}" type="datetime1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6356-272F-402C-A3A3-0F83A58DB170}" type="datetime1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507F3-90C3-448C-8169-3541EFC1E557}" type="datetime1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E216-B450-459C-8FB2-859C29A0E562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7018D-2130-41A0-9158-12779A3F58A5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220680" y="1975421"/>
            <a:ext cx="4234361" cy="1577975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FFFF00"/>
                </a:solidFill>
              </a:rPr>
              <a:t>Developing  a Catalytic Pyrolysis Of Scrap Tires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08069" y="335583"/>
            <a:ext cx="4752304" cy="3972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Shah, J. and M. Jan, et al. (2009)</a:t>
            </a:r>
          </a:p>
        </p:txBody>
      </p:sp>
      <p:sp>
        <p:nvSpPr>
          <p:cNvPr id="7" name="Rectangle 6"/>
          <p:cNvSpPr/>
          <p:nvPr/>
        </p:nvSpPr>
        <p:spPr>
          <a:xfrm>
            <a:off x="-22500" y="1512379"/>
            <a:ext cx="91439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pyrolysis  for waste tires with Catalysts Al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O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3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 , SiO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 and Al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O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3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 + SiO</a:t>
            </a:r>
            <a:r>
              <a:rPr lang="en-US" sz="1050" b="1" i="1" dirty="0" smtClean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 .With Batch reactor, 400°c and Atmospheric pressure.</a:t>
            </a:r>
            <a:r>
              <a:rPr lang="en-US" sz="13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300" b="1" i="1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784423499"/>
              </p:ext>
            </p:extLst>
          </p:nvPr>
        </p:nvGraphicFramePr>
        <p:xfrm>
          <a:off x="-22500" y="2004822"/>
          <a:ext cx="9143999" cy="3138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87899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10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9334" y="479421"/>
            <a:ext cx="4752304" cy="3972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Shameem Hossain, M., et al. (2017)</a:t>
            </a:r>
          </a:p>
        </p:txBody>
      </p:sp>
      <p:sp>
        <p:nvSpPr>
          <p:cNvPr id="4" name="Rectangle 3"/>
          <p:cNvSpPr/>
          <p:nvPr/>
        </p:nvSpPr>
        <p:spPr>
          <a:xfrm>
            <a:off x="169334" y="1377401"/>
            <a:ext cx="914399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smtClean="0">
                <a:solidFill>
                  <a:prstClr val="black"/>
                </a:solidFill>
                <a:latin typeface="Century Gothic" panose="020B0502020202020204"/>
              </a:rPr>
              <a:t>pyrolysis  </a:t>
            </a:r>
            <a:r>
              <a:rPr lang="en-US" sz="1300" b="1" dirty="0">
                <a:solidFill>
                  <a:prstClr val="black"/>
                </a:solidFill>
                <a:latin typeface="Century Gothic" panose="020B0502020202020204"/>
              </a:rPr>
              <a:t>for waste </a:t>
            </a:r>
            <a:r>
              <a:rPr lang="en-US" sz="1300" b="1" dirty="0" smtClean="0">
                <a:solidFill>
                  <a:prstClr val="black"/>
                </a:solidFill>
                <a:latin typeface="Century Gothic" panose="020B0502020202020204"/>
              </a:rPr>
              <a:t>CT(catalyst tiers ratio) </a:t>
            </a:r>
            <a:r>
              <a:rPr lang="en-US" sz="1300" b="1" dirty="0">
                <a:solidFill>
                  <a:prstClr val="black"/>
                </a:solidFill>
                <a:latin typeface="Century Gothic" panose="020B0502020202020204"/>
              </a:rPr>
              <a:t>with </a:t>
            </a:r>
            <a:r>
              <a:rPr lang="en-US" sz="1300" b="1" dirty="0" smtClean="0">
                <a:solidFill>
                  <a:prstClr val="black"/>
                </a:solidFill>
                <a:latin typeface="Century Gothic" panose="020B0502020202020204"/>
              </a:rPr>
              <a:t>Catalysts ZSM-5 </a:t>
            </a:r>
            <a:r>
              <a:rPr lang="en-US" sz="1300" b="1" dirty="0">
                <a:solidFill>
                  <a:prstClr val="black"/>
                </a:solidFill>
                <a:latin typeface="Century Gothic" panose="020B0502020202020204"/>
              </a:rPr>
              <a:t>and </a:t>
            </a:r>
            <a:r>
              <a:rPr lang="en-US" sz="1300" b="1" dirty="0" smtClean="0">
                <a:solidFill>
                  <a:prstClr val="black"/>
                </a:solidFill>
                <a:latin typeface="Century Gothic" panose="020B0502020202020204"/>
              </a:rPr>
              <a:t>zeolite.at 300°-600°c temperature.</a:t>
            </a:r>
          </a:p>
        </p:txBody>
      </p:sp>
      <p:pic>
        <p:nvPicPr>
          <p:cNvPr id="8" name="image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782" y="1762257"/>
            <a:ext cx="7911101" cy="3296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11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5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036" y="3375593"/>
            <a:ext cx="4050483" cy="16536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0" y="1574582"/>
            <a:ext cx="3429172" cy="1608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32812" y="1766758"/>
            <a:ext cx="1580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  <a:latin typeface="Century Gothic" panose="020B0502020202020204"/>
              </a:rPr>
              <a:t>CT ratio 0.15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952" y="1574582"/>
            <a:ext cx="3512196" cy="1608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046439" y="1782106"/>
            <a:ext cx="1448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prstClr val="black"/>
                </a:solidFill>
                <a:latin typeface="Century Gothic" panose="020B0502020202020204"/>
              </a:rPr>
              <a:t>CT ratio 0.1</a:t>
            </a:r>
            <a:endParaRPr lang="en-US" sz="1200" b="1" i="1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611" y="415439"/>
            <a:ext cx="9231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results</a:t>
            </a:r>
            <a:endParaRPr lang="en-US" sz="1200" dirty="0"/>
          </a:p>
        </p:txBody>
      </p:sp>
      <p:sp>
        <p:nvSpPr>
          <p:cNvPr id="14" name="Left-Right-Up Arrow 13"/>
          <p:cNvSpPr/>
          <p:nvPr/>
        </p:nvSpPr>
        <p:spPr>
          <a:xfrm rot="10800000">
            <a:off x="3629985" y="2205339"/>
            <a:ext cx="1787164" cy="853384"/>
          </a:xfrm>
          <a:prstGeom prst="leftRightUp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986123" y="2043757"/>
            <a:ext cx="13551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The results</a:t>
            </a:r>
            <a:endParaRPr lang="en-US" sz="15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98809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12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63874" y="2611947"/>
            <a:ext cx="6571913" cy="725349"/>
          </a:xfrm>
        </p:spPr>
        <p:txBody>
          <a:bodyPr>
            <a:noAutofit/>
          </a:bodyPr>
          <a:lstStyle/>
          <a:p>
            <a:r>
              <a:rPr lang="en-US" sz="4500" b="1" dirty="0"/>
              <a:t>Catalytic </a:t>
            </a:r>
            <a:r>
              <a:rPr lang="en-US" sz="4500" b="1" dirty="0" smtClean="0"/>
              <a:t>Processes</a:t>
            </a:r>
            <a:endParaRPr lang="en-US" sz="45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13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7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1353" y="426258"/>
            <a:ext cx="4752304" cy="3972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i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Elbaba, I.F. and P.T. Williams. (2010) </a:t>
            </a:r>
          </a:p>
        </p:txBody>
      </p:sp>
      <p:sp>
        <p:nvSpPr>
          <p:cNvPr id="5" name="Rectangle 4"/>
          <p:cNvSpPr/>
          <p:nvPr/>
        </p:nvSpPr>
        <p:spPr>
          <a:xfrm>
            <a:off x="-1" y="1269739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A two-stage pyrolysis-gasification fixed bed reactor for  waste tiers . With Catalysts Ni−Mg−Al. at a pyrolysis temperature of 500°C and gasification temperature of 800°C. </a:t>
            </a:r>
          </a:p>
        </p:txBody>
      </p:sp>
      <p:pic>
        <p:nvPicPr>
          <p:cNvPr id="6" name="image1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3526" y="1762182"/>
            <a:ext cx="8197701" cy="2970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0" y="4732504"/>
            <a:ext cx="91439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Increase in H</a:t>
            </a:r>
            <a:r>
              <a:rPr lang="en-US" sz="1050" b="1" i="1" dirty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 and CO concentrations 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and decrease 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in CH</a:t>
            </a:r>
            <a:r>
              <a:rPr lang="en-US" sz="1050" b="1" i="1" dirty="0">
                <a:solidFill>
                  <a:prstClr val="black"/>
                </a:solidFill>
                <a:latin typeface="Century Gothic" panose="020B0502020202020204"/>
              </a:rPr>
              <a:t>4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 and C</a:t>
            </a:r>
            <a:r>
              <a:rPr lang="en-US" sz="1050" b="1" i="1" dirty="0">
                <a:solidFill>
                  <a:prstClr val="black"/>
                </a:solidFill>
                <a:latin typeface="Century Gothic" panose="020B0502020202020204"/>
              </a:rPr>
              <a:t>2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-C</a:t>
            </a:r>
            <a:r>
              <a:rPr lang="en-US" sz="1050" b="1" i="1" dirty="0">
                <a:solidFill>
                  <a:prstClr val="black"/>
                </a:solidFill>
                <a:latin typeface="Century Gothic" panose="020B0502020202020204"/>
              </a:rPr>
              <a:t>4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 concentrations when the Ni-Mg-Al catalyst 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was added.</a:t>
            </a:r>
            <a:endParaRPr lang="en-US" sz="1300" b="1" i="1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399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14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1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938" y="2516134"/>
            <a:ext cx="6571913" cy="725349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Experimental Setup</a:t>
            </a:r>
            <a:endParaRPr lang="en-US" sz="4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15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View of Setup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0431"/>
            <a:ext cx="9144000" cy="4007752"/>
          </a:xfr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1479479" y="3421294"/>
            <a:ext cx="10274" cy="5959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219218" y="2137025"/>
            <a:ext cx="626724" cy="102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28827" y="3133618"/>
            <a:ext cx="0" cy="5034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678148" y="3123344"/>
            <a:ext cx="0" cy="4520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161034" y="2383604"/>
            <a:ext cx="8013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722706" y="2198670"/>
            <a:ext cx="0" cy="5959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928189" y="4356242"/>
            <a:ext cx="3904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6565187" y="3780891"/>
            <a:ext cx="0" cy="4520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6842589" y="3113070"/>
            <a:ext cx="616449" cy="102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74339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16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4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Fixed-Bed Reactor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9" y="1489314"/>
            <a:ext cx="5391902" cy="3402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15" y="1942068"/>
            <a:ext cx="3506459" cy="24970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17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System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62" y="1510194"/>
            <a:ext cx="6667928" cy="34242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18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759" y="2485312"/>
            <a:ext cx="6571913" cy="725349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5872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19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5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early days of tire usage and the disposal of scrap tires has been a major problem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worldwide.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West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there are 390 thousand of scrap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tires.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/>
              <a:t>Therefore thousands of tires are at </a:t>
            </a:r>
            <a:r>
              <a:rPr lang="en-US" sz="1800" dirty="0" smtClean="0"/>
              <a:t>junkyard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/>
              <a:t>One of the ways to disposal the waste tires is to burn </a:t>
            </a:r>
            <a:r>
              <a:rPr lang="en-US" sz="1800" dirty="0" smtClean="0"/>
              <a:t>them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/>
              <a:t>land filling, grinding and reclaiming are another ways of disposal the waste </a:t>
            </a:r>
            <a:r>
              <a:rPr lang="en-US" sz="1800" dirty="0" smtClean="0"/>
              <a:t>tires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4862322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2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effectLst/>
              </a:rPr>
              <a:t/>
            </a:r>
            <a:br>
              <a:rPr lang="ar-SA" b="1" dirty="0" smtClean="0">
                <a:effectLst/>
              </a:rPr>
            </a:br>
            <a:r>
              <a:rPr lang="en-US" b="1" dirty="0" smtClean="0">
                <a:effectLst/>
              </a:rPr>
              <a:t>Study </a:t>
            </a:r>
            <a:r>
              <a:rPr lang="en-US" b="1" dirty="0">
                <a:effectLst/>
              </a:rPr>
              <a:t>Methodology</a:t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#1 To conduct a comprehensive literatures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#2 To synthesize the catalyst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#3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examine the effect of catalysts’ holders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Task#4 To design an experimental setup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20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058" y="2486454"/>
            <a:ext cx="6571913" cy="72534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r>
              <a:rPr lang="en-US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21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7" y="1437968"/>
            <a:ext cx="8246070" cy="3705532"/>
          </a:xfrm>
        </p:spPr>
        <p:txBody>
          <a:bodyPr>
            <a:noAutofit/>
          </a:bodyPr>
          <a:lstStyle/>
          <a:p>
            <a:pPr algn="just"/>
            <a:r>
              <a:rPr lang="en-US" sz="2000" dirty="0"/>
              <a:t>literature reviews </a:t>
            </a:r>
            <a:r>
              <a:rPr lang="en-US" sz="2000" dirty="0" smtClean="0"/>
              <a:t>published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Information about environmental </a:t>
            </a:r>
            <a:r>
              <a:rPr lang="en-US" sz="2000" dirty="0"/>
              <a:t>problems 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pyrolysis </a:t>
            </a:r>
            <a:r>
              <a:rPr lang="en-US" sz="2000" dirty="0"/>
              <a:t>process was chosen to take place in the recycling process due to its big </a:t>
            </a:r>
            <a:r>
              <a:rPr lang="en-US" sz="2000" dirty="0" smtClean="0"/>
              <a:t>advantages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enhance </a:t>
            </a:r>
            <a:r>
              <a:rPr lang="en-US" sz="2000" dirty="0"/>
              <a:t>and modify pyrolysis process 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experimental </a:t>
            </a:r>
            <a:r>
              <a:rPr lang="en-US" sz="2000" dirty="0"/>
              <a:t>setup was </a:t>
            </a:r>
            <a:r>
              <a:rPr lang="en-US" sz="2000" dirty="0" smtClean="0"/>
              <a:t>designed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22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421" y="2476180"/>
            <a:ext cx="6571913" cy="725349"/>
          </a:xfrm>
        </p:spPr>
        <p:txBody>
          <a:bodyPr>
            <a:noAutofit/>
          </a:bodyPr>
          <a:lstStyle/>
          <a:p>
            <a:r>
              <a:rPr lang="en-US" sz="7000" b="1" dirty="0" smtClean="0"/>
              <a:t>Thank </a:t>
            </a:r>
            <a:r>
              <a:rPr lang="en-US" sz="7000" b="1" dirty="0"/>
              <a:t>Y</a:t>
            </a:r>
            <a:r>
              <a:rPr lang="en-US" sz="7000" b="1" dirty="0" smtClean="0"/>
              <a:t>ou </a:t>
            </a:r>
            <a:endParaRPr lang="en-US" sz="7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23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3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pyrolysis is chemically decomposing of organic materials in absence of oxygen at elevated temperature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products of pyrolysis of waste tires are gas, pyrolytic oil and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Catalyst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substance which is added to the reaction in order to increase the rate of the reaction and to enhance the products obtained from 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amount of catalyst is required to alert the reaction because it is not consumed in the reaction and could act repeatedly.</a:t>
            </a:r>
          </a:p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3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95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8146" y="2516134"/>
            <a:ext cx="5978829" cy="725349"/>
          </a:xfrm>
        </p:spPr>
        <p:txBody>
          <a:bodyPr>
            <a:noAutofit/>
          </a:bodyPr>
          <a:lstStyle/>
          <a:p>
            <a:r>
              <a:rPr lang="en-US" sz="4500" b="1" dirty="0" smtClean="0"/>
              <a:t>Literature </a:t>
            </a:r>
            <a:r>
              <a:rPr lang="en-US" sz="4500" b="1" dirty="0"/>
              <a:t>r</a:t>
            </a:r>
            <a:r>
              <a:rPr lang="en-US" sz="4500" b="1" dirty="0" smtClean="0"/>
              <a:t>eview</a:t>
            </a:r>
            <a:endParaRPr lang="en-US" sz="4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06975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4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1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118" y="2238732"/>
            <a:ext cx="6571913" cy="72534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Non Catalytic Pyrolysis of Waste Tiers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5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77678" y="288035"/>
            <a:ext cx="4752304" cy="397288"/>
          </a:xfrm>
        </p:spPr>
        <p:txBody>
          <a:bodyPr>
            <a:noAutofit/>
          </a:bodyPr>
          <a:lstStyle/>
          <a:p>
            <a:r>
              <a:rPr lang="en-US" sz="1600" b="1" i="1" dirty="0" smtClean="0"/>
              <a:t>Wójtowicz, M.A. and M.A. Serio. (1996) </a:t>
            </a:r>
            <a:endParaRPr lang="en-US" sz="1600" b="1" i="1" dirty="0"/>
          </a:p>
        </p:txBody>
      </p:sp>
      <p:pic>
        <p:nvPicPr>
          <p:cNvPr id="7" name="image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7188" y="1510300"/>
            <a:ext cx="7581459" cy="35240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600" b="1" i="1" dirty="0" smtClean="0"/>
              <a:t>Fernández</a:t>
            </a:r>
            <a:r>
              <a:rPr lang="fr-FR" sz="1600" b="1" i="1" dirty="0"/>
              <a:t>, A. and C. Barriocanal, et al. (2012</a:t>
            </a:r>
            <a:r>
              <a:rPr lang="fr-FR" sz="1600" b="1" i="1" dirty="0" smtClean="0"/>
              <a:t>)</a:t>
            </a:r>
            <a:endParaRPr lang="en-US" sz="1600" b="1" i="1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12887245"/>
              </p:ext>
            </p:extLst>
          </p:nvPr>
        </p:nvGraphicFramePr>
        <p:xfrm>
          <a:off x="1084521" y="1956390"/>
          <a:ext cx="7283301" cy="3187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149312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Pyrolysis  </a:t>
            </a:r>
            <a:r>
              <a:rPr lang="en-US" sz="1300" b="1" i="1" dirty="0" smtClean="0">
                <a:solidFill>
                  <a:prstClr val="black"/>
                </a:solidFill>
                <a:latin typeface="Century Gothic" panose="020B0502020202020204"/>
              </a:rPr>
              <a:t>for ﬁbres 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with Batch reactor, 350°c temperature and Atmospheric pressure</a:t>
            </a:r>
            <a:r>
              <a:rPr lang="en-US" sz="1600" b="1" i="1" dirty="0" smtClean="0"/>
              <a:t>.</a:t>
            </a:r>
            <a:endParaRPr lang="en-US" sz="16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7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1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9034" y="2302527"/>
            <a:ext cx="6571913" cy="725349"/>
          </a:xfrm>
        </p:spPr>
        <p:txBody>
          <a:bodyPr>
            <a:normAutofit/>
          </a:bodyPr>
          <a:lstStyle/>
          <a:p>
            <a:r>
              <a:rPr lang="en-US" sz="3200" b="1" dirty="0"/>
              <a:t>Catalytic Pyrolysis of Waste Tiers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8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86023" y="298667"/>
            <a:ext cx="4752304" cy="397288"/>
          </a:xfrm>
        </p:spPr>
        <p:txBody>
          <a:bodyPr>
            <a:noAutofit/>
          </a:bodyPr>
          <a:lstStyle/>
          <a:p>
            <a:r>
              <a:rPr lang="en-US" sz="1600" b="1" i="1" dirty="0"/>
              <a:t>Shah, J. and M. Rasul, et al. (2008)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461223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pyrolysis  for waste tires with Catalysts MgO and CaCO</a:t>
            </a:r>
            <a:r>
              <a:rPr lang="en-US" sz="1050" b="1" i="1" dirty="0">
                <a:solidFill>
                  <a:prstClr val="black"/>
                </a:solidFill>
                <a:latin typeface="Century Gothic" panose="020B0502020202020204"/>
              </a:rPr>
              <a:t>3</a:t>
            </a:r>
            <a:r>
              <a:rPr lang="en-US" sz="1300" b="1" i="1" dirty="0">
                <a:solidFill>
                  <a:prstClr val="black"/>
                </a:solidFill>
                <a:latin typeface="Century Gothic" panose="020B0502020202020204"/>
              </a:rPr>
              <a:t>.With Batch reactor, 350°c temperature,2 hour duration and Atmospheric pressure.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86877099"/>
              </p:ext>
            </p:extLst>
          </p:nvPr>
        </p:nvGraphicFramePr>
        <p:xfrm>
          <a:off x="1" y="1953667"/>
          <a:ext cx="4550734" cy="318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256239329"/>
              </p:ext>
            </p:extLst>
          </p:nvPr>
        </p:nvGraphicFramePr>
        <p:xfrm>
          <a:off x="4667693" y="1953666"/>
          <a:ext cx="4476307" cy="318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9656"/>
            <a:ext cx="2133600" cy="273844"/>
          </a:xfrm>
        </p:spPr>
        <p:txBody>
          <a:bodyPr/>
          <a:lstStyle/>
          <a:p>
            <a:fld id="{B82CCC60-E8CD-4174-8B1A-7DF615B22EEF}" type="slidenum">
              <a:rPr lang="en-US" smtClean="0">
                <a:solidFill>
                  <a:schemeClr val="accent6">
                    <a:lumMod val="75000"/>
                  </a:schemeClr>
                </a:solidFill>
              </a:rPr>
              <a:pPr/>
              <a:t>9</a:t>
            </a:fld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Microsoft Office PowerPoint</Application>
  <PresentationFormat>On-screen Show (16:9)</PresentationFormat>
  <Paragraphs>87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Office Theme</vt:lpstr>
      <vt:lpstr>Developing  a Catalytic Pyrolysis Of Scrap Tires</vt:lpstr>
      <vt:lpstr>Introduction</vt:lpstr>
      <vt:lpstr>Introduction</vt:lpstr>
      <vt:lpstr>Literature review</vt:lpstr>
      <vt:lpstr>Non Catalytic Pyrolysis of Waste Tiers</vt:lpstr>
      <vt:lpstr>Wójtowicz, M.A. and M.A. Serio. (1996) </vt:lpstr>
      <vt:lpstr>Fernández, A. and C. Barriocanal, et al. (2012)</vt:lpstr>
      <vt:lpstr>Catalytic Pyrolysis of Waste Tiers</vt:lpstr>
      <vt:lpstr>Shah, J. and M. Rasul, et al. (2008)</vt:lpstr>
      <vt:lpstr>PowerPoint Presentation</vt:lpstr>
      <vt:lpstr>PowerPoint Presentation</vt:lpstr>
      <vt:lpstr>PowerPoint Presentation</vt:lpstr>
      <vt:lpstr>Catalytic Processes</vt:lpstr>
      <vt:lpstr>PowerPoint Presentation</vt:lpstr>
      <vt:lpstr>Experimental Setup</vt:lpstr>
      <vt:lpstr>Front View of Setup</vt:lpstr>
      <vt:lpstr>Fixed-Bed Reactor</vt:lpstr>
      <vt:lpstr>Cooling System </vt:lpstr>
      <vt:lpstr>Methodology</vt:lpstr>
      <vt:lpstr> Study Methodology </vt:lpstr>
      <vt:lpstr> Conclusion </vt:lpstr>
      <vt:lpstr>Conclusion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2018-12-23T21:01:46Z</dcterms:modified>
</cp:coreProperties>
</file>