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2" r:id="rId5"/>
    <p:sldId id="267" r:id="rId6"/>
    <p:sldId id="307" r:id="rId7"/>
    <p:sldId id="308" r:id="rId8"/>
    <p:sldId id="268" r:id="rId9"/>
    <p:sldId id="272" r:id="rId10"/>
    <p:sldId id="309" r:id="rId11"/>
    <p:sldId id="277" r:id="rId12"/>
    <p:sldId id="279" r:id="rId13"/>
    <p:sldId id="284" r:id="rId14"/>
    <p:sldId id="285" r:id="rId15"/>
    <p:sldId id="287" r:id="rId16"/>
    <p:sldId id="292" r:id="rId17"/>
    <p:sldId id="312" r:id="rId18"/>
    <p:sldId id="313" r:id="rId19"/>
    <p:sldId id="297" r:id="rId20"/>
    <p:sldId id="280" r:id="rId21"/>
    <p:sldId id="282" r:id="rId22"/>
    <p:sldId id="302" r:id="rId23"/>
    <p:sldId id="354" r:id="rId24"/>
    <p:sldId id="355" r:id="rId25"/>
    <p:sldId id="301" r:id="rId26"/>
    <p:sldId id="372" r:id="rId27"/>
    <p:sldId id="371" r:id="rId28"/>
    <p:sldId id="305" r:id="rId29"/>
    <p:sldId id="304" r:id="rId30"/>
    <p:sldId id="357" r:id="rId31"/>
    <p:sldId id="370" r:id="rId32"/>
    <p:sldId id="369" r:id="rId33"/>
    <p:sldId id="368" r:id="rId34"/>
    <p:sldId id="367" r:id="rId35"/>
    <p:sldId id="366" r:id="rId36"/>
    <p:sldId id="365" r:id="rId37"/>
    <p:sldId id="364" r:id="rId38"/>
    <p:sldId id="363" r:id="rId39"/>
    <p:sldId id="362" r:id="rId40"/>
    <p:sldId id="360" r:id="rId41"/>
    <p:sldId id="359" r:id="rId42"/>
    <p:sldId id="358" r:id="rId43"/>
    <p:sldId id="356" r:id="rId44"/>
    <p:sldId id="314" r:id="rId45"/>
    <p:sldId id="315" r:id="rId46"/>
    <p:sldId id="317" r:id="rId47"/>
    <p:sldId id="319" r:id="rId48"/>
    <p:sldId id="327" r:id="rId49"/>
    <p:sldId id="321" r:id="rId50"/>
    <p:sldId id="324" r:id="rId51"/>
    <p:sldId id="325" r:id="rId52"/>
    <p:sldId id="326" r:id="rId53"/>
    <p:sldId id="329" r:id="rId54"/>
    <p:sldId id="330" r:id="rId55"/>
    <p:sldId id="331" r:id="rId56"/>
    <p:sldId id="332" r:id="rId57"/>
    <p:sldId id="333" r:id="rId58"/>
    <p:sldId id="334" r:id="rId59"/>
    <p:sldId id="336" r:id="rId60"/>
    <p:sldId id="340" r:id="rId61"/>
    <p:sldId id="341" r:id="rId62"/>
    <p:sldId id="342" r:id="rId63"/>
    <p:sldId id="343" r:id="rId64"/>
    <p:sldId id="344" r:id="rId65"/>
    <p:sldId id="345" r:id="rId66"/>
    <p:sldId id="376" r:id="rId67"/>
    <p:sldId id="346" r:id="rId68"/>
    <p:sldId id="347" r:id="rId69"/>
    <p:sldId id="348" r:id="rId70"/>
    <p:sldId id="349" r:id="rId71"/>
    <p:sldId id="350" r:id="rId72"/>
    <p:sldId id="351" r:id="rId73"/>
    <p:sldId id="352" r:id="rId74"/>
    <p:sldId id="373" r:id="rId75"/>
    <p:sldId id="374" r:id="rId76"/>
    <p:sldId id="375" r:id="rId77"/>
    <p:sldId id="281" r:id="rId78"/>
    <p:sldId id="300" r:id="rId79"/>
    <p:sldId id="311" r:id="rId8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8" autoAdjust="0"/>
    <p:restoredTop sz="94660"/>
  </p:normalViewPr>
  <p:slideViewPr>
    <p:cSldViewPr snapToGrid="0">
      <p:cViewPr varScale="1">
        <p:scale>
          <a:sx n="89" d="100"/>
          <a:sy n="89" d="100"/>
        </p:scale>
        <p:origin x="437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29692-34C5-400F-8340-55D021E3D437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4FEB-94C2-4DFD-9979-642A9BEAE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886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29692-34C5-400F-8340-55D021E3D437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4FEB-94C2-4DFD-9979-642A9BEAE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42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29692-34C5-400F-8340-55D021E3D437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4FEB-94C2-4DFD-9979-642A9BEAE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745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29692-34C5-400F-8340-55D021E3D437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4FEB-94C2-4DFD-9979-642A9BEAE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61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29692-34C5-400F-8340-55D021E3D437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4FEB-94C2-4DFD-9979-642A9BEAE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22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29692-34C5-400F-8340-55D021E3D437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4FEB-94C2-4DFD-9979-642A9BEAE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48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29692-34C5-400F-8340-55D021E3D437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4FEB-94C2-4DFD-9979-642A9BEAE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358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29692-34C5-400F-8340-55D021E3D437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4FEB-94C2-4DFD-9979-642A9BEAE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398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29692-34C5-400F-8340-55D021E3D437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4FEB-94C2-4DFD-9979-642A9BEAE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335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29692-34C5-400F-8340-55D021E3D437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4FEB-94C2-4DFD-9979-642A9BEAE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33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29692-34C5-400F-8340-55D021E3D437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4FEB-94C2-4DFD-9979-642A9BEAE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39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29692-34C5-400F-8340-55D021E3D437}" type="datetimeFigureOut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54FEB-94C2-4DFD-9979-642A9BEAE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522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g"/><Relationship Id="rId7" Type="http://schemas.openxmlformats.org/officeDocument/2006/relationships/image" Target="../media/image25.jpeg"/><Relationship Id="rId12" Type="http://schemas.openxmlformats.org/officeDocument/2006/relationships/image" Target="../media/image3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11" Type="http://schemas.openxmlformats.org/officeDocument/2006/relationships/image" Target="../media/image29.pn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40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970.png"/><Relationship Id="rId4" Type="http://schemas.openxmlformats.org/officeDocument/2006/relationships/image" Target="../media/image6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990.png"/><Relationship Id="rId7" Type="http://schemas.openxmlformats.org/officeDocument/2006/relationships/image" Target="../media/image6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emf"/><Relationship Id="rId5" Type="http://schemas.openxmlformats.org/officeDocument/2006/relationships/image" Target="../media/image85.png"/><Relationship Id="rId4" Type="http://schemas.openxmlformats.org/officeDocument/2006/relationships/image" Target="../media/image74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4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7" Type="http://schemas.openxmlformats.org/officeDocument/2006/relationships/image" Target="../media/image10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7" Type="http://schemas.openxmlformats.org/officeDocument/2006/relationships/image" Target="../media/image11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8.jpe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3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7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9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2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4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8.emf"/><Relationship Id="rId4" Type="http://schemas.openxmlformats.org/officeDocument/2006/relationships/image" Target="../media/image137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5.PNG"/><Relationship Id="rId4" Type="http://schemas.openxmlformats.org/officeDocument/2006/relationships/image" Target="../media/image144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7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4.PNG"/><Relationship Id="rId3" Type="http://schemas.openxmlformats.org/officeDocument/2006/relationships/image" Target="../media/image149.PNG"/><Relationship Id="rId7" Type="http://schemas.openxmlformats.org/officeDocument/2006/relationships/image" Target="../media/image15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2.png"/><Relationship Id="rId5" Type="http://schemas.openxmlformats.org/officeDocument/2006/relationships/image" Target="../media/image151.png"/><Relationship Id="rId4" Type="http://schemas.openxmlformats.org/officeDocument/2006/relationships/image" Target="../media/image150.png"/><Relationship Id="rId9" Type="http://schemas.openxmlformats.org/officeDocument/2006/relationships/image" Target="../media/image155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8.png"/><Relationship Id="rId4" Type="http://schemas.openxmlformats.org/officeDocument/2006/relationships/image" Target="../media/image157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0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1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4.png"/><Relationship Id="rId4" Type="http://schemas.openxmlformats.org/officeDocument/2006/relationships/image" Target="../media/image16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4.png"/><Relationship Id="rId4" Type="http://schemas.openxmlformats.org/officeDocument/2006/relationships/image" Target="../media/image166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9.png"/><Relationship Id="rId4" Type="http://schemas.openxmlformats.org/officeDocument/2006/relationships/image" Target="../media/image168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1.png"/><Relationship Id="rId4" Type="http://schemas.openxmlformats.org/officeDocument/2006/relationships/image" Target="../media/image170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3.png"/><Relationship Id="rId4" Type="http://schemas.openxmlformats.org/officeDocument/2006/relationships/image" Target="../media/image172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7.emf"/><Relationship Id="rId5" Type="http://schemas.openxmlformats.org/officeDocument/2006/relationships/image" Target="../media/image176.png"/><Relationship Id="rId4" Type="http://schemas.openxmlformats.org/officeDocument/2006/relationships/image" Target="../media/image175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0.png"/><Relationship Id="rId4" Type="http://schemas.openxmlformats.org/officeDocument/2006/relationships/image" Target="../media/image179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2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jpg"/><Relationship Id="rId2" Type="http://schemas.openxmlformats.org/officeDocument/2006/relationships/image" Target="../media/image18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8.jpg"/><Relationship Id="rId5" Type="http://schemas.openxmlformats.org/officeDocument/2006/relationships/image" Target="../media/image187.jpg"/><Relationship Id="rId4" Type="http://schemas.openxmlformats.org/officeDocument/2006/relationships/image" Target="../media/image18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0757" y="828942"/>
            <a:ext cx="4007976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762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lgerian" panose="04020705040A02060702" pitchFamily="82" charset="0"/>
              </a:rPr>
              <a:t>An-</a:t>
            </a:r>
            <a:r>
              <a:rPr lang="en-US" dirty="0" err="1" smtClean="0">
                <a:solidFill>
                  <a:srgbClr val="002060"/>
                </a:solidFill>
                <a:latin typeface="Algerian" panose="04020705040A02060702" pitchFamily="82" charset="0"/>
              </a:rPr>
              <a:t>Najah</a:t>
            </a:r>
            <a:r>
              <a:rPr lang="en-US" dirty="0" smtClean="0">
                <a:solidFill>
                  <a:srgbClr val="002060"/>
                </a:solidFill>
                <a:latin typeface="Algerian" panose="04020705040A02060702" pitchFamily="82" charset="0"/>
              </a:rPr>
              <a:t> National University</a:t>
            </a:r>
            <a:endParaRPr lang="en-US" dirty="0">
              <a:solidFill>
                <a:srgbClr val="002060"/>
              </a:solidFill>
              <a:latin typeface="Algerian" panose="04020705040A02060702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0756" y="1606609"/>
            <a:ext cx="5426579" cy="646331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</a:rPr>
              <a:t>An Integrated Re-Design For The Development and Lending Fund for Local Authorities Building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00756" y="2667812"/>
            <a:ext cx="2879932" cy="2383473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Prepared By :-</a:t>
            </a:r>
            <a:endParaRPr lang="en-US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en-US" dirty="0" err="1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Laith</a:t>
            </a: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Takatek</a:t>
            </a:r>
            <a:endParaRPr lang="en-US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en-US" dirty="0" err="1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Raghad</a:t>
            </a: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 Al-</a:t>
            </a:r>
            <a:r>
              <a:rPr lang="en-US" dirty="0" err="1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Agbar</a:t>
            </a:r>
            <a:endParaRPr lang="en-US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en-US" dirty="0" err="1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Raghad</a:t>
            </a: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Odeh</a:t>
            </a: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endParaRPr lang="en-US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 Under Of Supervisor:- </a:t>
            </a:r>
            <a:endParaRPr lang="en-US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Dr. Ahmad Saleh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0756" y="5346459"/>
            <a:ext cx="2879932" cy="388696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2021-2022</a:t>
            </a:r>
            <a:endParaRPr lang="en-US" sz="14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0170" y="760023"/>
            <a:ext cx="2453195" cy="245319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7333" y="3332860"/>
            <a:ext cx="2732174" cy="207662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6333" y="5346459"/>
            <a:ext cx="1829746" cy="128981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286" y="4059572"/>
            <a:ext cx="1628047" cy="105259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0" t="27244" r="15718" b="15718"/>
          <a:stretch/>
        </p:blipFill>
        <p:spPr>
          <a:xfrm>
            <a:off x="6597354" y="5115193"/>
            <a:ext cx="2808980" cy="174280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1459803" y="6247575"/>
            <a:ext cx="512747" cy="388696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83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9016" y="0"/>
            <a:ext cx="12193057" cy="6858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460" y="275263"/>
            <a:ext cx="5888053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 </a:t>
            </a:r>
            <a:r>
              <a:rPr lang="en-US" sz="4000" dirty="0">
                <a:solidFill>
                  <a:srgbClr val="002060"/>
                </a:solidFill>
                <a:latin typeface="Bodoni MT Condensed" panose="02070606080606020203" pitchFamily="18" charset="0"/>
              </a:rPr>
              <a:t>Architectural Aspect And </a:t>
            </a:r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Consideration</a:t>
            </a:r>
            <a:endParaRPr lang="en-US" sz="40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9773" y="1492376"/>
            <a:ext cx="3091258" cy="4616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odoni MT Condensed" panose="02070606080606020203" pitchFamily="18" charset="0"/>
              </a:rPr>
              <a:t>Section A-A After Modification </a:t>
            </a:r>
            <a:endParaRPr lang="en-US" sz="2400" dirty="0">
              <a:solidFill>
                <a:schemeClr val="bg1"/>
              </a:solidFill>
              <a:latin typeface="Bodoni MT Condensed" panose="020706060806060202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3878" y="2336130"/>
            <a:ext cx="5149516" cy="4140077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11212084" y="6196301"/>
            <a:ext cx="512747" cy="388696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13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93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94"/>
            <a:ext cx="12193057" cy="68585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6700" y="587374"/>
            <a:ext cx="2982482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 </a:t>
            </a:r>
            <a:r>
              <a:rPr lang="en-US" sz="4000" dirty="0" err="1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Lumion</a:t>
            </a:r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 3D Model</a:t>
            </a:r>
            <a:endParaRPr lang="en-US" sz="40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425" y="1473555"/>
            <a:ext cx="3879012" cy="29482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98" t="21297" r="15634" b="14963"/>
          <a:stretch/>
        </p:blipFill>
        <p:spPr>
          <a:xfrm>
            <a:off x="6207202" y="4422448"/>
            <a:ext cx="3312813" cy="24355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744"/>
          <a:stretch/>
        </p:blipFill>
        <p:spPr>
          <a:xfrm>
            <a:off x="9520015" y="4421854"/>
            <a:ext cx="2365422" cy="16578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58" t="-755" r="17842" b="9676"/>
          <a:stretch/>
        </p:blipFill>
        <p:spPr>
          <a:xfrm>
            <a:off x="5633750" y="2132994"/>
            <a:ext cx="2372675" cy="22891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26" t="11480" r="-680" b="6353"/>
          <a:stretch/>
        </p:blipFill>
        <p:spPr>
          <a:xfrm>
            <a:off x="5136022" y="0"/>
            <a:ext cx="2917492" cy="213269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68" t="9818" r="26678" b="30520"/>
          <a:stretch/>
        </p:blipFill>
        <p:spPr>
          <a:xfrm>
            <a:off x="3656458" y="4391519"/>
            <a:ext cx="2541448" cy="187639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25" t="20089" r="24809" b="15869"/>
          <a:stretch/>
        </p:blipFill>
        <p:spPr>
          <a:xfrm>
            <a:off x="3033757" y="2132697"/>
            <a:ext cx="2599993" cy="225882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614" y="4391519"/>
            <a:ext cx="1986844" cy="154532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12573" y="-1188"/>
            <a:ext cx="1849459" cy="14838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56459" y="761097"/>
            <a:ext cx="1476490" cy="13716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1212084" y="6196301"/>
            <a:ext cx="512747" cy="388696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14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32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87724" y="2521009"/>
            <a:ext cx="7913405" cy="212365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 </a:t>
            </a:r>
            <a:r>
              <a:rPr lang="en-US" sz="6600" dirty="0">
                <a:solidFill>
                  <a:srgbClr val="002060"/>
                </a:solidFill>
                <a:latin typeface="Bodoni MT Condensed" panose="02070606080606020203" pitchFamily="18" charset="0"/>
              </a:rPr>
              <a:t>Environmental </a:t>
            </a:r>
            <a:r>
              <a:rPr lang="en-US" sz="66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Aspect And Consideration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212084" y="6196301"/>
            <a:ext cx="512747" cy="388696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15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25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94"/>
            <a:ext cx="12193057" cy="68585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1799" y="604466"/>
            <a:ext cx="2982482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2060"/>
                </a:solidFill>
                <a:latin typeface="Bodoni MT Poster Compressed" panose="02070706080601050204" pitchFamily="18" charset="0"/>
              </a:rPr>
              <a:t>Shading</a:t>
            </a:r>
            <a:r>
              <a:rPr lang="en-US" sz="4000" dirty="0"/>
              <a:t> </a:t>
            </a:r>
            <a:endParaRPr lang="en-US" sz="40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1799" y="1681163"/>
            <a:ext cx="2985332" cy="4616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odoni MT Condensed" panose="02070606080606020203" pitchFamily="18" charset="0"/>
              </a:rPr>
              <a:t>21/12 – 8:AM</a:t>
            </a:r>
            <a:endParaRPr lang="en-US" sz="2400" dirty="0">
              <a:solidFill>
                <a:schemeClr val="bg1"/>
              </a:solidFill>
              <a:latin typeface="Bodoni MT Condensed" panose="02070606080606020203" pitchFamily="18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04" y="2511639"/>
            <a:ext cx="5398578" cy="3341242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924" y="2511640"/>
            <a:ext cx="5113440" cy="3341242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11212084" y="6196301"/>
            <a:ext cx="512747" cy="388696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16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59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94"/>
            <a:ext cx="12193057" cy="68585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1799" y="604466"/>
            <a:ext cx="2982482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2060"/>
                </a:solidFill>
                <a:latin typeface="Bodoni MT Poster Compressed" panose="02070706080601050204" pitchFamily="18" charset="0"/>
              </a:rPr>
              <a:t>Shading</a:t>
            </a:r>
            <a:r>
              <a:rPr lang="en-US" sz="4000" dirty="0"/>
              <a:t> </a:t>
            </a:r>
            <a:endParaRPr lang="en-US" sz="40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1799" y="1681163"/>
            <a:ext cx="2985332" cy="4616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odoni MT Condensed" panose="02070606080606020203" pitchFamily="18" charset="0"/>
              </a:rPr>
              <a:t>21/6 – 8:00 AM</a:t>
            </a:r>
            <a:endParaRPr lang="en-US" sz="2400" dirty="0">
              <a:solidFill>
                <a:schemeClr val="bg1"/>
              </a:solidFill>
              <a:latin typeface="Bodoni MT Condensed" panose="02070606080606020203" pitchFamily="18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04" y="2773775"/>
            <a:ext cx="5398578" cy="2816969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924" y="2805755"/>
            <a:ext cx="5113440" cy="2877197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11212084" y="6196301"/>
            <a:ext cx="512747" cy="388696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17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49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17" y="244662"/>
            <a:ext cx="2664827" cy="780833"/>
          </a:xfrm>
          <a:solidFill>
            <a:srgbClr val="FFFF00"/>
          </a:solidFill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Daylight Factor</a:t>
            </a:r>
            <a:endParaRPr lang="en-US" sz="4000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76110" y="2013785"/>
            <a:ext cx="4415531" cy="2831679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Content Placeholder 10"/>
          <p:cNvPicPr>
            <a:picLocks noGrp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654" y="2013786"/>
            <a:ext cx="4401082" cy="2754768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2" name="TextBox 11"/>
          <p:cNvSpPr txBox="1"/>
          <p:nvPr/>
        </p:nvSpPr>
        <p:spPr>
          <a:xfrm>
            <a:off x="1423566" y="5065166"/>
            <a:ext cx="1611341" cy="4616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odoni MT Condensed" panose="02070606080606020203" pitchFamily="18" charset="0"/>
              </a:rPr>
              <a:t> Ground floor</a:t>
            </a:r>
            <a:endParaRPr lang="en-US" sz="2400" dirty="0">
              <a:solidFill>
                <a:schemeClr val="bg1"/>
              </a:solidFill>
              <a:latin typeface="Bodoni MT Condensed" panose="02070606080606020203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01524" y="4983676"/>
            <a:ext cx="1611341" cy="4616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odoni MT Condensed" panose="02070606080606020203" pitchFamily="18" charset="0"/>
              </a:rPr>
              <a:t>Fourth floor</a:t>
            </a:r>
            <a:endParaRPr lang="en-US" sz="2400" dirty="0">
              <a:solidFill>
                <a:schemeClr val="bg1"/>
              </a:solidFill>
              <a:latin typeface="Bodoni MT Condensed" panose="02070606080606020203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4031" y="2013785"/>
            <a:ext cx="1401510" cy="2831679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497117" y="1288807"/>
            <a:ext cx="1989709" cy="4616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odoni MT Condensed" panose="02070606080606020203" pitchFamily="18" charset="0"/>
              </a:rPr>
              <a:t>Before Modification </a:t>
            </a:r>
            <a:endParaRPr lang="en-US" sz="2400" dirty="0">
              <a:solidFill>
                <a:schemeClr val="bg1"/>
              </a:solidFill>
              <a:latin typeface="Bodoni MT Condensed" panose="020706060806060202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12084" y="6196301"/>
            <a:ext cx="512747" cy="383888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18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25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81" y="2660940"/>
            <a:ext cx="4527810" cy="2654544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Content Placeholder 10"/>
          <p:cNvPicPr>
            <a:picLocks noGrp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682" y="2660940"/>
            <a:ext cx="4417382" cy="2577631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2" name="TextBox 11"/>
          <p:cNvSpPr txBox="1"/>
          <p:nvPr/>
        </p:nvSpPr>
        <p:spPr>
          <a:xfrm>
            <a:off x="1427877" y="5571020"/>
            <a:ext cx="1611341" cy="4616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odoni MT Condensed" panose="02070606080606020203" pitchFamily="18" charset="0"/>
              </a:rPr>
              <a:t> Ground floor</a:t>
            </a:r>
            <a:endParaRPr lang="en-US" sz="2400" dirty="0">
              <a:solidFill>
                <a:schemeClr val="bg1"/>
              </a:solidFill>
              <a:latin typeface="Bodoni MT Condensed" panose="02070606080606020203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839325" y="5477017"/>
            <a:ext cx="1611341" cy="4616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Bodoni MT Condensed" panose="02070606080606020203" pitchFamily="18" charset="0"/>
              </a:rPr>
              <a:t>Fourth floor</a:t>
            </a:r>
            <a:endParaRPr lang="en-US" sz="2400" dirty="0">
              <a:solidFill>
                <a:schemeClr val="bg1"/>
              </a:solidFill>
              <a:latin typeface="Bodoni MT Condensed" panose="02070606080606020203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97117" y="244662"/>
            <a:ext cx="2664827" cy="780833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Daylight Factor</a:t>
            </a:r>
            <a:endParaRPr lang="en-US" sz="4000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2669" y="1228334"/>
            <a:ext cx="1989709" cy="4616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odoni MT Condensed" panose="02070606080606020203" pitchFamily="18" charset="0"/>
              </a:rPr>
              <a:t>After Modification </a:t>
            </a:r>
            <a:endParaRPr lang="en-US" sz="2400" dirty="0">
              <a:solidFill>
                <a:schemeClr val="bg1"/>
              </a:solidFill>
              <a:latin typeface="Bodoni MT Condensed" panose="020706060806060202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715" y="1892838"/>
            <a:ext cx="4256476" cy="4616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odoni MT Condensed" panose="02070606080606020203" pitchFamily="18" charset="0"/>
              </a:rPr>
              <a:t>Changing </a:t>
            </a:r>
            <a:r>
              <a:rPr lang="en-US" sz="2400" dirty="0">
                <a:solidFill>
                  <a:schemeClr val="bg1"/>
                </a:solidFill>
                <a:latin typeface="Bodoni MT Condensed" panose="02070606080606020203" pitchFamily="18" charset="0"/>
              </a:rPr>
              <a:t>the type of glass and vertical louvers </a:t>
            </a:r>
          </a:p>
        </p:txBody>
      </p:sp>
      <p:pic>
        <p:nvPicPr>
          <p:cNvPr id="13" name="Picture 1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414" y="2660939"/>
            <a:ext cx="1122045" cy="2577632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4" name="TextBox 13"/>
          <p:cNvSpPr txBox="1"/>
          <p:nvPr/>
        </p:nvSpPr>
        <p:spPr>
          <a:xfrm>
            <a:off x="11212084" y="6196301"/>
            <a:ext cx="512747" cy="383888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19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77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29" y="111528"/>
            <a:ext cx="4633362" cy="1182727"/>
          </a:xfrm>
          <a:prstGeom prst="rect">
            <a:avLst/>
          </a:prstGeom>
        </p:spPr>
      </p:pic>
      <p:pic>
        <p:nvPicPr>
          <p:cNvPr id="4" name="Content Placeholder 5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18" y="1406080"/>
            <a:ext cx="7910245" cy="1901142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226618" y="3901099"/>
            <a:ext cx="7370593" cy="707886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>
                <a:solidFill>
                  <a:schemeClr val="bg1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Total site energy of building= </a:t>
            </a:r>
            <a:r>
              <a:rPr lang="en-US" sz="2000" dirty="0">
                <a:solidFill>
                  <a:srgbClr val="FFFF00"/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  <a:t>163.31</a:t>
            </a:r>
            <a:r>
              <a:rPr lang="en-US" sz="2000" dirty="0">
                <a:solidFill>
                  <a:srgbClr val="002060"/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KWh/m</a:t>
            </a:r>
            <a:r>
              <a:rPr lang="en-US" sz="2000" baseline="30000" dirty="0">
                <a:solidFill>
                  <a:schemeClr val="bg1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2 </a:t>
            </a:r>
            <a:r>
              <a:rPr lang="en-US" sz="2000" dirty="0">
                <a:solidFill>
                  <a:schemeClr val="bg1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, which is less than the standards that equals to </a:t>
            </a:r>
            <a:r>
              <a:rPr lang="en-US" sz="2000" dirty="0">
                <a:solidFill>
                  <a:srgbClr val="FFFF00"/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  <a:t>52.9</a:t>
            </a:r>
            <a:r>
              <a:rPr lang="en-US" sz="2000" dirty="0">
                <a:solidFill>
                  <a:srgbClr val="FFFF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KBtu</a:t>
            </a:r>
            <a:r>
              <a:rPr lang="en-US" sz="2000" dirty="0">
                <a:solidFill>
                  <a:schemeClr val="bg1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/ft</a:t>
            </a:r>
            <a:r>
              <a:rPr lang="en-US" sz="2000" baseline="30000" dirty="0">
                <a:solidFill>
                  <a:schemeClr val="bg1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chemeClr val="bg1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=</a:t>
            </a:r>
            <a:r>
              <a:rPr lang="en-US" sz="2000" dirty="0">
                <a:solidFill>
                  <a:schemeClr val="bg1"/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FFFF00"/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  <a:t>600</a:t>
            </a:r>
            <a:r>
              <a:rPr lang="en-US" sz="2000" dirty="0">
                <a:solidFill>
                  <a:srgbClr val="002060"/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KWh/m</a:t>
            </a:r>
            <a:r>
              <a:rPr lang="en-US" sz="2000" baseline="30000" dirty="0">
                <a:solidFill>
                  <a:schemeClr val="bg1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solidFill>
                  <a:schemeClr val="bg1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212084" y="6196301"/>
            <a:ext cx="512747" cy="383888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20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15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812" y="1519735"/>
            <a:ext cx="8157155" cy="5066215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66" y="168356"/>
            <a:ext cx="4633362" cy="11827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212084" y="6196301"/>
            <a:ext cx="512747" cy="383888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21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75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14" y="2188971"/>
            <a:ext cx="2812730" cy="2959804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Content Placeholder 10"/>
          <p:cNvPicPr>
            <a:picLocks noGrp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873" y="2188971"/>
            <a:ext cx="3328612" cy="2959804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2" name="TextBox 11"/>
          <p:cNvSpPr txBox="1"/>
          <p:nvPr/>
        </p:nvSpPr>
        <p:spPr>
          <a:xfrm>
            <a:off x="403652" y="5453454"/>
            <a:ext cx="2916043" cy="338554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Bodoni MT Condensed" panose="02070606080606020203" pitchFamily="18" charset="0"/>
              </a:rPr>
              <a:t> </a:t>
            </a:r>
            <a:r>
              <a:rPr lang="en-US" sz="16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U – value </a:t>
            </a:r>
            <a:r>
              <a:rPr lang="en-US" sz="1600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=0.38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W/m</a:t>
            </a:r>
            <a:r>
              <a:rPr 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.K</a:t>
            </a:r>
            <a:endParaRPr lang="en-US" sz="1600" dirty="0">
              <a:solidFill>
                <a:schemeClr val="bg1"/>
              </a:solidFill>
              <a:latin typeface="Bodoni MT Condensed" panose="020706060806060202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5135" y="2136991"/>
            <a:ext cx="2816078" cy="2985794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TextBox 9"/>
          <p:cNvSpPr txBox="1"/>
          <p:nvPr/>
        </p:nvSpPr>
        <p:spPr>
          <a:xfrm>
            <a:off x="4599744" y="5426931"/>
            <a:ext cx="2824870" cy="338554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Bodoni MT Condensed" panose="02070606080606020203" pitchFamily="18" charset="0"/>
              </a:rPr>
              <a:t> </a:t>
            </a:r>
            <a:r>
              <a:rPr lang="en-US" sz="16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U – value </a:t>
            </a:r>
            <a:r>
              <a:rPr lang="en-US" sz="1600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=0.45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W/m</a:t>
            </a:r>
            <a:r>
              <a:rPr 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.K</a:t>
            </a:r>
            <a:endParaRPr lang="en-US" sz="1600" dirty="0">
              <a:solidFill>
                <a:schemeClr val="bg1"/>
              </a:solidFill>
              <a:latin typeface="Bodoni MT Condensed" panose="020706060806060202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005135" y="5468423"/>
            <a:ext cx="2825505" cy="338554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Bodoni MT Condensed" panose="02070606080606020203" pitchFamily="18" charset="0"/>
              </a:rPr>
              <a:t> </a:t>
            </a:r>
            <a:r>
              <a:rPr lang="en-US" sz="16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U – value =</a:t>
            </a:r>
            <a:r>
              <a:rPr lang="en-US" sz="1600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1.78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W/m</a:t>
            </a:r>
            <a:r>
              <a:rPr 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.K</a:t>
            </a:r>
            <a:endParaRPr lang="en-US" sz="1600" dirty="0">
              <a:solidFill>
                <a:schemeClr val="bg1"/>
              </a:solidFill>
              <a:latin typeface="Bodoni MT Condensed" panose="02070606080606020203" pitchFamily="18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60691" y="262576"/>
            <a:ext cx="4381692" cy="874014"/>
          </a:xfr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Heating &amp; Cooling Load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1366" y="1299517"/>
            <a:ext cx="3170417" cy="58477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odoni MT Condensed" panose="02070606080606020203" pitchFamily="18" charset="0"/>
              </a:rPr>
              <a:t>U-Value After Modification </a:t>
            </a:r>
            <a:endParaRPr lang="en-US" sz="3200" dirty="0">
              <a:solidFill>
                <a:schemeClr val="bg1"/>
              </a:solidFill>
              <a:latin typeface="Bodoni MT Condensed" panose="02070606080606020203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212084" y="6196301"/>
            <a:ext cx="512747" cy="383888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22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41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686" y="546105"/>
            <a:ext cx="3066288" cy="1048512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762227" y="2119952"/>
            <a:ext cx="4835268" cy="2862322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Introduction </a:t>
            </a:r>
          </a:p>
          <a:p>
            <a:r>
              <a:rPr lang="en-US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Site Analysis </a:t>
            </a:r>
          </a:p>
          <a:p>
            <a:r>
              <a:rPr lang="en-US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Architectural Aspect And Consideration</a:t>
            </a:r>
          </a:p>
          <a:p>
            <a:r>
              <a:rPr lang="en-US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Lumion 3D Model </a:t>
            </a:r>
          </a:p>
          <a:p>
            <a:pPr lvl="0"/>
            <a:r>
              <a:rPr lang="en-US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Environmental Aspect </a:t>
            </a:r>
            <a:r>
              <a:rPr lang="en-US" dirty="0">
                <a:solidFill>
                  <a:srgbClr val="002060"/>
                </a:solidFill>
                <a:latin typeface="Constantia" panose="02030602050306030303" pitchFamily="18" charset="0"/>
              </a:rPr>
              <a:t>And </a:t>
            </a:r>
            <a:r>
              <a:rPr lang="en-US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Consideration</a:t>
            </a:r>
          </a:p>
          <a:p>
            <a:pPr lvl="0"/>
            <a:r>
              <a:rPr lang="en-US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Structural Aspect </a:t>
            </a:r>
            <a:r>
              <a:rPr lang="en-US" dirty="0">
                <a:solidFill>
                  <a:srgbClr val="002060"/>
                </a:solidFill>
                <a:latin typeface="Constantia" panose="02030602050306030303" pitchFamily="18" charset="0"/>
              </a:rPr>
              <a:t>And </a:t>
            </a:r>
            <a:r>
              <a:rPr lang="en-US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Consideration</a:t>
            </a:r>
          </a:p>
          <a:p>
            <a:pPr lvl="0"/>
            <a:r>
              <a:rPr lang="en-US" dirty="0">
                <a:solidFill>
                  <a:srgbClr val="002060"/>
                </a:solidFill>
                <a:latin typeface="Constantia" panose="02030602050306030303" pitchFamily="18" charset="0"/>
              </a:rPr>
              <a:t>Electro - Mechanical Aspect </a:t>
            </a:r>
            <a:endParaRPr lang="en-US" dirty="0" smtClean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pPr lvl="0"/>
            <a:r>
              <a:rPr lang="en-US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Quantity Surveying And Cost Estimate </a:t>
            </a:r>
            <a:endParaRPr lang="en-US" dirty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417183" y="6179209"/>
            <a:ext cx="512747" cy="388696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94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94"/>
            <a:ext cx="12193057" cy="6858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87724" y="2521009"/>
            <a:ext cx="7913405" cy="212365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 </a:t>
            </a:r>
            <a:r>
              <a:rPr lang="en-US" sz="6600" dirty="0">
                <a:solidFill>
                  <a:srgbClr val="002060"/>
                </a:solidFill>
                <a:latin typeface="Bodoni MT Condensed" panose="02070606080606020203" pitchFamily="18" charset="0"/>
              </a:rPr>
              <a:t>Structural </a:t>
            </a:r>
            <a:r>
              <a:rPr lang="en-US" sz="66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Aspect And Consideration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212084" y="6196301"/>
            <a:ext cx="512747" cy="388696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23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0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43"/>
            <a:ext cx="12193057" cy="68585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0379" y="239954"/>
            <a:ext cx="5665861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002060"/>
                </a:solidFill>
                <a:latin typeface="Bodoni MT Condensed" panose="02070606080606020203" pitchFamily="18" charset="0"/>
              </a:rPr>
              <a:t> Structural Aspect And Consideration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535" y="5082028"/>
            <a:ext cx="2000297" cy="156660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Rectangle 2"/>
          <p:cNvSpPr/>
          <p:nvPr/>
        </p:nvSpPr>
        <p:spPr>
          <a:xfrm>
            <a:off x="8789015" y="417510"/>
            <a:ext cx="1842171" cy="461665"/>
          </a:xfrm>
          <a:prstGeom prst="rect">
            <a:avLst/>
          </a:prstGeom>
          <a:solidFill>
            <a:schemeClr val="bg1">
              <a:lumMod val="65000"/>
            </a:schemeClr>
          </a:solidFill>
          <a:ln w="57150">
            <a:solidFill>
              <a:srgbClr val="FFFF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latin typeface="Constantia" panose="02030602050306030303" pitchFamily="18" charset="0"/>
              </a:rPr>
              <a:t>3d </a:t>
            </a:r>
            <a:r>
              <a:rPr lang="en-US" sz="2400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modeling</a:t>
            </a:r>
            <a:endParaRPr lang="en-US" sz="2400" dirty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401" y="1164598"/>
            <a:ext cx="4674549" cy="2336602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1"/>
                </a:solidFill>
                <a:latin typeface="Constantia" panose="0203060205030603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Dead load (weight of structural elements)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1"/>
                </a:solidFill>
                <a:latin typeface="Constantia" panose="0203060205030603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Live Load= 5 KN/m²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1"/>
                </a:solidFill>
                <a:latin typeface="Constantia" panose="0203060205030603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Superimposed Load (weight of tiles, mortar, fill... etc.) =3.5 KN/m²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1"/>
                </a:solidFill>
                <a:latin typeface="Constantia" panose="0203060205030603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Weight of external stone walls will be between (18-22) and suppose its 21.00 KN/m (Applied on external beams)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1"/>
                </a:solidFill>
                <a:latin typeface="Constantia" panose="0203060205030603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Weight of Curtain walls = 0.60KN/ m2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3350" y="1164598"/>
            <a:ext cx="6661438" cy="525814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5" name="TextBox 14"/>
          <p:cNvSpPr txBox="1"/>
          <p:nvPr/>
        </p:nvSpPr>
        <p:spPr>
          <a:xfrm>
            <a:off x="304400" y="3700202"/>
            <a:ext cx="4674549" cy="1182824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Block </a:t>
            </a:r>
            <a:endParaRPr lang="en-US" sz="1400" dirty="0" smtClean="0">
              <a:solidFill>
                <a:schemeClr val="bg1"/>
              </a:solidFill>
              <a:latin typeface="Constantia" panose="02030602050306030303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 smtClean="0">
                <a:solidFill>
                  <a:schemeClr val="bg1"/>
                </a:solidFill>
                <a:latin typeface="Constantia" panose="0203060205030603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</a:t>
            </a:r>
            <a:r>
              <a:rPr lang="en-US" sz="1400" dirty="0">
                <a:solidFill>
                  <a:schemeClr val="bg1"/>
                </a:solidFill>
                <a:latin typeface="Constantia" panose="0203060205030603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building was designed as a single block, after making sure that the length and width of the building does not need Expansion joints.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5525" t="4636" r="3881" b="5406"/>
          <a:stretch/>
        </p:blipFill>
        <p:spPr>
          <a:xfrm>
            <a:off x="350379" y="5082028"/>
            <a:ext cx="1789869" cy="1497541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TextBox 10"/>
          <p:cNvSpPr txBox="1"/>
          <p:nvPr/>
        </p:nvSpPr>
        <p:spPr>
          <a:xfrm>
            <a:off x="11212084" y="6196301"/>
            <a:ext cx="512747" cy="388696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24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86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21080" y="1415416"/>
            <a:ext cx="5116595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002060"/>
                </a:solidFill>
                <a:latin typeface="Constantia" panose="02030602050306030303" pitchFamily="18" charset="0"/>
              </a:rPr>
              <a:t>One and Two-way ribbed slab  with hidden beams </a:t>
            </a:r>
            <a:endParaRPr lang="en-US" dirty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7471" y="417510"/>
            <a:ext cx="2042444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Slab Design </a:t>
            </a:r>
            <a:endParaRPr lang="en-US" sz="40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537" y="2017381"/>
            <a:ext cx="9739869" cy="1871924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2" name="Rectangle 11"/>
          <p:cNvSpPr/>
          <p:nvPr/>
        </p:nvSpPr>
        <p:spPr>
          <a:xfrm>
            <a:off x="421080" y="4259741"/>
            <a:ext cx="5338785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slab </a:t>
            </a:r>
            <a:r>
              <a:rPr lang="en-US" dirty="0">
                <a:solidFill>
                  <a:srgbClr val="002060"/>
                </a:solidFill>
                <a:latin typeface="Constantia" panose="02030602050306030303" pitchFamily="18" charset="0"/>
              </a:rPr>
              <a:t>thickness</a:t>
            </a:r>
            <a:r>
              <a:rPr lang="en-US" dirty="0">
                <a:solidFill>
                  <a:srgbClr val="002060"/>
                </a:solidFill>
                <a:latin typeface="Book Antiqua" panose="02040602050305030304" pitchFamily="18" charset="0"/>
              </a:rPr>
              <a:t> 320 </a:t>
            </a:r>
            <a:r>
              <a:rPr lang="en-US" dirty="0">
                <a:solidFill>
                  <a:srgbClr val="002060"/>
                </a:solidFill>
                <a:latin typeface="Constantia" panose="02030602050306030303" pitchFamily="18" charset="0"/>
              </a:rPr>
              <a:t>mm as shown in </a:t>
            </a:r>
            <a:r>
              <a:rPr lang="en-US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figure , we </a:t>
            </a:r>
            <a:r>
              <a:rPr lang="en-US" dirty="0">
                <a:solidFill>
                  <a:srgbClr val="002060"/>
                </a:solidFill>
                <a:latin typeface="Constantia" panose="02030602050306030303" pitchFamily="18" charset="0"/>
              </a:rPr>
              <a:t>use </a:t>
            </a:r>
            <a:r>
              <a:rPr lang="en-US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240 </a:t>
            </a:r>
            <a:r>
              <a:rPr lang="en-US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mm </a:t>
            </a:r>
            <a:r>
              <a:rPr lang="en-US" dirty="0">
                <a:solidFill>
                  <a:srgbClr val="002060"/>
                </a:solidFill>
                <a:latin typeface="Constantia" panose="02030602050306030303" pitchFamily="18" charset="0"/>
              </a:rPr>
              <a:t>hollow block thickness, and we add </a:t>
            </a:r>
            <a:r>
              <a:rPr lang="en-US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20 </a:t>
            </a:r>
            <a:r>
              <a:rPr lang="en-US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mm </a:t>
            </a:r>
            <a:r>
              <a:rPr lang="en-US" dirty="0">
                <a:solidFill>
                  <a:srgbClr val="002060"/>
                </a:solidFill>
                <a:latin typeface="Constantia" panose="02030602050306030303" pitchFamily="18" charset="0"/>
              </a:rPr>
              <a:t>of concrete to be more easy to design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212084" y="6196301"/>
            <a:ext cx="512747" cy="388696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25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99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40722" y="1439957"/>
            <a:ext cx="1117163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Column </a:t>
            </a:r>
            <a:endParaRPr lang="en-US" dirty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7471" y="417510"/>
            <a:ext cx="4016522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Structure Element  Design </a:t>
            </a:r>
            <a:endParaRPr lang="en-US" sz="40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33158" y="2039225"/>
            <a:ext cx="3361953" cy="291211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610331" y="1435935"/>
            <a:ext cx="1315140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Shear Wall </a:t>
            </a:r>
            <a:endParaRPr lang="en-US" dirty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3158" y="2039225"/>
            <a:ext cx="3361953" cy="2912117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5" name="TextBox 14"/>
          <p:cNvSpPr txBox="1"/>
          <p:nvPr/>
        </p:nvSpPr>
        <p:spPr>
          <a:xfrm>
            <a:off x="690229" y="2039225"/>
            <a:ext cx="3262730" cy="233622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985" y="2039225"/>
            <a:ext cx="3358821" cy="2378953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TextBox 9"/>
          <p:cNvSpPr txBox="1"/>
          <p:nvPr/>
        </p:nvSpPr>
        <p:spPr>
          <a:xfrm>
            <a:off x="11212084" y="6196301"/>
            <a:ext cx="512747" cy="388696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26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94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39285" y="938231"/>
            <a:ext cx="792422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Beam  </a:t>
            </a:r>
            <a:endParaRPr lang="en-US" dirty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9285" y="150775"/>
            <a:ext cx="4016522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Structure Element  Design </a:t>
            </a:r>
            <a:endParaRPr lang="en-US" sz="40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9786" y="1446929"/>
            <a:ext cx="5125339" cy="527229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786" y="1495971"/>
            <a:ext cx="5029199" cy="5223256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7345" y="2368501"/>
            <a:ext cx="5377138" cy="2121592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" name="Rectangle 12"/>
          <p:cNvSpPr/>
          <p:nvPr/>
        </p:nvSpPr>
        <p:spPr>
          <a:xfrm>
            <a:off x="5744911" y="1663198"/>
            <a:ext cx="5783367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Constantia" panose="02030602050306030303" pitchFamily="18" charset="0"/>
              </a:rPr>
              <a:t>Shows all information added to </a:t>
            </a:r>
            <a:r>
              <a:rPr lang="en-US" sz="1400" dirty="0" err="1">
                <a:solidFill>
                  <a:srgbClr val="002060"/>
                </a:solidFill>
                <a:latin typeface="Constantia" panose="02030602050306030303" pitchFamily="18" charset="0"/>
              </a:rPr>
              <a:t>brokon</a:t>
            </a:r>
            <a:r>
              <a:rPr lang="en-US" sz="1400" dirty="0">
                <a:solidFill>
                  <a:srgbClr val="002060"/>
                </a:solidFill>
                <a:latin typeface="Constantia" panose="02030602050306030303" pitchFamily="18" charset="0"/>
              </a:rPr>
              <a:t> software to </a:t>
            </a:r>
            <a:r>
              <a:rPr lang="en-US" sz="1400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design retaining </a:t>
            </a:r>
            <a:r>
              <a:rPr lang="en-US" sz="1400" dirty="0">
                <a:solidFill>
                  <a:srgbClr val="002060"/>
                </a:solidFill>
                <a:latin typeface="Constantia" panose="02030602050306030303" pitchFamily="18" charset="0"/>
              </a:rPr>
              <a:t>wall</a:t>
            </a:r>
          </a:p>
          <a:p>
            <a:r>
              <a:rPr lang="en-US" sz="1400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  </a:t>
            </a:r>
            <a:endParaRPr lang="en-US" sz="1400" dirty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212084" y="6196301"/>
            <a:ext cx="512747" cy="383888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27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38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0"/>
            <a:ext cx="12193057" cy="685859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67471" y="417510"/>
            <a:ext cx="3922518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002060"/>
                </a:solidFill>
                <a:latin typeface="Bodoni MT Condensed" panose="02070606080606020203" pitchFamily="18" charset="0"/>
              </a:rPr>
              <a:t>ETABS </a:t>
            </a:r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Structural Model</a:t>
            </a:r>
            <a:endParaRPr lang="en-US" sz="40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2251" y="1533432"/>
            <a:ext cx="2328874" cy="256054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7091" y="4093974"/>
            <a:ext cx="2926334" cy="22983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6933" y="2496684"/>
            <a:ext cx="1725318" cy="159729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30637" y="1944030"/>
            <a:ext cx="2760054" cy="136531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1600" i="1" dirty="0">
                <a:solidFill>
                  <a:srgbClr val="FFFF00"/>
                </a:solidFill>
                <a:latin typeface="Constantia" panose="0203060205030603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Checks will do:</a:t>
            </a:r>
          </a:p>
          <a:p>
            <a:pPr marL="214313" indent="-214313">
              <a:lnSpc>
                <a:spcPct val="107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2060"/>
                </a:solidFill>
                <a:latin typeface="Constantia" panose="0203060205030603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Equilibrium check</a:t>
            </a:r>
          </a:p>
          <a:p>
            <a:pPr marL="214313" indent="-214313">
              <a:lnSpc>
                <a:spcPct val="107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2060"/>
                </a:solidFill>
                <a:latin typeface="Constantia" panose="0203060205030603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Compatibility check</a:t>
            </a:r>
          </a:p>
          <a:p>
            <a:pPr marL="214313" indent="-214313">
              <a:lnSpc>
                <a:spcPct val="107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2060"/>
                </a:solidFill>
                <a:latin typeface="Constantia" panose="0203060205030603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Internal forces check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212084" y="6196301"/>
            <a:ext cx="512747" cy="388696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28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89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0"/>
            <a:ext cx="12193057" cy="685859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044107" y="415563"/>
            <a:ext cx="2134189" cy="646331"/>
          </a:xfrm>
          <a:prstGeom prst="rect">
            <a:avLst/>
          </a:prstGeom>
          <a:solidFill>
            <a:schemeClr val="bg1">
              <a:lumMod val="6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002060"/>
                </a:solidFill>
                <a:latin typeface="Constantia" panose="02030602050306030303" pitchFamily="18" charset="0"/>
              </a:rPr>
              <a:t>Compatibility check </a:t>
            </a:r>
          </a:p>
          <a:p>
            <a:r>
              <a:rPr lang="en-US" i="1" dirty="0">
                <a:solidFill>
                  <a:srgbClr val="002060"/>
                </a:solidFill>
                <a:latin typeface="Constantia" panose="02030602050306030303" pitchFamily="18" charset="0"/>
              </a:rPr>
              <a:t>from </a:t>
            </a:r>
            <a:r>
              <a:rPr lang="en-US" i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mode 1</a:t>
            </a:r>
            <a:endParaRPr lang="en-US" i="1" dirty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257140" y="3447758"/>
            <a:ext cx="2187137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57150">
            <a:solidFill>
              <a:srgbClr val="FFFF00"/>
            </a:solidFill>
          </a:ln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2060"/>
                </a:solidFill>
                <a:latin typeface="Constantia" panose="02030602050306030303" pitchFamily="18" charset="0"/>
              </a:rPr>
              <a:t>Compatibility check</a:t>
            </a:r>
          </a:p>
        </p:txBody>
      </p:sp>
      <p:sp>
        <p:nvSpPr>
          <p:cNvPr id="32" name="Left-Up Arrow 31"/>
          <p:cNvSpPr/>
          <p:nvPr/>
        </p:nvSpPr>
        <p:spPr>
          <a:xfrm rot="5400000">
            <a:off x="5910083" y="1363896"/>
            <a:ext cx="1391289" cy="1145136"/>
          </a:xfrm>
          <a:prstGeom prst="leftUp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Left-Up Arrow 32"/>
          <p:cNvSpPr/>
          <p:nvPr/>
        </p:nvSpPr>
        <p:spPr>
          <a:xfrm rot="5400000">
            <a:off x="6108308" y="4060171"/>
            <a:ext cx="1391289" cy="1145136"/>
          </a:xfrm>
          <a:prstGeom prst="leftUp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5955" y="489442"/>
            <a:ext cx="3541843" cy="2657701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5" name="Picture 1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3507" y="3817090"/>
            <a:ext cx="3541843" cy="279527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848" y="1894196"/>
            <a:ext cx="4663844" cy="314018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  <p:sp>
        <p:nvSpPr>
          <p:cNvPr id="17" name="TextBox 16"/>
          <p:cNvSpPr txBox="1"/>
          <p:nvPr/>
        </p:nvSpPr>
        <p:spPr>
          <a:xfrm>
            <a:off x="367471" y="417510"/>
            <a:ext cx="3341405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002060"/>
                </a:solidFill>
                <a:latin typeface="Bodoni MT Condensed" panose="02070606080606020203" pitchFamily="18" charset="0"/>
              </a:rPr>
              <a:t>Equilibrium  Check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212084" y="6196301"/>
            <a:ext cx="512747" cy="388696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29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78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-10980"/>
            <a:ext cx="12193057" cy="6858594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041"/>
          <a:stretch/>
        </p:blipFill>
        <p:spPr bwMode="auto">
          <a:xfrm>
            <a:off x="309489" y="3556680"/>
            <a:ext cx="3533352" cy="3032156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Picture 1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5955" y="3418317"/>
            <a:ext cx="3327816" cy="3292571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" name="Picture 1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671" y="569929"/>
            <a:ext cx="3414100" cy="2289492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1" name="TextBox 20"/>
          <p:cNvSpPr txBox="1"/>
          <p:nvPr/>
        </p:nvSpPr>
        <p:spPr>
          <a:xfrm>
            <a:off x="4958906" y="786566"/>
            <a:ext cx="2613151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57150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Column that was chosen</a:t>
            </a:r>
            <a:endParaRPr lang="en-US" dirty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5714" y="1260803"/>
            <a:ext cx="2521331" cy="369332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Stress strain for column</a:t>
            </a:r>
          </a:p>
        </p:txBody>
      </p:sp>
      <p:sp>
        <p:nvSpPr>
          <p:cNvPr id="7" name="Rectangle 6"/>
          <p:cNvSpPr/>
          <p:nvPr/>
        </p:nvSpPr>
        <p:spPr>
          <a:xfrm>
            <a:off x="4883692" y="3447758"/>
            <a:ext cx="2763577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57150">
            <a:solidFill>
              <a:srgbClr val="FFFF00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onstantia" panose="02030602050306030303" pitchFamily="18" charset="0"/>
              </a:rPr>
              <a:t>3d </a:t>
            </a:r>
            <a:r>
              <a:rPr lang="en-US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modeling </a:t>
            </a:r>
            <a:r>
              <a:rPr lang="en-US" dirty="0">
                <a:solidFill>
                  <a:srgbClr val="002060"/>
                </a:solidFill>
                <a:latin typeface="Constantia" panose="02030602050306030303" pitchFamily="18" charset="0"/>
              </a:rPr>
              <a:t>for axial load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13702" y="354008"/>
            <a:ext cx="3341405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002060"/>
                </a:solidFill>
                <a:latin typeface="Bodoni MT Condensed" panose="02070606080606020203" pitchFamily="18" charset="0"/>
              </a:rPr>
              <a:t>Internal </a:t>
            </a:r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Forces Check</a:t>
            </a:r>
            <a:endParaRPr lang="en-US" sz="40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307570" y="1943729"/>
                <a:ext cx="3605151" cy="133216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rgbClr val="FFFF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i="1" dirty="0">
                    <a:solidFill>
                      <a:srgbClr val="00206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Total axial from </a:t>
                </a:r>
                <a:r>
                  <a:rPr lang="en-US" i="1" dirty="0" err="1">
                    <a:solidFill>
                      <a:srgbClr val="00206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l.l</a:t>
                </a:r>
                <a:r>
                  <a:rPr lang="en-US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5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∗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22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5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∗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7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787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5</m:t>
                    </m:r>
                  </m:oMath>
                </a14:m>
                <a:endParaRPr lang="en-US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i="1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Total axial from </a:t>
                </a:r>
                <a:r>
                  <a:rPr lang="en-US" i="1" dirty="0" err="1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l.l</a:t>
                </a:r>
                <a:r>
                  <a:rPr lang="en-US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805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𝑓𝑟𝑜𝑚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𝐸𝑇𝐴𝐵𝑆</m:t>
                    </m:r>
                  </m:oMath>
                </a14:m>
                <a:endParaRPr lang="en-US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% </a:t>
                </a:r>
                <a:r>
                  <a:rPr lang="en-US" dirty="0" smtClean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Error=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805</m:t>
                            </m:r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787</m:t>
                            </m:r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e>
                        </m:d>
                      </m:num>
                      <m:den>
                        <m:r>
                          <a:rPr lang="en-US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805</m:t>
                        </m:r>
                      </m:den>
                    </m:f>
                    <m:r>
                      <a:rPr lang="en-US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=2.17 %</a:t>
                </a:r>
                <a:endParaRPr lang="en-US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570" y="1943729"/>
                <a:ext cx="3605151" cy="1332160"/>
              </a:xfrm>
              <a:prstGeom prst="rect">
                <a:avLst/>
              </a:prstGeom>
              <a:blipFill rotWithShape="0">
                <a:blip r:embed="rId6"/>
                <a:stretch>
                  <a:fillRect l="-666" t="-881"/>
                </a:stretch>
              </a:blipFill>
              <a:ln w="57150">
                <a:solidFill>
                  <a:srgbClr val="FFFF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Left-Up Arrow 31"/>
          <p:cNvSpPr/>
          <p:nvPr/>
        </p:nvSpPr>
        <p:spPr>
          <a:xfrm rot="5400000">
            <a:off x="5910083" y="1363896"/>
            <a:ext cx="1391289" cy="1145136"/>
          </a:xfrm>
          <a:prstGeom prst="leftUp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Left-Up Arrow 32"/>
          <p:cNvSpPr/>
          <p:nvPr/>
        </p:nvSpPr>
        <p:spPr>
          <a:xfrm rot="5400000">
            <a:off x="6108308" y="4060171"/>
            <a:ext cx="1391289" cy="1145136"/>
          </a:xfrm>
          <a:prstGeom prst="leftUp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1212084" y="6196301"/>
            <a:ext cx="512747" cy="388696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30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99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94"/>
            <a:ext cx="12193057" cy="6858594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7" b="12237"/>
          <a:stretch/>
        </p:blipFill>
        <p:spPr bwMode="auto">
          <a:xfrm>
            <a:off x="7697029" y="997146"/>
            <a:ext cx="3526402" cy="2557904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3" t="2797" r="4635" b="13355"/>
          <a:stretch/>
        </p:blipFill>
        <p:spPr bwMode="auto">
          <a:xfrm>
            <a:off x="7776392" y="4382094"/>
            <a:ext cx="3510353" cy="2175701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/>
          <p:cNvSpPr/>
          <p:nvPr/>
        </p:nvSpPr>
        <p:spPr>
          <a:xfrm>
            <a:off x="181819" y="1152599"/>
            <a:ext cx="3472810" cy="369332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check moment  </a:t>
            </a:r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&amp; </a:t>
            </a:r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shear in beams</a:t>
            </a:r>
          </a:p>
        </p:txBody>
      </p:sp>
      <p:sp>
        <p:nvSpPr>
          <p:cNvPr id="7" name="Rectangle 6"/>
          <p:cNvSpPr/>
          <p:nvPr/>
        </p:nvSpPr>
        <p:spPr>
          <a:xfrm>
            <a:off x="7628896" y="471650"/>
            <a:ext cx="3662669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57150">
            <a:solidFill>
              <a:srgbClr val="FFFF00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onstantia" panose="02030602050306030303" pitchFamily="18" charset="0"/>
              </a:rPr>
              <a:t>3D modeling for moment in beams</a:t>
            </a:r>
          </a:p>
        </p:txBody>
      </p:sp>
      <p:sp>
        <p:nvSpPr>
          <p:cNvPr id="8" name="Rectangle 7"/>
          <p:cNvSpPr/>
          <p:nvPr/>
        </p:nvSpPr>
        <p:spPr>
          <a:xfrm>
            <a:off x="7697029" y="3783906"/>
            <a:ext cx="3669081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57150">
            <a:solidFill>
              <a:srgbClr val="FFFF00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onstantia" panose="02030602050306030303" pitchFamily="18" charset="0"/>
              </a:rPr>
              <a:t>2D modeling for moment in beams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1819" y="289260"/>
            <a:ext cx="3341405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002060"/>
                </a:solidFill>
                <a:latin typeface="Bodoni MT Condensed" panose="02070606080606020203" pitchFamily="18" charset="0"/>
              </a:rPr>
              <a:t>Internal </a:t>
            </a:r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Forces Check</a:t>
            </a:r>
            <a:endParaRPr lang="en-US" sz="40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81819" y="1677384"/>
                <a:ext cx="3472810" cy="4730141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rgbClr val="FFFF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400" dirty="0" smtClean="0">
                    <a:solidFill>
                      <a:srgbClr val="002060"/>
                    </a:solidFill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Wu </a:t>
                </a:r>
                <a:r>
                  <a:rPr lang="en-US" sz="1400" baseline="-25000" dirty="0" smtClean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beams</a:t>
                </a:r>
                <a:r>
                  <a:rPr lang="en-US" sz="1400" dirty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5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∗</m:t>
                    </m:r>
                    <m:f>
                      <m:fPr>
                        <m:ctrlP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55</m:t>
                        </m:r>
                      </m:den>
                    </m:f>
                  </m:oMath>
                </a14:m>
                <a:r>
                  <a:rPr lang="en-US" sz="1400" dirty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)+( 0.6*0.3* 25*1.2).</a:t>
                </a:r>
                <a:endParaRPr lang="en-US" sz="1400" dirty="0">
                  <a:effectLst/>
                  <a:latin typeface="Artifakt Element" panose="020B0503050000020004" pitchFamily="34" charset="0"/>
                  <a:ea typeface="Artifakt Element" panose="020B05030500000200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400" dirty="0" smtClean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Wu </a:t>
                </a:r>
                <a:r>
                  <a:rPr lang="en-US" sz="1400" baseline="-25000" dirty="0" smtClean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beams</a:t>
                </a:r>
                <a:r>
                  <a:rPr lang="en-US" sz="1400" dirty="0" smtClean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=99.9</a:t>
                </a:r>
                <a:endParaRPr lang="en-US" sz="1400" dirty="0">
                  <a:effectLst/>
                  <a:latin typeface="Artifakt Element" panose="020B0503050000020004" pitchFamily="34" charset="0"/>
                  <a:ea typeface="Artifakt Element" panose="020B05030500000200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400" dirty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M </a:t>
                </a:r>
                <a:r>
                  <a:rPr lang="en-US" sz="1400" baseline="-25000" dirty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by hand</a:t>
                </a:r>
                <a:r>
                  <a:rPr lang="en-US" sz="1400" dirty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 =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99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9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∗</m:t>
                    </m:r>
                    <m:f>
                      <m:fPr>
                        <m:ctrlP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1400" dirty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=527</a:t>
                </a:r>
                <a:endParaRPr lang="en-US" sz="1400" dirty="0">
                  <a:effectLst/>
                  <a:latin typeface="Artifakt Element" panose="020B0503050000020004" pitchFamily="34" charset="0"/>
                  <a:ea typeface="Artifakt Element" panose="020B05030500000200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400" dirty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From ETABS:</a:t>
                </a:r>
                <a:endParaRPr lang="en-US" sz="1400" dirty="0">
                  <a:effectLst/>
                  <a:latin typeface="Artifakt Element" panose="020B0503050000020004" pitchFamily="34" charset="0"/>
                  <a:ea typeface="Artifakt Element" panose="020B05030500000200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"/>
                </a:pPr>
                <a:r>
                  <a:rPr lang="en-US" sz="1400" dirty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+M</a:t>
                </a:r>
                <a:r>
                  <a:rPr lang="en-US" sz="1400" baseline="-25000" dirty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1</a:t>
                </a:r>
                <a:r>
                  <a:rPr lang="en-US" sz="1400" dirty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=426</a:t>
                </a:r>
                <a:endParaRPr lang="en-US" sz="1400" dirty="0">
                  <a:effectLst/>
                  <a:latin typeface="Artifakt Element" panose="020B0503050000020004" pitchFamily="34" charset="0"/>
                  <a:ea typeface="Artifakt Element" panose="020B05030500000200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"/>
                </a:pPr>
                <a:r>
                  <a:rPr lang="en-US" sz="1400" dirty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-M</a:t>
                </a:r>
                <a:r>
                  <a:rPr lang="en-US" sz="1400" baseline="-25000" dirty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400" dirty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=200</a:t>
                </a:r>
                <a:endParaRPr lang="en-US" sz="1400" dirty="0">
                  <a:effectLst/>
                  <a:latin typeface="Artifakt Element" panose="020B0503050000020004" pitchFamily="34" charset="0"/>
                  <a:ea typeface="Artifakt Element" panose="020B05030500000200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"/>
                </a:pPr>
                <a:r>
                  <a:rPr lang="en-US" sz="1400" dirty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+M</a:t>
                </a:r>
                <a:r>
                  <a:rPr lang="en-US" sz="1400" baseline="-25000" dirty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400" dirty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=265</a:t>
                </a:r>
                <a:endParaRPr lang="en-US" sz="1400" dirty="0">
                  <a:effectLst/>
                  <a:latin typeface="Artifakt Element" panose="020B0503050000020004" pitchFamily="34" charset="0"/>
                  <a:ea typeface="Artifakt Element" panose="020B05030500000200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Font typeface="Wingdings" panose="05000000000000000000" pitchFamily="2" charset="2"/>
                  <a:buChar char=""/>
                </a:pPr>
                <a:r>
                  <a:rPr lang="en-US" sz="1400" dirty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Shear=359</a:t>
                </a:r>
                <a:endParaRPr lang="en-US" sz="1400" dirty="0">
                  <a:effectLst/>
                  <a:latin typeface="Artifakt Element" panose="020B0503050000020004" pitchFamily="34" charset="0"/>
                  <a:ea typeface="Artifakt Element" panose="020B05030500000200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𝑀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𝑡𝑜𝑡𝑎𝑙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 baseline="-2500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426</m:t>
                        </m:r>
                        <m:r>
                          <a:rPr lang="en-US" sz="1400" baseline="-2500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140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265</m:t>
                        </m:r>
                      </m:num>
                      <m:den>
                        <m:r>
                          <a:rPr lang="en-US" sz="1400" i="1" baseline="-2500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1400" i="1" baseline="-25000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400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200</m:t>
                    </m:r>
                  </m:oMath>
                </a14:m>
                <a:r>
                  <a:rPr lang="en-US" sz="1400" dirty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=578</a:t>
                </a:r>
                <a:endParaRPr lang="en-US" sz="1400" dirty="0">
                  <a:effectLst/>
                  <a:latin typeface="Artifakt Element" panose="020B0503050000020004" pitchFamily="34" charset="0"/>
                  <a:ea typeface="Artifakt Element" panose="020B05030500000200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400" dirty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% </a:t>
                </a:r>
                <a:r>
                  <a:rPr lang="en-US" sz="1400" dirty="0" smtClean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Error=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sz="14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14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578</m:t>
                            </m:r>
                            <m:r>
                              <a:rPr lang="en-US" sz="14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14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527</m:t>
                            </m:r>
                          </m:e>
                        </m:d>
                      </m:num>
                      <m:den>
                        <m: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578</m:t>
                        </m:r>
                      </m:den>
                    </m:f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400" dirty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 =8.8%</a:t>
                </a:r>
                <a:endParaRPr lang="en-US" sz="1400" dirty="0">
                  <a:effectLst/>
                  <a:latin typeface="Artifakt Element" panose="020B0503050000020004" pitchFamily="34" charset="0"/>
                  <a:ea typeface="Artifakt Element" panose="020B05030500000200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400" dirty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 Shear=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15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𝑊𝑢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∗</m:t>
                    </m:r>
                    <m:f>
                      <m:fPr>
                        <m:ctrlP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𝑙𝑛</m:t>
                        </m:r>
                      </m:num>
                      <m:den>
                        <m: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1400" dirty="0">
                  <a:effectLst/>
                  <a:latin typeface="Artifakt Element" panose="020B0503050000020004" pitchFamily="34" charset="0"/>
                  <a:ea typeface="Artifakt Element" panose="020B05030500000200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400" dirty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 Shear=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15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∗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99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9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∗</m:t>
                    </m:r>
                    <m:f>
                      <m:fPr>
                        <m:ctrlP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num>
                      <m:den>
                        <m: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400" dirty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=373</a:t>
                </a:r>
                <a:endParaRPr lang="en-US" sz="1400" dirty="0">
                  <a:effectLst/>
                  <a:latin typeface="Artifakt Element" panose="020B0503050000020004" pitchFamily="34" charset="0"/>
                  <a:ea typeface="Artifakt Element" panose="020B05030500000200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400" dirty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% </a:t>
                </a:r>
                <a:r>
                  <a:rPr lang="en-US" sz="1400" dirty="0" smtClean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Error=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sz="14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14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373</m:t>
                            </m:r>
                            <m:r>
                              <a:rPr lang="en-US" sz="14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14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359</m:t>
                            </m:r>
                          </m:e>
                        </m:d>
                      </m:num>
                      <m:den>
                        <m: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373</m:t>
                        </m:r>
                      </m:den>
                    </m:f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400" dirty="0">
                    <a:solidFill>
                      <a:srgbClr val="002060"/>
                    </a:solidFill>
                    <a:effectLst/>
                    <a:latin typeface="Artifakt Element" panose="020B0503050000020004" pitchFamily="34" charset="0"/>
                    <a:ea typeface="Artifakt Element" panose="020B0503050000020004" pitchFamily="34" charset="0"/>
                    <a:cs typeface="Arial" panose="020B0604020202020204" pitchFamily="34" charset="0"/>
                  </a:rPr>
                  <a:t> =3.75%</a:t>
                </a:r>
                <a:endParaRPr lang="en-US" sz="1400" dirty="0">
                  <a:effectLst/>
                  <a:latin typeface="Artifakt Element" panose="020B0503050000020004" pitchFamily="34" charset="0"/>
                  <a:ea typeface="Artifakt Element" panose="020B05030500000200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819" y="1677384"/>
                <a:ext cx="3472810" cy="473014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 w="57150">
                <a:solidFill>
                  <a:srgbClr val="FFFF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36" b="5827"/>
          <a:stretch/>
        </p:blipFill>
        <p:spPr bwMode="auto">
          <a:xfrm>
            <a:off x="3985922" y="1677384"/>
            <a:ext cx="2804795" cy="4730141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2749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Box 621"/>
              <p:cNvSpPr txBox="1"/>
              <p:nvPr/>
            </p:nvSpPr>
            <p:spPr>
              <a:xfrm>
                <a:off x="265814" y="1749516"/>
                <a:ext cx="2733562" cy="158974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rgbClr val="FFFF00"/>
                </a:solidFill>
              </a:ln>
              <a:effectLst/>
            </p:spPr>
            <p:txBody>
              <a:bodyPr rot="0" spcFirstLastPara="0" vert="horz" wrap="non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342900" marR="0" lvl="0" indent="-342900" rt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"/>
                </a:pPr>
                <a:r>
                  <a:rPr lang="en-US" sz="1100" dirty="0" smtClean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+M1=29</a:t>
                </a:r>
                <a:endParaRPr lang="en-US" sz="1100" dirty="0">
                  <a:solidFill>
                    <a:srgbClr val="00206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"/>
                </a:pPr>
                <a:r>
                  <a:rPr lang="en-US" sz="1100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-M2=60</a:t>
                </a:r>
                <a:endParaRPr lang="en-US" sz="1100" dirty="0">
                  <a:solidFill>
                    <a:srgbClr val="00206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"/>
                </a:pPr>
                <a:r>
                  <a:rPr lang="en-US" sz="1100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+M2=17                                                            </a:t>
                </a:r>
                <a:endParaRPr lang="en-US" sz="1100" dirty="0">
                  <a:solidFill>
                    <a:srgbClr val="00206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"/>
                </a:pPr>
                <a:r>
                  <a:rPr lang="en-US" sz="1100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 total </a:t>
                </a:r>
                <a14:m>
                  <m:oMath xmlns:m="http://schemas.openxmlformats.org/officeDocument/2006/math">
                    <m:r>
                      <a:rPr lang="en-US" sz="11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100" i="1" baseline="-2500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10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29</m:t>
                        </m:r>
                        <m:r>
                          <a:rPr lang="en-US" sz="110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110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17</m:t>
                        </m:r>
                      </m:num>
                      <m:den>
                        <m:r>
                          <a:rPr lang="en-US" sz="1100" i="1" baseline="-2500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1100" i="1" baseline="-25000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100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60</m:t>
                    </m:r>
                  </m:oMath>
                </a14:m>
                <a:r>
                  <a:rPr lang="en-US" sz="1100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=83</a:t>
                </a:r>
                <a:endParaRPr lang="en-US" sz="1100" dirty="0">
                  <a:solidFill>
                    <a:srgbClr val="00206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"/>
                </a:pPr>
                <a:r>
                  <a:rPr lang="en-US" sz="1100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 by hand = </a:t>
                </a:r>
                <a14:m>
                  <m:oMath xmlns:m="http://schemas.openxmlformats.org/officeDocument/2006/math">
                    <m:r>
                      <a:rPr lang="en-US" sz="11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10</m:t>
                    </m:r>
                    <m:r>
                      <a:rPr lang="en-US" sz="11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1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sz="11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∗</m:t>
                    </m:r>
                    <m:f>
                      <m:fPr>
                        <m:ctrlPr>
                          <a:rPr lang="en-US" sz="11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1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1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7</m:t>
                            </m:r>
                            <m:r>
                              <a:rPr lang="en-US" sz="11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sz="11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7</m:t>
                            </m:r>
                          </m:e>
                          <m:sup>
                            <m:r>
                              <a:rPr lang="en-US" sz="11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11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1100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=75.6</a:t>
                </a:r>
                <a:endParaRPr lang="en-US" sz="1100" dirty="0">
                  <a:solidFill>
                    <a:srgbClr val="00206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Font typeface="Wingdings" panose="05000000000000000000" pitchFamily="2" charset="2"/>
                  <a:buChar char=""/>
                </a:pPr>
                <a:r>
                  <a:rPr lang="en-US" sz="1100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% Error</a:t>
                </a:r>
                <a14:m>
                  <m:oMath xmlns:m="http://schemas.openxmlformats.org/officeDocument/2006/math">
                    <m:r>
                      <a:rPr lang="en-US" sz="1100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1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sz="11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11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83</m:t>
                            </m:r>
                            <m:r>
                              <a:rPr lang="en-US" sz="11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11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75</m:t>
                            </m:r>
                            <m:r>
                              <a:rPr lang="en-US" sz="11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sz="11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e>
                        </m:d>
                      </m:num>
                      <m:den>
                        <m:r>
                          <a:rPr lang="en-US" sz="11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83</m:t>
                        </m:r>
                      </m:den>
                    </m:f>
                    <m:r>
                      <a:rPr lang="en-US" sz="11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100" i="1" dirty="0">
                    <a:solidFill>
                      <a:srgbClr val="002060"/>
                    </a:solidFill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</a:t>
                </a:r>
                <a:r>
                  <a:rPr lang="en-US" sz="1100" dirty="0">
                    <a:solidFill>
                      <a:srgbClr val="002060"/>
                    </a:solidFill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9%</a:t>
                </a:r>
                <a:endParaRPr lang="en-US" sz="1100" dirty="0">
                  <a:solidFill>
                    <a:srgbClr val="00206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Text Box 6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814" y="1749516"/>
                <a:ext cx="2733562" cy="1589749"/>
              </a:xfrm>
              <a:prstGeom prst="rect">
                <a:avLst/>
              </a:prstGeom>
              <a:blipFill rotWithShape="0">
                <a:blip r:embed="rId3"/>
                <a:stretch>
                  <a:fillRect r="-12254"/>
                </a:stretch>
              </a:blipFill>
              <a:ln w="57150">
                <a:solidFill>
                  <a:srgbClr val="FFFF00"/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Box 584"/>
              <p:cNvSpPr txBox="1"/>
              <p:nvPr/>
            </p:nvSpPr>
            <p:spPr>
              <a:xfrm>
                <a:off x="253380" y="4433689"/>
                <a:ext cx="2806997" cy="180474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rgbClr val="FFFF00"/>
                </a:solidFill>
              </a:ln>
              <a:effectLst/>
            </p:spPr>
            <p:txBody>
              <a:bodyPr rot="0" spcFirstLastPara="0" vert="horz" wrap="non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285750" lvl="0" indent="-285750">
                  <a:buFont typeface="Wingdings" panose="05000000000000000000" pitchFamily="2" charset="2"/>
                  <a:buChar char="Ø"/>
                </a:pPr>
                <a:r>
                  <a:rPr lang="en-US" sz="1400" dirty="0" smtClean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+M=27</a:t>
                </a:r>
                <a:endParaRPr lang="en-US" sz="1400" dirty="0">
                  <a:solidFill>
                    <a:srgbClr val="002060"/>
                  </a:solidFill>
                  <a:effectLst/>
                </a:endParaRPr>
              </a:p>
              <a:p>
                <a:pPr marL="342900" lvl="0" indent="-342900">
                  <a:buFont typeface="Wingdings" panose="05000000000000000000" pitchFamily="2" charset="2"/>
                  <a:buChar char=""/>
                </a:pPr>
                <a:r>
                  <a:rPr lang="en-US" sz="1400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-M=89</a:t>
                </a:r>
                <a:endParaRPr lang="en-US" sz="1400" dirty="0">
                  <a:solidFill>
                    <a:srgbClr val="002060"/>
                  </a:solidFill>
                  <a:effectLst/>
                </a:endParaRPr>
              </a:p>
              <a:p>
                <a:pPr marL="342900" lvl="0" indent="-342900">
                  <a:buFont typeface="Wingdings" panose="05000000000000000000" pitchFamily="2" charset="2"/>
                  <a:buChar char=""/>
                </a:pPr>
                <a:r>
                  <a:rPr lang="en-US" sz="1400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+M=36      </a:t>
                </a:r>
                <a:endParaRPr lang="en-US" sz="1400" dirty="0">
                  <a:solidFill>
                    <a:srgbClr val="002060"/>
                  </a:solidFill>
                  <a:effectLst/>
                </a:endParaRPr>
              </a:p>
              <a:p>
                <a:pPr marL="342900" lvl="0" indent="-342900">
                  <a:buFont typeface="Wingdings" panose="05000000000000000000" pitchFamily="2" charset="2"/>
                  <a:buChar char=""/>
                </a:pP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𝑀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𝑡𝑜𝑡𝑎𝑙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 baseline="-2500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27</m:t>
                        </m:r>
                        <m:r>
                          <a:rPr lang="en-US" sz="1400" baseline="-2500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140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36</m:t>
                        </m:r>
                      </m:num>
                      <m:den>
                        <m:r>
                          <a:rPr lang="en-US" sz="1400" i="1" baseline="-2500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1400" i="1" baseline="-25000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400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36</m:t>
                    </m:r>
                  </m:oMath>
                </a14:m>
                <a:r>
                  <a:rPr lang="en-US" sz="1400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=120.5KN</a:t>
                </a:r>
                <a:endParaRPr lang="en-US" sz="1400" dirty="0">
                  <a:solidFill>
                    <a:srgbClr val="002060"/>
                  </a:solidFill>
                  <a:effectLst/>
                </a:endParaRPr>
              </a:p>
              <a:p>
                <a:pPr marL="342900" lvl="0" indent="-342900">
                  <a:buFont typeface="Wingdings" panose="05000000000000000000" pitchFamily="2" charset="2"/>
                  <a:buChar char=""/>
                </a:pPr>
                <a:r>
                  <a:rPr lang="en-US" sz="1400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</a:rPr>
                  <a:t>M </a:t>
                </a:r>
                <a:r>
                  <a:rPr lang="en-US" sz="1400" baseline="-25000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</a:rPr>
                  <a:t>by hand</a:t>
                </a:r>
                <a:r>
                  <a:rPr lang="en-US" sz="1400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10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sz="14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∗</m:t>
                    </m:r>
                    <m:f>
                      <m:fPr>
                        <m:ctrlP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14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sz="1400" i="1">
                                    <a:solidFill>
                                      <a:srgbClr val="00206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400">
                                    <a:solidFill>
                                      <a:srgbClr val="00206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4</m:t>
                                </m:r>
                                <m:r>
                                  <a:rPr lang="en-US" sz="1400">
                                    <a:solidFill>
                                      <a:srgbClr val="00206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.</m:t>
                                </m:r>
                                <m:r>
                                  <a:rPr lang="en-US" sz="1400">
                                    <a:solidFill>
                                      <a:srgbClr val="00206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5</m:t>
                                </m:r>
                              </m:e>
                              <m:sup>
                                <m:r>
                                  <a:rPr lang="en-US" sz="1400" i="1">
                                    <a:solidFill>
                                      <a:srgbClr val="00206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r>
                              <a:rPr lang="en-US" sz="14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e>
                        </m:func>
                      </m:num>
                      <m:den>
                        <m:r>
                          <a:rPr lang="en-US" sz="14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1400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=129</a:t>
                </a:r>
                <a:endParaRPr lang="en-US" sz="1400" dirty="0">
                  <a:solidFill>
                    <a:srgbClr val="002060"/>
                  </a:solidFill>
                  <a:effectLst/>
                </a:endParaRPr>
              </a:p>
              <a:p>
                <a:pPr marL="342900" marR="0" lvl="0" indent="-34290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"/>
                </a:pPr>
                <a:r>
                  <a:rPr lang="en-US" sz="1000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% Error</a:t>
                </a:r>
                <a14:m>
                  <m:oMath xmlns:m="http://schemas.openxmlformats.org/officeDocument/2006/math">
                    <m:r>
                      <a:rPr lang="en-US" sz="1000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0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sz="10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1000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129</m:t>
                            </m:r>
                            <m:r>
                              <a:rPr lang="en-US" sz="10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1000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120</m:t>
                            </m:r>
                            <m:r>
                              <a:rPr lang="en-US" sz="1000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sz="1000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5</m:t>
                            </m:r>
                          </m:e>
                        </m:d>
                      </m:num>
                      <m:den>
                        <m:r>
                          <a:rPr lang="en-US" sz="100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120</m:t>
                        </m:r>
                        <m:r>
                          <a:rPr lang="en-US" sz="100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00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en-US" sz="1000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000" dirty="0">
                    <a:solidFill>
                      <a:srgbClr val="002060"/>
                    </a:solidFill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=7.13%</a:t>
                </a:r>
                <a:endParaRPr lang="en-US" sz="1000" dirty="0">
                  <a:solidFill>
                    <a:srgbClr val="00206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0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  <a:endParaRPr lang="en-US" sz="10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Text Box 5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380" y="4433689"/>
                <a:ext cx="2806997" cy="180474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57150">
                <a:solidFill>
                  <a:srgbClr val="FFFF00"/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612"/>
              <p:cNvSpPr txBox="1"/>
              <p:nvPr/>
            </p:nvSpPr>
            <p:spPr>
              <a:xfrm>
                <a:off x="6311062" y="4554671"/>
                <a:ext cx="2679114" cy="170123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rgbClr val="FFFF00"/>
                </a:solidFill>
              </a:ln>
              <a:effectLst/>
            </p:spPr>
            <p:txBody>
              <a:bodyPr rot="0" spcFirstLastPara="0" vert="horz" wrap="non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71450" marR="0" indent="-17145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Font typeface="Wingdings" panose="05000000000000000000" pitchFamily="2" charset="2"/>
                  <a:buChar char="Ø"/>
                </a:pPr>
                <a:r>
                  <a:rPr lang="en-US" sz="1100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r>
                  <a:rPr lang="en-US" sz="1200" dirty="0" smtClean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+M=16</a:t>
                </a:r>
                <a:endParaRPr lang="en-US" sz="1200" dirty="0">
                  <a:solidFill>
                    <a:srgbClr val="00206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"/>
                </a:pPr>
                <a:r>
                  <a:rPr lang="en-US" sz="1200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-M=63</a:t>
                </a:r>
                <a:endParaRPr lang="en-US" sz="1200" dirty="0">
                  <a:solidFill>
                    <a:srgbClr val="00206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"/>
                </a:pPr>
                <a:r>
                  <a:rPr lang="en-US" sz="1200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+M=82      </a:t>
                </a:r>
                <a:endParaRPr lang="en-US" sz="1200" dirty="0">
                  <a:solidFill>
                    <a:srgbClr val="00206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"/>
                </a:pPr>
                <a14:m>
                  <m:oMath xmlns:m="http://schemas.openxmlformats.org/officeDocument/2006/math">
                    <m:r>
                      <a:rPr lang="en-US" sz="12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𝑀𝑡𝑜𝑡𝑎</m:t>
                    </m:r>
                    <m:r>
                      <a:rPr lang="en-US" sz="12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; =</m:t>
                    </m:r>
                    <m:f>
                      <m:fPr>
                        <m:ctrlPr>
                          <a:rPr lang="en-US" sz="1200" i="1" baseline="-2500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20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16</m:t>
                        </m:r>
                        <m:r>
                          <a:rPr lang="en-US" sz="1200" baseline="-2500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120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82</m:t>
                        </m:r>
                      </m:num>
                      <m:den>
                        <m:r>
                          <a:rPr lang="en-US" sz="1200" i="1" baseline="-2500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1200" i="1" baseline="-25000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200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63</m:t>
                    </m:r>
                  </m:oMath>
                </a14:m>
                <a:r>
                  <a:rPr lang="en-US" sz="1200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=112KN</a:t>
                </a:r>
                <a:endParaRPr lang="en-US" sz="1200" dirty="0">
                  <a:solidFill>
                    <a:srgbClr val="00206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"/>
                </a:pPr>
                <a:r>
                  <a:rPr lang="en-US" sz="1200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 </a:t>
                </a:r>
                <a:r>
                  <a:rPr lang="en-US" sz="1200" baseline="-25000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by hand</a:t>
                </a:r>
                <a:r>
                  <a:rPr lang="en-US" sz="1200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en-US" sz="12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10</m:t>
                    </m:r>
                    <m:r>
                      <a:rPr lang="en-US" sz="12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2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sz="12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∗</m:t>
                    </m:r>
                    <m:f>
                      <m:fPr>
                        <m:ctrlPr>
                          <a:rPr lang="en-US" sz="12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12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sz="1200" i="1">
                                    <a:solidFill>
                                      <a:srgbClr val="00206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200">
                                    <a:solidFill>
                                      <a:srgbClr val="00206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7</m:t>
                                </m:r>
                                <m:r>
                                  <a:rPr lang="en-US" sz="1200">
                                    <a:solidFill>
                                      <a:srgbClr val="00206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.</m:t>
                                </m:r>
                                <m:r>
                                  <a:rPr lang="en-US" sz="1200">
                                    <a:solidFill>
                                      <a:srgbClr val="00206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sz="1200" i="1">
                                    <a:solidFill>
                                      <a:srgbClr val="00206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r>
                              <a:rPr lang="en-US" sz="12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e>
                        </m:func>
                      </m:num>
                      <m:den>
                        <m:r>
                          <a:rPr lang="en-US" sz="12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1200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=132</a:t>
                </a:r>
                <a:endParaRPr lang="en-US" sz="1200" dirty="0">
                  <a:solidFill>
                    <a:srgbClr val="00206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"/>
                </a:pPr>
                <a:r>
                  <a:rPr lang="en-US" sz="1200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% Error= ((132-112))/112   =17.8%</a:t>
                </a:r>
                <a:endParaRPr lang="en-US" sz="1200" dirty="0">
                  <a:solidFill>
                    <a:srgbClr val="00206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1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  <a:endParaRPr lang="en-US" sz="11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Text Box 6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1062" y="4554671"/>
                <a:ext cx="2679114" cy="170123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 w="57150">
                <a:solidFill>
                  <a:srgbClr val="FFFF00"/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757" y="4064285"/>
            <a:ext cx="2817751" cy="2184676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6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730" y="3939998"/>
            <a:ext cx="2905587" cy="2315911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icture 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737" y="1280805"/>
            <a:ext cx="3169920" cy="2234565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0" name="Rectangle 19"/>
          <p:cNvSpPr/>
          <p:nvPr/>
        </p:nvSpPr>
        <p:spPr>
          <a:xfrm>
            <a:off x="265813" y="3604353"/>
            <a:ext cx="2178283" cy="505697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Two </a:t>
            </a:r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way slab m22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65814" y="1220236"/>
            <a:ext cx="1476692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One way slab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65814" y="396065"/>
            <a:ext cx="3341405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002060"/>
                </a:solidFill>
                <a:latin typeface="Bodoni MT Condensed" panose="02070606080606020203" pitchFamily="18" charset="0"/>
              </a:rPr>
              <a:t>Internal </a:t>
            </a:r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Forces Check</a:t>
            </a:r>
            <a:endParaRPr lang="en-US" sz="40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22157" y="3778274"/>
            <a:ext cx="2178283" cy="505697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Two </a:t>
            </a:r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way slab </a:t>
            </a:r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m11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45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665" y="581114"/>
            <a:ext cx="2538100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Introduction </a:t>
            </a:r>
            <a:endParaRPr lang="en-US" sz="48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664" y="1623701"/>
            <a:ext cx="6879364" cy="1754326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This Project represent an integrated Re-design for </a:t>
            </a:r>
            <a:r>
              <a:rPr lang="en-US" dirty="0" smtClean="0">
                <a:solidFill>
                  <a:srgbClr val="002060"/>
                </a:solidFill>
                <a:effectLst/>
                <a:latin typeface="Constantia" panose="02030602050306030303" pitchFamily="18" charset="0"/>
                <a:ea typeface="Calibri" panose="020F0502020204030204" pitchFamily="34" charset="0"/>
              </a:rPr>
              <a:t>the development and lending fund for local Authorities Building , in the area called Dar Jerries' in Ramallah , that was established in 2005 by the Palestinian government to serve as the main channel to support the process of reform and development of local authorities</a:t>
            </a:r>
            <a:r>
              <a:rPr lang="ar-JO" dirty="0">
                <a:solidFill>
                  <a:srgbClr val="002060"/>
                </a:solidFill>
                <a:latin typeface="Constantia" panose="02030602050306030303" pitchFamily="18" charset="0"/>
                <a:ea typeface="Calibri" panose="020F0502020204030204" pitchFamily="34" charset="0"/>
              </a:rPr>
              <a:t>.</a:t>
            </a:r>
            <a:endParaRPr lang="en-US" dirty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4274" y="6221938"/>
            <a:ext cx="512747" cy="388696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82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94"/>
            <a:ext cx="12193057" cy="6858594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270711" y="906112"/>
            <a:ext cx="2677587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Seismic checks For Block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2346" y="90348"/>
            <a:ext cx="3341405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002060"/>
                </a:solidFill>
                <a:latin typeface="Bodoni MT Condensed" panose="02070606080606020203" pitchFamily="18" charset="0"/>
              </a:rPr>
              <a:t>Structural Aspect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70711" y="1404022"/>
            <a:ext cx="2677587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  <a:latin typeface="Constantia" panose="02030602050306030303" pitchFamily="18" charset="0"/>
              </a:rPr>
              <a:t>Structure Period Check:</a:t>
            </a:r>
          </a:p>
        </p:txBody>
      </p:sp>
      <p:sp>
        <p:nvSpPr>
          <p:cNvPr id="28" name="Text Box 1233"/>
          <p:cNvSpPr txBox="1"/>
          <p:nvPr/>
        </p:nvSpPr>
        <p:spPr>
          <a:xfrm>
            <a:off x="270710" y="1912078"/>
            <a:ext cx="3526155" cy="1672305"/>
          </a:xfrm>
          <a:prstGeom prst="rect">
            <a:avLst/>
          </a:prstGeom>
          <a:solidFill>
            <a:schemeClr val="bg1">
              <a:lumMod val="65000"/>
            </a:schemeClr>
          </a:solidFill>
          <a:ln w="57150">
            <a:solidFill>
              <a:srgbClr val="FFFF00"/>
            </a:solidFill>
          </a:ln>
          <a:effectLst/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11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Method A: </a:t>
            </a:r>
            <a:endParaRPr lang="en-US" sz="105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171450" algn="just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 = Ct (</a:t>
            </a:r>
            <a:r>
              <a:rPr lang="en-US" sz="9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hn</a:t>
            </a:r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r>
              <a:rPr lang="en-US" sz="900" baseline="30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3/4 </a:t>
            </a:r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endParaRPr lang="en-US" sz="9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Ct = 0.035 (0.0853) for steel moment resisting frames.</a:t>
            </a:r>
            <a:endParaRPr lang="en-US" sz="1350" dirty="0">
              <a:solidFill>
                <a:schemeClr val="bg1"/>
              </a:solidFill>
            </a:endParaRP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Ct = 0.030 ( 0.0731) for reinforced concrete moment resisting frames.</a:t>
            </a:r>
            <a:endParaRPr lang="en-US" sz="1350" dirty="0">
              <a:solidFill>
                <a:schemeClr val="bg1"/>
              </a:solidFill>
            </a:endParaRP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Ct = 0.02 (0.0488) for all other buildings.</a:t>
            </a:r>
            <a:endParaRPr lang="en-US" sz="1350" dirty="0">
              <a:solidFill>
                <a:schemeClr val="bg1"/>
              </a:solidFill>
            </a:endParaRPr>
          </a:p>
          <a:p>
            <a:pPr marL="171450">
              <a:lnSpc>
                <a:spcPct val="115000"/>
              </a:lnSpc>
            </a:pPr>
            <a:r>
              <a:rPr lang="en-US" sz="900" dirty="0">
                <a:solidFill>
                  <a:srgbClr val="2E74B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>
              <a:lnSpc>
                <a:spcPct val="107000"/>
              </a:lnSpc>
              <a:spcAft>
                <a:spcPts val="600"/>
              </a:spcAft>
            </a:pPr>
            <a:r>
              <a:rPr lang="en-US" sz="825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825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 Box 1234"/>
          <p:cNvSpPr txBox="1"/>
          <p:nvPr/>
        </p:nvSpPr>
        <p:spPr>
          <a:xfrm>
            <a:off x="270710" y="3726180"/>
            <a:ext cx="4403839" cy="2567539"/>
          </a:xfrm>
          <a:prstGeom prst="rect">
            <a:avLst/>
          </a:prstGeom>
          <a:solidFill>
            <a:schemeClr val="bg1">
              <a:lumMod val="65000"/>
            </a:schemeClr>
          </a:solidFill>
          <a:ln w="57150">
            <a:solidFill>
              <a:srgbClr val="FFFF00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Method B: </a:t>
            </a:r>
            <a:endParaRPr lang="en-US" sz="110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 </a:t>
            </a:r>
            <a:r>
              <a:rPr lang="en-US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from </a:t>
            </a:r>
            <a:r>
              <a:rPr lang="en-US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etabs</a:t>
            </a:r>
            <a:r>
              <a:rPr lang="en-US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shall be &lt;= 1.4* T method A</a:t>
            </a:r>
            <a:endParaRPr lang="en-US" sz="1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b="1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Calculations:</a:t>
            </a:r>
            <a:endParaRPr lang="en-US" sz="110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just">
              <a:spcBef>
                <a:spcPts val="0"/>
              </a:spcBef>
              <a:spcAft>
                <a:spcPts val="800"/>
              </a:spcAft>
            </a:pPr>
            <a:r>
              <a:rPr lang="en-US" sz="1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 </a:t>
            </a:r>
            <a:r>
              <a:rPr lang="en-US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0.0731 (29)</a:t>
            </a:r>
            <a:r>
              <a:rPr lang="en-US" sz="1400" baseline="30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3/4 </a:t>
            </a:r>
            <a:r>
              <a:rPr lang="en-US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=</a:t>
            </a:r>
            <a:r>
              <a:rPr lang="en-US" sz="1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0.91second</a:t>
            </a:r>
            <a:endParaRPr lang="en-US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just">
              <a:spcBef>
                <a:spcPts val="0"/>
              </a:spcBef>
              <a:spcAft>
                <a:spcPts val="800"/>
              </a:spcAft>
            </a:pPr>
            <a:r>
              <a:rPr lang="en-US" sz="1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1.4</a:t>
            </a:r>
            <a:r>
              <a:rPr lang="en-US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* T=1.4*0.91=1.27seconds </a:t>
            </a:r>
            <a:endParaRPr lang="en-US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just">
              <a:spcBef>
                <a:spcPts val="0"/>
              </a:spcBef>
              <a:spcAft>
                <a:spcPts val="800"/>
              </a:spcAft>
            </a:pPr>
            <a:r>
              <a:rPr lang="en-US" sz="140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Tx</a:t>
            </a:r>
            <a:r>
              <a:rPr lang="en-US" sz="1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baseline="-25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from </a:t>
            </a:r>
            <a:r>
              <a:rPr lang="en-US" sz="1400" baseline="-250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etabs</a:t>
            </a:r>
            <a:r>
              <a:rPr lang="en-US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=0.601&lt;= 1.27, so the first check is </a:t>
            </a:r>
            <a:r>
              <a:rPr lang="en-US" sz="1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acceptable.</a:t>
            </a:r>
            <a:endParaRPr lang="en-US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just">
              <a:spcBef>
                <a:spcPts val="0"/>
              </a:spcBef>
              <a:spcAft>
                <a:spcPts val="800"/>
              </a:spcAft>
            </a:pPr>
            <a:r>
              <a:rPr lang="en-US" sz="1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Ty </a:t>
            </a:r>
            <a:r>
              <a:rPr lang="en-US" sz="1400" baseline="-25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from </a:t>
            </a:r>
            <a:r>
              <a:rPr lang="en-US" sz="1400" baseline="-250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etabs</a:t>
            </a:r>
            <a:r>
              <a:rPr lang="en-US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=0.752&lt;= 1.27, so the first check is acceptable</a:t>
            </a:r>
            <a:endParaRPr lang="en-US" sz="1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3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273" y="2463465"/>
            <a:ext cx="3838522" cy="3732236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Rectangle 7"/>
          <p:cNvSpPr/>
          <p:nvPr/>
        </p:nvSpPr>
        <p:spPr>
          <a:xfrm>
            <a:off x="8092867" y="2343824"/>
            <a:ext cx="1580972" cy="527563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66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270711" y="906112"/>
            <a:ext cx="2677587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Seismic checks For Block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2346" y="90348"/>
            <a:ext cx="3341405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002060"/>
                </a:solidFill>
                <a:latin typeface="Bodoni MT Condensed" panose="02070606080606020203" pitchFamily="18" charset="0"/>
              </a:rPr>
              <a:t>Structural Aspect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0711" y="1918571"/>
            <a:ext cx="6249730" cy="48582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70711" y="1404022"/>
            <a:ext cx="2677587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  <a:latin typeface="Constantia" panose="02030602050306030303" pitchFamily="18" charset="0"/>
              </a:rPr>
              <a:t>Checks Participating Mass </a:t>
            </a:r>
            <a:r>
              <a:rPr lang="en-US" sz="1400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Ratio</a:t>
            </a:r>
            <a:endParaRPr lang="en-US" sz="14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26" name="Picture 2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21" y="1962148"/>
            <a:ext cx="6202119" cy="4814666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7" name="Rectangle 26"/>
          <p:cNvSpPr/>
          <p:nvPr/>
        </p:nvSpPr>
        <p:spPr>
          <a:xfrm>
            <a:off x="7097377" y="2400202"/>
            <a:ext cx="3542137" cy="1778691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shown in the previous table sum of x and sum of y more than 90%, and that’s after added 12 modes to be an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outcome 24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modes instead of  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modes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4419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270711" y="906112"/>
            <a:ext cx="2677587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Seismic checks For Block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2346" y="90348"/>
            <a:ext cx="3341405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002060"/>
                </a:solidFill>
                <a:latin typeface="Bodoni MT Condensed" panose="02070606080606020203" pitchFamily="18" charset="0"/>
              </a:rPr>
              <a:t>Structural Aspect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0711" y="1918572"/>
            <a:ext cx="2975182" cy="1255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4" name="Pictur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9" y="1984683"/>
            <a:ext cx="2975182" cy="114300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270711" y="3785787"/>
            <a:ext cx="4010732" cy="28372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6" name="Picture 15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48"/>
          <a:stretch/>
        </p:blipFill>
        <p:spPr bwMode="auto">
          <a:xfrm>
            <a:off x="304445" y="3882903"/>
            <a:ext cx="3886200" cy="280035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8" name="Rectangle 17"/>
          <p:cNvSpPr/>
          <p:nvPr/>
        </p:nvSpPr>
        <p:spPr>
          <a:xfrm>
            <a:off x="270711" y="1404022"/>
            <a:ext cx="1976834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bg1"/>
                </a:solidFill>
                <a:latin typeface="Constantia" panose="02030602050306030303" pitchFamily="18" charset="0"/>
              </a:rPr>
              <a:t>Base shear </a:t>
            </a:r>
            <a:r>
              <a:rPr lang="en-US" sz="1600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check</a:t>
            </a:r>
            <a:endParaRPr lang="en-US" sz="16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38048" y="3267981"/>
            <a:ext cx="1949676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  <a:latin typeface="Constantia" panose="02030602050306030303" pitchFamily="18" charset="0"/>
              </a:rPr>
              <a:t>Base shear from </a:t>
            </a:r>
            <a:r>
              <a:rPr lang="en-US" sz="1400" dirty="0" err="1" smtClean="0">
                <a:solidFill>
                  <a:schemeClr val="bg1"/>
                </a:solidFill>
                <a:latin typeface="Constantia" panose="02030602050306030303" pitchFamily="18" charset="0"/>
              </a:rPr>
              <a:t>Etabs</a:t>
            </a:r>
            <a:r>
              <a:rPr lang="en-US" sz="1400" dirty="0">
                <a:solidFill>
                  <a:schemeClr val="bg1"/>
                </a:solidFill>
                <a:latin typeface="Constantia" panose="02030602050306030303" pitchFamily="18" charset="0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Box 1244"/>
              <p:cNvSpPr txBox="1"/>
              <p:nvPr/>
            </p:nvSpPr>
            <p:spPr>
              <a:xfrm>
                <a:off x="5392206" y="1764415"/>
                <a:ext cx="4691616" cy="319214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57150">
                <a:solidFill>
                  <a:srgbClr val="FFFF00"/>
                </a:solidFill>
              </a:ln>
              <a:effectLst/>
            </p:spPr>
            <p:txBody>
              <a:bodyPr rot="0" spcFirstLastPara="0" vert="horz" wrap="square" lIns="68580" tIns="34290" rIns="68580" bIns="3429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lnSpc>
                    <a:spcPct val="115000"/>
                  </a:lnSpc>
                  <a:spcAft>
                    <a:spcPts val="600"/>
                  </a:spcAft>
                </a:pPr>
                <a:r>
                  <a:rPr lang="en-US" sz="12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V=min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2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12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2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US" sz="12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2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Ca</m:t>
                        </m:r>
                        <m:r>
                          <a:rPr lang="en-US" sz="12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12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Cv</m:t>
                        </m:r>
                        <m:r>
                          <a:rPr lang="en-US" sz="12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sz="12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T</m:t>
                        </m:r>
                      </m:e>
                    </m:d>
                  </m:oMath>
                </a14:m>
                <a:r>
                  <a:rPr lang="en-US" sz="12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x W x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2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I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2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R</m:t>
                        </m:r>
                      </m:den>
                    </m:f>
                  </m:oMath>
                </a14:m>
                <a:r>
                  <a:rPr lang="en-US" sz="12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where:</a:t>
                </a:r>
                <a:endParaRPr lang="en-US" sz="1200" dirty="0">
                  <a:solidFill>
                    <a:schemeClr val="bg1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600"/>
                  </a:spcAft>
                </a:pPr>
                <a:r>
                  <a:rPr lang="en-US" sz="1350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Ca</a:t>
                </a:r>
                <a:r>
                  <a:rPr lang="en-US" sz="135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135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=0.18 , Cv =0.25 </a:t>
                </a:r>
                <a:endParaRPr lang="en-US" sz="135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600"/>
                  </a:spcAft>
                </a:pPr>
                <a:r>
                  <a:rPr lang="en-US" sz="135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I=1,R=5.5</a:t>
                </a:r>
                <a:endParaRPr lang="en-US" sz="1350" dirty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600"/>
                  </a:spcAft>
                </a:pPr>
                <a:r>
                  <a:rPr lang="en-US" sz="1350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Tx</a:t>
                </a:r>
                <a:r>
                  <a:rPr lang="en-US" sz="135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:r>
                  <a:rPr lang="en-US" sz="1350" baseline="-250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from etabs</a:t>
                </a:r>
                <a:r>
                  <a:rPr lang="en-US" sz="135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=0.601, Ty </a:t>
                </a:r>
                <a:r>
                  <a:rPr lang="en-US" sz="1350" baseline="-250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from </a:t>
                </a:r>
                <a:r>
                  <a:rPr lang="en-US" sz="1350" baseline="-25000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etabs</a:t>
                </a:r>
                <a:r>
                  <a:rPr lang="en-US" sz="135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=0.752</a:t>
                </a:r>
                <a:endParaRPr lang="en-US" sz="1350" dirty="0">
                  <a:solidFill>
                    <a:schemeClr val="bg1"/>
                  </a:solidFill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600"/>
                  </a:spcAft>
                </a:pPr>
                <a:r>
                  <a:rPr lang="en-US" sz="135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W=dead </a:t>
                </a:r>
                <a:r>
                  <a:rPr lang="en-US" sz="135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load+SID+0.3Live load</a:t>
                </a:r>
              </a:p>
              <a:p>
                <a:pPr marL="257175" indent="-257175">
                  <a:lnSpc>
                    <a:spcPct val="115000"/>
                  </a:lnSpc>
                  <a:buClr>
                    <a:srgbClr val="FF0000"/>
                  </a:buClr>
                  <a:buFont typeface="Wingdings" panose="05000000000000000000" pitchFamily="2" charset="2"/>
                  <a:buChar char=""/>
                </a:pPr>
                <a:r>
                  <a:rPr lang="en-US" sz="135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W=31127+20139.99+ (0.3*14849.85)=55722.02 KN</a:t>
                </a:r>
                <a:endParaRPr lang="en-US" sz="135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57175" indent="-257175">
                  <a:lnSpc>
                    <a:spcPct val="115000"/>
                  </a:lnSpc>
                  <a:buClr>
                    <a:srgbClr val="FF0000"/>
                  </a:buClr>
                  <a:buFont typeface="Wingdings" panose="05000000000000000000" pitchFamily="2" charset="2"/>
                  <a:buChar char=""/>
                </a:pPr>
                <a:r>
                  <a:rPr lang="en-US" sz="135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V</a:t>
                </a:r>
                <a:r>
                  <a:rPr lang="en-US" sz="1350" baseline="-250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x</a:t>
                </a:r>
                <a:r>
                  <a:rPr lang="en-US" sz="135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=min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18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25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601</m:t>
                        </m:r>
                      </m:e>
                    </m:d>
                  </m:oMath>
                </a14:m>
                <a:r>
                  <a:rPr lang="en-US" sz="135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x 55375.32 x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25</m:t>
                        </m:r>
                      </m:num>
                      <m:den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135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=5367.93</a:t>
                </a:r>
                <a:endParaRPr lang="en-US" sz="135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57175" indent="-257175">
                  <a:lnSpc>
                    <a:spcPct val="115000"/>
                  </a:lnSpc>
                  <a:buClr>
                    <a:srgbClr val="FF0000"/>
                  </a:buClr>
                  <a:buFont typeface="Wingdings" panose="05000000000000000000" pitchFamily="2" charset="2"/>
                  <a:buChar char=""/>
                </a:pPr>
                <a:r>
                  <a:rPr lang="en-US" sz="135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V</a:t>
                </a:r>
                <a:r>
                  <a:rPr lang="en-US" sz="1350" baseline="-250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y</a:t>
                </a:r>
                <a:r>
                  <a:rPr lang="en-US" sz="135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=min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18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25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752</m:t>
                        </m:r>
                      </m:e>
                    </m:d>
                  </m:oMath>
                </a14:m>
                <a:r>
                  <a:rPr lang="en-US" sz="135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x 55375.32 x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3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25</m:t>
                        </m:r>
                      </m:num>
                      <m:den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35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135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=4210.14</a:t>
                </a:r>
                <a:endParaRPr lang="en-US" sz="135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57175" indent="-257175">
                  <a:lnSpc>
                    <a:spcPct val="115000"/>
                  </a:lnSpc>
                  <a:buClr>
                    <a:srgbClr val="FF0000"/>
                  </a:buClr>
                  <a:buFont typeface="Wingdings" panose="05000000000000000000" pitchFamily="2" charset="2"/>
                  <a:buChar char=""/>
                </a:pPr>
                <a:r>
                  <a:rPr lang="en-US" sz="135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V</a:t>
                </a:r>
                <a:r>
                  <a:rPr lang="en-US" sz="1350" baseline="-250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x from etabs</a:t>
                </a:r>
                <a:r>
                  <a:rPr lang="en-US" sz="135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=5177.07 KN</a:t>
                </a:r>
                <a:endParaRPr lang="en-US" sz="135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57175" indent="-257175">
                  <a:lnSpc>
                    <a:spcPct val="115000"/>
                  </a:lnSpc>
                  <a:buClr>
                    <a:srgbClr val="FF0000"/>
                  </a:buClr>
                  <a:buFont typeface="Wingdings" panose="05000000000000000000" pitchFamily="2" charset="2"/>
                  <a:buChar char=""/>
                </a:pPr>
                <a:r>
                  <a:rPr lang="en-US" sz="135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V</a:t>
                </a:r>
                <a:r>
                  <a:rPr lang="en-US" sz="1350" baseline="-250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y from etabs</a:t>
                </a:r>
                <a:r>
                  <a:rPr lang="en-US" sz="135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=4137.52 KN</a:t>
                </a:r>
                <a:endParaRPr lang="en-US" sz="135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>
                  <a:lnSpc>
                    <a:spcPct val="115000"/>
                  </a:lnSpc>
                  <a:spcAft>
                    <a:spcPts val="600"/>
                  </a:spcAft>
                </a:pPr>
                <a:r>
                  <a:rPr lang="en-US" sz="135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  </a:t>
                </a:r>
                <a:endParaRPr lang="en-US" sz="135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indent="-171450">
                  <a:lnSpc>
                    <a:spcPct val="115000"/>
                  </a:lnSpc>
                </a:pPr>
                <a:endParaRPr lang="en-US" sz="1350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171450">
                  <a:lnSpc>
                    <a:spcPct val="115000"/>
                  </a:lnSpc>
                </a:pPr>
                <a:r>
                  <a:rPr lang="en-US" sz="900" dirty="0">
                    <a:solidFill>
                      <a:srgbClr val="2E74B5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  <a:endParaRPr lang="en-US" sz="900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342900">
                  <a:lnSpc>
                    <a:spcPct val="107000"/>
                  </a:lnSpc>
                  <a:spcAft>
                    <a:spcPts val="600"/>
                  </a:spcAft>
                </a:pPr>
                <a:r>
                  <a:rPr lang="en-US" sz="825" dirty="0">
                    <a:solidFill>
                      <a:srgbClr val="00206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  <a:endParaRPr lang="en-US" sz="825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Text Box 12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2206" y="1764415"/>
                <a:ext cx="4691616" cy="3192146"/>
              </a:xfrm>
              <a:prstGeom prst="rect">
                <a:avLst/>
              </a:prstGeom>
              <a:blipFill rotWithShape="0">
                <a:blip r:embed="rId5"/>
                <a:stretch>
                  <a:fillRect l="-386"/>
                </a:stretch>
              </a:blipFill>
              <a:ln w="57150">
                <a:solidFill>
                  <a:srgbClr val="FFFF00"/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5392206" y="5663231"/>
            <a:ext cx="3593509" cy="5797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pic>
        <p:nvPicPr>
          <p:cNvPr id="22" name="Picture 21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206" y="5699119"/>
            <a:ext cx="3593508" cy="541182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4" name="Rectangle 23"/>
          <p:cNvSpPr/>
          <p:nvPr/>
        </p:nvSpPr>
        <p:spPr>
          <a:xfrm>
            <a:off x="5392205" y="1196879"/>
            <a:ext cx="3230501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bg1"/>
                </a:solidFill>
                <a:latin typeface="Constantia" panose="02030602050306030303" pitchFamily="18" charset="0"/>
              </a:rPr>
              <a:t>Base shear </a:t>
            </a:r>
            <a:r>
              <a:rPr lang="en-US" sz="1600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By Hand Calculations</a:t>
            </a:r>
            <a:r>
              <a:rPr lang="en-US" sz="1600" dirty="0">
                <a:solidFill>
                  <a:schemeClr val="bg1"/>
                </a:solidFill>
                <a:latin typeface="Constantia" panose="02030602050306030303" pitchFamily="18" charset="0"/>
              </a:rPr>
              <a:t>: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410926" y="5099033"/>
            <a:ext cx="1519713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  <a:latin typeface="Constantia" panose="02030602050306030303" pitchFamily="18" charset="0"/>
              </a:rPr>
              <a:t>Percentage </a:t>
            </a:r>
            <a:r>
              <a:rPr lang="en-US" sz="1400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Error</a:t>
            </a:r>
            <a:r>
              <a:rPr lang="en-US" sz="1400" dirty="0">
                <a:solidFill>
                  <a:schemeClr val="bg1"/>
                </a:solidFill>
                <a:latin typeface="Constantia" panose="02030602050306030303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5446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270711" y="906112"/>
            <a:ext cx="2677587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Seismic checks For Block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2346" y="90348"/>
            <a:ext cx="3341405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002060"/>
                </a:solidFill>
                <a:latin typeface="Bodoni MT Condensed" panose="02070606080606020203" pitchFamily="18" charset="0"/>
              </a:rPr>
              <a:t>Structural Aspect </a:t>
            </a:r>
          </a:p>
        </p:txBody>
      </p:sp>
      <p:sp>
        <p:nvSpPr>
          <p:cNvPr id="10" name="Text Box 1259"/>
          <p:cNvSpPr txBox="1"/>
          <p:nvPr/>
        </p:nvSpPr>
        <p:spPr>
          <a:xfrm>
            <a:off x="6310180" y="1864108"/>
            <a:ext cx="4457700" cy="3371850"/>
          </a:xfrm>
          <a:prstGeom prst="rect">
            <a:avLst/>
          </a:prstGeom>
          <a:solidFill>
            <a:schemeClr val="bg1">
              <a:lumMod val="65000"/>
            </a:schemeClr>
          </a:solidFill>
          <a:ln w="57150">
            <a:solidFill>
              <a:srgbClr val="FFFF00"/>
            </a:solidFill>
          </a:ln>
          <a:effectLst/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42900" indent="-171450">
              <a:lnSpc>
                <a:spcPct val="115000"/>
              </a:lnSpc>
            </a:pP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ΔM=0.7*R* </a:t>
            </a:r>
            <a:r>
              <a:rPr lang="en-US" sz="12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Δs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from </a:t>
            </a:r>
            <a:r>
              <a:rPr lang="en-US" sz="1200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etabs</a:t>
            </a:r>
            <a:r>
              <a:rPr lang="en-US" sz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endParaRPr lang="en-US" sz="12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171450">
              <a:lnSpc>
                <a:spcPct val="115000"/>
              </a:lnSpc>
            </a:pPr>
            <a:r>
              <a:rPr lang="en-US" sz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Drift 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limitation (Δ) =0.025x h story if period less than 0.7second.</a:t>
            </a:r>
          </a:p>
          <a:p>
            <a:pPr marL="342900" indent="-171450">
              <a:lnSpc>
                <a:spcPct val="115000"/>
              </a:lnSpc>
            </a:pP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Drift limitation (Δ) =0.02 x h story if period more than 0.7second.</a:t>
            </a:r>
          </a:p>
          <a:p>
            <a:pPr marL="342900" indent="-171450">
              <a:lnSpc>
                <a:spcPct val="115000"/>
              </a:lnSpc>
              <a:spcAft>
                <a:spcPts val="600"/>
              </a:spcAft>
            </a:pP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ΔM shall be &lt;= Drift limitation (Δ)</a:t>
            </a:r>
          </a:p>
          <a:p>
            <a:pPr marL="171450">
              <a:lnSpc>
                <a:spcPct val="115000"/>
              </a:lnSpc>
              <a:spcAft>
                <a:spcPts val="600"/>
              </a:spcAft>
            </a:pP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sz="135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 calculations for storey1:	</a:t>
            </a:r>
            <a:endParaRPr lang="en-US" sz="135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3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Height=2750mm</a:t>
            </a:r>
          </a:p>
          <a:p>
            <a:pPr lvl="0"/>
            <a:r>
              <a:rPr lang="en-US" sz="13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 x=0.231mm from etabs  ,drift x=0.231-0=0.231mm</a:t>
            </a:r>
          </a:p>
          <a:p>
            <a:pPr lvl="0"/>
            <a:r>
              <a:rPr lang="en-US" sz="13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 y=0.307mm from etabs  ,drift y=0.307-0=0.307mm</a:t>
            </a:r>
          </a:p>
          <a:p>
            <a:pPr lvl="0"/>
            <a:r>
              <a:rPr lang="en-US" sz="135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ΔM</a:t>
            </a:r>
            <a:r>
              <a:rPr lang="en-US" sz="135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3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=0.213*5.5*0.7=0.889mm</a:t>
            </a:r>
          </a:p>
          <a:p>
            <a:pPr lvl="0"/>
            <a:r>
              <a:rPr lang="en-US" sz="135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ΔM</a:t>
            </a:r>
            <a:r>
              <a:rPr lang="en-US" sz="135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13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=0.0.307*5.5*0.7=1.182mm</a:t>
            </a:r>
          </a:p>
          <a:p>
            <a:pPr lvl="0"/>
            <a:r>
              <a:rPr lang="en-US" sz="135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ΔM</a:t>
            </a:r>
            <a:r>
              <a:rPr lang="en-US" sz="135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ult</a:t>
            </a:r>
            <a:r>
              <a:rPr lang="en-US" sz="13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=0.02*2750=55mm</a:t>
            </a:r>
          </a:p>
          <a:p>
            <a:r>
              <a:rPr lang="en-US" sz="13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sz="135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ΔM</a:t>
            </a:r>
            <a:r>
              <a:rPr lang="en-US" sz="135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3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&lt;= </a:t>
            </a:r>
            <a:r>
              <a:rPr lang="en-US" sz="135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ΔM</a:t>
            </a:r>
            <a:r>
              <a:rPr lang="en-US" sz="135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ult</a:t>
            </a:r>
            <a:r>
              <a:rPr lang="en-US" sz="135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check is acceptable.</a:t>
            </a:r>
          </a:p>
          <a:p>
            <a:r>
              <a:rPr lang="en-US" sz="135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ΔM</a:t>
            </a:r>
            <a:r>
              <a:rPr lang="en-US" sz="135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13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&lt;= </a:t>
            </a:r>
            <a:r>
              <a:rPr lang="en-US" sz="135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ΔM</a:t>
            </a:r>
            <a:r>
              <a:rPr lang="en-US" sz="135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ult</a:t>
            </a:r>
            <a:r>
              <a:rPr lang="en-US" sz="13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 check is acceptable</a:t>
            </a:r>
            <a:r>
              <a:rPr lang="en-US" sz="825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0711" y="1923929"/>
            <a:ext cx="5163161" cy="238742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271" y="1971493"/>
            <a:ext cx="5090601" cy="2292295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" name="Rectangle 12"/>
          <p:cNvSpPr/>
          <p:nvPr/>
        </p:nvSpPr>
        <p:spPr>
          <a:xfrm>
            <a:off x="270711" y="1427956"/>
            <a:ext cx="1711914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  <a:latin typeface="Constantia" panose="02030602050306030303" pitchFamily="18" charset="0"/>
              </a:rPr>
              <a:t>Shows Drift Checks</a:t>
            </a:r>
          </a:p>
        </p:txBody>
      </p:sp>
    </p:spTree>
    <p:extLst>
      <p:ext uri="{BB962C8B-B14F-4D97-AF65-F5344CB8AC3E}">
        <p14:creationId xmlns:p14="http://schemas.microsoft.com/office/powerpoint/2010/main" val="275420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270712" y="906112"/>
            <a:ext cx="1727114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Beam Plan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2346" y="90348"/>
            <a:ext cx="3341405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Structure Detailing </a:t>
            </a:r>
            <a:endParaRPr lang="en-US" sz="40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712" y="1488027"/>
            <a:ext cx="5529551" cy="3383076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3" name="Rectangle 52"/>
          <p:cNvSpPr/>
          <p:nvPr/>
        </p:nvSpPr>
        <p:spPr>
          <a:xfrm>
            <a:off x="202346" y="5064923"/>
            <a:ext cx="2874140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 Ground Floor Beam Plan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528" y="1488027"/>
            <a:ext cx="5608627" cy="4436888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5" name="Rectangle 54"/>
          <p:cNvSpPr/>
          <p:nvPr/>
        </p:nvSpPr>
        <p:spPr>
          <a:xfrm>
            <a:off x="6054068" y="6169653"/>
            <a:ext cx="3124115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Second Basement Beam Plan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78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0"/>
            <a:ext cx="12193057" cy="6858594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252510" y="1129122"/>
            <a:ext cx="1727114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Beam 2  Detail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2346" y="90348"/>
            <a:ext cx="3341405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Structure Detailing </a:t>
            </a:r>
            <a:endParaRPr lang="en-US" sz="40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7154" y="194619"/>
            <a:ext cx="8309754" cy="2636412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7154" y="3091904"/>
            <a:ext cx="8297306" cy="1293522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7154" y="4708043"/>
            <a:ext cx="8309754" cy="1827933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28391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0"/>
            <a:ext cx="12193057" cy="6858594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252510" y="1129122"/>
            <a:ext cx="1727114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Beam 3  Detail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2346" y="90348"/>
            <a:ext cx="3341405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Structure Detailing </a:t>
            </a:r>
            <a:endParaRPr lang="en-US" sz="40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3"/>
          <a:srcRect b="13998"/>
          <a:stretch/>
        </p:blipFill>
        <p:spPr>
          <a:xfrm>
            <a:off x="3953950" y="240264"/>
            <a:ext cx="7116168" cy="2553907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3950" y="3034435"/>
            <a:ext cx="7116168" cy="137160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3950" y="4646299"/>
            <a:ext cx="7116168" cy="2050543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87982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8" y="0"/>
            <a:ext cx="12193057" cy="6858594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339078" y="1051125"/>
            <a:ext cx="1727114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Column  Detail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9078" y="237473"/>
            <a:ext cx="3341405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Structure Detailing </a:t>
            </a:r>
            <a:endParaRPr lang="en-US" sz="40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417" y="1598221"/>
            <a:ext cx="3643837" cy="5101372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3461" y="896489"/>
            <a:ext cx="2450648" cy="2207727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6" name="Rectangle 35"/>
          <p:cNvSpPr/>
          <p:nvPr/>
        </p:nvSpPr>
        <p:spPr>
          <a:xfrm>
            <a:off x="4321474" y="3322471"/>
            <a:ext cx="2594622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Cross Section Of C6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9185" y="3957464"/>
            <a:ext cx="2414924" cy="2207727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8" name="Rectangle 37"/>
          <p:cNvSpPr/>
          <p:nvPr/>
        </p:nvSpPr>
        <p:spPr>
          <a:xfrm>
            <a:off x="4339336" y="6337926"/>
            <a:ext cx="2594622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Cross Section Of </a:t>
            </a:r>
            <a:r>
              <a:rPr lang="en-US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C9 </a:t>
            </a:r>
            <a:endParaRPr lang="en-US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84316" y="896488"/>
            <a:ext cx="3086531" cy="2207727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0" name="Rectangle 39"/>
          <p:cNvSpPr/>
          <p:nvPr/>
        </p:nvSpPr>
        <p:spPr>
          <a:xfrm>
            <a:off x="7348958" y="3322470"/>
            <a:ext cx="2594622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Cross Section Of C3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20040" y="3928820"/>
            <a:ext cx="2880890" cy="2236371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4" name="Rectangle 43"/>
          <p:cNvSpPr/>
          <p:nvPr/>
        </p:nvSpPr>
        <p:spPr>
          <a:xfrm>
            <a:off x="7363174" y="6358907"/>
            <a:ext cx="2594622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Cross Section Of C5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03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94"/>
            <a:ext cx="12193057" cy="6858594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339078" y="1112671"/>
            <a:ext cx="2096391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Slab Detail Design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9078" y="237473"/>
            <a:ext cx="3341405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Structure Detailing </a:t>
            </a:r>
            <a:endParaRPr lang="en-US" sz="40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078" y="1733897"/>
            <a:ext cx="7389360" cy="4903301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2478" y="2901462"/>
            <a:ext cx="4114800" cy="348615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2" name="Rectangle 31"/>
          <p:cNvSpPr/>
          <p:nvPr/>
        </p:nvSpPr>
        <p:spPr>
          <a:xfrm>
            <a:off x="5222631" y="4026877"/>
            <a:ext cx="1512277" cy="232116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ight Arrow 32"/>
          <p:cNvSpPr/>
          <p:nvPr/>
        </p:nvSpPr>
        <p:spPr>
          <a:xfrm>
            <a:off x="7020189" y="4448908"/>
            <a:ext cx="962289" cy="30773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39887" y="59372"/>
            <a:ext cx="8285182" cy="1481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55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94"/>
            <a:ext cx="12193057" cy="6858594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339078" y="1183425"/>
            <a:ext cx="2682485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Shear Wall Detail 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9078" y="313161"/>
            <a:ext cx="3341405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Structure Detailing </a:t>
            </a:r>
            <a:endParaRPr lang="en-US" sz="40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7078" y="1825199"/>
            <a:ext cx="4666842" cy="4636968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078" y="1825199"/>
            <a:ext cx="6518922" cy="4146248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8" name="Rectangle 27"/>
          <p:cNvSpPr/>
          <p:nvPr/>
        </p:nvSpPr>
        <p:spPr>
          <a:xfrm>
            <a:off x="3578469" y="3015762"/>
            <a:ext cx="580293" cy="43082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Arrow 28"/>
          <p:cNvSpPr/>
          <p:nvPr/>
        </p:nvSpPr>
        <p:spPr>
          <a:xfrm>
            <a:off x="5240215" y="2998177"/>
            <a:ext cx="1204547" cy="33410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44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664" y="581114"/>
            <a:ext cx="3170489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 Site Analysis </a:t>
            </a:r>
            <a:endParaRPr lang="en-US" sz="48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6361" y="628425"/>
            <a:ext cx="3820281" cy="5272755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60818" t="3240" r="3151" b="23608"/>
          <a:stretch/>
        </p:blipFill>
        <p:spPr>
          <a:xfrm>
            <a:off x="1521151" y="1791996"/>
            <a:ext cx="3769581" cy="4169005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11323179" y="6256100"/>
            <a:ext cx="512747" cy="383888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solidFill>
                  <a:srgbClr val="002060"/>
                </a:solidFill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2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94"/>
            <a:ext cx="12193057" cy="6858594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146173" y="952514"/>
            <a:ext cx="2682485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Mat Foundation Detail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6173" y="154422"/>
            <a:ext cx="3341405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Structure Detailing </a:t>
            </a:r>
            <a:endParaRPr lang="en-US" sz="40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/>
          <a:srcRect t="4154" b="2901"/>
          <a:stretch/>
        </p:blipFill>
        <p:spPr>
          <a:xfrm>
            <a:off x="214538" y="1584538"/>
            <a:ext cx="6834813" cy="5030127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1" name="Text Box 1374"/>
          <p:cNvSpPr txBox="1"/>
          <p:nvPr/>
        </p:nvSpPr>
        <p:spPr>
          <a:xfrm>
            <a:off x="7264946" y="1497487"/>
            <a:ext cx="3740680" cy="716673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rgbClr val="FFFF00"/>
            </a:solidFill>
          </a:ln>
          <a:effectLst/>
        </p:spPr>
        <p:txBody>
          <a:bodyPr rot="0" spcFirstLastPara="0" vert="horz" wrap="non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00038" indent="-171450" algn="just">
              <a:lnSpc>
                <a:spcPct val="107000"/>
              </a:lnSpc>
            </a:pPr>
            <a:r>
              <a:rPr lang="en-US" sz="1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Min reinforcement = 0.0018 *b * h 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00038" indent="-171450" algn="just">
              <a:lnSpc>
                <a:spcPct val="107000"/>
              </a:lnSpc>
            </a:pPr>
            <a:r>
              <a:rPr lang="en-US" sz="1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Min reinforcement = 0.0018 * 1000 * 900 =1620 mm²/m 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00038" indent="-171450" algn="just">
              <a:lnSpc>
                <a:spcPct val="107000"/>
              </a:lnSpc>
              <a:spcAft>
                <a:spcPts val="600"/>
              </a:spcAft>
            </a:pPr>
            <a:r>
              <a:rPr lang="en-US" sz="1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</a:t>
            </a:r>
            <a:r>
              <a:rPr lang="en-US" sz="1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1 Ø 18 @ 140 mm in directions 1-2 for top bars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9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825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264946" y="952513"/>
            <a:ext cx="3159389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Calculation Of Reinforcement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263889" y="2457763"/>
            <a:ext cx="2227897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Calculation Of Stud 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 Box 1385"/>
              <p:cNvSpPr txBox="1"/>
              <p:nvPr/>
            </p:nvSpPr>
            <p:spPr>
              <a:xfrm>
                <a:off x="7263889" y="3089461"/>
                <a:ext cx="4928111" cy="29865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rgbClr val="FFFF00"/>
                </a:solidFill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457200" marR="0" lvl="0" indent="-228600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2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  </m:t>
                    </m:r>
                    <m:f>
                      <m:fPr>
                        <m:ctrlP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</m:sub>
                        </m:sSub>
                      </m:num>
                      <m:den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7</m:t>
                    </m:r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𝑚𝑚</m:t>
                        </m:r>
                      </m:e>
                      <m:sup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𝑚𝑚</m:t>
                    </m:r>
                  </m:oMath>
                </a14:m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endParaRPr lang="en-US" sz="1400" kern="0" noProof="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457200" marR="0" lvl="0" indent="-228600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𝜌</m:t>
                        </m:r>
                      </m:e>
                      <m:sub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𝑠𝑡</m:t>
                        </m:r>
                      </m:sub>
                    </m:sSub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</m:sub>
                        </m:sSub>
                      </m:num>
                      <m:den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  <m:sSub>
                          <m:sSubPr>
                            <m:ctrlP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5920</m:t>
                        </m:r>
                      </m:den>
                    </m:f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00122</m:t>
                    </m:r>
                  </m:oMath>
                </a14:m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</a:t>
                </a: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Assume 1</a:t>
                </a:r>
                <a:r>
                  <a:rPr kumimoji="0" lang="en-US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</a:t>
                </a:r>
                <a:r>
                  <a:rPr kumimoji="0" lang="en-US" sz="12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8 mm studs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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𝑠𝑡</m:t>
                        </m:r>
                      </m:sub>
                    </m:sSub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50</m:t>
                    </m:r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𝑚𝑚</m:t>
                        </m:r>
                      </m:e>
                      <m:sup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kumimoji="0" lang="en-US" sz="1200" b="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𝑠</m:t>
                    </m:r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50</m:t>
                            </m:r>
                          </m:num>
                          <m:den>
                            <m: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  <m: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00122</m:t>
                            </m:r>
                          </m:den>
                        </m:f>
                      </m:e>
                    </m:rad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202</m:t>
                    </m:r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𝑚𝑚</m:t>
                    </m:r>
                    <m:r>
                      <a:rPr kumimoji="0" 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  <m:sub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𝑚𝑎𝑥</m:t>
                        </m:r>
                      </m:sub>
                    </m:sSub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</m:num>
                      <m:den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415</m:t>
                    </m:r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𝑚𝑚</m:t>
                    </m:r>
                  </m:oMath>
                </a14:m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Use s = 200 </a:t>
                </a:r>
                <a:r>
                  <a:rPr kumimoji="0" lang="en-US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mm  </a:t>
                </a:r>
                <a:endParaRPr lang="en-US" sz="1400" kern="0" noProof="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Cambria Math" panose="02040503050406030204" pitchFamily="18" charset="0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𝜏</m:t>
                        </m:r>
                      </m:num>
                      <m:den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∅</m:t>
                        </m:r>
                        <m:sSub>
                          <m:sSubPr>
                            <m:ctrlP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𝑐𝑝</m:t>
                            </m:r>
                          </m:sub>
                        </m:sSub>
                      </m:den>
                    </m:f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5920</m:t>
                        </m:r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830</m:t>
                        </m:r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86</m:t>
                        </m:r>
                      </m:num>
                      <m:den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32</m:t>
                        </m:r>
                      </m:den>
                    </m:f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6923</m:t>
                    </m:r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𝑚𝑚</m:t>
                        </m:r>
                      </m:e>
                      <m:sup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endParaRPr lang="en-US" sz="1400" kern="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  <m:sub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02</m:t>
                        </m:r>
                      </m:sub>
                    </m:sSub>
                    <m:sSub>
                      <m:sSubPr>
                        <m:ctrlP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</m:e>
                      <m:sub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#</m:t>
                        </m:r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02</m:t>
                            </m:r>
                          </m:sub>
                        </m:sSub>
                      </m:e>
                    </m:d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𝑑</m:t>
                    </m:r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6923</m:t>
                    </m:r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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14:m>
                  <m:oMath xmlns:m="http://schemas.openxmlformats.org/officeDocument/2006/math">
                    <m:d>
                      <m:dPr>
                        <m:ctrlP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5920</m:t>
                        </m:r>
                      </m:e>
                    </m:d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830</m:t>
                    </m:r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=</m:t>
                    </m:r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6923</m:t>
                    </m:r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x 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 602 mm </a:t>
                </a:r>
                <a:r>
                  <a:rPr kumimoji="0" lang="en-US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kumimoji="0" lang="en-US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Use     </a:t>
                </a:r>
                <a:r>
                  <a:rPr kumimoji="0" lang="en-US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x = 600 mm</a:t>
                </a: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6" name="Text Box 13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3889" y="3089461"/>
                <a:ext cx="4928111" cy="29865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38100">
                <a:solidFill>
                  <a:srgbClr val="FFFF00"/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785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0"/>
            <a:ext cx="12193057" cy="6858594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214538" y="962301"/>
            <a:ext cx="2682485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Retaining Wall   Detail 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6173" y="154422"/>
            <a:ext cx="3341405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Structure Detailing </a:t>
            </a:r>
            <a:endParaRPr lang="en-US" sz="40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904" y="1544392"/>
            <a:ext cx="4186546" cy="4890885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3411" y="1506048"/>
            <a:ext cx="4852062" cy="4929229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8" name="Picture 17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2" t="8123" r="3486" b="5014"/>
          <a:stretch/>
        </p:blipFill>
        <p:spPr bwMode="auto">
          <a:xfrm>
            <a:off x="9889434" y="1544392"/>
            <a:ext cx="2193538" cy="1291641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Picture 1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9434" y="3196265"/>
            <a:ext cx="2193538" cy="118416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70839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0"/>
            <a:ext cx="12193057" cy="6858594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146173" y="1016730"/>
            <a:ext cx="2144100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Water Tank Detail 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6173" y="154422"/>
            <a:ext cx="3341405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Structure Detailing </a:t>
            </a:r>
            <a:endParaRPr lang="en-US" sz="40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173" y="1641666"/>
            <a:ext cx="5432007" cy="5016072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8529" y="1641666"/>
            <a:ext cx="4041998" cy="2462997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8529" y="4336147"/>
            <a:ext cx="4041998" cy="2310584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3" name="Picture 12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8" t="8148" r="1685" b="2037"/>
          <a:stretch/>
        </p:blipFill>
        <p:spPr bwMode="auto">
          <a:xfrm>
            <a:off x="10180570" y="2319465"/>
            <a:ext cx="1877546" cy="1785198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65" t="13870" r="10371" b="3579"/>
          <a:stretch/>
        </p:blipFill>
        <p:spPr bwMode="auto">
          <a:xfrm>
            <a:off x="10180570" y="4336147"/>
            <a:ext cx="1877546" cy="201311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7937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146173" y="1016730"/>
            <a:ext cx="1476692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Stair Detail 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6173" y="154422"/>
            <a:ext cx="3341405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Structure Detailing </a:t>
            </a:r>
            <a:endParaRPr lang="en-US" sz="40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994" y="1643872"/>
            <a:ext cx="5686485" cy="4975674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4760" y="1643872"/>
            <a:ext cx="5736833" cy="219475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4760" y="4071385"/>
            <a:ext cx="5736833" cy="2554445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7354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65534" y="2151727"/>
            <a:ext cx="7913405" cy="255454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 Electro - Mechanical Aspect </a:t>
            </a:r>
            <a:endParaRPr lang="en-US" sz="80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81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04318" y="236939"/>
            <a:ext cx="3248183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Fire Safety Design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5814" y="1220236"/>
            <a:ext cx="3639614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Evacuation Way For Ground Floor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814" y="1801453"/>
            <a:ext cx="7047120" cy="4572863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03612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4318" y="236939"/>
            <a:ext cx="3248183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Fire Safety Design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4318" y="1312208"/>
            <a:ext cx="3639614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Evacuation Way For First Floor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327" y="1901558"/>
            <a:ext cx="7203210" cy="4572563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75916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4318" y="236939"/>
            <a:ext cx="3248183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Fire Safety Design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4317" y="1312208"/>
            <a:ext cx="3872027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Evacuation Way For First Basement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17" y="2025352"/>
            <a:ext cx="5148781" cy="4139949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Rectangle 5"/>
          <p:cNvSpPr/>
          <p:nvPr/>
        </p:nvSpPr>
        <p:spPr>
          <a:xfrm>
            <a:off x="6193495" y="1312207"/>
            <a:ext cx="4138370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Evacuation Way For Second Basement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1901" y="2025352"/>
            <a:ext cx="5169302" cy="4139949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54822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4318" y="236939"/>
            <a:ext cx="3248183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Fire Safety Design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370" y="1901558"/>
            <a:ext cx="3820751" cy="4298153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2507" y="1901558"/>
            <a:ext cx="3109914" cy="1812618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2507" y="4569907"/>
            <a:ext cx="3109914" cy="1629804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827" y="1901558"/>
            <a:ext cx="1972568" cy="1812618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Rectangle 10"/>
          <p:cNvSpPr/>
          <p:nvPr/>
        </p:nvSpPr>
        <p:spPr>
          <a:xfrm>
            <a:off x="204317" y="1312208"/>
            <a:ext cx="3872027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The symbols of suppression system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342019" y="1312207"/>
            <a:ext cx="2710960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The symbols of </a:t>
            </a:r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Detector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359487" y="3915432"/>
            <a:ext cx="2930075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Emergency signs and light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891817" y="1294804"/>
            <a:ext cx="2048588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Co2 Extinguishers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39446" y="4569907"/>
            <a:ext cx="1962949" cy="1711252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6" name="Rectangle 15"/>
          <p:cNvSpPr/>
          <p:nvPr/>
        </p:nvSpPr>
        <p:spPr>
          <a:xfrm>
            <a:off x="7891817" y="3947994"/>
            <a:ext cx="2048588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Water Sprinklers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99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0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4318" y="236939"/>
            <a:ext cx="3248183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Fire Safety Design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4317" y="1312208"/>
            <a:ext cx="4213859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Fire Fighting Design For Ground Floor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684" y="1901557"/>
            <a:ext cx="5615368" cy="3858935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Rectangle 10"/>
          <p:cNvSpPr/>
          <p:nvPr/>
        </p:nvSpPr>
        <p:spPr>
          <a:xfrm>
            <a:off x="6518234" y="1312207"/>
            <a:ext cx="4213859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Emergency Sign &amp; Light Design For Ground Floor </a:t>
            </a:r>
            <a:endParaRPr lang="en-US" sz="14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3135" y="1901558"/>
            <a:ext cx="5706988" cy="3858935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23996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87724" y="2521009"/>
            <a:ext cx="7913405" cy="212365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 Architectural Aspect And Consideration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212084" y="6196301"/>
            <a:ext cx="512747" cy="388696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8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26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4318" y="236939"/>
            <a:ext cx="3248183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Fire Safety Design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4318" y="1278025"/>
            <a:ext cx="4239495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Fire Fighting Design For First </a:t>
            </a:r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Basement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18" y="1833192"/>
            <a:ext cx="5867890" cy="4132159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2167" y="1876675"/>
            <a:ext cx="5640402" cy="4156656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Rectangle 6"/>
          <p:cNvSpPr/>
          <p:nvPr/>
        </p:nvSpPr>
        <p:spPr>
          <a:xfrm>
            <a:off x="6312167" y="1278025"/>
            <a:ext cx="4532446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Emergency Sign &amp; Light Design For </a:t>
            </a:r>
            <a:r>
              <a:rPr lang="en-US" sz="1600" dirty="0">
                <a:solidFill>
                  <a:schemeClr val="bg1"/>
                </a:solidFill>
                <a:latin typeface="Constantia" panose="02030602050306030303" pitchFamily="18" charset="0"/>
              </a:rPr>
              <a:t>First Basement </a:t>
            </a:r>
            <a:endParaRPr lang="en-US" sz="15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07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4318" y="236939"/>
            <a:ext cx="3248183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Fire Safety Design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958" y="1965531"/>
            <a:ext cx="5543728" cy="4104897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Rectangle 5"/>
          <p:cNvSpPr/>
          <p:nvPr/>
        </p:nvSpPr>
        <p:spPr>
          <a:xfrm>
            <a:off x="204318" y="1278025"/>
            <a:ext cx="4530052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Fire Fighting Design For </a:t>
            </a:r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Second Basement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77217" y="1278025"/>
            <a:ext cx="4788820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Emergency Sign &amp; Light Design For </a:t>
            </a:r>
            <a:r>
              <a:rPr lang="en-US" sz="1600" dirty="0">
                <a:solidFill>
                  <a:schemeClr val="bg1"/>
                </a:solidFill>
                <a:latin typeface="Constantia" panose="02030602050306030303" pitchFamily="18" charset="0"/>
              </a:rPr>
              <a:t>Second</a:t>
            </a:r>
            <a:r>
              <a:rPr lang="en-US" sz="1600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Constantia" panose="02030602050306030303" pitchFamily="18" charset="0"/>
              </a:rPr>
              <a:t>Basement </a:t>
            </a:r>
            <a:endParaRPr lang="en-US" sz="15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7217" y="1965530"/>
            <a:ext cx="5786894" cy="4104897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27667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44497" y="248851"/>
            <a:ext cx="3248183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Fire Safety Design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18" y="2540457"/>
            <a:ext cx="5382769" cy="3548532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7121" y="2534266"/>
            <a:ext cx="6014291" cy="3548532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Rectangle 6"/>
          <p:cNvSpPr/>
          <p:nvPr/>
        </p:nvSpPr>
        <p:spPr>
          <a:xfrm>
            <a:off x="144497" y="1895801"/>
            <a:ext cx="4530052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Detector Distribution For Ground Floor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868755" y="1895801"/>
            <a:ext cx="4530052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Detector Distribution For First Floor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4497" y="1251145"/>
            <a:ext cx="2367967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Detector Distribution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47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4318" y="236939"/>
            <a:ext cx="3248183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Fire Safety Design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5952" y="1383053"/>
            <a:ext cx="4230949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Detector Distribution For First Basement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14688" y="1383053"/>
            <a:ext cx="4530052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Detector Distribution For Second Basement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951" y="1992682"/>
            <a:ext cx="5580473" cy="3971613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2579" y="1992682"/>
            <a:ext cx="5710887" cy="3971613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33251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4318" y="236939"/>
            <a:ext cx="3607106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Water Supply Design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7526" y="1348189"/>
            <a:ext cx="10161731" cy="1505177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The maximum number of people may exist inside the Project at the same time, equals 100 person.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In addition, the average daily consumption per person is 15 liters.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Water consumption = 0.015 m³/day × 100person=1.50 m³/day.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Use 2 tanks each tank is 1000 L</a:t>
            </a:r>
          </a:p>
        </p:txBody>
      </p:sp>
      <p:sp>
        <p:nvSpPr>
          <p:cNvPr id="9" name="Rectangle 8"/>
          <p:cNvSpPr/>
          <p:nvPr/>
        </p:nvSpPr>
        <p:spPr>
          <a:xfrm>
            <a:off x="191105" y="4174364"/>
            <a:ext cx="5094077" cy="2173173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104" y="4174364"/>
            <a:ext cx="5167109" cy="225863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04315" y="3275509"/>
            <a:ext cx="3799781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Water demand amount in each </a:t>
            </a:r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floor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77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4318" y="236939"/>
            <a:ext cx="3607106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Water Supply Design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18027" y="2285742"/>
            <a:ext cx="4235616" cy="1809720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8026" y="2285742"/>
            <a:ext cx="4235616" cy="180972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Rectangle 10"/>
          <p:cNvSpPr/>
          <p:nvPr/>
        </p:nvSpPr>
        <p:spPr>
          <a:xfrm>
            <a:off x="360598" y="2174905"/>
            <a:ext cx="4235616" cy="1809720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598" y="2174905"/>
            <a:ext cx="4261939" cy="180972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" name="Rectangle 12"/>
          <p:cNvSpPr/>
          <p:nvPr/>
        </p:nvSpPr>
        <p:spPr>
          <a:xfrm>
            <a:off x="135952" y="1383053"/>
            <a:ext cx="5068437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Diameters of the used pipes for vertical feeder 1 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401616" y="1383052"/>
            <a:ext cx="5068437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Diameters of the used pipes for vertical feeder </a:t>
            </a:r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2.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70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4318" y="236939"/>
            <a:ext cx="3607106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Water Supply Design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18" y="2190136"/>
            <a:ext cx="5413359" cy="3561184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7440" y="2190136"/>
            <a:ext cx="5658541" cy="3561184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5" name="Rectangle 14"/>
          <p:cNvSpPr/>
          <p:nvPr/>
        </p:nvSpPr>
        <p:spPr>
          <a:xfrm>
            <a:off x="135953" y="1383053"/>
            <a:ext cx="4102762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Water Supply Design For Ground Floor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164240" y="1383053"/>
            <a:ext cx="4102762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Water Supply Design For First Floor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53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4318" y="236939"/>
            <a:ext cx="3607106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Water Supply Design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04318" y="1287300"/>
            <a:ext cx="4871883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Water Supply Design For Second &amp; Third Floor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912" y="1851743"/>
            <a:ext cx="8922201" cy="471211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32706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1038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4318" y="236939"/>
            <a:ext cx="4598418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Drainage System Design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86174" y="1375628"/>
            <a:ext cx="2562126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Shows Number Of </a:t>
            </a:r>
            <a:r>
              <a:rPr lang="en-US" dirty="0" err="1">
                <a:solidFill>
                  <a:schemeClr val="bg1"/>
                </a:solidFill>
                <a:latin typeface="Constantia" panose="02030602050306030303" pitchFamily="18" charset="0"/>
              </a:rPr>
              <a:t>DFu</a:t>
            </a:r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86173" y="3985333"/>
            <a:ext cx="4102762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Shows Diameter And Slop Pipe</a:t>
            </a:r>
          </a:p>
        </p:txBody>
      </p:sp>
      <p:sp>
        <p:nvSpPr>
          <p:cNvPr id="8" name="Rectangle 7"/>
          <p:cNvSpPr/>
          <p:nvPr/>
        </p:nvSpPr>
        <p:spPr>
          <a:xfrm>
            <a:off x="454085" y="1976171"/>
            <a:ext cx="4235616" cy="1809720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085" y="2028398"/>
            <a:ext cx="4235616" cy="1798375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9325" y="1976171"/>
            <a:ext cx="6515699" cy="4076589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7" name="Rectangle 16"/>
          <p:cNvSpPr/>
          <p:nvPr/>
        </p:nvSpPr>
        <p:spPr>
          <a:xfrm>
            <a:off x="5170394" y="1338694"/>
            <a:ext cx="3631774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Drainage System For Ground Floor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19745" y="4563195"/>
            <a:ext cx="4309557" cy="1948699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14" name="Picture 1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87" y="4601939"/>
            <a:ext cx="4208535" cy="187121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28182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-23813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4318" y="236939"/>
            <a:ext cx="4598418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Drainage System Design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72684" y="1295465"/>
            <a:ext cx="3631774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Drainage System For First  Floor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493" y="2159195"/>
            <a:ext cx="6410486" cy="3627344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Rectangle 5"/>
          <p:cNvSpPr/>
          <p:nvPr/>
        </p:nvSpPr>
        <p:spPr>
          <a:xfrm>
            <a:off x="3990886" y="3888336"/>
            <a:ext cx="1708024" cy="181596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8529" y="372519"/>
            <a:ext cx="4548324" cy="5482297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Right Arrow 10"/>
          <p:cNvSpPr/>
          <p:nvPr/>
        </p:nvSpPr>
        <p:spPr>
          <a:xfrm>
            <a:off x="5905144" y="4170348"/>
            <a:ext cx="1230594" cy="41019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94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0"/>
            <a:ext cx="12193057" cy="68585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8006" y="1383376"/>
            <a:ext cx="3461047" cy="4616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odoni MT Condensed" panose="02070606080606020203" pitchFamily="18" charset="0"/>
              </a:rPr>
              <a:t> First Basement Before Modification </a:t>
            </a:r>
            <a:endParaRPr lang="en-US" sz="2400" dirty="0">
              <a:solidFill>
                <a:schemeClr val="bg1"/>
              </a:solidFill>
              <a:latin typeface="Bodoni MT Condensed" panose="02070606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39554" y="1349193"/>
            <a:ext cx="3461047" cy="4616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odoni MT Condensed" panose="02070606080606020203" pitchFamily="18" charset="0"/>
              </a:rPr>
              <a:t> First Basement After Modification </a:t>
            </a:r>
            <a:endParaRPr lang="en-US" sz="2400" dirty="0">
              <a:solidFill>
                <a:schemeClr val="bg1"/>
              </a:solidFill>
              <a:latin typeface="Bodoni MT Condensed" panose="020706060806060202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8006" y="452926"/>
            <a:ext cx="5888053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 </a:t>
            </a:r>
            <a:r>
              <a:rPr lang="en-US" sz="4000" dirty="0">
                <a:solidFill>
                  <a:srgbClr val="002060"/>
                </a:solidFill>
                <a:latin typeface="Bodoni MT Condensed" panose="02070606080606020203" pitchFamily="18" charset="0"/>
              </a:rPr>
              <a:t>Architectural Aspect And </a:t>
            </a:r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Consideration</a:t>
            </a:r>
            <a:endParaRPr lang="en-US" sz="40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7688" y="2138360"/>
            <a:ext cx="5482814" cy="396525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006" y="2138360"/>
            <a:ext cx="5532366" cy="4047168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TextBox 9"/>
          <p:cNvSpPr txBox="1"/>
          <p:nvPr/>
        </p:nvSpPr>
        <p:spPr>
          <a:xfrm>
            <a:off x="11246267" y="6286754"/>
            <a:ext cx="512747" cy="388696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9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89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-23813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4318" y="236939"/>
            <a:ext cx="4598418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Drainage System Design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72683" y="1295465"/>
            <a:ext cx="4752244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Manhole Distribution On Second Basement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504" y="1868072"/>
            <a:ext cx="8290203" cy="4782105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53483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-23813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4318" y="236939"/>
            <a:ext cx="4598418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Drainage System Design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72683" y="1295465"/>
            <a:ext cx="1821037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Roof </a:t>
            </a:r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slope plan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789" y="1868072"/>
            <a:ext cx="8917893" cy="4732372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cxnSp>
        <p:nvCxnSpPr>
          <p:cNvPr id="6" name="Straight Connector 5"/>
          <p:cNvCxnSpPr/>
          <p:nvPr/>
        </p:nvCxnSpPr>
        <p:spPr>
          <a:xfrm flipH="1">
            <a:off x="4302369" y="3868615"/>
            <a:ext cx="187569" cy="22273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302369" y="4091354"/>
            <a:ext cx="1230923" cy="8675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533292" y="4525108"/>
            <a:ext cx="375139" cy="457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056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051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4318" y="236939"/>
            <a:ext cx="2171413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Hvac Design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2683" y="1295465"/>
            <a:ext cx="6401582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The using system is VRF system, with three main component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683" y="2053421"/>
            <a:ext cx="3743268" cy="2426418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14677" t="7254" r="10640" b="10333"/>
          <a:stretch/>
        </p:blipFill>
        <p:spPr>
          <a:xfrm>
            <a:off x="4706778" y="2053421"/>
            <a:ext cx="3520475" cy="2426418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0934" y="2053421"/>
            <a:ext cx="2495888" cy="2426418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Rectangle 9"/>
          <p:cNvSpPr/>
          <p:nvPr/>
        </p:nvSpPr>
        <p:spPr>
          <a:xfrm>
            <a:off x="1272255" y="4849700"/>
            <a:ext cx="1744123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Out Door Unit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77832" y="4849699"/>
            <a:ext cx="1378365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Controller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599695" y="4849698"/>
            <a:ext cx="1378365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Diffuser 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90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4318" y="236939"/>
            <a:ext cx="2171413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Hvac Design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4318" y="1295464"/>
            <a:ext cx="3316551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Hvac Design For Ground Floor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683" y="1950679"/>
            <a:ext cx="5692281" cy="349153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" name="Rectangle 12"/>
          <p:cNvSpPr/>
          <p:nvPr/>
        </p:nvSpPr>
        <p:spPr>
          <a:xfrm>
            <a:off x="6176404" y="2539021"/>
            <a:ext cx="3316551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Hvac Design For First Floor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7647" y="3147090"/>
            <a:ext cx="5717918" cy="349153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96185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-594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4318" y="236939"/>
            <a:ext cx="2171413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Hvac Design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4318" y="1295464"/>
            <a:ext cx="4017304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>
                <a:solidFill>
                  <a:schemeClr val="bg1"/>
                </a:solidFill>
                <a:latin typeface="Constantia" panose="02030602050306030303" pitchFamily="18" charset="0"/>
              </a:rPr>
              <a:t>Hvac</a:t>
            </a:r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 3D Model Design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905" y="1937558"/>
            <a:ext cx="5919420" cy="4522172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68067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051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4318" y="236939"/>
            <a:ext cx="4213858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Artificial Lighting  Design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4317" y="1295464"/>
            <a:ext cx="2674619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Type of used Luminaires</a:t>
            </a:r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18" y="4265844"/>
            <a:ext cx="6316980" cy="227101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9648202" y="3425246"/>
            <a:ext cx="2331222" cy="3197373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6896456" y="3425246"/>
            <a:ext cx="2430079" cy="3197373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" name="Picture 11"/>
          <p:cNvPicPr/>
          <p:nvPr/>
        </p:nvPicPr>
        <p:blipFill>
          <a:blip r:embed="rId6"/>
          <a:stretch>
            <a:fillRect/>
          </a:stretch>
        </p:blipFill>
        <p:spPr>
          <a:xfrm>
            <a:off x="9648202" y="307649"/>
            <a:ext cx="2331222" cy="2759923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4" name="Picture 13"/>
          <p:cNvPicPr/>
          <p:nvPr/>
        </p:nvPicPr>
        <p:blipFill>
          <a:blip r:embed="rId7"/>
          <a:stretch>
            <a:fillRect/>
          </a:stretch>
        </p:blipFill>
        <p:spPr>
          <a:xfrm>
            <a:off x="6956277" y="293170"/>
            <a:ext cx="2370258" cy="2774401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5" name="Picture 14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5" t="29431" r="9061" b="26600"/>
          <a:stretch/>
        </p:blipFill>
        <p:spPr bwMode="auto">
          <a:xfrm>
            <a:off x="204318" y="1961295"/>
            <a:ext cx="2530336" cy="1986861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936" y="1961295"/>
            <a:ext cx="3642362" cy="198686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46738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051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4318" y="236939"/>
            <a:ext cx="4213858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Artificial Lighting  Design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84" y="2075666"/>
            <a:ext cx="3863479" cy="2487787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7" name="Picture 1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077" y="2075665"/>
            <a:ext cx="3241420" cy="2487787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8" name="Picture 1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1472" y="2075665"/>
            <a:ext cx="3451723" cy="254761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9" name="Rectangle 18"/>
          <p:cNvSpPr/>
          <p:nvPr/>
        </p:nvSpPr>
        <p:spPr>
          <a:xfrm>
            <a:off x="204318" y="4823453"/>
            <a:ext cx="4017304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Office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578341" y="4823453"/>
            <a:ext cx="3429068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Meeting Room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272329" y="4823453"/>
            <a:ext cx="3520866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Cafeteria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16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051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4318" y="236939"/>
            <a:ext cx="4213858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Artificial Lighting  Design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4318" y="1295464"/>
            <a:ext cx="4521506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Artificial Lighting For </a:t>
            </a:r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Ground Floor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684" y="1868070"/>
            <a:ext cx="8002215" cy="4768524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5095" y="3819241"/>
            <a:ext cx="2767378" cy="2817353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78853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051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4318" y="236939"/>
            <a:ext cx="4213858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Artificial Lighting  Design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4318" y="1295464"/>
            <a:ext cx="4521506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Artificial Lighting For </a:t>
            </a:r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First  Floor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2187" y="3532172"/>
            <a:ext cx="2767378" cy="2817353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318" y="1868070"/>
            <a:ext cx="8461204" cy="4481455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4185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4318" y="236939"/>
            <a:ext cx="4213858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Artificial Lighting  Design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4318" y="1295464"/>
            <a:ext cx="4521506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Artificial Lighting For </a:t>
            </a:r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Second &amp; Third Floor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18" y="1988360"/>
            <a:ext cx="5734227" cy="323312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Rectangle 7"/>
          <p:cNvSpPr/>
          <p:nvPr/>
        </p:nvSpPr>
        <p:spPr>
          <a:xfrm>
            <a:off x="6142863" y="2515836"/>
            <a:ext cx="4521506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Artificial Lighting For </a:t>
            </a:r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Fourth Floor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3496" y="3167679"/>
            <a:ext cx="5803376" cy="323312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85078" y="236939"/>
            <a:ext cx="1711794" cy="1743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49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0"/>
            <a:ext cx="12193057" cy="68585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460" y="1273418"/>
            <a:ext cx="3461047" cy="4616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odoni MT Condensed" panose="02070606080606020203" pitchFamily="18" charset="0"/>
              </a:rPr>
              <a:t> Second Basement Before Modification </a:t>
            </a:r>
            <a:endParaRPr lang="en-US" sz="2400" dirty="0">
              <a:solidFill>
                <a:schemeClr val="bg1"/>
              </a:solidFill>
              <a:latin typeface="Bodoni MT Condensed" panose="02070606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34455" y="1273418"/>
            <a:ext cx="3461047" cy="4616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odoni MT Condensed" panose="02070606080606020203" pitchFamily="18" charset="0"/>
              </a:rPr>
              <a:t> Second Basement After Modification </a:t>
            </a:r>
            <a:endParaRPr lang="en-US" sz="2400" dirty="0">
              <a:solidFill>
                <a:schemeClr val="bg1"/>
              </a:solidFill>
              <a:latin typeface="Bodoni MT Condensed" panose="020706060806060202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460" y="275263"/>
            <a:ext cx="5888053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 </a:t>
            </a:r>
            <a:r>
              <a:rPr lang="en-US" sz="4000" dirty="0">
                <a:solidFill>
                  <a:srgbClr val="002060"/>
                </a:solidFill>
                <a:latin typeface="Bodoni MT Condensed" panose="02070606080606020203" pitchFamily="18" charset="0"/>
              </a:rPr>
              <a:t>Architectural Aspect And </a:t>
            </a:r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Consideration</a:t>
            </a:r>
            <a:endParaRPr lang="en-US" sz="40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4455" y="2025351"/>
            <a:ext cx="5675792" cy="3982341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642" y="2025351"/>
            <a:ext cx="5539060" cy="406780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11212084" y="6196301"/>
            <a:ext cx="512747" cy="388696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10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39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4318" y="236939"/>
            <a:ext cx="4213858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Artificial Lighting  Design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4318" y="1295464"/>
            <a:ext cx="3889118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Artificial Lighting For </a:t>
            </a:r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First Basement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44747" y="1919468"/>
            <a:ext cx="4521506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Artificial Lighting For </a:t>
            </a:r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Second Basement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18" y="1929653"/>
            <a:ext cx="5385765" cy="3951055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2166" y="2515959"/>
            <a:ext cx="5594119" cy="4122901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44898" y="87922"/>
            <a:ext cx="1711794" cy="1743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96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35952" y="236939"/>
            <a:ext cx="2273962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Power Design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5952" y="1295464"/>
            <a:ext cx="3342187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Power Design For Ground Floor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18" y="1868070"/>
            <a:ext cx="5590512" cy="3580287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Rectangle 8"/>
          <p:cNvSpPr/>
          <p:nvPr/>
        </p:nvSpPr>
        <p:spPr>
          <a:xfrm>
            <a:off x="5999148" y="2244084"/>
            <a:ext cx="3038926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Power Design For First Floor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4034" y="2882366"/>
            <a:ext cx="6024946" cy="3171024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14681" y="236939"/>
            <a:ext cx="2778607" cy="1915968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35852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35952" y="236939"/>
            <a:ext cx="2316691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Power Design 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8560" y="1295464"/>
            <a:ext cx="4196766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Power Design For Second &amp; Third  Floor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13666" y="2312451"/>
            <a:ext cx="3323440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Power Design For Fourth Floor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4682" y="236939"/>
            <a:ext cx="2544332" cy="1754425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952" y="1868070"/>
            <a:ext cx="5895753" cy="3041787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2033" y="2886391"/>
            <a:ext cx="5806578" cy="3061481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82460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94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35952" y="236939"/>
            <a:ext cx="2316691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Power Design  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8560" y="1295464"/>
            <a:ext cx="3492128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Power Design For First Basement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41885" y="1876476"/>
            <a:ext cx="3690910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Power Design For Second Basement 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7250" y="236939"/>
            <a:ext cx="2193954" cy="1512824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951" y="1868070"/>
            <a:ext cx="5516945" cy="4079802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8798" y="2537780"/>
            <a:ext cx="5518024" cy="4231382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07199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94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35952" y="236939"/>
            <a:ext cx="3273820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Acoustical </a:t>
            </a:r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Design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5952" y="1278373"/>
            <a:ext cx="1586416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Lecture </a:t>
            </a:r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hall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0233" y="1130312"/>
            <a:ext cx="3468925" cy="2298391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135952" y="1929232"/>
            <a:ext cx="3410553" cy="233300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717" y="1869911"/>
            <a:ext cx="3475021" cy="2420322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435" y="3796434"/>
            <a:ext cx="3468925" cy="200406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6" name="TextBox 15"/>
          <p:cNvSpPr txBox="1"/>
          <p:nvPr/>
        </p:nvSpPr>
        <p:spPr>
          <a:xfrm>
            <a:off x="4074701" y="1110953"/>
            <a:ext cx="3760150" cy="24184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7" name="Picture 1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801" b="17361"/>
          <a:stretch/>
        </p:blipFill>
        <p:spPr bwMode="auto">
          <a:xfrm>
            <a:off x="4074701" y="1110953"/>
            <a:ext cx="3726713" cy="2368104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Text Box 1431"/>
          <p:cNvSpPr txBox="1"/>
          <p:nvPr/>
        </p:nvSpPr>
        <p:spPr>
          <a:xfrm>
            <a:off x="135952" y="4493676"/>
            <a:ext cx="2567940" cy="685800"/>
          </a:xfrm>
          <a:prstGeom prst="rect">
            <a:avLst/>
          </a:prstGeom>
          <a:solidFill>
            <a:schemeClr val="bg1">
              <a:lumMod val="50000"/>
            </a:schemeClr>
          </a:solidFill>
          <a:ln w="38100">
            <a:solidFill>
              <a:srgbClr val="FFFF00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00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Noted</a:t>
            </a:r>
            <a:r>
              <a:rPr lang="en-US" sz="10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:- 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that after the modification, the area RT60 became within the required range (0.6-1.3)for medium frequency</a:t>
            </a:r>
            <a:endParaRPr lang="en-US" sz="1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b="1" u="none" strike="noStrik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57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94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35952" y="236939"/>
            <a:ext cx="3273820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Acoustical </a:t>
            </a:r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Design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5952" y="1278373"/>
            <a:ext cx="2957626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Lecture Hall - Exterior Wall</a:t>
            </a:r>
          </a:p>
        </p:txBody>
      </p:sp>
      <p:pic>
        <p:nvPicPr>
          <p:cNvPr id="14" name="Picture 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51" y="1935966"/>
            <a:ext cx="2555973" cy="2712946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5" name="Rectangle 14"/>
          <p:cNvSpPr/>
          <p:nvPr/>
        </p:nvSpPr>
        <p:spPr>
          <a:xfrm>
            <a:off x="132070" y="4918410"/>
            <a:ext cx="2961508" cy="1334976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component of wall are 70mm stone,110mm concrete,50mm polystarine,100mm hollow block,20mm plaster, total thickness is 350mm</a:t>
            </a:r>
          </a:p>
        </p:txBody>
      </p:sp>
      <p:pic>
        <p:nvPicPr>
          <p:cNvPr id="19" name="Picture 1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339" y="1935966"/>
            <a:ext cx="2787457" cy="2712946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0" name="Rectangle 19"/>
          <p:cNvSpPr/>
          <p:nvPr/>
        </p:nvSpPr>
        <p:spPr>
          <a:xfrm>
            <a:off x="3324314" y="4916578"/>
            <a:ext cx="2961508" cy="1334976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component of glazing: 6.4laminated glass, 12mm air, 6.4mm laminated glass, and 2mm acoustic resin for each side</a:t>
            </a:r>
          </a:p>
        </p:txBody>
      </p:sp>
      <p:pic>
        <p:nvPicPr>
          <p:cNvPr id="21" name="Picture 2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9276" y="1811097"/>
            <a:ext cx="5131214" cy="2837815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2" name="Rectangle 21"/>
          <p:cNvSpPr/>
          <p:nvPr/>
        </p:nvSpPr>
        <p:spPr>
          <a:xfrm>
            <a:off x="6639276" y="4916578"/>
            <a:ext cx="2961508" cy="1334976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shown in previous figure the total STC for exterior wall =50 and this value its very good and acceptable compare with standard .</a:t>
            </a:r>
          </a:p>
        </p:txBody>
      </p:sp>
    </p:spTree>
    <p:extLst>
      <p:ext uri="{BB962C8B-B14F-4D97-AF65-F5344CB8AC3E}">
        <p14:creationId xmlns:p14="http://schemas.microsoft.com/office/powerpoint/2010/main" val="375327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94"/>
            <a:ext cx="12193057" cy="685859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35952" y="236939"/>
            <a:ext cx="3273820" cy="8740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Acoustical </a:t>
            </a:r>
            <a:r>
              <a:rPr lang="en-US" dirty="0" smtClean="0">
                <a:solidFill>
                  <a:srgbClr val="002060"/>
                </a:solidFill>
                <a:latin typeface="Bodoni MT Condensed" panose="02070606080606020203" pitchFamily="18" charset="0"/>
                <a:cs typeface="Times New Roman" panose="02020603050405020304" pitchFamily="18" charset="0"/>
              </a:rPr>
              <a:t>Design</a:t>
            </a:r>
            <a:endParaRPr lang="en-US" dirty="0">
              <a:solidFill>
                <a:srgbClr val="002060"/>
              </a:solidFill>
              <a:latin typeface="Bodoni MT Condensed" panose="02070606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5952" y="1278373"/>
            <a:ext cx="2957626" cy="38809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Lecture Hall </a:t>
            </a:r>
            <a:r>
              <a:rPr lang="en-US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– Interior  </a:t>
            </a:r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Wall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32070" y="4948836"/>
            <a:ext cx="2961508" cy="1018781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component interior wall:  25mm plaster, 100mm hollow block, 25mm plaster ,Total thickness =150mm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615774" y="4911705"/>
            <a:ext cx="2961508" cy="1093041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en-US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shown </a:t>
            </a: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previous figure </a:t>
            </a: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total STC for </a:t>
            </a:r>
            <a:r>
              <a:rPr lang="en-US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exterior </a:t>
            </a: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 =44 and this value its very good and </a:t>
            </a:r>
            <a:r>
              <a:rPr lang="en-US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acceptable </a:t>
            </a: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compare with </a:t>
            </a:r>
            <a:r>
              <a:rPr lang="en-US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 </a:t>
            </a:r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65" y="1861988"/>
            <a:ext cx="2574118" cy="2906565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559" y="1872403"/>
            <a:ext cx="5234833" cy="2896149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63125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87724" y="2521009"/>
            <a:ext cx="7913405" cy="212365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 </a:t>
            </a:r>
            <a:r>
              <a:rPr lang="en-US" sz="6600" dirty="0">
                <a:solidFill>
                  <a:srgbClr val="002060"/>
                </a:solidFill>
                <a:latin typeface="Bodoni MT Condensed" panose="02070606080606020203" pitchFamily="18" charset="0"/>
              </a:rPr>
              <a:t>Quantity Surveying And Cost Estimate </a:t>
            </a:r>
          </a:p>
        </p:txBody>
      </p:sp>
    </p:spTree>
    <p:extLst>
      <p:ext uri="{BB962C8B-B14F-4D97-AF65-F5344CB8AC3E}">
        <p14:creationId xmlns:p14="http://schemas.microsoft.com/office/powerpoint/2010/main" val="92578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3664" y="581114"/>
            <a:ext cx="5665861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 </a:t>
            </a:r>
            <a:r>
              <a:rPr lang="en-US" sz="4000" dirty="0">
                <a:solidFill>
                  <a:srgbClr val="002060"/>
                </a:solidFill>
                <a:latin typeface="Bodoni MT Condensed" panose="02070606080606020203" pitchFamily="18" charset="0"/>
              </a:rPr>
              <a:t>Quantity Surveying And Cost Estimate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53187" y="1744907"/>
            <a:ext cx="5946715" cy="2656177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187" y="1752323"/>
            <a:ext cx="5887517" cy="2563168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08686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67483" y="2956845"/>
            <a:ext cx="7913405" cy="110799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rgbClr val="002060"/>
                </a:solidFill>
                <a:latin typeface="Freestyle Script" panose="030804020302050B0404" pitchFamily="66" charset="0"/>
                <a:ea typeface="Gadugi" panose="020B0502040204020203" pitchFamily="34" charset="0"/>
              </a:rPr>
              <a:t> Thank You For Listening </a:t>
            </a:r>
            <a:endParaRPr lang="en-US" sz="6600" dirty="0">
              <a:solidFill>
                <a:srgbClr val="002060"/>
              </a:solidFill>
              <a:latin typeface="Freestyle Script" panose="030804020302050B0404" pitchFamily="66" charset="0"/>
              <a:ea typeface="Gadug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3463"/>
            <a:ext cx="3973794" cy="17245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3794" y="5133463"/>
            <a:ext cx="2666288" cy="17245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082" y="5133463"/>
            <a:ext cx="2050991" cy="17282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1073" y="5133463"/>
            <a:ext cx="3500927" cy="1724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64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94"/>
            <a:ext cx="12193057" cy="68585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7828" y="1375873"/>
            <a:ext cx="3170490" cy="4616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odoni MT Condensed" panose="02070606080606020203" pitchFamily="18" charset="0"/>
              </a:rPr>
              <a:t> Ground Floor Before Modification </a:t>
            </a:r>
            <a:endParaRPr lang="en-US" sz="2400" dirty="0">
              <a:solidFill>
                <a:schemeClr val="bg1"/>
              </a:solidFill>
              <a:latin typeface="Bodoni MT Condensed" panose="02070606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0442" y="1375873"/>
            <a:ext cx="3170490" cy="4616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odoni MT Condensed" panose="02070606080606020203" pitchFamily="18" charset="0"/>
              </a:rPr>
              <a:t> Ground Floor After Modification </a:t>
            </a:r>
            <a:endParaRPr lang="en-US" sz="2400" dirty="0">
              <a:solidFill>
                <a:schemeClr val="bg1"/>
              </a:solidFill>
              <a:latin typeface="Bodoni MT Condensed" panose="020706060806060202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460" y="275263"/>
            <a:ext cx="5888053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 </a:t>
            </a:r>
            <a:r>
              <a:rPr lang="en-US" sz="4000" dirty="0">
                <a:solidFill>
                  <a:srgbClr val="002060"/>
                </a:solidFill>
                <a:latin typeface="Bodoni MT Condensed" panose="02070606080606020203" pitchFamily="18" charset="0"/>
              </a:rPr>
              <a:t>Architectural Aspect And </a:t>
            </a:r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Consideration</a:t>
            </a:r>
            <a:endParaRPr lang="en-US" sz="40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  <p:pic>
        <p:nvPicPr>
          <p:cNvPr id="12" name="Picture 11"/>
          <p:cNvPicPr/>
          <p:nvPr/>
        </p:nvPicPr>
        <p:blipFill rotWithShape="1">
          <a:blip r:embed="rId3"/>
          <a:srcRect b="17978"/>
          <a:stretch/>
        </p:blipFill>
        <p:spPr bwMode="auto">
          <a:xfrm>
            <a:off x="247828" y="2190584"/>
            <a:ext cx="5717136" cy="4124758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/>
          <p:cNvPicPr/>
          <p:nvPr/>
        </p:nvPicPr>
        <p:blipFill>
          <a:blip r:embed="rId4"/>
          <a:stretch>
            <a:fillRect/>
          </a:stretch>
        </p:blipFill>
        <p:spPr>
          <a:xfrm>
            <a:off x="6220442" y="2190584"/>
            <a:ext cx="5360441" cy="4124758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TextBox 8"/>
          <p:cNvSpPr txBox="1"/>
          <p:nvPr/>
        </p:nvSpPr>
        <p:spPr>
          <a:xfrm>
            <a:off x="11194993" y="6279692"/>
            <a:ext cx="512747" cy="388696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11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86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983" y="1376086"/>
            <a:ext cx="3231160" cy="6462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58071" y="1376086"/>
            <a:ext cx="3170490" cy="461665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odoni MT Condensed" panose="02070606080606020203" pitchFamily="18" charset="0"/>
              </a:rPr>
              <a:t> First Floor After Modification </a:t>
            </a:r>
            <a:endParaRPr lang="en-US" sz="2400" dirty="0">
              <a:solidFill>
                <a:schemeClr val="bg1"/>
              </a:solidFill>
              <a:latin typeface="Bodoni MT Condensed" panose="020706060806060202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460" y="275263"/>
            <a:ext cx="5888053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 </a:t>
            </a:r>
            <a:r>
              <a:rPr lang="en-US" sz="4000" dirty="0">
                <a:solidFill>
                  <a:srgbClr val="002060"/>
                </a:solidFill>
                <a:latin typeface="Bodoni MT Condensed" panose="02070606080606020203" pitchFamily="18" charset="0"/>
              </a:rPr>
              <a:t>Architectural </a:t>
            </a:r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Aspect </a:t>
            </a:r>
            <a:r>
              <a:rPr lang="en-US" sz="4000" dirty="0">
                <a:solidFill>
                  <a:srgbClr val="002060"/>
                </a:solidFill>
                <a:latin typeface="Bodoni MT Condensed" panose="02070606080606020203" pitchFamily="18" charset="0"/>
              </a:rPr>
              <a:t>And </a:t>
            </a:r>
            <a:r>
              <a:rPr lang="en-US" sz="4000" dirty="0" smtClean="0">
                <a:solidFill>
                  <a:srgbClr val="002060"/>
                </a:solidFill>
                <a:latin typeface="Bodoni MT Condensed" panose="02070606080606020203" pitchFamily="18" charset="0"/>
              </a:rPr>
              <a:t>Consideration</a:t>
            </a:r>
            <a:endParaRPr lang="en-US" sz="4000" dirty="0">
              <a:solidFill>
                <a:srgbClr val="002060"/>
              </a:solidFill>
              <a:latin typeface="Bodoni MT Condensed" panose="02070606080606020203" pitchFamily="18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6204214" y="2108745"/>
            <a:ext cx="5682986" cy="3745123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Picture 9"/>
          <p:cNvPicPr/>
          <p:nvPr/>
        </p:nvPicPr>
        <p:blipFill>
          <a:blip r:embed="rId5"/>
          <a:stretch>
            <a:fillRect/>
          </a:stretch>
        </p:blipFill>
        <p:spPr>
          <a:xfrm>
            <a:off x="249463" y="2108746"/>
            <a:ext cx="5459095" cy="3745122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TextBox 10"/>
          <p:cNvSpPr txBox="1"/>
          <p:nvPr/>
        </p:nvSpPr>
        <p:spPr>
          <a:xfrm>
            <a:off x="11212084" y="6196301"/>
            <a:ext cx="512747" cy="388696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2060"/>
                </a:solidFill>
                <a:effectLst/>
                <a:latin typeface="Andalus" panose="02020603050405020304" pitchFamily="18" charset="-78"/>
                <a:ea typeface="Calibri" panose="020F0502020204030204" pitchFamily="34" charset="0"/>
                <a:cs typeface="Arial" panose="020B0604020202020204" pitchFamily="34" charset="0"/>
              </a:rPr>
              <a:t>12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11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2474</TotalTime>
  <Words>1509</Words>
  <Application>Microsoft Office PowerPoint</Application>
  <PresentationFormat>Widescreen</PresentationFormat>
  <Paragraphs>364</Paragraphs>
  <Slides>79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79</vt:i4>
      </vt:variant>
    </vt:vector>
  </HeadingPairs>
  <TitlesOfParts>
    <vt:vector size="96" baseType="lpstr">
      <vt:lpstr>Algerian</vt:lpstr>
      <vt:lpstr>Andalus</vt:lpstr>
      <vt:lpstr>Arial</vt:lpstr>
      <vt:lpstr>Artifakt Element</vt:lpstr>
      <vt:lpstr>Bodoni MT Condensed</vt:lpstr>
      <vt:lpstr>Bodoni MT Poster Compressed</vt:lpstr>
      <vt:lpstr>Book Antiqua</vt:lpstr>
      <vt:lpstr>Calibri</vt:lpstr>
      <vt:lpstr>Calibri Light</vt:lpstr>
      <vt:lpstr>Cambria Math</vt:lpstr>
      <vt:lpstr>Constantia</vt:lpstr>
      <vt:lpstr>Freestyle Script</vt:lpstr>
      <vt:lpstr>Gadugi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Daylight Factor</vt:lpstr>
      <vt:lpstr>PowerPoint Presentation</vt:lpstr>
      <vt:lpstr>PowerPoint Presentation</vt:lpstr>
      <vt:lpstr>PowerPoint Presentation</vt:lpstr>
      <vt:lpstr>Heating &amp; Cooling Load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Microsoft account</cp:lastModifiedBy>
  <cp:revision>153</cp:revision>
  <dcterms:created xsi:type="dcterms:W3CDTF">2022-01-11T17:58:28Z</dcterms:created>
  <dcterms:modified xsi:type="dcterms:W3CDTF">2022-05-29T19:52:26Z</dcterms:modified>
</cp:coreProperties>
</file>