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72" r:id="rId6"/>
    <p:sldId id="260" r:id="rId7"/>
    <p:sldId id="261" r:id="rId8"/>
    <p:sldId id="264" r:id="rId9"/>
    <p:sldId id="262" r:id="rId10"/>
    <p:sldId id="263" r:id="rId11"/>
    <p:sldId id="265" r:id="rId12"/>
    <p:sldId id="266" r:id="rId13"/>
    <p:sldId id="267" r:id="rId14"/>
    <p:sldId id="268" r:id="rId15"/>
    <p:sldId id="273" r:id="rId16"/>
    <p:sldId id="269" r:id="rId17"/>
    <p:sldId id="270" r:id="rId18"/>
    <p:sldId id="274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E71105-E71B-4DF5-959D-5EAB6F9477D8}" type="datetimeFigureOut">
              <a:rPr lang="en-US" smtClean="0"/>
              <a:pPr/>
              <a:t>5/23/2010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3D0D67-CC21-4311-A883-A0856BC9A6A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D0D67-CC21-4311-A883-A0856BC9A6AF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A137-8475-4B35-93AF-CDE284FD021E}" type="datetimeFigureOut">
              <a:rPr lang="en-US" smtClean="0"/>
              <a:pPr/>
              <a:t>5/23/2010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FA757-02FE-4B87-ACAB-CC1977A4CF2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A137-8475-4B35-93AF-CDE284FD021E}" type="datetimeFigureOut">
              <a:rPr lang="en-US" smtClean="0"/>
              <a:pPr/>
              <a:t>5/23/2010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FA757-02FE-4B87-ACAB-CC1977A4CF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A137-8475-4B35-93AF-CDE284FD021E}" type="datetimeFigureOut">
              <a:rPr lang="en-US" smtClean="0"/>
              <a:pPr/>
              <a:t>5/23/2010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4F4FA757-02FE-4B87-ACAB-CC1977A4CF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A137-8475-4B35-93AF-CDE284FD021E}" type="datetimeFigureOut">
              <a:rPr lang="en-US" smtClean="0"/>
              <a:pPr/>
              <a:t>5/23/2010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FA757-02FE-4B87-ACAB-CC1977A4CF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A137-8475-4B35-93AF-CDE284FD021E}" type="datetimeFigureOut">
              <a:rPr lang="en-US" smtClean="0"/>
              <a:pPr/>
              <a:t>5/23/2010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FA757-02FE-4B87-ACAB-CC1977A4CF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A137-8475-4B35-93AF-CDE284FD021E}" type="datetimeFigureOut">
              <a:rPr lang="en-US" smtClean="0"/>
              <a:pPr/>
              <a:t>5/23/2010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FA757-02FE-4B87-ACAB-CC1977A4CF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A137-8475-4B35-93AF-CDE284FD021E}" type="datetimeFigureOut">
              <a:rPr lang="en-US" smtClean="0"/>
              <a:pPr/>
              <a:t>5/23/2010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FA757-02FE-4B87-ACAB-CC1977A4CF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A137-8475-4B35-93AF-CDE284FD021E}" type="datetimeFigureOut">
              <a:rPr lang="en-US" smtClean="0"/>
              <a:pPr/>
              <a:t>5/23/2010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FA757-02FE-4B87-ACAB-CC1977A4CF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A137-8475-4B35-93AF-CDE284FD021E}" type="datetimeFigureOut">
              <a:rPr lang="en-US" smtClean="0"/>
              <a:pPr/>
              <a:t>5/23/2010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FA757-02FE-4B87-ACAB-CC1977A4CF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A137-8475-4B35-93AF-CDE284FD021E}" type="datetimeFigureOut">
              <a:rPr lang="en-US" smtClean="0"/>
              <a:pPr/>
              <a:t>5/23/2010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FA757-02FE-4B87-ACAB-CC1977A4CF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A137-8475-4B35-93AF-CDE284FD021E}" type="datetimeFigureOut">
              <a:rPr lang="en-US" smtClean="0"/>
              <a:pPr/>
              <a:t>5/23/2010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FA757-02FE-4B87-ACAB-CC1977A4CF2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B85A137-8475-4B35-93AF-CDE284FD021E}" type="datetimeFigureOut">
              <a:rPr lang="en-US" smtClean="0"/>
              <a:pPr/>
              <a:t>5/23/2010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F4FA757-02FE-4B87-ACAB-CC1977A4CF2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43000" y="762000"/>
            <a:ext cx="675298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RFID Technology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9600" y="2590800"/>
            <a:ext cx="792480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Prepared by:</a:t>
            </a:r>
          </a:p>
          <a:p>
            <a:pPr algn="ctr"/>
            <a:r>
              <a:rPr 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Ahmad </a:t>
            </a:r>
            <a:r>
              <a:rPr lang="en-U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</a:t>
            </a:r>
            <a:r>
              <a:rPr 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del </a:t>
            </a:r>
            <a:r>
              <a:rPr lang="en-US" sz="5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R</a:t>
            </a:r>
            <a:r>
              <a:rPr lang="en-US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ahwan</a:t>
            </a:r>
            <a:endParaRPr lang="en-US" sz="5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en-US" sz="5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Asem</a:t>
            </a:r>
            <a:r>
              <a:rPr lang="en-U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en-US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</a:t>
            </a:r>
            <a:r>
              <a:rPr lang="en-US" sz="5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athi</a:t>
            </a:r>
            <a:r>
              <a:rPr 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en-US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Shtahey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RFID - Introduction</a:t>
            </a:r>
            <a:endParaRPr lang="en-US" dirty="0">
              <a:ln w="6350"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14800"/>
          </a:xfrm>
        </p:spPr>
        <p:txBody>
          <a:bodyPr>
            <a:normAutofit fontScale="92500" lnSpcReduction="20000"/>
          </a:bodyPr>
          <a:lstStyle/>
          <a:p>
            <a:pPr marL="342900" lvl="0" indent="-342900" fontAlgn="base"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b="1" kern="0" dirty="0" smtClean="0">
                <a:solidFill>
                  <a:prstClr val="white"/>
                </a:solidFill>
                <a:latin typeface="Trebuchet MS"/>
              </a:rPr>
              <a:t>Radio-frequency identification (RFID) is an </a:t>
            </a:r>
            <a:r>
              <a:rPr lang="en-US" b="1" u="sng" kern="0" dirty="0" smtClean="0">
                <a:solidFill>
                  <a:prstClr val="white"/>
                </a:solidFill>
                <a:latin typeface="Trebuchet MS"/>
              </a:rPr>
              <a:t>automatic identification</a:t>
            </a:r>
            <a:r>
              <a:rPr lang="en-US" b="1" kern="0" dirty="0" smtClean="0">
                <a:solidFill>
                  <a:prstClr val="white"/>
                </a:solidFill>
                <a:latin typeface="Trebuchet MS"/>
              </a:rPr>
              <a:t> method, relying on storing and remotely retrieving data using devices called </a:t>
            </a:r>
            <a:r>
              <a:rPr lang="en-US" b="1" u="sng" kern="0" dirty="0" smtClean="0">
                <a:solidFill>
                  <a:prstClr val="white"/>
                </a:solidFill>
                <a:latin typeface="Trebuchet MS"/>
              </a:rPr>
              <a:t>RFID tags</a:t>
            </a:r>
            <a:r>
              <a:rPr lang="en-US" b="1" kern="0" dirty="0" smtClean="0">
                <a:solidFill>
                  <a:prstClr val="white"/>
                </a:solidFill>
                <a:latin typeface="Trebuchet MS"/>
              </a:rPr>
              <a:t> or transponders.</a:t>
            </a:r>
          </a:p>
          <a:p>
            <a:pPr marL="342900" lvl="0" indent="-342900" fontAlgn="base"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b="1" kern="0" dirty="0" smtClean="0">
                <a:solidFill>
                  <a:prstClr val="white"/>
                </a:solidFill>
                <a:latin typeface="Trebuchet MS"/>
              </a:rPr>
              <a:t>RFID (radio frequency identification) is a technology that incorporates the use of electromagnetic or electrostatic coupling in the radio frequency (RF) portion of the electromagnetic spectrum to uniquely identify an object, animal, or person.</a:t>
            </a:r>
          </a:p>
          <a:p>
            <a:pPr marL="342900" lvl="0" indent="-342900" fontAlgn="base"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b="1" kern="0" dirty="0" smtClean="0">
                <a:solidFill>
                  <a:prstClr val="white"/>
                </a:solidFill>
                <a:latin typeface="Trebuchet MS"/>
              </a:rPr>
              <a:t>An alternative to </a:t>
            </a:r>
            <a:r>
              <a:rPr lang="en-US" b="1" u="sng" kern="0" dirty="0" smtClean="0">
                <a:solidFill>
                  <a:prstClr val="white"/>
                </a:solidFill>
                <a:latin typeface="Trebuchet MS"/>
              </a:rPr>
              <a:t>bar code</a:t>
            </a:r>
            <a:r>
              <a:rPr lang="en-US" b="1" kern="0" dirty="0" smtClean="0">
                <a:solidFill>
                  <a:prstClr val="white"/>
                </a:solidFill>
                <a:latin typeface="Trebuchet MS"/>
              </a:rPr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History of RFID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n-US" b="1" kern="0" dirty="0" smtClean="0"/>
              <a:t>Invented in 1948 by Harry Stockman.</a:t>
            </a:r>
          </a:p>
          <a:p>
            <a:pPr marL="342900" indent="-342900">
              <a:defRPr/>
            </a:pPr>
            <a:endParaRPr lang="en-US" b="1" kern="0" dirty="0" smtClean="0"/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US" b="1" dirty="0" smtClean="0"/>
              <a:t>Initial application was during World War II-The United Kingdom used RFID devices to distinguish returning English airplanes from inbound German ones. RADAR was only able to signal the presence of a plane, not the kind of plane it was..</a:t>
            </a:r>
          </a:p>
          <a:p>
            <a:pPr marL="342900" indent="-342900">
              <a:defRPr/>
            </a:pPr>
            <a:endParaRPr lang="en-US" b="1" dirty="0" smtClean="0"/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US" b="1" dirty="0" smtClean="0"/>
              <a:t>Came into commercial use only in 1990s.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Uses of RFID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80000"/>
              </a:lnSpc>
            </a:pPr>
            <a:r>
              <a:rPr lang="en-US" b="1" dirty="0" smtClean="0"/>
              <a:t>Used where unique identification is needed.</a:t>
            </a:r>
          </a:p>
          <a:p>
            <a:pPr>
              <a:lnSpc>
                <a:spcPct val="80000"/>
              </a:lnSpc>
            </a:pPr>
            <a:r>
              <a:rPr lang="en-US" b="1" dirty="0" smtClean="0"/>
              <a:t>Large Retail companies – Product Tracking.</a:t>
            </a:r>
          </a:p>
          <a:p>
            <a:pPr>
              <a:lnSpc>
                <a:spcPct val="80000"/>
              </a:lnSpc>
            </a:pPr>
            <a:r>
              <a:rPr lang="en-US" b="1" dirty="0" smtClean="0"/>
              <a:t>Hospitals &amp; Nursing Homes – Patient Tagging .</a:t>
            </a:r>
          </a:p>
          <a:p>
            <a:pPr>
              <a:lnSpc>
                <a:spcPct val="80000"/>
              </a:lnSpc>
            </a:pPr>
            <a:r>
              <a:rPr lang="en-US" b="1" dirty="0" smtClean="0"/>
              <a:t>Airports – Baggage Tracking.</a:t>
            </a:r>
          </a:p>
          <a:p>
            <a:pPr>
              <a:lnSpc>
                <a:spcPct val="80000"/>
              </a:lnSpc>
            </a:pPr>
            <a:r>
              <a:rPr lang="en-US" b="1" dirty="0" smtClean="0"/>
              <a:t>Security Applications – Contactless Smart Cards.</a:t>
            </a:r>
          </a:p>
          <a:p>
            <a:pPr>
              <a:lnSpc>
                <a:spcPct val="80000"/>
              </a:lnSpc>
            </a:pPr>
            <a:r>
              <a:rPr lang="en-US" b="1" dirty="0" smtClean="0"/>
              <a:t>RFID Readers could also WRITE onto Tags.</a:t>
            </a:r>
          </a:p>
          <a:p>
            <a:pPr>
              <a:lnSpc>
                <a:spcPct val="80000"/>
              </a:lnSpc>
            </a:pPr>
            <a:r>
              <a:rPr lang="en-US" b="1" dirty="0" smtClean="0"/>
              <a:t>RFID Sensors to sense temperature, movement, radiation, food quality.</a:t>
            </a:r>
          </a:p>
          <a:p>
            <a:pPr>
              <a:lnSpc>
                <a:spcPct val="80000"/>
              </a:lnSpc>
            </a:pPr>
            <a:r>
              <a:rPr lang="en-US" b="1" dirty="0" smtClean="0"/>
              <a:t>Passports-UK, Australia, Finland, Ireland.</a:t>
            </a:r>
          </a:p>
          <a:p>
            <a:pPr>
              <a:lnSpc>
                <a:spcPct val="80000"/>
              </a:lnSpc>
            </a:pPr>
            <a:r>
              <a:rPr lang="en-US" b="1" dirty="0" smtClean="0"/>
              <a:t>RFID is used in Libraries.</a:t>
            </a:r>
          </a:p>
          <a:p>
            <a:pPr>
              <a:lnSpc>
                <a:spcPct val="80000"/>
              </a:lnSpc>
            </a:pPr>
            <a:r>
              <a:rPr lang="en-US" b="1" dirty="0" smtClean="0"/>
              <a:t>Replacing Barcodes.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Cow_With_RFID_Ta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8600" y="304800"/>
            <a:ext cx="3520017" cy="3352800"/>
          </a:xfrm>
        </p:spPr>
      </p:pic>
      <p:pic>
        <p:nvPicPr>
          <p:cNvPr id="5" name="Picture 4" descr="factori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381000"/>
            <a:ext cx="3771900" cy="4419600"/>
          </a:xfrm>
          <a:prstGeom prst="rect">
            <a:avLst/>
          </a:prstGeom>
        </p:spPr>
      </p:pic>
      <p:pic>
        <p:nvPicPr>
          <p:cNvPr id="6" name="Picture 5" descr="librarie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8200" y="5105400"/>
            <a:ext cx="4495800" cy="1600200"/>
          </a:xfrm>
          <a:prstGeom prst="rect">
            <a:avLst/>
          </a:prstGeom>
        </p:spPr>
      </p:pic>
      <p:pic>
        <p:nvPicPr>
          <p:cNvPr id="7" name="Picture 6" descr="rfid-ticketing-technology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000" y="3886200"/>
            <a:ext cx="4114800" cy="27523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RFID Vs </a:t>
            </a:r>
            <a:r>
              <a:rPr lang="en-US" sz="4400" dirty="0" err="1" smtClean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BarCode</a:t>
            </a:r>
            <a:endParaRPr lang="en-US" dirty="0">
              <a:ln w="6350"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419600"/>
          </a:xfrm>
        </p:spPr>
        <p:txBody>
          <a:bodyPr>
            <a:normAutofit/>
          </a:bodyPr>
          <a:lstStyle/>
          <a:p>
            <a:r>
              <a:rPr lang="en-US" dirty="0" smtClean="0"/>
              <a:t>RFID Forging is more difficult compared to barcode.</a:t>
            </a:r>
          </a:p>
          <a:p>
            <a:pPr lvl="0"/>
            <a:r>
              <a:rPr lang="en-US" dirty="0" smtClean="0"/>
              <a:t>RFID </a:t>
            </a:r>
            <a:r>
              <a:rPr lang="en-US" b="1" dirty="0" smtClean="0"/>
              <a:t>is comparatively faster.</a:t>
            </a:r>
          </a:p>
          <a:p>
            <a:r>
              <a:rPr lang="en-US" b="1" dirty="0" smtClean="0"/>
              <a:t>RFID Can read multiple tags where barcode</a:t>
            </a:r>
            <a:br>
              <a:rPr lang="en-US" b="1" dirty="0" smtClean="0"/>
            </a:br>
            <a:r>
              <a:rPr lang="en-US" b="1" dirty="0" smtClean="0"/>
              <a:t>can only read one tag at a time.</a:t>
            </a:r>
          </a:p>
          <a:p>
            <a:r>
              <a:rPr lang="en-US" b="1" dirty="0" smtClean="0"/>
              <a:t>The life time of RFID is larger than barcode</a:t>
            </a:r>
            <a:br>
              <a:rPr lang="en-US" b="1" dirty="0" smtClean="0"/>
            </a:br>
            <a:r>
              <a:rPr lang="en-US" b="1" dirty="0" smtClean="0"/>
              <a:t>(from 2-4 years).</a:t>
            </a:r>
          </a:p>
          <a:p>
            <a:pPr lvl="0"/>
            <a:r>
              <a:rPr lang="en-US" b="1" dirty="0" smtClean="0"/>
              <a:t>RFID Relatively expensive as compared to Bar Codes(Reader 1000$, Tag 20 cents a piece).</a:t>
            </a:r>
          </a:p>
          <a:p>
            <a:pPr lvl="0"/>
            <a:endParaRPr lang="en-US" b="1" dirty="0" smtClean="0"/>
          </a:p>
          <a:p>
            <a:pPr lvl="0"/>
            <a:endParaRPr lang="en-US" b="1" dirty="0" smtClean="0"/>
          </a:p>
          <a:p>
            <a:endParaRPr lang="en-US" b="1" dirty="0" smtClean="0"/>
          </a:p>
          <a:p>
            <a:pPr lvl="0"/>
            <a:endParaRPr lang="en-US" b="1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TAGs</a:t>
            </a:r>
            <a:endParaRPr lang="en-US" dirty="0">
              <a:ln w="6350"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342900" lvl="0" indent="-342900" algn="just" fontAlgn="base">
              <a:lnSpc>
                <a:spcPct val="120000"/>
              </a:lnSpc>
              <a:spcAft>
                <a:spcPct val="0"/>
              </a:spcAft>
              <a:buClrTx/>
              <a:buSzTx/>
              <a:buFont typeface="Arial" pitchFamily="34" charset="0"/>
              <a:buChar char="•"/>
              <a:defRPr/>
            </a:pPr>
            <a:r>
              <a:rPr lang="en-US" sz="3200" b="1" kern="0" dirty="0" smtClean="0">
                <a:ln w="0">
                  <a:solidFill>
                    <a:srgbClr val="FFFFFF"/>
                  </a:solidFill>
                  <a:prstDash val="solid"/>
                </a:ln>
                <a:solidFill>
                  <a:prstClr val="white"/>
                </a:solidFill>
                <a:effectLst>
                  <a:reflection blurRad="12700" stA="25000" endPos="55000" dist="5000" dir="5400000" sy="-100000" algn="bl" rotWithShape="0"/>
                </a:effectLst>
                <a:latin typeface="Trebuchet MS"/>
                <a:ea typeface="+mj-ea"/>
                <a:cs typeface="+mj-cs"/>
              </a:rPr>
              <a:t>A</a:t>
            </a:r>
            <a:r>
              <a:rPr lang="en-US" sz="3200" b="1" kern="0" dirty="0" smtClean="0">
                <a:ln w="0">
                  <a:solidFill>
                    <a:srgbClr val="FFFFFF"/>
                  </a:solidFill>
                  <a:prstDash val="solid"/>
                </a:ln>
                <a:solidFill>
                  <a:prstClr val="white"/>
                </a:soli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latin typeface="Trebuchet MS"/>
                <a:ea typeface="+mj-ea"/>
                <a:cs typeface="+mj-cs"/>
              </a:rPr>
              <a:t>n RFID tag is an object that can be stuck on or incorporated into a product, animal, or person for the purpose of identification using radio waves</a:t>
            </a:r>
            <a:r>
              <a:rPr lang="en-US" sz="3200" b="1" kern="0" dirty="0" smtClean="0">
                <a:ln w="0">
                  <a:solidFill>
                    <a:srgbClr val="FFFFFF"/>
                  </a:solidFill>
                  <a:prstDash val="solid"/>
                </a:ln>
                <a:solidFill>
                  <a:prstClr val="white"/>
                </a:solidFill>
                <a:effectLst>
                  <a:reflection blurRad="12700" stA="25000" endPos="55000" dist="5000" dir="5400000" sy="-100000" algn="bl" rotWithShape="0"/>
                </a:effectLst>
                <a:latin typeface="Trebuchet MS"/>
                <a:ea typeface="+mj-ea"/>
                <a:cs typeface="+mj-cs"/>
              </a:rPr>
              <a:t> .</a:t>
            </a:r>
          </a:p>
          <a:p>
            <a:r>
              <a:rPr lang="en-US" dirty="0" smtClean="0"/>
              <a:t>Types of tags</a:t>
            </a:r>
            <a:br>
              <a:rPr lang="en-US" dirty="0" smtClean="0"/>
            </a:br>
            <a:r>
              <a:rPr lang="en-US" dirty="0" smtClean="0">
                <a:solidFill>
                  <a:srgbClr val="FF0000"/>
                </a:solidFill>
              </a:rPr>
              <a:t>1.Active : </a:t>
            </a:r>
            <a:r>
              <a:rPr lang="en-US" dirty="0" smtClean="0"/>
              <a:t>has an internal battery to power them.</a:t>
            </a:r>
            <a:br>
              <a:rPr lang="en-US" dirty="0" smtClean="0"/>
            </a:br>
            <a:r>
              <a:rPr lang="en-US" dirty="0" smtClean="0">
                <a:solidFill>
                  <a:srgbClr val="FF0000"/>
                </a:solidFill>
              </a:rPr>
              <a:t>2.Passive: </a:t>
            </a:r>
            <a:r>
              <a:rPr lang="en-US" dirty="0" smtClean="0"/>
              <a:t>does not contain a battery; the power is supplied by the reader. When radio waves from the reader are encountered by a passive </a:t>
            </a:r>
            <a:r>
              <a:rPr lang="en-US" dirty="0" err="1" smtClean="0"/>
              <a:t>rfid</a:t>
            </a:r>
            <a:r>
              <a:rPr lang="en-US" dirty="0" smtClean="0"/>
              <a:t> tag, the coiled antenna within the tag forms a magnetic field. The tag draws power from it, energizing the circuits in the tag. The tag then sends the information encoded in the tag's memory.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ysClr val="windowText" lastClr="000000"/>
                </a:solidFill>
              </a:rPr>
              <a:t>TAGs cont.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dirty="0" smtClean="0"/>
              <a:t>Each tag contains a unique code that facilitating the identification process &amp; is  known as EPC (Electronic Product Code ).</a:t>
            </a:r>
          </a:p>
          <a:p>
            <a:pPr>
              <a:buNone/>
            </a:pPr>
            <a:endParaRPr lang="en-US" b="1" dirty="0" smtClean="0"/>
          </a:p>
          <a:p>
            <a:r>
              <a:rPr lang="en-US" b="1" dirty="0" smtClean="0"/>
              <a:t>E.g. 613.23000.123456.123456789 (96 bits)</a:t>
            </a:r>
          </a:p>
          <a:p>
            <a:endParaRPr lang="en-US" b="1" dirty="0" smtClean="0"/>
          </a:p>
          <a:p>
            <a:r>
              <a:rPr lang="en-US" b="1" dirty="0" smtClean="0"/>
              <a:t>Header – defines version of EPC(8 bits)</a:t>
            </a:r>
          </a:p>
          <a:p>
            <a:endParaRPr lang="en-US" b="1" dirty="0" smtClean="0"/>
          </a:p>
          <a:p>
            <a:r>
              <a:rPr lang="en-US" b="1" dirty="0" smtClean="0"/>
              <a:t>EPC Manager – describes originator of EPC (Product manufacturer) (28 bits)</a:t>
            </a:r>
          </a:p>
          <a:p>
            <a:endParaRPr lang="en-US" b="1" dirty="0" smtClean="0"/>
          </a:p>
          <a:p>
            <a:r>
              <a:rPr lang="en-US" b="1" dirty="0" smtClean="0"/>
              <a:t>Object Class - Could describe the product type (24 Bits)</a:t>
            </a:r>
          </a:p>
          <a:p>
            <a:endParaRPr lang="en-US" b="1" dirty="0" smtClean="0"/>
          </a:p>
          <a:p>
            <a:r>
              <a:rPr lang="en-US" b="1" dirty="0" smtClean="0"/>
              <a:t>Serial Number – Unique ID for that product item (36 Bits)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Passive TAGs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algn="just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US" b="1" dirty="0" smtClean="0"/>
              <a:t>Tag contains an antenna, and a small chip</a:t>
            </a:r>
          </a:p>
          <a:p>
            <a:pPr lvl="1" algn="just">
              <a:lnSpc>
                <a:spcPct val="80000"/>
              </a:lnSpc>
              <a:buNone/>
              <a:defRPr/>
            </a:pPr>
            <a:r>
              <a:rPr lang="en-US" b="1" dirty="0" smtClean="0"/>
              <a:t>    that stores a small amount of data</a:t>
            </a:r>
          </a:p>
          <a:p>
            <a:pPr lvl="1" algn="just">
              <a:lnSpc>
                <a:spcPct val="80000"/>
              </a:lnSpc>
              <a:defRPr/>
            </a:pPr>
            <a:endParaRPr lang="en-US" b="1" dirty="0" smtClean="0"/>
          </a:p>
          <a:p>
            <a:pPr lvl="1" algn="just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US" b="1" dirty="0" smtClean="0"/>
              <a:t>Tag can be programmed at manufacture</a:t>
            </a:r>
          </a:p>
          <a:p>
            <a:pPr lvl="1" algn="just">
              <a:lnSpc>
                <a:spcPct val="80000"/>
              </a:lnSpc>
              <a:buNone/>
              <a:defRPr/>
            </a:pPr>
            <a:r>
              <a:rPr lang="en-US" b="1" dirty="0" smtClean="0"/>
              <a:t>    or on installation</a:t>
            </a:r>
          </a:p>
          <a:p>
            <a:pPr lvl="1" algn="just">
              <a:lnSpc>
                <a:spcPct val="80000"/>
              </a:lnSpc>
              <a:defRPr/>
            </a:pPr>
            <a:endParaRPr lang="en-US" b="1" dirty="0" smtClean="0"/>
          </a:p>
          <a:p>
            <a:pPr lvl="1" algn="just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US" b="1" dirty="0" smtClean="0"/>
              <a:t>Tag is powered by the high power electromagnetic field generated by the antennas – usually in doorways</a:t>
            </a:r>
          </a:p>
          <a:p>
            <a:pPr lvl="1" algn="just">
              <a:lnSpc>
                <a:spcPct val="80000"/>
              </a:lnSpc>
              <a:defRPr/>
            </a:pPr>
            <a:endParaRPr lang="en-US" b="1" dirty="0" smtClean="0"/>
          </a:p>
          <a:p>
            <a:pPr lvl="1" algn="just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US" b="1" dirty="0" smtClean="0"/>
              <a:t>The field allows the chip/antenna to reflect back an extremely weak signal containing the data.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ag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066800"/>
            <a:ext cx="7315200" cy="5029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ysClr val="windowText" lastClr="000000"/>
                </a:solidFill>
              </a:rPr>
              <a:t>RFID Reader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90800"/>
            <a:ext cx="8229600" cy="3733800"/>
          </a:xfrm>
        </p:spPr>
        <p:txBody>
          <a:bodyPr/>
          <a:lstStyle/>
          <a:p>
            <a:r>
              <a:rPr lang="en-US" dirty="0" smtClean="0"/>
              <a:t>The RFID reader consists of transmitting and receiving sections. It transmits a carrier signal, receives the backscattering signal, and performs data processing.</a:t>
            </a:r>
          </a:p>
          <a:p>
            <a:pPr>
              <a:buNone/>
            </a:pPr>
            <a:r>
              <a:rPr lang="en-US" dirty="0" smtClean="0"/>
              <a:t>    The reader also communicates with an external host computer. This circuit is designed for a read range of  5 ~ 7 cm.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RFID cc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ysClr val="windowText" lastClr="000000"/>
                </a:solidFill>
              </a:rPr>
              <a:t>Transmitting Section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transmitting section contains circuitry for a carrier signal (125 kHz), power amplifiers, and a tuned antenna coil. The 125 kHz carrier signal is typically generated by dividing a 4 MHz (4 MHz/32 = 125 kHz) crystal oscillator signal. The signal is amplified before it is fed into the antenna tuning circuit. A complementary power amplifier circuit is typically used to boost the transmitting signal level.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arrier genrat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mplifecation stag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3487" cy="685800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Receiving Section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14600"/>
            <a:ext cx="8229600" cy="3657600"/>
          </a:xfrm>
        </p:spPr>
        <p:txBody>
          <a:bodyPr>
            <a:normAutofit/>
          </a:bodyPr>
          <a:lstStyle/>
          <a:p>
            <a:r>
              <a:rPr lang="en-US" dirty="0" smtClean="0"/>
              <a:t>The receiving section consists of an antenna </a:t>
            </a:r>
            <a:r>
              <a:rPr lang="en-US" dirty="0" err="1" smtClean="0"/>
              <a:t>coil,demodulator</a:t>
            </a:r>
            <a:r>
              <a:rPr lang="en-US" dirty="0" smtClean="0"/>
              <a:t>, filters, amplifiers, and microcontroller. In applications for close proximity read range, a single coil is often used for both transmitting and receiving. For long read-range applications, however, separated antennas may be used.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low pass filter and inalub detecte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pulse shap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146</TotalTime>
  <Words>603</Words>
  <Application>Microsoft Office PowerPoint</Application>
  <PresentationFormat>On-screen Show (4:3)</PresentationFormat>
  <Paragraphs>67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Apex</vt:lpstr>
      <vt:lpstr>Slide 1</vt:lpstr>
      <vt:lpstr>RFID - Introduction</vt:lpstr>
      <vt:lpstr>History of RFID</vt:lpstr>
      <vt:lpstr>Uses of RFID</vt:lpstr>
      <vt:lpstr>Slide 5</vt:lpstr>
      <vt:lpstr>RFID Vs BarCode</vt:lpstr>
      <vt:lpstr>TAGs</vt:lpstr>
      <vt:lpstr>TAGs cont.</vt:lpstr>
      <vt:lpstr>Passive TAGs</vt:lpstr>
      <vt:lpstr>Slide 10</vt:lpstr>
      <vt:lpstr>RFID Reader</vt:lpstr>
      <vt:lpstr>Slide 12</vt:lpstr>
      <vt:lpstr>Transmitting Section</vt:lpstr>
      <vt:lpstr>Slide 14</vt:lpstr>
      <vt:lpstr>Slide 15</vt:lpstr>
      <vt:lpstr>Receiving Section</vt:lpstr>
      <vt:lpstr>Slide 17</vt:lpstr>
      <vt:lpstr>Slide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asem</dc:creator>
  <cp:lastModifiedBy>asem</cp:lastModifiedBy>
  <cp:revision>22</cp:revision>
  <dcterms:created xsi:type="dcterms:W3CDTF">2010-05-15T17:47:13Z</dcterms:created>
  <dcterms:modified xsi:type="dcterms:W3CDTF">2010-05-23T10:51:16Z</dcterms:modified>
</cp:coreProperties>
</file>