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306" r:id="rId3"/>
    <p:sldId id="261" r:id="rId4"/>
    <p:sldId id="260" r:id="rId5"/>
    <p:sldId id="262" r:id="rId6"/>
    <p:sldId id="263" r:id="rId7"/>
    <p:sldId id="265" r:id="rId8"/>
    <p:sldId id="307" r:id="rId9"/>
    <p:sldId id="266" r:id="rId10"/>
    <p:sldId id="308" r:id="rId11"/>
    <p:sldId id="269" r:id="rId12"/>
    <p:sldId id="302" r:id="rId13"/>
    <p:sldId id="273" r:id="rId14"/>
    <p:sldId id="274" r:id="rId15"/>
    <p:sldId id="276" r:id="rId16"/>
    <p:sldId id="277" r:id="rId17"/>
    <p:sldId id="279" r:id="rId18"/>
    <p:sldId id="281" r:id="rId19"/>
    <p:sldId id="283" r:id="rId20"/>
    <p:sldId id="285" r:id="rId21"/>
    <p:sldId id="287" r:id="rId22"/>
    <p:sldId id="289" r:id="rId23"/>
    <p:sldId id="292" r:id="rId24"/>
    <p:sldId id="293" r:id="rId25"/>
    <p:sldId id="294" r:id="rId26"/>
    <p:sldId id="295" r:id="rId27"/>
    <p:sldId id="296" r:id="rId28"/>
    <p:sldId id="297" r:id="rId29"/>
    <p:sldId id="298" r:id="rId30"/>
    <p:sldId id="299" r:id="rId31"/>
    <p:sldId id="300" r:id="rId32"/>
    <p:sldId id="291" r:id="rId33"/>
    <p:sldId id="303" r:id="rId34"/>
    <p:sldId id="305" r:id="rId35"/>
    <p:sldId id="304" r:id="rId36"/>
    <p:sldId id="268" r:id="rId37"/>
    <p:sldId id="270"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8545"/>
  </p:normalViewPr>
  <p:slideViewPr>
    <p:cSldViewPr snapToGrid="0" snapToObjects="1">
      <p:cViewPr varScale="1">
        <p:scale>
          <a:sx n="65" d="100"/>
          <a:sy n="65" d="100"/>
        </p:scale>
        <p:origin x="91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F1E322-1288-244E-801B-FA79C61091AA}" type="datetimeFigureOut">
              <a:rPr lang="en-US" smtClean="0"/>
              <a:t>12/30/2020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C4E297-F0EE-3D4D-BC6E-C6B882B0AB85}" type="slidenum">
              <a:rPr lang="en-US" smtClean="0"/>
              <a:t>‹#›</a:t>
            </a:fld>
            <a:endParaRPr lang="en-US"/>
          </a:p>
        </p:txBody>
      </p:sp>
    </p:spTree>
    <p:extLst>
      <p:ext uri="{BB962C8B-B14F-4D97-AF65-F5344CB8AC3E}">
        <p14:creationId xmlns:p14="http://schemas.microsoft.com/office/powerpoint/2010/main" val="1225569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12/30/2020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12/30/2020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12/30/2020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12/30/2020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12/30/2020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688" y="2099089"/>
            <a:ext cx="10993549" cy="1475013"/>
          </a:xfrm>
        </p:spPr>
        <p:txBody>
          <a:bodyPr>
            <a:noAutofit/>
          </a:bodyPr>
          <a:lstStyle/>
          <a:p>
            <a:pPr rtl="1"/>
            <a:r>
              <a:rPr lang="en-US" cap="none" dirty="0" smtClean="0"/>
              <a:t> </a:t>
            </a:r>
            <a:r>
              <a:rPr lang="ar-JO" cap="none" dirty="0" smtClean="0"/>
              <a:t/>
            </a:r>
            <a:br>
              <a:rPr lang="ar-JO" cap="none" dirty="0" smtClean="0"/>
            </a:br>
            <a:r>
              <a:rPr lang="ar-JO" cap="none" dirty="0"/>
              <a:t/>
            </a:r>
            <a:br>
              <a:rPr lang="ar-JO" cap="none" dirty="0"/>
            </a:br>
            <a:r>
              <a:rPr lang="ar-JO" cap="none" dirty="0" smtClean="0"/>
              <a:t/>
            </a:r>
            <a:br>
              <a:rPr lang="ar-JO" cap="none" dirty="0" smtClean="0"/>
            </a:br>
            <a:r>
              <a:rPr lang="en-US" sz="3200" cap="none" dirty="0" smtClean="0"/>
              <a:t>Applying Statistical Quality Control (SPC) Tools </a:t>
            </a:r>
            <a:r>
              <a:rPr lang="ar-SA" sz="3200" cap="none" dirty="0" smtClean="0"/>
              <a:t/>
            </a:r>
            <a:br>
              <a:rPr lang="ar-SA" sz="3200" cap="none" dirty="0" smtClean="0"/>
            </a:br>
            <a:r>
              <a:rPr lang="en-US" sz="3200" cap="none" dirty="0" smtClean="0"/>
              <a:t>In The National Beverage Company Coca-cola/</a:t>
            </a:r>
            <a:r>
              <a:rPr lang="en-US" sz="3200" cap="none" dirty="0" err="1" smtClean="0"/>
              <a:t>Cappy</a:t>
            </a:r>
            <a:r>
              <a:rPr lang="en-US" cap="none" dirty="0" smtClean="0"/>
              <a:t/>
            </a:r>
            <a:br>
              <a:rPr lang="en-US" cap="none" dirty="0" smtClean="0"/>
            </a:br>
            <a:endParaRPr lang="en-US" cap="none" dirty="0"/>
          </a:p>
        </p:txBody>
      </p:sp>
      <p:sp>
        <p:nvSpPr>
          <p:cNvPr id="3" name="Subtitle 2"/>
          <p:cNvSpPr>
            <a:spLocks noGrp="1"/>
          </p:cNvSpPr>
          <p:nvPr>
            <p:ph type="subTitle" idx="1"/>
          </p:nvPr>
        </p:nvSpPr>
        <p:spPr>
          <a:xfrm>
            <a:off x="1606545" y="3886558"/>
            <a:ext cx="11018686" cy="1792349"/>
          </a:xfrm>
        </p:spPr>
        <p:txBody>
          <a:bodyPr>
            <a:normAutofit/>
          </a:bodyPr>
          <a:lstStyle/>
          <a:p>
            <a:pPr rtl="1"/>
            <a:r>
              <a:rPr lang="en-US" sz="1800" cap="none" dirty="0" smtClean="0">
                <a:solidFill>
                  <a:schemeClr val="bg1"/>
                </a:solidFill>
                <a:latin typeface="+mj-lt"/>
              </a:rPr>
              <a:t>Presented To :</a:t>
            </a:r>
          </a:p>
          <a:p>
            <a:pPr rtl="1"/>
            <a:r>
              <a:rPr lang="en-US" sz="1800" cap="none" dirty="0" smtClean="0">
                <a:solidFill>
                  <a:schemeClr val="bg1"/>
                </a:solidFill>
                <a:latin typeface="+mj-lt"/>
              </a:rPr>
              <a:t>Dr. Tamer Haddad</a:t>
            </a:r>
          </a:p>
          <a:p>
            <a:pPr rtl="1"/>
            <a:r>
              <a:rPr lang="en-US" sz="1800" cap="none" dirty="0" smtClean="0">
                <a:solidFill>
                  <a:schemeClr val="bg1"/>
                </a:solidFill>
                <a:latin typeface="+mj-lt"/>
              </a:rPr>
              <a:t>Dr. Mohammad Othman</a:t>
            </a:r>
          </a:p>
          <a:p>
            <a:pPr rtl="1">
              <a:buClr>
                <a:schemeClr val="accent1"/>
              </a:buClr>
            </a:pPr>
            <a:r>
              <a:rPr lang="en-US" sz="1800" cap="none" dirty="0" smtClean="0">
                <a:solidFill>
                  <a:schemeClr val="bg1"/>
                </a:solidFill>
                <a:latin typeface="+mj-lt"/>
              </a:rPr>
              <a:t>Dr. Yahya Saleh</a:t>
            </a:r>
          </a:p>
          <a:p>
            <a:pPr marL="0" indent="0" algn="l" defTabSz="457200" rtl="1" eaLnBrk="1" latinLnBrk="0" hangingPunct="1">
              <a:spcBef>
                <a:spcPct val="20000"/>
              </a:spcBef>
              <a:spcAft>
                <a:spcPts val="600"/>
              </a:spcAft>
              <a:buClr>
                <a:schemeClr val="accent2"/>
              </a:buClr>
              <a:buSzPct val="92000"/>
              <a:buFont typeface="Wingdings 2" panose="05020102010507070707" pitchFamily="18" charset="2"/>
              <a:buNone/>
            </a:pPr>
            <a:endParaRPr lang="en-US" dirty="0">
              <a:solidFill>
                <a:schemeClr val="bg1"/>
              </a:solidFill>
              <a:latin typeface="+mj-lt"/>
            </a:endParaRPr>
          </a:p>
        </p:txBody>
      </p:sp>
      <p:sp>
        <p:nvSpPr>
          <p:cNvPr id="4" name="TextBox 3"/>
          <p:cNvSpPr txBox="1"/>
          <p:nvPr/>
        </p:nvSpPr>
        <p:spPr>
          <a:xfrm>
            <a:off x="7286728" y="4234087"/>
            <a:ext cx="3508698" cy="1477328"/>
          </a:xfrm>
          <a:prstGeom prst="rect">
            <a:avLst/>
          </a:prstGeom>
          <a:noFill/>
        </p:spPr>
        <p:txBody>
          <a:bodyPr wrap="square" rtlCol="0">
            <a:spAutoFit/>
          </a:bodyPr>
          <a:lstStyle/>
          <a:p>
            <a:r>
              <a:rPr lang="en-US" dirty="0">
                <a:solidFill>
                  <a:schemeClr val="bg1"/>
                </a:solidFill>
                <a:latin typeface="+mj-lt"/>
              </a:rPr>
              <a:t>Prepard by : </a:t>
            </a:r>
            <a:endParaRPr lang="en-US" dirty="0" smtClean="0">
              <a:solidFill>
                <a:schemeClr val="bg1"/>
              </a:solidFill>
              <a:latin typeface="+mj-lt"/>
            </a:endParaRPr>
          </a:p>
          <a:p>
            <a:endParaRPr lang="en-US" dirty="0">
              <a:solidFill>
                <a:schemeClr val="bg1"/>
              </a:solidFill>
              <a:latin typeface="+mj-lt"/>
            </a:endParaRPr>
          </a:p>
          <a:p>
            <a:pPr>
              <a:lnSpc>
                <a:spcPct val="150000"/>
              </a:lnSpc>
            </a:pPr>
            <a:r>
              <a:rPr lang="en-US" dirty="0">
                <a:solidFill>
                  <a:schemeClr val="bg1"/>
                </a:solidFill>
                <a:latin typeface="+mj-lt"/>
              </a:rPr>
              <a:t>Yasmeen </a:t>
            </a:r>
            <a:r>
              <a:rPr lang="en-US" dirty="0" err="1">
                <a:solidFill>
                  <a:schemeClr val="bg1"/>
                </a:solidFill>
                <a:latin typeface="+mj-lt"/>
              </a:rPr>
              <a:t>Mayyaleh</a:t>
            </a:r>
            <a:r>
              <a:rPr lang="en-US" dirty="0">
                <a:solidFill>
                  <a:schemeClr val="bg1"/>
                </a:solidFill>
                <a:latin typeface="+mj-lt"/>
              </a:rPr>
              <a:t> </a:t>
            </a:r>
          </a:p>
          <a:p>
            <a:pPr>
              <a:lnSpc>
                <a:spcPct val="150000"/>
              </a:lnSpc>
            </a:pPr>
            <a:r>
              <a:rPr lang="en-US" dirty="0" err="1">
                <a:solidFill>
                  <a:schemeClr val="bg1"/>
                </a:solidFill>
                <a:latin typeface="+mj-lt"/>
              </a:rPr>
              <a:t>Nael</a:t>
            </a:r>
            <a:r>
              <a:rPr lang="en-US" dirty="0">
                <a:solidFill>
                  <a:schemeClr val="bg1"/>
                </a:solidFill>
                <a:latin typeface="+mj-lt"/>
              </a:rPr>
              <a:t> Salman </a:t>
            </a:r>
          </a:p>
        </p:txBody>
      </p:sp>
      <p:pic>
        <p:nvPicPr>
          <p:cNvPr id="6" name="Picture 5">
            <a:extLst>
              <a:ext uri="{FF2B5EF4-FFF2-40B4-BE49-F238E27FC236}">
                <a16:creationId xmlns:a16="http://schemas.microsoft.com/office/drawing/2014/main" id="{3686D0F3-3046-4723-9DA0-5A077D00014A}"/>
              </a:ext>
            </a:extLst>
          </p:cNvPr>
          <p:cNvPicPr/>
          <p:nvPr/>
        </p:nvPicPr>
        <p:blipFill>
          <a:blip r:embed="rId2" cstate="print"/>
          <a:srcRect/>
          <a:stretch>
            <a:fillRect/>
          </a:stretch>
        </p:blipFill>
        <p:spPr bwMode="auto">
          <a:xfrm>
            <a:off x="5496745" y="246129"/>
            <a:ext cx="1898650" cy="1695450"/>
          </a:xfrm>
          <a:prstGeom prst="rect">
            <a:avLst/>
          </a:prstGeom>
          <a:noFill/>
          <a:ln w="9525">
            <a:noFill/>
            <a:miter lim="800000"/>
            <a:headEnd/>
            <a:tailEnd/>
          </a:ln>
        </p:spPr>
      </p:pic>
    </p:spTree>
    <p:extLst>
      <p:ext uri="{BB962C8B-B14F-4D97-AF65-F5344CB8AC3E}">
        <p14:creationId xmlns:p14="http://schemas.microsoft.com/office/powerpoint/2010/main" val="273254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12955" y="957108"/>
            <a:ext cx="11029950" cy="842963"/>
          </a:xfrm>
        </p:spPr>
        <p:txBody>
          <a:bodyPr>
            <a:normAutofit fontScale="92500" lnSpcReduction="10000"/>
          </a:bodyPr>
          <a:lstStyle/>
          <a:p>
            <a:pPr marL="0" lvl="0" indent="0" defTabSz="914400">
              <a:lnSpc>
                <a:spcPct val="150000"/>
              </a:lnSpc>
              <a:spcBef>
                <a:spcPts val="0"/>
              </a:spcBef>
              <a:spcAft>
                <a:spcPts val="0"/>
              </a:spcAft>
              <a:buClrTx/>
              <a:buSzTx/>
              <a:buNone/>
            </a:pPr>
            <a:r>
              <a:rPr lang="en-US" dirty="0">
                <a:solidFill>
                  <a:schemeClr val="accent1">
                    <a:lumMod val="75000"/>
                    <a:lumOff val="25000"/>
                  </a:schemeClr>
                </a:solidFill>
              </a:rPr>
              <a:t>Applying the normality test shows the non-normal distribution data for many tests data , so data were converted to normal by the SPSS program </a:t>
            </a:r>
            <a:r>
              <a:rPr lang="en-US" b="1" dirty="0">
                <a:solidFill>
                  <a:schemeClr val="accent1">
                    <a:lumMod val="75000"/>
                    <a:lumOff val="25000"/>
                  </a:schemeClr>
                </a:solidFill>
              </a:rPr>
              <a:t>using RV. NORMAL (mean, </a:t>
            </a:r>
            <a:r>
              <a:rPr lang="en-US" b="1" dirty="0" err="1">
                <a:solidFill>
                  <a:schemeClr val="accent1">
                    <a:lumMod val="75000"/>
                    <a:lumOff val="25000"/>
                  </a:schemeClr>
                </a:solidFill>
              </a:rPr>
              <a:t>stddev</a:t>
            </a:r>
            <a:r>
              <a:rPr lang="en-US" b="1" dirty="0" smtClean="0">
                <a:solidFill>
                  <a:schemeClr val="accent1">
                    <a:lumMod val="75000"/>
                    <a:lumOff val="25000"/>
                  </a:schemeClr>
                </a:solidFill>
              </a:rPr>
              <a:t>)</a:t>
            </a:r>
          </a:p>
          <a:p>
            <a:pPr marL="0" lvl="0" indent="0" defTabSz="914400">
              <a:lnSpc>
                <a:spcPct val="150000"/>
              </a:lnSpc>
              <a:spcBef>
                <a:spcPts val="0"/>
              </a:spcBef>
              <a:spcAft>
                <a:spcPts val="0"/>
              </a:spcAft>
              <a:buClrTx/>
              <a:buSzTx/>
              <a:buNone/>
            </a:pPr>
            <a:endParaRPr lang="en-US" b="1" dirty="0">
              <a:solidFill>
                <a:schemeClr val="accent1">
                  <a:lumMod val="75000"/>
                  <a:lumOff val="25000"/>
                </a:scheme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8232" y="1885876"/>
            <a:ext cx="9604737" cy="4323195"/>
          </a:xfrm>
          <a:prstGeom prst="rect">
            <a:avLst/>
          </a:prstGeom>
        </p:spPr>
      </p:pic>
    </p:spTree>
    <p:extLst>
      <p:ext uri="{BB962C8B-B14F-4D97-AF65-F5344CB8AC3E}">
        <p14:creationId xmlns:p14="http://schemas.microsoft.com/office/powerpoint/2010/main" val="318456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62050" y="373063"/>
            <a:ext cx="11029950" cy="1014412"/>
          </a:xfrm>
        </p:spPr>
        <p:txBody>
          <a:bodyPr/>
          <a:lstStyle/>
          <a:p>
            <a:r>
              <a:rPr lang="en-US" dirty="0" smtClean="0"/>
              <a:t>Torque test : </a:t>
            </a:r>
            <a:endParaRPr lang="en-US" dirty="0"/>
          </a:p>
        </p:txBody>
      </p:sp>
      <p:sp>
        <p:nvSpPr>
          <p:cNvPr id="3" name="Content Placeholder 2"/>
          <p:cNvSpPr>
            <a:spLocks noGrp="1"/>
          </p:cNvSpPr>
          <p:nvPr>
            <p:ph idx="4294967295"/>
          </p:nvPr>
        </p:nvSpPr>
        <p:spPr>
          <a:xfrm>
            <a:off x="0" y="-120650"/>
            <a:ext cx="11029950" cy="3678238"/>
          </a:xfrm>
        </p:spPr>
        <p:txBody>
          <a:bodyPr/>
          <a:lstStyle/>
          <a:p>
            <a:pPr algn="r" rtl="1"/>
            <a:r>
              <a:rPr lang="en-US" dirty="0">
                <a:solidFill>
                  <a:schemeClr val="bg1"/>
                </a:solidFill>
              </a:rPr>
              <a:t>The graphs below , show the normality plots before and after convert the data to normal distribution : </a:t>
            </a:r>
          </a:p>
          <a:p>
            <a: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pPr>
            <a:endParaRPr lang="en-US" dirty="0">
              <a:solidFill>
                <a:schemeClr val="accent1"/>
              </a:solidFill>
            </a:endParaRPr>
          </a:p>
        </p:txBody>
      </p:sp>
      <p:sp>
        <p:nvSpPr>
          <p:cNvPr id="6" name="TextBox 5"/>
          <p:cNvSpPr txBox="1"/>
          <p:nvPr/>
        </p:nvSpPr>
        <p:spPr>
          <a:xfrm>
            <a:off x="353568" y="998172"/>
            <a:ext cx="3694175" cy="461665"/>
          </a:xfrm>
          <a:prstGeom prst="rect">
            <a:avLst/>
          </a:prstGeom>
          <a:noFill/>
        </p:spPr>
        <p:txBody>
          <a:bodyPr wrap="square" rtlCol="0">
            <a:spAutoFit/>
          </a:bodyPr>
          <a:lstStyle/>
          <a:p>
            <a:r>
              <a:rPr lang="en-US" sz="2400" b="1" dirty="0" smtClean="0">
                <a:solidFill>
                  <a:schemeClr val="accent1"/>
                </a:solidFill>
              </a:rPr>
              <a:t>For Head 1 : </a:t>
            </a:r>
            <a:endParaRPr lang="en-US" sz="2400" b="1" dirty="0">
              <a:solidFill>
                <a:schemeClr val="accent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8974" y="764889"/>
            <a:ext cx="4061637" cy="272038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8600" y="710025"/>
            <a:ext cx="4440859" cy="283011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8974" y="3768289"/>
            <a:ext cx="4061637" cy="285497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8599" y="3723125"/>
            <a:ext cx="4440859" cy="2900134"/>
          </a:xfrm>
          <a:prstGeom prst="rect">
            <a:avLst/>
          </a:prstGeom>
        </p:spPr>
      </p:pic>
      <p:sp>
        <p:nvSpPr>
          <p:cNvPr id="11" name="Rectangle 10"/>
          <p:cNvSpPr/>
          <p:nvPr/>
        </p:nvSpPr>
        <p:spPr>
          <a:xfrm>
            <a:off x="463296" y="5422930"/>
            <a:ext cx="6096000" cy="1200329"/>
          </a:xfrm>
          <a:prstGeom prst="rect">
            <a:avLst/>
          </a:prstGeom>
        </p:spPr>
        <p:txBody>
          <a:bodyPr>
            <a:spAutoFit/>
          </a:bodyPr>
          <a:lstStyle/>
          <a:p>
            <a:r>
              <a:rPr lang="en-US" dirty="0" err="1">
                <a:solidFill>
                  <a:schemeClr val="accent1"/>
                </a:solidFill>
              </a:rPr>
              <a:t>Cpk</a:t>
            </a:r>
            <a:r>
              <a:rPr lang="en-US" dirty="0">
                <a:solidFill>
                  <a:schemeClr val="accent1"/>
                </a:solidFill>
              </a:rPr>
              <a:t> </a:t>
            </a:r>
            <a:r>
              <a:rPr lang="en-US" dirty="0" smtClean="0">
                <a:solidFill>
                  <a:schemeClr val="accent1"/>
                </a:solidFill>
              </a:rPr>
              <a:t>0.49 </a:t>
            </a:r>
            <a:r>
              <a:rPr lang="en-US" dirty="0">
                <a:solidFill>
                  <a:schemeClr val="accent1"/>
                </a:solidFill>
              </a:rPr>
              <a:t>&lt; 1.34 </a:t>
            </a:r>
          </a:p>
          <a:p>
            <a:endParaRPr lang="en-US" dirty="0">
              <a:solidFill>
                <a:schemeClr val="accent1"/>
              </a:solidFill>
            </a:endParaRPr>
          </a:p>
          <a:p>
            <a:r>
              <a:rPr lang="en-US" dirty="0">
                <a:solidFill>
                  <a:schemeClr val="accent1"/>
                </a:solidFill>
              </a:rPr>
              <a:t>Not capable process</a:t>
            </a:r>
          </a:p>
          <a:p>
            <a:endParaRPr lang="en-US" dirty="0"/>
          </a:p>
        </p:txBody>
      </p:sp>
    </p:spTree>
    <p:extLst>
      <p:ext uri="{BB962C8B-B14F-4D97-AF65-F5344CB8AC3E}">
        <p14:creationId xmlns:p14="http://schemas.microsoft.com/office/powerpoint/2010/main" val="1010535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5584" y="762267"/>
            <a:ext cx="3776787" cy="242735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34" y="762269"/>
            <a:ext cx="3635509" cy="2427350"/>
          </a:xfrm>
          <a:prstGeom prst="rect">
            <a:avLst/>
          </a:prstGeom>
        </p:spPr>
      </p:pic>
      <p:pic>
        <p:nvPicPr>
          <p:cNvPr id="4"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7269" y="3741599"/>
            <a:ext cx="3865102" cy="288169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78534" y="3741598"/>
            <a:ext cx="3811130" cy="2881699"/>
          </a:xfrm>
          <a:prstGeom prst="rect">
            <a:avLst/>
          </a:prstGeom>
        </p:spPr>
      </p:pic>
      <p:sp>
        <p:nvSpPr>
          <p:cNvPr id="6" name="Rectangle 5"/>
          <p:cNvSpPr/>
          <p:nvPr/>
        </p:nvSpPr>
        <p:spPr>
          <a:xfrm>
            <a:off x="390144" y="4259118"/>
            <a:ext cx="2978677" cy="923330"/>
          </a:xfrm>
          <a:prstGeom prst="rect">
            <a:avLst/>
          </a:prstGeom>
        </p:spPr>
        <p:txBody>
          <a:bodyPr wrap="square">
            <a:spAutoFit/>
          </a:bodyPr>
          <a:lstStyle/>
          <a:p>
            <a:r>
              <a:rPr lang="en-US">
                <a:solidFill>
                  <a:schemeClr val="accent2">
                    <a:lumMod val="50000"/>
                  </a:schemeClr>
                </a:solidFill>
              </a:rPr>
              <a:t>Point number 4 was eliminated because it out of control limits. </a:t>
            </a:r>
            <a:endParaRPr lang="en-US" dirty="0">
              <a:solidFill>
                <a:schemeClr val="accent2">
                  <a:lumMod val="50000"/>
                </a:schemeClr>
              </a:solidFill>
            </a:endParaRPr>
          </a:p>
        </p:txBody>
      </p:sp>
      <p:sp>
        <p:nvSpPr>
          <p:cNvPr id="7" name="TextBox 6"/>
          <p:cNvSpPr txBox="1"/>
          <p:nvPr/>
        </p:nvSpPr>
        <p:spPr>
          <a:xfrm>
            <a:off x="390144" y="1328928"/>
            <a:ext cx="2926080" cy="461665"/>
          </a:xfrm>
          <a:prstGeom prst="rect">
            <a:avLst/>
          </a:prstGeom>
          <a:noFill/>
        </p:spPr>
        <p:txBody>
          <a:bodyPr wrap="square" rtlCol="0">
            <a:spAutoFit/>
          </a:bodyPr>
          <a:lstStyle/>
          <a:p>
            <a:pPr marL="0" algn="l" defTabSz="457200" rtl="0" eaLnBrk="1" latinLnBrk="0" hangingPunct="1"/>
            <a:r>
              <a:rPr lang="en-US" sz="2400" b="1" dirty="0" smtClean="0">
                <a:solidFill>
                  <a:schemeClr val="accent1"/>
                </a:solidFill>
              </a:rPr>
              <a:t>For head 2 </a:t>
            </a:r>
            <a:endParaRPr lang="en-US" sz="2400" b="1" dirty="0">
              <a:solidFill>
                <a:schemeClr val="accent1"/>
              </a:solidFill>
            </a:endParaRPr>
          </a:p>
        </p:txBody>
      </p:sp>
    </p:spTree>
    <p:extLst>
      <p:ext uri="{BB962C8B-B14F-4D97-AF65-F5344CB8AC3E}">
        <p14:creationId xmlns:p14="http://schemas.microsoft.com/office/powerpoint/2010/main" val="1365833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Capability plot for head 2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7807" y="1961768"/>
            <a:ext cx="7530659" cy="3951351"/>
          </a:xfrm>
        </p:spPr>
      </p:pic>
      <p:sp>
        <p:nvSpPr>
          <p:cNvPr id="7" name="TextBox 6"/>
          <p:cNvSpPr txBox="1"/>
          <p:nvPr/>
        </p:nvSpPr>
        <p:spPr>
          <a:xfrm>
            <a:off x="9680448" y="2706624"/>
            <a:ext cx="2243328" cy="1200329"/>
          </a:xfrm>
          <a:prstGeom prst="rect">
            <a:avLst/>
          </a:prstGeom>
          <a:noFill/>
        </p:spPr>
        <p:txBody>
          <a:bodyPr wrap="square" rtlCol="0">
            <a:spAutoFit/>
          </a:bodyPr>
          <a:lstStyle/>
          <a:p>
            <a:r>
              <a:rPr lang="en-US" dirty="0" err="1" smtClean="0">
                <a:solidFill>
                  <a:schemeClr val="accent1"/>
                </a:solidFill>
              </a:rPr>
              <a:t>Cpk</a:t>
            </a:r>
            <a:r>
              <a:rPr lang="en-US" dirty="0" smtClean="0">
                <a:solidFill>
                  <a:schemeClr val="accent1"/>
                </a:solidFill>
              </a:rPr>
              <a:t> 0.95 &lt; 1.34 </a:t>
            </a:r>
          </a:p>
          <a:p>
            <a:endParaRPr lang="en-US" dirty="0">
              <a:solidFill>
                <a:schemeClr val="accent1"/>
              </a:solidFill>
            </a:endParaRPr>
          </a:p>
          <a:p>
            <a:r>
              <a:rPr lang="en-US" dirty="0" smtClean="0">
                <a:solidFill>
                  <a:schemeClr val="accent1"/>
                </a:solidFill>
              </a:rPr>
              <a:t>Not capable process</a:t>
            </a:r>
          </a:p>
          <a:p>
            <a:endParaRPr lang="en-US" dirty="0"/>
          </a:p>
        </p:txBody>
      </p:sp>
    </p:spTree>
    <p:extLst>
      <p:ext uri="{BB962C8B-B14F-4D97-AF65-F5344CB8AC3E}">
        <p14:creationId xmlns:p14="http://schemas.microsoft.com/office/powerpoint/2010/main" val="1348341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3 </a:t>
            </a:r>
            <a:endParaRPr lang="en-US" dirty="0"/>
          </a:p>
        </p:txBody>
      </p:sp>
      <p:pic>
        <p:nvPicPr>
          <p:cNvPr id="4" name="Content Placehold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1042" r="1487" b="2519"/>
          <a:stretch/>
        </p:blipFill>
        <p:spPr>
          <a:xfrm>
            <a:off x="2901696" y="701675"/>
            <a:ext cx="4429728" cy="296014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4384" y="701675"/>
            <a:ext cx="4275450" cy="2960144"/>
          </a:xfrm>
          <a:prstGeom prst="rect">
            <a:avLst/>
          </a:prstGeom>
        </p:spPr>
      </p:pic>
      <p:sp>
        <p:nvSpPr>
          <p:cNvPr id="6" name="TextBox 5"/>
          <p:cNvSpPr txBox="1"/>
          <p:nvPr/>
        </p:nvSpPr>
        <p:spPr>
          <a:xfrm>
            <a:off x="207264" y="892196"/>
            <a:ext cx="3169920" cy="461665"/>
          </a:xfrm>
          <a:prstGeom prst="rect">
            <a:avLst/>
          </a:prstGeom>
          <a:noFill/>
        </p:spPr>
        <p:txBody>
          <a:bodyPr wrap="square" rtlCol="0">
            <a:spAutoFit/>
          </a:bodyPr>
          <a:lstStyle/>
          <a:p>
            <a:r>
              <a:rPr lang="en-US" sz="2400" b="1" dirty="0" smtClean="0">
                <a:solidFill>
                  <a:schemeClr val="accent1"/>
                </a:solidFill>
              </a:rPr>
              <a:t>For head 3</a:t>
            </a:r>
            <a:endParaRPr lang="en-US" sz="2400" b="1" dirty="0">
              <a:solidFill>
                <a:schemeClr val="accent1"/>
              </a:solidFill>
            </a:endParaRPr>
          </a:p>
        </p:txBody>
      </p:sp>
      <p:pic>
        <p:nvPicPr>
          <p:cNvPr id="7"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1696" y="3852340"/>
            <a:ext cx="4429728" cy="288941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4385" y="3812626"/>
            <a:ext cx="4275450" cy="2968842"/>
          </a:xfrm>
          <a:prstGeom prst="rect">
            <a:avLst/>
          </a:prstGeom>
        </p:spPr>
      </p:pic>
      <p:sp>
        <p:nvSpPr>
          <p:cNvPr id="9" name="Rectangle 8"/>
          <p:cNvSpPr/>
          <p:nvPr/>
        </p:nvSpPr>
        <p:spPr>
          <a:xfrm>
            <a:off x="207264" y="4535092"/>
            <a:ext cx="2292096" cy="1477328"/>
          </a:xfrm>
          <a:prstGeom prst="rect">
            <a:avLst/>
          </a:prstGeom>
        </p:spPr>
        <p:txBody>
          <a:bodyPr wrap="square">
            <a:spAutoFit/>
          </a:bodyPr>
          <a:lstStyle/>
          <a:p>
            <a:r>
              <a:rPr lang="en-US">
                <a:solidFill>
                  <a:schemeClr val="accent2">
                    <a:lumMod val="50000"/>
                  </a:schemeClr>
                </a:solidFill>
              </a:rPr>
              <a:t>Point Number 2, 3 Was Eliminated Because It Out Of Control Limits. </a:t>
            </a:r>
            <a:br>
              <a:rPr lang="en-US">
                <a:solidFill>
                  <a:schemeClr val="accent2">
                    <a:lumMod val="50000"/>
                  </a:schemeClr>
                </a:solidFill>
              </a:rPr>
            </a:br>
            <a:endParaRPr lang="en-US"/>
          </a:p>
        </p:txBody>
      </p:sp>
    </p:spTree>
    <p:extLst>
      <p:ext uri="{BB962C8B-B14F-4D97-AF65-F5344CB8AC3E}">
        <p14:creationId xmlns:p14="http://schemas.microsoft.com/office/powerpoint/2010/main" val="333113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Capability Plot</a:t>
            </a:r>
            <a:endParaRPr lang="en-US" cap="non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5697" y="2034921"/>
            <a:ext cx="6525200" cy="4313268"/>
          </a:xfrm>
        </p:spPr>
      </p:pic>
      <p:sp>
        <p:nvSpPr>
          <p:cNvPr id="5" name="Rectangle 4"/>
          <p:cNvSpPr/>
          <p:nvPr/>
        </p:nvSpPr>
        <p:spPr>
          <a:xfrm>
            <a:off x="581192" y="3450628"/>
            <a:ext cx="6096000" cy="1200329"/>
          </a:xfrm>
          <a:prstGeom prst="rect">
            <a:avLst/>
          </a:prstGeom>
        </p:spPr>
        <p:txBody>
          <a:bodyPr>
            <a:spAutoFit/>
          </a:bodyPr>
          <a:lstStyle/>
          <a:p>
            <a:r>
              <a:rPr lang="en-US" dirty="0" err="1">
                <a:solidFill>
                  <a:schemeClr val="accent1"/>
                </a:solidFill>
              </a:rPr>
              <a:t>Cpk</a:t>
            </a:r>
            <a:r>
              <a:rPr lang="en-US" dirty="0">
                <a:solidFill>
                  <a:schemeClr val="accent1"/>
                </a:solidFill>
              </a:rPr>
              <a:t> </a:t>
            </a:r>
            <a:r>
              <a:rPr lang="en-US" dirty="0" smtClean="0">
                <a:solidFill>
                  <a:schemeClr val="accent1"/>
                </a:solidFill>
              </a:rPr>
              <a:t>0.99 </a:t>
            </a:r>
            <a:r>
              <a:rPr lang="en-US" dirty="0">
                <a:solidFill>
                  <a:schemeClr val="accent1"/>
                </a:solidFill>
              </a:rPr>
              <a:t>&lt; 1.34 </a:t>
            </a:r>
          </a:p>
          <a:p>
            <a:endParaRPr lang="en-US" dirty="0">
              <a:solidFill>
                <a:schemeClr val="accent1"/>
              </a:solidFill>
            </a:endParaRPr>
          </a:p>
          <a:p>
            <a:r>
              <a:rPr lang="en-US" dirty="0">
                <a:solidFill>
                  <a:schemeClr val="accent1"/>
                </a:solidFill>
              </a:rPr>
              <a:t>Not capable process</a:t>
            </a:r>
          </a:p>
          <a:p>
            <a:endParaRPr lang="en-US" dirty="0"/>
          </a:p>
        </p:txBody>
      </p:sp>
    </p:spTree>
    <p:extLst>
      <p:ext uri="{BB962C8B-B14F-4D97-AF65-F5344CB8AC3E}">
        <p14:creationId xmlns:p14="http://schemas.microsoft.com/office/powerpoint/2010/main" val="4153304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4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444404" y="701675"/>
            <a:ext cx="4053676" cy="27494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080" y="665071"/>
            <a:ext cx="4255008" cy="2805294"/>
          </a:xfrm>
          <a:prstGeom prst="rect">
            <a:avLst/>
          </a:prstGeom>
        </p:spPr>
      </p:pic>
      <p:sp>
        <p:nvSpPr>
          <p:cNvPr id="7" name="TextBox 6"/>
          <p:cNvSpPr txBox="1"/>
          <p:nvPr/>
        </p:nvSpPr>
        <p:spPr>
          <a:xfrm>
            <a:off x="426787" y="1363099"/>
            <a:ext cx="7424928" cy="461665"/>
          </a:xfrm>
          <a:prstGeom prst="rect">
            <a:avLst/>
          </a:prstGeom>
          <a:noFill/>
        </p:spPr>
        <p:txBody>
          <a:bodyPr wrap="square" rtlCol="0">
            <a:spAutoFit/>
          </a:bodyPr>
          <a:lstStyle/>
          <a:p>
            <a:r>
              <a:rPr lang="en-US" sz="2400" b="1" dirty="0" smtClean="0">
                <a:solidFill>
                  <a:schemeClr val="accent1"/>
                </a:solidFill>
              </a:rPr>
              <a:t>For head 4 </a:t>
            </a:r>
            <a:endParaRPr lang="en-US" sz="2400" b="1" dirty="0">
              <a:solidFill>
                <a:schemeClr val="accent1"/>
              </a:solidFill>
            </a:endParaRPr>
          </a:p>
        </p:txBody>
      </p:sp>
      <p:pic>
        <p:nvPicPr>
          <p:cNvPr id="8"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404" y="3446121"/>
            <a:ext cx="4053676" cy="2936807"/>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8080" y="3446121"/>
            <a:ext cx="4255008" cy="2936807"/>
          </a:xfrm>
          <a:prstGeom prst="rect">
            <a:avLst/>
          </a:prstGeom>
        </p:spPr>
      </p:pic>
    </p:spTree>
    <p:extLst>
      <p:ext uri="{BB962C8B-B14F-4D97-AF65-F5344CB8AC3E}">
        <p14:creationId xmlns:p14="http://schemas.microsoft.com/office/powerpoint/2010/main" val="1191171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5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268052" y="703062"/>
            <a:ext cx="4032963" cy="297873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1015" y="704450"/>
            <a:ext cx="4457017" cy="2975959"/>
          </a:xfrm>
          <a:prstGeom prst="rect">
            <a:avLst/>
          </a:prstGeom>
        </p:spPr>
      </p:pic>
      <p:sp>
        <p:nvSpPr>
          <p:cNvPr id="6" name="TextBox 5"/>
          <p:cNvSpPr txBox="1"/>
          <p:nvPr/>
        </p:nvSpPr>
        <p:spPr>
          <a:xfrm>
            <a:off x="406527" y="1454478"/>
            <a:ext cx="5108448" cy="523220"/>
          </a:xfrm>
          <a:prstGeom prst="rect">
            <a:avLst/>
          </a:prstGeom>
          <a:noFill/>
        </p:spPr>
        <p:txBody>
          <a:bodyPr wrap="square" rtlCol="0">
            <a:spAutoFit/>
          </a:bodyPr>
          <a:lstStyle/>
          <a:p>
            <a:r>
              <a:rPr lang="en-US" sz="2800" b="1" dirty="0" smtClean="0">
                <a:solidFill>
                  <a:schemeClr val="accent1"/>
                </a:solidFill>
              </a:rPr>
              <a:t>For head 5</a:t>
            </a:r>
            <a:endParaRPr lang="en-US" sz="2800" b="1" dirty="0">
              <a:solidFill>
                <a:schemeClr val="accent1"/>
              </a:solidFill>
            </a:endParaRPr>
          </a:p>
        </p:txBody>
      </p:sp>
      <p:pic>
        <p:nvPicPr>
          <p:cNvPr id="7"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8087" y="3680408"/>
            <a:ext cx="4122927" cy="275803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1014" y="3680408"/>
            <a:ext cx="4457018" cy="2758031"/>
          </a:xfrm>
          <a:prstGeom prst="rect">
            <a:avLst/>
          </a:prstGeom>
        </p:spPr>
      </p:pic>
    </p:spTree>
    <p:extLst>
      <p:ext uri="{BB962C8B-B14F-4D97-AF65-F5344CB8AC3E}">
        <p14:creationId xmlns:p14="http://schemas.microsoft.com/office/powerpoint/2010/main" val="2026163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6 : </a:t>
            </a:r>
            <a:endParaRPr lang="en-US" dirty="0"/>
          </a:p>
        </p:txBody>
      </p:sp>
      <p:pic>
        <p:nvPicPr>
          <p:cNvPr id="9" name="Content Placeholder 8"/>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579462" y="841434"/>
            <a:ext cx="4152900" cy="25717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63" y="841434"/>
            <a:ext cx="4272775" cy="2572328"/>
          </a:xfrm>
          <a:prstGeom prst="rect">
            <a:avLst/>
          </a:prstGeom>
        </p:spPr>
      </p:pic>
      <p:sp>
        <p:nvSpPr>
          <p:cNvPr id="10" name="TextBox 9"/>
          <p:cNvSpPr txBox="1"/>
          <p:nvPr/>
        </p:nvSpPr>
        <p:spPr>
          <a:xfrm>
            <a:off x="581192" y="2023872"/>
            <a:ext cx="5998464" cy="523220"/>
          </a:xfrm>
          <a:prstGeom prst="rect">
            <a:avLst/>
          </a:prstGeom>
          <a:noFill/>
        </p:spPr>
        <p:txBody>
          <a:bodyPr wrap="square" rtlCol="0">
            <a:spAutoFit/>
          </a:bodyPr>
          <a:lstStyle/>
          <a:p>
            <a:r>
              <a:rPr lang="en-US" sz="2800" b="1" dirty="0">
                <a:solidFill>
                  <a:schemeClr val="accent1"/>
                </a:solidFill>
              </a:rPr>
              <a:t>For head </a:t>
            </a:r>
            <a:r>
              <a:rPr lang="en-US" sz="2800" b="1" dirty="0" smtClean="0">
                <a:solidFill>
                  <a:schemeClr val="accent1"/>
                </a:solidFill>
              </a:rPr>
              <a:t>6</a:t>
            </a:r>
            <a:endParaRPr lang="en-US" sz="2800" b="1" dirty="0">
              <a:solidFill>
                <a:schemeClr val="accent1"/>
              </a:solidFill>
            </a:endParaRPr>
          </a:p>
        </p:txBody>
      </p:sp>
      <p:pic>
        <p:nvPicPr>
          <p:cNvPr id="11"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0423" y="3413761"/>
            <a:ext cx="4151939" cy="2777594"/>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2363" y="3413761"/>
            <a:ext cx="4230624" cy="2777594"/>
          </a:xfrm>
          <a:prstGeom prst="rect">
            <a:avLst/>
          </a:prstGeom>
        </p:spPr>
      </p:pic>
    </p:spTree>
    <p:extLst>
      <p:ext uri="{BB962C8B-B14F-4D97-AF65-F5344CB8AC3E}">
        <p14:creationId xmlns:p14="http://schemas.microsoft.com/office/powerpoint/2010/main" val="511190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7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879145" y="797565"/>
            <a:ext cx="4250203" cy="280962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348" y="797565"/>
            <a:ext cx="3972052" cy="2809621"/>
          </a:xfrm>
          <a:prstGeom prst="rect">
            <a:avLst/>
          </a:prstGeom>
        </p:spPr>
      </p:pic>
      <p:pic>
        <p:nvPicPr>
          <p:cNvPr id="6"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9145" y="3607186"/>
            <a:ext cx="4250203" cy="314631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29348" y="3607185"/>
            <a:ext cx="3972052" cy="3146311"/>
          </a:xfrm>
          <a:prstGeom prst="rect">
            <a:avLst/>
          </a:prstGeom>
        </p:spPr>
      </p:pic>
      <p:sp>
        <p:nvSpPr>
          <p:cNvPr id="8" name="Rectangle 7"/>
          <p:cNvSpPr/>
          <p:nvPr/>
        </p:nvSpPr>
        <p:spPr>
          <a:xfrm>
            <a:off x="418011" y="2292303"/>
            <a:ext cx="2455818" cy="523220"/>
          </a:xfrm>
          <a:prstGeom prst="rect">
            <a:avLst/>
          </a:prstGeom>
        </p:spPr>
        <p:txBody>
          <a:bodyPr wrap="square">
            <a:spAutoFit/>
          </a:bodyPr>
          <a:lstStyle/>
          <a:p>
            <a:r>
              <a:rPr lang="en-US" sz="2800" b="1" dirty="0">
                <a:solidFill>
                  <a:schemeClr val="accent1"/>
                </a:solidFill>
              </a:rPr>
              <a:t>For head </a:t>
            </a:r>
            <a:r>
              <a:rPr lang="en-US" sz="2800" b="1" dirty="0" smtClean="0">
                <a:solidFill>
                  <a:schemeClr val="accent1"/>
                </a:solidFill>
              </a:rPr>
              <a:t>7</a:t>
            </a:r>
            <a:endParaRPr lang="en-US" sz="2800" b="1" dirty="0">
              <a:solidFill>
                <a:schemeClr val="accent1"/>
              </a:solidFill>
            </a:endParaRPr>
          </a:p>
        </p:txBody>
      </p:sp>
    </p:spTree>
    <p:extLst>
      <p:ext uri="{BB962C8B-B14F-4D97-AF65-F5344CB8AC3E}">
        <p14:creationId xmlns:p14="http://schemas.microsoft.com/office/powerpoint/2010/main" val="1532010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581192" y="2180496"/>
            <a:ext cx="11029615" cy="4987220"/>
          </a:xfrm>
        </p:spPr>
        <p:txBody>
          <a:bodyPr>
            <a:normAutofit lnSpcReduction="10000"/>
          </a:bodyPr>
          <a:lstStyle/>
          <a:p>
            <a:endParaRPr lang="en-US" dirty="0" smtClean="0"/>
          </a:p>
          <a:p>
            <a:endParaRPr lang="en-US" dirty="0"/>
          </a:p>
          <a:p>
            <a:endParaRPr lang="en-US" dirty="0" smtClean="0"/>
          </a:p>
          <a:p>
            <a:endParaRPr lang="en-US" dirty="0"/>
          </a:p>
          <a:p>
            <a:r>
              <a:rPr lang="en-US" dirty="0" smtClean="0"/>
              <a:t>Introduction</a:t>
            </a:r>
          </a:p>
          <a:p>
            <a:r>
              <a:rPr lang="en-US" dirty="0" smtClean="0"/>
              <a:t>Problem Statement</a:t>
            </a:r>
          </a:p>
          <a:p>
            <a:r>
              <a:rPr lang="en-US" dirty="0" smtClean="0"/>
              <a:t>Objectives</a:t>
            </a:r>
          </a:p>
          <a:p>
            <a:r>
              <a:rPr lang="en-US" dirty="0" smtClean="0"/>
              <a:t>Standards</a:t>
            </a:r>
          </a:p>
          <a:p>
            <a:r>
              <a:rPr lang="en-US" dirty="0" smtClean="0"/>
              <a:t>Methodology</a:t>
            </a:r>
          </a:p>
          <a:p>
            <a:r>
              <a:rPr lang="en-US" dirty="0" smtClean="0"/>
              <a:t>Results and analysis</a:t>
            </a:r>
            <a:endParaRPr lang="ar-JO" dirty="0" smtClean="0"/>
          </a:p>
          <a:p>
            <a:r>
              <a:rPr lang="en-US" dirty="0" smtClean="0"/>
              <a:t>Improve </a:t>
            </a:r>
            <a:r>
              <a:rPr lang="en-US" dirty="0"/>
              <a:t>the </a:t>
            </a:r>
            <a:r>
              <a:rPr lang="en-US" dirty="0" smtClean="0"/>
              <a:t>capability</a:t>
            </a:r>
          </a:p>
          <a:p>
            <a:r>
              <a:rPr lang="en-US" dirty="0" smtClean="0"/>
              <a:t>Conclusion</a:t>
            </a:r>
          </a:p>
          <a:p>
            <a:r>
              <a:rPr lang="en-US" dirty="0" smtClean="0"/>
              <a:t>Recommendations</a:t>
            </a:r>
          </a:p>
          <a:p>
            <a:pPr marL="0" indent="0">
              <a:buNone/>
            </a:pPr>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874937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8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905795" y="515685"/>
            <a:ext cx="4023360" cy="269503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9155" y="453622"/>
            <a:ext cx="4105583" cy="2757097"/>
          </a:xfrm>
          <a:prstGeom prst="rect">
            <a:avLst/>
          </a:prstGeom>
        </p:spPr>
      </p:pic>
      <p:pic>
        <p:nvPicPr>
          <p:cNvPr id="7"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4599" y="3272782"/>
            <a:ext cx="5099196" cy="3310004"/>
          </a:xfrm>
          <a:prstGeom prst="rect">
            <a:avLst/>
          </a:prstGeom>
        </p:spPr>
      </p:pic>
      <p:sp>
        <p:nvSpPr>
          <p:cNvPr id="8" name="Rectangle 7"/>
          <p:cNvSpPr/>
          <p:nvPr/>
        </p:nvSpPr>
        <p:spPr>
          <a:xfrm>
            <a:off x="278675" y="4422505"/>
            <a:ext cx="6096000" cy="1477328"/>
          </a:xfrm>
          <a:prstGeom prst="rect">
            <a:avLst/>
          </a:prstGeom>
        </p:spPr>
        <p:txBody>
          <a:bodyPr>
            <a:spAutoFit/>
          </a:bodyPr>
          <a:lstStyle/>
          <a:p>
            <a:r>
              <a:rPr lang="en-US" dirty="0">
                <a:solidFill>
                  <a:schemeClr val="accent1"/>
                </a:solidFill>
              </a:rPr>
              <a:t>the control chart for new normal data </a:t>
            </a:r>
            <a:r>
              <a:rPr lang="en-US">
                <a:solidFill>
                  <a:schemeClr val="accent1"/>
                </a:solidFill>
              </a:rPr>
              <a:t>detect </a:t>
            </a:r>
            <a:endParaRPr lang="en-US" smtClean="0">
              <a:solidFill>
                <a:schemeClr val="accent1"/>
              </a:solidFill>
            </a:endParaRPr>
          </a:p>
          <a:p>
            <a:r>
              <a:rPr lang="en-US" dirty="0" smtClean="0">
                <a:solidFill>
                  <a:schemeClr val="accent1"/>
                </a:solidFill>
              </a:rPr>
              <a:t>one </a:t>
            </a:r>
            <a:r>
              <a:rPr lang="en-US" dirty="0">
                <a:solidFill>
                  <a:schemeClr val="accent1"/>
                </a:solidFill>
              </a:rPr>
              <a:t>point outside the limit (point 16</a:t>
            </a:r>
            <a:r>
              <a:rPr lang="en-US" dirty="0" smtClean="0">
                <a:solidFill>
                  <a:schemeClr val="accent1"/>
                </a:solidFill>
              </a:rPr>
              <a:t>)</a:t>
            </a:r>
          </a:p>
          <a:p>
            <a:r>
              <a:rPr lang="en-US" dirty="0" smtClean="0">
                <a:solidFill>
                  <a:schemeClr val="accent1"/>
                </a:solidFill>
              </a:rPr>
              <a:t> </a:t>
            </a:r>
            <a:r>
              <a:rPr lang="en-US" dirty="0">
                <a:solidFill>
                  <a:schemeClr val="accent1"/>
                </a:solidFill>
              </a:rPr>
              <a:t>so the process is out of control, </a:t>
            </a:r>
            <a:endParaRPr lang="en-US" dirty="0" smtClean="0">
              <a:solidFill>
                <a:schemeClr val="accent1"/>
              </a:solidFill>
            </a:endParaRPr>
          </a:p>
          <a:p>
            <a:r>
              <a:rPr lang="en-US" dirty="0" smtClean="0">
                <a:solidFill>
                  <a:schemeClr val="accent1"/>
                </a:solidFill>
              </a:rPr>
              <a:t>and </a:t>
            </a:r>
            <a:r>
              <a:rPr lang="en-US" dirty="0">
                <a:solidFill>
                  <a:schemeClr val="accent1"/>
                </a:solidFill>
              </a:rPr>
              <a:t>there is trend pattern which there is a special cause </a:t>
            </a:r>
          </a:p>
          <a:p>
            <a:endParaRPr lang="en-US" dirty="0">
              <a:solidFill>
                <a:schemeClr val="accent1"/>
              </a:solidFill>
            </a:endParaRPr>
          </a:p>
        </p:txBody>
      </p:sp>
      <p:sp>
        <p:nvSpPr>
          <p:cNvPr id="10" name="Rectangle 9"/>
          <p:cNvSpPr/>
          <p:nvPr/>
        </p:nvSpPr>
        <p:spPr>
          <a:xfrm>
            <a:off x="620738" y="2298868"/>
            <a:ext cx="1971245" cy="523220"/>
          </a:xfrm>
          <a:prstGeom prst="rect">
            <a:avLst/>
          </a:prstGeom>
        </p:spPr>
        <p:txBody>
          <a:bodyPr wrap="none">
            <a:spAutoFit/>
          </a:bodyPr>
          <a:lstStyle/>
          <a:p>
            <a:r>
              <a:rPr lang="en-US" sz="2800" b="1" dirty="0">
                <a:solidFill>
                  <a:schemeClr val="accent1"/>
                </a:solidFill>
              </a:rPr>
              <a:t>For head </a:t>
            </a:r>
            <a:r>
              <a:rPr lang="en-US" sz="2800" b="1" dirty="0" smtClean="0">
                <a:solidFill>
                  <a:schemeClr val="accent1"/>
                </a:solidFill>
              </a:rPr>
              <a:t>8</a:t>
            </a:r>
            <a:endParaRPr lang="en-US" sz="2800" b="1" dirty="0">
              <a:solidFill>
                <a:schemeClr val="accent1"/>
              </a:solidFill>
            </a:endParaRPr>
          </a:p>
        </p:txBody>
      </p:sp>
    </p:spTree>
    <p:extLst>
      <p:ext uri="{BB962C8B-B14F-4D97-AF65-F5344CB8AC3E}">
        <p14:creationId xmlns:p14="http://schemas.microsoft.com/office/powerpoint/2010/main" val="392718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dirty="0" smtClean="0"/>
              <a:t>For head 9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161796" y="570963"/>
            <a:ext cx="4686656" cy="295346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5291" y="3530383"/>
            <a:ext cx="4828003" cy="3211131"/>
          </a:xfrm>
          <a:prstGeom prst="rect">
            <a:avLst/>
          </a:prstGeom>
        </p:spPr>
      </p:pic>
      <p:sp>
        <p:nvSpPr>
          <p:cNvPr id="7" name="Rectangle 6"/>
          <p:cNvSpPr/>
          <p:nvPr/>
        </p:nvSpPr>
        <p:spPr>
          <a:xfrm>
            <a:off x="1242637" y="1346755"/>
            <a:ext cx="1971245" cy="523220"/>
          </a:xfrm>
          <a:prstGeom prst="rect">
            <a:avLst/>
          </a:prstGeom>
        </p:spPr>
        <p:txBody>
          <a:bodyPr wrap="none">
            <a:spAutoFit/>
          </a:bodyPr>
          <a:lstStyle/>
          <a:p>
            <a:r>
              <a:rPr lang="en-US" sz="2800" b="1" dirty="0">
                <a:solidFill>
                  <a:schemeClr val="accent1"/>
                </a:solidFill>
              </a:rPr>
              <a:t>For head </a:t>
            </a:r>
            <a:r>
              <a:rPr lang="en-US" sz="2800" b="1" dirty="0" smtClean="0">
                <a:solidFill>
                  <a:schemeClr val="accent1"/>
                </a:solidFill>
              </a:rPr>
              <a:t>9</a:t>
            </a:r>
            <a:endParaRPr lang="en-US" sz="2800" b="1" dirty="0">
              <a:solidFill>
                <a:schemeClr val="accent1"/>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3295" y="3442331"/>
            <a:ext cx="4686656" cy="3293226"/>
          </a:xfrm>
          <a:prstGeom prst="rect">
            <a:avLst/>
          </a:prstGeom>
        </p:spPr>
      </p:pic>
      <p:sp>
        <p:nvSpPr>
          <p:cNvPr id="9" name="Rectangle 8"/>
          <p:cNvSpPr/>
          <p:nvPr/>
        </p:nvSpPr>
        <p:spPr>
          <a:xfrm>
            <a:off x="1515291" y="2469856"/>
            <a:ext cx="6096000" cy="646331"/>
          </a:xfrm>
          <a:prstGeom prst="rect">
            <a:avLst/>
          </a:prstGeom>
        </p:spPr>
        <p:txBody>
          <a:bodyPr>
            <a:spAutoFit/>
          </a:bodyPr>
          <a:lstStyle/>
          <a:p>
            <a:r>
              <a:rPr lang="en-US" dirty="0">
                <a:solidFill>
                  <a:schemeClr val="accent1"/>
                </a:solidFill>
              </a:rPr>
              <a:t>p-value =0.014 &gt; 0.005</a:t>
            </a:r>
          </a:p>
          <a:p>
            <a:r>
              <a:rPr lang="en-US" dirty="0">
                <a:solidFill>
                  <a:schemeClr val="accent1"/>
                </a:solidFill>
              </a:rPr>
              <a:t> so the data normal. </a:t>
            </a:r>
          </a:p>
        </p:txBody>
      </p:sp>
    </p:spTree>
    <p:extLst>
      <p:ext uri="{BB962C8B-B14F-4D97-AF65-F5344CB8AC3E}">
        <p14:creationId xmlns:p14="http://schemas.microsoft.com/office/powerpoint/2010/main" val="2048170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5086035" y="515342"/>
            <a:ext cx="4213177" cy="306042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458" y="3575770"/>
            <a:ext cx="4357664" cy="3112413"/>
          </a:xfrm>
          <a:prstGeom prst="rect">
            <a:avLst/>
          </a:prstGeom>
        </p:spPr>
      </p:pic>
      <p:sp>
        <p:nvSpPr>
          <p:cNvPr id="6" name="TextBox 5"/>
          <p:cNvSpPr txBox="1"/>
          <p:nvPr/>
        </p:nvSpPr>
        <p:spPr>
          <a:xfrm>
            <a:off x="343117" y="2231516"/>
            <a:ext cx="4864608" cy="646331"/>
          </a:xfrm>
          <a:prstGeom prst="rect">
            <a:avLst/>
          </a:prstGeom>
          <a:noFill/>
        </p:spPr>
        <p:txBody>
          <a:bodyPr wrap="square" rtlCol="0">
            <a:spAutoFit/>
          </a:bodyPr>
          <a:lstStyle/>
          <a:p>
            <a:r>
              <a:rPr lang="en-US" dirty="0">
                <a:solidFill>
                  <a:schemeClr val="accent1"/>
                </a:solidFill>
              </a:rPr>
              <a:t>p-value = 0.202&gt; </a:t>
            </a:r>
            <a:r>
              <a:rPr lang="en-US" dirty="0" smtClean="0">
                <a:solidFill>
                  <a:schemeClr val="accent1"/>
                </a:solidFill>
              </a:rPr>
              <a:t>0.005, the </a:t>
            </a:r>
            <a:r>
              <a:rPr lang="en-US" dirty="0">
                <a:solidFill>
                  <a:schemeClr val="accent1"/>
                </a:solidFill>
              </a:rPr>
              <a:t>data normal. </a:t>
            </a:r>
          </a:p>
          <a:p>
            <a:endParaRPr lang="en-US" dirty="0"/>
          </a:p>
        </p:txBody>
      </p:sp>
      <p:pic>
        <p:nvPicPr>
          <p:cNvPr id="7"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2356" y="3575770"/>
            <a:ext cx="5566472" cy="3112413"/>
          </a:xfrm>
          <a:prstGeom prst="rect">
            <a:avLst/>
          </a:prstGeom>
        </p:spPr>
      </p:pic>
      <p:sp>
        <p:nvSpPr>
          <p:cNvPr id="8" name="Rectangle 7"/>
          <p:cNvSpPr/>
          <p:nvPr/>
        </p:nvSpPr>
        <p:spPr>
          <a:xfrm>
            <a:off x="705395" y="1204986"/>
            <a:ext cx="2242331" cy="523220"/>
          </a:xfrm>
          <a:prstGeom prst="rect">
            <a:avLst/>
          </a:prstGeom>
        </p:spPr>
        <p:txBody>
          <a:bodyPr wrap="square">
            <a:spAutoFit/>
          </a:bodyPr>
          <a:lstStyle/>
          <a:p>
            <a:r>
              <a:rPr lang="en-US" sz="2800" b="1" dirty="0">
                <a:solidFill>
                  <a:schemeClr val="accent1"/>
                </a:solidFill>
              </a:rPr>
              <a:t>For head </a:t>
            </a:r>
            <a:r>
              <a:rPr lang="en-US" sz="2800" b="1" dirty="0" smtClean="0">
                <a:solidFill>
                  <a:schemeClr val="accent1"/>
                </a:solidFill>
              </a:rPr>
              <a:t>10</a:t>
            </a:r>
            <a:endParaRPr lang="en-US" sz="2800" b="1" dirty="0">
              <a:solidFill>
                <a:schemeClr val="accent1"/>
              </a:solidFill>
            </a:endParaRPr>
          </a:p>
        </p:txBody>
      </p:sp>
    </p:spTree>
    <p:extLst>
      <p:ext uri="{BB962C8B-B14F-4D97-AF65-F5344CB8AC3E}">
        <p14:creationId xmlns:p14="http://schemas.microsoft.com/office/powerpoint/2010/main" val="12039283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982572"/>
            <a:ext cx="11029616" cy="1013800"/>
          </a:xfrm>
        </p:spPr>
        <p:txBody>
          <a:bodyPr/>
          <a:lstStyle/>
          <a:p>
            <a:r>
              <a:rPr lang="en-US"/>
              <a:t>Net content test: </a:t>
            </a:r>
            <a:br>
              <a:rPr lang="en-US"/>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4731" y="2358188"/>
            <a:ext cx="5591269" cy="36782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6632" y="2313125"/>
            <a:ext cx="5584952" cy="3723301"/>
          </a:xfrm>
          <a:prstGeom prst="rect">
            <a:avLst/>
          </a:prstGeom>
        </p:spPr>
      </p:pic>
    </p:spTree>
    <p:extLst>
      <p:ext uri="{BB962C8B-B14F-4D97-AF65-F5344CB8AC3E}">
        <p14:creationId xmlns:p14="http://schemas.microsoft.com/office/powerpoint/2010/main" val="13362472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Control Chart</a:t>
            </a:r>
            <a:endParaRPr lang="en-US" cap="non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0848" y="2156841"/>
            <a:ext cx="5652960" cy="3678238"/>
          </a:xfrm>
        </p:spPr>
      </p:pic>
      <p:sp>
        <p:nvSpPr>
          <p:cNvPr id="5" name="TextBox 4"/>
          <p:cNvSpPr txBox="1"/>
          <p:nvPr/>
        </p:nvSpPr>
        <p:spPr>
          <a:xfrm>
            <a:off x="7217664" y="2923246"/>
            <a:ext cx="4133088" cy="1200329"/>
          </a:xfrm>
          <a:prstGeom prst="rect">
            <a:avLst/>
          </a:prstGeom>
          <a:noFill/>
        </p:spPr>
        <p:txBody>
          <a:bodyPr wrap="square" rtlCol="0">
            <a:spAutoFit/>
          </a:bodyPr>
          <a:lstStyle/>
          <a:p>
            <a:r>
              <a:rPr lang="en-US" dirty="0" smtClean="0">
                <a:solidFill>
                  <a:schemeClr val="accent1"/>
                </a:solidFill>
              </a:rPr>
              <a:t>The </a:t>
            </a:r>
            <a:r>
              <a:rPr lang="en-US" dirty="0">
                <a:solidFill>
                  <a:schemeClr val="accent1"/>
                </a:solidFill>
              </a:rPr>
              <a:t>figure shows that the process out of control because the data take a trend pattern and there is a point out of limits (point 1,17). </a:t>
            </a:r>
          </a:p>
        </p:txBody>
      </p:sp>
    </p:spTree>
    <p:extLst>
      <p:ext uri="{BB962C8B-B14F-4D97-AF65-F5344CB8AC3E}">
        <p14:creationId xmlns:p14="http://schemas.microsoft.com/office/powerpoint/2010/main" val="750204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Brix (batch 1)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1192" y="2531704"/>
            <a:ext cx="5787510" cy="36782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3680" y="2531704"/>
            <a:ext cx="5335016" cy="3710599"/>
          </a:xfrm>
          <a:prstGeom prst="rect">
            <a:avLst/>
          </a:prstGeom>
        </p:spPr>
      </p:pic>
    </p:spTree>
    <p:extLst>
      <p:ext uri="{BB962C8B-B14F-4D97-AF65-F5344CB8AC3E}">
        <p14:creationId xmlns:p14="http://schemas.microsoft.com/office/powerpoint/2010/main" val="8035650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Capability Plot</a:t>
            </a:r>
            <a:endParaRPr lang="en-US" cap="non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5264" y="2181225"/>
            <a:ext cx="5521471" cy="3678238"/>
          </a:xfrm>
        </p:spPr>
      </p:pic>
    </p:spTree>
    <p:extLst>
      <p:ext uri="{BB962C8B-B14F-4D97-AF65-F5344CB8AC3E}">
        <p14:creationId xmlns:p14="http://schemas.microsoft.com/office/powerpoint/2010/main" val="1698219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Brix ( batch 2 )</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4735" y="2491432"/>
            <a:ext cx="4984971" cy="329976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8191" y="2491432"/>
            <a:ext cx="5353221" cy="3299768"/>
          </a:xfrm>
          <a:prstGeom prst="rect">
            <a:avLst/>
          </a:prstGeom>
        </p:spPr>
      </p:pic>
    </p:spTree>
    <p:extLst>
      <p:ext uri="{BB962C8B-B14F-4D97-AF65-F5344CB8AC3E}">
        <p14:creationId xmlns:p14="http://schemas.microsoft.com/office/powerpoint/2010/main" val="1911585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8440" y="5584211"/>
            <a:ext cx="11029616" cy="1013800"/>
          </a:xfrm>
        </p:spPr>
        <p:txBody>
          <a:bodyPr>
            <a:normAutofit/>
          </a:bodyPr>
          <a:lstStyle/>
          <a:p>
            <a:r>
              <a:rPr lang="en-US" sz="2000" dirty="0" err="1" smtClean="0">
                <a:solidFill>
                  <a:schemeClr val="accent1"/>
                </a:solidFill>
              </a:rPr>
              <a:t>Cpk</a:t>
            </a:r>
            <a:r>
              <a:rPr lang="en-US" sz="2000" dirty="0" smtClean="0">
                <a:solidFill>
                  <a:schemeClr val="accent1"/>
                </a:solidFill>
              </a:rPr>
              <a:t> 0.03 &lt; 1.37 </a:t>
            </a:r>
            <a:endParaRPr lang="en-US" sz="2000" dirty="0">
              <a:solidFill>
                <a:schemeClr val="accent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1192" y="2412873"/>
            <a:ext cx="5532811" cy="3678238"/>
          </a:xfr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526"/>
          <a:stretch/>
        </p:blipFill>
        <p:spPr>
          <a:xfrm>
            <a:off x="6244844" y="2412873"/>
            <a:ext cx="5508244" cy="3678238"/>
          </a:xfrm>
          <a:prstGeom prst="rect">
            <a:avLst/>
          </a:prstGeom>
        </p:spPr>
      </p:pic>
      <p:sp>
        <p:nvSpPr>
          <p:cNvPr id="6" name="TextBox 5"/>
          <p:cNvSpPr txBox="1"/>
          <p:nvPr/>
        </p:nvSpPr>
        <p:spPr>
          <a:xfrm>
            <a:off x="841248" y="1905973"/>
            <a:ext cx="7487158" cy="461665"/>
          </a:xfrm>
          <a:prstGeom prst="rect">
            <a:avLst/>
          </a:prstGeom>
          <a:noFill/>
        </p:spPr>
        <p:txBody>
          <a:bodyPr wrap="square" rtlCol="0">
            <a:spAutoFit/>
          </a:bodyPr>
          <a:lstStyle/>
          <a:p>
            <a:r>
              <a:rPr lang="en-US" sz="2400" dirty="0" smtClean="0">
                <a:solidFill>
                  <a:schemeClr val="accent1"/>
                </a:solidFill>
              </a:rPr>
              <a:t>Control chart </a:t>
            </a:r>
            <a:endParaRPr lang="en-US" sz="2400" dirty="0">
              <a:solidFill>
                <a:schemeClr val="accent1"/>
              </a:solidFill>
            </a:endParaRPr>
          </a:p>
        </p:txBody>
      </p:sp>
      <p:sp>
        <p:nvSpPr>
          <p:cNvPr id="7" name="TextBox 6"/>
          <p:cNvSpPr txBox="1"/>
          <p:nvPr/>
        </p:nvSpPr>
        <p:spPr>
          <a:xfrm>
            <a:off x="6510528" y="1905973"/>
            <a:ext cx="2999232" cy="369332"/>
          </a:xfrm>
          <a:prstGeom prst="rect">
            <a:avLst/>
          </a:prstGeom>
          <a:noFill/>
        </p:spPr>
        <p:txBody>
          <a:bodyPr wrap="square" rtlCol="0">
            <a:spAutoFit/>
          </a:bodyPr>
          <a:lstStyle/>
          <a:p>
            <a:r>
              <a:rPr lang="en-US" smtClean="0">
                <a:solidFill>
                  <a:schemeClr val="accent1"/>
                </a:solidFill>
              </a:rPr>
              <a:t>Capability plot</a:t>
            </a:r>
            <a:endParaRPr lang="en-US">
              <a:solidFill>
                <a:schemeClr val="accent1"/>
              </a:solidFill>
            </a:endParaRPr>
          </a:p>
        </p:txBody>
      </p:sp>
    </p:spTree>
    <p:extLst>
      <p:ext uri="{BB962C8B-B14F-4D97-AF65-F5344CB8AC3E}">
        <p14:creationId xmlns:p14="http://schemas.microsoft.com/office/powerpoint/2010/main" val="391760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CO2 test :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6541" y="2454402"/>
            <a:ext cx="5529222" cy="36782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4636" y="2454402"/>
            <a:ext cx="5679447" cy="3674936"/>
          </a:xfrm>
          <a:prstGeom prst="rect">
            <a:avLst/>
          </a:prstGeom>
        </p:spPr>
      </p:pic>
    </p:spTree>
    <p:extLst>
      <p:ext uri="{BB962C8B-B14F-4D97-AF65-F5344CB8AC3E}">
        <p14:creationId xmlns:p14="http://schemas.microsoft.com/office/powerpoint/2010/main" val="141609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384" y="604620"/>
            <a:ext cx="11029616" cy="1013800"/>
          </a:xfrm>
        </p:spPr>
        <p:txBody>
          <a:bodyPr>
            <a:normAutofit/>
          </a:bodyPr>
          <a:lstStyle/>
          <a:p>
            <a:r>
              <a:rPr lang="en-US" sz="3200" dirty="0" smtClean="0"/>
              <a:t>Introduction</a:t>
            </a:r>
            <a:endParaRPr lang="en-US" sz="2400" dirty="0"/>
          </a:p>
        </p:txBody>
      </p:sp>
      <p:sp>
        <p:nvSpPr>
          <p:cNvPr id="3" name="Content Placeholder 2"/>
          <p:cNvSpPr>
            <a:spLocks noGrp="1"/>
          </p:cNvSpPr>
          <p:nvPr>
            <p:ph idx="1"/>
          </p:nvPr>
        </p:nvSpPr>
        <p:spPr>
          <a:xfrm>
            <a:off x="581192" y="2826672"/>
            <a:ext cx="11029615" cy="3678303"/>
          </a:xfrm>
        </p:spPr>
        <p:txBody>
          <a:bodyPr>
            <a:noAutofit/>
          </a:bodyPr>
          <a:lstStyle/>
          <a:p>
            <a:pPr>
              <a:lnSpc>
                <a:spcPct val="150000"/>
              </a:lnSpc>
            </a:pPr>
            <a:r>
              <a:rPr lang="en-US" dirty="0">
                <a:solidFill>
                  <a:schemeClr val="accent1"/>
                </a:solidFill>
              </a:rPr>
              <a:t>Our project studies the application of statistical process control </a:t>
            </a:r>
            <a:r>
              <a:rPr lang="en-US" dirty="0" smtClean="0">
                <a:solidFill>
                  <a:schemeClr val="accent1"/>
                </a:solidFill>
              </a:rPr>
              <a:t>in </a:t>
            </a:r>
            <a:r>
              <a:rPr lang="en-US" dirty="0">
                <a:solidFill>
                  <a:schemeClr val="accent1"/>
                </a:solidFill>
              </a:rPr>
              <a:t>The National Beverage Company(NPC) Coca-Cola/Cappy in Tulkarem </a:t>
            </a:r>
            <a:r>
              <a:rPr lang="en-US" dirty="0" smtClean="0">
                <a:solidFill>
                  <a:schemeClr val="accent1"/>
                </a:solidFill>
              </a:rPr>
              <a:t>- </a:t>
            </a:r>
            <a:r>
              <a:rPr lang="en-US" dirty="0">
                <a:solidFill>
                  <a:schemeClr val="accent1"/>
                </a:solidFill>
              </a:rPr>
              <a:t>Palestine, to control and improve the quality of their products </a:t>
            </a:r>
            <a:r>
              <a:rPr lang="en-US" dirty="0" smtClean="0">
                <a:solidFill>
                  <a:schemeClr val="accent1"/>
                </a:solidFill>
              </a:rPr>
              <a:t>and </a:t>
            </a:r>
            <a:r>
              <a:rPr lang="en-US" dirty="0">
                <a:solidFill>
                  <a:schemeClr val="accent1"/>
                </a:solidFill>
              </a:rPr>
              <a:t>find out any shortcoming in its quality level in any production stage.</a:t>
            </a:r>
          </a:p>
          <a:p>
            <a:pPr>
              <a:lnSpc>
                <a:spcPct val="150000"/>
              </a:lnSpc>
            </a:pPr>
            <a:endParaRPr lang="en-US" dirty="0">
              <a:solidFill>
                <a:schemeClr val="accent1"/>
              </a:solidFill>
            </a:endParaRPr>
          </a:p>
          <a:p>
            <a:pPr>
              <a:lnSpc>
                <a:spcPct val="150000"/>
              </a:lnSpc>
            </a:pPr>
            <a:r>
              <a:rPr lang="en-US" dirty="0">
                <a:solidFill>
                  <a:schemeClr val="accent1"/>
                </a:solidFill>
              </a:rPr>
              <a:t>The company was founded in 1998 as an investment in Palestine. It has been incorporated as a private limited company in the food and beverage business. NBC is authorized with the multinational Coca-Cola Corporation to manufacture high-quality carbonated soft drinks, mineral water, and juices using state-of-the-art manufacturing technology. We will work with the Northern Distribution Center which is located in the village of Kufr Zebad in the Tulkarem district.</a:t>
            </a:r>
          </a:p>
          <a:p>
            <a:pPr>
              <a:lnSpc>
                <a:spcPct val="150000"/>
              </a:lnSpc>
            </a:pPr>
            <a:endParaRPr lang="en-US" dirty="0">
              <a:solidFill>
                <a:schemeClr val="accent1"/>
              </a:solidFill>
            </a:endParaRPr>
          </a:p>
          <a:p>
            <a:pPr>
              <a:lnSpc>
                <a:spcPct val="150000"/>
              </a:lnSpc>
            </a:pPr>
            <a:endParaRPr lang="en-US" dirty="0">
              <a:solidFill>
                <a:schemeClr val="accent1"/>
              </a:solidFill>
            </a:endParaRPr>
          </a:p>
        </p:txBody>
      </p:sp>
    </p:spTree>
    <p:extLst>
      <p:ext uri="{BB962C8B-B14F-4D97-AF65-F5344CB8AC3E}">
        <p14:creationId xmlns:p14="http://schemas.microsoft.com/office/powerpoint/2010/main" val="17981951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3468" y="2364105"/>
            <a:ext cx="5506344" cy="36782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4044" y="2364105"/>
            <a:ext cx="5496576" cy="3678238"/>
          </a:xfrm>
          <a:prstGeom prst="rect">
            <a:avLst/>
          </a:prstGeom>
        </p:spPr>
      </p:pic>
    </p:spTree>
    <p:extLst>
      <p:ext uri="{BB962C8B-B14F-4D97-AF65-F5344CB8AC3E}">
        <p14:creationId xmlns:p14="http://schemas.microsoft.com/office/powerpoint/2010/main" val="11801659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and effect diagram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4705" y="2047113"/>
            <a:ext cx="6732510" cy="4509512"/>
          </a:xfrm>
        </p:spPr>
      </p:pic>
    </p:spTree>
    <p:extLst>
      <p:ext uri="{BB962C8B-B14F-4D97-AF65-F5344CB8AC3E}">
        <p14:creationId xmlns:p14="http://schemas.microsoft.com/office/powerpoint/2010/main" val="8905613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Out Of Control  And Solutions </a:t>
            </a:r>
            <a:r>
              <a:rPr lang="en-US" cap="none" dirty="0" smtClean="0"/>
              <a:t>(Torque):</a:t>
            </a:r>
            <a:endParaRPr lang="en-US" cap="none" dirty="0"/>
          </a:p>
        </p:txBody>
      </p:sp>
      <p:sp>
        <p:nvSpPr>
          <p:cNvPr id="3" name="Content Placeholder 2"/>
          <p:cNvSpPr>
            <a:spLocks noGrp="1"/>
          </p:cNvSpPr>
          <p:nvPr>
            <p:ph idx="1"/>
          </p:nvPr>
        </p:nvSpPr>
        <p:spPr>
          <a:xfrm>
            <a:off x="711820" y="1932302"/>
            <a:ext cx="11029615" cy="4677504"/>
          </a:xfrm>
        </p:spPr>
        <p:txBody>
          <a:bodyPr>
            <a:normAutofit lnSpcReduction="10000"/>
          </a:bodyPr>
          <a:lstStyle/>
          <a:p>
            <a:pPr marL="342900" indent="-342900">
              <a:lnSpc>
                <a:spcPct val="200000"/>
              </a:lnSpc>
              <a:buFont typeface="+mj-lt"/>
              <a:buAutoNum type="arabicPeriod"/>
            </a:pPr>
            <a:r>
              <a:rPr lang="en-US" dirty="0">
                <a:solidFill>
                  <a:schemeClr val="accent1"/>
                </a:solidFill>
              </a:rPr>
              <a:t>T</a:t>
            </a:r>
            <a:r>
              <a:rPr lang="en-US" dirty="0" smtClean="0">
                <a:solidFill>
                  <a:schemeClr val="accent1"/>
                </a:solidFill>
              </a:rPr>
              <a:t>ester </a:t>
            </a:r>
            <a:r>
              <a:rPr lang="en-US" dirty="0">
                <a:solidFill>
                  <a:schemeClr val="accent1"/>
                </a:solidFill>
              </a:rPr>
              <a:t>must be calibrated periodically to assure that it is reading accurately. </a:t>
            </a:r>
          </a:p>
          <a:p>
            <a:pPr marL="342900" indent="-342900">
              <a:lnSpc>
                <a:spcPct val="200000"/>
              </a:lnSpc>
              <a:buFont typeface="+mj-lt"/>
              <a:buAutoNum type="arabicPeriod"/>
            </a:pPr>
            <a:r>
              <a:rPr lang="en-US" dirty="0" smtClean="0">
                <a:solidFill>
                  <a:schemeClr val="accent1"/>
                </a:solidFill>
              </a:rPr>
              <a:t>The </a:t>
            </a:r>
            <a:r>
              <a:rPr lang="en-US" dirty="0">
                <a:solidFill>
                  <a:schemeClr val="accent1"/>
                </a:solidFill>
              </a:rPr>
              <a:t>possibility of operator reading error, and here can be using here is model can send the data for printer memory in statistical process control, also Bottles must be clamped in the middle of device </a:t>
            </a:r>
            <a:endParaRPr lang="en-US" dirty="0" smtClean="0">
              <a:solidFill>
                <a:schemeClr val="accent1"/>
              </a:solidFill>
            </a:endParaRPr>
          </a:p>
          <a:p>
            <a:pPr marL="342900" indent="-342900">
              <a:lnSpc>
                <a:spcPct val="200000"/>
              </a:lnSpc>
              <a:buFont typeface="+mj-lt"/>
              <a:buAutoNum type="arabicPeriod"/>
            </a:pPr>
            <a:r>
              <a:rPr lang="en-US" dirty="0">
                <a:solidFill>
                  <a:schemeClr val="accent1"/>
                </a:solidFill>
              </a:rPr>
              <a:t>The method of applying the force on the cap. different ways can change the amount of removal torque recorded. Providing a cap chuck with a T or round handle can reduce varying gripping. This forces all operators to hold the cap in the same way. </a:t>
            </a:r>
            <a:endParaRPr lang="en-US" dirty="0" smtClean="0">
              <a:solidFill>
                <a:schemeClr val="accent1"/>
              </a:solidFill>
            </a:endParaRPr>
          </a:p>
          <a:p>
            <a:pPr marL="342900" indent="-342900">
              <a:lnSpc>
                <a:spcPct val="200000"/>
              </a:lnSpc>
              <a:buFont typeface="+mj-lt"/>
              <a:buAutoNum type="arabicPeriod"/>
            </a:pPr>
            <a:r>
              <a:rPr lang="en-US" dirty="0" smtClean="0">
                <a:solidFill>
                  <a:schemeClr val="accent1"/>
                </a:solidFill>
              </a:rPr>
              <a:t>The </a:t>
            </a:r>
            <a:r>
              <a:rPr lang="en-US" dirty="0">
                <a:solidFill>
                  <a:schemeClr val="accent1"/>
                </a:solidFill>
              </a:rPr>
              <a:t>inside diameter of the cap and outside diameter of the neck must be appropriate, so check the diameter for the cap and the neck frequently, many causes can affect the neck such as the expansion and shrink factor. </a:t>
            </a:r>
          </a:p>
        </p:txBody>
      </p:sp>
    </p:spTree>
    <p:extLst>
      <p:ext uri="{BB962C8B-B14F-4D97-AF65-F5344CB8AC3E}">
        <p14:creationId xmlns:p14="http://schemas.microsoft.com/office/powerpoint/2010/main" val="6185495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Out Of Control Process And </a:t>
            </a:r>
            <a:r>
              <a:rPr lang="en-US" cap="none" dirty="0" smtClean="0"/>
              <a:t>Solutions (Net content) </a:t>
            </a:r>
            <a:r>
              <a:rPr lang="en-US" cap="none" dirty="0"/>
              <a:t>:</a:t>
            </a:r>
            <a:endParaRPr lang="en-US" dirty="0"/>
          </a:p>
        </p:txBody>
      </p:sp>
      <p:sp>
        <p:nvSpPr>
          <p:cNvPr id="3" name="Content Placeholder 2"/>
          <p:cNvSpPr>
            <a:spLocks noGrp="1"/>
          </p:cNvSpPr>
          <p:nvPr>
            <p:ph idx="1"/>
          </p:nvPr>
        </p:nvSpPr>
        <p:spPr/>
        <p:txBody>
          <a:bodyPr>
            <a:normAutofit/>
          </a:bodyPr>
          <a:lstStyle/>
          <a:p>
            <a:pPr marL="342900" indent="-342900">
              <a:lnSpc>
                <a:spcPct val="150000"/>
              </a:lnSpc>
              <a:buFont typeface="+mj-lt"/>
              <a:buAutoNum type="arabicPeriod"/>
            </a:pPr>
            <a:r>
              <a:rPr lang="en-US" sz="2400" dirty="0"/>
              <a:t>The variation in the net content may be a result of deviations in the filling, which can reduce by calibrating, checking, and make maintenance for the </a:t>
            </a:r>
            <a:r>
              <a:rPr lang="en-US" sz="2400" dirty="0" smtClean="0"/>
              <a:t>machine</a:t>
            </a:r>
          </a:p>
          <a:p>
            <a:pPr marL="342900" indent="-342900">
              <a:lnSpc>
                <a:spcPct val="150000"/>
              </a:lnSpc>
              <a:buFont typeface="+mj-lt"/>
              <a:buAutoNum type="arabicPeriod"/>
            </a:pPr>
            <a:r>
              <a:rPr lang="en-US" sz="2400" dirty="0" smtClean="0"/>
              <a:t> </a:t>
            </a:r>
            <a:r>
              <a:rPr lang="en-US" sz="2400" dirty="0"/>
              <a:t>temperature of the liquid affects the volume of the packaged product, so must controlling the temperature in the factory</a:t>
            </a:r>
            <a:r>
              <a:rPr lang="en-US" sz="2400" dirty="0" smtClean="0"/>
              <a:t>.</a:t>
            </a:r>
          </a:p>
          <a:p>
            <a:pPr marL="342900" indent="-342900">
              <a:lnSpc>
                <a:spcPct val="150000"/>
              </a:lnSpc>
              <a:buFont typeface="+mj-lt"/>
              <a:buAutoNum type="arabicPeriod"/>
            </a:pPr>
            <a:r>
              <a:rPr lang="en-US" sz="2400" dirty="0" smtClean="0"/>
              <a:t>The </a:t>
            </a:r>
            <a:r>
              <a:rPr lang="en-US" sz="2400" dirty="0"/>
              <a:t>moisture affects the weight or the volume of the packaged bottle </a:t>
            </a:r>
          </a:p>
        </p:txBody>
      </p:sp>
    </p:spTree>
    <p:extLst>
      <p:ext uri="{BB962C8B-B14F-4D97-AF65-F5344CB8AC3E}">
        <p14:creationId xmlns:p14="http://schemas.microsoft.com/office/powerpoint/2010/main" val="20347198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improve the capability : </a:t>
            </a:r>
            <a:endParaRPr lang="en-US" dirty="0"/>
          </a:p>
        </p:txBody>
      </p:sp>
      <p:sp>
        <p:nvSpPr>
          <p:cNvPr id="3" name="Content Placeholder 2"/>
          <p:cNvSpPr>
            <a:spLocks noGrp="1"/>
          </p:cNvSpPr>
          <p:nvPr>
            <p:ph idx="1"/>
          </p:nvPr>
        </p:nvSpPr>
        <p:spPr>
          <a:xfrm>
            <a:off x="581193" y="2951205"/>
            <a:ext cx="11029615" cy="3678303"/>
          </a:xfrm>
        </p:spPr>
        <p:txBody>
          <a:bodyPr>
            <a:normAutofit/>
          </a:bodyPr>
          <a:lstStyle/>
          <a:p>
            <a:pPr>
              <a:lnSpc>
                <a:spcPct val="150000"/>
              </a:lnSpc>
            </a:pPr>
            <a:r>
              <a:rPr lang="en-US" sz="2000" dirty="0" smtClean="0">
                <a:solidFill>
                  <a:schemeClr val="accent1"/>
                </a:solidFill>
              </a:rPr>
              <a:t>Reduce </a:t>
            </a:r>
            <a:r>
              <a:rPr lang="en-US" sz="2000" dirty="0">
                <a:solidFill>
                  <a:schemeClr val="accent1"/>
                </a:solidFill>
              </a:rPr>
              <a:t>Non-Value-Added Steps</a:t>
            </a:r>
          </a:p>
          <a:p>
            <a:pPr>
              <a:lnSpc>
                <a:spcPct val="150000"/>
              </a:lnSpc>
            </a:pPr>
            <a:r>
              <a:rPr lang="en-US" sz="2000" dirty="0">
                <a:solidFill>
                  <a:schemeClr val="accent1"/>
                </a:solidFill>
              </a:rPr>
              <a:t>Reduce the common cause </a:t>
            </a:r>
            <a:r>
              <a:rPr lang="en-US" sz="2000" dirty="0" smtClean="0">
                <a:solidFill>
                  <a:schemeClr val="accent1"/>
                </a:solidFill>
              </a:rPr>
              <a:t>variation</a:t>
            </a:r>
            <a:endParaRPr lang="en-US" sz="2000" dirty="0">
              <a:solidFill>
                <a:schemeClr val="accent1"/>
              </a:solidFill>
            </a:endParaRPr>
          </a:p>
          <a:p>
            <a:pPr>
              <a:lnSpc>
                <a:spcPct val="150000"/>
              </a:lnSpc>
            </a:pPr>
            <a:r>
              <a:rPr lang="en-US" sz="2000" dirty="0">
                <a:solidFill>
                  <a:schemeClr val="accent1"/>
                </a:solidFill>
              </a:rPr>
              <a:t>Reduce </a:t>
            </a:r>
            <a:r>
              <a:rPr lang="en-US" sz="2000" dirty="0" smtClean="0">
                <a:solidFill>
                  <a:schemeClr val="accent1"/>
                </a:solidFill>
              </a:rPr>
              <a:t>special</a:t>
            </a:r>
            <a:r>
              <a:rPr lang="en-US" sz="2000" dirty="0" smtClean="0">
                <a:solidFill>
                  <a:schemeClr val="accent1"/>
                </a:solidFill>
              </a:rPr>
              <a:t> </a:t>
            </a:r>
            <a:r>
              <a:rPr lang="en-US" sz="2000" dirty="0">
                <a:solidFill>
                  <a:schemeClr val="accent1"/>
                </a:solidFill>
              </a:rPr>
              <a:t>Cause Variation</a:t>
            </a:r>
          </a:p>
          <a:p>
            <a:pPr>
              <a:lnSpc>
                <a:spcPct val="150000"/>
              </a:lnSpc>
            </a:pPr>
            <a:r>
              <a:rPr lang="en-US" sz="2000" dirty="0" smtClean="0">
                <a:solidFill>
                  <a:schemeClr val="accent1"/>
                </a:solidFill>
              </a:rPr>
              <a:t>Move </a:t>
            </a:r>
            <a:r>
              <a:rPr lang="en-US" sz="2000" dirty="0">
                <a:solidFill>
                  <a:schemeClr val="accent1"/>
                </a:solidFill>
              </a:rPr>
              <a:t>the Mean to Improve Process </a:t>
            </a:r>
            <a:r>
              <a:rPr lang="en-US" sz="2000" dirty="0" smtClean="0">
                <a:solidFill>
                  <a:schemeClr val="accent1"/>
                </a:solidFill>
              </a:rPr>
              <a:t>Capability</a:t>
            </a:r>
            <a:endParaRPr lang="en-US" sz="2000" dirty="0">
              <a:solidFill>
                <a:schemeClr val="accent1"/>
              </a:solidFill>
            </a:endParaRPr>
          </a:p>
          <a:p>
            <a:pPr>
              <a:lnSpc>
                <a:spcPct val="150000"/>
              </a:lnSpc>
            </a:pPr>
            <a:r>
              <a:rPr lang="en-US" sz="2000" dirty="0">
                <a:solidFill>
                  <a:schemeClr val="accent1"/>
                </a:solidFill>
              </a:rPr>
              <a:t>Improve the Measurement System</a:t>
            </a:r>
          </a:p>
          <a:p>
            <a:pPr>
              <a:lnSpc>
                <a:spcPct val="150000"/>
              </a:lnSpc>
            </a:pPr>
            <a:endParaRPr lang="en-US" sz="2000" dirty="0">
              <a:solidFill>
                <a:schemeClr val="accent1"/>
              </a:solidFill>
            </a:endParaRPr>
          </a:p>
        </p:txBody>
      </p:sp>
      <p:sp>
        <p:nvSpPr>
          <p:cNvPr id="4" name="TextBox 3"/>
          <p:cNvSpPr txBox="1"/>
          <p:nvPr/>
        </p:nvSpPr>
        <p:spPr>
          <a:xfrm>
            <a:off x="777136" y="1946365"/>
            <a:ext cx="11136190" cy="646331"/>
          </a:xfrm>
          <a:prstGeom prst="rect">
            <a:avLst/>
          </a:prstGeom>
          <a:noFill/>
        </p:spPr>
        <p:txBody>
          <a:bodyPr wrap="square" rtlCol="0">
            <a:spAutoFit/>
          </a:bodyPr>
          <a:lstStyle/>
          <a:p>
            <a:r>
              <a:rPr lang="en-US" dirty="0">
                <a:solidFill>
                  <a:schemeClr val="accent1"/>
                </a:solidFill>
              </a:rPr>
              <a:t>after observed that all of the processes are not capable to produce product meet specifications. although most  process is in control but does not meet the specifications , we suggest some ways to improve the capability</a:t>
            </a:r>
          </a:p>
        </p:txBody>
      </p:sp>
    </p:spTree>
    <p:extLst>
      <p:ext uri="{BB962C8B-B14F-4D97-AF65-F5344CB8AC3E}">
        <p14:creationId xmlns:p14="http://schemas.microsoft.com/office/powerpoint/2010/main" val="1637194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71528"/>
            <a:ext cx="11029616" cy="1013800"/>
          </a:xfrm>
        </p:spPr>
        <p:txBody>
          <a:bodyPr/>
          <a:lstStyle/>
          <a:p>
            <a:r>
              <a:rPr lang="en-US" dirty="0" smtClean="0"/>
              <a:t>Conclusion :</a:t>
            </a:r>
            <a:endParaRPr lang="en-US" dirty="0"/>
          </a:p>
        </p:txBody>
      </p:sp>
      <p:sp>
        <p:nvSpPr>
          <p:cNvPr id="3" name="Content Placeholder 2"/>
          <p:cNvSpPr>
            <a:spLocks noGrp="1"/>
          </p:cNvSpPr>
          <p:nvPr>
            <p:ph idx="1"/>
          </p:nvPr>
        </p:nvSpPr>
        <p:spPr>
          <a:xfrm>
            <a:off x="581192" y="1715956"/>
            <a:ext cx="11029615" cy="4898572"/>
          </a:xfrm>
        </p:spPr>
        <p:txBody>
          <a:bodyPr>
            <a:noAutofit/>
          </a:bodyPr>
          <a:lstStyle/>
          <a:p>
            <a:r>
              <a:rPr lang="en-US" dirty="0">
                <a:solidFill>
                  <a:schemeClr val="accent1"/>
                </a:solidFill>
              </a:rPr>
              <a:t>In this project, we studied the control tools in the statistical process, We have focused basically on normality test and control charts and implement the procedure using the given data from the factory on torque, net content, Brix, and the CO2 and Some calculations were done on the means and standard deviation of the data, the main aim of this calculation is to monitor the process if it is in control or out of control. and we have noticed that there is a problem in the normality of </a:t>
            </a:r>
            <a:r>
              <a:rPr lang="en-US" dirty="0" smtClean="0">
                <a:solidFill>
                  <a:schemeClr val="accent1"/>
                </a:solidFill>
              </a:rPr>
              <a:t>data</a:t>
            </a:r>
            <a:r>
              <a:rPr lang="en-US" dirty="0">
                <a:solidFill>
                  <a:schemeClr val="accent1"/>
                </a:solidFill>
              </a:rPr>
              <a:t>.</a:t>
            </a:r>
            <a:endParaRPr lang="en-US" dirty="0" smtClean="0">
              <a:solidFill>
                <a:schemeClr val="accent1"/>
              </a:solidFill>
            </a:endParaRPr>
          </a:p>
          <a:p>
            <a:r>
              <a:rPr lang="en-US" dirty="0">
                <a:solidFill>
                  <a:schemeClr val="accent1"/>
                </a:solidFill>
              </a:rPr>
              <a:t>I</a:t>
            </a:r>
            <a:r>
              <a:rPr lang="en-US" dirty="0" smtClean="0">
                <a:solidFill>
                  <a:schemeClr val="accent1"/>
                </a:solidFill>
              </a:rPr>
              <a:t>t </a:t>
            </a:r>
            <a:r>
              <a:rPr lang="en-US" dirty="0">
                <a:solidFill>
                  <a:schemeClr val="accent1"/>
                </a:solidFill>
              </a:rPr>
              <a:t>was our goal, by making it normal distribution data to complete the analysis, </a:t>
            </a:r>
            <a:r>
              <a:rPr lang="en-US" dirty="0" smtClean="0">
                <a:solidFill>
                  <a:schemeClr val="accent1"/>
                </a:solidFill>
              </a:rPr>
              <a:t>so the data was converted by </a:t>
            </a:r>
            <a:r>
              <a:rPr lang="en-US" dirty="0">
                <a:solidFill>
                  <a:schemeClr val="accent1"/>
                </a:solidFill>
              </a:rPr>
              <a:t>SPSS program and comparing our analysis with factory analysis and show it in this </a:t>
            </a:r>
            <a:r>
              <a:rPr lang="en-US" dirty="0" smtClean="0">
                <a:solidFill>
                  <a:schemeClr val="accent1"/>
                </a:solidFill>
              </a:rPr>
              <a:t>project.</a:t>
            </a:r>
          </a:p>
          <a:p>
            <a:endParaRPr lang="en-US" dirty="0">
              <a:solidFill>
                <a:schemeClr val="accent1"/>
              </a:solidFill>
            </a:endParaRPr>
          </a:p>
          <a:p>
            <a:r>
              <a:rPr lang="en-US" dirty="0" smtClean="0">
                <a:solidFill>
                  <a:schemeClr val="accent1"/>
                </a:solidFill>
              </a:rPr>
              <a:t>After </a:t>
            </a:r>
            <a:r>
              <a:rPr lang="en-US" dirty="0">
                <a:solidFill>
                  <a:schemeClr val="accent1"/>
                </a:solidFill>
              </a:rPr>
              <a:t>making our analysis, there is out of control processes found, so we tried to explain the reasons for this to eliminating out-of-limits data. in addition to using the cause and effect diagram used to identifies possible causes for an effect or problem.</a:t>
            </a:r>
          </a:p>
        </p:txBody>
      </p:sp>
    </p:spTree>
    <p:extLst>
      <p:ext uri="{BB962C8B-B14F-4D97-AF65-F5344CB8AC3E}">
        <p14:creationId xmlns:p14="http://schemas.microsoft.com/office/powerpoint/2010/main" val="1102885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a:t>
            </a:r>
            <a:endParaRPr lang="en-US" dirty="0"/>
          </a:p>
        </p:txBody>
      </p:sp>
      <p:sp>
        <p:nvSpPr>
          <p:cNvPr id="3" name="Content Placeholder 2"/>
          <p:cNvSpPr>
            <a:spLocks noGrp="1"/>
          </p:cNvSpPr>
          <p:nvPr>
            <p:ph idx="1"/>
          </p:nvPr>
        </p:nvSpPr>
        <p:spPr/>
        <p:txBody>
          <a:bodyPr>
            <a:noAutofit/>
          </a:bodyPr>
          <a:lstStyle/>
          <a:p>
            <a:pPr marL="342900" indent="-342900">
              <a:lnSpc>
                <a:spcPct val="150000"/>
              </a:lnSpc>
              <a:buFont typeface="+mj-lt"/>
              <a:buAutoNum type="arabicPeriod"/>
            </a:pPr>
            <a:endParaRPr lang="en-US" dirty="0">
              <a:solidFill>
                <a:schemeClr val="accent1"/>
              </a:solidFill>
            </a:endParaRPr>
          </a:p>
          <a:p>
            <a:pPr marL="342900" indent="-342900">
              <a:lnSpc>
                <a:spcPct val="150000"/>
              </a:lnSpc>
              <a:buFont typeface="+mj-lt"/>
              <a:buAutoNum type="arabicPeriod"/>
            </a:pPr>
            <a:r>
              <a:rPr lang="en-US" dirty="0">
                <a:solidFill>
                  <a:schemeClr val="accent1"/>
                </a:solidFill>
              </a:rPr>
              <a:t>C</a:t>
            </a:r>
            <a:r>
              <a:rPr lang="en-US" dirty="0" smtClean="0">
                <a:solidFill>
                  <a:schemeClr val="accent1"/>
                </a:solidFill>
              </a:rPr>
              <a:t>heck </a:t>
            </a:r>
            <a:r>
              <a:rPr lang="en-US" dirty="0">
                <a:solidFill>
                  <a:schemeClr val="accent1"/>
                </a:solidFill>
              </a:rPr>
              <a:t>the normality test to ensure the normal distributions of data before constructing the control charts and capability plots. </a:t>
            </a:r>
            <a:br>
              <a:rPr lang="en-US" dirty="0">
                <a:solidFill>
                  <a:schemeClr val="accent1"/>
                </a:solidFill>
              </a:rPr>
            </a:br>
            <a:endParaRPr lang="en-US" dirty="0">
              <a:solidFill>
                <a:schemeClr val="accent1"/>
              </a:solidFill>
            </a:endParaRPr>
          </a:p>
          <a:p>
            <a:pPr marL="342900" indent="-342900">
              <a:lnSpc>
                <a:spcPct val="150000"/>
              </a:lnSpc>
              <a:buFont typeface="+mj-lt"/>
              <a:buAutoNum type="arabicPeriod"/>
            </a:pPr>
            <a:r>
              <a:rPr lang="en-US" dirty="0" smtClean="0">
                <a:solidFill>
                  <a:schemeClr val="accent1"/>
                </a:solidFill>
              </a:rPr>
              <a:t> </a:t>
            </a:r>
            <a:r>
              <a:rPr lang="en-US" dirty="0">
                <a:solidFill>
                  <a:schemeClr val="accent1"/>
                </a:solidFill>
              </a:rPr>
              <a:t>Maintain the process within the specifications limit, by exploring the causes that make the process non-capable and detect the possible solutions for it </a:t>
            </a:r>
            <a:br>
              <a:rPr lang="en-US" dirty="0">
                <a:solidFill>
                  <a:schemeClr val="accent1"/>
                </a:solidFill>
              </a:rPr>
            </a:br>
            <a:endParaRPr lang="en-US" dirty="0">
              <a:solidFill>
                <a:schemeClr val="accent1"/>
              </a:solidFill>
            </a:endParaRPr>
          </a:p>
          <a:p>
            <a:pPr marL="342900" indent="-342900">
              <a:lnSpc>
                <a:spcPct val="150000"/>
              </a:lnSpc>
              <a:buFont typeface="+mj-lt"/>
              <a:buAutoNum type="arabicPeriod"/>
            </a:pPr>
            <a:r>
              <a:rPr lang="en-US" dirty="0" smtClean="0">
                <a:solidFill>
                  <a:schemeClr val="accent1"/>
                </a:solidFill>
              </a:rPr>
              <a:t>The </a:t>
            </a:r>
            <a:r>
              <a:rPr lang="en-US" dirty="0">
                <a:solidFill>
                  <a:schemeClr val="accent1"/>
                </a:solidFill>
              </a:rPr>
              <a:t>factory has to use the seven tools of process control, not only the control chart, such as the histogram </a:t>
            </a:r>
            <a:br>
              <a:rPr lang="en-US" dirty="0">
                <a:solidFill>
                  <a:schemeClr val="accent1"/>
                </a:solidFill>
              </a:rPr>
            </a:br>
            <a:endParaRPr lang="en-US" dirty="0">
              <a:solidFill>
                <a:schemeClr val="accent1"/>
              </a:solidFill>
            </a:endParaRPr>
          </a:p>
        </p:txBody>
      </p:sp>
    </p:spTree>
    <p:extLst>
      <p:ext uri="{BB962C8B-B14F-4D97-AF65-F5344CB8AC3E}">
        <p14:creationId xmlns:p14="http://schemas.microsoft.com/office/powerpoint/2010/main" val="16042538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2570640"/>
            <a:ext cx="11029615" cy="3678303"/>
          </a:xfrm>
        </p:spPr>
        <p:txBody>
          <a:bodyPr/>
          <a:lstStyle/>
          <a:p>
            <a:pPr marL="342900" indent="-342900">
              <a:lnSpc>
                <a:spcPct val="150000"/>
              </a:lnSpc>
              <a:buFont typeface="+mj-lt"/>
              <a:buAutoNum type="arabicPeriod"/>
            </a:pPr>
            <a:r>
              <a:rPr lang="en-US" dirty="0" smtClean="0">
                <a:solidFill>
                  <a:schemeClr val="accent1"/>
                </a:solidFill>
              </a:rPr>
              <a:t>Use </a:t>
            </a:r>
            <a:r>
              <a:rPr lang="en-US" dirty="0">
                <a:solidFill>
                  <a:schemeClr val="accent1"/>
                </a:solidFill>
              </a:rPr>
              <a:t>the tools that expect potential problems such as the cause and effect diagram, and sure to adjust before it makes any effect on the process. </a:t>
            </a:r>
          </a:p>
          <a:p>
            <a:pPr marL="342900" indent="-342900">
              <a:lnSpc>
                <a:spcPct val="150000"/>
              </a:lnSpc>
              <a:buFont typeface="+mj-lt"/>
              <a:buAutoNum type="arabicPeriod"/>
            </a:pPr>
            <a:endParaRPr lang="en-US" dirty="0">
              <a:solidFill>
                <a:schemeClr val="accent1"/>
              </a:solidFill>
            </a:endParaRPr>
          </a:p>
          <a:p>
            <a:pPr marL="342900" indent="-342900">
              <a:lnSpc>
                <a:spcPct val="150000"/>
              </a:lnSpc>
              <a:buFont typeface="+mj-lt"/>
              <a:buAutoNum type="arabicPeriod"/>
            </a:pPr>
            <a:r>
              <a:rPr lang="en-US" dirty="0" smtClean="0">
                <a:solidFill>
                  <a:schemeClr val="accent1"/>
                </a:solidFill>
              </a:rPr>
              <a:t>Conducting </a:t>
            </a:r>
            <a:r>
              <a:rPr lang="en-US" dirty="0">
                <a:solidFill>
                  <a:schemeClr val="accent1"/>
                </a:solidFill>
              </a:rPr>
              <a:t>periodic checks for the testing devices to maintain correct values for the tests </a:t>
            </a:r>
            <a:br>
              <a:rPr lang="en-US" dirty="0">
                <a:solidFill>
                  <a:schemeClr val="accent1"/>
                </a:solidFill>
              </a:rPr>
            </a:br>
            <a:endParaRPr lang="en-US" dirty="0">
              <a:solidFill>
                <a:schemeClr val="accent1"/>
              </a:solidFill>
            </a:endParaRPr>
          </a:p>
          <a:p>
            <a:pPr marL="342900" indent="-342900">
              <a:lnSpc>
                <a:spcPct val="150000"/>
              </a:lnSpc>
              <a:buFont typeface="+mj-lt"/>
              <a:buAutoNum type="arabicPeriod"/>
            </a:pPr>
            <a:r>
              <a:rPr lang="en-US" dirty="0" smtClean="0">
                <a:solidFill>
                  <a:schemeClr val="accent1"/>
                </a:solidFill>
              </a:rPr>
              <a:t> </a:t>
            </a:r>
            <a:r>
              <a:rPr lang="en-US" dirty="0">
                <a:solidFill>
                  <a:schemeClr val="accent1"/>
                </a:solidFill>
              </a:rPr>
              <a:t>Train the employee on the Tools and the causes of variability and the corrective actions when necessary with a series of procedures for a quick response. </a:t>
            </a:r>
          </a:p>
          <a:p>
            <a:pPr marL="342900" indent="-342900">
              <a:buFont typeface="+mj-lt"/>
              <a:buAutoNum type="arabicPeriod"/>
            </a:pPr>
            <a:endParaRPr lang="en-US" dirty="0">
              <a:solidFill>
                <a:schemeClr val="accent1"/>
              </a:solidFill>
            </a:endParaRPr>
          </a:p>
          <a:p>
            <a:pPr marL="342900" indent="-342900">
              <a:buFont typeface="+mj-lt"/>
              <a:buAutoNum type="arabicPeriod"/>
            </a:pPr>
            <a:endParaRPr lang="en-US" dirty="0">
              <a:solidFill>
                <a:schemeClr val="accent1"/>
              </a:solidFill>
            </a:endParaRPr>
          </a:p>
        </p:txBody>
      </p:sp>
    </p:spTree>
    <p:extLst>
      <p:ext uri="{BB962C8B-B14F-4D97-AF65-F5344CB8AC3E}">
        <p14:creationId xmlns:p14="http://schemas.microsoft.com/office/powerpoint/2010/main" val="2031647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694" y="1010074"/>
            <a:ext cx="11029616" cy="988332"/>
          </a:xfrm>
        </p:spPr>
        <p:txBody>
          <a:bodyPr>
            <a:noAutofit/>
          </a:bodyPr>
          <a:lstStyle/>
          <a:p>
            <a:r>
              <a:rPr lang="en-US" sz="3200" cap="none" dirty="0" smtClean="0"/>
              <a:t>PROBLEM STATEMENT :</a:t>
            </a:r>
            <a:br>
              <a:rPr lang="en-US" sz="3200" cap="none" dirty="0" smtClean="0"/>
            </a:br>
            <a:endParaRPr lang="en-US" sz="3200" cap="none" dirty="0"/>
          </a:p>
        </p:txBody>
      </p:sp>
      <p:sp>
        <p:nvSpPr>
          <p:cNvPr id="3" name="TextBox 2"/>
          <p:cNvSpPr txBox="1"/>
          <p:nvPr/>
        </p:nvSpPr>
        <p:spPr>
          <a:xfrm>
            <a:off x="575894" y="2328672"/>
            <a:ext cx="10665130" cy="3785652"/>
          </a:xfrm>
          <a:prstGeom prst="rect">
            <a:avLst/>
          </a:prstGeom>
          <a:noFill/>
        </p:spPr>
        <p:txBody>
          <a:bodyPr wrap="square" rtlCol="0">
            <a:spAutoFit/>
          </a:bodyPr>
          <a:lstStyle/>
          <a:p>
            <a:r>
              <a:rPr lang="en-US" sz="2000" dirty="0">
                <a:solidFill>
                  <a:schemeClr val="accent1"/>
                </a:solidFill>
              </a:rPr>
              <a:t>T</a:t>
            </a:r>
            <a:r>
              <a:rPr lang="en-US" sz="2000" dirty="0" smtClean="0">
                <a:solidFill>
                  <a:schemeClr val="accent1"/>
                </a:solidFill>
              </a:rPr>
              <a:t>he </a:t>
            </a:r>
            <a:r>
              <a:rPr lang="en-US" sz="2000" dirty="0">
                <a:solidFill>
                  <a:schemeClr val="accent1"/>
                </a:solidFill>
              </a:rPr>
              <a:t>main goal is to control the process using SPC tools to maintain the high quality of products consistently By </a:t>
            </a:r>
            <a:r>
              <a:rPr lang="en-US" sz="2000" dirty="0" smtClean="0">
                <a:solidFill>
                  <a:schemeClr val="accent1"/>
                </a:solidFill>
              </a:rPr>
              <a:t>taking </a:t>
            </a:r>
            <a:r>
              <a:rPr lang="en-US" sz="2000" dirty="0">
                <a:solidFill>
                  <a:schemeClr val="accent1"/>
                </a:solidFill>
              </a:rPr>
              <a:t>the measurements of tests and after translated them by the normality plots, it turned out to us that the data is non-normal, and this is the main problem in the analysis </a:t>
            </a:r>
            <a:r>
              <a:rPr lang="en-US" sz="2000" dirty="0" smtClean="0">
                <a:solidFill>
                  <a:schemeClr val="accent1"/>
                </a:solidFill>
              </a:rPr>
              <a:t>process</a:t>
            </a:r>
            <a:r>
              <a:rPr lang="en-US" sz="2000" dirty="0">
                <a:solidFill>
                  <a:schemeClr val="accent1"/>
                </a:solidFill>
              </a:rPr>
              <a:t>.</a:t>
            </a:r>
            <a:endParaRPr lang="ar-SA" sz="2000" dirty="0">
              <a:solidFill>
                <a:schemeClr val="accent1"/>
              </a:solidFill>
            </a:endParaRPr>
          </a:p>
          <a:p>
            <a:endParaRPr lang="en-US" sz="2000" dirty="0">
              <a:solidFill>
                <a:schemeClr val="accent1"/>
              </a:solidFill>
            </a:endParaRPr>
          </a:p>
          <a:p>
            <a:endParaRPr lang="en-US" sz="2000" dirty="0">
              <a:solidFill>
                <a:schemeClr val="accent1"/>
              </a:solidFill>
            </a:endParaRPr>
          </a:p>
          <a:p>
            <a:r>
              <a:rPr lang="en-US" sz="2000" dirty="0">
                <a:solidFill>
                  <a:schemeClr val="accent1"/>
                </a:solidFill>
              </a:rPr>
              <a:t>So ,the data was converted to the normal distribution , to continue analyzing data and monitoring data to reduce the </a:t>
            </a:r>
            <a:r>
              <a:rPr lang="en-US" sz="2000" dirty="0" smtClean="0">
                <a:solidFill>
                  <a:schemeClr val="accent1"/>
                </a:solidFill>
              </a:rPr>
              <a:t>variation.</a:t>
            </a:r>
            <a:endParaRPr lang="en-US" sz="2000" dirty="0">
              <a:solidFill>
                <a:schemeClr val="accent1"/>
              </a:solidFill>
            </a:endParaRPr>
          </a:p>
          <a:p>
            <a:endParaRPr lang="ar-SA" sz="2000" dirty="0">
              <a:solidFill>
                <a:schemeClr val="accent1"/>
              </a:solidFill>
            </a:endParaRPr>
          </a:p>
          <a:p>
            <a:endParaRPr lang="en-US" sz="2000" dirty="0">
              <a:solidFill>
                <a:schemeClr val="accent1"/>
              </a:solidFill>
            </a:endParaRPr>
          </a:p>
          <a:p>
            <a:r>
              <a:rPr lang="en-US" sz="2000" dirty="0">
                <a:solidFill>
                  <a:schemeClr val="accent1"/>
                </a:solidFill>
              </a:rPr>
              <a:t>In other hands, all possible SPC tools not only the control charts were used, these tools helped in the know the roots causes of the problem in an objective manner and to try to not </a:t>
            </a:r>
            <a:r>
              <a:rPr lang="en-US" sz="2000" dirty="0" smtClean="0">
                <a:solidFill>
                  <a:schemeClr val="accent1"/>
                </a:solidFill>
              </a:rPr>
              <a:t>repeat. </a:t>
            </a:r>
            <a:endParaRPr lang="en-US" sz="2000" dirty="0">
              <a:solidFill>
                <a:schemeClr val="accent1"/>
              </a:solidFill>
            </a:endParaRPr>
          </a:p>
          <a:p>
            <a:endParaRPr lang="en-US" sz="2000" dirty="0"/>
          </a:p>
        </p:txBody>
      </p:sp>
    </p:spTree>
    <p:extLst>
      <p:ext uri="{BB962C8B-B14F-4D97-AF65-F5344CB8AC3E}">
        <p14:creationId xmlns:p14="http://schemas.microsoft.com/office/powerpoint/2010/main" val="1271912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6361" y="557777"/>
            <a:ext cx="11029616" cy="1013800"/>
          </a:xfrm>
        </p:spPr>
        <p:txBody>
          <a:bodyPr/>
          <a:lstStyle/>
          <a:p>
            <a:r>
              <a:rPr lang="en-US" sz="3200" dirty="0" smtClean="0"/>
              <a:t>Objectives </a:t>
            </a:r>
            <a:r>
              <a:rPr lang="en-US" dirty="0" smtClean="0"/>
              <a:t>: </a:t>
            </a:r>
            <a:endParaRPr lang="en-US" dirty="0"/>
          </a:p>
        </p:txBody>
      </p:sp>
      <p:sp>
        <p:nvSpPr>
          <p:cNvPr id="3" name="Content Placeholder 2"/>
          <p:cNvSpPr>
            <a:spLocks noGrp="1"/>
          </p:cNvSpPr>
          <p:nvPr>
            <p:ph idx="1"/>
          </p:nvPr>
        </p:nvSpPr>
        <p:spPr>
          <a:xfrm>
            <a:off x="678728" y="2607216"/>
            <a:ext cx="11029615" cy="3678303"/>
          </a:xfrm>
        </p:spPr>
        <p:txBody>
          <a:bodyPr/>
          <a:lstStyle/>
          <a:p>
            <a:pPr marL="342900" indent="-342900">
              <a:lnSpc>
                <a:spcPct val="150000"/>
              </a:lnSpc>
              <a:buFont typeface="+mj-lt"/>
              <a:buAutoNum type="arabicPeriod"/>
            </a:pPr>
            <a:r>
              <a:rPr lang="en-US" dirty="0" smtClean="0">
                <a:solidFill>
                  <a:schemeClr val="accent1"/>
                </a:solidFill>
              </a:rPr>
              <a:t> </a:t>
            </a:r>
            <a:r>
              <a:rPr lang="en-US" dirty="0">
                <a:solidFill>
                  <a:schemeClr val="accent1"/>
                </a:solidFill>
              </a:rPr>
              <a:t>To study and Implement statistical process control tools in the Cappy factory. </a:t>
            </a:r>
          </a:p>
          <a:p>
            <a:pPr marL="342900" indent="-342900">
              <a:lnSpc>
                <a:spcPct val="150000"/>
              </a:lnSpc>
              <a:buFont typeface="+mj-lt"/>
              <a:buAutoNum type="arabicPeriod"/>
            </a:pPr>
            <a:r>
              <a:rPr lang="en-US" dirty="0" smtClean="0">
                <a:solidFill>
                  <a:schemeClr val="accent1"/>
                </a:solidFill>
              </a:rPr>
              <a:t>To </a:t>
            </a:r>
            <a:r>
              <a:rPr lang="en-US" dirty="0">
                <a:solidFill>
                  <a:schemeClr val="accent1"/>
                </a:solidFill>
              </a:rPr>
              <a:t>monitor the production process and reduce the variation. </a:t>
            </a:r>
          </a:p>
          <a:p>
            <a:pPr marL="342900" indent="-342900">
              <a:lnSpc>
                <a:spcPct val="150000"/>
              </a:lnSpc>
              <a:buFont typeface="+mj-lt"/>
              <a:buAutoNum type="arabicPeriod"/>
            </a:pPr>
            <a:r>
              <a:rPr lang="en-US" dirty="0" smtClean="0">
                <a:solidFill>
                  <a:schemeClr val="accent1"/>
                </a:solidFill>
              </a:rPr>
              <a:t>To </a:t>
            </a:r>
            <a:r>
              <a:rPr lang="en-US" dirty="0">
                <a:solidFill>
                  <a:schemeClr val="accent1"/>
                </a:solidFill>
              </a:rPr>
              <a:t>study the effectiveness of using the SPC on the process. </a:t>
            </a:r>
            <a:endParaRPr lang="en-US" dirty="0" smtClean="0">
              <a:solidFill>
                <a:schemeClr val="accent1"/>
              </a:solidFill>
            </a:endParaRPr>
          </a:p>
          <a:p>
            <a:pPr marL="342900" indent="-342900">
              <a:lnSpc>
                <a:spcPct val="150000"/>
              </a:lnSpc>
              <a:buFont typeface="+mj-lt"/>
              <a:buAutoNum type="arabicPeriod"/>
            </a:pPr>
            <a:r>
              <a:rPr lang="en-US" dirty="0" smtClean="0">
                <a:solidFill>
                  <a:schemeClr val="accent1"/>
                </a:solidFill>
              </a:rPr>
              <a:t>Explaining the causes of variation that occur by using the SPC tools. </a:t>
            </a:r>
          </a:p>
          <a:p>
            <a:pPr marL="342900" indent="-342900">
              <a:lnSpc>
                <a:spcPct val="150000"/>
              </a:lnSpc>
              <a:buFont typeface="+mj-lt"/>
              <a:buAutoNum type="arabicPeriod"/>
            </a:pPr>
            <a:r>
              <a:rPr lang="en-US" dirty="0" smtClean="0">
                <a:solidFill>
                  <a:schemeClr val="accent1"/>
                </a:solidFill>
              </a:rPr>
              <a:t>To </a:t>
            </a:r>
            <a:r>
              <a:rPr lang="en-US" dirty="0">
                <a:solidFill>
                  <a:schemeClr val="accent1"/>
                </a:solidFill>
              </a:rPr>
              <a:t>study the weak points in the process and correct them. </a:t>
            </a:r>
          </a:p>
          <a:p>
            <a:pPr marL="342900" indent="-342900">
              <a:lnSpc>
                <a:spcPct val="150000"/>
              </a:lnSpc>
              <a:buFont typeface="+mj-lt"/>
              <a:buAutoNum type="arabicPeriod"/>
            </a:pPr>
            <a:r>
              <a:rPr lang="en-US" dirty="0" smtClean="0">
                <a:solidFill>
                  <a:schemeClr val="accent1"/>
                </a:solidFill>
              </a:rPr>
              <a:t>To </a:t>
            </a:r>
            <a:r>
              <a:rPr lang="en-US" dirty="0">
                <a:solidFill>
                  <a:schemeClr val="accent1"/>
                </a:solidFill>
              </a:rPr>
              <a:t>take advantage of the results obtained to develop the products </a:t>
            </a:r>
          </a:p>
          <a:p>
            <a:pPr marL="342900" indent="-342900">
              <a:lnSpc>
                <a:spcPct val="150000"/>
              </a:lnSpc>
              <a:buFont typeface="+mj-lt"/>
              <a:buAutoNum type="arabicPeriod"/>
            </a:pPr>
            <a:endParaRPr lang="en-US" dirty="0">
              <a:solidFill>
                <a:schemeClr val="accent1"/>
              </a:solidFill>
            </a:endParaRPr>
          </a:p>
        </p:txBody>
      </p:sp>
    </p:spTree>
    <p:extLst>
      <p:ext uri="{BB962C8B-B14F-4D97-AF65-F5344CB8AC3E}">
        <p14:creationId xmlns:p14="http://schemas.microsoft.com/office/powerpoint/2010/main" val="122952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 </a:t>
            </a:r>
            <a:endParaRPr lang="en-US" dirty="0"/>
          </a:p>
        </p:txBody>
      </p:sp>
      <p:sp>
        <p:nvSpPr>
          <p:cNvPr id="3" name="Content Placeholder 2"/>
          <p:cNvSpPr>
            <a:spLocks noGrp="1"/>
          </p:cNvSpPr>
          <p:nvPr>
            <p:ph idx="1"/>
          </p:nvPr>
        </p:nvSpPr>
        <p:spPr/>
        <p:txBody>
          <a:bodyPr>
            <a:normAutofit/>
          </a:bodyPr>
          <a:lstStyle/>
          <a:p>
            <a:endParaRPr lang="en-US" sz="2000" dirty="0">
              <a:solidFill>
                <a:schemeClr val="accent1"/>
              </a:solidFill>
            </a:endParaRPr>
          </a:p>
          <a:p>
            <a:r>
              <a:rPr lang="en-US" sz="2000" dirty="0">
                <a:solidFill>
                  <a:schemeClr val="accent1"/>
                </a:solidFill>
              </a:rPr>
              <a:t>The label of prepackaged food products (PS / - 135: 2007) </a:t>
            </a:r>
            <a:br>
              <a:rPr lang="en-US" sz="2000" dirty="0">
                <a:solidFill>
                  <a:schemeClr val="accent1"/>
                </a:solidFill>
              </a:rPr>
            </a:br>
            <a:endParaRPr lang="en-US" sz="2000" dirty="0">
              <a:solidFill>
                <a:schemeClr val="accent1"/>
              </a:solidFill>
            </a:endParaRPr>
          </a:p>
          <a:p>
            <a:r>
              <a:rPr lang="en-US" sz="2000" dirty="0" smtClean="0">
                <a:solidFill>
                  <a:schemeClr val="accent1"/>
                </a:solidFill>
              </a:rPr>
              <a:t> </a:t>
            </a:r>
            <a:r>
              <a:rPr lang="en-US" sz="2000" dirty="0">
                <a:solidFill>
                  <a:schemeClr val="accent1"/>
                </a:solidFill>
              </a:rPr>
              <a:t>Deviation in the weights and sizes of that is packaged and prepared for sale (MF 21-1997) </a:t>
            </a:r>
            <a:br>
              <a:rPr lang="en-US" sz="2000" dirty="0">
                <a:solidFill>
                  <a:schemeClr val="accent1"/>
                </a:solidFill>
              </a:rPr>
            </a:br>
            <a:endParaRPr lang="en-US" sz="2000" dirty="0">
              <a:solidFill>
                <a:schemeClr val="accent1"/>
              </a:solidFill>
            </a:endParaRPr>
          </a:p>
          <a:p>
            <a:r>
              <a:rPr lang="en-US" sz="2000" dirty="0" smtClean="0">
                <a:solidFill>
                  <a:schemeClr val="accent1"/>
                </a:solidFill>
              </a:rPr>
              <a:t> </a:t>
            </a:r>
            <a:r>
              <a:rPr lang="en-US" sz="2000" dirty="0">
                <a:solidFill>
                  <a:schemeClr val="accent1"/>
                </a:solidFill>
              </a:rPr>
              <a:t>Soft Drinks (PS / -23; 2014) </a:t>
            </a:r>
          </a:p>
          <a:p>
            <a:pPr marL="0" indent="0">
              <a:buNone/>
            </a:pPr>
            <a:endParaRPr lang="en-US" dirty="0">
              <a:solidFill>
                <a:schemeClr val="accent1"/>
              </a:solidFill>
            </a:endParaRPr>
          </a:p>
        </p:txBody>
      </p:sp>
    </p:spTree>
    <p:extLst>
      <p:ext uri="{BB962C8B-B14F-4D97-AF65-F5344CB8AC3E}">
        <p14:creationId xmlns:p14="http://schemas.microsoft.com/office/powerpoint/2010/main" val="1031446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a:xfrm>
            <a:off x="483657" y="534576"/>
            <a:ext cx="11029615" cy="3678303"/>
          </a:xfrm>
        </p:spPr>
        <p:txBody>
          <a:bodyPr/>
          <a:lstStyle/>
          <a:p>
            <a:r>
              <a:rPr lang="en-US" dirty="0" smtClean="0">
                <a:solidFill>
                  <a:schemeClr val="accent1"/>
                </a:solidFill>
              </a:rPr>
              <a:t>Process Flow Chart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0197" y="2613694"/>
            <a:ext cx="10056947" cy="3811490"/>
          </a:xfrm>
          <a:prstGeom prst="rect">
            <a:avLst/>
          </a:prstGeom>
        </p:spPr>
      </p:pic>
    </p:spTree>
    <p:extLst>
      <p:ext uri="{BB962C8B-B14F-4D97-AF65-F5344CB8AC3E}">
        <p14:creationId xmlns:p14="http://schemas.microsoft.com/office/powerpoint/2010/main" val="990174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713689"/>
          </a:xfrm>
        </p:spPr>
        <p:txBody>
          <a:bodyPr/>
          <a:lstStyle/>
          <a:p>
            <a:r>
              <a:rPr lang="en-US" dirty="0"/>
              <a:t>Tests and inspections</a:t>
            </a:r>
          </a:p>
        </p:txBody>
      </p:sp>
      <p:sp>
        <p:nvSpPr>
          <p:cNvPr id="3" name="Content Placeholder 2"/>
          <p:cNvSpPr>
            <a:spLocks noGrp="1"/>
          </p:cNvSpPr>
          <p:nvPr>
            <p:ph idx="1"/>
          </p:nvPr>
        </p:nvSpPr>
        <p:spPr/>
        <p:txBody>
          <a:bodyPr/>
          <a:lstStyle/>
          <a:p>
            <a:r>
              <a:rPr lang="en-US" dirty="0"/>
              <a:t>Inspections for the same cola bottle before it enters the production </a:t>
            </a:r>
            <a:r>
              <a:rPr lang="en-US" dirty="0" smtClean="0"/>
              <a:t>lines</a:t>
            </a:r>
          </a:p>
          <a:p>
            <a:r>
              <a:rPr lang="en-US" dirty="0"/>
              <a:t>CSD (carbonated soft drink) line </a:t>
            </a:r>
            <a:r>
              <a:rPr lang="en-US" dirty="0" smtClean="0"/>
              <a:t>checklist</a:t>
            </a:r>
          </a:p>
          <a:p>
            <a:r>
              <a:rPr lang="en-US" dirty="0"/>
              <a:t>Half-hours </a:t>
            </a:r>
            <a:r>
              <a:rPr lang="en-US" dirty="0" smtClean="0"/>
              <a:t>checks</a:t>
            </a:r>
          </a:p>
          <a:p>
            <a:r>
              <a:rPr lang="en-US" dirty="0"/>
              <a:t>Periodic checks made through the production </a:t>
            </a:r>
            <a:r>
              <a:rPr lang="en-US" dirty="0" smtClean="0"/>
              <a:t>line</a:t>
            </a:r>
          </a:p>
          <a:p>
            <a:r>
              <a:rPr lang="en-US" dirty="0"/>
              <a:t>Package </a:t>
            </a:r>
            <a:r>
              <a:rPr lang="en-US" dirty="0" smtClean="0"/>
              <a:t>integrity</a:t>
            </a:r>
          </a:p>
          <a:p>
            <a:r>
              <a:rPr lang="en-US" dirty="0"/>
              <a:t>Very important periodic inspections during production</a:t>
            </a:r>
          </a:p>
        </p:txBody>
      </p:sp>
    </p:spTree>
    <p:extLst>
      <p:ext uri="{BB962C8B-B14F-4D97-AF65-F5344CB8AC3E}">
        <p14:creationId xmlns:p14="http://schemas.microsoft.com/office/powerpoint/2010/main" val="2672951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728" y="604620"/>
            <a:ext cx="11029616" cy="1013800"/>
          </a:xfrm>
        </p:spPr>
        <p:txBody>
          <a:bodyPr/>
          <a:lstStyle/>
          <a:p>
            <a:r>
              <a:rPr lang="en-US" dirty="0" smtClean="0"/>
              <a:t>Results and analysis :</a:t>
            </a:r>
            <a:endParaRPr lang="en-US" dirty="0"/>
          </a:p>
        </p:txBody>
      </p:sp>
      <p:sp>
        <p:nvSpPr>
          <p:cNvPr id="3" name="Content Placeholder 2"/>
          <p:cNvSpPr>
            <a:spLocks noGrp="1"/>
          </p:cNvSpPr>
          <p:nvPr>
            <p:ph idx="1"/>
          </p:nvPr>
        </p:nvSpPr>
        <p:spPr>
          <a:xfrm>
            <a:off x="447080" y="2228020"/>
            <a:ext cx="11029615" cy="367830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solidFill>
                  <a:schemeClr val="accent1"/>
                </a:solidFill>
              </a:rPr>
              <a:t>The SPC tools such as : normality test , histogram , control charts , and capability plots , was generated to four test such as :</a:t>
            </a:r>
          </a:p>
          <a:p>
            <a:pPr marL="0" marR="0" lvl="0" indent="0" defTabSz="914400" eaLnBrk="1" fontAlgn="auto" latinLnBrk="0" hangingPunct="1">
              <a:lnSpc>
                <a:spcPct val="150000"/>
              </a:lnSpc>
              <a:spcBef>
                <a:spcPts val="0"/>
              </a:spcBef>
              <a:spcAft>
                <a:spcPts val="0"/>
              </a:spcAft>
              <a:buClrTx/>
              <a:buSzTx/>
              <a:buFontTx/>
              <a:buNone/>
              <a:tabLst/>
              <a:defRPr/>
            </a:pPr>
            <a:endParaRPr lang="en-US" dirty="0">
              <a:solidFill>
                <a:schemeClr val="accent1"/>
              </a:solidFill>
            </a:endParaRPr>
          </a:p>
          <a:p>
            <a:pPr marL="342900" marR="0" lvl="0" indent="-342900" defTabSz="914400" eaLnBrk="1" fontAlgn="auto" latinLnBrk="0" hangingPunct="1">
              <a:lnSpc>
                <a:spcPct val="150000"/>
              </a:lnSpc>
              <a:spcBef>
                <a:spcPts val="0"/>
              </a:spcBef>
              <a:spcAft>
                <a:spcPts val="0"/>
              </a:spcAft>
              <a:buClrTx/>
              <a:buSzTx/>
              <a:buFont typeface="+mj-lt"/>
              <a:buAutoNum type="arabicPeriod"/>
              <a:tabLst/>
              <a:defRPr/>
            </a:pPr>
            <a:r>
              <a:rPr lang="en-US" dirty="0" smtClean="0">
                <a:solidFill>
                  <a:schemeClr val="accent1"/>
                </a:solidFill>
              </a:rPr>
              <a:t>Torque test</a:t>
            </a:r>
          </a:p>
          <a:p>
            <a:pPr marL="342900" marR="0" lvl="0" indent="-342900" defTabSz="914400" eaLnBrk="1" fontAlgn="auto" latinLnBrk="0" hangingPunct="1">
              <a:lnSpc>
                <a:spcPct val="150000"/>
              </a:lnSpc>
              <a:spcBef>
                <a:spcPts val="0"/>
              </a:spcBef>
              <a:spcAft>
                <a:spcPts val="0"/>
              </a:spcAft>
              <a:buClrTx/>
              <a:buSzTx/>
              <a:buFont typeface="+mj-lt"/>
              <a:buAutoNum type="arabicPeriod"/>
              <a:tabLst/>
              <a:defRPr/>
            </a:pPr>
            <a:r>
              <a:rPr lang="en-US" dirty="0" smtClean="0">
                <a:solidFill>
                  <a:schemeClr val="accent1"/>
                </a:solidFill>
              </a:rPr>
              <a:t>Brix test </a:t>
            </a:r>
          </a:p>
          <a:p>
            <a:pPr marL="342900" marR="0" lvl="0" indent="-342900" defTabSz="914400" eaLnBrk="1" fontAlgn="auto" latinLnBrk="0" hangingPunct="1">
              <a:lnSpc>
                <a:spcPct val="150000"/>
              </a:lnSpc>
              <a:spcBef>
                <a:spcPts val="0"/>
              </a:spcBef>
              <a:spcAft>
                <a:spcPts val="0"/>
              </a:spcAft>
              <a:buClrTx/>
              <a:buSzTx/>
              <a:buFont typeface="+mj-lt"/>
              <a:buAutoNum type="arabicPeriod"/>
              <a:tabLst/>
              <a:defRPr/>
            </a:pPr>
            <a:r>
              <a:rPr lang="en-US" dirty="0" smtClean="0">
                <a:solidFill>
                  <a:schemeClr val="accent1"/>
                </a:solidFill>
              </a:rPr>
              <a:t>Net content test </a:t>
            </a:r>
          </a:p>
          <a:p>
            <a:pPr marL="342900" marR="0" lvl="0" indent="-342900" defTabSz="914400" eaLnBrk="1" fontAlgn="auto" latinLnBrk="0" hangingPunct="1">
              <a:lnSpc>
                <a:spcPct val="150000"/>
              </a:lnSpc>
              <a:spcBef>
                <a:spcPts val="0"/>
              </a:spcBef>
              <a:spcAft>
                <a:spcPts val="0"/>
              </a:spcAft>
              <a:buClrTx/>
              <a:buSzTx/>
              <a:buFont typeface="+mj-lt"/>
              <a:buAutoNum type="arabicPeriod"/>
              <a:tabLst/>
              <a:defRPr/>
            </a:pPr>
            <a:r>
              <a:rPr lang="en-US" dirty="0" smtClean="0">
                <a:solidFill>
                  <a:schemeClr val="accent1"/>
                </a:solidFill>
              </a:rPr>
              <a:t>Co2 test  </a:t>
            </a:r>
          </a:p>
          <a:p>
            <a:pPr marL="342900" marR="0" lvl="0" indent="-342900" defTabSz="914400" eaLnBrk="1" fontAlgn="auto" latinLnBrk="0" hangingPunct="1">
              <a:lnSpc>
                <a:spcPct val="150000"/>
              </a:lnSpc>
              <a:spcBef>
                <a:spcPts val="0"/>
              </a:spcBef>
              <a:spcAft>
                <a:spcPts val="0"/>
              </a:spcAft>
              <a:buClrTx/>
              <a:buSzTx/>
              <a:buFont typeface="+mj-lt"/>
              <a:buAutoNum type="arabicPeriod"/>
              <a:tabLst/>
              <a:defRPr/>
            </a:pPr>
            <a:endParaRPr lang="en-US" dirty="0" smtClean="0">
              <a:solidFill>
                <a:schemeClr val="accent1">
                  <a:lumMod val="75000"/>
                  <a:lumOff val="25000"/>
                </a:schemeClr>
              </a:solidFill>
            </a:endParaRPr>
          </a:p>
        </p:txBody>
      </p:sp>
    </p:spTree>
    <p:extLst>
      <p:ext uri="{BB962C8B-B14F-4D97-AF65-F5344CB8AC3E}">
        <p14:creationId xmlns:p14="http://schemas.microsoft.com/office/powerpoint/2010/main" val="1136071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855</TotalTime>
  <Words>1073</Words>
  <Application>Microsoft Office PowerPoint</Application>
  <PresentationFormat>Widescreen</PresentationFormat>
  <Paragraphs>148</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Calibri</vt:lpstr>
      <vt:lpstr>Gill Sans MT</vt:lpstr>
      <vt:lpstr>Majalla UI</vt:lpstr>
      <vt:lpstr>Wingdings 2</vt:lpstr>
      <vt:lpstr>Dividend</vt:lpstr>
      <vt:lpstr>    Applying Statistical Quality Control (SPC) Tools  In The National Beverage Company Coca-cola/Cappy </vt:lpstr>
      <vt:lpstr>Outline</vt:lpstr>
      <vt:lpstr>Introduction</vt:lpstr>
      <vt:lpstr>PROBLEM STATEMENT : </vt:lpstr>
      <vt:lpstr>Objectives : </vt:lpstr>
      <vt:lpstr>Standards : </vt:lpstr>
      <vt:lpstr>Methodology</vt:lpstr>
      <vt:lpstr>Tests and inspections</vt:lpstr>
      <vt:lpstr>Results and analysis :</vt:lpstr>
      <vt:lpstr>PowerPoint Presentation</vt:lpstr>
      <vt:lpstr>Torque test : </vt:lpstr>
      <vt:lpstr>PowerPoint Presentation</vt:lpstr>
      <vt:lpstr>Capability plot for head 2 </vt:lpstr>
      <vt:lpstr>For head 3 </vt:lpstr>
      <vt:lpstr>Capability Plot</vt:lpstr>
      <vt:lpstr>For head 4 </vt:lpstr>
      <vt:lpstr>For head 5 :</vt:lpstr>
      <vt:lpstr>For head 6 : </vt:lpstr>
      <vt:lpstr>For head 7 :</vt:lpstr>
      <vt:lpstr>For head 8 :</vt:lpstr>
      <vt:lpstr>For head 9 :</vt:lpstr>
      <vt:lpstr>PowerPoint Presentation</vt:lpstr>
      <vt:lpstr>Net content test:  </vt:lpstr>
      <vt:lpstr>Control Chart</vt:lpstr>
      <vt:lpstr>Brix (batch 1) </vt:lpstr>
      <vt:lpstr>Capability Plot</vt:lpstr>
      <vt:lpstr>Brix ( batch 2 )</vt:lpstr>
      <vt:lpstr>Cpk 0.03 &lt; 1.37 </vt:lpstr>
      <vt:lpstr>CO2 test : </vt:lpstr>
      <vt:lpstr>PowerPoint Presentation</vt:lpstr>
      <vt:lpstr>Cause and effect diagram </vt:lpstr>
      <vt:lpstr>Out Of Control  And Solutions (Torque):</vt:lpstr>
      <vt:lpstr>Out Of Control Process And Solutions (Net content) :</vt:lpstr>
      <vt:lpstr> improve the capability : </vt:lpstr>
      <vt:lpstr>Conclusion :</vt:lpstr>
      <vt:lpstr>Recommendations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hp</cp:lastModifiedBy>
  <cp:revision>53</cp:revision>
  <dcterms:created xsi:type="dcterms:W3CDTF">2020-12-29T11:16:40Z</dcterms:created>
  <dcterms:modified xsi:type="dcterms:W3CDTF">2020-12-30T10:30:05Z</dcterms:modified>
</cp:coreProperties>
</file>