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4"/>
  </p:sldMasterIdLst>
  <p:notesMasterIdLst>
    <p:notesMasterId r:id="rId23"/>
  </p:notesMasterIdLst>
  <p:handoutMasterIdLst>
    <p:handoutMasterId r:id="rId24"/>
  </p:handoutMasterIdLst>
  <p:sldIdLst>
    <p:sldId id="267" r:id="rId5"/>
    <p:sldId id="278" r:id="rId6"/>
    <p:sldId id="280" r:id="rId7"/>
    <p:sldId id="279" r:id="rId8"/>
    <p:sldId id="297" r:id="rId9"/>
    <p:sldId id="281" r:id="rId10"/>
    <p:sldId id="271" r:id="rId11"/>
    <p:sldId id="284" r:id="rId12"/>
    <p:sldId id="285" r:id="rId13"/>
    <p:sldId id="289" r:id="rId14"/>
    <p:sldId id="290" r:id="rId15"/>
    <p:sldId id="296" r:id="rId16"/>
    <p:sldId id="291" r:id="rId17"/>
    <p:sldId id="295" r:id="rId18"/>
    <p:sldId id="292" r:id="rId19"/>
    <p:sldId id="283" r:id="rId20"/>
    <p:sldId id="293" r:id="rId21"/>
    <p:sldId id="294" r:id="rId2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76" d="100"/>
          <a:sy n="76" d="100"/>
        </p:scale>
        <p:origin x="540" y="84"/>
      </p:cViewPr>
      <p:guideLst>
        <p:guide pos="3839"/>
        <p:guide orient="horz" pos="2160"/>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6E22E-288A-414B-A8DE-E4DBD03D5FC0}" type="datetimeFigureOut">
              <a:rPr lang="en-US"/>
              <a:t>12/20/2017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114579-D02A-4B51-B5DF-8EC449F77AC7}" type="slidenum">
              <a:rPr/>
              <a:t>‹#›</a:t>
            </a:fld>
            <a:endParaRPr/>
          </a:p>
        </p:txBody>
      </p:sp>
    </p:spTree>
    <p:extLst>
      <p:ext uri="{BB962C8B-B14F-4D97-AF65-F5344CB8AC3E}">
        <p14:creationId xmlns:p14="http://schemas.microsoft.com/office/powerpoint/2010/main" val="276812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9AE7E-E0F9-4C51-AD9A-F4C3A6E23BBF}" type="datetimeFigureOut">
              <a:rPr lang="en-US"/>
              <a:t>12/20/2017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74690-7256-4BB9-AC0F-97AEAE8CDEC2}" type="slidenum">
              <a:rPr/>
              <a:t>‹#›</a:t>
            </a:fld>
            <a:endParaRPr/>
          </a:p>
        </p:txBody>
      </p:sp>
    </p:spTree>
    <p:extLst>
      <p:ext uri="{BB962C8B-B14F-4D97-AF65-F5344CB8AC3E}">
        <p14:creationId xmlns:p14="http://schemas.microsoft.com/office/powerpoint/2010/main" val="42742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376792" y="1905003"/>
            <a:ext cx="9435241" cy="1625599"/>
          </a:xfrm>
        </p:spPr>
        <p:txBody>
          <a:bodyPr>
            <a:normAutofit/>
          </a:bodyPr>
          <a:lstStyle>
            <a:lvl1pPr algn="ctr">
              <a:lnSpc>
                <a:spcPct val="90000"/>
              </a:lnSpc>
              <a:defRPr sz="480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1382103" y="3657123"/>
            <a:ext cx="9429931" cy="991077"/>
          </a:xfrm>
        </p:spPr>
        <p:txBody>
          <a:bodyPr>
            <a:normAutofit/>
          </a:bodyPr>
          <a:lstStyle>
            <a:lvl1pPr marL="0" indent="0" algn="ctr">
              <a:spcBef>
                <a:spcPts val="0"/>
              </a:spcBef>
              <a:buNone/>
              <a:defRPr sz="2000" cap="all"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4" name="Date Placeholder 3"/>
          <p:cNvSpPr>
            <a:spLocks noGrp="1"/>
          </p:cNvSpPr>
          <p:nvPr>
            <p:ph type="dt" sz="half" idx="10"/>
          </p:nvPr>
        </p:nvSpPr>
        <p:spPr/>
        <p:txBody>
          <a:bodyPr/>
          <a:lstStyle>
            <a:lvl1pPr>
              <a:defRPr>
                <a:solidFill>
                  <a:schemeClr val="tx2"/>
                </a:solidFill>
              </a:defRPr>
            </a:lvl1pPr>
          </a:lstStyle>
          <a:p>
            <a:fld id="{8E36636D-D922-432D-A958-524484B5923D}" type="datetimeFigureOut">
              <a:rPr lang="en-US"/>
              <a:pPr/>
              <a:t>12/20/2017</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F28FB93-0A08-4E7D-8E63-9EFA29F1E093}" type="slidenum">
              <a:rPr/>
              <a:pPr/>
              <a:t>‹#›</a:t>
            </a:fld>
            <a:endParaRPr/>
          </a:p>
        </p:txBody>
      </p:sp>
      <p:grpSp>
        <p:nvGrpSpPr>
          <p:cNvPr id="7" name="Group 6"/>
          <p:cNvGrpSpPr/>
          <p:nvPr/>
        </p:nvGrpSpPr>
        <p:grpSpPr>
          <a:xfrm>
            <a:off x="1218882" y="1600200"/>
            <a:ext cx="9739746" cy="73152"/>
            <a:chOff x="914400" y="1200150"/>
            <a:chExt cx="7306712" cy="54864"/>
          </a:xfrm>
        </p:grpSpPr>
        <p:sp>
          <p:nvSpPr>
            <p:cNvPr id="8" name="Oval 7"/>
            <p:cNvSpPr/>
            <p:nvPr/>
          </p:nvSpPr>
          <p:spPr>
            <a:xfrm>
              <a:off x="8166248"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14400"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0" name="Group 9"/>
            <p:cNvGrpSpPr/>
            <p:nvPr/>
          </p:nvGrpSpPr>
          <p:grpSpPr>
            <a:xfrm>
              <a:off x="1036847" y="1207626"/>
              <a:ext cx="7074290" cy="38998"/>
              <a:chOff x="2141408" y="1752956"/>
              <a:chExt cx="7315200" cy="38998"/>
            </a:xfrm>
            <a:solidFill>
              <a:schemeClr val="tx2"/>
            </a:solidFill>
          </p:grpSpPr>
          <p:cxnSp>
            <p:nvCxnSpPr>
              <p:cNvPr id="11" name="Straight Connector 10"/>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p:nvGrpSpPr>
        <p:grpSpPr>
          <a:xfrm>
            <a:off x="1218882" y="4851400"/>
            <a:ext cx="9739746" cy="73152"/>
            <a:chOff x="914400" y="3638550"/>
            <a:chExt cx="7306712" cy="54864"/>
          </a:xfrm>
        </p:grpSpPr>
        <p:sp>
          <p:nvSpPr>
            <p:cNvPr id="14" name="Oval 13"/>
            <p:cNvSpPr/>
            <p:nvPr/>
          </p:nvSpPr>
          <p:spPr>
            <a:xfrm>
              <a:off x="8166248"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914400"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6" name="Group 15"/>
            <p:cNvGrpSpPr/>
            <p:nvPr/>
          </p:nvGrpSpPr>
          <p:grpSpPr>
            <a:xfrm>
              <a:off x="1036847" y="3646026"/>
              <a:ext cx="7074290" cy="38998"/>
              <a:chOff x="2141408" y="1752956"/>
              <a:chExt cx="7315200" cy="38998"/>
            </a:xfrm>
            <a:solidFill>
              <a:schemeClr val="tx2"/>
            </a:solidFill>
          </p:grpSpPr>
          <p:cxnSp>
            <p:nvCxnSpPr>
              <p:cNvPr id="17" name="Straight Connector 16"/>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437643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12/20/2017</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22322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34563" y="434975"/>
            <a:ext cx="1168400" cy="56610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7613" y="434975"/>
            <a:ext cx="8413750"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12/20/2017</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208570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12/20/2017</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4990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22030" y="990599"/>
            <a:ext cx="9344765"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1422030" y="3733800"/>
            <a:ext cx="9344765"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12/20/2017</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grpSp>
        <p:nvGrpSpPr>
          <p:cNvPr id="13" name="Group 12"/>
          <p:cNvGrpSpPr/>
          <p:nvPr/>
        </p:nvGrpSpPr>
        <p:grpSpPr>
          <a:xfrm>
            <a:off x="3273781" y="3475736"/>
            <a:ext cx="5641265" cy="54864"/>
            <a:chOff x="2455975" y="2588441"/>
            <a:chExt cx="4232051" cy="41148"/>
          </a:xfrm>
        </p:grpSpPr>
        <p:sp>
          <p:nvSpPr>
            <p:cNvPr id="14" name="Oval 13"/>
            <p:cNvSpPr/>
            <p:nvPr/>
          </p:nvSpPr>
          <p:spPr>
            <a:xfrm>
              <a:off x="6642306"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sp>
          <p:nvSpPr>
            <p:cNvPr id="15" name="Oval 14"/>
            <p:cNvSpPr/>
            <p:nvPr/>
          </p:nvSpPr>
          <p:spPr>
            <a:xfrm>
              <a:off x="2455975"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grpSp>
          <p:nvGrpSpPr>
            <p:cNvPr id="16" name="Group 15"/>
            <p:cNvGrpSpPr/>
            <p:nvPr/>
          </p:nvGrpSpPr>
          <p:grpSpPr>
            <a:xfrm>
              <a:off x="2563229" y="2594391"/>
              <a:ext cx="4023360" cy="29249"/>
              <a:chOff x="2550323" y="3458731"/>
              <a:chExt cx="4023360" cy="38998"/>
            </a:xfrm>
          </p:grpSpPr>
          <p:cxnSp>
            <p:nvCxnSpPr>
              <p:cNvPr id="17" name="Straight Connector 16"/>
              <p:cNvCxnSpPr/>
              <p:nvPr/>
            </p:nvCxnSpPr>
            <p:spPr>
              <a:xfrm>
                <a:off x="2550323" y="3458731"/>
                <a:ext cx="4023360" cy="0"/>
              </a:xfrm>
              <a:prstGeom prst="line">
                <a:avLst/>
              </a:prstGeom>
              <a:noFill/>
              <a:ln w="12700" cap="flat" cmpd="sng" algn="ctr">
                <a:solidFill>
                  <a:schemeClr val="tx1"/>
                </a:solidFill>
                <a:prstDash val="solid"/>
              </a:ln>
              <a:effectLst/>
            </p:spPr>
          </p:cxnSp>
          <p:cxnSp>
            <p:nvCxnSpPr>
              <p:cNvPr id="18" name="Straight Connector 17"/>
              <p:cNvCxnSpPr/>
              <p:nvPr/>
            </p:nvCxnSpPr>
            <p:spPr>
              <a:xfrm>
                <a:off x="2550323" y="3497729"/>
                <a:ext cx="4023360" cy="0"/>
              </a:xfrm>
              <a:prstGeom prst="line">
                <a:avLst/>
              </a:prstGeom>
              <a:noFill/>
              <a:ln w="12700" cap="flat" cmpd="sng" algn="ctr">
                <a:solidFill>
                  <a:schemeClr val="tx1"/>
                </a:solidFill>
                <a:prstDash val="solid"/>
              </a:ln>
              <a:effectLst/>
            </p:spPr>
          </p:cxnSp>
        </p:grpSp>
      </p:grpSp>
    </p:spTree>
    <p:extLst>
      <p:ext uri="{BB962C8B-B14F-4D97-AF65-F5344CB8AC3E}">
        <p14:creationId xmlns:p14="http://schemas.microsoft.com/office/powerpoint/2010/main" val="55262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18883"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95986"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12/20/2017</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86077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22945"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8883"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00049"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5986"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8E36636D-D922-432D-A958-524484B5923D}" type="datetimeFigureOut">
              <a:rPr lang="en-US"/>
              <a:pPr/>
              <a:t>12/20/2017</a:t>
            </a:fld>
            <a:endParaRPr/>
          </a:p>
        </p:txBody>
      </p:sp>
      <p:sp>
        <p:nvSpPr>
          <p:cNvPr id="9" name="Slide Number Placeholder 8"/>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74258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8E36636D-D922-432D-A958-524484B5923D}" type="datetimeFigureOut">
              <a:rPr lang="en-US"/>
              <a:pPr/>
              <a:t>12/20/2017</a:t>
            </a:fld>
            <a:endParaRPr/>
          </a:p>
        </p:txBody>
      </p:sp>
      <p:sp>
        <p:nvSpPr>
          <p:cNvPr id="5" name="Slide Number Placeholder 4"/>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56593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8E36636D-D922-432D-A958-524484B5923D}" type="datetimeFigureOut">
              <a:rPr lang="en-US"/>
              <a:pPr/>
              <a:t>12/20/2017</a:t>
            </a:fld>
            <a:endParaRPr/>
          </a:p>
        </p:txBody>
      </p:sp>
      <p:sp>
        <p:nvSpPr>
          <p:cNvPr id="4" name="Slide Number Placeholder 3"/>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21287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1218883" y="1803400"/>
            <a:ext cx="660228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125883" y="1803400"/>
            <a:ext cx="2844060"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12/20/2017</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858646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smtClean="0"/>
              <a:t>Click to edit Master title style</a:t>
            </a:r>
            <a:endParaRPr/>
          </a:p>
        </p:txBody>
      </p:sp>
      <p:sp>
        <p:nvSpPr>
          <p:cNvPr id="8" name="Rectangle 7"/>
          <p:cNvSpPr/>
          <p:nvPr/>
        </p:nvSpPr>
        <p:spPr>
          <a:xfrm>
            <a:off x="1218883" y="1803400"/>
            <a:ext cx="660228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Picture Placeholder 2" descr="An empty placeholder to add an image. Click on the placeholder and select the image that you wish to add."/>
          <p:cNvSpPr>
            <a:spLocks noGrp="1"/>
          </p:cNvSpPr>
          <p:nvPr>
            <p:ph type="pic" idx="1"/>
          </p:nvPr>
        </p:nvSpPr>
        <p:spPr>
          <a:xfrm>
            <a:off x="1338739" y="1925320"/>
            <a:ext cx="6362567" cy="402336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125883" y="1803401"/>
            <a:ext cx="2844060"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12/20/2017</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240505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0" y="0"/>
            <a:ext cx="12188825" cy="6858000"/>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sz="2400"/>
          </a:p>
        </p:txBody>
      </p:sp>
      <p:sp>
        <p:nvSpPr>
          <p:cNvPr id="8" name="Rounded Rectangle 7"/>
          <p:cNvSpPr/>
          <p:nvPr/>
        </p:nvSpPr>
        <p:spPr>
          <a:xfrm>
            <a:off x="304721" y="301752"/>
            <a:ext cx="11579384" cy="6254496"/>
          </a:xfrm>
          <a:prstGeom prst="roundRect">
            <a:avLst>
              <a:gd name="adj" fmla="val 2341"/>
            </a:avLst>
          </a:prstGeom>
          <a:solidFill>
            <a:srgbClr val="FFFFFF"/>
          </a:solidFill>
          <a:ln>
            <a:noFill/>
          </a:ln>
          <a:effectLst>
            <a:innerShdw blurRad="508000">
              <a:srgbClr val="FFD14B">
                <a:alpha val="69804"/>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218883" y="431800"/>
            <a:ext cx="9751060" cy="11684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803400"/>
            <a:ext cx="975106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1218882" y="6172200"/>
            <a:ext cx="7414870" cy="304800"/>
          </a:xfrm>
          <a:prstGeom prst="rect">
            <a:avLst/>
          </a:prstGeom>
        </p:spPr>
        <p:txBody>
          <a:bodyPr vert="horz" lIns="91440" tIns="45720" rIns="91440" bIns="45720" rtlCol="0" anchor="ctr"/>
          <a:lstStyle>
            <a:lvl1pPr algn="l">
              <a:defRPr sz="1100">
                <a:solidFill>
                  <a:schemeClr val="tx1"/>
                </a:solidFill>
              </a:defRPr>
            </a:lvl1pPr>
          </a:lstStyle>
          <a:p>
            <a:endParaRPr/>
          </a:p>
        </p:txBody>
      </p:sp>
      <p:sp>
        <p:nvSpPr>
          <p:cNvPr id="4" name="Date Placeholder 3"/>
          <p:cNvSpPr>
            <a:spLocks noGrp="1"/>
          </p:cNvSpPr>
          <p:nvPr>
            <p:ph type="dt" sz="half" idx="2"/>
          </p:nvPr>
        </p:nvSpPr>
        <p:spPr>
          <a:xfrm>
            <a:off x="8836898" y="6172200"/>
            <a:ext cx="1218883" cy="304800"/>
          </a:xfrm>
          <a:prstGeom prst="rect">
            <a:avLst/>
          </a:prstGeom>
        </p:spPr>
        <p:txBody>
          <a:bodyPr vert="horz" lIns="91440" tIns="45720" rIns="91440" bIns="45720" rtlCol="0" anchor="ctr"/>
          <a:lstStyle>
            <a:lvl1pPr algn="r">
              <a:defRPr sz="1100">
                <a:solidFill>
                  <a:schemeClr val="tx1"/>
                </a:solidFill>
              </a:defRPr>
            </a:lvl1pPr>
          </a:lstStyle>
          <a:p>
            <a:fld id="{8E36636D-D922-432D-A958-524484B5923D}" type="datetimeFigureOut">
              <a:rPr lang="en-US"/>
              <a:pPr/>
              <a:t>12/20/2017</a:t>
            </a:fld>
            <a:endParaRPr/>
          </a:p>
        </p:txBody>
      </p:sp>
      <p:sp>
        <p:nvSpPr>
          <p:cNvPr id="6" name="Slide Number Placeholder 5"/>
          <p:cNvSpPr>
            <a:spLocks noGrp="1"/>
          </p:cNvSpPr>
          <p:nvPr>
            <p:ph type="sldNum" sz="quarter" idx="4"/>
          </p:nvPr>
        </p:nvSpPr>
        <p:spPr>
          <a:xfrm>
            <a:off x="10258928" y="6172200"/>
            <a:ext cx="711015"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a:pPr/>
              <a:t>‹#›</a:t>
            </a:fld>
            <a:endParaRPr/>
          </a:p>
        </p:txBody>
      </p:sp>
    </p:spTree>
    <p:extLst>
      <p:ext uri="{BB962C8B-B14F-4D97-AF65-F5344CB8AC3E}">
        <p14:creationId xmlns:p14="http://schemas.microsoft.com/office/powerpoint/2010/main" val="50722172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tx1"/>
        </a:buClr>
        <a:buFont typeface="Arial" pitchFamily="34" charset="0"/>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tx1"/>
        </a:buClr>
        <a:buFont typeface="Arial" pitchFamily="34" charset="0"/>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tx1"/>
        </a:buClr>
        <a:buFont typeface="Arial" pitchFamily="34" charset="0"/>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COUNSELOR</a:t>
            </a:r>
            <a:endParaRPr lang="en-US" dirty="0"/>
          </a:p>
        </p:txBody>
      </p:sp>
      <p:sp>
        <p:nvSpPr>
          <p:cNvPr id="3" name="Subtitle 2"/>
          <p:cNvSpPr>
            <a:spLocks noGrp="1"/>
          </p:cNvSpPr>
          <p:nvPr>
            <p:ph type="subTitle" idx="1"/>
          </p:nvPr>
        </p:nvSpPr>
        <p:spPr/>
        <p:txBody>
          <a:bodyPr>
            <a:normAutofit/>
          </a:bodyPr>
          <a:lstStyle/>
          <a:p>
            <a:r>
              <a:rPr lang="en-US" dirty="0"/>
              <a:t>Graduation project I</a:t>
            </a:r>
          </a:p>
        </p:txBody>
      </p:sp>
      <p:sp>
        <p:nvSpPr>
          <p:cNvPr id="5" name="Rectangle 4"/>
          <p:cNvSpPr/>
          <p:nvPr/>
        </p:nvSpPr>
        <p:spPr>
          <a:xfrm>
            <a:off x="6246813" y="5257800"/>
            <a:ext cx="5791200" cy="923330"/>
          </a:xfrm>
          <a:prstGeom prst="rect">
            <a:avLst/>
          </a:prstGeom>
        </p:spPr>
        <p:txBody>
          <a:bodyPr wrap="square">
            <a:spAutoFit/>
          </a:bodyPr>
          <a:lstStyle/>
          <a:p>
            <a:pPr>
              <a:spcBef>
                <a:spcPct val="0"/>
              </a:spcBef>
              <a:buClr>
                <a:srgbClr val="6A3A20"/>
              </a:buClr>
              <a:defRPr/>
            </a:pPr>
            <a:r>
              <a:rPr lang="en-US" dirty="0" smtClean="0">
                <a:solidFill>
                  <a:schemeClr val="tx2"/>
                </a:solidFill>
              </a:rPr>
              <a:t>Supervisor</a:t>
            </a:r>
            <a:r>
              <a:rPr lang="en-US" dirty="0">
                <a:solidFill>
                  <a:schemeClr val="tx2"/>
                </a:solidFill>
              </a:rPr>
              <a:t>: Dr. Luai Malhis</a:t>
            </a:r>
            <a:r>
              <a:rPr lang="en-US" dirty="0" smtClean="0">
                <a:solidFill>
                  <a:schemeClr val="tx2"/>
                </a:solidFill>
              </a:rPr>
              <a:t>.</a:t>
            </a:r>
            <a:br>
              <a:rPr lang="en-US" dirty="0" smtClean="0">
                <a:solidFill>
                  <a:schemeClr val="tx2"/>
                </a:solidFill>
              </a:rPr>
            </a:br>
            <a:r>
              <a:rPr lang="en-US" dirty="0" smtClean="0">
                <a:solidFill>
                  <a:schemeClr val="tx2"/>
                </a:solidFill>
              </a:rPr>
              <a:t/>
            </a:r>
            <a:br>
              <a:rPr lang="en-US" dirty="0" smtClean="0">
                <a:solidFill>
                  <a:schemeClr val="tx2"/>
                </a:solidFill>
              </a:rPr>
            </a:br>
            <a:r>
              <a:rPr lang="en-US" dirty="0">
                <a:solidFill>
                  <a:schemeClr val="tx2"/>
                </a:solidFill>
              </a:rPr>
              <a:t>Prepared by: Yara Abuamsha &amp; Israa </a:t>
            </a:r>
            <a:r>
              <a:rPr lang="en-US" dirty="0" smtClean="0">
                <a:solidFill>
                  <a:schemeClr val="tx2"/>
                </a:solidFill>
              </a:rPr>
              <a:t>Ihbeisheh</a:t>
            </a:r>
            <a:endParaRPr lang="en-US" dirty="0">
              <a:solidFill>
                <a:schemeClr val="tx2"/>
              </a:solidFill>
            </a:endParaRPr>
          </a:p>
        </p:txBody>
      </p:sp>
    </p:spTree>
    <p:extLst>
      <p:ext uri="{BB962C8B-B14F-4D97-AF65-F5344CB8AC3E}">
        <p14:creationId xmlns:p14="http://schemas.microsoft.com/office/powerpoint/2010/main" val="270754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Admin facilities in a quick scene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10" name="Content Placeholder 9"/>
          <p:cNvSpPr>
            <a:spLocks noGrp="1"/>
          </p:cNvSpPr>
          <p:nvPr>
            <p:ph sz="half" idx="1"/>
          </p:nvPr>
        </p:nvSpPr>
        <p:spPr>
          <a:xfrm>
            <a:off x="1218883" y="1803400"/>
            <a:ext cx="9751060" cy="4267200"/>
          </a:xfrm>
        </p:spPr>
        <p:txBody>
          <a:bodyPr>
            <a:normAutofit/>
          </a:bodyPr>
          <a:lstStyle/>
          <a:p>
            <a:pPr marL="0" lvl="0" indent="0">
              <a:buNone/>
            </a:pPr>
            <a:r>
              <a:rPr lang="en-US" dirty="0" smtClean="0"/>
              <a:t>Can </a:t>
            </a:r>
            <a:r>
              <a:rPr lang="en-US" dirty="0"/>
              <a:t>do any task implemented in the application such as</a:t>
            </a:r>
            <a:r>
              <a:rPr lang="en-US" dirty="0" smtClean="0"/>
              <a:t>:</a:t>
            </a:r>
            <a:br>
              <a:rPr lang="en-US" dirty="0" smtClean="0"/>
            </a:br>
            <a:endParaRPr lang="en-US" dirty="0"/>
          </a:p>
          <a:p>
            <a:r>
              <a:rPr lang="en-US" dirty="0" smtClean="0"/>
              <a:t> </a:t>
            </a:r>
            <a:r>
              <a:rPr lang="en-US" dirty="0"/>
              <a:t>Adding, removing or editing a lawyer, court, judge, law</a:t>
            </a:r>
            <a:r>
              <a:rPr lang="en-US" dirty="0" smtClean="0"/>
              <a:t>.</a:t>
            </a:r>
            <a:br>
              <a:rPr lang="en-US" dirty="0" smtClean="0"/>
            </a:br>
            <a:endParaRPr lang="en-US" dirty="0"/>
          </a:p>
          <a:p>
            <a:r>
              <a:rPr lang="en-US" dirty="0" smtClean="0"/>
              <a:t>Enable </a:t>
            </a:r>
            <a:r>
              <a:rPr lang="en-US" dirty="0"/>
              <a:t>publishing the public consultation, so that any lawyer can see it</a:t>
            </a:r>
            <a:r>
              <a:rPr lang="en-US" dirty="0" smtClean="0"/>
              <a:t>.</a:t>
            </a:r>
            <a:br>
              <a:rPr lang="en-US" dirty="0" smtClean="0"/>
            </a:br>
            <a:endParaRPr lang="en-US" dirty="0"/>
          </a:p>
          <a:p>
            <a:r>
              <a:rPr lang="en-US" dirty="0" smtClean="0"/>
              <a:t>Confirm </a:t>
            </a:r>
            <a:r>
              <a:rPr lang="en-US" dirty="0"/>
              <a:t>the user’s sign up requests, as an agent or a lawyer</a:t>
            </a:r>
            <a:r>
              <a:rPr lang="en-US" dirty="0" smtClean="0"/>
              <a:t>.</a:t>
            </a:r>
            <a:br>
              <a:rPr lang="en-US" dirty="0" smtClean="0"/>
            </a:br>
            <a:endParaRPr lang="en-US" dirty="0" smtClean="0"/>
          </a:p>
          <a:p>
            <a:r>
              <a:rPr lang="en-US" dirty="0" smtClean="0"/>
              <a:t>And an admin has her own page that should simplify her work.</a:t>
            </a:r>
            <a:endParaRPr lang="en-US" dirty="0"/>
          </a:p>
        </p:txBody>
      </p:sp>
    </p:spTree>
    <p:extLst>
      <p:ext uri="{BB962C8B-B14F-4D97-AF65-F5344CB8AC3E}">
        <p14:creationId xmlns:p14="http://schemas.microsoft.com/office/powerpoint/2010/main" val="52534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Admin’s Page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pic>
        <p:nvPicPr>
          <p:cNvPr id="4"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827212" y="1676400"/>
            <a:ext cx="8458200" cy="4674142"/>
          </a:xfrm>
        </p:spPr>
      </p:pic>
    </p:spTree>
    <p:extLst>
      <p:ext uri="{BB962C8B-B14F-4D97-AF65-F5344CB8AC3E}">
        <p14:creationId xmlns:p14="http://schemas.microsoft.com/office/powerpoint/2010/main" val="3033769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Responsivity</a:t>
            </a:r>
            <a:r>
              <a:rPr lang="en-US" dirty="0" smtClean="0"/>
              <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pic>
        <p:nvPicPr>
          <p:cNvPr id="5" name="Content Placeholder 4" descr="C:\Users\user\Desktop\صور موقعنا\responsive\e.PN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446212" y="1752600"/>
            <a:ext cx="3543300" cy="4038600"/>
          </a:xfrm>
          <a:prstGeom prst="rect">
            <a:avLst/>
          </a:prstGeom>
          <a:noFill/>
          <a:ln>
            <a:noFill/>
          </a:ln>
        </p:spPr>
      </p:pic>
      <p:sp>
        <p:nvSpPr>
          <p:cNvPr id="6" name="TextBox 5"/>
          <p:cNvSpPr txBox="1"/>
          <p:nvPr/>
        </p:nvSpPr>
        <p:spPr>
          <a:xfrm>
            <a:off x="1865312" y="5970494"/>
            <a:ext cx="3124200" cy="381000"/>
          </a:xfrm>
          <a:prstGeom prst="rect">
            <a:avLst/>
          </a:prstGeom>
          <a:noFill/>
        </p:spPr>
        <p:txBody>
          <a:bodyPr wrap="square" rtlCol="0">
            <a:spAutoFit/>
          </a:bodyPr>
          <a:lstStyle/>
          <a:p>
            <a:r>
              <a:rPr lang="en-US" dirty="0" smtClean="0"/>
              <a:t>Create an Appointment View</a:t>
            </a:r>
            <a:endParaRPr lang="en-US" dirty="0"/>
          </a:p>
        </p:txBody>
      </p:sp>
      <p:pic>
        <p:nvPicPr>
          <p:cNvPr id="7" name="Picture 6" descr="C:\Users\user\Desktop\صور موقعنا\responsive\Capture.PNG"/>
          <p:cNvPicPr/>
          <p:nvPr/>
        </p:nvPicPr>
        <p:blipFill>
          <a:blip r:embed="rId3">
            <a:extLst>
              <a:ext uri="{28A0092B-C50C-407E-A947-70E740481C1C}">
                <a14:useLocalDpi xmlns:a14="http://schemas.microsoft.com/office/drawing/2010/main" val="0"/>
              </a:ext>
            </a:extLst>
          </a:blip>
          <a:srcRect/>
          <a:stretch>
            <a:fillRect/>
          </a:stretch>
        </p:blipFill>
        <p:spPr bwMode="auto">
          <a:xfrm>
            <a:off x="6627812" y="1775011"/>
            <a:ext cx="3429000" cy="4020671"/>
          </a:xfrm>
          <a:prstGeom prst="rect">
            <a:avLst/>
          </a:prstGeom>
          <a:noFill/>
          <a:ln>
            <a:noFill/>
          </a:ln>
        </p:spPr>
      </p:pic>
      <p:sp>
        <p:nvSpPr>
          <p:cNvPr id="8" name="TextBox 7"/>
          <p:cNvSpPr txBox="1"/>
          <p:nvPr/>
        </p:nvSpPr>
        <p:spPr>
          <a:xfrm>
            <a:off x="6627812" y="5970494"/>
            <a:ext cx="3581400" cy="381000"/>
          </a:xfrm>
          <a:prstGeom prst="rect">
            <a:avLst/>
          </a:prstGeom>
          <a:noFill/>
        </p:spPr>
        <p:txBody>
          <a:bodyPr wrap="square" rtlCol="0">
            <a:spAutoFit/>
          </a:bodyPr>
          <a:lstStyle/>
          <a:p>
            <a:r>
              <a:rPr lang="en-US" dirty="0" smtClean="0"/>
              <a:t>Lawyer’s List Table View</a:t>
            </a:r>
            <a:endParaRPr lang="en-US" dirty="0"/>
          </a:p>
        </p:txBody>
      </p:sp>
    </p:spTree>
    <p:extLst>
      <p:ext uri="{BB962C8B-B14F-4D97-AF65-F5344CB8AC3E}">
        <p14:creationId xmlns:p14="http://schemas.microsoft.com/office/powerpoint/2010/main" val="2052339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and Programs</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3" name="Content Placeholder 2"/>
          <p:cNvSpPr>
            <a:spLocks noGrp="1"/>
          </p:cNvSpPr>
          <p:nvPr>
            <p:ph sz="half" idx="2"/>
          </p:nvPr>
        </p:nvSpPr>
        <p:spPr>
          <a:xfrm>
            <a:off x="1218882" y="1905000"/>
            <a:ext cx="9599929" cy="4165600"/>
          </a:xfrm>
        </p:spPr>
        <p:txBody>
          <a:bodyPr>
            <a:normAutofit/>
          </a:bodyPr>
          <a:lstStyle/>
          <a:p>
            <a:r>
              <a:rPr lang="en-US" sz="2200" dirty="0" smtClean="0"/>
              <a:t>Interviewing multiple lawyers for gathering information.</a:t>
            </a:r>
            <a:br>
              <a:rPr lang="en-US" sz="2200" dirty="0" smtClean="0"/>
            </a:br>
            <a:endParaRPr lang="en-US" sz="2200" dirty="0" smtClean="0"/>
          </a:p>
          <a:p>
            <a:r>
              <a:rPr lang="en-US" sz="2200" dirty="0"/>
              <a:t>MVC “ Model-View-Controller” used with Visual Studio 2015 for </a:t>
            </a:r>
            <a:r>
              <a:rPr lang="en-US" sz="2200" dirty="0" smtClean="0"/>
              <a:t>implementing the application.</a:t>
            </a:r>
            <a:br>
              <a:rPr lang="en-US" sz="2200" dirty="0" smtClean="0"/>
            </a:br>
            <a:endParaRPr lang="en-US" sz="2200" dirty="0"/>
          </a:p>
          <a:p>
            <a:r>
              <a:rPr lang="en-US" sz="2200" dirty="0" smtClean="0"/>
              <a:t>ASP. Net MVC with HTML5, CSS3, C#, JavaScript, </a:t>
            </a:r>
            <a:r>
              <a:rPr lang="en-US" sz="2200" dirty="0" err="1" smtClean="0"/>
              <a:t>MediaQuery</a:t>
            </a:r>
            <a:r>
              <a:rPr lang="en-US" sz="2200" dirty="0" smtClean="0"/>
              <a:t>.</a:t>
            </a:r>
            <a:r>
              <a:rPr lang="en-US" sz="2200" dirty="0" smtClean="0"/>
              <a:t/>
            </a:r>
            <a:br>
              <a:rPr lang="en-US" sz="2200" dirty="0" smtClean="0"/>
            </a:br>
            <a:endParaRPr lang="en-US" sz="2200" dirty="0" smtClean="0"/>
          </a:p>
          <a:p>
            <a:r>
              <a:rPr lang="en-US" sz="2200" dirty="0" smtClean="0"/>
              <a:t>SQL-Server 2014 for database implementation.</a:t>
            </a:r>
            <a:br>
              <a:rPr lang="en-US" sz="2200" dirty="0" smtClean="0"/>
            </a:br>
            <a:endParaRPr lang="en-US" sz="2200" dirty="0" smtClean="0"/>
          </a:p>
          <a:p>
            <a:r>
              <a:rPr lang="en-US" sz="2200" dirty="0" smtClean="0"/>
              <a:t>Bootstrap for website’s Responsivity &amp; DataTables for tables reviewing.</a:t>
            </a:r>
          </a:p>
        </p:txBody>
      </p:sp>
    </p:spTree>
    <p:extLst>
      <p:ext uri="{BB962C8B-B14F-4D97-AF65-F5344CB8AC3E}">
        <p14:creationId xmlns:p14="http://schemas.microsoft.com/office/powerpoint/2010/main" val="3294473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Constrains</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4" name="Content Placeholder 3"/>
          <p:cNvSpPr>
            <a:spLocks noGrp="1"/>
          </p:cNvSpPr>
          <p:nvPr>
            <p:ph sz="half" idx="2"/>
          </p:nvPr>
        </p:nvSpPr>
        <p:spPr>
          <a:xfrm>
            <a:off x="1218882" y="2057400"/>
            <a:ext cx="9523729" cy="4013200"/>
          </a:xfrm>
        </p:spPr>
        <p:txBody>
          <a:bodyPr>
            <a:normAutofit/>
          </a:bodyPr>
          <a:lstStyle/>
          <a:p>
            <a:pPr>
              <a:lnSpc>
                <a:spcPct val="150000"/>
              </a:lnSpc>
            </a:pPr>
            <a:r>
              <a:rPr lang="en-US" sz="2200" dirty="0"/>
              <a:t>One of the constraints we faced was selecting the idea of the project as we wanted to make something new and practical. It took us some time to agree on such idea</a:t>
            </a:r>
            <a:r>
              <a:rPr lang="en-US" sz="2200" dirty="0" smtClean="0"/>
              <a:t>.</a:t>
            </a:r>
            <a:endParaRPr lang="ar-SA" sz="2200" dirty="0" smtClean="0"/>
          </a:p>
          <a:p>
            <a:pPr>
              <a:lnSpc>
                <a:spcPct val="150000"/>
              </a:lnSpc>
            </a:pPr>
            <a:r>
              <a:rPr lang="en-US" sz="2200" dirty="0" smtClean="0"/>
              <a:t>Also </a:t>
            </a:r>
            <a:r>
              <a:rPr lang="en-US" sz="2200" dirty="0"/>
              <a:t>learning the concepts of MVC was a bit challenge for us, since it was something new that we didn’t learn before.</a:t>
            </a:r>
          </a:p>
        </p:txBody>
      </p:sp>
    </p:spTree>
    <p:extLst>
      <p:ext uri="{BB962C8B-B14F-4D97-AF65-F5344CB8AC3E}">
        <p14:creationId xmlns:p14="http://schemas.microsoft.com/office/powerpoint/2010/main" val="3132752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3" name="Content Placeholder 2"/>
          <p:cNvSpPr>
            <a:spLocks noGrp="1"/>
          </p:cNvSpPr>
          <p:nvPr>
            <p:ph sz="half" idx="2"/>
          </p:nvPr>
        </p:nvSpPr>
        <p:spPr>
          <a:xfrm>
            <a:off x="1218882" y="1905000"/>
            <a:ext cx="9599929" cy="4165600"/>
          </a:xfrm>
        </p:spPr>
        <p:txBody>
          <a:bodyPr/>
          <a:lstStyle/>
          <a:p>
            <a:r>
              <a:rPr lang="en-US" sz="2200" dirty="0"/>
              <a:t>The application can help in a cost-effective way since the developers can improve it to gain some fees by managing the financial relationships between the lawyers and agents. </a:t>
            </a:r>
            <a:r>
              <a:rPr lang="en-US" sz="2200" dirty="0" smtClean="0"/>
              <a:t/>
            </a:r>
            <a:br>
              <a:rPr lang="en-US" sz="2200" dirty="0" smtClean="0"/>
            </a:br>
            <a:endParaRPr lang="en-US" sz="2200" dirty="0"/>
          </a:p>
          <a:p>
            <a:r>
              <a:rPr lang="en-US" sz="2200" dirty="0" smtClean="0"/>
              <a:t>Convert the website into a mobile application.</a:t>
            </a:r>
            <a:br>
              <a:rPr lang="en-US" sz="2200" dirty="0" smtClean="0"/>
            </a:br>
            <a:endParaRPr lang="en-US" sz="2200" dirty="0" smtClean="0"/>
          </a:p>
          <a:p>
            <a:r>
              <a:rPr lang="en-US" sz="2200" dirty="0" smtClean="0"/>
              <a:t>Provide </a:t>
            </a:r>
            <a:r>
              <a:rPr lang="en-US" sz="2200" dirty="0"/>
              <a:t>the interface with different languages to expand it globally.</a:t>
            </a:r>
          </a:p>
          <a:p>
            <a:endParaRPr lang="en-US" sz="2200" dirty="0"/>
          </a:p>
        </p:txBody>
      </p:sp>
    </p:spTree>
    <p:extLst>
      <p:ext uri="{BB962C8B-B14F-4D97-AF65-F5344CB8AC3E}">
        <p14:creationId xmlns:p14="http://schemas.microsoft.com/office/powerpoint/2010/main" val="2797438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Text Placeholder 3"/>
          <p:cNvSpPr>
            <a:spLocks noGrp="1"/>
          </p:cNvSpPr>
          <p:nvPr>
            <p:ph type="body" idx="1"/>
          </p:nvPr>
        </p:nvSpPr>
        <p:spPr/>
        <p:txBody>
          <a:bodyPr/>
          <a:lstStyle/>
          <a:p>
            <a:r>
              <a:rPr lang="en-US" dirty="0" smtClean="0"/>
              <a:t>ENJOY!</a:t>
            </a:r>
            <a:endParaRPr lang="en-US" dirty="0"/>
          </a:p>
        </p:txBody>
      </p:sp>
    </p:spTree>
    <p:extLst>
      <p:ext uri="{BB962C8B-B14F-4D97-AF65-F5344CB8AC3E}">
        <p14:creationId xmlns:p14="http://schemas.microsoft.com/office/powerpoint/2010/main" val="1571957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8602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a:t>
            </a:r>
            <a:endParaRPr lang="en-US" dirty="0"/>
          </a:p>
        </p:txBody>
      </p:sp>
      <p:sp>
        <p:nvSpPr>
          <p:cNvPr id="5" name="Text Placeholder 2"/>
          <p:cNvSpPr>
            <a:spLocks noGrp="1"/>
          </p:cNvSpPr>
          <p:nvPr>
            <p:ph type="body" idx="1"/>
          </p:nvPr>
        </p:nvSpPr>
        <p:spPr>
          <a:xfrm>
            <a:off x="1422030" y="3733800"/>
            <a:ext cx="9344765" cy="1219200"/>
          </a:xfrm>
        </p:spPr>
        <p:txBody>
          <a:bodyPr/>
          <a:lstStyle/>
          <a:p>
            <a:r>
              <a:rPr lang="en-US" dirty="0" smtClean="0"/>
              <a:t>Thanks For all of your patience.</a:t>
            </a:r>
            <a:endParaRPr lang="en-US" dirty="0"/>
          </a:p>
        </p:txBody>
      </p:sp>
    </p:spTree>
    <p:extLst>
      <p:ext uri="{BB962C8B-B14F-4D97-AF65-F5344CB8AC3E}">
        <p14:creationId xmlns:p14="http://schemas.microsoft.com/office/powerpoint/2010/main" val="317037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Content List</a:t>
            </a:r>
            <a:r>
              <a:rPr lang="ar-SA" dirty="0" smtClean="0"/>
              <a:t/>
            </a:r>
            <a:br>
              <a:rPr lang="ar-SA"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14" name="Content Placeholder 13"/>
          <p:cNvSpPr>
            <a:spLocks noGrp="1"/>
          </p:cNvSpPr>
          <p:nvPr>
            <p:ph idx="1"/>
          </p:nvPr>
        </p:nvSpPr>
        <p:spPr/>
        <p:txBody>
          <a:bodyPr>
            <a:normAutofit lnSpcReduction="10000"/>
          </a:bodyPr>
          <a:lstStyle/>
          <a:p>
            <a:r>
              <a:rPr lang="en-US" dirty="0" smtClean="0"/>
              <a:t>Motivations</a:t>
            </a:r>
            <a:endParaRPr lang="en-US" dirty="0"/>
          </a:p>
          <a:p>
            <a:r>
              <a:rPr lang="en-US" dirty="0"/>
              <a:t>Introduction </a:t>
            </a:r>
            <a:endParaRPr lang="en-US" dirty="0" smtClean="0"/>
          </a:p>
          <a:p>
            <a:r>
              <a:rPr lang="en-US" dirty="0"/>
              <a:t>Agent facilities in a quick </a:t>
            </a:r>
            <a:r>
              <a:rPr lang="en-US" dirty="0" smtClean="0"/>
              <a:t>scene</a:t>
            </a:r>
          </a:p>
          <a:p>
            <a:r>
              <a:rPr lang="en-US" dirty="0"/>
              <a:t>Lawyers facilities in a quick </a:t>
            </a:r>
            <a:r>
              <a:rPr lang="en-US" dirty="0" smtClean="0"/>
              <a:t>scene</a:t>
            </a:r>
          </a:p>
          <a:p>
            <a:r>
              <a:rPr lang="en-US" dirty="0"/>
              <a:t>Admin facilities in a quick </a:t>
            </a:r>
            <a:r>
              <a:rPr lang="en-US" dirty="0" smtClean="0"/>
              <a:t>scene</a:t>
            </a:r>
          </a:p>
          <a:p>
            <a:r>
              <a:rPr lang="en-US" dirty="0"/>
              <a:t>Tools and </a:t>
            </a:r>
            <a:r>
              <a:rPr lang="en-US" dirty="0" smtClean="0"/>
              <a:t>Programs</a:t>
            </a:r>
          </a:p>
          <a:p>
            <a:r>
              <a:rPr lang="en-US" dirty="0" smtClean="0"/>
              <a:t>Future Work</a:t>
            </a:r>
          </a:p>
          <a:p>
            <a:r>
              <a:rPr lang="en-US" dirty="0" smtClean="0"/>
              <a:t>Demo</a:t>
            </a:r>
          </a:p>
          <a:p>
            <a:endParaRPr lang="en-US" dirty="0"/>
          </a:p>
        </p:txBody>
      </p:sp>
    </p:spTree>
    <p:extLst>
      <p:ext uri="{BB962C8B-B14F-4D97-AF65-F5344CB8AC3E}">
        <p14:creationId xmlns:p14="http://schemas.microsoft.com/office/powerpoint/2010/main" val="10164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Motivations</a:t>
            </a:r>
            <a:r>
              <a:rPr lang="ar-SA" dirty="0" smtClean="0"/>
              <a:t/>
            </a:r>
            <a:br>
              <a:rPr lang="ar-SA" dirty="0" smtClean="0"/>
            </a:br>
            <a:r>
              <a:rPr lang="ar-SA" dirty="0" smtClean="0"/>
              <a:t>ــــــــــــــــــــــــــــــــــــــــــــــــــــــــــــــــــــــــــــــــــــــــــ</a:t>
            </a:r>
            <a:endParaRPr lang="en-US" dirty="0"/>
          </a:p>
        </p:txBody>
      </p:sp>
      <p:sp>
        <p:nvSpPr>
          <p:cNvPr id="3" name="Content Placeholder 2"/>
          <p:cNvSpPr>
            <a:spLocks noGrp="1"/>
          </p:cNvSpPr>
          <p:nvPr>
            <p:ph sz="half" idx="1"/>
          </p:nvPr>
        </p:nvSpPr>
        <p:spPr>
          <a:xfrm>
            <a:off x="1218882" y="1803400"/>
            <a:ext cx="9295129" cy="4267200"/>
          </a:xfrm>
        </p:spPr>
        <p:txBody>
          <a:bodyPr/>
          <a:lstStyle/>
          <a:p>
            <a:r>
              <a:rPr lang="en-US" dirty="0" smtClean="0"/>
              <a:t>To simplify the relation &amp; way of communication between both lawyers and their agents.</a:t>
            </a:r>
          </a:p>
          <a:p>
            <a:endParaRPr lang="en-US" dirty="0"/>
          </a:p>
          <a:p>
            <a:r>
              <a:rPr lang="en-US" dirty="0" smtClean="0"/>
              <a:t>To simplify a lawyers’ job and help them arrange their work.</a:t>
            </a:r>
          </a:p>
          <a:p>
            <a:endParaRPr lang="en-US" dirty="0"/>
          </a:p>
          <a:p>
            <a:r>
              <a:rPr lang="en-US" dirty="0" smtClean="0"/>
              <a:t>To help agents reach their lawyers very easily.</a:t>
            </a:r>
          </a:p>
        </p:txBody>
      </p:sp>
    </p:spTree>
    <p:extLst>
      <p:ext uri="{BB962C8B-B14F-4D97-AF65-F5344CB8AC3E}">
        <p14:creationId xmlns:p14="http://schemas.microsoft.com/office/powerpoint/2010/main" val="2908023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r>
              <a:rPr lang="ar-SA" dirty="0" smtClean="0"/>
              <a:t/>
            </a:r>
            <a:br>
              <a:rPr lang="ar-SA"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3" name="Content Placeholder 2"/>
          <p:cNvSpPr>
            <a:spLocks noGrp="1"/>
          </p:cNvSpPr>
          <p:nvPr>
            <p:ph idx="1"/>
          </p:nvPr>
        </p:nvSpPr>
        <p:spPr/>
        <p:txBody>
          <a:bodyPr/>
          <a:lstStyle/>
          <a:p>
            <a:r>
              <a:rPr lang="en-US" b="1" dirty="0"/>
              <a:t>Counselor</a:t>
            </a:r>
            <a:r>
              <a:rPr lang="en-US" dirty="0"/>
              <a:t> is an interactive lawyers – customer’s application that will help both customers and lawyers to fulfill their goals and any obstacle they may face communicating with each other.</a:t>
            </a:r>
          </a:p>
          <a:p>
            <a:endParaRPr lang="en-US" dirty="0" smtClean="0"/>
          </a:p>
          <a:p>
            <a:r>
              <a:rPr lang="en-US" dirty="0"/>
              <a:t>This application </a:t>
            </a:r>
            <a:r>
              <a:rPr lang="en-US" dirty="0" smtClean="0"/>
              <a:t>covers 3 types of users:</a:t>
            </a:r>
          </a:p>
          <a:p>
            <a:pPr marL="0" indent="0">
              <a:buNone/>
            </a:pPr>
            <a:r>
              <a:rPr lang="en-US" dirty="0"/>
              <a:t>	</a:t>
            </a:r>
            <a:r>
              <a:rPr lang="en-US" dirty="0" smtClean="0"/>
              <a:t>1) Agents </a:t>
            </a:r>
          </a:p>
          <a:p>
            <a:pPr marL="0" indent="0">
              <a:buNone/>
            </a:pPr>
            <a:r>
              <a:rPr lang="en-US" dirty="0"/>
              <a:t>	</a:t>
            </a:r>
            <a:r>
              <a:rPr lang="en-US" dirty="0" smtClean="0"/>
              <a:t>2) Lawyers </a:t>
            </a:r>
          </a:p>
          <a:p>
            <a:pPr marL="0" indent="0">
              <a:buNone/>
            </a:pPr>
            <a:r>
              <a:rPr lang="en-US" dirty="0"/>
              <a:t>	</a:t>
            </a:r>
            <a:r>
              <a:rPr lang="en-US" dirty="0" smtClean="0"/>
              <a:t>3) Admin</a:t>
            </a:r>
            <a:endParaRPr lang="en-US" dirty="0"/>
          </a:p>
        </p:txBody>
      </p:sp>
    </p:spTree>
    <p:extLst>
      <p:ext uri="{BB962C8B-B14F-4D97-AF65-F5344CB8AC3E}">
        <p14:creationId xmlns:p14="http://schemas.microsoft.com/office/powerpoint/2010/main" val="171184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3" name="Content Placeholder 2"/>
          <p:cNvSpPr>
            <a:spLocks noGrp="1"/>
          </p:cNvSpPr>
          <p:nvPr>
            <p:ph idx="1"/>
          </p:nvPr>
        </p:nvSpPr>
        <p:spPr/>
        <p:txBody>
          <a:bodyPr/>
          <a:lstStyle/>
          <a:p>
            <a:r>
              <a:rPr lang="en-US" dirty="0" smtClean="0"/>
              <a:t>Public Features:</a:t>
            </a:r>
          </a:p>
          <a:p>
            <a:pPr>
              <a:buFont typeface="Wingdings" panose="05000000000000000000" pitchFamily="2" charset="2"/>
              <a:buChar char="§"/>
            </a:pPr>
            <a:r>
              <a:rPr lang="en-US" dirty="0" smtClean="0"/>
              <a:t>Consultations – Public and Private.</a:t>
            </a:r>
          </a:p>
          <a:p>
            <a:pPr>
              <a:buFont typeface="Wingdings" panose="05000000000000000000" pitchFamily="2" charset="2"/>
              <a:buChar char="§"/>
            </a:pPr>
            <a:r>
              <a:rPr lang="en-US" dirty="0" smtClean="0"/>
              <a:t>View of Laws and legislations.</a:t>
            </a:r>
          </a:p>
          <a:p>
            <a:pPr>
              <a:buFont typeface="Wingdings" panose="05000000000000000000" pitchFamily="2" charset="2"/>
              <a:buChar char="§"/>
            </a:pPr>
            <a:r>
              <a:rPr lang="en-US" dirty="0" smtClean="0"/>
              <a:t>View of Courts.</a:t>
            </a:r>
          </a:p>
          <a:p>
            <a:pPr marL="0" indent="0">
              <a:buNone/>
            </a:pPr>
            <a:endParaRPr lang="en-US" dirty="0" smtClean="0"/>
          </a:p>
          <a:p>
            <a:pPr marL="0" indent="0">
              <a:buNone/>
            </a:pPr>
            <a:r>
              <a:rPr lang="en-US" dirty="0" smtClean="0"/>
              <a:t>Private Features:</a:t>
            </a:r>
          </a:p>
          <a:p>
            <a:pPr>
              <a:buFont typeface="Wingdings" panose="05000000000000000000" pitchFamily="2" charset="2"/>
              <a:buChar char="§"/>
            </a:pPr>
            <a:r>
              <a:rPr lang="en-US" dirty="0" smtClean="0"/>
              <a:t>Communication between lawyers and agents.</a:t>
            </a:r>
          </a:p>
        </p:txBody>
      </p:sp>
    </p:spTree>
    <p:extLst>
      <p:ext uri="{BB962C8B-B14F-4D97-AF65-F5344CB8AC3E}">
        <p14:creationId xmlns:p14="http://schemas.microsoft.com/office/powerpoint/2010/main" val="89706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Agent facilities in a quick scene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10" name="Content Placeholder 9"/>
          <p:cNvSpPr>
            <a:spLocks noGrp="1"/>
          </p:cNvSpPr>
          <p:nvPr>
            <p:ph sz="half" idx="1"/>
          </p:nvPr>
        </p:nvSpPr>
        <p:spPr>
          <a:xfrm>
            <a:off x="1218883" y="1803400"/>
            <a:ext cx="9751060" cy="4267200"/>
          </a:xfrm>
        </p:spPr>
        <p:txBody>
          <a:bodyPr>
            <a:normAutofit/>
          </a:bodyPr>
          <a:lstStyle/>
          <a:p>
            <a:pPr lvl="0"/>
            <a:r>
              <a:rPr lang="en-US" dirty="0"/>
              <a:t>An agent can have his/her own account by signing in, or sign up to website and wait for the admin’s confirmation.</a:t>
            </a:r>
          </a:p>
          <a:p>
            <a:pPr lvl="0"/>
            <a:r>
              <a:rPr lang="en-US" dirty="0"/>
              <a:t>They can review the public consultations, a list of courts, lawyers and laws.</a:t>
            </a:r>
          </a:p>
          <a:p>
            <a:pPr lvl="0"/>
            <a:r>
              <a:rPr lang="en-US" dirty="0"/>
              <a:t>Preview their cases and sessions.</a:t>
            </a:r>
          </a:p>
          <a:p>
            <a:pPr lvl="0"/>
            <a:r>
              <a:rPr lang="en-US" dirty="0"/>
              <a:t>Send messages to their lawyers and reply to lawyer’s </a:t>
            </a:r>
            <a:r>
              <a:rPr lang="en-US" dirty="0" smtClean="0"/>
              <a:t>messages</a:t>
            </a:r>
            <a:r>
              <a:rPr lang="ar-SA" dirty="0" smtClean="0"/>
              <a:t> </a:t>
            </a:r>
            <a:r>
              <a:rPr lang="en-US" dirty="0" smtClean="0"/>
              <a:t>or consultations.</a:t>
            </a:r>
            <a:endParaRPr lang="en-US" dirty="0"/>
          </a:p>
        </p:txBody>
      </p:sp>
    </p:spTree>
    <p:extLst>
      <p:ext uri="{BB962C8B-B14F-4D97-AF65-F5344CB8AC3E}">
        <p14:creationId xmlns:p14="http://schemas.microsoft.com/office/powerpoint/2010/main" val="350725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Agent’s Profile Page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pic>
        <p:nvPicPr>
          <p:cNvPr id="7" name="Content Placeholder 6" descr="C:\Users\Yara Ahmad\Documents\صور موقعنا\صفحة العميل\الصفحة الشخصية.PN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218883" y="1600200"/>
            <a:ext cx="9599929" cy="4470400"/>
          </a:xfrm>
          <a:prstGeom prst="rect">
            <a:avLst/>
          </a:prstGeom>
          <a:noFill/>
          <a:ln>
            <a:noFill/>
          </a:ln>
        </p:spPr>
      </p:pic>
    </p:spTree>
    <p:extLst>
      <p:ext uri="{BB962C8B-B14F-4D97-AF65-F5344CB8AC3E}">
        <p14:creationId xmlns:p14="http://schemas.microsoft.com/office/powerpoint/2010/main" val="4181297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Lawyers facilities in a quick scene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sp>
        <p:nvSpPr>
          <p:cNvPr id="10" name="Content Placeholder 9"/>
          <p:cNvSpPr>
            <a:spLocks noGrp="1"/>
          </p:cNvSpPr>
          <p:nvPr>
            <p:ph sz="half" idx="1"/>
          </p:nvPr>
        </p:nvSpPr>
        <p:spPr>
          <a:xfrm>
            <a:off x="1218883" y="1803400"/>
            <a:ext cx="9751060" cy="4267200"/>
          </a:xfrm>
        </p:spPr>
        <p:txBody>
          <a:bodyPr>
            <a:normAutofit fontScale="92500"/>
          </a:bodyPr>
          <a:lstStyle/>
          <a:p>
            <a:pPr lvl="0"/>
            <a:r>
              <a:rPr lang="en-US" dirty="0"/>
              <a:t>Lawyers can have their own account simply by using their username and a password or sign up to website and wait for the admin’s confirmation.</a:t>
            </a:r>
          </a:p>
          <a:p>
            <a:pPr lvl="0"/>
            <a:r>
              <a:rPr lang="en-US" dirty="0"/>
              <a:t>They also can review their Agents, and agent’s cases and every court session, edit these sessions and add more than one session to each case.</a:t>
            </a:r>
          </a:p>
          <a:p>
            <a:pPr lvl="0"/>
            <a:r>
              <a:rPr lang="en-US" dirty="0"/>
              <a:t>Review the public and private consultation from the agents and answers them.</a:t>
            </a:r>
          </a:p>
          <a:p>
            <a:pPr lvl="0"/>
            <a:r>
              <a:rPr lang="en-US" dirty="0"/>
              <a:t>Review agent’s appointments and confirm each one of them.</a:t>
            </a:r>
          </a:p>
          <a:p>
            <a:pPr lvl="0"/>
            <a:r>
              <a:rPr lang="en-US" dirty="0"/>
              <a:t>Reply agent’s messages and send messages to other lawyers to consult them.</a:t>
            </a:r>
          </a:p>
          <a:p>
            <a:pPr lvl="0"/>
            <a:r>
              <a:rPr lang="en-US" dirty="0"/>
              <a:t>Share their cases with other lawyers, or move cases completely to any lawyer</a:t>
            </a:r>
            <a:r>
              <a:rPr lang="en-US" dirty="0" smtClean="0"/>
              <a:t>.</a:t>
            </a:r>
            <a:endParaRPr lang="en-US" dirty="0"/>
          </a:p>
        </p:txBody>
      </p:sp>
    </p:spTree>
    <p:extLst>
      <p:ext uri="{BB962C8B-B14F-4D97-AF65-F5344CB8AC3E}">
        <p14:creationId xmlns:p14="http://schemas.microsoft.com/office/powerpoint/2010/main" val="640437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Lawyer’s Profile Page</a:t>
            </a:r>
            <a:br>
              <a:rPr lang="en-US" dirty="0" smtClean="0"/>
            </a:br>
            <a:r>
              <a:rPr lang="ar-SA" dirty="0" smtClean="0"/>
              <a:t>ـــــــــــــــــــــــــــــــــــــــــــــــــــــــــــــــــــــــــــــــــــــــــــ</a:t>
            </a:r>
            <a:endParaRPr lang="en-US" dirty="0"/>
          </a:p>
        </p:txBody>
      </p:sp>
      <p:pic>
        <p:nvPicPr>
          <p:cNvPr id="5" name="Content Placeholder 4" descr="1"/>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219200" y="1600200"/>
            <a:ext cx="9750743" cy="4495800"/>
          </a:xfrm>
          <a:prstGeom prst="rect">
            <a:avLst/>
          </a:prstGeom>
          <a:noFill/>
          <a:ln>
            <a:noFill/>
          </a:ln>
        </p:spPr>
      </p:pic>
    </p:spTree>
    <p:extLst>
      <p:ext uri="{BB962C8B-B14F-4D97-AF65-F5344CB8AC3E}">
        <p14:creationId xmlns:p14="http://schemas.microsoft.com/office/powerpoint/2010/main" val="1828359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s Classic 16x9">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extraClrSchemeLst/>
  <a:extLst>
    <a:ext uri="{05A4C25C-085E-4340-85A3-A5531E510DB2}">
      <thm15:themeFamily xmlns:thm15="http://schemas.microsoft.com/office/thememl/2012/main" name="TF02801059.potx" id="{C5FD5170-17AC-4815-968A-FDC1AAB6E99D}" vid="{74C691A5-1550-4555-B870-169F3443F41D}"/>
    </a:ext>
  </a:ext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1360476</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2011-12-12T13:37:00+00:00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706496</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REDMOND\v-soujap</DisplayName>
        <AccountId>1954</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003AC8-209A-4321-A17C-1B7A20643390}">
  <ds:schemaRefs>
    <ds:schemaRef ds:uri="http://schemas.microsoft.com/sharepoint/v3/contenttype/forms"/>
  </ds:schemaRefs>
</ds:datastoreItem>
</file>

<file path=customXml/itemProps2.xml><?xml version="1.0" encoding="utf-8"?>
<ds:datastoreItem xmlns:ds="http://schemas.openxmlformats.org/officeDocument/2006/customXml" ds:itemID="{4ED80E12-3BE9-4746-820E-FFB249F467F2}">
  <ds:schemaRefs>
    <ds:schemaRef ds:uri="http://schemas.microsoft.com/office/infopath/2007/PartnerControls"/>
    <ds:schemaRef ds:uri="http://purl.org/dc/elements/1.1/"/>
    <ds:schemaRef ds:uri="http://purl.org/dc/dcmitype/"/>
    <ds:schemaRef ds:uri="http://schemas.microsoft.com/office/2006/documentManagement/types"/>
    <ds:schemaRef ds:uri="http://www.w3.org/XML/1998/namespace"/>
    <ds:schemaRef ds:uri="http://purl.org/dc/terms/"/>
    <ds:schemaRef ds:uri="http://schemas.microsoft.com/office/2006/metadata/properties"/>
    <ds:schemaRef ds:uri="http://schemas.openxmlformats.org/package/2006/metadata/core-properties"/>
    <ds:schemaRef ds:uri="4873beb7-5857-4685-be1f-d57550cc96cc"/>
  </ds:schemaRefs>
</ds:datastoreItem>
</file>

<file path=customXml/itemProps3.xml><?xml version="1.0" encoding="utf-8"?>
<ds:datastoreItem xmlns:ds="http://schemas.openxmlformats.org/officeDocument/2006/customXml" ds:itemID="{83ED4759-CFDD-43F0-817C-11D9197192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Classic book education presentation (widescreen)</Template>
  <TotalTime>710</TotalTime>
  <Words>467</Words>
  <Application>Microsoft Office PowerPoint</Application>
  <PresentationFormat>Custom</PresentationFormat>
  <Paragraphs>74</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Constantia</vt:lpstr>
      <vt:lpstr>Tahoma</vt:lpstr>
      <vt:lpstr>Wingdings</vt:lpstr>
      <vt:lpstr>Books Classic 16x9</vt:lpstr>
      <vt:lpstr>COUNSELOR</vt:lpstr>
      <vt:lpstr>Content List ـــــــــــــــــــــــــــــــــــــــــــــــــــــــــــــــــــــــــــــــــــــــــــ</vt:lpstr>
      <vt:lpstr>Motivations ــــــــــــــــــــــــــــــــــــــــــــــــــــــــــــــــــــــــــــــــــــــــــ</vt:lpstr>
      <vt:lpstr>Introduction ـــــــــــــــــــــــــــــــــــــــــــــــــــــــــــــــــــــــــــــــــــــــــــ</vt:lpstr>
      <vt:lpstr>Features ـــــــــــــــــــــــــــــــــــــــــــــــــــــــــــــــــــــــــــــــــــــــــــ</vt:lpstr>
      <vt:lpstr>Agent facilities in a quick scene ـــــــــــــــــــــــــــــــــــــــــــــــــــــــــــــــــــــــــــــــــــــــــــ</vt:lpstr>
      <vt:lpstr>Agent’s Profile Page ـــــــــــــــــــــــــــــــــــــــــــــــــــــــــــــــــــــــــــــــــــــــــــ</vt:lpstr>
      <vt:lpstr>Lawyers facilities in a quick scene ـــــــــــــــــــــــــــــــــــــــــــــــــــــــــــــــــــــــــــــــــــــــــــ</vt:lpstr>
      <vt:lpstr>Lawyer’s Profile Page ـــــــــــــــــــــــــــــــــــــــــــــــــــــــــــــــــــــــــــــــــــــــــــ</vt:lpstr>
      <vt:lpstr>Admin facilities in a quick scene ـــــــــــــــــــــــــــــــــــــــــــــــــــــــــــــــــــــــــــــــــــــــــــ</vt:lpstr>
      <vt:lpstr>Admin’s Page ـــــــــــــــــــــــــــــــــــــــــــــــــــــــــــــــــــــــــــــــــــــــــــ</vt:lpstr>
      <vt:lpstr>Responsivity ـــــــــــــــــــــــــــــــــــــــــــــــــــــــــــــــــــــــــــــــــــــــــــ</vt:lpstr>
      <vt:lpstr>Tools and Programs ـــــــــــــــــــــــــــــــــــــــــــــــــــــــــــــــــــــــــــــــــــــــــــ</vt:lpstr>
      <vt:lpstr>Constrains ـــــــــــــــــــــــــــــــــــــــــــــــــــــــــــــــــــــــــــــــــــــــــــ</vt:lpstr>
      <vt:lpstr>Future Work ـــــــــــــــــــــــــــــــــــــــــــــــــــــــــــــــــــــــــــــــــــــــــــ</vt:lpstr>
      <vt:lpstr>DEMO</vt:lpstr>
      <vt:lpstr>PowerPoint Presentation</vt:lpstr>
      <vt:lpstr>Any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COUNSELOR</dc:title>
  <dc:creator>Yara Abuamsha</dc:creator>
  <cp:lastModifiedBy>user</cp:lastModifiedBy>
  <cp:revision>26</cp:revision>
  <dcterms:created xsi:type="dcterms:W3CDTF">2017-12-11T17:21:58Z</dcterms:created>
  <dcterms:modified xsi:type="dcterms:W3CDTF">2017-12-20T18:55:59Z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