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4" r:id="rId1"/>
  </p:sldMasterIdLst>
  <p:notesMasterIdLst>
    <p:notesMasterId r:id="rId76"/>
  </p:notesMasterIdLst>
  <p:handoutMasterIdLst>
    <p:handoutMasterId r:id="rId7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37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2" r:id="rId24"/>
    <p:sldId id="283" r:id="rId25"/>
    <p:sldId id="285" r:id="rId26"/>
    <p:sldId id="286" r:id="rId27"/>
    <p:sldId id="287" r:id="rId28"/>
    <p:sldId id="289" r:id="rId29"/>
    <p:sldId id="290" r:id="rId30"/>
    <p:sldId id="338" r:id="rId31"/>
    <p:sldId id="339" r:id="rId32"/>
    <p:sldId id="341" r:id="rId33"/>
    <p:sldId id="342" r:id="rId34"/>
    <p:sldId id="343" r:id="rId35"/>
    <p:sldId id="344" r:id="rId36"/>
    <p:sldId id="345" r:id="rId37"/>
    <p:sldId id="346" r:id="rId38"/>
    <p:sldId id="347" r:id="rId39"/>
    <p:sldId id="348" r:id="rId40"/>
    <p:sldId id="349" r:id="rId41"/>
    <p:sldId id="351" r:id="rId42"/>
    <p:sldId id="352" r:id="rId43"/>
    <p:sldId id="353" r:id="rId44"/>
    <p:sldId id="354" r:id="rId45"/>
    <p:sldId id="355" r:id="rId46"/>
    <p:sldId id="356" r:id="rId47"/>
    <p:sldId id="357" r:id="rId48"/>
    <p:sldId id="358" r:id="rId49"/>
    <p:sldId id="359" r:id="rId50"/>
    <p:sldId id="291" r:id="rId51"/>
    <p:sldId id="292" r:id="rId52"/>
    <p:sldId id="293" r:id="rId53"/>
    <p:sldId id="294" r:id="rId54"/>
    <p:sldId id="295" r:id="rId55"/>
    <p:sldId id="296" r:id="rId56"/>
    <p:sldId id="297" r:id="rId57"/>
    <p:sldId id="298" r:id="rId58"/>
    <p:sldId id="299" r:id="rId59"/>
    <p:sldId id="300" r:id="rId60"/>
    <p:sldId id="301" r:id="rId61"/>
    <p:sldId id="302" r:id="rId62"/>
    <p:sldId id="303" r:id="rId63"/>
    <p:sldId id="310" r:id="rId64"/>
    <p:sldId id="313" r:id="rId65"/>
    <p:sldId id="314" r:id="rId66"/>
    <p:sldId id="311" r:id="rId67"/>
    <p:sldId id="312" r:id="rId68"/>
    <p:sldId id="304" r:id="rId69"/>
    <p:sldId id="305" r:id="rId70"/>
    <p:sldId id="307" r:id="rId71"/>
    <p:sldId id="308" r:id="rId72"/>
    <p:sldId id="309" r:id="rId73"/>
    <p:sldId id="335" r:id="rId74"/>
    <p:sldId id="336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492" y="48"/>
      </p:cViewPr>
      <p:guideLst/>
    </p:cSldViewPr>
  </p:slideViewPr>
  <p:outlineViewPr>
    <p:cViewPr>
      <p:scale>
        <a:sx n="33" d="100"/>
        <a:sy n="33" d="100"/>
      </p:scale>
      <p:origin x="0" y="-85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628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2CF66-8845-430B-B8F5-5EB12C7E2155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E5AB8-B681-4612-89A5-B023EA2A4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1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32D66-7591-42C0-BDAB-91BD5AAC76A7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3BB0D-B229-461D-B973-51B5D938F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118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BB0D-B229-461D-B973-51B5D938F08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2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D746B-0EF5-4443-9274-9E2FFC622223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56260" y="6356350"/>
            <a:ext cx="2743200" cy="365125"/>
          </a:xfrm>
        </p:spPr>
        <p:txBody>
          <a:bodyPr/>
          <a:lstStyle>
            <a:lvl1pPr>
              <a:defRPr sz="1800">
                <a:cs typeface="+mj-cs"/>
              </a:defRPr>
            </a:lvl1pPr>
          </a:lstStyle>
          <a:p>
            <a:fld id="{26279D94-FAC6-4284-B444-561F5D5991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6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E4B7-8EC8-47F6-8B62-05A4ADCC3AE9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5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E81C9-CD87-456B-ACC6-7C6D5D3FC592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0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7CBA-D17A-44F3-8182-BEE0507C6DB6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5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F0BC-54AD-4E01-A237-E2ED937ADBA1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91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884E0-FCAB-4521-B206-FEB4BF717250}" type="datetime1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0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5182C-3F7E-48CB-84C6-49DC6759B8EF}" type="datetime1">
              <a:rPr lang="en-US" smtClean="0"/>
              <a:t>6/27/2022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0F85E-EBFA-4A1F-9251-56B3851C3608}" type="datetime1">
              <a:rPr lang="en-US" smtClean="0"/>
              <a:t>6/27/2022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9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4FF3-75E2-4CAC-B0DA-BA4866863EF4}" type="datetime1">
              <a:rPr lang="en-US" smtClean="0"/>
              <a:t>6/27/2022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1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5DF0-74E5-4600-ACCC-31617671A295}" type="datetime1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8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6A16-8DB9-486A-B184-A90AF48382B5}" type="datetime1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4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82ECB-4E72-4B6B-8926-E7EFBBAB07C9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cs typeface="+mj-cs"/>
              </a:defRPr>
            </a:lvl1pPr>
          </a:lstStyle>
          <a:p>
            <a:fld id="{26279D94-FAC6-4284-B444-561F5D5991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92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4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5576" y="4921019"/>
            <a:ext cx="9144000" cy="287066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2000" b="1" dirty="0"/>
              <a:t>An-Najah National University</a:t>
            </a:r>
            <a:br>
              <a:rPr lang="en-US" sz="2000" dirty="0"/>
            </a:br>
            <a:r>
              <a:rPr lang="en-US" sz="2000" b="1" dirty="0"/>
              <a:t>Faculty of Engineering &amp; Information Technology.</a:t>
            </a:r>
            <a:br>
              <a:rPr lang="en-US" sz="2000" dirty="0"/>
            </a:br>
            <a:r>
              <a:rPr lang="en-US" sz="2000" b="1" dirty="0"/>
              <a:t>Building Engineering Department.</a:t>
            </a:r>
            <a:br>
              <a:rPr lang="en-US" sz="2000" dirty="0"/>
            </a:br>
            <a:r>
              <a:rPr lang="en-US" sz="2000" b="1" dirty="0"/>
              <a:t>Graduation project (2)</a:t>
            </a:r>
            <a:br>
              <a:rPr lang="en-US" sz="2000" b="1" dirty="0"/>
            </a:br>
            <a:r>
              <a:rPr lang="en-US" sz="2000" b="1" dirty="0">
                <a:solidFill>
                  <a:srgbClr val="FF0000"/>
                </a:solidFill>
              </a:rPr>
              <a:t>Qabatia Basic Girls School</a:t>
            </a:r>
            <a:br>
              <a:rPr lang="en-US" sz="2000" b="1" dirty="0">
                <a:solidFill>
                  <a:srgbClr val="FF0000"/>
                </a:solidFill>
              </a:rPr>
            </a:br>
            <a:r>
              <a:rPr lang="ar-SA" sz="3200" b="1" dirty="0"/>
              <a:t> </a:t>
            </a:r>
            <a:r>
              <a:rPr lang="en-US" sz="2200" b="1" dirty="0"/>
              <a:t>Prepared By: </a:t>
            </a:r>
            <a:br>
              <a:rPr lang="en-US" sz="2200" dirty="0"/>
            </a:br>
            <a:r>
              <a:rPr lang="en-US" sz="2200" b="1" dirty="0"/>
              <a:t>1. Alshareef-rashed abu aqeel. </a:t>
            </a:r>
            <a:br>
              <a:rPr lang="en-US" sz="2200" dirty="0"/>
            </a:br>
            <a:r>
              <a:rPr lang="en-US" sz="2200" b="1" dirty="0"/>
              <a:t>2. Ameed mlitat .</a:t>
            </a:r>
            <a:br>
              <a:rPr lang="en-US" sz="2200" dirty="0"/>
            </a:br>
            <a:r>
              <a:rPr lang="en-US" sz="2200" b="1" dirty="0"/>
              <a:t>        3. Hassan badien.	</a:t>
            </a:r>
            <a:br>
              <a:rPr lang="en-US" sz="2200" dirty="0"/>
            </a:br>
            <a:r>
              <a:rPr lang="en-US" sz="2200" b="1" dirty="0"/>
              <a:t>Supervisor: Dr. </a:t>
            </a:r>
            <a:r>
              <a:rPr lang="en-US" sz="2200" b="1" dirty="0" err="1"/>
              <a:t>Fadi</a:t>
            </a:r>
            <a:r>
              <a:rPr lang="en-US" sz="2200" b="1" dirty="0"/>
              <a:t> fatayer.</a:t>
            </a:r>
            <a:br>
              <a:rPr lang="en-US" sz="2000" dirty="0">
                <a:cs typeface="+mj-cs"/>
              </a:rPr>
            </a:br>
            <a:br>
              <a:rPr lang="en-US" sz="2000" dirty="0">
                <a:solidFill>
                  <a:srgbClr val="FF0000"/>
                </a:solidFill>
              </a:rPr>
            </a:br>
            <a:br>
              <a:rPr lang="en-US" sz="2000" dirty="0">
                <a:solidFill>
                  <a:srgbClr val="FF0000"/>
                </a:solidFill>
              </a:rPr>
            </a:b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61936" y="185352"/>
            <a:ext cx="1722790" cy="16581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0CC94-4E87-1A2E-5E88-EEA29D49B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>
                <a:cs typeface="+mj-cs"/>
              </a:rPr>
              <a:t>1</a:t>
            </a:fld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9405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01791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 Floor : ( After modifications )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9158" y="524925"/>
            <a:ext cx="8010525" cy="620077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63032" y="864779"/>
            <a:ext cx="840658" cy="10672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19158" y="3091682"/>
            <a:ext cx="840658" cy="10672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500437" y="390142"/>
            <a:ext cx="840658" cy="10672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983361" y="2271893"/>
            <a:ext cx="3030794" cy="2196868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9061655" y="1932039"/>
            <a:ext cx="746022" cy="663677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845652" y="6444476"/>
            <a:ext cx="30011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2.5 (first floor plan after modification)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5840FC8-CB11-649F-AD6D-5C82F61D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9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31288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 Floor : ( before  modifications )</a:t>
            </a:r>
            <a:endParaRPr lang="en-US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4206" y="661455"/>
            <a:ext cx="7877994" cy="601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035109" y="6400412"/>
            <a:ext cx="32912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2.6 (second floor plan before modification)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9756F6-0A7B-C355-F85B-5C475E185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5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31288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 Floor : ( after modifications )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975" y="563025"/>
            <a:ext cx="8119909" cy="612457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563032" y="864779"/>
            <a:ext cx="840658" cy="10672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085975" y="3091682"/>
            <a:ext cx="840658" cy="10672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483846" y="422994"/>
            <a:ext cx="840658" cy="10672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975987" y="2233793"/>
            <a:ext cx="3657600" cy="2205471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111613" y="1132658"/>
            <a:ext cx="693174" cy="932116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30934" y="6400412"/>
            <a:ext cx="31806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2.7 (second floor plan after modification)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808397C-4EDF-E391-0630-013F3CA7A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32486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picture 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24" y="542538"/>
            <a:ext cx="11948984" cy="572125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61B71-FE41-75A3-34BE-36D23D994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3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72294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3.0 Enviromintal aspects: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2284" y="953269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Ubuntu Medium"/>
                <a:cs typeface="Times New Roman" panose="02020603050405020304" pitchFamily="18" charset="0"/>
                <a:sym typeface="Ubuntu Medium"/>
              </a:rPr>
              <a:t>Design Builder simulation</a:t>
            </a:r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Ubuntu Medium"/>
                <a:cs typeface="Times New Roman" panose="02020603050405020304" pitchFamily="18" charset="0"/>
                <a:sym typeface="Ubuntu Medium"/>
              </a:rPr>
              <a:t>Design Builder heating &amp; cooling</a:t>
            </a:r>
          </a:p>
          <a:p>
            <a:pPr marL="323850" lvl="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Ubuntu Medium"/>
                <a:cs typeface="Times New Roman" panose="02020603050405020304" pitchFamily="18" charset="0"/>
                <a:sym typeface="Ubuntu Medium"/>
              </a:rPr>
              <a:t>Daylight Factor</a:t>
            </a:r>
          </a:p>
          <a:p>
            <a:pPr marL="323850" lvl="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Ubuntu Medium"/>
                <a:cs typeface="Times New Roman" panose="02020603050405020304" pitchFamily="18" charset="0"/>
                <a:sym typeface="Ubuntu Medium"/>
              </a:rPr>
              <a:t>Shading Analysis</a:t>
            </a:r>
          </a:p>
          <a:p>
            <a:pPr marL="323850" lvl="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ea typeface="Ubuntu Medium"/>
                <a:cs typeface="Times New Roman" panose="02020603050405020304" pitchFamily="18" charset="0"/>
                <a:sym typeface="Ubuntu Medium"/>
              </a:rPr>
              <a:t>Solar analysis frome Revit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717" y="1250642"/>
            <a:ext cx="6949283" cy="42529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720042" y="5523928"/>
            <a:ext cx="22621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 (design builder modle)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CC57806-467B-09D0-DE19-2D47F3E1F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8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sz="2800" dirty="0">
                <a:solidFill>
                  <a:schemeClr val="dk1"/>
                </a:solidFill>
                <a:latin typeface="Times New Roman" panose="02020603050405020304" pitchFamily="18" charset="0"/>
                <a:ea typeface="Ubuntu Medium"/>
                <a:cs typeface="Times New Roman" panose="02020603050405020304" pitchFamily="18" charset="0"/>
                <a:sym typeface="Ubuntu Medium"/>
              </a:rPr>
              <a:t>Design Builder simulation analysis :</a:t>
            </a:r>
            <a:br>
              <a:rPr lang="en-US" dirty="0">
                <a:solidFill>
                  <a:schemeClr val="dk1"/>
                </a:solidFill>
                <a:latin typeface="Times New Roman" panose="02020603050405020304" pitchFamily="18" charset="0"/>
                <a:ea typeface="Ubuntu Medium"/>
                <a:cs typeface="Times New Roman" panose="02020603050405020304" pitchFamily="18" charset="0"/>
                <a:sym typeface="Ubuntu Medium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329" y="1012031"/>
            <a:ext cx="4674931" cy="22031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331" y="3465202"/>
            <a:ext cx="4674929" cy="31412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67665" y="662781"/>
            <a:ext cx="272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Walls U-Value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5043" y="1012031"/>
            <a:ext cx="4542197" cy="22031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4384" y="3465202"/>
            <a:ext cx="4542197" cy="31412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42596" y="662781"/>
            <a:ext cx="272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Slab  U-Value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982625" y="6606404"/>
            <a:ext cx="1836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3.4 (walls U-Value)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42596" y="6606404"/>
            <a:ext cx="17593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3.5 (slab U-Value)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52823" y="3188203"/>
            <a:ext cx="16914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3.2 (walls layers)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742596" y="3188202"/>
            <a:ext cx="16145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3.3 (slab layers)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BA3CAA5-CFF7-B7F6-1DB1-AFC1B292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2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72294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Design Builder Simulation Result 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743" y="616974"/>
            <a:ext cx="10356057" cy="573937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79344" y="6400413"/>
            <a:ext cx="19928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3.6 (simulation result)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BFDB63-B80F-B531-225B-3D7520679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4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078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Design Builder Simulation Result :</a:t>
            </a:r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19" y="2179073"/>
            <a:ext cx="10430981" cy="30566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04138" y="1778506"/>
            <a:ext cx="16683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 3.1 (total energy)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7D187-B3F3-686A-E232-59A6EA36E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2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3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dk1"/>
                </a:solidFill>
                <a:latin typeface="Times New Roman" panose="02020603050405020304" pitchFamily="18" charset="0"/>
                <a:ea typeface="Ubuntu Medium"/>
                <a:cs typeface="Times New Roman" panose="02020603050405020304" pitchFamily="18" charset="0"/>
                <a:sym typeface="Ubuntu Medium"/>
              </a:rPr>
              <a:t>Design Builder heating result :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68" y="938520"/>
            <a:ext cx="10809031" cy="54178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03538" y="6400413"/>
            <a:ext cx="16914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3.7 (heating loss)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53AF55-7BCA-BF6E-F459-3E32537E8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31288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capacity 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3962"/>
            <a:ext cx="6046838" cy="2838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838" y="443962"/>
            <a:ext cx="6145162" cy="2838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82412"/>
            <a:ext cx="6164826" cy="3181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4826" y="3296622"/>
            <a:ext cx="6027174" cy="31529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878989" y="172039"/>
            <a:ext cx="27354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 3.2 (heating capacity in all floors 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B303D9-727A-D6B4-3A41-D7F193B2C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85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 :</a:t>
            </a:r>
          </a:p>
        </p:txBody>
      </p:sp>
      <p:sp>
        <p:nvSpPr>
          <p:cNvPr id="6" name="Oval 5"/>
          <p:cNvSpPr/>
          <p:nvPr/>
        </p:nvSpPr>
        <p:spPr>
          <a:xfrm>
            <a:off x="2344994" y="1563329"/>
            <a:ext cx="1076632" cy="1091381"/>
          </a:xfrm>
          <a:prstGeom prst="ellipse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1.0</a:t>
            </a:r>
          </a:p>
        </p:txBody>
      </p:sp>
      <p:sp>
        <p:nvSpPr>
          <p:cNvPr id="7" name="Oval 6"/>
          <p:cNvSpPr/>
          <p:nvPr/>
        </p:nvSpPr>
        <p:spPr>
          <a:xfrm>
            <a:off x="5874775" y="1563329"/>
            <a:ext cx="1076632" cy="10913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2.0</a:t>
            </a:r>
          </a:p>
        </p:txBody>
      </p:sp>
      <p:sp>
        <p:nvSpPr>
          <p:cNvPr id="8" name="Oval 7"/>
          <p:cNvSpPr/>
          <p:nvPr/>
        </p:nvSpPr>
        <p:spPr>
          <a:xfrm>
            <a:off x="9404556" y="1548580"/>
            <a:ext cx="1076632" cy="10913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3.0</a:t>
            </a:r>
          </a:p>
        </p:txBody>
      </p:sp>
      <p:sp>
        <p:nvSpPr>
          <p:cNvPr id="9" name="Oval 8"/>
          <p:cNvSpPr/>
          <p:nvPr/>
        </p:nvSpPr>
        <p:spPr>
          <a:xfrm>
            <a:off x="2344994" y="3795252"/>
            <a:ext cx="1076632" cy="10913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4.0</a:t>
            </a:r>
          </a:p>
        </p:txBody>
      </p:sp>
      <p:sp>
        <p:nvSpPr>
          <p:cNvPr id="10" name="Oval 9"/>
          <p:cNvSpPr/>
          <p:nvPr/>
        </p:nvSpPr>
        <p:spPr>
          <a:xfrm>
            <a:off x="5874775" y="3795252"/>
            <a:ext cx="1076632" cy="10913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5.0</a:t>
            </a:r>
          </a:p>
        </p:txBody>
      </p:sp>
      <p:sp>
        <p:nvSpPr>
          <p:cNvPr id="11" name="Oval 10"/>
          <p:cNvSpPr/>
          <p:nvPr/>
        </p:nvSpPr>
        <p:spPr>
          <a:xfrm>
            <a:off x="9404556" y="3780503"/>
            <a:ext cx="1076632" cy="10913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 Black" panose="020B0A04020102020204" pitchFamily="34" charset="0"/>
              </a:rPr>
              <a:t>6.0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07858" y="2892476"/>
            <a:ext cx="2610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78077" y="2892476"/>
            <a:ext cx="2610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76967" y="2892476"/>
            <a:ext cx="2610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Environmental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Aspects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78077" y="5113579"/>
            <a:ext cx="2610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Structural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Aspects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07858" y="5087038"/>
            <a:ext cx="26104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Eloctro-Mechanical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Aspects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10601" y="5159746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Quantity Surveying and Cost Estimation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AC2FC-814A-4FFA-22E8-742A0FD44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6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3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22124" y="5892477"/>
            <a:ext cx="5179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3.8 Graund floor (DF) before modification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282" y="938520"/>
            <a:ext cx="8757331" cy="476708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D026B-6DC4-C735-B309-ECBFBA019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5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3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18919" y="6079351"/>
            <a:ext cx="4746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3.9 first floor (DF) before modification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376" y="938520"/>
            <a:ext cx="8767679" cy="496083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8BF9C-561E-877C-9B91-ECA8A663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80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3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34482" y="6058537"/>
            <a:ext cx="5228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3.10 Second  floor (DF) before modification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869" y="938521"/>
            <a:ext cx="8739204" cy="490184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5C16F4-B20E-8044-F1BE-A38BEEBE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81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3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59195" y="6217850"/>
            <a:ext cx="531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3.11 Third   floor (DF) before modification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813" y="938520"/>
            <a:ext cx="8804787" cy="5094008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F981B-8E73-6351-75EC-11DED5FC3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6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72294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modification :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1246479"/>
            <a:ext cx="88342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glass : “ Dbl LoE Elec Abs Bleached 6mm/6mm Air “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0" y="2076852"/>
            <a:ext cx="7133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 were covered with 0.5 m projection Louvre.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211" y="2924685"/>
            <a:ext cx="5417574" cy="31209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06563" y="6171684"/>
            <a:ext cx="24721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3.12 0.5 m projection Louvre.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E4B062-31D5-5DB2-C270-2905F1C58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2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3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55756" y="6079351"/>
            <a:ext cx="4721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3.13 Graund floor (DF) after modification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561" y="938521"/>
            <a:ext cx="8893278" cy="500350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79C283-E30D-1567-0491-9AE1E1449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0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3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0130" y="6261913"/>
            <a:ext cx="53520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3.14 first floor (DF) after modification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384" y="938521"/>
            <a:ext cx="8681684" cy="5108318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35D8C-892C-2A6E-3265-040A4C15B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1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3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 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82763" y="6261913"/>
            <a:ext cx="4200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3.15 second floor (DF) after modification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515" y="1070838"/>
            <a:ext cx="8390085" cy="498306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6DEC9-A7B5-7228-C586-DC2F11F3F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90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2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66219" y="476856"/>
            <a:ext cx="3772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in summer 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38521"/>
            <a:ext cx="4114800" cy="41665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1" y="938521"/>
            <a:ext cx="4114799" cy="41665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1" y="938522"/>
            <a:ext cx="3962400" cy="41665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73893" y="5243594"/>
            <a:ext cx="2471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3.16 (shading At 8:00 am )</a:t>
            </a:r>
          </a:p>
        </p:txBody>
      </p:sp>
      <p:sp>
        <p:nvSpPr>
          <p:cNvPr id="5" name="Rectangle 4"/>
          <p:cNvSpPr/>
          <p:nvPr/>
        </p:nvSpPr>
        <p:spPr>
          <a:xfrm>
            <a:off x="4897316" y="5243593"/>
            <a:ext cx="23626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3.17 (shading At 12:00 pm 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278206" y="5243593"/>
            <a:ext cx="2285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3.18 (shading At 2:00 pm 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2CC43F3-E14D-15B3-44BB-4643D70BA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0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7042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66219" y="476856"/>
            <a:ext cx="3600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in winter 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38521"/>
            <a:ext cx="3805084" cy="44435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086" y="938521"/>
            <a:ext cx="4072903" cy="44435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7989" y="938521"/>
            <a:ext cx="4314011" cy="44435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3673" y="5474427"/>
            <a:ext cx="22777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3.19 (shading At 8:00 am )</a:t>
            </a:r>
          </a:p>
        </p:txBody>
      </p:sp>
      <p:sp>
        <p:nvSpPr>
          <p:cNvPr id="7" name="Rectangle 6"/>
          <p:cNvSpPr/>
          <p:nvPr/>
        </p:nvSpPr>
        <p:spPr>
          <a:xfrm>
            <a:off x="4985536" y="5474427"/>
            <a:ext cx="23626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3.20 (shading At 12:00 pm )</a:t>
            </a:r>
          </a:p>
        </p:txBody>
      </p:sp>
      <p:sp>
        <p:nvSpPr>
          <p:cNvPr id="8" name="Rectangle 7"/>
          <p:cNvSpPr/>
          <p:nvPr/>
        </p:nvSpPr>
        <p:spPr>
          <a:xfrm>
            <a:off x="9068046" y="5474427"/>
            <a:ext cx="2285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3.21 (shading At 2:00 pm 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D78446D-67C9-F45C-79C6-22FDF6033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2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 introduction :</a:t>
            </a:r>
          </a:p>
        </p:txBody>
      </p:sp>
      <p:sp>
        <p:nvSpPr>
          <p:cNvPr id="4" name="Rectangle 3"/>
          <p:cNvSpPr/>
          <p:nvPr/>
        </p:nvSpPr>
        <p:spPr>
          <a:xfrm>
            <a:off x="3165987" y="983421"/>
            <a:ext cx="65679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Qabatiya basic girls school  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Located in Qabatiya , Jenin .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Consists of 4 floors .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Approximate Total area of school is 3693  S.M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Employees number in the school is 18 .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Number of student is 380 .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30553-8488-303B-32F5-2EAA41413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9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26853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analysis ( in summer ) :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998710"/>
            <a:ext cx="4436076" cy="422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436076" y="998710"/>
            <a:ext cx="3212756" cy="422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7648831" y="998710"/>
            <a:ext cx="4528495" cy="42281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219421" y="5369696"/>
            <a:ext cx="28600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3.22 (roof solar analysis in summer)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B2EDA0-F1B0-F8AC-44A5-ABE3FB404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8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26853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analysis ( in winter ) :</a:t>
            </a:r>
          </a:p>
        </p:txBody>
      </p:sp>
      <p:sp>
        <p:nvSpPr>
          <p:cNvPr id="7" name="Rectangle 6"/>
          <p:cNvSpPr/>
          <p:nvPr/>
        </p:nvSpPr>
        <p:spPr>
          <a:xfrm>
            <a:off x="4219421" y="5369696"/>
            <a:ext cx="27574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3.23 (roof solar analysis in winter)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-1" y="998709"/>
            <a:ext cx="4219421" cy="4079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219419" y="998708"/>
            <a:ext cx="3182277" cy="4079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7401696" y="998707"/>
            <a:ext cx="4790304" cy="40799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42C6C4-3096-84E3-7CC4-40A76A7C9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1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0128069" cy="548641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3.0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 :</a:t>
            </a:r>
          </a:p>
        </p:txBody>
      </p:sp>
      <p:sp>
        <p:nvSpPr>
          <p:cNvPr id="5" name="Rectangle 4"/>
          <p:cNvSpPr/>
          <p:nvPr/>
        </p:nvSpPr>
        <p:spPr>
          <a:xfrm>
            <a:off x="923109" y="1381626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Structural System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Structural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Seismic Design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Seismic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&amp; Details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756" y="1381625"/>
            <a:ext cx="6696075" cy="470898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6EFBB6-C712-12F1-7DAF-F7CF7F4F4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3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9303" y="26996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6686" y="979714"/>
            <a:ext cx="724553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limitation Loads that effect on the building is Live load , dead load , SID load and wall load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Live load = 4 KN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SID load = 4.5 KN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External wall load = 20KN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block3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= 4 KN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 load = 4.5 KN.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code </a:t>
            </a:r>
          </a:p>
          <a:p>
            <a:pPr marL="342900" indent="-342900"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ASCE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ACI 318-14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09458" y="269966"/>
            <a:ext cx="29282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Structural System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11D0A-A2D9-1B01-F970-BE70C0D8E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4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4681" y="1258043"/>
            <a:ext cx="6154548" cy="502423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87746" y="679743"/>
            <a:ext cx="4486293" cy="11565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GB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Column Distribution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4815167" y="418133"/>
            <a:ext cx="29690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01697" y="6043825"/>
            <a:ext cx="4790303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4.1 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Column Distribution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33F12-A20C-B60F-DE42-F229F11B1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3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71624" y="-497508"/>
            <a:ext cx="2988319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Checks</a:t>
            </a:r>
          </a:p>
        </p:txBody>
      </p:sp>
      <p:sp>
        <p:nvSpPr>
          <p:cNvPr id="4" name="Rectangle 3"/>
          <p:cNvSpPr/>
          <p:nvPr/>
        </p:nvSpPr>
        <p:spPr>
          <a:xfrm>
            <a:off x="257074" y="1078076"/>
            <a:ext cx="2752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Compatibility Check</a:t>
            </a:r>
          </a:p>
        </p:txBody>
      </p:sp>
      <p:pic>
        <p:nvPicPr>
          <p:cNvPr id="5" name="Picture 4" descr="compatapilty"/>
          <p:cNvPicPr/>
          <p:nvPr/>
        </p:nvPicPr>
        <p:blipFill>
          <a:blip r:embed="rId2"/>
          <a:stretch>
            <a:fillRect/>
          </a:stretch>
        </p:blipFill>
        <p:spPr>
          <a:xfrm>
            <a:off x="257074" y="1768341"/>
            <a:ext cx="4735056" cy="3533002"/>
          </a:xfrm>
          <a:prstGeom prst="rect">
            <a:avLst/>
          </a:prstGeom>
        </p:spPr>
      </p:pic>
      <p:pic>
        <p:nvPicPr>
          <p:cNvPr id="6" name="Picture 5" descr="COMPLIPLTI"/>
          <p:cNvPicPr/>
          <p:nvPr/>
        </p:nvPicPr>
        <p:blipFill>
          <a:blip r:embed="rId3"/>
          <a:stretch>
            <a:fillRect/>
          </a:stretch>
        </p:blipFill>
        <p:spPr>
          <a:xfrm>
            <a:off x="4771624" y="1768340"/>
            <a:ext cx="3359117" cy="3533002"/>
          </a:xfrm>
          <a:prstGeom prst="rect">
            <a:avLst/>
          </a:prstGeom>
        </p:spPr>
      </p:pic>
      <p:pic>
        <p:nvPicPr>
          <p:cNvPr id="7" name="Picture 6" descr="com"/>
          <p:cNvPicPr/>
          <p:nvPr/>
        </p:nvPicPr>
        <p:blipFill>
          <a:blip r:embed="rId4"/>
          <a:stretch>
            <a:fillRect/>
          </a:stretch>
        </p:blipFill>
        <p:spPr>
          <a:xfrm>
            <a:off x="8130741" y="1768339"/>
            <a:ext cx="3767345" cy="35330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5844" y="5529943"/>
            <a:ext cx="2670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4.2 Block 1 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Compatibility Check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70370" y="5535971"/>
            <a:ext cx="59207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4.3 Block 2 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Compatibility Check</a:t>
            </a:r>
          </a:p>
        </p:txBody>
      </p:sp>
      <p:sp>
        <p:nvSpPr>
          <p:cNvPr id="10" name="Rectangle 9"/>
          <p:cNvSpPr/>
          <p:nvPr/>
        </p:nvSpPr>
        <p:spPr>
          <a:xfrm>
            <a:off x="8600303" y="5529943"/>
            <a:ext cx="3393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4.3 ( Block 3 )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Compatibility Check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EE38FDE-359B-FCBB-62C0-D7BE2ADDC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5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80203" y="-398974"/>
            <a:ext cx="2988319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Checks</a:t>
            </a:r>
          </a:p>
        </p:txBody>
      </p:sp>
      <p:sp>
        <p:nvSpPr>
          <p:cNvPr id="4" name="Rectangle 3"/>
          <p:cNvSpPr/>
          <p:nvPr/>
        </p:nvSpPr>
        <p:spPr>
          <a:xfrm>
            <a:off x="316602" y="631179"/>
            <a:ext cx="2723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Equilibrium Check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31484" y="1445646"/>
          <a:ext cx="6297915" cy="23643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7405">
                  <a:extLst>
                    <a:ext uri="{9D8B030D-6E8A-4147-A177-3AD203B41FA5}">
                      <a16:colId xmlns:a16="http://schemas.microsoft.com/office/drawing/2014/main" val="3278947290"/>
                    </a:ext>
                  </a:extLst>
                </a:gridCol>
                <a:gridCol w="1336885">
                  <a:extLst>
                    <a:ext uri="{9D8B030D-6E8A-4147-A177-3AD203B41FA5}">
                      <a16:colId xmlns:a16="http://schemas.microsoft.com/office/drawing/2014/main" val="587178136"/>
                    </a:ext>
                  </a:extLst>
                </a:gridCol>
                <a:gridCol w="2649424">
                  <a:extLst>
                    <a:ext uri="{9D8B030D-6E8A-4147-A177-3AD203B41FA5}">
                      <a16:colId xmlns:a16="http://schemas.microsoft.com/office/drawing/2014/main" val="3943428169"/>
                    </a:ext>
                  </a:extLst>
                </a:gridCol>
                <a:gridCol w="1544201">
                  <a:extLst>
                    <a:ext uri="{9D8B030D-6E8A-4147-A177-3AD203B41FA5}">
                      <a16:colId xmlns:a16="http://schemas.microsoft.com/office/drawing/2014/main" val="2647178000"/>
                    </a:ext>
                  </a:extLst>
                </a:gridCol>
              </a:tblGrid>
              <a:tr h="472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42928138"/>
                  </a:ext>
                </a:extLst>
              </a:tr>
              <a:tr h="472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28458.82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27223.00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96141016"/>
                  </a:ext>
                </a:extLst>
              </a:tr>
              <a:tr h="472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Llive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10173.44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10531.14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07019349"/>
                  </a:ext>
                </a:extLst>
              </a:tr>
              <a:tr h="472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9043.06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9427.68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31351237"/>
                  </a:ext>
                </a:extLst>
              </a:tr>
              <a:tr h="472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10041.08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65337064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770835" y="4162803"/>
          <a:ext cx="5525033" cy="22747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5287">
                  <a:extLst>
                    <a:ext uri="{9D8B030D-6E8A-4147-A177-3AD203B41FA5}">
                      <a16:colId xmlns:a16="http://schemas.microsoft.com/office/drawing/2014/main" val="1237557383"/>
                    </a:ext>
                  </a:extLst>
                </a:gridCol>
                <a:gridCol w="1696643">
                  <a:extLst>
                    <a:ext uri="{9D8B030D-6E8A-4147-A177-3AD203B41FA5}">
                      <a16:colId xmlns:a16="http://schemas.microsoft.com/office/drawing/2014/main" val="3978899991"/>
                    </a:ext>
                  </a:extLst>
                </a:gridCol>
                <a:gridCol w="933496">
                  <a:extLst>
                    <a:ext uri="{9D8B030D-6E8A-4147-A177-3AD203B41FA5}">
                      <a16:colId xmlns:a16="http://schemas.microsoft.com/office/drawing/2014/main" val="72684936"/>
                    </a:ext>
                  </a:extLst>
                </a:gridCol>
                <a:gridCol w="1089607">
                  <a:extLst>
                    <a:ext uri="{9D8B030D-6E8A-4147-A177-3AD203B41FA5}">
                      <a16:colId xmlns:a16="http://schemas.microsoft.com/office/drawing/2014/main" val="3317766602"/>
                    </a:ext>
                  </a:extLst>
                </a:gridCol>
              </a:tblGrid>
              <a:tr h="5805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48959012"/>
                  </a:ext>
                </a:extLst>
              </a:tr>
              <a:tr h="5805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11084.06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10845.00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87770604"/>
                  </a:ext>
                </a:extLst>
              </a:tr>
              <a:tr h="374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Llive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2892.40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2931.86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69132312"/>
                  </a:ext>
                </a:extLst>
              </a:tr>
              <a:tr h="338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3370.20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3298.34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08916031"/>
                  </a:ext>
                </a:extLst>
              </a:tr>
              <a:tr h="3749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4952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4777.1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7965428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934199" y="1445644"/>
          <a:ext cx="4735286" cy="23643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4759">
                  <a:extLst>
                    <a:ext uri="{9D8B030D-6E8A-4147-A177-3AD203B41FA5}">
                      <a16:colId xmlns:a16="http://schemas.microsoft.com/office/drawing/2014/main" val="188906567"/>
                    </a:ext>
                  </a:extLst>
                </a:gridCol>
                <a:gridCol w="1183509">
                  <a:extLst>
                    <a:ext uri="{9D8B030D-6E8A-4147-A177-3AD203B41FA5}">
                      <a16:colId xmlns:a16="http://schemas.microsoft.com/office/drawing/2014/main" val="2708517935"/>
                    </a:ext>
                  </a:extLst>
                </a:gridCol>
                <a:gridCol w="1183509">
                  <a:extLst>
                    <a:ext uri="{9D8B030D-6E8A-4147-A177-3AD203B41FA5}">
                      <a16:colId xmlns:a16="http://schemas.microsoft.com/office/drawing/2014/main" val="3898665502"/>
                    </a:ext>
                  </a:extLst>
                </a:gridCol>
                <a:gridCol w="1183509">
                  <a:extLst>
                    <a:ext uri="{9D8B030D-6E8A-4147-A177-3AD203B41FA5}">
                      <a16:colId xmlns:a16="http://schemas.microsoft.com/office/drawing/2014/main" val="3092512158"/>
                    </a:ext>
                  </a:extLst>
                </a:gridCol>
              </a:tblGrid>
              <a:tr h="337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45094764"/>
                  </a:ext>
                </a:extLst>
              </a:tr>
              <a:tr h="675530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1789.31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1736.70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2.94 %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4815969"/>
                  </a:ext>
                </a:extLst>
              </a:tr>
              <a:tr h="675530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L.L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1909.73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1873.24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1.91 %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3084832"/>
                  </a:ext>
                </a:extLst>
              </a:tr>
              <a:tr h="675530"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3660.74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3595.85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1.80 %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557627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70415" y="1092840"/>
            <a:ext cx="2600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4.1 (Block 1) Equilibrium Check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96115" y="3838830"/>
            <a:ext cx="2852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4.3 (Block 2)  Equilibrium Check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68205" y="1092840"/>
            <a:ext cx="33205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4.2 (Block 3) Barking Equilibrium Check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B02F597-5E1F-13A0-3591-61E5F4A65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2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169218"/>
              </p:ext>
            </p:extLst>
          </p:nvPr>
        </p:nvGraphicFramePr>
        <p:xfrm>
          <a:off x="533399" y="2394857"/>
          <a:ext cx="5693230" cy="3777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1233">
                  <a:extLst>
                    <a:ext uri="{9D8B030D-6E8A-4147-A177-3AD203B41FA5}">
                      <a16:colId xmlns:a16="http://schemas.microsoft.com/office/drawing/2014/main" val="2831991435"/>
                    </a:ext>
                  </a:extLst>
                </a:gridCol>
                <a:gridCol w="1550246">
                  <a:extLst>
                    <a:ext uri="{9D8B030D-6E8A-4147-A177-3AD203B41FA5}">
                      <a16:colId xmlns:a16="http://schemas.microsoft.com/office/drawing/2014/main" val="243172068"/>
                    </a:ext>
                  </a:extLst>
                </a:gridCol>
                <a:gridCol w="1043533">
                  <a:extLst>
                    <a:ext uri="{9D8B030D-6E8A-4147-A177-3AD203B41FA5}">
                      <a16:colId xmlns:a16="http://schemas.microsoft.com/office/drawing/2014/main" val="324982700"/>
                    </a:ext>
                  </a:extLst>
                </a:gridCol>
                <a:gridCol w="981233">
                  <a:extLst>
                    <a:ext uri="{9D8B030D-6E8A-4147-A177-3AD203B41FA5}">
                      <a16:colId xmlns:a16="http://schemas.microsoft.com/office/drawing/2014/main" val="1451591380"/>
                    </a:ext>
                  </a:extLst>
                </a:gridCol>
                <a:gridCol w="1136985">
                  <a:extLst>
                    <a:ext uri="{9D8B030D-6E8A-4147-A177-3AD203B41FA5}">
                      <a16:colId xmlns:a16="http://schemas.microsoft.com/office/drawing/2014/main" val="3561660650"/>
                    </a:ext>
                  </a:extLst>
                </a:gridCol>
              </a:tblGrid>
              <a:tr h="999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Tributary area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1697518"/>
                  </a:ext>
                </a:extLst>
              </a:tr>
              <a:tr h="78444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corner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441.72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429.21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4600007"/>
                  </a:ext>
                </a:extLst>
              </a:tr>
              <a:tr h="88306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edge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1035.18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1076.00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-3.79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5696705"/>
                  </a:ext>
                </a:extLst>
              </a:tr>
              <a:tr h="111014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interior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12.92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1242.60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1232.00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0268907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985141" y="-497508"/>
            <a:ext cx="2988319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Checks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095643"/>
              </p:ext>
            </p:extLst>
          </p:nvPr>
        </p:nvGraphicFramePr>
        <p:xfrm>
          <a:off x="6845643" y="2394857"/>
          <a:ext cx="5128641" cy="3777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2104">
                  <a:extLst>
                    <a:ext uri="{9D8B030D-6E8A-4147-A177-3AD203B41FA5}">
                      <a16:colId xmlns:a16="http://schemas.microsoft.com/office/drawing/2014/main" val="951994098"/>
                    </a:ext>
                  </a:extLst>
                </a:gridCol>
                <a:gridCol w="1344625">
                  <a:extLst>
                    <a:ext uri="{9D8B030D-6E8A-4147-A177-3AD203B41FA5}">
                      <a16:colId xmlns:a16="http://schemas.microsoft.com/office/drawing/2014/main" val="4218054228"/>
                    </a:ext>
                  </a:extLst>
                </a:gridCol>
                <a:gridCol w="1090956">
                  <a:extLst>
                    <a:ext uri="{9D8B030D-6E8A-4147-A177-3AD203B41FA5}">
                      <a16:colId xmlns:a16="http://schemas.microsoft.com/office/drawing/2014/main" val="345001584"/>
                    </a:ext>
                  </a:extLst>
                </a:gridCol>
                <a:gridCol w="1090956">
                  <a:extLst>
                    <a:ext uri="{9D8B030D-6E8A-4147-A177-3AD203B41FA5}">
                      <a16:colId xmlns:a16="http://schemas.microsoft.com/office/drawing/2014/main" val="3213098461"/>
                    </a:ext>
                  </a:extLst>
                </a:gridCol>
              </a:tblGrid>
              <a:tr h="9722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62575424"/>
                  </a:ext>
                </a:extLst>
              </a:tr>
              <a:tr h="844956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Corner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223.32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216.72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2179876"/>
                  </a:ext>
                </a:extLst>
              </a:tr>
              <a:tr h="947426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edge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1031.72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1080.11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-4.48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5056017"/>
                  </a:ext>
                </a:extLst>
              </a:tr>
              <a:tr h="1012721"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interior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1258.56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1322.19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-4.81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6816927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72328" y="1933191"/>
            <a:ext cx="3495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4.4 (Block 1) 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Columns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36501" y="1933192"/>
            <a:ext cx="2448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4.5 (Block 2) 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Columns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3714" y="1202122"/>
            <a:ext cx="53829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Stress-Strain Check – Columns</a:t>
            </a:r>
          </a:p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C31BDC-71B1-2C6B-7DAC-4143029D6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2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85141" y="-497508"/>
            <a:ext cx="2988319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Checks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3711" y="1213008"/>
            <a:ext cx="53829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Stress-Strain Check – Beams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6573" y="2645398"/>
          <a:ext cx="5649684" cy="34723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4521">
                  <a:extLst>
                    <a:ext uri="{9D8B030D-6E8A-4147-A177-3AD203B41FA5}">
                      <a16:colId xmlns:a16="http://schemas.microsoft.com/office/drawing/2014/main" val="3246849521"/>
                    </a:ext>
                  </a:extLst>
                </a:gridCol>
                <a:gridCol w="1482561">
                  <a:extLst>
                    <a:ext uri="{9D8B030D-6E8A-4147-A177-3AD203B41FA5}">
                      <a16:colId xmlns:a16="http://schemas.microsoft.com/office/drawing/2014/main" val="2287761928"/>
                    </a:ext>
                  </a:extLst>
                </a:gridCol>
                <a:gridCol w="1201301">
                  <a:extLst>
                    <a:ext uri="{9D8B030D-6E8A-4147-A177-3AD203B41FA5}">
                      <a16:colId xmlns:a16="http://schemas.microsoft.com/office/drawing/2014/main" val="506699458"/>
                    </a:ext>
                  </a:extLst>
                </a:gridCol>
                <a:gridCol w="1201301">
                  <a:extLst>
                    <a:ext uri="{9D8B030D-6E8A-4147-A177-3AD203B41FA5}">
                      <a16:colId xmlns:a16="http://schemas.microsoft.com/office/drawing/2014/main" val="2539481283"/>
                    </a:ext>
                  </a:extLst>
                </a:gridCol>
              </a:tblGrid>
              <a:tr h="868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340772"/>
                  </a:ext>
                </a:extLst>
              </a:tr>
              <a:tr h="8680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interior(B1)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47.32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44.15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6582979"/>
                  </a:ext>
                </a:extLst>
              </a:tr>
              <a:tr h="8680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interior(B2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8.85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2610863"/>
                  </a:ext>
                </a:extLst>
              </a:tr>
              <a:tr h="8680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edge(B3)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29.79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27.58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13827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226626" y="2645398"/>
          <a:ext cx="5682344" cy="34723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4773">
                  <a:extLst>
                    <a:ext uri="{9D8B030D-6E8A-4147-A177-3AD203B41FA5}">
                      <a16:colId xmlns:a16="http://schemas.microsoft.com/office/drawing/2014/main" val="2458597335"/>
                    </a:ext>
                  </a:extLst>
                </a:gridCol>
                <a:gridCol w="1490913">
                  <a:extLst>
                    <a:ext uri="{9D8B030D-6E8A-4147-A177-3AD203B41FA5}">
                      <a16:colId xmlns:a16="http://schemas.microsoft.com/office/drawing/2014/main" val="4126144071"/>
                    </a:ext>
                  </a:extLst>
                </a:gridCol>
                <a:gridCol w="1208329">
                  <a:extLst>
                    <a:ext uri="{9D8B030D-6E8A-4147-A177-3AD203B41FA5}">
                      <a16:colId xmlns:a16="http://schemas.microsoft.com/office/drawing/2014/main" val="2238624300"/>
                    </a:ext>
                  </a:extLst>
                </a:gridCol>
                <a:gridCol w="1208329">
                  <a:extLst>
                    <a:ext uri="{9D8B030D-6E8A-4147-A177-3AD203B41FA5}">
                      <a16:colId xmlns:a16="http://schemas.microsoft.com/office/drawing/2014/main" val="1428854842"/>
                    </a:ext>
                  </a:extLst>
                </a:gridCol>
              </a:tblGrid>
              <a:tr h="868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7577306"/>
                  </a:ext>
                </a:extLst>
              </a:tr>
              <a:tr h="8680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interior(B1)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31.21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29.97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1727357"/>
                  </a:ext>
                </a:extLst>
              </a:tr>
              <a:tr h="8680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interior(B2)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21.51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3132409"/>
                  </a:ext>
                </a:extLst>
              </a:tr>
              <a:tr h="8680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edge(B3)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4321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05568" y="2062259"/>
            <a:ext cx="22529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4.6 (Block 1)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Beam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10672" y="2062259"/>
            <a:ext cx="2312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4.7 (Block 2)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Beams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544BF8-03D0-EF38-4D59-A9546AF95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2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85141" y="-497508"/>
            <a:ext cx="2988319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Checks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86631" y="1101964"/>
            <a:ext cx="22257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4.8 (Block 1)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Slabs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7" name="Rectangle 6"/>
          <p:cNvSpPr/>
          <p:nvPr/>
        </p:nvSpPr>
        <p:spPr>
          <a:xfrm>
            <a:off x="316602" y="631179"/>
            <a:ext cx="3814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Stress-Strain Check – Slabs</a:t>
            </a:r>
          </a:p>
        </p:txBody>
      </p:sp>
      <p:sp>
        <p:nvSpPr>
          <p:cNvPr id="8" name="Rectangle 7"/>
          <p:cNvSpPr/>
          <p:nvPr/>
        </p:nvSpPr>
        <p:spPr>
          <a:xfrm>
            <a:off x="4985141" y="4416864"/>
            <a:ext cx="24714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4.10 (Block 3)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Slabs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9" name="Rectangle 8"/>
          <p:cNvSpPr/>
          <p:nvPr/>
        </p:nvSpPr>
        <p:spPr>
          <a:xfrm>
            <a:off x="8628924" y="1111084"/>
            <a:ext cx="22326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4.9 (Block 2)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Slabs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48568" y="1572749"/>
          <a:ext cx="5734517" cy="2228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0593">
                  <a:extLst>
                    <a:ext uri="{9D8B030D-6E8A-4147-A177-3AD203B41FA5}">
                      <a16:colId xmlns:a16="http://schemas.microsoft.com/office/drawing/2014/main" val="1790003749"/>
                    </a:ext>
                  </a:extLst>
                </a:gridCol>
                <a:gridCol w="1619432">
                  <a:extLst>
                    <a:ext uri="{9D8B030D-6E8A-4147-A177-3AD203B41FA5}">
                      <a16:colId xmlns:a16="http://schemas.microsoft.com/office/drawing/2014/main" val="3922918996"/>
                    </a:ext>
                  </a:extLst>
                </a:gridCol>
                <a:gridCol w="1312246">
                  <a:extLst>
                    <a:ext uri="{9D8B030D-6E8A-4147-A177-3AD203B41FA5}">
                      <a16:colId xmlns:a16="http://schemas.microsoft.com/office/drawing/2014/main" val="1412008256"/>
                    </a:ext>
                  </a:extLst>
                </a:gridCol>
                <a:gridCol w="1312246">
                  <a:extLst>
                    <a:ext uri="{9D8B030D-6E8A-4147-A177-3AD203B41FA5}">
                      <a16:colId xmlns:a16="http://schemas.microsoft.com/office/drawing/2014/main" val="1275805620"/>
                    </a:ext>
                  </a:extLst>
                </a:gridCol>
              </a:tblGrid>
              <a:tr h="5570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3506431"/>
                  </a:ext>
                </a:extLst>
              </a:tr>
              <a:tr h="55703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 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26.31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24.40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782023"/>
                  </a:ext>
                </a:extLst>
              </a:tr>
              <a:tr h="55703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 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47.06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45.10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7830501"/>
                  </a:ext>
                </a:extLst>
              </a:tr>
              <a:tr h="55703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 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58.11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54.50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056201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564085" y="1572749"/>
          <a:ext cx="5170715" cy="22372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4724">
                  <a:extLst>
                    <a:ext uri="{9D8B030D-6E8A-4147-A177-3AD203B41FA5}">
                      <a16:colId xmlns:a16="http://schemas.microsoft.com/office/drawing/2014/main" val="128160692"/>
                    </a:ext>
                  </a:extLst>
                </a:gridCol>
                <a:gridCol w="1371997">
                  <a:extLst>
                    <a:ext uri="{9D8B030D-6E8A-4147-A177-3AD203B41FA5}">
                      <a16:colId xmlns:a16="http://schemas.microsoft.com/office/drawing/2014/main" val="2686987911"/>
                    </a:ext>
                  </a:extLst>
                </a:gridCol>
                <a:gridCol w="1371997">
                  <a:extLst>
                    <a:ext uri="{9D8B030D-6E8A-4147-A177-3AD203B41FA5}">
                      <a16:colId xmlns:a16="http://schemas.microsoft.com/office/drawing/2014/main" val="3867616113"/>
                    </a:ext>
                  </a:extLst>
                </a:gridCol>
                <a:gridCol w="1371997">
                  <a:extLst>
                    <a:ext uri="{9D8B030D-6E8A-4147-A177-3AD203B41FA5}">
                      <a16:colId xmlns:a16="http://schemas.microsoft.com/office/drawing/2014/main" val="3727561795"/>
                    </a:ext>
                  </a:extLst>
                </a:gridCol>
              </a:tblGrid>
              <a:tr h="559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4010626"/>
                  </a:ext>
                </a:extLst>
              </a:tr>
              <a:tr h="55931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 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34.31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32.70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4090069"/>
                  </a:ext>
                </a:extLst>
              </a:tr>
              <a:tr h="55931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 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13.65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12.70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3110217"/>
                  </a:ext>
                </a:extLst>
              </a:tr>
              <a:tr h="55931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 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36.67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34.55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752894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582994"/>
              </p:ext>
            </p:extLst>
          </p:nvPr>
        </p:nvGraphicFramePr>
        <p:xfrm>
          <a:off x="3086630" y="4895887"/>
          <a:ext cx="6551640" cy="19621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9209">
                  <a:extLst>
                    <a:ext uri="{9D8B030D-6E8A-4147-A177-3AD203B41FA5}">
                      <a16:colId xmlns:a16="http://schemas.microsoft.com/office/drawing/2014/main" val="3885805302"/>
                    </a:ext>
                  </a:extLst>
                </a:gridCol>
                <a:gridCol w="1637477">
                  <a:extLst>
                    <a:ext uri="{9D8B030D-6E8A-4147-A177-3AD203B41FA5}">
                      <a16:colId xmlns:a16="http://schemas.microsoft.com/office/drawing/2014/main" val="169786383"/>
                    </a:ext>
                  </a:extLst>
                </a:gridCol>
                <a:gridCol w="1637477">
                  <a:extLst>
                    <a:ext uri="{9D8B030D-6E8A-4147-A177-3AD203B41FA5}">
                      <a16:colId xmlns:a16="http://schemas.microsoft.com/office/drawing/2014/main" val="1381905257"/>
                    </a:ext>
                  </a:extLst>
                </a:gridCol>
                <a:gridCol w="1637477">
                  <a:extLst>
                    <a:ext uri="{9D8B030D-6E8A-4147-A177-3AD203B41FA5}">
                      <a16:colId xmlns:a16="http://schemas.microsoft.com/office/drawing/2014/main" val="391317835"/>
                    </a:ext>
                  </a:extLst>
                </a:gridCol>
              </a:tblGrid>
              <a:tr h="6540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0718566"/>
                  </a:ext>
                </a:extLst>
              </a:tr>
              <a:tr h="654038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 1</a:t>
                      </a:r>
                      <a:endParaRPr lang="en-US" sz="1800" b="1" dirty="0">
                        <a:solidFill>
                          <a:srgbClr val="4F81BD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346.60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-8.79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435266"/>
                  </a:ext>
                </a:extLst>
              </a:tr>
              <a:tr h="65403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 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332.2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327.8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51913006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27A53B-588A-267C-0304-63C826158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9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Aerial photo showing the project site :</a:t>
            </a:r>
            <a:br>
              <a:rPr lang="ar-SA" dirty="0">
                <a:latin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968" y="880747"/>
            <a:ext cx="11623238" cy="547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769708" y="6431834"/>
            <a:ext cx="3954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1.1 (arial photo for the project 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01E3A-9C6D-E7CD-3730-B78D50612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0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2513" y="-331403"/>
            <a:ext cx="2467342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4704218" y="1940011"/>
            <a:ext cx="3401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4.11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informations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534100"/>
              </p:ext>
            </p:extLst>
          </p:nvPr>
        </p:nvGraphicFramePr>
        <p:xfrm>
          <a:off x="1981200" y="2383314"/>
          <a:ext cx="7743568" cy="3235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70300">
                  <a:extLst>
                    <a:ext uri="{9D8B030D-6E8A-4147-A177-3AD203B41FA5}">
                      <a16:colId xmlns:a16="http://schemas.microsoft.com/office/drawing/2014/main" val="2654632781"/>
                    </a:ext>
                  </a:extLst>
                </a:gridCol>
                <a:gridCol w="4073268">
                  <a:extLst>
                    <a:ext uri="{9D8B030D-6E8A-4147-A177-3AD203B41FA5}">
                      <a16:colId xmlns:a16="http://schemas.microsoft.com/office/drawing/2014/main" val="1345075544"/>
                    </a:ext>
                  </a:extLst>
                </a:gridCol>
              </a:tblGrid>
              <a:tr h="5524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City of Structure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Jenin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20220983"/>
                  </a:ext>
                </a:extLst>
              </a:tr>
              <a:tr h="574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Capacity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 KN/m2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7655860"/>
                  </a:ext>
                </a:extLst>
              </a:tr>
              <a:tr h="525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Site Class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395617"/>
                  </a:ext>
                </a:extLst>
              </a:tr>
              <a:tr h="6229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TYPE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(SC)  very dense soil and soft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8888930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9640670"/>
                  </a:ext>
                </a:extLst>
              </a:tr>
              <a:tr h="5899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Response Modification factor ( R)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R=5.5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12269236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E0F38-9F08-3588-7B03-1C066EF62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67640" y="-332912"/>
            <a:ext cx="2547492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Checks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752600"/>
            <a:ext cx="4811405" cy="4048125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 rotWithShape="1">
          <a:blip r:embed="rId3"/>
          <a:srcRect l="34866"/>
          <a:stretch/>
        </p:blipFill>
        <p:spPr>
          <a:xfrm>
            <a:off x="4514850" y="1752599"/>
            <a:ext cx="3409950" cy="404812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7631776" y="1752600"/>
            <a:ext cx="4560224" cy="40481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5602" y="5958124"/>
            <a:ext cx="2909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Figure 4.4 (Block 1)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Period check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0620" y="5911957"/>
            <a:ext cx="246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Figure 4.5 (Block 2)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Period check </a:t>
            </a: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76174" y="5958124"/>
            <a:ext cx="24714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Figure 4.6 (Block 3)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Period check </a:t>
            </a:r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4751" y="466794"/>
            <a:ext cx="18456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Period check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0743" y="1409024"/>
            <a:ext cx="2127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Tx</a:t>
            </a:r>
            <a:r>
              <a:rPr lang="en-US" dirty="0"/>
              <a:t> =0.259 , Ty = 0.54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89143" y="832698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 manual=0.193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292" y="1039692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 manual=0.54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06616" y="1057990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 manual=0.54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2305" y="1380514"/>
            <a:ext cx="2515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Tx</a:t>
            </a:r>
            <a:r>
              <a:rPr lang="en-US" dirty="0"/>
              <a:t> = 0.416 , </a:t>
            </a:r>
            <a:r>
              <a:rPr lang="en-US" b="1" dirty="0"/>
              <a:t>Ty</a:t>
            </a:r>
            <a:r>
              <a:rPr lang="en-US" dirty="0"/>
              <a:t> = 0.538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94893" y="1380514"/>
            <a:ext cx="2392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 =0.165 ,   </a:t>
            </a:r>
            <a:r>
              <a:rPr lang="en-US" dirty="0" err="1"/>
              <a:t>Tx</a:t>
            </a:r>
            <a:r>
              <a:rPr lang="en-US" dirty="0"/>
              <a:t>= 0.052</a:t>
            </a:r>
          </a:p>
          <a:p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F843290-A76D-593C-259A-3B067E3C4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7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67640" y="-332912"/>
            <a:ext cx="2547492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" y="1714501"/>
          <a:ext cx="5610225" cy="21621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6896">
                  <a:extLst>
                    <a:ext uri="{9D8B030D-6E8A-4147-A177-3AD203B41FA5}">
                      <a16:colId xmlns:a16="http://schemas.microsoft.com/office/drawing/2014/main" val="673830559"/>
                    </a:ext>
                  </a:extLst>
                </a:gridCol>
                <a:gridCol w="1138158">
                  <a:extLst>
                    <a:ext uri="{9D8B030D-6E8A-4147-A177-3AD203B41FA5}">
                      <a16:colId xmlns:a16="http://schemas.microsoft.com/office/drawing/2014/main" val="5463541"/>
                    </a:ext>
                  </a:extLst>
                </a:gridCol>
                <a:gridCol w="1388721">
                  <a:extLst>
                    <a:ext uri="{9D8B030D-6E8A-4147-A177-3AD203B41FA5}">
                      <a16:colId xmlns:a16="http://schemas.microsoft.com/office/drawing/2014/main" val="404274672"/>
                    </a:ext>
                  </a:extLst>
                </a:gridCol>
                <a:gridCol w="987286">
                  <a:extLst>
                    <a:ext uri="{9D8B030D-6E8A-4147-A177-3AD203B41FA5}">
                      <a16:colId xmlns:a16="http://schemas.microsoft.com/office/drawing/2014/main" val="3599076786"/>
                    </a:ext>
                  </a:extLst>
                </a:gridCol>
                <a:gridCol w="1089164">
                  <a:extLst>
                    <a:ext uri="{9D8B030D-6E8A-4147-A177-3AD203B41FA5}">
                      <a16:colId xmlns:a16="http://schemas.microsoft.com/office/drawing/2014/main" val="2678717223"/>
                    </a:ext>
                  </a:extLst>
                </a:gridCol>
              </a:tblGrid>
              <a:tr h="654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50150.79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MANUAL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3792615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5470.99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5338.83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81692814"/>
                  </a:ext>
                </a:extLst>
              </a:tr>
              <a:tr h="786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5423.53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5338.83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734407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43625" y="1714500"/>
          <a:ext cx="6048375" cy="21621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3689">
                  <a:extLst>
                    <a:ext uri="{9D8B030D-6E8A-4147-A177-3AD203B41FA5}">
                      <a16:colId xmlns:a16="http://schemas.microsoft.com/office/drawing/2014/main" val="1895141778"/>
                    </a:ext>
                  </a:extLst>
                </a:gridCol>
                <a:gridCol w="1146405">
                  <a:extLst>
                    <a:ext uri="{9D8B030D-6E8A-4147-A177-3AD203B41FA5}">
                      <a16:colId xmlns:a16="http://schemas.microsoft.com/office/drawing/2014/main" val="1610438193"/>
                    </a:ext>
                  </a:extLst>
                </a:gridCol>
                <a:gridCol w="1150410">
                  <a:extLst>
                    <a:ext uri="{9D8B030D-6E8A-4147-A177-3AD203B41FA5}">
                      <a16:colId xmlns:a16="http://schemas.microsoft.com/office/drawing/2014/main" val="2679977955"/>
                    </a:ext>
                  </a:extLst>
                </a:gridCol>
                <a:gridCol w="1150410">
                  <a:extLst>
                    <a:ext uri="{9D8B030D-6E8A-4147-A177-3AD203B41FA5}">
                      <a16:colId xmlns:a16="http://schemas.microsoft.com/office/drawing/2014/main" val="1556146134"/>
                    </a:ext>
                  </a:extLst>
                </a:gridCol>
                <a:gridCol w="1067461">
                  <a:extLst>
                    <a:ext uri="{9D8B030D-6E8A-4147-A177-3AD203B41FA5}">
                      <a16:colId xmlns:a16="http://schemas.microsoft.com/office/drawing/2014/main" val="1016751315"/>
                    </a:ext>
                  </a:extLst>
                </a:gridCol>
              </a:tblGrid>
              <a:tr h="655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19800.23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manual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etabs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790596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tx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2160.02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2082.53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8262310"/>
                  </a:ext>
                </a:extLst>
              </a:tr>
              <a:tr h="7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2133.35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2082.53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643631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667000" y="4535298"/>
          <a:ext cx="6715125" cy="2056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1344">
                  <a:extLst>
                    <a:ext uri="{9D8B030D-6E8A-4147-A177-3AD203B41FA5}">
                      <a16:colId xmlns:a16="http://schemas.microsoft.com/office/drawing/2014/main" val="1755119005"/>
                    </a:ext>
                  </a:extLst>
                </a:gridCol>
                <a:gridCol w="1272922">
                  <a:extLst>
                    <a:ext uri="{9D8B030D-6E8A-4147-A177-3AD203B41FA5}">
                      <a16:colId xmlns:a16="http://schemas.microsoft.com/office/drawing/2014/main" val="4122034832"/>
                    </a:ext>
                  </a:extLst>
                </a:gridCol>
                <a:gridCol w="1277226">
                  <a:extLst>
                    <a:ext uri="{9D8B030D-6E8A-4147-A177-3AD203B41FA5}">
                      <a16:colId xmlns:a16="http://schemas.microsoft.com/office/drawing/2014/main" val="1071240707"/>
                    </a:ext>
                  </a:extLst>
                </a:gridCol>
                <a:gridCol w="1228647">
                  <a:extLst>
                    <a:ext uri="{9D8B030D-6E8A-4147-A177-3AD203B41FA5}">
                      <a16:colId xmlns:a16="http://schemas.microsoft.com/office/drawing/2014/main" val="880518651"/>
                    </a:ext>
                  </a:extLst>
                </a:gridCol>
                <a:gridCol w="1184986">
                  <a:extLst>
                    <a:ext uri="{9D8B030D-6E8A-4147-A177-3AD203B41FA5}">
                      <a16:colId xmlns:a16="http://schemas.microsoft.com/office/drawing/2014/main" val="4233815992"/>
                    </a:ext>
                  </a:extLst>
                </a:gridCol>
              </a:tblGrid>
              <a:tr h="7707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6022.97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manual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 etabs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 %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28917119"/>
                  </a:ext>
                </a:extLst>
              </a:tr>
              <a:tr h="642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657.05181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628.2309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-4.39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2204136"/>
                  </a:ext>
                </a:extLst>
              </a:tr>
              <a:tr h="642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657.05181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628.2309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-4.39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880288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28825" y="1200524"/>
            <a:ext cx="2691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4.12 (Block 1)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 shear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91525" y="1200523"/>
            <a:ext cx="2791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4.13 (Block 2)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 shear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8" name="Rectangle 7"/>
          <p:cNvSpPr/>
          <p:nvPr/>
        </p:nvSpPr>
        <p:spPr>
          <a:xfrm>
            <a:off x="4912287" y="4113653"/>
            <a:ext cx="28072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4.14 (Block 3)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 shear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EB Garamond" panose="020B0604020202020204" charset="0"/>
                <a:cs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9" name="Rectangle 8"/>
          <p:cNvSpPr/>
          <p:nvPr/>
        </p:nvSpPr>
        <p:spPr>
          <a:xfrm>
            <a:off x="281411" y="541902"/>
            <a:ext cx="2385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Base shear check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D51B55C-6C10-00B9-10CB-CFFBDAA9C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2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67640" y="-332912"/>
            <a:ext cx="2547492" cy="984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-3" y="1692830"/>
          <a:ext cx="6010277" cy="28098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0911">
                  <a:extLst>
                    <a:ext uri="{9D8B030D-6E8A-4147-A177-3AD203B41FA5}">
                      <a16:colId xmlns:a16="http://schemas.microsoft.com/office/drawing/2014/main" val="315076188"/>
                    </a:ext>
                  </a:extLst>
                </a:gridCol>
                <a:gridCol w="650911">
                  <a:extLst>
                    <a:ext uri="{9D8B030D-6E8A-4147-A177-3AD203B41FA5}">
                      <a16:colId xmlns:a16="http://schemas.microsoft.com/office/drawing/2014/main" val="3428254852"/>
                    </a:ext>
                  </a:extLst>
                </a:gridCol>
                <a:gridCol w="650911">
                  <a:extLst>
                    <a:ext uri="{9D8B030D-6E8A-4147-A177-3AD203B41FA5}">
                      <a16:colId xmlns:a16="http://schemas.microsoft.com/office/drawing/2014/main" val="1281085234"/>
                    </a:ext>
                  </a:extLst>
                </a:gridCol>
                <a:gridCol w="638743">
                  <a:extLst>
                    <a:ext uri="{9D8B030D-6E8A-4147-A177-3AD203B41FA5}">
                      <a16:colId xmlns:a16="http://schemas.microsoft.com/office/drawing/2014/main" val="549915001"/>
                    </a:ext>
                  </a:extLst>
                </a:gridCol>
                <a:gridCol w="676350">
                  <a:extLst>
                    <a:ext uri="{9D8B030D-6E8A-4147-A177-3AD203B41FA5}">
                      <a16:colId xmlns:a16="http://schemas.microsoft.com/office/drawing/2014/main" val="1669004685"/>
                    </a:ext>
                  </a:extLst>
                </a:gridCol>
                <a:gridCol w="663629">
                  <a:extLst>
                    <a:ext uri="{9D8B030D-6E8A-4147-A177-3AD203B41FA5}">
                      <a16:colId xmlns:a16="http://schemas.microsoft.com/office/drawing/2014/main" val="3907305684"/>
                    </a:ext>
                  </a:extLst>
                </a:gridCol>
                <a:gridCol w="676350">
                  <a:extLst>
                    <a:ext uri="{9D8B030D-6E8A-4147-A177-3AD203B41FA5}">
                      <a16:colId xmlns:a16="http://schemas.microsoft.com/office/drawing/2014/main" val="1644371764"/>
                    </a:ext>
                  </a:extLst>
                </a:gridCol>
                <a:gridCol w="676350">
                  <a:extLst>
                    <a:ext uri="{9D8B030D-6E8A-4147-A177-3AD203B41FA5}">
                      <a16:colId xmlns:a16="http://schemas.microsoft.com/office/drawing/2014/main" val="289310748"/>
                    </a:ext>
                  </a:extLst>
                </a:gridCol>
                <a:gridCol w="726122">
                  <a:extLst>
                    <a:ext uri="{9D8B030D-6E8A-4147-A177-3AD203B41FA5}">
                      <a16:colId xmlns:a16="http://schemas.microsoft.com/office/drawing/2014/main" val="1693386249"/>
                    </a:ext>
                  </a:extLst>
                </a:gridCol>
              </a:tblGrid>
              <a:tr h="478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 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 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y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deta 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limit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0343512"/>
                  </a:ext>
                </a:extLst>
              </a:tr>
              <a:tr h="447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7357801"/>
                  </a:ext>
                </a:extLst>
              </a:tr>
              <a:tr h="478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4.0425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4.235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0612305"/>
                  </a:ext>
                </a:extLst>
              </a:tr>
              <a:tr h="478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6.3525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5965708"/>
                  </a:ext>
                </a:extLst>
              </a:tr>
              <a:tr h="447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2275633"/>
                  </a:ext>
                </a:extLst>
              </a:tr>
              <a:tr h="478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6.4295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8.239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8175966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27143" y="573678"/>
            <a:ext cx="1653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Drift check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437924"/>
              </p:ext>
            </p:extLst>
          </p:nvPr>
        </p:nvGraphicFramePr>
        <p:xfrm>
          <a:off x="2667635" y="5280739"/>
          <a:ext cx="6932930" cy="1466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205">
                  <a:extLst>
                    <a:ext uri="{9D8B030D-6E8A-4147-A177-3AD203B41FA5}">
                      <a16:colId xmlns:a16="http://schemas.microsoft.com/office/drawing/2014/main" val="678892294"/>
                    </a:ext>
                  </a:extLst>
                </a:gridCol>
                <a:gridCol w="751205">
                  <a:extLst>
                    <a:ext uri="{9D8B030D-6E8A-4147-A177-3AD203B41FA5}">
                      <a16:colId xmlns:a16="http://schemas.microsoft.com/office/drawing/2014/main" val="1009583354"/>
                    </a:ext>
                  </a:extLst>
                </a:gridCol>
                <a:gridCol w="751205">
                  <a:extLst>
                    <a:ext uri="{9D8B030D-6E8A-4147-A177-3AD203B41FA5}">
                      <a16:colId xmlns:a16="http://schemas.microsoft.com/office/drawing/2014/main" val="3628902473"/>
                    </a:ext>
                  </a:extLst>
                </a:gridCol>
                <a:gridCol w="736600">
                  <a:extLst>
                    <a:ext uri="{9D8B030D-6E8A-4147-A177-3AD203B41FA5}">
                      <a16:colId xmlns:a16="http://schemas.microsoft.com/office/drawing/2014/main" val="2510155014"/>
                    </a:ext>
                  </a:extLst>
                </a:gridCol>
                <a:gridCol w="779780">
                  <a:extLst>
                    <a:ext uri="{9D8B030D-6E8A-4147-A177-3AD203B41FA5}">
                      <a16:colId xmlns:a16="http://schemas.microsoft.com/office/drawing/2014/main" val="1458031104"/>
                    </a:ext>
                  </a:extLst>
                </a:gridCol>
                <a:gridCol w="765810">
                  <a:extLst>
                    <a:ext uri="{9D8B030D-6E8A-4147-A177-3AD203B41FA5}">
                      <a16:colId xmlns:a16="http://schemas.microsoft.com/office/drawing/2014/main" val="2983579916"/>
                    </a:ext>
                  </a:extLst>
                </a:gridCol>
                <a:gridCol w="779780">
                  <a:extLst>
                    <a:ext uri="{9D8B030D-6E8A-4147-A177-3AD203B41FA5}">
                      <a16:colId xmlns:a16="http://schemas.microsoft.com/office/drawing/2014/main" val="2510794654"/>
                    </a:ext>
                  </a:extLst>
                </a:gridCol>
                <a:gridCol w="779780">
                  <a:extLst>
                    <a:ext uri="{9D8B030D-6E8A-4147-A177-3AD203B41FA5}">
                      <a16:colId xmlns:a16="http://schemas.microsoft.com/office/drawing/2014/main" val="729356957"/>
                    </a:ext>
                  </a:extLst>
                </a:gridCol>
                <a:gridCol w="837565">
                  <a:extLst>
                    <a:ext uri="{9D8B030D-6E8A-4147-A177-3AD203B41FA5}">
                      <a16:colId xmlns:a16="http://schemas.microsoft.com/office/drawing/2014/main" val="2607668185"/>
                    </a:ext>
                  </a:extLst>
                </a:gridCol>
              </a:tblGrid>
              <a:tr h="525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 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 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x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 y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deta x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delta limit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2595412"/>
                  </a:ext>
                </a:extLst>
              </a:tr>
              <a:tr h="444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3811154"/>
                  </a:ext>
                </a:extLst>
              </a:tr>
              <a:tr h="495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1.232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484475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257924" y="1692831"/>
          <a:ext cx="5934075" cy="28216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2835">
                  <a:extLst>
                    <a:ext uri="{9D8B030D-6E8A-4147-A177-3AD203B41FA5}">
                      <a16:colId xmlns:a16="http://schemas.microsoft.com/office/drawing/2014/main" val="2030993908"/>
                    </a:ext>
                  </a:extLst>
                </a:gridCol>
                <a:gridCol w="642835">
                  <a:extLst>
                    <a:ext uri="{9D8B030D-6E8A-4147-A177-3AD203B41FA5}">
                      <a16:colId xmlns:a16="http://schemas.microsoft.com/office/drawing/2014/main" val="4037006522"/>
                    </a:ext>
                  </a:extLst>
                </a:gridCol>
                <a:gridCol w="642835">
                  <a:extLst>
                    <a:ext uri="{9D8B030D-6E8A-4147-A177-3AD203B41FA5}">
                      <a16:colId xmlns:a16="http://schemas.microsoft.com/office/drawing/2014/main" val="3180996248"/>
                    </a:ext>
                  </a:extLst>
                </a:gridCol>
                <a:gridCol w="630407">
                  <a:extLst>
                    <a:ext uri="{9D8B030D-6E8A-4147-A177-3AD203B41FA5}">
                      <a16:colId xmlns:a16="http://schemas.microsoft.com/office/drawing/2014/main" val="830178600"/>
                    </a:ext>
                  </a:extLst>
                </a:gridCol>
                <a:gridCol w="667689">
                  <a:extLst>
                    <a:ext uri="{9D8B030D-6E8A-4147-A177-3AD203B41FA5}">
                      <a16:colId xmlns:a16="http://schemas.microsoft.com/office/drawing/2014/main" val="2517091046"/>
                    </a:ext>
                  </a:extLst>
                </a:gridCol>
                <a:gridCol w="655262">
                  <a:extLst>
                    <a:ext uri="{9D8B030D-6E8A-4147-A177-3AD203B41FA5}">
                      <a16:colId xmlns:a16="http://schemas.microsoft.com/office/drawing/2014/main" val="1008571155"/>
                    </a:ext>
                  </a:extLst>
                </a:gridCol>
                <a:gridCol w="667689">
                  <a:extLst>
                    <a:ext uri="{9D8B030D-6E8A-4147-A177-3AD203B41FA5}">
                      <a16:colId xmlns:a16="http://schemas.microsoft.com/office/drawing/2014/main" val="680007328"/>
                    </a:ext>
                  </a:extLst>
                </a:gridCol>
                <a:gridCol w="667689">
                  <a:extLst>
                    <a:ext uri="{9D8B030D-6E8A-4147-A177-3AD203B41FA5}">
                      <a16:colId xmlns:a16="http://schemas.microsoft.com/office/drawing/2014/main" val="3007478586"/>
                    </a:ext>
                  </a:extLst>
                </a:gridCol>
                <a:gridCol w="716834">
                  <a:extLst>
                    <a:ext uri="{9D8B030D-6E8A-4147-A177-3AD203B41FA5}">
                      <a16:colId xmlns:a16="http://schemas.microsoft.com/office/drawing/2014/main" val="3876328969"/>
                    </a:ext>
                  </a:extLst>
                </a:gridCol>
              </a:tblGrid>
              <a:tr h="46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STORY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Height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 x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 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drift x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drift y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delta x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delta 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delta limit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2693815"/>
                  </a:ext>
                </a:extLst>
              </a:tr>
              <a:tr h="46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6558918"/>
                  </a:ext>
                </a:extLst>
              </a:tr>
              <a:tr h="46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3650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0.98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0.98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1.925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3.773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8275980"/>
                  </a:ext>
                </a:extLst>
              </a:tr>
              <a:tr h="46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1.24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2.73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2.849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6.7375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8719701"/>
                  </a:ext>
                </a:extLst>
              </a:tr>
              <a:tr h="464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3.02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4.73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1.78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6.853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87360382"/>
                  </a:ext>
                </a:extLst>
              </a:tr>
              <a:tr h="4871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0.78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1.97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3.003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7.5845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003853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67634" y="1179421"/>
            <a:ext cx="2621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4.15 (Block 1)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drift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91525" y="1200523"/>
            <a:ext cx="2630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4.16 (Block 2)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drift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17650" y="4897280"/>
            <a:ext cx="21968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4.17 (Block 3)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drift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5914DAF-6C37-75D8-5679-A572B722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4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551" y="878993"/>
            <a:ext cx="6404725" cy="52108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17077" y="6217563"/>
            <a:ext cx="3130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4.8 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slab for the building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62" y="878993"/>
            <a:ext cx="5198889" cy="52108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15948" y="6217563"/>
            <a:ext cx="3242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4.7 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slab for the barking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57989" y="-425973"/>
            <a:ext cx="2873829" cy="984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Details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95EBCB2-644A-5B7F-7604-09F72A8E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5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961" y="809125"/>
            <a:ext cx="6823982" cy="55338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57989" y="-425973"/>
            <a:ext cx="2873829" cy="984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Details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874485" y="6171454"/>
            <a:ext cx="2151551" cy="543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4.9 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Reinforcement </a:t>
            </a:r>
            <a:endParaRPr lang="en-GB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E5ABA-43ED-437A-CCD4-6F300A794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7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57989" y="-425973"/>
            <a:ext cx="2873829" cy="984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Details</a:t>
            </a:r>
          </a:p>
        </p:txBody>
      </p:sp>
      <p:sp>
        <p:nvSpPr>
          <p:cNvPr id="7" name="Rectangle 6"/>
          <p:cNvSpPr/>
          <p:nvPr/>
        </p:nvSpPr>
        <p:spPr>
          <a:xfrm>
            <a:off x="499699" y="249436"/>
            <a:ext cx="1830950" cy="9954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detailing</a:t>
            </a:r>
            <a:endParaRPr lang="en-GB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699" y="2572468"/>
            <a:ext cx="4652038" cy="33149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93" y="2573506"/>
            <a:ext cx="3779108" cy="33357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88672" y="1864084"/>
            <a:ext cx="1994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704020202020204" pitchFamily="34" charset="0"/>
              </a:rPr>
              <a:t>Section in slab</a:t>
            </a:r>
            <a:endParaRPr lang="ar-SA" sz="2400" dirty="0"/>
          </a:p>
        </p:txBody>
      </p:sp>
      <p:sp>
        <p:nvSpPr>
          <p:cNvPr id="11" name="Rectangle 10"/>
          <p:cNvSpPr/>
          <p:nvPr/>
        </p:nvSpPr>
        <p:spPr>
          <a:xfrm>
            <a:off x="7118616" y="1910251"/>
            <a:ext cx="32119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704020202020204" pitchFamily="34" charset="0"/>
              </a:rPr>
              <a:t>Shrinkage reinforcement</a:t>
            </a:r>
            <a:endParaRPr lang="ar-SA" sz="2400" dirty="0"/>
          </a:p>
          <a:p>
            <a:endParaRPr lang="ar-SA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853514" y="6079524"/>
            <a:ext cx="2964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+mj-cs"/>
              </a:rPr>
              <a:t>Figure 4.10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Section in slab</a:t>
            </a:r>
            <a:endParaRPr lang="ar-SA" sz="1200" dirty="0">
              <a:cs typeface="+mj-cs"/>
            </a:endParaRPr>
          </a:p>
          <a:p>
            <a:endParaRPr lang="en-US" sz="1200" dirty="0"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17779" y="6079524"/>
            <a:ext cx="24641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</a:rPr>
              <a:t>Figure 4.11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704020202020204" pitchFamily="34" charset="0"/>
              </a:rPr>
              <a:t>Shrinkage reinforcement</a:t>
            </a:r>
            <a:endParaRPr lang="ar-SA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FD5ED-4BFC-9947-6C28-DE91783FD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3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7989" y="-425973"/>
            <a:ext cx="2873829" cy="984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Details</a:t>
            </a:r>
          </a:p>
        </p:txBody>
      </p:sp>
      <p:sp>
        <p:nvSpPr>
          <p:cNvPr id="3" name="Rectangle 2"/>
          <p:cNvSpPr/>
          <p:nvPr/>
        </p:nvSpPr>
        <p:spPr>
          <a:xfrm>
            <a:off x="347387" y="198672"/>
            <a:ext cx="3522118" cy="9954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 design &amp; detailing</a:t>
            </a:r>
            <a:endParaRPr lang="en-GB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95640"/>
            <a:ext cx="2620857" cy="16047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2315" y="4392016"/>
            <a:ext cx="2315435" cy="16083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9876" y="4276355"/>
            <a:ext cx="2438400" cy="1724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6134" y="3978849"/>
            <a:ext cx="1638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C1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18351" y="1505634"/>
            <a:ext cx="614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42379" y="3855739"/>
            <a:ext cx="1785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C2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51378" y="1505634"/>
            <a:ext cx="710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C2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924026" y="3855739"/>
            <a:ext cx="1621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C3</a:t>
            </a:r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288227" y="1505634"/>
            <a:ext cx="536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C3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4792" y="5709994"/>
            <a:ext cx="4519873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</a:rPr>
              <a:t>Figure 4.12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 design &amp; detailing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12BFA5-1359-4CCA-9FCC-3EB877C1E2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8629" y="2606330"/>
            <a:ext cx="1333686" cy="37914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6E0B30-DA6E-431F-86FA-591176D895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9237" y="2606330"/>
            <a:ext cx="1273876" cy="379147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B750877-4970-4B4A-AC59-5AA06245A2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08276" y="2606330"/>
            <a:ext cx="1629002" cy="3791479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809782-95F8-E1EF-D892-ADBB27EE9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3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7989" y="-425973"/>
            <a:ext cx="2873829" cy="984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Details</a:t>
            </a:r>
          </a:p>
        </p:txBody>
      </p:sp>
      <p:sp>
        <p:nvSpPr>
          <p:cNvPr id="3" name="Rectangle 2"/>
          <p:cNvSpPr/>
          <p:nvPr/>
        </p:nvSpPr>
        <p:spPr>
          <a:xfrm>
            <a:off x="423587" y="66213"/>
            <a:ext cx="3248005" cy="9954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design &amp; detailing</a:t>
            </a:r>
            <a:endParaRPr lang="en-GB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59" y="2857500"/>
            <a:ext cx="7451036" cy="2511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1818" y="2857500"/>
            <a:ext cx="2449603" cy="25111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3125" y="2857500"/>
            <a:ext cx="2428875" cy="25111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47589" y="2519231"/>
            <a:ext cx="286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B1(300*700) reinforcement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56170" y="2565398"/>
            <a:ext cx="1338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B1 sec. (A)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49896" y="2565398"/>
            <a:ext cx="1273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B1 sec. (B)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35640" y="5476135"/>
            <a:ext cx="3620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</a:rPr>
              <a:t>Figure 4.13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design &amp; detailing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D29E247-FE7A-86C2-1F41-D669E2BA5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5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7989" y="-425973"/>
            <a:ext cx="2873829" cy="984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&amp; Details</a:t>
            </a:r>
          </a:p>
        </p:txBody>
      </p:sp>
      <p:sp>
        <p:nvSpPr>
          <p:cNvPr id="3" name="Rectangle 2"/>
          <p:cNvSpPr/>
          <p:nvPr/>
        </p:nvSpPr>
        <p:spPr>
          <a:xfrm>
            <a:off x="468085" y="326572"/>
            <a:ext cx="48876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footing design &amp; detailing</a:t>
            </a:r>
            <a:endParaRPr lang="en-GB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4" y="1526900"/>
            <a:ext cx="3769603" cy="45393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8238" y="1526900"/>
            <a:ext cx="4053016" cy="45393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1254" y="1526900"/>
            <a:ext cx="4320746" cy="45393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91232" y="6203092"/>
            <a:ext cx="4695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</a:rPr>
              <a:t>Figure 4.14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footing design &amp; detailing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71B7F1-D0DC-0D15-5023-7D35288B7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5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2.0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 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09800" y="1325563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Adding a Parking floor</a:t>
            </a:r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plans before and after modification</a:t>
            </a:r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Picture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82D6E-EB24-912D-AA2B-67D171170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748"/>
            <a:ext cx="10515600" cy="1325563"/>
          </a:xfrm>
        </p:spPr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5.0 Electro-Mechanical Aspects :</a:t>
            </a:r>
            <a:br>
              <a:rPr lang="en-US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68128" y="924427"/>
            <a:ext cx="711363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Radiators System .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.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and Drainage .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Design . 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163" y="0"/>
            <a:ext cx="5064837" cy="686522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C0AFFB-2018-137A-83AD-174CF160D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1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9056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Radiators System :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793750"/>
            <a:ext cx="10325100" cy="5562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04324" y="516751"/>
            <a:ext cx="22385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5.0calclation of Radiators :</a:t>
            </a:r>
            <a:endParaRPr lang="en-US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D5FF-7D26-CBEC-510E-C4F288B42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5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21629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Radiators distribution 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355" y="431775"/>
            <a:ext cx="9601200" cy="6426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26526" y="6538912"/>
            <a:ext cx="4409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5.1</a:t>
            </a:r>
            <a:r>
              <a:rPr lang="en-US" sz="1200" dirty="0"/>
              <a:t>Graund floor radiators distribution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CCEF57-EBC0-9D66-4D92-99CF10BD3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21629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Radiators distribution 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8032" y="4586918"/>
            <a:ext cx="4409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5.2</a:t>
            </a:r>
            <a:r>
              <a:rPr lang="en-US" sz="1200" dirty="0"/>
              <a:t>Fist floor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7259"/>
            <a:ext cx="3982065" cy="332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065" y="1177259"/>
            <a:ext cx="4068097" cy="3321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0162" y="1158395"/>
            <a:ext cx="4141838" cy="33398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57800" y="4517123"/>
            <a:ext cx="4409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5.3</a:t>
            </a:r>
            <a:r>
              <a:rPr lang="en-US" sz="1200" dirty="0"/>
              <a:t>Second  floor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67568" y="4517123"/>
            <a:ext cx="4409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5.4</a:t>
            </a:r>
            <a:r>
              <a:rPr lang="en-US" sz="1200" dirty="0"/>
              <a:t>Third floor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F1EC2D5-D2C5-3E2C-B6D0-EADCEE802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0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864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: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00371" y="1102871"/>
            <a:ext cx="95574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DIALux</a:t>
            </a: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software  has been used for Space Analysis and Design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0941" y="1696030"/>
            <a:ext cx="78496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dirty="0" err="1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Hеadmastеr</a:t>
            </a: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rοοm</a:t>
            </a:r>
            <a:endParaRPr lang="en-US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Library</a:t>
            </a:r>
          </a:p>
          <a:p>
            <a:pPr marL="342900" indent="-342900">
              <a:buAutoNum type="arabicParenR"/>
            </a:pPr>
            <a:r>
              <a:rPr lang="en-US" dirty="0" err="1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Classrοοm</a:t>
            </a:r>
            <a:endParaRPr lang="en-US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62228-724B-73A4-ECB4-D49C6BAF8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18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5137" y="488071"/>
            <a:ext cx="1832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Hеadmastеr</a:t>
            </a: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rοοm</a:t>
            </a:r>
            <a:endParaRPr lang="en-US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07118" y="1334995"/>
            <a:ext cx="3701143" cy="249242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631985" y="4446586"/>
            <a:ext cx="5286375" cy="180975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423182" y="4346575"/>
            <a:ext cx="1971675" cy="200977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389" y="4498475"/>
            <a:ext cx="1588226" cy="170597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029466" y="6204448"/>
            <a:ext cx="26757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5.6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Hеadmastеr rοοm calculation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7118" y="6354246"/>
            <a:ext cx="1394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5.5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UGR test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C087DF-B628-4521-A504-EF33F1A493AF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448" y="117472"/>
            <a:ext cx="3333750" cy="422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23035BC-FCE4-11EB-53A8-253D707E1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0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9055" y="67923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Library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99231" y="1487351"/>
            <a:ext cx="3818709" cy="264051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899241" y="4566648"/>
            <a:ext cx="5200650" cy="16383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876281" y="4413250"/>
            <a:ext cx="1800225" cy="19431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565" y="4566648"/>
            <a:ext cx="1476375" cy="17335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144188" y="6204948"/>
            <a:ext cx="30352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5.8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Library calculation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26218" y="6352143"/>
            <a:ext cx="1394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5.7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UGR test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7DE240-0619-4B27-BF7B-008569970C05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803" y="200252"/>
            <a:ext cx="2295525" cy="421299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F8CB4DB-A6F5-97E1-5B07-CE3604CBD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7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99764" y="961906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Classrοοm</a:t>
            </a:r>
            <a:endParaRPr lang="en-US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53737" y="1701528"/>
            <a:ext cx="3243943" cy="187769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594441" y="4872037"/>
            <a:ext cx="5295900" cy="166687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761183" y="4318845"/>
            <a:ext cx="1914525" cy="19431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652" y="4428382"/>
            <a:ext cx="1695450" cy="17240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69119" y="6261945"/>
            <a:ext cx="14334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5.9 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UGR test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63974" y="6506238"/>
            <a:ext cx="23045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5.11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Classrοοm calculation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CFAB80-3859-4B91-B4DC-749C613CE03D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791" y="319088"/>
            <a:ext cx="3990975" cy="4388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C2B939A-71C8-5FF2-D95B-189B9A4F9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9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8683" y="0"/>
            <a:ext cx="19864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24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Lighting Plans</a:t>
            </a:r>
          </a:p>
        </p:txBody>
      </p:sp>
      <p:sp>
        <p:nvSpPr>
          <p:cNvPr id="7" name="Rectangle 6"/>
          <p:cNvSpPr/>
          <p:nvPr/>
        </p:nvSpPr>
        <p:spPr>
          <a:xfrm>
            <a:off x="2365124" y="4719919"/>
            <a:ext cx="1669047" cy="474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5.12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grοund flοοr</a:t>
            </a:r>
          </a:p>
        </p:txBody>
      </p:sp>
      <p:sp>
        <p:nvSpPr>
          <p:cNvPr id="8" name="Rectangle 7"/>
          <p:cNvSpPr/>
          <p:nvPr/>
        </p:nvSpPr>
        <p:spPr>
          <a:xfrm>
            <a:off x="8079043" y="4719919"/>
            <a:ext cx="2423493" cy="47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Figure4.13 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first </a:t>
            </a:r>
            <a:r>
              <a:rPr lang="en-US" sz="1200" dirty="0" err="1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flοοr</a:t>
            </a:r>
            <a:endParaRPr lang="en-US" sz="12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A67FD0-E379-4F12-BE4D-64C1AB80F10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93060" y="1378227"/>
            <a:ext cx="5192124" cy="33416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DA5B37-D01D-4D0A-B569-CE66C7569DC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06817" y="1332185"/>
            <a:ext cx="5192124" cy="334169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8CD2C-3512-4E16-A19D-815F7464A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6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132" y="0"/>
            <a:ext cx="1986441" cy="8569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24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Lighting Plans</a:t>
            </a:r>
          </a:p>
        </p:txBody>
      </p:sp>
      <p:sp>
        <p:nvSpPr>
          <p:cNvPr id="7" name="Rectangle 6"/>
          <p:cNvSpPr/>
          <p:nvPr/>
        </p:nvSpPr>
        <p:spPr>
          <a:xfrm>
            <a:off x="2741642" y="5755784"/>
            <a:ext cx="1699504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5.14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second  flοοr</a:t>
            </a:r>
          </a:p>
        </p:txBody>
      </p:sp>
      <p:sp>
        <p:nvSpPr>
          <p:cNvPr id="8" name="Rectangle 7"/>
          <p:cNvSpPr/>
          <p:nvPr/>
        </p:nvSpPr>
        <p:spPr>
          <a:xfrm>
            <a:off x="8018130" y="5607249"/>
            <a:ext cx="1563248" cy="474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  <a:spcAft>
                <a:spcPts val="800"/>
              </a:spcAft>
              <a:buClr>
                <a:schemeClr val="accent4"/>
              </a:buClr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5.15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third  flοοr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5BD21D-3D13-466C-A1D1-3614E411613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2458" y="1565591"/>
            <a:ext cx="5295265" cy="40416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7E15AE-6EDE-4097-B2EE-F8B5F3EB1DA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08680" y="1565592"/>
            <a:ext cx="5497790" cy="404165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E08097-A953-F8C8-0124-FC61FF72D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1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7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Parking Floor :</a:t>
            </a:r>
            <a:br>
              <a:rPr lang="ar-S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ar-S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Parking capacity is 15 cars </a:t>
            </a:r>
            <a:br>
              <a:rPr lang="ar-SA" sz="2800" dirty="0">
                <a:latin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281" y="1267846"/>
            <a:ext cx="5795319" cy="51797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10193" y="6497629"/>
            <a:ext cx="17347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2.1 (parking plan)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B8EA8-0EFB-4F4C-964C-D16990B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0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309" y="31287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and Drainage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7309" y="885751"/>
            <a:ext cx="1665841" cy="665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Used Diameters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237309" y="1479426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buClr>
                <a:schemeClr val="accent4"/>
              </a:buClr>
            </a:pP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1)W.C Horizontal Pipe 4″ at slope of 1%</a:t>
            </a:r>
          </a:p>
          <a:p>
            <a:pPr>
              <a:lnSpc>
                <a:spcPct val="150000"/>
              </a:lnSpc>
              <a:buClr>
                <a:schemeClr val="accent4"/>
              </a:buClr>
            </a:pP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2)Lavatory Horizontal Pipe 2″ at slope of 2%</a:t>
            </a:r>
          </a:p>
          <a:p>
            <a:pPr>
              <a:lnSpc>
                <a:spcPct val="150000"/>
              </a:lnSpc>
              <a:buClr>
                <a:schemeClr val="accent4"/>
              </a:buClr>
            </a:pPr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3)Main Manhole’s Pipe 6″ at slope of 1%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38DCE-73EA-472D-5B25-736555EF3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35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3880" y="501134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Drainage System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38" y="1381806"/>
            <a:ext cx="5209902" cy="3177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90" y="1381806"/>
            <a:ext cx="5156019" cy="31771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00269" y="4408185"/>
            <a:ext cx="1669047" cy="474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5.16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grοund flοοr</a:t>
            </a:r>
          </a:p>
        </p:txBody>
      </p:sp>
      <p:sp>
        <p:nvSpPr>
          <p:cNvPr id="8" name="Rectangle 7"/>
          <p:cNvSpPr/>
          <p:nvPr/>
        </p:nvSpPr>
        <p:spPr>
          <a:xfrm>
            <a:off x="8079043" y="4408185"/>
            <a:ext cx="1443024" cy="474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Figure5.17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first flοοr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6D4628-44C1-120B-E6F5-4CF751D43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6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76" y="1392963"/>
            <a:ext cx="4562475" cy="41243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9676" y="396631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Drainage System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025" y="1442644"/>
            <a:ext cx="4629150" cy="41433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00912" y="5348711"/>
            <a:ext cx="1883849" cy="474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5.18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Madnholes plan</a:t>
            </a:r>
          </a:p>
        </p:txBody>
      </p:sp>
      <p:sp>
        <p:nvSpPr>
          <p:cNvPr id="8" name="Rectangle 7"/>
          <p:cNvSpPr/>
          <p:nvPr/>
        </p:nvSpPr>
        <p:spPr>
          <a:xfrm>
            <a:off x="7607832" y="5348711"/>
            <a:ext cx="2374368" cy="474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5.19</a:t>
            </a:r>
            <a:r>
              <a:rPr lang="en-US" sz="12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Rain water driange paln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ED19E1-52A8-13AD-CA26-B6C77FF86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1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3788" y="292128"/>
            <a:ext cx="1499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3553" y="983932"/>
            <a:ext cx="5590767" cy="4524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983931"/>
            <a:ext cx="5995851" cy="45243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53320" y="5646111"/>
            <a:ext cx="30497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5.20Water Supply in ground floor plan 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7395957" y="5562996"/>
            <a:ext cx="27932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5.21Water Supply in 1st floor plan </a:t>
            </a:r>
            <a:endParaRPr lang="en-US" sz="1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964C06-5B08-2BDB-2512-B31D70E8B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2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5784" y="174562"/>
            <a:ext cx="3215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Fire Fighting System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95784" y="919146"/>
            <a:ext cx="1848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Firе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Һοsе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cabinеt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High Pressure Water Mist Fire Hose Reel Cabinet | Chuan Y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692" y="2460636"/>
            <a:ext cx="5288915" cy="312039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1959229" y="5617724"/>
            <a:ext cx="1949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5.22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Firе ħοsе cabinеt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5D8F0-F616-42D3-D5EE-3D74E7CF7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4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172" y="174750"/>
            <a:ext cx="6096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Fire Fighting System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332" y="1604971"/>
            <a:ext cx="6356540" cy="38139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1140" y="1036524"/>
            <a:ext cx="1755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</a:t>
            </a:r>
            <a:r>
              <a:rPr lang="az-Cyrl-A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 е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xtinguis</a:t>
            </a:r>
            <a:r>
              <a:rPr lang="az-Cyrl-AZ" dirty="0">
                <a:latin typeface="Times New Roman" panose="02020603050405020304" pitchFamily="18" charset="0"/>
                <a:cs typeface="Times New Roman" panose="02020603050405020304" pitchFamily="18" charset="0"/>
              </a:rPr>
              <a:t>һе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  <p:sp>
        <p:nvSpPr>
          <p:cNvPr id="7" name="Rectangle 6"/>
          <p:cNvSpPr/>
          <p:nvPr/>
        </p:nvSpPr>
        <p:spPr>
          <a:xfrm>
            <a:off x="4779421" y="5618010"/>
            <a:ext cx="19062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Figure5.23Fir</a:t>
            </a:r>
            <a:r>
              <a:rPr lang="az-Cyrl-A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 е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xtinguis</a:t>
            </a:r>
            <a:r>
              <a:rPr lang="az-Cyrl-A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һе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063011B-A951-E831-F832-AF741F3FF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0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3746" y="1167339"/>
            <a:ext cx="1845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Dry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Risеr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systеm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3360" y="328638"/>
            <a:ext cx="443701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Fire Fighting System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225838" y="2785321"/>
            <a:ext cx="7017930" cy="346393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146118" y="6445669"/>
            <a:ext cx="31833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Figure5.24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Dry riser system</a:t>
            </a:r>
            <a:endParaRPr lang="en-US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1AB5832-0BDD-9F5D-7E21-639497DDE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8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5784" y="318254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Fire Fighting System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5784" y="1149228"/>
            <a:ext cx="1887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alarm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systеm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84" y="2454320"/>
            <a:ext cx="5143500" cy="3438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457042"/>
            <a:ext cx="4802777" cy="343580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85790" y="5892845"/>
            <a:ext cx="28216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5.25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Fire Fighting ground floor plan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7163392" y="5892845"/>
            <a:ext cx="25314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5.26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Fire Fighting 1</a:t>
            </a:r>
            <a:r>
              <a:rPr lang="en-US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floor plan</a:t>
            </a:r>
            <a:endParaRPr lang="en-US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32132F-01FC-CC14-4494-CD9D1AC0A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7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9486" y="145758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Design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39486" y="1530751"/>
            <a:ext cx="5416731" cy="31835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0120" y="4765599"/>
            <a:ext cx="2823209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5.27circuit brеakеr fοr grοund flοοr</a:t>
            </a: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 rot="16200000">
            <a:off x="7126516" y="178020"/>
            <a:ext cx="3183504" cy="58889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027474" y="4765599"/>
            <a:ext cx="2962671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5.288sοckеts plan οn tħе ground flοοr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783F55-2C2C-F963-EB7D-6D591CE46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6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9988" y="174562"/>
            <a:ext cx="2823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pic>
        <p:nvPicPr>
          <p:cNvPr id="8" name="Picture 7" descr="Target Reverberation Time - Reverb Times for Different Room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86" y="697783"/>
            <a:ext cx="4734913" cy="4868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5523547" y="904563"/>
            <a:ext cx="4548105" cy="46613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44316" y="5565913"/>
            <a:ext cx="2906565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5.30Rеvеrbеratiοn timе in classroom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84335" y="5565913"/>
            <a:ext cx="2743059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5.29Rеvеrbеratiοn timе for spaces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D14BE-4264-881D-26D9-E422E0E04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01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27703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: ( before modifications )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9523" y="659482"/>
            <a:ext cx="8082116" cy="584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694768" y="6427790"/>
            <a:ext cx="32993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2.2 (ground floor plan before modification)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7891B1-BA9C-AC76-5EAE-EAA6578FE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1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62433" y="517769"/>
            <a:ext cx="4769482" cy="53396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6315" y="148437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559760" y="5348424"/>
            <a:ext cx="21771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5.31Recommended STC</a:t>
            </a:r>
            <a:r>
              <a:rPr lang="en-US" sz="12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200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425" y="517769"/>
            <a:ext cx="5830795" cy="53396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139755" y="5857461"/>
            <a:ext cx="2842445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5.32STC valuе fοr intеrnal partitiοn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052788-9C1B-9234-78A3-C3609AE2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0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1388608"/>
            <a:ext cx="3989841" cy="390184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993402" y="1158307"/>
            <a:ext cx="2190750" cy="43624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25028" y="5520757"/>
            <a:ext cx="2818400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Figure5.33Specifications </a:t>
            </a:r>
            <a:r>
              <a:rPr lang="ar-S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loudspeakers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346944" y="292129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0F8DCA-9F86-5236-A72A-E1DD79F25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8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5504" y="1783080"/>
            <a:ext cx="5877336" cy="34647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5504" y="148436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348308" y="5247861"/>
            <a:ext cx="3584186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5.34Total SPL for class room with loudspeakers</a:t>
            </a: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76035" y="742123"/>
            <a:ext cx="2555930" cy="315401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9175160" y="742121"/>
            <a:ext cx="2555930" cy="315401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047921" y="4021455"/>
            <a:ext cx="3304110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5.36AL% for class room with loudspeakers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80615" y="4021070"/>
            <a:ext cx="15467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5.35Total SPL </a:t>
            </a:r>
            <a:endParaRPr lang="en-US" sz="120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3F9C2C3-2FE5-7796-3504-F468B86D0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6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5925"/>
            <a:ext cx="682109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6.0 Quantity Surveying and Cost Estimation :</a:t>
            </a:r>
          </a:p>
          <a:p>
            <a:endParaRPr lang="en-US" dirty="0"/>
          </a:p>
        </p:txBody>
      </p:sp>
      <p:pic>
        <p:nvPicPr>
          <p:cNvPr id="1026" name="Picture 2" descr="لا يتوفر وصف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567189"/>
            <a:ext cx="6017742" cy="33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82976" y="5937272"/>
            <a:ext cx="1851789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6.1 cost percentage </a:t>
            </a:r>
          </a:p>
        </p:txBody>
      </p:sp>
      <p:sp>
        <p:nvSpPr>
          <p:cNvPr id="4" name="Rectangle 3"/>
          <p:cNvSpPr/>
          <p:nvPr/>
        </p:nvSpPr>
        <p:spPr>
          <a:xfrm>
            <a:off x="8552476" y="5937272"/>
            <a:ext cx="1104790" cy="2766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6.2 cost</a:t>
            </a:r>
          </a:p>
        </p:txBody>
      </p:sp>
      <p:sp>
        <p:nvSpPr>
          <p:cNvPr id="5" name="Rectangle 4"/>
          <p:cNvSpPr/>
          <p:nvPr/>
        </p:nvSpPr>
        <p:spPr>
          <a:xfrm>
            <a:off x="74447" y="602089"/>
            <a:ext cx="12147562" cy="1358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Cost Estimation of the school has been conducted based on the Calculate in details for all work and activities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Cost per meter = 1866.74</a:t>
            </a:r>
          </a:p>
        </p:txBody>
      </p:sp>
      <p:pic>
        <p:nvPicPr>
          <p:cNvPr id="1030" name="Picture 6" descr="لا يتوفر وص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42" y="2567188"/>
            <a:ext cx="6174258" cy="337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B1160C-D1E7-8FEE-B8E4-1537AD159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9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75189" y="2965621"/>
            <a:ext cx="1819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9C1D8-B661-F882-9BB7-FE38821BC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7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0784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: ( After modifications )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135" y="523875"/>
            <a:ext cx="8277225" cy="633412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563032" y="864779"/>
            <a:ext cx="840658" cy="10672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833716" y="3076934"/>
            <a:ext cx="840658" cy="10672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961239" y="2462981"/>
            <a:ext cx="3554361" cy="1976284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297033" y="331149"/>
            <a:ext cx="840658" cy="1067260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121493" y="2060985"/>
            <a:ext cx="840658" cy="530942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16400" y="6461810"/>
            <a:ext cx="31886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2.3 (ground floor plan after modification)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7BD5BF-7867-5D99-C30E-B48B1F973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5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31288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: ( before modifications )</a:t>
            </a:r>
            <a:endParaRPr lang="en-US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4550" y="490620"/>
            <a:ext cx="7624915" cy="586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641770" y="6400412"/>
            <a:ext cx="31117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2.4 (first floor plan before modification)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71DF34-F5C8-97F0-6FA2-8D7902B4C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9D94-FAC6-4284-B444-561F5D5991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48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1684</TotalTime>
  <Words>1964</Words>
  <Application>Microsoft Office PowerPoint</Application>
  <PresentationFormat>Widescreen</PresentationFormat>
  <Paragraphs>713</Paragraphs>
  <Slides>74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0" baseType="lpstr">
      <vt:lpstr>Arial</vt:lpstr>
      <vt:lpstr>Arial Black</vt:lpstr>
      <vt:lpstr>Calibri</vt:lpstr>
      <vt:lpstr>Calibri Light</vt:lpstr>
      <vt:lpstr>Times New Roman</vt:lpstr>
      <vt:lpstr>Office Theme</vt:lpstr>
      <vt:lpstr>An-Najah National University Faculty of Engineering &amp; Information Technology. Building Engineering Department. Graduation project (2) Qabatia Basic Girls School  Prepared By:  1. Alshareef-rashed abu aqeel.  2. Ameed mlitat .         3. Hassan badien.  Supervisor: Dr. Fadi fatayer.   </vt:lpstr>
      <vt:lpstr>Content :</vt:lpstr>
      <vt:lpstr>1.0 introduction :</vt:lpstr>
      <vt:lpstr> Aerial photo showing the project site : </vt:lpstr>
      <vt:lpstr> 2.0 Architectural Aspects : </vt:lpstr>
      <vt:lpstr>Parking Floor :  Parking capacity is 15 cars  </vt:lpstr>
      <vt:lpstr>Ground Floor : ( before modifications )</vt:lpstr>
      <vt:lpstr>Ground Floor : ( After modifications )</vt:lpstr>
      <vt:lpstr>First Floor : ( before modifications )</vt:lpstr>
      <vt:lpstr>First  Floor : ( After modifications )</vt:lpstr>
      <vt:lpstr>Second  Floor : ( before  modifications )</vt:lpstr>
      <vt:lpstr>Second  Floor : ( after modifications )</vt:lpstr>
      <vt:lpstr>3d picture :</vt:lpstr>
      <vt:lpstr>3.0 Enviromintal aspects:</vt:lpstr>
      <vt:lpstr>Design Builder simulation analysis : </vt:lpstr>
      <vt:lpstr>Design Builder Simulation Result :</vt:lpstr>
      <vt:lpstr>Design Builder Simulation Result :</vt:lpstr>
      <vt:lpstr>Design Builder heating result :</vt:lpstr>
      <vt:lpstr>Heating capacity :</vt:lpstr>
      <vt:lpstr>Daylight factor :</vt:lpstr>
      <vt:lpstr>Daylight factor :</vt:lpstr>
      <vt:lpstr>Daylight factor :</vt:lpstr>
      <vt:lpstr>Daylight factor :</vt:lpstr>
      <vt:lpstr>The modification :</vt:lpstr>
      <vt:lpstr>Daylight factor :</vt:lpstr>
      <vt:lpstr>Daylight factor :</vt:lpstr>
      <vt:lpstr>Daylight factor :</vt:lpstr>
      <vt:lpstr>Shading analysis :</vt:lpstr>
      <vt:lpstr>Shading analysis :</vt:lpstr>
      <vt:lpstr>Solar analysis ( in summer ) :</vt:lpstr>
      <vt:lpstr>Solar analysis ( in winter )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5.0 Electro-Mechanical Aspects : </vt:lpstr>
      <vt:lpstr>Radiators System :</vt:lpstr>
      <vt:lpstr>Radiators distribution :</vt:lpstr>
      <vt:lpstr>Radiators distribution :</vt:lpstr>
      <vt:lpstr>Artificial Lighting :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Water Supply and Drainage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&amp; Information Technology. Building Engineering Department. Graduation project (2) Qabatia Basic Girls School  Prepared By:  1. Alshareef-rashed abu aqeel.  2. Ameed mlitat .         3. Hassan badien.  Supervisor: dr. Fady fatai.</dc:title>
  <dc:creator>Rashed Alshareef</dc:creator>
  <cp:lastModifiedBy>Hassan Badein</cp:lastModifiedBy>
  <cp:revision>97</cp:revision>
  <dcterms:created xsi:type="dcterms:W3CDTF">2022-05-27T12:50:22Z</dcterms:created>
  <dcterms:modified xsi:type="dcterms:W3CDTF">2022-06-27T10:57:52Z</dcterms:modified>
</cp:coreProperties>
</file>