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399" r:id="rId2"/>
    <p:sldId id="400" r:id="rId3"/>
    <p:sldId id="401" r:id="rId4"/>
    <p:sldId id="402" r:id="rId5"/>
    <p:sldId id="403" r:id="rId6"/>
    <p:sldId id="404" r:id="rId7"/>
    <p:sldId id="349" r:id="rId8"/>
    <p:sldId id="375" r:id="rId9"/>
    <p:sldId id="407" r:id="rId10"/>
    <p:sldId id="405" r:id="rId11"/>
    <p:sldId id="406" r:id="rId12"/>
    <p:sldId id="377" r:id="rId13"/>
    <p:sldId id="379" r:id="rId14"/>
    <p:sldId id="378" r:id="rId15"/>
    <p:sldId id="380" r:id="rId16"/>
    <p:sldId id="381" r:id="rId17"/>
    <p:sldId id="382" r:id="rId18"/>
    <p:sldId id="383" r:id="rId19"/>
    <p:sldId id="384" r:id="rId20"/>
    <p:sldId id="385" r:id="rId21"/>
    <p:sldId id="386" r:id="rId22"/>
    <p:sldId id="387" r:id="rId23"/>
    <p:sldId id="388" r:id="rId24"/>
    <p:sldId id="389" r:id="rId25"/>
    <p:sldId id="390" r:id="rId26"/>
    <p:sldId id="391" r:id="rId27"/>
    <p:sldId id="392" r:id="rId28"/>
    <p:sldId id="393" r:id="rId29"/>
    <p:sldId id="394" r:id="rId30"/>
    <p:sldId id="395" r:id="rId31"/>
    <p:sldId id="396" r:id="rId32"/>
    <p:sldId id="397" r:id="rId33"/>
    <p:sldId id="398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A5C52F8-A7A4-4039-B76D-2B114F6E6461}">
          <p14:sldIdLst>
            <p14:sldId id="399"/>
            <p14:sldId id="400"/>
            <p14:sldId id="401"/>
            <p14:sldId id="402"/>
            <p14:sldId id="403"/>
            <p14:sldId id="404"/>
            <p14:sldId id="349"/>
            <p14:sldId id="375"/>
            <p14:sldId id="407"/>
            <p14:sldId id="405"/>
            <p14:sldId id="406"/>
            <p14:sldId id="377"/>
            <p14:sldId id="379"/>
            <p14:sldId id="378"/>
            <p14:sldId id="380"/>
            <p14:sldId id="381"/>
            <p14:sldId id="382"/>
            <p14:sldId id="383"/>
            <p14:sldId id="384"/>
            <p14:sldId id="385"/>
            <p14:sldId id="386"/>
            <p14:sldId id="387"/>
            <p14:sldId id="388"/>
            <p14:sldId id="389"/>
            <p14:sldId id="390"/>
            <p14:sldId id="391"/>
            <p14:sldId id="392"/>
            <p14:sldId id="393"/>
            <p14:sldId id="394"/>
            <p14:sldId id="395"/>
            <p14:sldId id="396"/>
            <p14:sldId id="397"/>
            <p14:sldId id="3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AA8D"/>
    <a:srgbClr val="3EB8CD"/>
    <a:srgbClr val="EEF4FA"/>
    <a:srgbClr val="FF2B2A"/>
    <a:srgbClr val="FFA803"/>
    <a:srgbClr val="FFFFFF"/>
    <a:srgbClr val="4781CB"/>
    <a:srgbClr val="85C401"/>
    <a:srgbClr val="DEE9F5"/>
    <a:srgbClr val="D6E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D0601-24D1-4243-BFD2-053D374A8230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F3E677-5D4F-4C56-B104-01504E7F8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133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F3E677-5D4F-4C56-B104-01504E7F876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59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517476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517476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741789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872D-C668-4AF2-BCBD-16EDD74B9A2D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7754-EB69-4271-83F0-4EC217497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263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872D-C668-4AF2-BCBD-16EDD74B9A2D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7754-EB69-4271-83F0-4EC217497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072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872D-C668-4AF2-BCBD-16EDD74B9A2D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7754-EB69-4271-83F0-4EC217497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03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8"/>
          <p:cNvSpPr>
            <a:spLocks noGrp="1"/>
          </p:cNvSpPr>
          <p:nvPr>
            <p:ph type="pic" sz="quarter" idx="13"/>
          </p:nvPr>
        </p:nvSpPr>
        <p:spPr>
          <a:xfrm>
            <a:off x="1028700" y="1485900"/>
            <a:ext cx="2489200" cy="2576848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8" name="Рисунок 8"/>
          <p:cNvSpPr>
            <a:spLocks noGrp="1"/>
          </p:cNvSpPr>
          <p:nvPr>
            <p:ph type="pic" sz="quarter" idx="14"/>
          </p:nvPr>
        </p:nvSpPr>
        <p:spPr>
          <a:xfrm>
            <a:off x="3606800" y="1485900"/>
            <a:ext cx="2489200" cy="2576848"/>
          </a:xfrm>
          <a:prstGeom prst="ellipse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Рисунок 8"/>
          <p:cNvSpPr>
            <a:spLocks noGrp="1"/>
          </p:cNvSpPr>
          <p:nvPr>
            <p:ph type="pic" sz="quarter" idx="15"/>
          </p:nvPr>
        </p:nvSpPr>
        <p:spPr>
          <a:xfrm>
            <a:off x="6184900" y="1485900"/>
            <a:ext cx="2489200" cy="2576848"/>
          </a:xfrm>
          <a:prstGeom prst="ellipse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" name="Рисунок 8"/>
          <p:cNvSpPr>
            <a:spLocks noGrp="1"/>
          </p:cNvSpPr>
          <p:nvPr>
            <p:ph type="pic" sz="quarter" idx="16"/>
          </p:nvPr>
        </p:nvSpPr>
        <p:spPr>
          <a:xfrm>
            <a:off x="8763000" y="1485900"/>
            <a:ext cx="2489200" cy="2576848"/>
          </a:xfrm>
          <a:prstGeom prst="ellipse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8347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ree Blank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le 1"/>
          <p:cNvSpPr>
            <a:spLocks noGrp="1"/>
          </p:cNvSpPr>
          <p:nvPr>
            <p:ph type="title" hasCustomPrompt="1"/>
          </p:nvPr>
        </p:nvSpPr>
        <p:spPr>
          <a:xfrm>
            <a:off x="333676" y="356628"/>
            <a:ext cx="11524648" cy="47136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200" b="1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33677" y="825950"/>
            <a:ext cx="11524647" cy="267661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600" b="1" i="0" baseline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29937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802814" y="6286012"/>
            <a:ext cx="550985" cy="365125"/>
          </a:xfrm>
          <a:prstGeom prst="rect">
            <a:avLst/>
          </a:prstGeom>
        </p:spPr>
        <p:txBody>
          <a:bodyPr/>
          <a:lstStyle/>
          <a:p>
            <a:fld id="{C73A5C34-6B76-4AF1-BC39-A0EE85CE817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93970" y="500568"/>
            <a:ext cx="6823315" cy="5456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3481639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empty_p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>
            <a:spLocks noGrp="1"/>
          </p:cNvSpPr>
          <p:nvPr>
            <p:ph type="title" hasCustomPrompt="1"/>
          </p:nvPr>
        </p:nvSpPr>
        <p:spPr>
          <a:xfrm>
            <a:off x="2921000" y="266700"/>
            <a:ext cx="6350000" cy="558843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733" b="1" i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362451" y="837239"/>
            <a:ext cx="3467100" cy="267661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133" b="1" i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41389480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2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872D-C668-4AF2-BCBD-16EDD74B9A2D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7754-EB69-4271-83F0-4EC217497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27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872D-C668-4AF2-BCBD-16EDD74B9A2D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7754-EB69-4271-83F0-4EC217497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035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872D-C668-4AF2-BCBD-16EDD74B9A2D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7754-EB69-4271-83F0-4EC217497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447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872D-C668-4AF2-BCBD-16EDD74B9A2D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7754-EB69-4271-83F0-4EC217497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196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872D-C668-4AF2-BCBD-16EDD74B9A2D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7754-EB69-4271-83F0-4EC217497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82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872D-C668-4AF2-BCBD-16EDD74B9A2D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7754-EB69-4271-83F0-4EC217497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02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872D-C668-4AF2-BCBD-16EDD74B9A2D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7754-EB69-4271-83F0-4EC217497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046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872D-C668-4AF2-BCBD-16EDD74B9A2D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7754-EB69-4271-83F0-4EC217497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38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hyperlink" Target="http://powerpoint.sage-fox.com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C872D-C668-4AF2-BCBD-16EDD74B9A2D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77754-EB69-4271-83F0-4EC2174974DC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-1" y="1"/>
            <a:ext cx="12192001" cy="6858000"/>
          </a:xfrm>
          <a:prstGeom prst="rect">
            <a:avLst/>
          </a:prstGeom>
          <a:solidFill>
            <a:srgbClr val="EEF4FA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hlinkClick r:id="rId18"/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4800" y="6721476"/>
            <a:ext cx="457200" cy="12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907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6" r:id="rId12"/>
    <p:sldLayoutId id="2147483669" r:id="rId13"/>
    <p:sldLayoutId id="2147483670" r:id="rId14"/>
    <p:sldLayoutId id="2147483671" r:id="rId15"/>
    <p:sldLayoutId id="2147483672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s.sage-fox.com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s.sage-fox.com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png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http://slides.sage-fox.com/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.jp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2.jpg"/><Relationship Id="rId5" Type="http://schemas.openxmlformats.org/officeDocument/2006/relationships/image" Target="../media/image5.png"/><Relationship Id="rId4" Type="http://schemas.openxmlformats.org/officeDocument/2006/relationships/hyperlink" Target="http://slides.sage-fox.com/" TargetMode="External"/><Relationship Id="rId9" Type="http://schemas.openxmlformats.org/officeDocument/2006/relationships/image" Target="../media/image35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876487" y="938793"/>
            <a:ext cx="5486400" cy="1582634"/>
            <a:chOff x="615219" y="558096"/>
            <a:chExt cx="5486400" cy="1582634"/>
          </a:xfrm>
        </p:grpSpPr>
        <p:grpSp>
          <p:nvGrpSpPr>
            <p:cNvPr id="52" name="Group 51"/>
            <p:cNvGrpSpPr>
              <a:grpSpLocks noChangeAspect="1"/>
            </p:cNvGrpSpPr>
            <p:nvPr/>
          </p:nvGrpSpPr>
          <p:grpSpPr>
            <a:xfrm>
              <a:off x="615219" y="558096"/>
              <a:ext cx="5486400" cy="1562894"/>
              <a:chOff x="2895598" y="890897"/>
              <a:chExt cx="6400801" cy="1823374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2895599" y="890897"/>
                <a:ext cx="6400800" cy="1818191"/>
              </a:xfrm>
              <a:prstGeom prst="rect">
                <a:avLst/>
              </a:prstGeom>
              <a:solidFill>
                <a:srgbClr val="3EB8CD">
                  <a:alpha val="10000"/>
                </a:srgb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Freeform 54"/>
              <p:cNvSpPr>
                <a:spLocks noChangeAspect="1"/>
              </p:cNvSpPr>
              <p:nvPr/>
            </p:nvSpPr>
            <p:spPr bwMode="auto">
              <a:xfrm>
                <a:off x="2895598" y="890897"/>
                <a:ext cx="740912" cy="548640"/>
              </a:xfrm>
              <a:custGeom>
                <a:avLst/>
                <a:gdLst>
                  <a:gd name="connsiteX0" fmla="*/ 0 w 818299"/>
                  <a:gd name="connsiteY0" fmla="*/ 0 h 605944"/>
                  <a:gd name="connsiteX1" fmla="*/ 818299 w 818299"/>
                  <a:gd name="connsiteY1" fmla="*/ 0 h 605944"/>
                  <a:gd name="connsiteX2" fmla="*/ 818299 w 818299"/>
                  <a:gd name="connsiteY2" fmla="*/ 57159 h 605944"/>
                  <a:gd name="connsiteX3" fmla="*/ 57159 w 818299"/>
                  <a:gd name="connsiteY3" fmla="*/ 57159 h 605944"/>
                  <a:gd name="connsiteX4" fmla="*/ 57159 w 818299"/>
                  <a:gd name="connsiteY4" fmla="*/ 605944 h 605944"/>
                  <a:gd name="connsiteX5" fmla="*/ 0 w 818299"/>
                  <a:gd name="connsiteY5" fmla="*/ 605944 h 60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8299" h="605944">
                    <a:moveTo>
                      <a:pt x="0" y="0"/>
                    </a:moveTo>
                    <a:lnTo>
                      <a:pt x="818299" y="0"/>
                    </a:lnTo>
                    <a:lnTo>
                      <a:pt x="818299" y="57159"/>
                    </a:lnTo>
                    <a:lnTo>
                      <a:pt x="57159" y="57159"/>
                    </a:lnTo>
                    <a:lnTo>
                      <a:pt x="57159" y="605944"/>
                    </a:lnTo>
                    <a:lnTo>
                      <a:pt x="0" y="605944"/>
                    </a:lnTo>
                    <a:close/>
                  </a:path>
                </a:pathLst>
              </a:custGeom>
              <a:solidFill>
                <a:srgbClr val="FF2B2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56" name="Freeform 55"/>
              <p:cNvSpPr>
                <a:spLocks noChangeAspect="1"/>
              </p:cNvSpPr>
              <p:nvPr/>
            </p:nvSpPr>
            <p:spPr bwMode="auto">
              <a:xfrm flipH="1">
                <a:off x="8555487" y="890897"/>
                <a:ext cx="740912" cy="548640"/>
              </a:xfrm>
              <a:custGeom>
                <a:avLst/>
                <a:gdLst>
                  <a:gd name="connsiteX0" fmla="*/ 0 w 818299"/>
                  <a:gd name="connsiteY0" fmla="*/ 0 h 605944"/>
                  <a:gd name="connsiteX1" fmla="*/ 818299 w 818299"/>
                  <a:gd name="connsiteY1" fmla="*/ 0 h 605944"/>
                  <a:gd name="connsiteX2" fmla="*/ 818299 w 818299"/>
                  <a:gd name="connsiteY2" fmla="*/ 57159 h 605944"/>
                  <a:gd name="connsiteX3" fmla="*/ 57159 w 818299"/>
                  <a:gd name="connsiteY3" fmla="*/ 57159 h 605944"/>
                  <a:gd name="connsiteX4" fmla="*/ 57159 w 818299"/>
                  <a:gd name="connsiteY4" fmla="*/ 605944 h 605944"/>
                  <a:gd name="connsiteX5" fmla="*/ 0 w 818299"/>
                  <a:gd name="connsiteY5" fmla="*/ 605944 h 60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8299" h="605944">
                    <a:moveTo>
                      <a:pt x="0" y="0"/>
                    </a:moveTo>
                    <a:lnTo>
                      <a:pt x="818299" y="0"/>
                    </a:lnTo>
                    <a:lnTo>
                      <a:pt x="818299" y="57159"/>
                    </a:lnTo>
                    <a:lnTo>
                      <a:pt x="57159" y="57159"/>
                    </a:lnTo>
                    <a:lnTo>
                      <a:pt x="57159" y="605944"/>
                    </a:lnTo>
                    <a:lnTo>
                      <a:pt x="0" y="605944"/>
                    </a:lnTo>
                    <a:close/>
                  </a:path>
                </a:pathLst>
              </a:custGeom>
              <a:solidFill>
                <a:srgbClr val="FFA80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sp>
            <p:nvSpPr>
              <p:cNvPr id="57" name="Freeform 56"/>
              <p:cNvSpPr>
                <a:spLocks noChangeAspect="1"/>
              </p:cNvSpPr>
              <p:nvPr/>
            </p:nvSpPr>
            <p:spPr bwMode="auto">
              <a:xfrm flipV="1">
                <a:off x="2895598" y="2163124"/>
                <a:ext cx="740912" cy="548640"/>
              </a:xfrm>
              <a:custGeom>
                <a:avLst/>
                <a:gdLst>
                  <a:gd name="connsiteX0" fmla="*/ 0 w 818299"/>
                  <a:gd name="connsiteY0" fmla="*/ 0 h 605944"/>
                  <a:gd name="connsiteX1" fmla="*/ 818299 w 818299"/>
                  <a:gd name="connsiteY1" fmla="*/ 0 h 605944"/>
                  <a:gd name="connsiteX2" fmla="*/ 818299 w 818299"/>
                  <a:gd name="connsiteY2" fmla="*/ 57159 h 605944"/>
                  <a:gd name="connsiteX3" fmla="*/ 57159 w 818299"/>
                  <a:gd name="connsiteY3" fmla="*/ 57159 h 605944"/>
                  <a:gd name="connsiteX4" fmla="*/ 57159 w 818299"/>
                  <a:gd name="connsiteY4" fmla="*/ 605944 h 605944"/>
                  <a:gd name="connsiteX5" fmla="*/ 0 w 818299"/>
                  <a:gd name="connsiteY5" fmla="*/ 605944 h 60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8299" h="605944">
                    <a:moveTo>
                      <a:pt x="0" y="0"/>
                    </a:moveTo>
                    <a:lnTo>
                      <a:pt x="818299" y="0"/>
                    </a:lnTo>
                    <a:lnTo>
                      <a:pt x="818299" y="57159"/>
                    </a:lnTo>
                    <a:lnTo>
                      <a:pt x="57159" y="57159"/>
                    </a:lnTo>
                    <a:lnTo>
                      <a:pt x="57159" y="605944"/>
                    </a:lnTo>
                    <a:lnTo>
                      <a:pt x="0" y="605944"/>
                    </a:lnTo>
                    <a:close/>
                  </a:path>
                </a:pathLst>
              </a:custGeom>
              <a:solidFill>
                <a:srgbClr val="01AA8D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sp>
            <p:nvSpPr>
              <p:cNvPr id="58" name="Freeform 57"/>
              <p:cNvSpPr>
                <a:spLocks noChangeAspect="1"/>
              </p:cNvSpPr>
              <p:nvPr/>
            </p:nvSpPr>
            <p:spPr bwMode="auto">
              <a:xfrm flipH="1" flipV="1">
                <a:off x="8555487" y="2165631"/>
                <a:ext cx="740912" cy="548640"/>
              </a:xfrm>
              <a:custGeom>
                <a:avLst/>
                <a:gdLst>
                  <a:gd name="connsiteX0" fmla="*/ 0 w 818299"/>
                  <a:gd name="connsiteY0" fmla="*/ 0 h 605944"/>
                  <a:gd name="connsiteX1" fmla="*/ 818299 w 818299"/>
                  <a:gd name="connsiteY1" fmla="*/ 0 h 605944"/>
                  <a:gd name="connsiteX2" fmla="*/ 818299 w 818299"/>
                  <a:gd name="connsiteY2" fmla="*/ 57159 h 605944"/>
                  <a:gd name="connsiteX3" fmla="*/ 57159 w 818299"/>
                  <a:gd name="connsiteY3" fmla="*/ 57159 h 605944"/>
                  <a:gd name="connsiteX4" fmla="*/ 57159 w 818299"/>
                  <a:gd name="connsiteY4" fmla="*/ 605944 h 605944"/>
                  <a:gd name="connsiteX5" fmla="*/ 0 w 818299"/>
                  <a:gd name="connsiteY5" fmla="*/ 605944 h 60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8299" h="605944">
                    <a:moveTo>
                      <a:pt x="0" y="0"/>
                    </a:moveTo>
                    <a:lnTo>
                      <a:pt x="818299" y="0"/>
                    </a:lnTo>
                    <a:lnTo>
                      <a:pt x="818299" y="57159"/>
                    </a:lnTo>
                    <a:lnTo>
                      <a:pt x="57159" y="57159"/>
                    </a:lnTo>
                    <a:lnTo>
                      <a:pt x="57159" y="605944"/>
                    </a:lnTo>
                    <a:lnTo>
                      <a:pt x="0" y="605944"/>
                    </a:lnTo>
                    <a:close/>
                  </a:path>
                </a:pathLst>
              </a:custGeom>
              <a:solidFill>
                <a:srgbClr val="3EB8CD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924375" y="694180"/>
              <a:ext cx="484632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ndara" panose="020E0502030303020204" pitchFamily="34" charset="0"/>
                </a:rPr>
                <a:t>TUNNEL IN NABLUS CITY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201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صورة 11">
            <a:extLst>
              <a:ext uri="{FF2B5EF4-FFF2-40B4-BE49-F238E27FC236}">
                <a16:creationId xmlns:a16="http://schemas.microsoft.com/office/drawing/2014/main" id="{8B1475BB-D593-46C9-AC90-BB47FE4C5AE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416" y="3190068"/>
            <a:ext cx="5332625" cy="30806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A26F9D-7FC6-4AFC-8305-C9C7310FEB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56" y="463818"/>
            <a:ext cx="5271434" cy="29651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E69E46D5-B884-49A3-BFC2-8DF374E37E9B}"/>
              </a:ext>
            </a:extLst>
          </p:cNvPr>
          <p:cNvSpPr/>
          <p:nvPr/>
        </p:nvSpPr>
        <p:spPr>
          <a:xfrm>
            <a:off x="6278252" y="1555422"/>
            <a:ext cx="1242677" cy="5184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3AC5F88E-4BCB-4608-9828-287675CAC1DE}"/>
              </a:ext>
            </a:extLst>
          </p:cNvPr>
          <p:cNvSpPr/>
          <p:nvPr/>
        </p:nvSpPr>
        <p:spPr>
          <a:xfrm rot="10800000">
            <a:off x="4469875" y="4730398"/>
            <a:ext cx="1332414" cy="5184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CA4525-391E-4B8F-AE27-84FF60A3CE8D}"/>
              </a:ext>
            </a:extLst>
          </p:cNvPr>
          <p:cNvSpPr txBox="1"/>
          <p:nvPr/>
        </p:nvSpPr>
        <p:spPr>
          <a:xfrm>
            <a:off x="7305772" y="1555422"/>
            <a:ext cx="2771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800" b="1" dirty="0"/>
              <a:t>Immersed</a:t>
            </a:r>
            <a:endParaRPr lang="en-US" sz="28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0FC3C16-AA85-42EA-8074-BC35051D9306}"/>
              </a:ext>
            </a:extLst>
          </p:cNvPr>
          <p:cNvSpPr txBox="1"/>
          <p:nvPr/>
        </p:nvSpPr>
        <p:spPr>
          <a:xfrm>
            <a:off x="1836133" y="4730398"/>
            <a:ext cx="2771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800" b="1" dirty="0"/>
              <a:t>TBM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34556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22">
            <a:extLst>
              <a:ext uri="{FF2B5EF4-FFF2-40B4-BE49-F238E27FC236}">
                <a16:creationId xmlns:a16="http://schemas.microsoft.com/office/drawing/2014/main" id="{1F425519-A56E-4AD1-8EC4-0F469C873F4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08" y="1706399"/>
            <a:ext cx="5390963" cy="44155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2E40ABA-C185-418B-B033-6A0B12A31A37}"/>
              </a:ext>
            </a:extLst>
          </p:cNvPr>
          <p:cNvSpPr txBox="1"/>
          <p:nvPr/>
        </p:nvSpPr>
        <p:spPr>
          <a:xfrm>
            <a:off x="2955889" y="320508"/>
            <a:ext cx="652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5659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Drill and Blast method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467735-8773-414A-AAFC-E3683FF723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715" y="1706399"/>
            <a:ext cx="4931790" cy="44155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026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Box 114"/>
          <p:cNvSpPr txBox="1"/>
          <p:nvPr/>
        </p:nvSpPr>
        <p:spPr>
          <a:xfrm>
            <a:off x="87682" y="123279"/>
            <a:ext cx="55089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Wingdings" panose="05000000000000000000" pitchFamily="2" charset="2"/>
              <a:buChar char="v"/>
            </a:pPr>
            <a:r>
              <a:rPr lang="en-US" sz="6600" dirty="0"/>
              <a:t>Shafts </a:t>
            </a:r>
          </a:p>
        </p:txBody>
      </p:sp>
      <p:sp>
        <p:nvSpPr>
          <p:cNvPr id="69" name="Text Box 10">
            <a:extLst>
              <a:ext uri="{FF2B5EF4-FFF2-40B4-BE49-F238E27FC236}">
                <a16:creationId xmlns:a16="http://schemas.microsoft.com/office/drawing/2014/main" id="{97B8D2E5-749F-4E90-B329-A53532849C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384" y="1764773"/>
            <a:ext cx="5615526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defTabSz="121917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3200" dirty="0"/>
              <a:t>Shaft in a tunnel is a temporary access which can be vertical or inclined and it go straight down until they reach the level at which the tunnel is going to be built.</a:t>
            </a:r>
            <a:br>
              <a:rPr lang="en-US" sz="3200" dirty="0"/>
            </a:br>
            <a:endParaRPr lang="en-US" sz="3200" b="1" dirty="0">
              <a:solidFill>
                <a:srgbClr val="FF2B2A"/>
              </a:solidFill>
            </a:endParaRPr>
          </a:p>
        </p:txBody>
      </p:sp>
      <p:pic>
        <p:nvPicPr>
          <p:cNvPr id="1026" name="Picture 2" descr="C:\Users\hi tech\Desktop\مشروع النفق\icon_access_shaft_0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9856" y="1126366"/>
            <a:ext cx="4987032" cy="498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695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/>
      <p:bldP spid="6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587022" y="607200"/>
            <a:ext cx="55089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Font typeface="Wingdings" panose="05000000000000000000" pitchFamily="2" charset="2"/>
              <a:buChar char="v"/>
            </a:pPr>
            <a:r>
              <a:rPr lang="en-US" sz="4400" b="1" dirty="0"/>
              <a:t>Purposes of shafts 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140539" y="1682784"/>
            <a:ext cx="6669632" cy="114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400" b="1" dirty="0"/>
              <a:t>Used while  the construction of a tunnel to move equipment.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123149" y="3454446"/>
            <a:ext cx="6540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spcBef>
                <a:spcPct val="20000"/>
              </a:spcBef>
              <a:defRPr/>
            </a:pPr>
            <a:r>
              <a:rPr lang="en-US" sz="2400" b="1" dirty="0"/>
              <a:t>For ventilation of a tunnel or underground structure.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153090" y="5064083"/>
            <a:ext cx="6149081" cy="114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400" b="1" dirty="0"/>
              <a:t>For access to the tunnel or any underground structure, also as an escape route.</a:t>
            </a:r>
          </a:p>
        </p:txBody>
      </p:sp>
      <p:sp>
        <p:nvSpPr>
          <p:cNvPr id="40" name="Oval 10"/>
          <p:cNvSpPr>
            <a:spLocks noChangeAspect="1" noChangeArrowheads="1"/>
          </p:cNvSpPr>
          <p:nvPr/>
        </p:nvSpPr>
        <p:spPr bwMode="auto">
          <a:xfrm flipH="1">
            <a:off x="992602" y="1723611"/>
            <a:ext cx="888742" cy="914400"/>
          </a:xfrm>
          <a:prstGeom prst="ellipse">
            <a:avLst/>
          </a:prstGeom>
          <a:solidFill>
            <a:srgbClr val="FF2B2A"/>
          </a:solidFill>
          <a:ln w="508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ctr" anchorCtr="1" compatLnSpc="1">
            <a:prstTxWarp prst="textNoShape">
              <a:avLst/>
            </a:prstTxWarp>
          </a:bodyPr>
          <a:lstStyle/>
          <a:p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/>
              </a:rPr>
              <a:t>1</a:t>
            </a:r>
          </a:p>
        </p:txBody>
      </p:sp>
      <p:sp>
        <p:nvSpPr>
          <p:cNvPr id="51" name="Oval 10"/>
          <p:cNvSpPr>
            <a:spLocks noChangeAspect="1" noChangeArrowheads="1"/>
          </p:cNvSpPr>
          <p:nvPr/>
        </p:nvSpPr>
        <p:spPr bwMode="auto">
          <a:xfrm rot="10800000" flipH="1" flipV="1">
            <a:off x="975212" y="3488695"/>
            <a:ext cx="888742" cy="914400"/>
          </a:xfrm>
          <a:prstGeom prst="ellipse">
            <a:avLst/>
          </a:prstGeom>
          <a:solidFill>
            <a:srgbClr val="3EB8CD"/>
          </a:solidFill>
          <a:ln w="508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ctr" anchorCtr="1" compatLnSpc="1">
            <a:prstTxWarp prst="textNoShape">
              <a:avLst/>
            </a:prstTxWarp>
          </a:bodyPr>
          <a:lstStyle/>
          <a:p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/>
              </a:rPr>
              <a:t>2</a:t>
            </a:r>
          </a:p>
        </p:txBody>
      </p:sp>
      <p:sp>
        <p:nvSpPr>
          <p:cNvPr id="52" name="Oval 10"/>
          <p:cNvSpPr>
            <a:spLocks noChangeAspect="1" noChangeArrowheads="1"/>
          </p:cNvSpPr>
          <p:nvPr/>
        </p:nvSpPr>
        <p:spPr bwMode="auto">
          <a:xfrm rot="10800000" flipV="1">
            <a:off x="975212" y="5133665"/>
            <a:ext cx="888742" cy="914400"/>
          </a:xfrm>
          <a:prstGeom prst="ellipse">
            <a:avLst/>
          </a:prstGeom>
          <a:solidFill>
            <a:srgbClr val="01AA8D"/>
          </a:solidFill>
          <a:ln w="508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ctr" anchorCtr="1" compatLnSpc="1">
            <a:prstTxWarp prst="textNoShape">
              <a:avLst/>
            </a:prstTxWarp>
          </a:bodyPr>
          <a:lstStyle/>
          <a:p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17127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8" grpId="0"/>
      <p:bldP spid="39" grpId="0"/>
      <p:bldP spid="40" grpId="0" animBg="1"/>
      <p:bldP spid="51" grpId="0" animBg="1"/>
      <p:bldP spid="5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3341511" y="258228"/>
            <a:ext cx="55089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56595E"/>
                </a:solidFill>
                <a:latin typeface="Candara" panose="020E0502030303020204" pitchFamily="34" charset="0"/>
              </a:rPr>
              <a:t>shaft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9E75031-4714-4AF1-9AA8-86864BBC88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71" y="1804987"/>
            <a:ext cx="10094929" cy="3803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21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09600" y="595206"/>
            <a:ext cx="5486400" cy="1925709"/>
            <a:chOff x="615219" y="558096"/>
            <a:chExt cx="5486400" cy="1562894"/>
          </a:xfrm>
        </p:grpSpPr>
        <p:grpSp>
          <p:nvGrpSpPr>
            <p:cNvPr id="52" name="Group 51"/>
            <p:cNvGrpSpPr>
              <a:grpSpLocks noChangeAspect="1"/>
            </p:cNvGrpSpPr>
            <p:nvPr/>
          </p:nvGrpSpPr>
          <p:grpSpPr>
            <a:xfrm>
              <a:off x="615219" y="558096"/>
              <a:ext cx="5486400" cy="1562894"/>
              <a:chOff x="2895598" y="890897"/>
              <a:chExt cx="6400801" cy="1823374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2895599" y="890897"/>
                <a:ext cx="6400800" cy="1818191"/>
              </a:xfrm>
              <a:prstGeom prst="rect">
                <a:avLst/>
              </a:prstGeom>
              <a:solidFill>
                <a:srgbClr val="3EB8CD">
                  <a:alpha val="10000"/>
                </a:srgb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Freeform 54"/>
              <p:cNvSpPr>
                <a:spLocks noChangeAspect="1"/>
              </p:cNvSpPr>
              <p:nvPr/>
            </p:nvSpPr>
            <p:spPr bwMode="auto">
              <a:xfrm>
                <a:off x="2895598" y="890897"/>
                <a:ext cx="740912" cy="548640"/>
              </a:xfrm>
              <a:custGeom>
                <a:avLst/>
                <a:gdLst>
                  <a:gd name="connsiteX0" fmla="*/ 0 w 818299"/>
                  <a:gd name="connsiteY0" fmla="*/ 0 h 605944"/>
                  <a:gd name="connsiteX1" fmla="*/ 818299 w 818299"/>
                  <a:gd name="connsiteY1" fmla="*/ 0 h 605944"/>
                  <a:gd name="connsiteX2" fmla="*/ 818299 w 818299"/>
                  <a:gd name="connsiteY2" fmla="*/ 57159 h 605944"/>
                  <a:gd name="connsiteX3" fmla="*/ 57159 w 818299"/>
                  <a:gd name="connsiteY3" fmla="*/ 57159 h 605944"/>
                  <a:gd name="connsiteX4" fmla="*/ 57159 w 818299"/>
                  <a:gd name="connsiteY4" fmla="*/ 605944 h 605944"/>
                  <a:gd name="connsiteX5" fmla="*/ 0 w 818299"/>
                  <a:gd name="connsiteY5" fmla="*/ 605944 h 60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8299" h="605944">
                    <a:moveTo>
                      <a:pt x="0" y="0"/>
                    </a:moveTo>
                    <a:lnTo>
                      <a:pt x="818299" y="0"/>
                    </a:lnTo>
                    <a:lnTo>
                      <a:pt x="818299" y="57159"/>
                    </a:lnTo>
                    <a:lnTo>
                      <a:pt x="57159" y="57159"/>
                    </a:lnTo>
                    <a:lnTo>
                      <a:pt x="57159" y="605944"/>
                    </a:lnTo>
                    <a:lnTo>
                      <a:pt x="0" y="605944"/>
                    </a:lnTo>
                    <a:close/>
                  </a:path>
                </a:pathLst>
              </a:custGeom>
              <a:solidFill>
                <a:srgbClr val="FF2B2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56" name="Freeform 55"/>
              <p:cNvSpPr>
                <a:spLocks noChangeAspect="1"/>
              </p:cNvSpPr>
              <p:nvPr/>
            </p:nvSpPr>
            <p:spPr bwMode="auto">
              <a:xfrm flipH="1">
                <a:off x="8555487" y="890897"/>
                <a:ext cx="740912" cy="548640"/>
              </a:xfrm>
              <a:custGeom>
                <a:avLst/>
                <a:gdLst>
                  <a:gd name="connsiteX0" fmla="*/ 0 w 818299"/>
                  <a:gd name="connsiteY0" fmla="*/ 0 h 605944"/>
                  <a:gd name="connsiteX1" fmla="*/ 818299 w 818299"/>
                  <a:gd name="connsiteY1" fmla="*/ 0 h 605944"/>
                  <a:gd name="connsiteX2" fmla="*/ 818299 w 818299"/>
                  <a:gd name="connsiteY2" fmla="*/ 57159 h 605944"/>
                  <a:gd name="connsiteX3" fmla="*/ 57159 w 818299"/>
                  <a:gd name="connsiteY3" fmla="*/ 57159 h 605944"/>
                  <a:gd name="connsiteX4" fmla="*/ 57159 w 818299"/>
                  <a:gd name="connsiteY4" fmla="*/ 605944 h 605944"/>
                  <a:gd name="connsiteX5" fmla="*/ 0 w 818299"/>
                  <a:gd name="connsiteY5" fmla="*/ 605944 h 60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8299" h="605944">
                    <a:moveTo>
                      <a:pt x="0" y="0"/>
                    </a:moveTo>
                    <a:lnTo>
                      <a:pt x="818299" y="0"/>
                    </a:lnTo>
                    <a:lnTo>
                      <a:pt x="818299" y="57159"/>
                    </a:lnTo>
                    <a:lnTo>
                      <a:pt x="57159" y="57159"/>
                    </a:lnTo>
                    <a:lnTo>
                      <a:pt x="57159" y="605944"/>
                    </a:lnTo>
                    <a:lnTo>
                      <a:pt x="0" y="605944"/>
                    </a:lnTo>
                    <a:close/>
                  </a:path>
                </a:pathLst>
              </a:custGeom>
              <a:solidFill>
                <a:srgbClr val="FFA80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sp>
            <p:nvSpPr>
              <p:cNvPr id="57" name="Freeform 56"/>
              <p:cNvSpPr>
                <a:spLocks noChangeAspect="1"/>
              </p:cNvSpPr>
              <p:nvPr/>
            </p:nvSpPr>
            <p:spPr bwMode="auto">
              <a:xfrm flipV="1">
                <a:off x="2895598" y="2163124"/>
                <a:ext cx="740912" cy="548640"/>
              </a:xfrm>
              <a:custGeom>
                <a:avLst/>
                <a:gdLst>
                  <a:gd name="connsiteX0" fmla="*/ 0 w 818299"/>
                  <a:gd name="connsiteY0" fmla="*/ 0 h 605944"/>
                  <a:gd name="connsiteX1" fmla="*/ 818299 w 818299"/>
                  <a:gd name="connsiteY1" fmla="*/ 0 h 605944"/>
                  <a:gd name="connsiteX2" fmla="*/ 818299 w 818299"/>
                  <a:gd name="connsiteY2" fmla="*/ 57159 h 605944"/>
                  <a:gd name="connsiteX3" fmla="*/ 57159 w 818299"/>
                  <a:gd name="connsiteY3" fmla="*/ 57159 h 605944"/>
                  <a:gd name="connsiteX4" fmla="*/ 57159 w 818299"/>
                  <a:gd name="connsiteY4" fmla="*/ 605944 h 605944"/>
                  <a:gd name="connsiteX5" fmla="*/ 0 w 818299"/>
                  <a:gd name="connsiteY5" fmla="*/ 605944 h 60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8299" h="605944">
                    <a:moveTo>
                      <a:pt x="0" y="0"/>
                    </a:moveTo>
                    <a:lnTo>
                      <a:pt x="818299" y="0"/>
                    </a:lnTo>
                    <a:lnTo>
                      <a:pt x="818299" y="57159"/>
                    </a:lnTo>
                    <a:lnTo>
                      <a:pt x="57159" y="57159"/>
                    </a:lnTo>
                    <a:lnTo>
                      <a:pt x="57159" y="605944"/>
                    </a:lnTo>
                    <a:lnTo>
                      <a:pt x="0" y="605944"/>
                    </a:lnTo>
                    <a:close/>
                  </a:path>
                </a:pathLst>
              </a:custGeom>
              <a:solidFill>
                <a:srgbClr val="01AA8D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sp>
            <p:nvSpPr>
              <p:cNvPr id="58" name="Freeform 57"/>
              <p:cNvSpPr>
                <a:spLocks noChangeAspect="1"/>
              </p:cNvSpPr>
              <p:nvPr/>
            </p:nvSpPr>
            <p:spPr bwMode="auto">
              <a:xfrm flipH="1" flipV="1">
                <a:off x="8555487" y="2165631"/>
                <a:ext cx="740912" cy="548640"/>
              </a:xfrm>
              <a:custGeom>
                <a:avLst/>
                <a:gdLst>
                  <a:gd name="connsiteX0" fmla="*/ 0 w 818299"/>
                  <a:gd name="connsiteY0" fmla="*/ 0 h 605944"/>
                  <a:gd name="connsiteX1" fmla="*/ 818299 w 818299"/>
                  <a:gd name="connsiteY1" fmla="*/ 0 h 605944"/>
                  <a:gd name="connsiteX2" fmla="*/ 818299 w 818299"/>
                  <a:gd name="connsiteY2" fmla="*/ 57159 h 605944"/>
                  <a:gd name="connsiteX3" fmla="*/ 57159 w 818299"/>
                  <a:gd name="connsiteY3" fmla="*/ 57159 h 605944"/>
                  <a:gd name="connsiteX4" fmla="*/ 57159 w 818299"/>
                  <a:gd name="connsiteY4" fmla="*/ 605944 h 605944"/>
                  <a:gd name="connsiteX5" fmla="*/ 0 w 818299"/>
                  <a:gd name="connsiteY5" fmla="*/ 605944 h 60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8299" h="605944">
                    <a:moveTo>
                      <a:pt x="0" y="0"/>
                    </a:moveTo>
                    <a:lnTo>
                      <a:pt x="818299" y="0"/>
                    </a:lnTo>
                    <a:lnTo>
                      <a:pt x="818299" y="57159"/>
                    </a:lnTo>
                    <a:lnTo>
                      <a:pt x="57159" y="57159"/>
                    </a:lnTo>
                    <a:lnTo>
                      <a:pt x="57159" y="605944"/>
                    </a:lnTo>
                    <a:lnTo>
                      <a:pt x="0" y="605944"/>
                    </a:lnTo>
                    <a:close/>
                  </a:path>
                </a:pathLst>
              </a:custGeom>
              <a:solidFill>
                <a:srgbClr val="3EB8CD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924375" y="694180"/>
              <a:ext cx="4846320" cy="11740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 dirty="0"/>
                <a:t>TUNNELS CHARACTERISTICS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201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/>
          <p:cNvGrpSpPr/>
          <p:nvPr/>
        </p:nvGrpSpPr>
        <p:grpSpPr>
          <a:xfrm>
            <a:off x="4894019" y="1156518"/>
            <a:ext cx="2215427" cy="2272482"/>
            <a:chOff x="4200073" y="2154844"/>
            <a:chExt cx="1451696" cy="1489082"/>
          </a:xfrm>
          <a:solidFill>
            <a:srgbClr val="FFA803"/>
          </a:solidFill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4200073" y="2192230"/>
              <a:ext cx="1451696" cy="1451696"/>
            </a:xfrm>
            <a:prstGeom prst="ellipse">
              <a:avLst/>
            </a:prstGeom>
            <a:solidFill>
              <a:srgbClr val="D780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4200073" y="2154844"/>
              <a:ext cx="1451696" cy="145169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1"/>
                  </a:solidFill>
                  <a:latin typeface="+mj-lt"/>
                </a:rPr>
                <a:t>Alignment and grading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4988286" y="4083154"/>
            <a:ext cx="2215427" cy="2314059"/>
            <a:chOff x="2241436" y="2144684"/>
            <a:chExt cx="1451696" cy="1516325"/>
          </a:xfrm>
          <a:solidFill>
            <a:srgbClr val="FF2B2A"/>
          </a:solidFill>
        </p:grpSpPr>
        <p:sp>
          <p:nvSpPr>
            <p:cNvPr id="58" name="Oval 57"/>
            <p:cNvSpPr>
              <a:spLocks noChangeAspect="1"/>
            </p:cNvSpPr>
            <p:nvPr/>
          </p:nvSpPr>
          <p:spPr>
            <a:xfrm>
              <a:off x="2241436" y="2209313"/>
              <a:ext cx="1451696" cy="1451696"/>
            </a:xfrm>
            <a:prstGeom prst="ellipse">
              <a:avLst/>
            </a:prstGeom>
            <a:solidFill>
              <a:srgbClr val="E10D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2241436" y="2144684"/>
              <a:ext cx="1451696" cy="145169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1"/>
                  </a:solidFill>
                  <a:latin typeface="+mj-lt"/>
                </a:rPr>
                <a:t>Emergency exists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23443" y="971601"/>
            <a:ext cx="2215427" cy="2300296"/>
            <a:chOff x="3590171" y="1274819"/>
            <a:chExt cx="1451696" cy="1507307"/>
          </a:xfrm>
          <a:solidFill>
            <a:srgbClr val="85C401"/>
          </a:solidFill>
        </p:grpSpPr>
        <p:sp>
          <p:nvSpPr>
            <p:cNvPr id="61" name="Oval 60"/>
            <p:cNvSpPr>
              <a:spLocks noChangeAspect="1"/>
            </p:cNvSpPr>
            <p:nvPr/>
          </p:nvSpPr>
          <p:spPr>
            <a:xfrm>
              <a:off x="3590171" y="1330430"/>
              <a:ext cx="1451696" cy="1451696"/>
            </a:xfrm>
            <a:prstGeom prst="ellipse">
              <a:avLst/>
            </a:prstGeom>
            <a:solidFill>
              <a:srgbClr val="5D9C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3590171" y="1274819"/>
              <a:ext cx="1451696" cy="145169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67" b="1" dirty="0">
                <a:solidFill>
                  <a:schemeClr val="tx1"/>
                </a:solidFill>
                <a:latin typeface="+mj-lt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9316761" y="4065951"/>
            <a:ext cx="2215427" cy="2304798"/>
            <a:chOff x="3939055" y="2772601"/>
            <a:chExt cx="1451696" cy="1510257"/>
          </a:xfrm>
          <a:solidFill>
            <a:srgbClr val="3EB8CD"/>
          </a:solidFill>
        </p:grpSpPr>
        <p:sp>
          <p:nvSpPr>
            <p:cNvPr id="59" name="Oval 58"/>
            <p:cNvSpPr>
              <a:spLocks noChangeAspect="1"/>
            </p:cNvSpPr>
            <p:nvPr/>
          </p:nvSpPr>
          <p:spPr>
            <a:xfrm>
              <a:off x="3939055" y="2831162"/>
              <a:ext cx="1451696" cy="1451696"/>
            </a:xfrm>
            <a:prstGeom prst="ellipse">
              <a:avLst/>
            </a:prstGeom>
            <a:solidFill>
              <a:srgbClr val="209A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3939055" y="2772601"/>
              <a:ext cx="1451696" cy="145169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1"/>
                  </a:solidFill>
                  <a:latin typeface="+mj-lt"/>
                </a:rPr>
                <a:t>Ventilation systems</a:t>
              </a:r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B6C1C99B-A9E8-469B-B6BB-B6D9A66CCC14}"/>
              </a:ext>
            </a:extLst>
          </p:cNvPr>
          <p:cNvSpPr>
            <a:spLocks noChangeAspect="1"/>
          </p:cNvSpPr>
          <p:nvPr/>
        </p:nvSpPr>
        <p:spPr>
          <a:xfrm>
            <a:off x="223443" y="4065951"/>
            <a:ext cx="2215427" cy="2215428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+mj-lt"/>
              </a:rPr>
              <a:t>Drainage</a:t>
            </a:r>
            <a:r>
              <a:rPr lang="en-US" sz="1600" b="1" dirty="0">
                <a:solidFill>
                  <a:schemeClr val="bg1"/>
                </a:solidFill>
                <a:latin typeface="+mj-lt"/>
              </a:rPr>
              <a:t>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2FDD44A-D793-4FC1-9BF0-2D714712B12F}"/>
              </a:ext>
            </a:extLst>
          </p:cNvPr>
          <p:cNvSpPr/>
          <p:nvPr/>
        </p:nvSpPr>
        <p:spPr>
          <a:xfrm>
            <a:off x="287164" y="1706251"/>
            <a:ext cx="20879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ea typeface="Calibri" panose="020F0502020204030204" pitchFamily="34" charset="0"/>
                <a:cs typeface="Arial" panose="020B0604020202020204" pitchFamily="34" charset="0"/>
              </a:rPr>
              <a:t>Design Speed for Tunnels</a:t>
            </a:r>
            <a:endParaRPr lang="en-US" sz="2400" dirty="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C3F6539-AEC3-4EF0-AD4B-4541FE22558F}"/>
              </a:ext>
            </a:extLst>
          </p:cNvPr>
          <p:cNvGrpSpPr/>
          <p:nvPr/>
        </p:nvGrpSpPr>
        <p:grpSpPr>
          <a:xfrm>
            <a:off x="9316761" y="1304668"/>
            <a:ext cx="2215427" cy="2272482"/>
            <a:chOff x="4200073" y="2154844"/>
            <a:chExt cx="1451696" cy="1489082"/>
          </a:xfrm>
          <a:solidFill>
            <a:srgbClr val="FFA803"/>
          </a:solidFill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26F205AE-2603-47F8-96E5-03BE16426B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00073" y="2192230"/>
              <a:ext cx="1451696" cy="1451696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D3A4A6D-D428-430F-BB0F-722945219D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00073" y="2154844"/>
              <a:ext cx="1451696" cy="1451696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1"/>
                  </a:solidFill>
                  <a:latin typeface="+mj-lt"/>
                </a:rPr>
                <a:t>Lighting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3695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229311" y="192241"/>
            <a:ext cx="55089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Font typeface="Wingdings" panose="05000000000000000000" pitchFamily="2" charset="2"/>
              <a:buChar char="v"/>
            </a:pPr>
            <a:r>
              <a:rPr lang="en-US" sz="4400" b="1" dirty="0">
                <a:latin typeface="Candara" panose="020E0502030303020204" pitchFamily="34" charset="0"/>
              </a:rPr>
              <a:t>Design speed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993C0D9-7472-43E4-ABF4-855C04D4BB87}"/>
              </a:ext>
            </a:extLst>
          </p:cNvPr>
          <p:cNvSpPr txBox="1"/>
          <p:nvPr/>
        </p:nvSpPr>
        <p:spPr>
          <a:xfrm>
            <a:off x="378003" y="1294136"/>
            <a:ext cx="10930670" cy="3330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latin typeface="Candara" panose="020E0502030303020204" pitchFamily="34" charset="0"/>
              </a:rPr>
              <a:t>For safety reasons, the maximum allowable speed in two-way tunnels throughout the world is between 60 and 80 km/h. In one-way tunnels, the speed limits are between 80 and 110 km/h.</a:t>
            </a:r>
            <a:endParaRPr lang="en-US" sz="36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747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577596" y="512751"/>
            <a:ext cx="6398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4400" b="1" dirty="0"/>
              <a:t>Alignment and Grading</a:t>
            </a:r>
          </a:p>
        </p:txBody>
      </p:sp>
      <p:sp>
        <p:nvSpPr>
          <p:cNvPr id="25" name="Text Box 10">
            <a:extLst>
              <a:ext uri="{FF2B5EF4-FFF2-40B4-BE49-F238E27FC236}">
                <a16:creationId xmlns:a16="http://schemas.microsoft.com/office/drawing/2014/main" id="{2CAB3F41-8FC8-4706-B488-2D16B62AF5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596" y="1862345"/>
            <a:ext cx="11403368" cy="3299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defTabSz="121917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3600" dirty="0"/>
              <a:t>Grades in road tunnels should be limited to 3.5% in general, and for long two-lane tunnels with two-way traffic, a maximum grade of 3% is desirable to maintain reasonable truck speed. </a:t>
            </a:r>
          </a:p>
        </p:txBody>
      </p:sp>
    </p:spTree>
    <p:extLst>
      <p:ext uri="{BB962C8B-B14F-4D97-AF65-F5344CB8AC3E}">
        <p14:creationId xmlns:p14="http://schemas.microsoft.com/office/powerpoint/2010/main" val="119221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33"/>
          <p:cNvSpPr/>
          <p:nvPr/>
        </p:nvSpPr>
        <p:spPr>
          <a:xfrm rot="10800000">
            <a:off x="5628231" y="3745416"/>
            <a:ext cx="1038112" cy="109728"/>
          </a:xfrm>
          <a:prstGeom prst="rect">
            <a:avLst/>
          </a:prstGeom>
          <a:solidFill>
            <a:srgbClr val="01AA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2499" y="322366"/>
            <a:ext cx="55089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4400" dirty="0"/>
              <a:t>Drainage</a:t>
            </a:r>
            <a:r>
              <a:rPr lang="en-US" sz="4400" dirty="0">
                <a:latin typeface="Candara" panose="020E0502030303020204" pitchFamily="34" charset="0"/>
              </a:rPr>
              <a:t> </a:t>
            </a:r>
          </a:p>
        </p:txBody>
      </p:sp>
      <p:sp>
        <p:nvSpPr>
          <p:cNvPr id="2" name="Down Arrow 1"/>
          <p:cNvSpPr/>
          <p:nvPr/>
        </p:nvSpPr>
        <p:spPr>
          <a:xfrm rot="10800000">
            <a:off x="6549930" y="2653658"/>
            <a:ext cx="232827" cy="274320"/>
          </a:xfrm>
          <a:prstGeom prst="downArrow">
            <a:avLst/>
          </a:prstGeom>
          <a:solidFill>
            <a:srgbClr val="85C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0" name="Freeform 19"/>
          <p:cNvSpPr>
            <a:spLocks noChangeAspect="1"/>
          </p:cNvSpPr>
          <p:nvPr/>
        </p:nvSpPr>
        <p:spPr>
          <a:xfrm rot="5400000">
            <a:off x="5668057" y="2791419"/>
            <a:ext cx="1061906" cy="1060704"/>
          </a:xfrm>
          <a:custGeom>
            <a:avLst/>
            <a:gdLst>
              <a:gd name="connsiteX0" fmla="*/ 0 w 2280240"/>
              <a:gd name="connsiteY0" fmla="*/ 0 h 2277658"/>
              <a:gd name="connsiteX1" fmla="*/ 228353 w 2280240"/>
              <a:gd name="connsiteY1" fmla="*/ 11531 h 2277658"/>
              <a:gd name="connsiteX2" fmla="*/ 2270239 w 2280240"/>
              <a:gd name="connsiteY2" fmla="*/ 2066420 h 2277658"/>
              <a:gd name="connsiteX3" fmla="*/ 2280240 w 2280240"/>
              <a:gd name="connsiteY3" fmla="*/ 2277658 h 2277658"/>
              <a:gd name="connsiteX4" fmla="*/ 2051640 w 2280240"/>
              <a:gd name="connsiteY4" fmla="*/ 2277658 h 2277658"/>
              <a:gd name="connsiteX5" fmla="*/ 2042677 w 2280240"/>
              <a:gd name="connsiteY5" fmla="*/ 2088351 h 2277658"/>
              <a:gd name="connsiteX6" fmla="*/ 204979 w 2280240"/>
              <a:gd name="connsiteY6" fmla="*/ 238950 h 2277658"/>
              <a:gd name="connsiteX7" fmla="*/ 0 w 2280240"/>
              <a:gd name="connsiteY7" fmla="*/ 228600 h 2277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80240" h="2277658">
                <a:moveTo>
                  <a:pt x="0" y="0"/>
                </a:moveTo>
                <a:lnTo>
                  <a:pt x="228353" y="11531"/>
                </a:lnTo>
                <a:cubicBezTo>
                  <a:pt x="1309036" y="121280"/>
                  <a:pt x="2167191" y="983769"/>
                  <a:pt x="2270239" y="2066420"/>
                </a:cubicBezTo>
                <a:lnTo>
                  <a:pt x="2280240" y="2277658"/>
                </a:lnTo>
                <a:lnTo>
                  <a:pt x="2051640" y="2277658"/>
                </a:lnTo>
                <a:lnTo>
                  <a:pt x="2042677" y="2088351"/>
                </a:lnTo>
                <a:cubicBezTo>
                  <a:pt x="1949934" y="1113965"/>
                  <a:pt x="1177595" y="337725"/>
                  <a:pt x="204979" y="238950"/>
                </a:cubicBezTo>
                <a:lnTo>
                  <a:pt x="0" y="228600"/>
                </a:lnTo>
                <a:close/>
              </a:path>
            </a:pathLst>
          </a:custGeom>
          <a:solidFill>
            <a:srgbClr val="85C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733365" y="3745415"/>
            <a:ext cx="1038112" cy="109728"/>
          </a:xfrm>
          <a:prstGeom prst="rect">
            <a:avLst/>
          </a:prstGeom>
          <a:solidFill>
            <a:srgbClr val="85C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355925" y="3745415"/>
            <a:ext cx="2377440" cy="109728"/>
          </a:xfrm>
          <a:prstGeom prst="rect">
            <a:avLst/>
          </a:prstGeom>
          <a:solidFill>
            <a:srgbClr val="85C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0" y="3745415"/>
            <a:ext cx="2355925" cy="111342"/>
          </a:xfrm>
          <a:prstGeom prst="rect">
            <a:avLst/>
          </a:prstGeom>
          <a:solidFill>
            <a:srgbClr val="FF2B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 rot="10800000">
            <a:off x="6420523" y="3742996"/>
            <a:ext cx="1038112" cy="109728"/>
          </a:xfrm>
          <a:prstGeom prst="rect">
            <a:avLst/>
          </a:prstGeom>
          <a:solidFill>
            <a:srgbClr val="01AA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 rot="10800000">
            <a:off x="7458635" y="3744610"/>
            <a:ext cx="2377440" cy="109728"/>
          </a:xfrm>
          <a:prstGeom prst="rect">
            <a:avLst/>
          </a:prstGeom>
          <a:solidFill>
            <a:srgbClr val="01AA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 rot="10800000">
            <a:off x="9836075" y="3744610"/>
            <a:ext cx="2355925" cy="111342"/>
          </a:xfrm>
          <a:prstGeom prst="rect">
            <a:avLst/>
          </a:prstGeom>
          <a:solidFill>
            <a:srgbClr val="3EB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>
            <a:spLocks noChangeAspect="1"/>
          </p:cNvSpPr>
          <p:nvPr/>
        </p:nvSpPr>
        <p:spPr>
          <a:xfrm rot="10800000">
            <a:off x="2311641" y="3072600"/>
            <a:ext cx="91440" cy="552726"/>
          </a:xfrm>
          <a:custGeom>
            <a:avLst/>
            <a:gdLst>
              <a:gd name="connsiteX0" fmla="*/ 45720 w 91440"/>
              <a:gd name="connsiteY0" fmla="*/ 461286 h 552726"/>
              <a:gd name="connsiteX1" fmla="*/ 91440 w 91440"/>
              <a:gd name="connsiteY1" fmla="*/ 507006 h 552726"/>
              <a:gd name="connsiteX2" fmla="*/ 45720 w 91440"/>
              <a:gd name="connsiteY2" fmla="*/ 552726 h 552726"/>
              <a:gd name="connsiteX3" fmla="*/ 0 w 91440"/>
              <a:gd name="connsiteY3" fmla="*/ 507006 h 552726"/>
              <a:gd name="connsiteX4" fmla="*/ 45720 w 91440"/>
              <a:gd name="connsiteY4" fmla="*/ 461286 h 552726"/>
              <a:gd name="connsiteX5" fmla="*/ 40789 w 91440"/>
              <a:gd name="connsiteY5" fmla="*/ 369548 h 552726"/>
              <a:gd name="connsiteX6" fmla="*/ 63649 w 91440"/>
              <a:gd name="connsiteY6" fmla="*/ 392408 h 552726"/>
              <a:gd name="connsiteX7" fmla="*/ 40789 w 91440"/>
              <a:gd name="connsiteY7" fmla="*/ 415268 h 552726"/>
              <a:gd name="connsiteX8" fmla="*/ 17929 w 91440"/>
              <a:gd name="connsiteY8" fmla="*/ 392408 h 552726"/>
              <a:gd name="connsiteX9" fmla="*/ 40789 w 91440"/>
              <a:gd name="connsiteY9" fmla="*/ 369548 h 552726"/>
              <a:gd name="connsiteX10" fmla="*/ 40789 w 91440"/>
              <a:gd name="connsiteY10" fmla="*/ 277810 h 552726"/>
              <a:gd name="connsiteX11" fmla="*/ 63649 w 91440"/>
              <a:gd name="connsiteY11" fmla="*/ 300670 h 552726"/>
              <a:gd name="connsiteX12" fmla="*/ 40789 w 91440"/>
              <a:gd name="connsiteY12" fmla="*/ 323530 h 552726"/>
              <a:gd name="connsiteX13" fmla="*/ 17929 w 91440"/>
              <a:gd name="connsiteY13" fmla="*/ 300670 h 552726"/>
              <a:gd name="connsiteX14" fmla="*/ 40789 w 91440"/>
              <a:gd name="connsiteY14" fmla="*/ 277810 h 552726"/>
              <a:gd name="connsiteX15" fmla="*/ 40789 w 91440"/>
              <a:gd name="connsiteY15" fmla="*/ 186072 h 552726"/>
              <a:gd name="connsiteX16" fmla="*/ 63649 w 91440"/>
              <a:gd name="connsiteY16" fmla="*/ 208932 h 552726"/>
              <a:gd name="connsiteX17" fmla="*/ 40789 w 91440"/>
              <a:gd name="connsiteY17" fmla="*/ 231792 h 552726"/>
              <a:gd name="connsiteX18" fmla="*/ 17929 w 91440"/>
              <a:gd name="connsiteY18" fmla="*/ 208932 h 552726"/>
              <a:gd name="connsiteX19" fmla="*/ 40789 w 91440"/>
              <a:gd name="connsiteY19" fmla="*/ 186072 h 552726"/>
              <a:gd name="connsiteX20" fmla="*/ 40789 w 91440"/>
              <a:gd name="connsiteY20" fmla="*/ 94381 h 552726"/>
              <a:gd name="connsiteX21" fmla="*/ 63649 w 91440"/>
              <a:gd name="connsiteY21" fmla="*/ 117241 h 552726"/>
              <a:gd name="connsiteX22" fmla="*/ 40789 w 91440"/>
              <a:gd name="connsiteY22" fmla="*/ 140101 h 552726"/>
              <a:gd name="connsiteX23" fmla="*/ 17929 w 91440"/>
              <a:gd name="connsiteY23" fmla="*/ 117241 h 552726"/>
              <a:gd name="connsiteX24" fmla="*/ 40789 w 91440"/>
              <a:gd name="connsiteY24" fmla="*/ 94381 h 552726"/>
              <a:gd name="connsiteX25" fmla="*/ 40789 w 91440"/>
              <a:gd name="connsiteY25" fmla="*/ 0 h 552726"/>
              <a:gd name="connsiteX26" fmla="*/ 63649 w 91440"/>
              <a:gd name="connsiteY26" fmla="*/ 22860 h 552726"/>
              <a:gd name="connsiteX27" fmla="*/ 40789 w 91440"/>
              <a:gd name="connsiteY27" fmla="*/ 45720 h 552726"/>
              <a:gd name="connsiteX28" fmla="*/ 17929 w 91440"/>
              <a:gd name="connsiteY28" fmla="*/ 22860 h 552726"/>
              <a:gd name="connsiteX29" fmla="*/ 40789 w 91440"/>
              <a:gd name="connsiteY29" fmla="*/ 0 h 55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91440" h="552726">
                <a:moveTo>
                  <a:pt x="45720" y="461286"/>
                </a:moveTo>
                <a:cubicBezTo>
                  <a:pt x="70970" y="461286"/>
                  <a:pt x="91440" y="481756"/>
                  <a:pt x="91440" y="507006"/>
                </a:cubicBezTo>
                <a:cubicBezTo>
                  <a:pt x="91440" y="532256"/>
                  <a:pt x="70970" y="552726"/>
                  <a:pt x="45720" y="552726"/>
                </a:cubicBezTo>
                <a:cubicBezTo>
                  <a:pt x="20470" y="552726"/>
                  <a:pt x="0" y="532256"/>
                  <a:pt x="0" y="507006"/>
                </a:cubicBezTo>
                <a:cubicBezTo>
                  <a:pt x="0" y="481756"/>
                  <a:pt x="20470" y="461286"/>
                  <a:pt x="45720" y="461286"/>
                </a:cubicBezTo>
                <a:close/>
                <a:moveTo>
                  <a:pt x="40789" y="369548"/>
                </a:moveTo>
                <a:cubicBezTo>
                  <a:pt x="53414" y="369548"/>
                  <a:pt x="63649" y="379783"/>
                  <a:pt x="63649" y="392408"/>
                </a:cubicBezTo>
                <a:cubicBezTo>
                  <a:pt x="63649" y="405033"/>
                  <a:pt x="53414" y="415268"/>
                  <a:pt x="40789" y="415268"/>
                </a:cubicBezTo>
                <a:cubicBezTo>
                  <a:pt x="28164" y="415268"/>
                  <a:pt x="17929" y="405033"/>
                  <a:pt x="17929" y="392408"/>
                </a:cubicBezTo>
                <a:cubicBezTo>
                  <a:pt x="17929" y="379783"/>
                  <a:pt x="28164" y="369548"/>
                  <a:pt x="40789" y="369548"/>
                </a:cubicBezTo>
                <a:close/>
                <a:moveTo>
                  <a:pt x="40789" y="277810"/>
                </a:moveTo>
                <a:cubicBezTo>
                  <a:pt x="53414" y="277810"/>
                  <a:pt x="63649" y="288045"/>
                  <a:pt x="63649" y="300670"/>
                </a:cubicBezTo>
                <a:cubicBezTo>
                  <a:pt x="63649" y="313295"/>
                  <a:pt x="53414" y="323530"/>
                  <a:pt x="40789" y="323530"/>
                </a:cubicBezTo>
                <a:cubicBezTo>
                  <a:pt x="28164" y="323530"/>
                  <a:pt x="17929" y="313295"/>
                  <a:pt x="17929" y="300670"/>
                </a:cubicBezTo>
                <a:cubicBezTo>
                  <a:pt x="17929" y="288045"/>
                  <a:pt x="28164" y="277810"/>
                  <a:pt x="40789" y="277810"/>
                </a:cubicBezTo>
                <a:close/>
                <a:moveTo>
                  <a:pt x="40789" y="186072"/>
                </a:moveTo>
                <a:cubicBezTo>
                  <a:pt x="53414" y="186072"/>
                  <a:pt x="63649" y="196307"/>
                  <a:pt x="63649" y="208932"/>
                </a:cubicBezTo>
                <a:cubicBezTo>
                  <a:pt x="63649" y="221557"/>
                  <a:pt x="53414" y="231792"/>
                  <a:pt x="40789" y="231792"/>
                </a:cubicBezTo>
                <a:cubicBezTo>
                  <a:pt x="28164" y="231792"/>
                  <a:pt x="17929" y="221557"/>
                  <a:pt x="17929" y="208932"/>
                </a:cubicBezTo>
                <a:cubicBezTo>
                  <a:pt x="17929" y="196307"/>
                  <a:pt x="28164" y="186072"/>
                  <a:pt x="40789" y="186072"/>
                </a:cubicBezTo>
                <a:close/>
                <a:moveTo>
                  <a:pt x="40789" y="94381"/>
                </a:moveTo>
                <a:cubicBezTo>
                  <a:pt x="53414" y="94381"/>
                  <a:pt x="63649" y="104616"/>
                  <a:pt x="63649" y="117241"/>
                </a:cubicBezTo>
                <a:cubicBezTo>
                  <a:pt x="63649" y="129866"/>
                  <a:pt x="53414" y="140101"/>
                  <a:pt x="40789" y="140101"/>
                </a:cubicBezTo>
                <a:cubicBezTo>
                  <a:pt x="28164" y="140101"/>
                  <a:pt x="17929" y="129866"/>
                  <a:pt x="17929" y="117241"/>
                </a:cubicBezTo>
                <a:cubicBezTo>
                  <a:pt x="17929" y="104616"/>
                  <a:pt x="28164" y="94381"/>
                  <a:pt x="40789" y="94381"/>
                </a:cubicBezTo>
                <a:close/>
                <a:moveTo>
                  <a:pt x="40789" y="0"/>
                </a:moveTo>
                <a:cubicBezTo>
                  <a:pt x="53414" y="0"/>
                  <a:pt x="63649" y="10235"/>
                  <a:pt x="63649" y="22860"/>
                </a:cubicBezTo>
                <a:cubicBezTo>
                  <a:pt x="63649" y="35485"/>
                  <a:pt x="53414" y="45720"/>
                  <a:pt x="40789" y="45720"/>
                </a:cubicBezTo>
                <a:cubicBezTo>
                  <a:pt x="28164" y="45720"/>
                  <a:pt x="17929" y="35485"/>
                  <a:pt x="17929" y="22860"/>
                </a:cubicBezTo>
                <a:cubicBezTo>
                  <a:pt x="17929" y="10235"/>
                  <a:pt x="28164" y="0"/>
                  <a:pt x="40789" y="0"/>
                </a:cubicBezTo>
                <a:close/>
              </a:path>
            </a:pathLst>
          </a:custGeom>
          <a:solidFill>
            <a:srgbClr val="FF2B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>
            <a:spLocks noChangeAspect="1"/>
          </p:cNvSpPr>
          <p:nvPr/>
        </p:nvSpPr>
        <p:spPr>
          <a:xfrm>
            <a:off x="9793043" y="3874240"/>
            <a:ext cx="91440" cy="552726"/>
          </a:xfrm>
          <a:custGeom>
            <a:avLst/>
            <a:gdLst>
              <a:gd name="connsiteX0" fmla="*/ 45720 w 91440"/>
              <a:gd name="connsiteY0" fmla="*/ 461286 h 552726"/>
              <a:gd name="connsiteX1" fmla="*/ 91440 w 91440"/>
              <a:gd name="connsiteY1" fmla="*/ 507006 h 552726"/>
              <a:gd name="connsiteX2" fmla="*/ 45720 w 91440"/>
              <a:gd name="connsiteY2" fmla="*/ 552726 h 552726"/>
              <a:gd name="connsiteX3" fmla="*/ 0 w 91440"/>
              <a:gd name="connsiteY3" fmla="*/ 507006 h 552726"/>
              <a:gd name="connsiteX4" fmla="*/ 45720 w 91440"/>
              <a:gd name="connsiteY4" fmla="*/ 461286 h 552726"/>
              <a:gd name="connsiteX5" fmla="*/ 40789 w 91440"/>
              <a:gd name="connsiteY5" fmla="*/ 369548 h 552726"/>
              <a:gd name="connsiteX6" fmla="*/ 63649 w 91440"/>
              <a:gd name="connsiteY6" fmla="*/ 392408 h 552726"/>
              <a:gd name="connsiteX7" fmla="*/ 40789 w 91440"/>
              <a:gd name="connsiteY7" fmla="*/ 415268 h 552726"/>
              <a:gd name="connsiteX8" fmla="*/ 17929 w 91440"/>
              <a:gd name="connsiteY8" fmla="*/ 392408 h 552726"/>
              <a:gd name="connsiteX9" fmla="*/ 40789 w 91440"/>
              <a:gd name="connsiteY9" fmla="*/ 369548 h 552726"/>
              <a:gd name="connsiteX10" fmla="*/ 40789 w 91440"/>
              <a:gd name="connsiteY10" fmla="*/ 277810 h 552726"/>
              <a:gd name="connsiteX11" fmla="*/ 63649 w 91440"/>
              <a:gd name="connsiteY11" fmla="*/ 300670 h 552726"/>
              <a:gd name="connsiteX12" fmla="*/ 40789 w 91440"/>
              <a:gd name="connsiteY12" fmla="*/ 323530 h 552726"/>
              <a:gd name="connsiteX13" fmla="*/ 17929 w 91440"/>
              <a:gd name="connsiteY13" fmla="*/ 300670 h 552726"/>
              <a:gd name="connsiteX14" fmla="*/ 40789 w 91440"/>
              <a:gd name="connsiteY14" fmla="*/ 277810 h 552726"/>
              <a:gd name="connsiteX15" fmla="*/ 40789 w 91440"/>
              <a:gd name="connsiteY15" fmla="*/ 186072 h 552726"/>
              <a:gd name="connsiteX16" fmla="*/ 63649 w 91440"/>
              <a:gd name="connsiteY16" fmla="*/ 208932 h 552726"/>
              <a:gd name="connsiteX17" fmla="*/ 40789 w 91440"/>
              <a:gd name="connsiteY17" fmla="*/ 231792 h 552726"/>
              <a:gd name="connsiteX18" fmla="*/ 17929 w 91440"/>
              <a:gd name="connsiteY18" fmla="*/ 208932 h 552726"/>
              <a:gd name="connsiteX19" fmla="*/ 40789 w 91440"/>
              <a:gd name="connsiteY19" fmla="*/ 186072 h 552726"/>
              <a:gd name="connsiteX20" fmla="*/ 40789 w 91440"/>
              <a:gd name="connsiteY20" fmla="*/ 94381 h 552726"/>
              <a:gd name="connsiteX21" fmla="*/ 63649 w 91440"/>
              <a:gd name="connsiteY21" fmla="*/ 117241 h 552726"/>
              <a:gd name="connsiteX22" fmla="*/ 40789 w 91440"/>
              <a:gd name="connsiteY22" fmla="*/ 140101 h 552726"/>
              <a:gd name="connsiteX23" fmla="*/ 17929 w 91440"/>
              <a:gd name="connsiteY23" fmla="*/ 117241 h 552726"/>
              <a:gd name="connsiteX24" fmla="*/ 40789 w 91440"/>
              <a:gd name="connsiteY24" fmla="*/ 94381 h 552726"/>
              <a:gd name="connsiteX25" fmla="*/ 40789 w 91440"/>
              <a:gd name="connsiteY25" fmla="*/ 0 h 552726"/>
              <a:gd name="connsiteX26" fmla="*/ 63649 w 91440"/>
              <a:gd name="connsiteY26" fmla="*/ 22860 h 552726"/>
              <a:gd name="connsiteX27" fmla="*/ 40789 w 91440"/>
              <a:gd name="connsiteY27" fmla="*/ 45720 h 552726"/>
              <a:gd name="connsiteX28" fmla="*/ 17929 w 91440"/>
              <a:gd name="connsiteY28" fmla="*/ 22860 h 552726"/>
              <a:gd name="connsiteX29" fmla="*/ 40789 w 91440"/>
              <a:gd name="connsiteY29" fmla="*/ 0 h 55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91440" h="552726">
                <a:moveTo>
                  <a:pt x="45720" y="461286"/>
                </a:moveTo>
                <a:cubicBezTo>
                  <a:pt x="70970" y="461286"/>
                  <a:pt x="91440" y="481756"/>
                  <a:pt x="91440" y="507006"/>
                </a:cubicBezTo>
                <a:cubicBezTo>
                  <a:pt x="91440" y="532256"/>
                  <a:pt x="70970" y="552726"/>
                  <a:pt x="45720" y="552726"/>
                </a:cubicBezTo>
                <a:cubicBezTo>
                  <a:pt x="20470" y="552726"/>
                  <a:pt x="0" y="532256"/>
                  <a:pt x="0" y="507006"/>
                </a:cubicBezTo>
                <a:cubicBezTo>
                  <a:pt x="0" y="481756"/>
                  <a:pt x="20470" y="461286"/>
                  <a:pt x="45720" y="461286"/>
                </a:cubicBezTo>
                <a:close/>
                <a:moveTo>
                  <a:pt x="40789" y="369548"/>
                </a:moveTo>
                <a:cubicBezTo>
                  <a:pt x="53414" y="369548"/>
                  <a:pt x="63649" y="379783"/>
                  <a:pt x="63649" y="392408"/>
                </a:cubicBezTo>
                <a:cubicBezTo>
                  <a:pt x="63649" y="405033"/>
                  <a:pt x="53414" y="415268"/>
                  <a:pt x="40789" y="415268"/>
                </a:cubicBezTo>
                <a:cubicBezTo>
                  <a:pt x="28164" y="415268"/>
                  <a:pt x="17929" y="405033"/>
                  <a:pt x="17929" y="392408"/>
                </a:cubicBezTo>
                <a:cubicBezTo>
                  <a:pt x="17929" y="379783"/>
                  <a:pt x="28164" y="369548"/>
                  <a:pt x="40789" y="369548"/>
                </a:cubicBezTo>
                <a:close/>
                <a:moveTo>
                  <a:pt x="40789" y="277810"/>
                </a:moveTo>
                <a:cubicBezTo>
                  <a:pt x="53414" y="277810"/>
                  <a:pt x="63649" y="288045"/>
                  <a:pt x="63649" y="300670"/>
                </a:cubicBezTo>
                <a:cubicBezTo>
                  <a:pt x="63649" y="313295"/>
                  <a:pt x="53414" y="323530"/>
                  <a:pt x="40789" y="323530"/>
                </a:cubicBezTo>
                <a:cubicBezTo>
                  <a:pt x="28164" y="323530"/>
                  <a:pt x="17929" y="313295"/>
                  <a:pt x="17929" y="300670"/>
                </a:cubicBezTo>
                <a:cubicBezTo>
                  <a:pt x="17929" y="288045"/>
                  <a:pt x="28164" y="277810"/>
                  <a:pt x="40789" y="277810"/>
                </a:cubicBezTo>
                <a:close/>
                <a:moveTo>
                  <a:pt x="40789" y="186072"/>
                </a:moveTo>
                <a:cubicBezTo>
                  <a:pt x="53414" y="186072"/>
                  <a:pt x="63649" y="196307"/>
                  <a:pt x="63649" y="208932"/>
                </a:cubicBezTo>
                <a:cubicBezTo>
                  <a:pt x="63649" y="221557"/>
                  <a:pt x="53414" y="231792"/>
                  <a:pt x="40789" y="231792"/>
                </a:cubicBezTo>
                <a:cubicBezTo>
                  <a:pt x="28164" y="231792"/>
                  <a:pt x="17929" y="221557"/>
                  <a:pt x="17929" y="208932"/>
                </a:cubicBezTo>
                <a:cubicBezTo>
                  <a:pt x="17929" y="196307"/>
                  <a:pt x="28164" y="186072"/>
                  <a:pt x="40789" y="186072"/>
                </a:cubicBezTo>
                <a:close/>
                <a:moveTo>
                  <a:pt x="40789" y="94381"/>
                </a:moveTo>
                <a:cubicBezTo>
                  <a:pt x="53414" y="94381"/>
                  <a:pt x="63649" y="104616"/>
                  <a:pt x="63649" y="117241"/>
                </a:cubicBezTo>
                <a:cubicBezTo>
                  <a:pt x="63649" y="129866"/>
                  <a:pt x="53414" y="140101"/>
                  <a:pt x="40789" y="140101"/>
                </a:cubicBezTo>
                <a:cubicBezTo>
                  <a:pt x="28164" y="140101"/>
                  <a:pt x="17929" y="129866"/>
                  <a:pt x="17929" y="117241"/>
                </a:cubicBezTo>
                <a:cubicBezTo>
                  <a:pt x="17929" y="104616"/>
                  <a:pt x="28164" y="94381"/>
                  <a:pt x="40789" y="94381"/>
                </a:cubicBezTo>
                <a:close/>
                <a:moveTo>
                  <a:pt x="40789" y="0"/>
                </a:moveTo>
                <a:cubicBezTo>
                  <a:pt x="53414" y="0"/>
                  <a:pt x="63649" y="10235"/>
                  <a:pt x="63649" y="22860"/>
                </a:cubicBezTo>
                <a:cubicBezTo>
                  <a:pt x="63649" y="35485"/>
                  <a:pt x="53414" y="45720"/>
                  <a:pt x="40789" y="45720"/>
                </a:cubicBezTo>
                <a:cubicBezTo>
                  <a:pt x="28164" y="45720"/>
                  <a:pt x="17929" y="35485"/>
                  <a:pt x="17929" y="22860"/>
                </a:cubicBezTo>
                <a:cubicBezTo>
                  <a:pt x="17929" y="10235"/>
                  <a:pt x="28164" y="0"/>
                  <a:pt x="40789" y="0"/>
                </a:cubicBezTo>
                <a:close/>
              </a:path>
            </a:pathLst>
          </a:custGeom>
          <a:solidFill>
            <a:srgbClr val="3EB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>
            <a:spLocks noChangeAspect="1"/>
          </p:cNvSpPr>
          <p:nvPr/>
        </p:nvSpPr>
        <p:spPr>
          <a:xfrm>
            <a:off x="7412915" y="3869054"/>
            <a:ext cx="91440" cy="552726"/>
          </a:xfrm>
          <a:custGeom>
            <a:avLst/>
            <a:gdLst>
              <a:gd name="connsiteX0" fmla="*/ 45720 w 91440"/>
              <a:gd name="connsiteY0" fmla="*/ 461286 h 552726"/>
              <a:gd name="connsiteX1" fmla="*/ 91440 w 91440"/>
              <a:gd name="connsiteY1" fmla="*/ 507006 h 552726"/>
              <a:gd name="connsiteX2" fmla="*/ 45720 w 91440"/>
              <a:gd name="connsiteY2" fmla="*/ 552726 h 552726"/>
              <a:gd name="connsiteX3" fmla="*/ 0 w 91440"/>
              <a:gd name="connsiteY3" fmla="*/ 507006 h 552726"/>
              <a:gd name="connsiteX4" fmla="*/ 45720 w 91440"/>
              <a:gd name="connsiteY4" fmla="*/ 461286 h 552726"/>
              <a:gd name="connsiteX5" fmla="*/ 40789 w 91440"/>
              <a:gd name="connsiteY5" fmla="*/ 369548 h 552726"/>
              <a:gd name="connsiteX6" fmla="*/ 63649 w 91440"/>
              <a:gd name="connsiteY6" fmla="*/ 392408 h 552726"/>
              <a:gd name="connsiteX7" fmla="*/ 40789 w 91440"/>
              <a:gd name="connsiteY7" fmla="*/ 415268 h 552726"/>
              <a:gd name="connsiteX8" fmla="*/ 17929 w 91440"/>
              <a:gd name="connsiteY8" fmla="*/ 392408 h 552726"/>
              <a:gd name="connsiteX9" fmla="*/ 40789 w 91440"/>
              <a:gd name="connsiteY9" fmla="*/ 369548 h 552726"/>
              <a:gd name="connsiteX10" fmla="*/ 40789 w 91440"/>
              <a:gd name="connsiteY10" fmla="*/ 277810 h 552726"/>
              <a:gd name="connsiteX11" fmla="*/ 63649 w 91440"/>
              <a:gd name="connsiteY11" fmla="*/ 300670 h 552726"/>
              <a:gd name="connsiteX12" fmla="*/ 40789 w 91440"/>
              <a:gd name="connsiteY12" fmla="*/ 323530 h 552726"/>
              <a:gd name="connsiteX13" fmla="*/ 17929 w 91440"/>
              <a:gd name="connsiteY13" fmla="*/ 300670 h 552726"/>
              <a:gd name="connsiteX14" fmla="*/ 40789 w 91440"/>
              <a:gd name="connsiteY14" fmla="*/ 277810 h 552726"/>
              <a:gd name="connsiteX15" fmla="*/ 40789 w 91440"/>
              <a:gd name="connsiteY15" fmla="*/ 186072 h 552726"/>
              <a:gd name="connsiteX16" fmla="*/ 63649 w 91440"/>
              <a:gd name="connsiteY16" fmla="*/ 208932 h 552726"/>
              <a:gd name="connsiteX17" fmla="*/ 40789 w 91440"/>
              <a:gd name="connsiteY17" fmla="*/ 231792 h 552726"/>
              <a:gd name="connsiteX18" fmla="*/ 17929 w 91440"/>
              <a:gd name="connsiteY18" fmla="*/ 208932 h 552726"/>
              <a:gd name="connsiteX19" fmla="*/ 40789 w 91440"/>
              <a:gd name="connsiteY19" fmla="*/ 186072 h 552726"/>
              <a:gd name="connsiteX20" fmla="*/ 40789 w 91440"/>
              <a:gd name="connsiteY20" fmla="*/ 94381 h 552726"/>
              <a:gd name="connsiteX21" fmla="*/ 63649 w 91440"/>
              <a:gd name="connsiteY21" fmla="*/ 117241 h 552726"/>
              <a:gd name="connsiteX22" fmla="*/ 40789 w 91440"/>
              <a:gd name="connsiteY22" fmla="*/ 140101 h 552726"/>
              <a:gd name="connsiteX23" fmla="*/ 17929 w 91440"/>
              <a:gd name="connsiteY23" fmla="*/ 117241 h 552726"/>
              <a:gd name="connsiteX24" fmla="*/ 40789 w 91440"/>
              <a:gd name="connsiteY24" fmla="*/ 94381 h 552726"/>
              <a:gd name="connsiteX25" fmla="*/ 40789 w 91440"/>
              <a:gd name="connsiteY25" fmla="*/ 0 h 552726"/>
              <a:gd name="connsiteX26" fmla="*/ 63649 w 91440"/>
              <a:gd name="connsiteY26" fmla="*/ 22860 h 552726"/>
              <a:gd name="connsiteX27" fmla="*/ 40789 w 91440"/>
              <a:gd name="connsiteY27" fmla="*/ 45720 h 552726"/>
              <a:gd name="connsiteX28" fmla="*/ 17929 w 91440"/>
              <a:gd name="connsiteY28" fmla="*/ 22860 h 552726"/>
              <a:gd name="connsiteX29" fmla="*/ 40789 w 91440"/>
              <a:gd name="connsiteY29" fmla="*/ 0 h 55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91440" h="552726">
                <a:moveTo>
                  <a:pt x="45720" y="461286"/>
                </a:moveTo>
                <a:cubicBezTo>
                  <a:pt x="70970" y="461286"/>
                  <a:pt x="91440" y="481756"/>
                  <a:pt x="91440" y="507006"/>
                </a:cubicBezTo>
                <a:cubicBezTo>
                  <a:pt x="91440" y="532256"/>
                  <a:pt x="70970" y="552726"/>
                  <a:pt x="45720" y="552726"/>
                </a:cubicBezTo>
                <a:cubicBezTo>
                  <a:pt x="20470" y="552726"/>
                  <a:pt x="0" y="532256"/>
                  <a:pt x="0" y="507006"/>
                </a:cubicBezTo>
                <a:cubicBezTo>
                  <a:pt x="0" y="481756"/>
                  <a:pt x="20470" y="461286"/>
                  <a:pt x="45720" y="461286"/>
                </a:cubicBezTo>
                <a:close/>
                <a:moveTo>
                  <a:pt x="40789" y="369548"/>
                </a:moveTo>
                <a:cubicBezTo>
                  <a:pt x="53414" y="369548"/>
                  <a:pt x="63649" y="379783"/>
                  <a:pt x="63649" y="392408"/>
                </a:cubicBezTo>
                <a:cubicBezTo>
                  <a:pt x="63649" y="405033"/>
                  <a:pt x="53414" y="415268"/>
                  <a:pt x="40789" y="415268"/>
                </a:cubicBezTo>
                <a:cubicBezTo>
                  <a:pt x="28164" y="415268"/>
                  <a:pt x="17929" y="405033"/>
                  <a:pt x="17929" y="392408"/>
                </a:cubicBezTo>
                <a:cubicBezTo>
                  <a:pt x="17929" y="379783"/>
                  <a:pt x="28164" y="369548"/>
                  <a:pt x="40789" y="369548"/>
                </a:cubicBezTo>
                <a:close/>
                <a:moveTo>
                  <a:pt x="40789" y="277810"/>
                </a:moveTo>
                <a:cubicBezTo>
                  <a:pt x="53414" y="277810"/>
                  <a:pt x="63649" y="288045"/>
                  <a:pt x="63649" y="300670"/>
                </a:cubicBezTo>
                <a:cubicBezTo>
                  <a:pt x="63649" y="313295"/>
                  <a:pt x="53414" y="323530"/>
                  <a:pt x="40789" y="323530"/>
                </a:cubicBezTo>
                <a:cubicBezTo>
                  <a:pt x="28164" y="323530"/>
                  <a:pt x="17929" y="313295"/>
                  <a:pt x="17929" y="300670"/>
                </a:cubicBezTo>
                <a:cubicBezTo>
                  <a:pt x="17929" y="288045"/>
                  <a:pt x="28164" y="277810"/>
                  <a:pt x="40789" y="277810"/>
                </a:cubicBezTo>
                <a:close/>
                <a:moveTo>
                  <a:pt x="40789" y="186072"/>
                </a:moveTo>
                <a:cubicBezTo>
                  <a:pt x="53414" y="186072"/>
                  <a:pt x="63649" y="196307"/>
                  <a:pt x="63649" y="208932"/>
                </a:cubicBezTo>
                <a:cubicBezTo>
                  <a:pt x="63649" y="221557"/>
                  <a:pt x="53414" y="231792"/>
                  <a:pt x="40789" y="231792"/>
                </a:cubicBezTo>
                <a:cubicBezTo>
                  <a:pt x="28164" y="231792"/>
                  <a:pt x="17929" y="221557"/>
                  <a:pt x="17929" y="208932"/>
                </a:cubicBezTo>
                <a:cubicBezTo>
                  <a:pt x="17929" y="196307"/>
                  <a:pt x="28164" y="186072"/>
                  <a:pt x="40789" y="186072"/>
                </a:cubicBezTo>
                <a:close/>
                <a:moveTo>
                  <a:pt x="40789" y="94381"/>
                </a:moveTo>
                <a:cubicBezTo>
                  <a:pt x="53414" y="94381"/>
                  <a:pt x="63649" y="104616"/>
                  <a:pt x="63649" y="117241"/>
                </a:cubicBezTo>
                <a:cubicBezTo>
                  <a:pt x="63649" y="129866"/>
                  <a:pt x="53414" y="140101"/>
                  <a:pt x="40789" y="140101"/>
                </a:cubicBezTo>
                <a:cubicBezTo>
                  <a:pt x="28164" y="140101"/>
                  <a:pt x="17929" y="129866"/>
                  <a:pt x="17929" y="117241"/>
                </a:cubicBezTo>
                <a:cubicBezTo>
                  <a:pt x="17929" y="104616"/>
                  <a:pt x="28164" y="94381"/>
                  <a:pt x="40789" y="94381"/>
                </a:cubicBezTo>
                <a:close/>
                <a:moveTo>
                  <a:pt x="40789" y="0"/>
                </a:moveTo>
                <a:cubicBezTo>
                  <a:pt x="53414" y="0"/>
                  <a:pt x="63649" y="10235"/>
                  <a:pt x="63649" y="22860"/>
                </a:cubicBezTo>
                <a:cubicBezTo>
                  <a:pt x="63649" y="35485"/>
                  <a:pt x="53414" y="45720"/>
                  <a:pt x="40789" y="45720"/>
                </a:cubicBezTo>
                <a:cubicBezTo>
                  <a:pt x="28164" y="45720"/>
                  <a:pt x="17929" y="35485"/>
                  <a:pt x="17929" y="22860"/>
                </a:cubicBezTo>
                <a:cubicBezTo>
                  <a:pt x="17929" y="10235"/>
                  <a:pt x="28164" y="0"/>
                  <a:pt x="40789" y="0"/>
                </a:cubicBezTo>
                <a:close/>
              </a:path>
            </a:pathLst>
          </a:custGeom>
          <a:solidFill>
            <a:srgbClr val="01AA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>
            <a:spLocks noChangeAspect="1"/>
          </p:cNvSpPr>
          <p:nvPr/>
        </p:nvSpPr>
        <p:spPr>
          <a:xfrm rot="10800000">
            <a:off x="4687645" y="3072600"/>
            <a:ext cx="91440" cy="552726"/>
          </a:xfrm>
          <a:custGeom>
            <a:avLst/>
            <a:gdLst>
              <a:gd name="connsiteX0" fmla="*/ 45720 w 91440"/>
              <a:gd name="connsiteY0" fmla="*/ 461286 h 552726"/>
              <a:gd name="connsiteX1" fmla="*/ 91440 w 91440"/>
              <a:gd name="connsiteY1" fmla="*/ 507006 h 552726"/>
              <a:gd name="connsiteX2" fmla="*/ 45720 w 91440"/>
              <a:gd name="connsiteY2" fmla="*/ 552726 h 552726"/>
              <a:gd name="connsiteX3" fmla="*/ 0 w 91440"/>
              <a:gd name="connsiteY3" fmla="*/ 507006 h 552726"/>
              <a:gd name="connsiteX4" fmla="*/ 45720 w 91440"/>
              <a:gd name="connsiteY4" fmla="*/ 461286 h 552726"/>
              <a:gd name="connsiteX5" fmla="*/ 40789 w 91440"/>
              <a:gd name="connsiteY5" fmla="*/ 369548 h 552726"/>
              <a:gd name="connsiteX6" fmla="*/ 63649 w 91440"/>
              <a:gd name="connsiteY6" fmla="*/ 392408 h 552726"/>
              <a:gd name="connsiteX7" fmla="*/ 40789 w 91440"/>
              <a:gd name="connsiteY7" fmla="*/ 415268 h 552726"/>
              <a:gd name="connsiteX8" fmla="*/ 17929 w 91440"/>
              <a:gd name="connsiteY8" fmla="*/ 392408 h 552726"/>
              <a:gd name="connsiteX9" fmla="*/ 40789 w 91440"/>
              <a:gd name="connsiteY9" fmla="*/ 369548 h 552726"/>
              <a:gd name="connsiteX10" fmla="*/ 40789 w 91440"/>
              <a:gd name="connsiteY10" fmla="*/ 277810 h 552726"/>
              <a:gd name="connsiteX11" fmla="*/ 63649 w 91440"/>
              <a:gd name="connsiteY11" fmla="*/ 300670 h 552726"/>
              <a:gd name="connsiteX12" fmla="*/ 40789 w 91440"/>
              <a:gd name="connsiteY12" fmla="*/ 323530 h 552726"/>
              <a:gd name="connsiteX13" fmla="*/ 17929 w 91440"/>
              <a:gd name="connsiteY13" fmla="*/ 300670 h 552726"/>
              <a:gd name="connsiteX14" fmla="*/ 40789 w 91440"/>
              <a:gd name="connsiteY14" fmla="*/ 277810 h 552726"/>
              <a:gd name="connsiteX15" fmla="*/ 40789 w 91440"/>
              <a:gd name="connsiteY15" fmla="*/ 186072 h 552726"/>
              <a:gd name="connsiteX16" fmla="*/ 63649 w 91440"/>
              <a:gd name="connsiteY16" fmla="*/ 208932 h 552726"/>
              <a:gd name="connsiteX17" fmla="*/ 40789 w 91440"/>
              <a:gd name="connsiteY17" fmla="*/ 231792 h 552726"/>
              <a:gd name="connsiteX18" fmla="*/ 17929 w 91440"/>
              <a:gd name="connsiteY18" fmla="*/ 208932 h 552726"/>
              <a:gd name="connsiteX19" fmla="*/ 40789 w 91440"/>
              <a:gd name="connsiteY19" fmla="*/ 186072 h 552726"/>
              <a:gd name="connsiteX20" fmla="*/ 40789 w 91440"/>
              <a:gd name="connsiteY20" fmla="*/ 94381 h 552726"/>
              <a:gd name="connsiteX21" fmla="*/ 63649 w 91440"/>
              <a:gd name="connsiteY21" fmla="*/ 117241 h 552726"/>
              <a:gd name="connsiteX22" fmla="*/ 40789 w 91440"/>
              <a:gd name="connsiteY22" fmla="*/ 140101 h 552726"/>
              <a:gd name="connsiteX23" fmla="*/ 17929 w 91440"/>
              <a:gd name="connsiteY23" fmla="*/ 117241 h 552726"/>
              <a:gd name="connsiteX24" fmla="*/ 40789 w 91440"/>
              <a:gd name="connsiteY24" fmla="*/ 94381 h 552726"/>
              <a:gd name="connsiteX25" fmla="*/ 40789 w 91440"/>
              <a:gd name="connsiteY25" fmla="*/ 0 h 552726"/>
              <a:gd name="connsiteX26" fmla="*/ 63649 w 91440"/>
              <a:gd name="connsiteY26" fmla="*/ 22860 h 552726"/>
              <a:gd name="connsiteX27" fmla="*/ 40789 w 91440"/>
              <a:gd name="connsiteY27" fmla="*/ 45720 h 552726"/>
              <a:gd name="connsiteX28" fmla="*/ 17929 w 91440"/>
              <a:gd name="connsiteY28" fmla="*/ 22860 h 552726"/>
              <a:gd name="connsiteX29" fmla="*/ 40789 w 91440"/>
              <a:gd name="connsiteY29" fmla="*/ 0 h 55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91440" h="552726">
                <a:moveTo>
                  <a:pt x="45720" y="461286"/>
                </a:moveTo>
                <a:cubicBezTo>
                  <a:pt x="70970" y="461286"/>
                  <a:pt x="91440" y="481756"/>
                  <a:pt x="91440" y="507006"/>
                </a:cubicBezTo>
                <a:cubicBezTo>
                  <a:pt x="91440" y="532256"/>
                  <a:pt x="70970" y="552726"/>
                  <a:pt x="45720" y="552726"/>
                </a:cubicBezTo>
                <a:cubicBezTo>
                  <a:pt x="20470" y="552726"/>
                  <a:pt x="0" y="532256"/>
                  <a:pt x="0" y="507006"/>
                </a:cubicBezTo>
                <a:cubicBezTo>
                  <a:pt x="0" y="481756"/>
                  <a:pt x="20470" y="461286"/>
                  <a:pt x="45720" y="461286"/>
                </a:cubicBezTo>
                <a:close/>
                <a:moveTo>
                  <a:pt x="40789" y="369548"/>
                </a:moveTo>
                <a:cubicBezTo>
                  <a:pt x="53414" y="369548"/>
                  <a:pt x="63649" y="379783"/>
                  <a:pt x="63649" y="392408"/>
                </a:cubicBezTo>
                <a:cubicBezTo>
                  <a:pt x="63649" y="405033"/>
                  <a:pt x="53414" y="415268"/>
                  <a:pt x="40789" y="415268"/>
                </a:cubicBezTo>
                <a:cubicBezTo>
                  <a:pt x="28164" y="415268"/>
                  <a:pt x="17929" y="405033"/>
                  <a:pt x="17929" y="392408"/>
                </a:cubicBezTo>
                <a:cubicBezTo>
                  <a:pt x="17929" y="379783"/>
                  <a:pt x="28164" y="369548"/>
                  <a:pt x="40789" y="369548"/>
                </a:cubicBezTo>
                <a:close/>
                <a:moveTo>
                  <a:pt x="40789" y="277810"/>
                </a:moveTo>
                <a:cubicBezTo>
                  <a:pt x="53414" y="277810"/>
                  <a:pt x="63649" y="288045"/>
                  <a:pt x="63649" y="300670"/>
                </a:cubicBezTo>
                <a:cubicBezTo>
                  <a:pt x="63649" y="313295"/>
                  <a:pt x="53414" y="323530"/>
                  <a:pt x="40789" y="323530"/>
                </a:cubicBezTo>
                <a:cubicBezTo>
                  <a:pt x="28164" y="323530"/>
                  <a:pt x="17929" y="313295"/>
                  <a:pt x="17929" y="300670"/>
                </a:cubicBezTo>
                <a:cubicBezTo>
                  <a:pt x="17929" y="288045"/>
                  <a:pt x="28164" y="277810"/>
                  <a:pt x="40789" y="277810"/>
                </a:cubicBezTo>
                <a:close/>
                <a:moveTo>
                  <a:pt x="40789" y="186072"/>
                </a:moveTo>
                <a:cubicBezTo>
                  <a:pt x="53414" y="186072"/>
                  <a:pt x="63649" y="196307"/>
                  <a:pt x="63649" y="208932"/>
                </a:cubicBezTo>
                <a:cubicBezTo>
                  <a:pt x="63649" y="221557"/>
                  <a:pt x="53414" y="231792"/>
                  <a:pt x="40789" y="231792"/>
                </a:cubicBezTo>
                <a:cubicBezTo>
                  <a:pt x="28164" y="231792"/>
                  <a:pt x="17929" y="221557"/>
                  <a:pt x="17929" y="208932"/>
                </a:cubicBezTo>
                <a:cubicBezTo>
                  <a:pt x="17929" y="196307"/>
                  <a:pt x="28164" y="186072"/>
                  <a:pt x="40789" y="186072"/>
                </a:cubicBezTo>
                <a:close/>
                <a:moveTo>
                  <a:pt x="40789" y="94381"/>
                </a:moveTo>
                <a:cubicBezTo>
                  <a:pt x="53414" y="94381"/>
                  <a:pt x="63649" y="104616"/>
                  <a:pt x="63649" y="117241"/>
                </a:cubicBezTo>
                <a:cubicBezTo>
                  <a:pt x="63649" y="129866"/>
                  <a:pt x="53414" y="140101"/>
                  <a:pt x="40789" y="140101"/>
                </a:cubicBezTo>
                <a:cubicBezTo>
                  <a:pt x="28164" y="140101"/>
                  <a:pt x="17929" y="129866"/>
                  <a:pt x="17929" y="117241"/>
                </a:cubicBezTo>
                <a:cubicBezTo>
                  <a:pt x="17929" y="104616"/>
                  <a:pt x="28164" y="94381"/>
                  <a:pt x="40789" y="94381"/>
                </a:cubicBezTo>
                <a:close/>
                <a:moveTo>
                  <a:pt x="40789" y="0"/>
                </a:moveTo>
                <a:cubicBezTo>
                  <a:pt x="53414" y="0"/>
                  <a:pt x="63649" y="10235"/>
                  <a:pt x="63649" y="22860"/>
                </a:cubicBezTo>
                <a:cubicBezTo>
                  <a:pt x="63649" y="35485"/>
                  <a:pt x="53414" y="45720"/>
                  <a:pt x="40789" y="45720"/>
                </a:cubicBezTo>
                <a:cubicBezTo>
                  <a:pt x="28164" y="45720"/>
                  <a:pt x="17929" y="35485"/>
                  <a:pt x="17929" y="22860"/>
                </a:cubicBezTo>
                <a:cubicBezTo>
                  <a:pt x="17929" y="10235"/>
                  <a:pt x="28164" y="0"/>
                  <a:pt x="40789" y="0"/>
                </a:cubicBezTo>
                <a:close/>
              </a:path>
            </a:pathLst>
          </a:custGeom>
          <a:solidFill>
            <a:srgbClr val="85C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737327" y="1968970"/>
            <a:ext cx="3240066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To help drain water, it may be desirable to make super elevation at a small longitudinal grade not less than 0.5%</a:t>
            </a:r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3810000" y="2360180"/>
            <a:ext cx="2286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Dispose of water to tanks via longitudinal grooves</a:t>
            </a:r>
            <a:endParaRPr lang="x-none" sz="1400" b="1" dirty="0"/>
          </a:p>
        </p:txBody>
      </p:sp>
      <p:sp>
        <p:nvSpPr>
          <p:cNvPr id="43" name="Text Box 10"/>
          <p:cNvSpPr txBox="1">
            <a:spLocks noChangeArrowheads="1"/>
          </p:cNvSpPr>
          <p:nvPr/>
        </p:nvSpPr>
        <p:spPr bwMode="auto">
          <a:xfrm>
            <a:off x="6315635" y="4500638"/>
            <a:ext cx="22860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/>
              <a:t>The tank must have a pump to  pump the collected water</a:t>
            </a:r>
          </a:p>
        </p:txBody>
      </p:sp>
      <p:sp>
        <p:nvSpPr>
          <p:cNvPr id="44" name="Text Box 10"/>
          <p:cNvSpPr txBox="1">
            <a:spLocks noChangeArrowheads="1"/>
          </p:cNvSpPr>
          <p:nvPr/>
        </p:nvSpPr>
        <p:spPr bwMode="auto">
          <a:xfrm>
            <a:off x="8693075" y="4500637"/>
            <a:ext cx="2286000" cy="1131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/>
              <a:t>the drainage system designed to be easily cleaned and maintained</a:t>
            </a:r>
            <a:endParaRPr lang="en-US" sz="1600" b="1" dirty="0">
              <a:latin typeface="Candara" panose="020E0502030303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096000" y="1368806"/>
            <a:ext cx="23234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56595E"/>
                </a:solidFill>
                <a:latin typeface="Candara" panose="020E0502030303020204" pitchFamily="34" charset="0"/>
              </a:rPr>
              <a:t>Drainage System characteristics  </a:t>
            </a:r>
          </a:p>
        </p:txBody>
      </p:sp>
    </p:spTree>
    <p:extLst>
      <p:ext uri="{BB962C8B-B14F-4D97-AF65-F5344CB8AC3E}">
        <p14:creationId xmlns:p14="http://schemas.microsoft.com/office/powerpoint/2010/main" val="1880225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7" grpId="0"/>
      <p:bldP spid="2" grpId="0" animBg="1"/>
      <p:bldP spid="20" grpId="0" animBg="1"/>
      <p:bldP spid="21" grpId="0" animBg="1"/>
      <p:bldP spid="22" grpId="0" animBg="1"/>
      <p:bldP spid="2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rot="2710697">
            <a:off x="-445957" y="587316"/>
            <a:ext cx="13462954" cy="5300520"/>
          </a:xfrm>
          <a:custGeom>
            <a:avLst/>
            <a:gdLst>
              <a:gd name="connsiteX0" fmla="*/ 4800853 w 13462954"/>
              <a:gd name="connsiteY0" fmla="*/ 0 h 5300520"/>
              <a:gd name="connsiteX1" fmla="*/ 12443810 w 13462954"/>
              <a:gd name="connsiteY1" fmla="*/ 0 h 5300520"/>
              <a:gd name="connsiteX2" fmla="*/ 13462954 w 13462954"/>
              <a:gd name="connsiteY2" fmla="*/ 1012821 h 5300520"/>
              <a:gd name="connsiteX3" fmla="*/ 9201855 w 13462954"/>
              <a:gd name="connsiteY3" fmla="*/ 5300520 h 5300520"/>
              <a:gd name="connsiteX4" fmla="*/ 472629 w 13462954"/>
              <a:gd name="connsiteY4" fmla="*/ 5300520 h 5300520"/>
              <a:gd name="connsiteX5" fmla="*/ 0 w 13462954"/>
              <a:gd name="connsiteY5" fmla="*/ 4830824 h 5300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62954" h="5300520">
                <a:moveTo>
                  <a:pt x="4800853" y="0"/>
                </a:moveTo>
                <a:lnTo>
                  <a:pt x="12443810" y="0"/>
                </a:lnTo>
                <a:lnTo>
                  <a:pt x="13462954" y="1012821"/>
                </a:lnTo>
                <a:lnTo>
                  <a:pt x="9201855" y="5300520"/>
                </a:lnTo>
                <a:lnTo>
                  <a:pt x="472629" y="5300520"/>
                </a:lnTo>
                <a:lnTo>
                  <a:pt x="0" y="4830824"/>
                </a:lnTo>
                <a:close/>
              </a:path>
            </a:pathLst>
          </a:custGeom>
          <a:solidFill>
            <a:srgbClr val="3EB8CD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975840" y="422562"/>
            <a:ext cx="3657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andara" panose="020E0502030303020204" pitchFamily="34" charset="0"/>
              </a:rPr>
              <a:t>CONTENTS</a:t>
            </a:r>
          </a:p>
        </p:txBody>
      </p:sp>
      <p:cxnSp>
        <p:nvCxnSpPr>
          <p:cNvPr id="18" name="Straight Connector 17"/>
          <p:cNvCxnSpPr/>
          <p:nvPr/>
        </p:nvCxnSpPr>
        <p:spPr>
          <a:xfrm rot="18994765" flipH="1">
            <a:off x="3653170" y="1569868"/>
            <a:ext cx="1" cy="502920"/>
          </a:xfrm>
          <a:prstGeom prst="line">
            <a:avLst/>
          </a:prstGeom>
          <a:ln>
            <a:solidFill>
              <a:schemeClr val="bg1"/>
            </a:solidFill>
            <a:headEnd type="oval" w="sm" len="sm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8994765" flipH="1">
            <a:off x="3998851" y="1935153"/>
            <a:ext cx="1" cy="502920"/>
          </a:xfrm>
          <a:prstGeom prst="line">
            <a:avLst/>
          </a:prstGeom>
          <a:ln>
            <a:solidFill>
              <a:schemeClr val="bg1"/>
            </a:solidFill>
            <a:headEnd type="oval" w="sm" len="sm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8994765" flipH="1">
            <a:off x="4344533" y="2300438"/>
            <a:ext cx="1" cy="502920"/>
          </a:xfrm>
          <a:prstGeom prst="line">
            <a:avLst/>
          </a:prstGeom>
          <a:ln>
            <a:solidFill>
              <a:schemeClr val="bg1"/>
            </a:solidFill>
            <a:headEnd type="oval" w="sm" len="sm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8994765" flipH="1">
            <a:off x="4690214" y="2665722"/>
            <a:ext cx="1" cy="502920"/>
          </a:xfrm>
          <a:prstGeom prst="line">
            <a:avLst/>
          </a:prstGeom>
          <a:ln>
            <a:solidFill>
              <a:schemeClr val="bg1"/>
            </a:solidFill>
            <a:headEnd type="oval" w="sm" len="sm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8994765" flipH="1">
            <a:off x="5035895" y="3031007"/>
            <a:ext cx="1" cy="502920"/>
          </a:xfrm>
          <a:prstGeom prst="line">
            <a:avLst/>
          </a:prstGeom>
          <a:ln>
            <a:solidFill>
              <a:schemeClr val="bg1"/>
            </a:solidFill>
            <a:headEnd type="oval" w="sm" len="sm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8994765" flipH="1">
            <a:off x="5381577" y="3396292"/>
            <a:ext cx="1" cy="502920"/>
          </a:xfrm>
          <a:prstGeom prst="line">
            <a:avLst/>
          </a:prstGeom>
          <a:ln>
            <a:solidFill>
              <a:schemeClr val="bg1"/>
            </a:solidFill>
            <a:headEnd type="oval" w="sm" len="sm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8994765" flipH="1">
            <a:off x="5727258" y="3761577"/>
            <a:ext cx="1" cy="502920"/>
          </a:xfrm>
          <a:prstGeom prst="line">
            <a:avLst/>
          </a:prstGeom>
          <a:ln>
            <a:solidFill>
              <a:schemeClr val="bg1"/>
            </a:solidFill>
            <a:headEnd type="oval" w="sm" len="sm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8994765" flipH="1">
            <a:off x="6072939" y="4126862"/>
            <a:ext cx="1" cy="502920"/>
          </a:xfrm>
          <a:prstGeom prst="line">
            <a:avLst/>
          </a:prstGeom>
          <a:ln>
            <a:solidFill>
              <a:schemeClr val="bg1"/>
            </a:solidFill>
            <a:headEnd type="oval" w="sm" len="sm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8994765" flipH="1">
            <a:off x="6418620" y="4492146"/>
            <a:ext cx="1" cy="502920"/>
          </a:xfrm>
          <a:prstGeom prst="line">
            <a:avLst/>
          </a:prstGeom>
          <a:ln>
            <a:solidFill>
              <a:schemeClr val="bg1"/>
            </a:solidFill>
            <a:headEnd type="oval" w="sm" len="sm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8994765" flipH="1">
            <a:off x="6764301" y="4857432"/>
            <a:ext cx="1" cy="502920"/>
          </a:xfrm>
          <a:prstGeom prst="line">
            <a:avLst/>
          </a:prstGeom>
          <a:ln>
            <a:solidFill>
              <a:schemeClr val="bg1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905033" y="1690903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The problem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249925" y="2053224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The site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96396" y="2416182"/>
            <a:ext cx="25201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Scope of the project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936788" y="2794375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Site investigation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287758" y="3152677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Background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633439" y="3513307"/>
            <a:ext cx="3072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Tunnel Characteristics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979121" y="3881939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Tunnel Profile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333764" y="4247225"/>
            <a:ext cx="2629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Implementation mechanism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669090" y="4640231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Conclusion </a:t>
            </a:r>
          </a:p>
        </p:txBody>
      </p:sp>
      <p:sp>
        <p:nvSpPr>
          <p:cNvPr id="39" name="Isosceles Triangle 38"/>
          <p:cNvSpPr/>
          <p:nvPr/>
        </p:nvSpPr>
        <p:spPr>
          <a:xfrm rot="10800000">
            <a:off x="3450635" y="10859"/>
            <a:ext cx="836508" cy="452972"/>
          </a:xfrm>
          <a:prstGeom prst="triangle">
            <a:avLst/>
          </a:prstGeom>
          <a:solidFill>
            <a:srgbClr val="FF2B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55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0"/>
                            </p:stCondLst>
                            <p:childTnLst>
                              <p:par>
                                <p:cTn id="7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2000"/>
                            </p:stCondLst>
                            <p:childTnLst>
                              <p:par>
                                <p:cTn id="8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3000"/>
                            </p:stCondLst>
                            <p:childTnLst>
                              <p:par>
                                <p:cTn id="9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3341511" y="258228"/>
            <a:ext cx="55089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56595E"/>
                </a:solidFill>
                <a:latin typeface="Candara" panose="020E0502030303020204" pitchFamily="34" charset="0"/>
              </a:rPr>
              <a:t>Drainage system </a:t>
            </a:r>
          </a:p>
        </p:txBody>
      </p:sp>
      <p:pic>
        <p:nvPicPr>
          <p:cNvPr id="52" name="صورة 19">
            <a:extLst>
              <a:ext uri="{FF2B5EF4-FFF2-40B4-BE49-F238E27FC236}">
                <a16:creationId xmlns:a16="http://schemas.microsoft.com/office/drawing/2014/main" id="{4452F519-01E5-456D-9BD3-DD3B3CBDF8E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373" y="1272619"/>
            <a:ext cx="8465270" cy="4958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427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508336" y="2061540"/>
            <a:ext cx="2593571" cy="3266831"/>
          </a:xfrm>
          <a:prstGeom prst="rect">
            <a:avLst/>
          </a:prstGeom>
          <a:solidFill>
            <a:srgbClr val="3EB8CD"/>
          </a:solidFill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598896" y="3006506"/>
            <a:ext cx="2349500" cy="2251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tlCol="0" anchor="t" anchorCtr="0"/>
          <a:lstStyle/>
          <a:p>
            <a:pPr>
              <a:lnSpc>
                <a:spcPct val="150000"/>
              </a:lnSpc>
            </a:pPr>
            <a:r>
              <a:rPr lang="en-US" sz="2000" b="1" dirty="0"/>
              <a:t>It leads from emergency exit to the ground surface directly.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508336" y="2224938"/>
            <a:ext cx="2596896" cy="803741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Emergency staircase</a:t>
            </a:r>
            <a:endParaRPr lang="en-US" sz="2800" b="1" dirty="0">
              <a:solidFill>
                <a:schemeClr val="bg1"/>
              </a:solidFill>
              <a:latin typeface="Candara" panose="020E0502030303020204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70671" y="2061539"/>
            <a:ext cx="2593571" cy="3266831"/>
          </a:xfrm>
          <a:prstGeom prst="rect">
            <a:avLst/>
          </a:prstGeom>
          <a:solidFill>
            <a:srgbClr val="FF2B2A"/>
          </a:solidFill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18295" y="2061540"/>
            <a:ext cx="2593571" cy="3266831"/>
          </a:xfrm>
          <a:prstGeom prst="rect">
            <a:avLst/>
          </a:prstGeom>
          <a:solidFill>
            <a:srgbClr val="FFA803"/>
          </a:solidFill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564001" y="2907760"/>
            <a:ext cx="2349500" cy="2251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tlCol="0" anchor="t" anchorCtr="0"/>
          <a:lstStyle/>
          <a:p>
            <a:pPr>
              <a:spcBef>
                <a:spcPts val="800"/>
              </a:spcBef>
            </a:pPr>
            <a:r>
              <a:rPr lang="en-US" b="1" dirty="0"/>
              <a:t>Those Shelters must be directly connected to the ground surface via evacuation corridors in order to escape , and must contain fresh air , telephone , first aid .</a:t>
            </a:r>
            <a:endParaRPr lang="en-US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470671" y="2224940"/>
            <a:ext cx="2596896" cy="781566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Shelters</a:t>
            </a:r>
            <a:endParaRPr lang="en-US" sz="2400" b="1" dirty="0">
              <a:solidFill>
                <a:schemeClr val="bg1"/>
              </a:solidFill>
              <a:latin typeface="Candara" panose="020E0502030303020204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0999" y="249756"/>
            <a:ext cx="55089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Font typeface="Wingdings" panose="05000000000000000000" pitchFamily="2" charset="2"/>
              <a:buChar char="v"/>
            </a:pPr>
            <a:r>
              <a:rPr lang="en-US" sz="4400" b="1" dirty="0">
                <a:latin typeface="Candara" panose="020E0502030303020204" pitchFamily="34" charset="0"/>
              </a:rPr>
              <a:t>Emergency exit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535227" y="2907760"/>
            <a:ext cx="2349500" cy="2251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tlCol="0" anchor="t" anchorCtr="0"/>
          <a:lstStyle/>
          <a:p>
            <a:pPr>
              <a:spcBef>
                <a:spcPts val="800"/>
              </a:spcBef>
            </a:pPr>
            <a:r>
              <a:rPr lang="en-US" b="1" dirty="0"/>
              <a:t>They are constructed beside the traffic pipe or under the paved road where they lead to the ground surface.</a:t>
            </a:r>
            <a:endParaRPr lang="en-US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517462" y="2224940"/>
            <a:ext cx="2587752" cy="781566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Safety corridors</a:t>
            </a:r>
            <a:endParaRPr lang="en-US" sz="2800" b="1" dirty="0">
              <a:solidFill>
                <a:schemeClr val="bg1"/>
              </a:solidFill>
              <a:latin typeface="Candara" panose="020E0502030303020204" pitchFamily="34" charset="0"/>
              <a:ea typeface="Open Sans Light" pitchFamily="34" charset="0"/>
              <a:cs typeface="Open Sans Light" pitchFamily="34" charset="0"/>
            </a:endParaRPr>
          </a:p>
        </p:txBody>
      </p:sp>
      <p:pic>
        <p:nvPicPr>
          <p:cNvPr id="27" name="Picture 26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6000" y="6793753"/>
            <a:ext cx="365760" cy="98854"/>
          </a:xfrm>
          <a:prstGeom prst="rect">
            <a:avLst/>
          </a:prstGeom>
          <a:noFill/>
          <a:effectLst>
            <a:glow rad="63500">
              <a:schemeClr val="bg1">
                <a:alpha val="4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663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5" grpId="0"/>
      <p:bldP spid="26" grpId="0" animBg="1"/>
      <p:bldP spid="2" grpId="0" animBg="1"/>
      <p:bldP spid="3" grpId="0" animBg="1"/>
      <p:bldP spid="29" grpId="0"/>
      <p:bldP spid="30" grpId="0" animBg="1"/>
      <p:bldP spid="23" grpId="0"/>
      <p:bldP spid="2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E71CE6B1-E93F-4096-8496-352AB748BC13}"/>
              </a:ext>
            </a:extLst>
          </p:cNvPr>
          <p:cNvSpPr txBox="1"/>
          <p:nvPr/>
        </p:nvSpPr>
        <p:spPr>
          <a:xfrm>
            <a:off x="534993" y="596079"/>
            <a:ext cx="10261032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defTabSz="121917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3200" dirty="0">
                <a:latin typeface="Candara" panose="020E0502030303020204" pitchFamily="34" charset="0"/>
              </a:rPr>
              <a:t>The doors of the emergency exits must be large, and with a distinct color, usually the green color, and there must be an emergency exit every (100-500) meters.</a:t>
            </a:r>
          </a:p>
        </p:txBody>
      </p:sp>
      <p:pic>
        <p:nvPicPr>
          <p:cNvPr id="27" name="صورة 20" descr="Tunelsicherheit">
            <a:extLst>
              <a:ext uri="{FF2B5EF4-FFF2-40B4-BE49-F238E27FC236}">
                <a16:creationId xmlns:a16="http://schemas.microsoft.com/office/drawing/2014/main" id="{42174519-135E-4EAD-8C47-C232E0DB796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654" y="3305918"/>
            <a:ext cx="7635711" cy="34248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2629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6000" y="6793753"/>
            <a:ext cx="365760" cy="98854"/>
          </a:xfrm>
          <a:prstGeom prst="rect">
            <a:avLst/>
          </a:prstGeom>
          <a:noFill/>
          <a:effectLst>
            <a:glow rad="63500">
              <a:schemeClr val="bg1">
                <a:alpha val="45000"/>
              </a:schemeClr>
            </a:glow>
          </a:effectLst>
        </p:spPr>
      </p:pic>
      <p:sp>
        <p:nvSpPr>
          <p:cNvPr id="45" name="Oval 49"/>
          <p:cNvSpPr>
            <a:spLocks noChangeAspect="1"/>
          </p:cNvSpPr>
          <p:nvPr/>
        </p:nvSpPr>
        <p:spPr>
          <a:xfrm>
            <a:off x="6248751" y="2597938"/>
            <a:ext cx="521208" cy="521208"/>
          </a:xfrm>
          <a:prstGeom prst="ellipse">
            <a:avLst/>
          </a:prstGeom>
          <a:solidFill>
            <a:srgbClr val="FFA803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6"/>
          <p:cNvSpPr txBox="1"/>
          <p:nvPr/>
        </p:nvSpPr>
        <p:spPr>
          <a:xfrm>
            <a:off x="346238" y="642948"/>
            <a:ext cx="55089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4000" b="1" dirty="0"/>
              <a:t>Ventilation Systems</a:t>
            </a:r>
          </a:p>
        </p:txBody>
      </p:sp>
      <p:grpSp>
        <p:nvGrpSpPr>
          <p:cNvPr id="47" name="Group 52"/>
          <p:cNvGrpSpPr/>
          <p:nvPr/>
        </p:nvGrpSpPr>
        <p:grpSpPr>
          <a:xfrm>
            <a:off x="491067" y="2000311"/>
            <a:ext cx="5486400" cy="1473392"/>
            <a:chOff x="491067" y="2000311"/>
            <a:chExt cx="5486400" cy="14733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Freeform 11"/>
            <p:cNvSpPr>
              <a:spLocks noChangeAspect="1"/>
            </p:cNvSpPr>
            <p:nvPr/>
          </p:nvSpPr>
          <p:spPr>
            <a:xfrm>
              <a:off x="491067" y="2000312"/>
              <a:ext cx="5486400" cy="1473391"/>
            </a:xfrm>
            <a:custGeom>
              <a:avLst/>
              <a:gdLst>
                <a:gd name="connsiteX0" fmla="*/ 310451 w 6935901"/>
                <a:gd name="connsiteY0" fmla="*/ 0 h 1862667"/>
                <a:gd name="connsiteX1" fmla="*/ 6248394 w 6935901"/>
                <a:gd name="connsiteY1" fmla="*/ 0 h 1862667"/>
                <a:gd name="connsiteX2" fmla="*/ 6558845 w 6935901"/>
                <a:gd name="connsiteY2" fmla="*/ 310451 h 1862667"/>
                <a:gd name="connsiteX3" fmla="*/ 6558845 w 6935901"/>
                <a:gd name="connsiteY3" fmla="*/ 708389 h 1862667"/>
                <a:gd name="connsiteX4" fmla="*/ 6570141 w 6935901"/>
                <a:gd name="connsiteY4" fmla="*/ 707250 h 1862667"/>
                <a:gd name="connsiteX5" fmla="*/ 6935901 w 6935901"/>
                <a:gd name="connsiteY5" fmla="*/ 1073010 h 1862667"/>
                <a:gd name="connsiteX6" fmla="*/ 6570141 w 6935901"/>
                <a:gd name="connsiteY6" fmla="*/ 1438770 h 1862667"/>
                <a:gd name="connsiteX7" fmla="*/ 6558845 w 6935901"/>
                <a:gd name="connsiteY7" fmla="*/ 1437631 h 1862667"/>
                <a:gd name="connsiteX8" fmla="*/ 6558845 w 6935901"/>
                <a:gd name="connsiteY8" fmla="*/ 1552216 h 1862667"/>
                <a:gd name="connsiteX9" fmla="*/ 6248394 w 6935901"/>
                <a:gd name="connsiteY9" fmla="*/ 1862667 h 1862667"/>
                <a:gd name="connsiteX10" fmla="*/ 310451 w 6935901"/>
                <a:gd name="connsiteY10" fmla="*/ 1862667 h 1862667"/>
                <a:gd name="connsiteX11" fmla="*/ 0 w 6935901"/>
                <a:gd name="connsiteY11" fmla="*/ 1552216 h 1862667"/>
                <a:gd name="connsiteX12" fmla="*/ 0 w 6935901"/>
                <a:gd name="connsiteY12" fmla="*/ 310451 h 1862667"/>
                <a:gd name="connsiteX13" fmla="*/ 310451 w 6935901"/>
                <a:gd name="connsiteY13" fmla="*/ 0 h 1862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935901" h="1862667">
                  <a:moveTo>
                    <a:pt x="310451" y="0"/>
                  </a:moveTo>
                  <a:lnTo>
                    <a:pt x="6248394" y="0"/>
                  </a:lnTo>
                  <a:cubicBezTo>
                    <a:pt x="6419851" y="0"/>
                    <a:pt x="6558845" y="138994"/>
                    <a:pt x="6558845" y="310451"/>
                  </a:cubicBezTo>
                  <a:lnTo>
                    <a:pt x="6558845" y="708389"/>
                  </a:lnTo>
                  <a:lnTo>
                    <a:pt x="6570141" y="707250"/>
                  </a:lnTo>
                  <a:cubicBezTo>
                    <a:pt x="6772145" y="707250"/>
                    <a:pt x="6935901" y="871006"/>
                    <a:pt x="6935901" y="1073010"/>
                  </a:cubicBezTo>
                  <a:cubicBezTo>
                    <a:pt x="6935901" y="1275014"/>
                    <a:pt x="6772145" y="1438770"/>
                    <a:pt x="6570141" y="1438770"/>
                  </a:cubicBezTo>
                  <a:lnTo>
                    <a:pt x="6558845" y="1437631"/>
                  </a:lnTo>
                  <a:lnTo>
                    <a:pt x="6558845" y="1552216"/>
                  </a:lnTo>
                  <a:cubicBezTo>
                    <a:pt x="6558845" y="1723673"/>
                    <a:pt x="6419851" y="1862667"/>
                    <a:pt x="6248394" y="1862667"/>
                  </a:cubicBezTo>
                  <a:lnTo>
                    <a:pt x="310451" y="1862667"/>
                  </a:lnTo>
                  <a:cubicBezTo>
                    <a:pt x="138994" y="1862667"/>
                    <a:pt x="0" y="1723673"/>
                    <a:pt x="0" y="1552216"/>
                  </a:cubicBezTo>
                  <a:lnTo>
                    <a:pt x="0" y="310451"/>
                  </a:lnTo>
                  <a:cubicBezTo>
                    <a:pt x="0" y="138994"/>
                    <a:pt x="138994" y="0"/>
                    <a:pt x="310451" y="0"/>
                  </a:cubicBezTo>
                  <a:close/>
                </a:path>
              </a:pathLst>
            </a:custGeom>
            <a:noFill/>
            <a:ln w="50800">
              <a:solidFill>
                <a:srgbClr val="FF2B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 9"/>
            <p:cNvSpPr>
              <a:spLocks noChangeAspect="1"/>
            </p:cNvSpPr>
            <p:nvPr/>
          </p:nvSpPr>
          <p:spPr>
            <a:xfrm>
              <a:off x="491067" y="2000311"/>
              <a:ext cx="5212080" cy="408227"/>
            </a:xfrm>
            <a:custGeom>
              <a:avLst/>
              <a:gdLst>
                <a:gd name="connsiteX0" fmla="*/ 310451 w 6558845"/>
                <a:gd name="connsiteY0" fmla="*/ 0 h 513712"/>
                <a:gd name="connsiteX1" fmla="*/ 6248394 w 6558845"/>
                <a:gd name="connsiteY1" fmla="*/ 0 h 513712"/>
                <a:gd name="connsiteX2" fmla="*/ 6558845 w 6558845"/>
                <a:gd name="connsiteY2" fmla="*/ 310451 h 513712"/>
                <a:gd name="connsiteX3" fmla="*/ 6558845 w 6558845"/>
                <a:gd name="connsiteY3" fmla="*/ 513712 h 513712"/>
                <a:gd name="connsiteX4" fmla="*/ 0 w 6558845"/>
                <a:gd name="connsiteY4" fmla="*/ 513712 h 513712"/>
                <a:gd name="connsiteX5" fmla="*/ 0 w 6558845"/>
                <a:gd name="connsiteY5" fmla="*/ 310451 h 513712"/>
                <a:gd name="connsiteX6" fmla="*/ 310451 w 6558845"/>
                <a:gd name="connsiteY6" fmla="*/ 0 h 513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58845" h="513712">
                  <a:moveTo>
                    <a:pt x="310451" y="0"/>
                  </a:moveTo>
                  <a:lnTo>
                    <a:pt x="6248394" y="0"/>
                  </a:lnTo>
                  <a:cubicBezTo>
                    <a:pt x="6419851" y="0"/>
                    <a:pt x="6558845" y="138994"/>
                    <a:pt x="6558845" y="310451"/>
                  </a:cubicBezTo>
                  <a:lnTo>
                    <a:pt x="6558845" y="513712"/>
                  </a:lnTo>
                  <a:lnTo>
                    <a:pt x="0" y="513712"/>
                  </a:lnTo>
                  <a:lnTo>
                    <a:pt x="0" y="310451"/>
                  </a:lnTo>
                  <a:cubicBezTo>
                    <a:pt x="0" y="138994"/>
                    <a:pt x="138994" y="0"/>
                    <a:pt x="310451" y="0"/>
                  </a:cubicBezTo>
                  <a:close/>
                </a:path>
              </a:pathLst>
            </a:custGeom>
            <a:solidFill>
              <a:srgbClr val="FF2B2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Longitudinal Ventilation System</a:t>
              </a:r>
              <a:endParaRPr lang="en-US" sz="2400" b="1" dirty="0">
                <a:latin typeface="Candara" panose="020E0502030303020204" pitchFamily="34" charset="0"/>
              </a:endParaRPr>
            </a:p>
          </p:txBody>
        </p:sp>
      </p:grpSp>
      <p:grpSp>
        <p:nvGrpSpPr>
          <p:cNvPr id="58" name="Group 53"/>
          <p:cNvGrpSpPr/>
          <p:nvPr/>
        </p:nvGrpSpPr>
        <p:grpSpPr>
          <a:xfrm>
            <a:off x="6510306" y="2000310"/>
            <a:ext cx="5212080" cy="1473393"/>
            <a:chOff x="6510306" y="2000310"/>
            <a:chExt cx="5212080" cy="1473393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9" name="Freeform 8"/>
            <p:cNvSpPr>
              <a:spLocks noChangeAspect="1"/>
            </p:cNvSpPr>
            <p:nvPr/>
          </p:nvSpPr>
          <p:spPr>
            <a:xfrm>
              <a:off x="6510306" y="2001293"/>
              <a:ext cx="5184648" cy="1472410"/>
            </a:xfrm>
            <a:custGeom>
              <a:avLst/>
              <a:gdLst>
                <a:gd name="connsiteX0" fmla="*/ 310451 w 6558845"/>
                <a:gd name="connsiteY0" fmla="*/ 0 h 1862667"/>
                <a:gd name="connsiteX1" fmla="*/ 6248394 w 6558845"/>
                <a:gd name="connsiteY1" fmla="*/ 0 h 1862667"/>
                <a:gd name="connsiteX2" fmla="*/ 6558845 w 6558845"/>
                <a:gd name="connsiteY2" fmla="*/ 310451 h 1862667"/>
                <a:gd name="connsiteX3" fmla="*/ 6558845 w 6558845"/>
                <a:gd name="connsiteY3" fmla="*/ 1552216 h 1862667"/>
                <a:gd name="connsiteX4" fmla="*/ 6248394 w 6558845"/>
                <a:gd name="connsiteY4" fmla="*/ 1862667 h 1862667"/>
                <a:gd name="connsiteX5" fmla="*/ 310451 w 6558845"/>
                <a:gd name="connsiteY5" fmla="*/ 1862667 h 1862667"/>
                <a:gd name="connsiteX6" fmla="*/ 0 w 6558845"/>
                <a:gd name="connsiteY6" fmla="*/ 1552216 h 1862667"/>
                <a:gd name="connsiteX7" fmla="*/ 0 w 6558845"/>
                <a:gd name="connsiteY7" fmla="*/ 1438770 h 1862667"/>
                <a:gd name="connsiteX8" fmla="*/ 365760 w 6558845"/>
                <a:gd name="connsiteY8" fmla="*/ 1073010 h 1862667"/>
                <a:gd name="connsiteX9" fmla="*/ 0 w 6558845"/>
                <a:gd name="connsiteY9" fmla="*/ 707250 h 1862667"/>
                <a:gd name="connsiteX10" fmla="*/ 0 w 6558845"/>
                <a:gd name="connsiteY10" fmla="*/ 310451 h 1862667"/>
                <a:gd name="connsiteX11" fmla="*/ 310451 w 6558845"/>
                <a:gd name="connsiteY11" fmla="*/ 0 h 1862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58845" h="1862667">
                  <a:moveTo>
                    <a:pt x="310451" y="0"/>
                  </a:moveTo>
                  <a:lnTo>
                    <a:pt x="6248394" y="0"/>
                  </a:lnTo>
                  <a:cubicBezTo>
                    <a:pt x="6419851" y="0"/>
                    <a:pt x="6558845" y="138994"/>
                    <a:pt x="6558845" y="310451"/>
                  </a:cubicBezTo>
                  <a:lnTo>
                    <a:pt x="6558845" y="1552216"/>
                  </a:lnTo>
                  <a:cubicBezTo>
                    <a:pt x="6558845" y="1723673"/>
                    <a:pt x="6419851" y="1862667"/>
                    <a:pt x="6248394" y="1862667"/>
                  </a:cubicBezTo>
                  <a:lnTo>
                    <a:pt x="310451" y="1862667"/>
                  </a:lnTo>
                  <a:cubicBezTo>
                    <a:pt x="138994" y="1862667"/>
                    <a:pt x="0" y="1723673"/>
                    <a:pt x="0" y="1552216"/>
                  </a:cubicBezTo>
                  <a:lnTo>
                    <a:pt x="0" y="1438770"/>
                  </a:lnTo>
                  <a:cubicBezTo>
                    <a:pt x="202004" y="1438770"/>
                    <a:pt x="365760" y="1275014"/>
                    <a:pt x="365760" y="1073010"/>
                  </a:cubicBezTo>
                  <a:cubicBezTo>
                    <a:pt x="365760" y="871006"/>
                    <a:pt x="202004" y="707250"/>
                    <a:pt x="0" y="707250"/>
                  </a:cubicBezTo>
                  <a:lnTo>
                    <a:pt x="0" y="310451"/>
                  </a:lnTo>
                  <a:cubicBezTo>
                    <a:pt x="0" y="138994"/>
                    <a:pt x="138994" y="0"/>
                    <a:pt x="310451" y="0"/>
                  </a:cubicBezTo>
                  <a:close/>
                </a:path>
              </a:pathLst>
            </a:custGeom>
            <a:noFill/>
            <a:ln w="50800">
              <a:solidFill>
                <a:srgbClr val="FFA8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   </a:t>
              </a:r>
            </a:p>
          </p:txBody>
        </p:sp>
        <p:sp>
          <p:nvSpPr>
            <p:cNvPr id="60" name="Freeform 10"/>
            <p:cNvSpPr>
              <a:spLocks noChangeAspect="1"/>
            </p:cNvSpPr>
            <p:nvPr/>
          </p:nvSpPr>
          <p:spPr>
            <a:xfrm>
              <a:off x="6510306" y="2000310"/>
              <a:ext cx="5212080" cy="408227"/>
            </a:xfrm>
            <a:custGeom>
              <a:avLst/>
              <a:gdLst>
                <a:gd name="connsiteX0" fmla="*/ 310451 w 6558845"/>
                <a:gd name="connsiteY0" fmla="*/ 0 h 513712"/>
                <a:gd name="connsiteX1" fmla="*/ 6248394 w 6558845"/>
                <a:gd name="connsiteY1" fmla="*/ 0 h 513712"/>
                <a:gd name="connsiteX2" fmla="*/ 6558845 w 6558845"/>
                <a:gd name="connsiteY2" fmla="*/ 310451 h 513712"/>
                <a:gd name="connsiteX3" fmla="*/ 6558845 w 6558845"/>
                <a:gd name="connsiteY3" fmla="*/ 513712 h 513712"/>
                <a:gd name="connsiteX4" fmla="*/ 0 w 6558845"/>
                <a:gd name="connsiteY4" fmla="*/ 513712 h 513712"/>
                <a:gd name="connsiteX5" fmla="*/ 0 w 6558845"/>
                <a:gd name="connsiteY5" fmla="*/ 310451 h 513712"/>
                <a:gd name="connsiteX6" fmla="*/ 310451 w 6558845"/>
                <a:gd name="connsiteY6" fmla="*/ 0 h 513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58845" h="513712">
                  <a:moveTo>
                    <a:pt x="310451" y="0"/>
                  </a:moveTo>
                  <a:lnTo>
                    <a:pt x="6248394" y="0"/>
                  </a:lnTo>
                  <a:cubicBezTo>
                    <a:pt x="6419851" y="0"/>
                    <a:pt x="6558845" y="138994"/>
                    <a:pt x="6558845" y="310451"/>
                  </a:cubicBezTo>
                  <a:lnTo>
                    <a:pt x="6558845" y="513712"/>
                  </a:lnTo>
                  <a:lnTo>
                    <a:pt x="0" y="513712"/>
                  </a:lnTo>
                  <a:lnTo>
                    <a:pt x="0" y="310451"/>
                  </a:lnTo>
                  <a:cubicBezTo>
                    <a:pt x="0" y="138994"/>
                    <a:pt x="138994" y="0"/>
                    <a:pt x="310451" y="0"/>
                  </a:cubicBezTo>
                  <a:close/>
                </a:path>
              </a:pathLst>
            </a:custGeom>
            <a:solidFill>
              <a:srgbClr val="FFA80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Natural Ventilation System</a:t>
              </a:r>
              <a:endParaRPr lang="en-US" sz="2400" b="1" dirty="0">
                <a:latin typeface="Candara" panose="020E0502030303020204" pitchFamily="34" charset="0"/>
              </a:endParaRPr>
            </a:p>
          </p:txBody>
        </p:sp>
      </p:grpSp>
      <p:grpSp>
        <p:nvGrpSpPr>
          <p:cNvPr id="61" name="Group 54"/>
          <p:cNvGrpSpPr/>
          <p:nvPr/>
        </p:nvGrpSpPr>
        <p:grpSpPr>
          <a:xfrm>
            <a:off x="3374380" y="4327861"/>
            <a:ext cx="5212080" cy="1473393"/>
            <a:chOff x="6510306" y="4489508"/>
            <a:chExt cx="5212080" cy="1473393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2" name="Freeform 14"/>
            <p:cNvSpPr>
              <a:spLocks noChangeAspect="1"/>
            </p:cNvSpPr>
            <p:nvPr/>
          </p:nvSpPr>
          <p:spPr>
            <a:xfrm>
              <a:off x="6510306" y="4490491"/>
              <a:ext cx="5184648" cy="1472410"/>
            </a:xfrm>
            <a:custGeom>
              <a:avLst/>
              <a:gdLst>
                <a:gd name="connsiteX0" fmla="*/ 310451 w 6558845"/>
                <a:gd name="connsiteY0" fmla="*/ 0 h 1862667"/>
                <a:gd name="connsiteX1" fmla="*/ 6248394 w 6558845"/>
                <a:gd name="connsiteY1" fmla="*/ 0 h 1862667"/>
                <a:gd name="connsiteX2" fmla="*/ 6558845 w 6558845"/>
                <a:gd name="connsiteY2" fmla="*/ 310451 h 1862667"/>
                <a:gd name="connsiteX3" fmla="*/ 6558845 w 6558845"/>
                <a:gd name="connsiteY3" fmla="*/ 1552216 h 1862667"/>
                <a:gd name="connsiteX4" fmla="*/ 6248394 w 6558845"/>
                <a:gd name="connsiteY4" fmla="*/ 1862667 h 1862667"/>
                <a:gd name="connsiteX5" fmla="*/ 310451 w 6558845"/>
                <a:gd name="connsiteY5" fmla="*/ 1862667 h 1862667"/>
                <a:gd name="connsiteX6" fmla="*/ 0 w 6558845"/>
                <a:gd name="connsiteY6" fmla="*/ 1552216 h 1862667"/>
                <a:gd name="connsiteX7" fmla="*/ 0 w 6558845"/>
                <a:gd name="connsiteY7" fmla="*/ 1438770 h 1862667"/>
                <a:gd name="connsiteX8" fmla="*/ 365760 w 6558845"/>
                <a:gd name="connsiteY8" fmla="*/ 1073010 h 1862667"/>
                <a:gd name="connsiteX9" fmla="*/ 0 w 6558845"/>
                <a:gd name="connsiteY9" fmla="*/ 707250 h 1862667"/>
                <a:gd name="connsiteX10" fmla="*/ 0 w 6558845"/>
                <a:gd name="connsiteY10" fmla="*/ 310451 h 1862667"/>
                <a:gd name="connsiteX11" fmla="*/ 310451 w 6558845"/>
                <a:gd name="connsiteY11" fmla="*/ 0 h 1862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58845" h="1862667">
                  <a:moveTo>
                    <a:pt x="310451" y="0"/>
                  </a:moveTo>
                  <a:lnTo>
                    <a:pt x="6248394" y="0"/>
                  </a:lnTo>
                  <a:cubicBezTo>
                    <a:pt x="6419851" y="0"/>
                    <a:pt x="6558845" y="138994"/>
                    <a:pt x="6558845" y="310451"/>
                  </a:cubicBezTo>
                  <a:lnTo>
                    <a:pt x="6558845" y="1552216"/>
                  </a:lnTo>
                  <a:cubicBezTo>
                    <a:pt x="6558845" y="1723673"/>
                    <a:pt x="6419851" y="1862667"/>
                    <a:pt x="6248394" y="1862667"/>
                  </a:cubicBezTo>
                  <a:lnTo>
                    <a:pt x="310451" y="1862667"/>
                  </a:lnTo>
                  <a:cubicBezTo>
                    <a:pt x="138994" y="1862667"/>
                    <a:pt x="0" y="1723673"/>
                    <a:pt x="0" y="1552216"/>
                  </a:cubicBezTo>
                  <a:lnTo>
                    <a:pt x="0" y="1438770"/>
                  </a:lnTo>
                  <a:cubicBezTo>
                    <a:pt x="202004" y="1438770"/>
                    <a:pt x="365760" y="1275014"/>
                    <a:pt x="365760" y="1073010"/>
                  </a:cubicBezTo>
                  <a:cubicBezTo>
                    <a:pt x="365760" y="871006"/>
                    <a:pt x="202004" y="707250"/>
                    <a:pt x="0" y="707250"/>
                  </a:cubicBezTo>
                  <a:lnTo>
                    <a:pt x="0" y="310451"/>
                  </a:lnTo>
                  <a:cubicBezTo>
                    <a:pt x="0" y="138994"/>
                    <a:pt x="138994" y="0"/>
                    <a:pt x="310451" y="0"/>
                  </a:cubicBezTo>
                  <a:close/>
                </a:path>
              </a:pathLst>
            </a:custGeom>
            <a:noFill/>
            <a:ln w="50800">
              <a:solidFill>
                <a:srgbClr val="3EB8C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   </a:t>
              </a:r>
            </a:p>
          </p:txBody>
        </p:sp>
        <p:sp>
          <p:nvSpPr>
            <p:cNvPr id="63" name="Freeform 15"/>
            <p:cNvSpPr>
              <a:spLocks noChangeAspect="1"/>
            </p:cNvSpPr>
            <p:nvPr/>
          </p:nvSpPr>
          <p:spPr>
            <a:xfrm>
              <a:off x="6510306" y="4489508"/>
              <a:ext cx="5212080" cy="408227"/>
            </a:xfrm>
            <a:custGeom>
              <a:avLst/>
              <a:gdLst>
                <a:gd name="connsiteX0" fmla="*/ 310451 w 6558845"/>
                <a:gd name="connsiteY0" fmla="*/ 0 h 513712"/>
                <a:gd name="connsiteX1" fmla="*/ 6248394 w 6558845"/>
                <a:gd name="connsiteY1" fmla="*/ 0 h 513712"/>
                <a:gd name="connsiteX2" fmla="*/ 6558845 w 6558845"/>
                <a:gd name="connsiteY2" fmla="*/ 310451 h 513712"/>
                <a:gd name="connsiteX3" fmla="*/ 6558845 w 6558845"/>
                <a:gd name="connsiteY3" fmla="*/ 513712 h 513712"/>
                <a:gd name="connsiteX4" fmla="*/ 0 w 6558845"/>
                <a:gd name="connsiteY4" fmla="*/ 513712 h 513712"/>
                <a:gd name="connsiteX5" fmla="*/ 0 w 6558845"/>
                <a:gd name="connsiteY5" fmla="*/ 310451 h 513712"/>
                <a:gd name="connsiteX6" fmla="*/ 310451 w 6558845"/>
                <a:gd name="connsiteY6" fmla="*/ 0 h 513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58845" h="513712">
                  <a:moveTo>
                    <a:pt x="310451" y="0"/>
                  </a:moveTo>
                  <a:lnTo>
                    <a:pt x="6248394" y="0"/>
                  </a:lnTo>
                  <a:cubicBezTo>
                    <a:pt x="6419851" y="0"/>
                    <a:pt x="6558845" y="138994"/>
                    <a:pt x="6558845" y="310451"/>
                  </a:cubicBezTo>
                  <a:lnTo>
                    <a:pt x="6558845" y="513712"/>
                  </a:lnTo>
                  <a:lnTo>
                    <a:pt x="0" y="513712"/>
                  </a:lnTo>
                  <a:lnTo>
                    <a:pt x="0" y="310451"/>
                  </a:lnTo>
                  <a:cubicBezTo>
                    <a:pt x="0" y="138994"/>
                    <a:pt x="138994" y="0"/>
                    <a:pt x="310451" y="0"/>
                  </a:cubicBezTo>
                  <a:close/>
                </a:path>
              </a:pathLst>
            </a:custGeom>
            <a:solidFill>
              <a:srgbClr val="3EB8C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Mechanical Ventilation System</a:t>
              </a:r>
              <a:endParaRPr lang="en-US" sz="2400" b="1" dirty="0">
                <a:latin typeface="Candara" panose="020E0502030303020204" pitchFamily="34" charset="0"/>
              </a:endParaRPr>
            </a:p>
          </p:txBody>
        </p:sp>
      </p:grpSp>
      <p:sp>
        <p:nvSpPr>
          <p:cNvPr id="64" name="TextBox 16"/>
          <p:cNvSpPr txBox="1"/>
          <p:nvPr/>
        </p:nvSpPr>
        <p:spPr>
          <a:xfrm>
            <a:off x="491067" y="2408538"/>
            <a:ext cx="5249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lnSpc>
                <a:spcPct val="150000"/>
              </a:lnSpc>
              <a:defRPr/>
            </a:pPr>
            <a:r>
              <a:rPr lang="en-US" b="1" dirty="0"/>
              <a:t>The system is placed at the beginning of the tunnel it moves the pollutant gases to the end of the tunnel.</a:t>
            </a:r>
          </a:p>
          <a:p>
            <a:endParaRPr lang="en-US" dirty="0">
              <a:solidFill>
                <a:schemeClr val="bg1">
                  <a:lumMod val="8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65" name="TextBox 24"/>
          <p:cNvSpPr txBox="1"/>
          <p:nvPr/>
        </p:nvSpPr>
        <p:spPr>
          <a:xfrm>
            <a:off x="6933772" y="2550679"/>
            <a:ext cx="47611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Used when the tunnel length is short the natural ventilation is accrued.</a:t>
            </a:r>
            <a:endParaRPr lang="en-US" sz="2800" b="1" dirty="0">
              <a:solidFill>
                <a:schemeClr val="bg1">
                  <a:lumMod val="8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66" name="TextBox 26"/>
          <p:cNvSpPr txBox="1"/>
          <p:nvPr/>
        </p:nvSpPr>
        <p:spPr>
          <a:xfrm>
            <a:off x="3642465" y="4740129"/>
            <a:ext cx="4943995" cy="1557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lnSpc>
                <a:spcPct val="150000"/>
              </a:lnSpc>
              <a:defRPr/>
            </a:pPr>
            <a:r>
              <a:rPr lang="en-US" sz="1600" b="1" dirty="0"/>
              <a:t>It employs mechanical devices like electric fans, which removes the exhaust gasses within the tunnel.</a:t>
            </a:r>
          </a:p>
          <a:p>
            <a:pPr marL="342900" indent="-342900" defTabSz="1219170">
              <a:lnSpc>
                <a:spcPct val="150000"/>
              </a:lnSpc>
              <a:spcBef>
                <a:spcPct val="20000"/>
              </a:spcBef>
              <a:buFont typeface="+mj-lt"/>
              <a:buAutoNum type="arabicPeriod"/>
              <a:defRPr/>
            </a:pPr>
            <a:endParaRPr lang="en-US" sz="1600" b="1" dirty="0"/>
          </a:p>
          <a:p>
            <a:endParaRPr lang="en-US" sz="2000" b="1" dirty="0">
              <a:solidFill>
                <a:schemeClr val="bg1">
                  <a:lumMod val="85000"/>
                </a:schemeClr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410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64" grpId="0"/>
      <p:bldP spid="65" grpId="0"/>
      <p:bldP spid="6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223523" y="145705"/>
            <a:ext cx="55089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Font typeface="Wingdings" panose="05000000000000000000" pitchFamily="2" charset="2"/>
              <a:buChar char="v"/>
            </a:pPr>
            <a:r>
              <a:rPr lang="en-US" sz="4400" b="1" dirty="0"/>
              <a:t>Tunnels Lighting</a:t>
            </a:r>
            <a:endParaRPr lang="en-US" sz="4400" b="1" dirty="0">
              <a:latin typeface="Candara" panose="020E0502030303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0683" y="1441239"/>
            <a:ext cx="6821261" cy="4142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121917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2800" dirty="0"/>
              <a:t>Natural lighting must be provided, day and night, so as not to affect the drivers vision.</a:t>
            </a:r>
          </a:p>
          <a:p>
            <a:pPr marL="285750" indent="-285750" defTabSz="121917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2800" dirty="0"/>
              <a:t>Generators must be available in the event of a power outage.</a:t>
            </a:r>
          </a:p>
          <a:p>
            <a:pPr marL="285750" indent="-285750" defTabSz="121917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2800" dirty="0"/>
              <a:t>The lighting at the emergency exits must be distinctive and</a:t>
            </a:r>
            <a:r>
              <a:rPr lang="ar-SA" sz="2800" dirty="0"/>
              <a:t> </a:t>
            </a:r>
            <a:r>
              <a:rPr lang="en-US" sz="2800" dirty="0"/>
              <a:t>strong.</a:t>
            </a:r>
          </a:p>
        </p:txBody>
      </p:sp>
      <p:pic>
        <p:nvPicPr>
          <p:cNvPr id="2050" name="Picture 2" descr="C:\Users\hi tech\Desktop\مشروع النفق\PortofMiamiTunnel_w9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205" y="1312690"/>
            <a:ext cx="4826346" cy="42712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37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07620" y="1320970"/>
            <a:ext cx="5486400" cy="1562894"/>
            <a:chOff x="615219" y="558096"/>
            <a:chExt cx="5486400" cy="1562894"/>
          </a:xfrm>
        </p:grpSpPr>
        <p:grpSp>
          <p:nvGrpSpPr>
            <p:cNvPr id="52" name="Group 51"/>
            <p:cNvGrpSpPr>
              <a:grpSpLocks noChangeAspect="1"/>
            </p:cNvGrpSpPr>
            <p:nvPr/>
          </p:nvGrpSpPr>
          <p:grpSpPr>
            <a:xfrm>
              <a:off x="615219" y="558096"/>
              <a:ext cx="5486400" cy="1562894"/>
              <a:chOff x="2895598" y="890897"/>
              <a:chExt cx="6400801" cy="1823374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2895599" y="890897"/>
                <a:ext cx="6400800" cy="1818191"/>
              </a:xfrm>
              <a:prstGeom prst="rect">
                <a:avLst/>
              </a:prstGeom>
              <a:solidFill>
                <a:srgbClr val="3EB8CD">
                  <a:alpha val="10000"/>
                </a:srgb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Freeform 54"/>
              <p:cNvSpPr>
                <a:spLocks noChangeAspect="1"/>
              </p:cNvSpPr>
              <p:nvPr/>
            </p:nvSpPr>
            <p:spPr bwMode="auto">
              <a:xfrm>
                <a:off x="2895598" y="890897"/>
                <a:ext cx="740912" cy="548640"/>
              </a:xfrm>
              <a:custGeom>
                <a:avLst/>
                <a:gdLst>
                  <a:gd name="connsiteX0" fmla="*/ 0 w 818299"/>
                  <a:gd name="connsiteY0" fmla="*/ 0 h 605944"/>
                  <a:gd name="connsiteX1" fmla="*/ 818299 w 818299"/>
                  <a:gd name="connsiteY1" fmla="*/ 0 h 605944"/>
                  <a:gd name="connsiteX2" fmla="*/ 818299 w 818299"/>
                  <a:gd name="connsiteY2" fmla="*/ 57159 h 605944"/>
                  <a:gd name="connsiteX3" fmla="*/ 57159 w 818299"/>
                  <a:gd name="connsiteY3" fmla="*/ 57159 h 605944"/>
                  <a:gd name="connsiteX4" fmla="*/ 57159 w 818299"/>
                  <a:gd name="connsiteY4" fmla="*/ 605944 h 605944"/>
                  <a:gd name="connsiteX5" fmla="*/ 0 w 818299"/>
                  <a:gd name="connsiteY5" fmla="*/ 605944 h 60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8299" h="605944">
                    <a:moveTo>
                      <a:pt x="0" y="0"/>
                    </a:moveTo>
                    <a:lnTo>
                      <a:pt x="818299" y="0"/>
                    </a:lnTo>
                    <a:lnTo>
                      <a:pt x="818299" y="57159"/>
                    </a:lnTo>
                    <a:lnTo>
                      <a:pt x="57159" y="57159"/>
                    </a:lnTo>
                    <a:lnTo>
                      <a:pt x="57159" y="605944"/>
                    </a:lnTo>
                    <a:lnTo>
                      <a:pt x="0" y="605944"/>
                    </a:lnTo>
                    <a:close/>
                  </a:path>
                </a:pathLst>
              </a:custGeom>
              <a:solidFill>
                <a:srgbClr val="FF2B2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56" name="Freeform 55"/>
              <p:cNvSpPr>
                <a:spLocks noChangeAspect="1"/>
              </p:cNvSpPr>
              <p:nvPr/>
            </p:nvSpPr>
            <p:spPr bwMode="auto">
              <a:xfrm flipH="1">
                <a:off x="8555487" y="890897"/>
                <a:ext cx="740912" cy="548640"/>
              </a:xfrm>
              <a:custGeom>
                <a:avLst/>
                <a:gdLst>
                  <a:gd name="connsiteX0" fmla="*/ 0 w 818299"/>
                  <a:gd name="connsiteY0" fmla="*/ 0 h 605944"/>
                  <a:gd name="connsiteX1" fmla="*/ 818299 w 818299"/>
                  <a:gd name="connsiteY1" fmla="*/ 0 h 605944"/>
                  <a:gd name="connsiteX2" fmla="*/ 818299 w 818299"/>
                  <a:gd name="connsiteY2" fmla="*/ 57159 h 605944"/>
                  <a:gd name="connsiteX3" fmla="*/ 57159 w 818299"/>
                  <a:gd name="connsiteY3" fmla="*/ 57159 h 605944"/>
                  <a:gd name="connsiteX4" fmla="*/ 57159 w 818299"/>
                  <a:gd name="connsiteY4" fmla="*/ 605944 h 605944"/>
                  <a:gd name="connsiteX5" fmla="*/ 0 w 818299"/>
                  <a:gd name="connsiteY5" fmla="*/ 605944 h 60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8299" h="605944">
                    <a:moveTo>
                      <a:pt x="0" y="0"/>
                    </a:moveTo>
                    <a:lnTo>
                      <a:pt x="818299" y="0"/>
                    </a:lnTo>
                    <a:lnTo>
                      <a:pt x="818299" y="57159"/>
                    </a:lnTo>
                    <a:lnTo>
                      <a:pt x="57159" y="57159"/>
                    </a:lnTo>
                    <a:lnTo>
                      <a:pt x="57159" y="605944"/>
                    </a:lnTo>
                    <a:lnTo>
                      <a:pt x="0" y="605944"/>
                    </a:lnTo>
                    <a:close/>
                  </a:path>
                </a:pathLst>
              </a:custGeom>
              <a:solidFill>
                <a:srgbClr val="FFA80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sp>
            <p:nvSpPr>
              <p:cNvPr id="57" name="Freeform 56"/>
              <p:cNvSpPr>
                <a:spLocks noChangeAspect="1"/>
              </p:cNvSpPr>
              <p:nvPr/>
            </p:nvSpPr>
            <p:spPr bwMode="auto">
              <a:xfrm flipV="1">
                <a:off x="2895598" y="2163124"/>
                <a:ext cx="740912" cy="548640"/>
              </a:xfrm>
              <a:custGeom>
                <a:avLst/>
                <a:gdLst>
                  <a:gd name="connsiteX0" fmla="*/ 0 w 818299"/>
                  <a:gd name="connsiteY0" fmla="*/ 0 h 605944"/>
                  <a:gd name="connsiteX1" fmla="*/ 818299 w 818299"/>
                  <a:gd name="connsiteY1" fmla="*/ 0 h 605944"/>
                  <a:gd name="connsiteX2" fmla="*/ 818299 w 818299"/>
                  <a:gd name="connsiteY2" fmla="*/ 57159 h 605944"/>
                  <a:gd name="connsiteX3" fmla="*/ 57159 w 818299"/>
                  <a:gd name="connsiteY3" fmla="*/ 57159 h 605944"/>
                  <a:gd name="connsiteX4" fmla="*/ 57159 w 818299"/>
                  <a:gd name="connsiteY4" fmla="*/ 605944 h 605944"/>
                  <a:gd name="connsiteX5" fmla="*/ 0 w 818299"/>
                  <a:gd name="connsiteY5" fmla="*/ 605944 h 60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8299" h="605944">
                    <a:moveTo>
                      <a:pt x="0" y="0"/>
                    </a:moveTo>
                    <a:lnTo>
                      <a:pt x="818299" y="0"/>
                    </a:lnTo>
                    <a:lnTo>
                      <a:pt x="818299" y="57159"/>
                    </a:lnTo>
                    <a:lnTo>
                      <a:pt x="57159" y="57159"/>
                    </a:lnTo>
                    <a:lnTo>
                      <a:pt x="57159" y="605944"/>
                    </a:lnTo>
                    <a:lnTo>
                      <a:pt x="0" y="605944"/>
                    </a:lnTo>
                    <a:close/>
                  </a:path>
                </a:pathLst>
              </a:custGeom>
              <a:solidFill>
                <a:srgbClr val="01AA8D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sp>
            <p:nvSpPr>
              <p:cNvPr id="58" name="Freeform 57"/>
              <p:cNvSpPr>
                <a:spLocks noChangeAspect="1"/>
              </p:cNvSpPr>
              <p:nvPr/>
            </p:nvSpPr>
            <p:spPr bwMode="auto">
              <a:xfrm flipH="1" flipV="1">
                <a:off x="8555487" y="2165631"/>
                <a:ext cx="740912" cy="548640"/>
              </a:xfrm>
              <a:custGeom>
                <a:avLst/>
                <a:gdLst>
                  <a:gd name="connsiteX0" fmla="*/ 0 w 818299"/>
                  <a:gd name="connsiteY0" fmla="*/ 0 h 605944"/>
                  <a:gd name="connsiteX1" fmla="*/ 818299 w 818299"/>
                  <a:gd name="connsiteY1" fmla="*/ 0 h 605944"/>
                  <a:gd name="connsiteX2" fmla="*/ 818299 w 818299"/>
                  <a:gd name="connsiteY2" fmla="*/ 57159 h 605944"/>
                  <a:gd name="connsiteX3" fmla="*/ 57159 w 818299"/>
                  <a:gd name="connsiteY3" fmla="*/ 57159 h 605944"/>
                  <a:gd name="connsiteX4" fmla="*/ 57159 w 818299"/>
                  <a:gd name="connsiteY4" fmla="*/ 605944 h 605944"/>
                  <a:gd name="connsiteX5" fmla="*/ 0 w 818299"/>
                  <a:gd name="connsiteY5" fmla="*/ 605944 h 60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8299" h="605944">
                    <a:moveTo>
                      <a:pt x="0" y="0"/>
                    </a:moveTo>
                    <a:lnTo>
                      <a:pt x="818299" y="0"/>
                    </a:lnTo>
                    <a:lnTo>
                      <a:pt x="818299" y="57159"/>
                    </a:lnTo>
                    <a:lnTo>
                      <a:pt x="57159" y="57159"/>
                    </a:lnTo>
                    <a:lnTo>
                      <a:pt x="57159" y="605944"/>
                    </a:lnTo>
                    <a:lnTo>
                      <a:pt x="0" y="605944"/>
                    </a:lnTo>
                    <a:close/>
                  </a:path>
                </a:pathLst>
              </a:custGeom>
              <a:solidFill>
                <a:srgbClr val="3EB8CD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932752" y="793227"/>
              <a:ext cx="484632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/>
                <a:t>TUNNEL PROFILE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201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مستدير الزوايا 2"/>
          <p:cNvSpPr/>
          <p:nvPr/>
        </p:nvSpPr>
        <p:spPr>
          <a:xfrm>
            <a:off x="254696" y="211141"/>
            <a:ext cx="4893501" cy="106762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hi tech\Desktop\SS217489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462" y="999559"/>
            <a:ext cx="3516202" cy="234413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i tech\Desktop\Indicator-F10-Marl-In-this-profil-marl-begins-at-a-depth-10-cm-of-the-soi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9948" y="3687321"/>
            <a:ext cx="3258957" cy="26116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" name="Block Arc 127"/>
          <p:cNvSpPr>
            <a:spLocks noChangeAspect="1"/>
          </p:cNvSpPr>
          <p:nvPr/>
        </p:nvSpPr>
        <p:spPr>
          <a:xfrm rot="16200000" flipH="1">
            <a:off x="8962358" y="90065"/>
            <a:ext cx="1188720" cy="1188682"/>
          </a:xfrm>
          <a:prstGeom prst="blockArc">
            <a:avLst>
              <a:gd name="adj1" fmla="val 16242892"/>
              <a:gd name="adj2" fmla="val 10822413"/>
              <a:gd name="adj3" fmla="val 14427"/>
            </a:avLst>
          </a:prstGeom>
          <a:solidFill>
            <a:srgbClr val="FF2B2A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accent4"/>
              </a:solidFill>
            </a:endParaRPr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9099533" y="211141"/>
            <a:ext cx="914370" cy="914400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Dark brown, soft silty clay </a:t>
            </a:r>
          </a:p>
          <a:p>
            <a:pPr algn="ctr"/>
            <a:endParaRPr lang="en-US" sz="1200" dirty="0">
              <a:solidFill>
                <a:schemeClr val="bg2">
                  <a:lumMod val="1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30" name="Isosceles Triangle 129"/>
          <p:cNvSpPr/>
          <p:nvPr/>
        </p:nvSpPr>
        <p:spPr bwMode="auto">
          <a:xfrm flipV="1">
            <a:off x="9489966" y="1243199"/>
            <a:ext cx="203200" cy="203200"/>
          </a:xfrm>
          <a:prstGeom prst="triangle">
            <a:avLst/>
          </a:prstGeom>
          <a:solidFill>
            <a:srgbClr val="FF2B2A"/>
          </a:solidFill>
          <a:ln w="19050">
            <a:noFill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accent4"/>
              </a:solidFill>
            </a:endParaRPr>
          </a:p>
        </p:txBody>
      </p:sp>
      <p:grpSp>
        <p:nvGrpSpPr>
          <p:cNvPr id="131" name="Group 130"/>
          <p:cNvGrpSpPr/>
          <p:nvPr/>
        </p:nvGrpSpPr>
        <p:grpSpPr>
          <a:xfrm>
            <a:off x="556831" y="1865844"/>
            <a:ext cx="4382906" cy="1130396"/>
            <a:chOff x="2879034" y="5745835"/>
            <a:chExt cx="4461909" cy="100584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grpSpPr>
        <p:grpSp>
          <p:nvGrpSpPr>
            <p:cNvPr id="132" name="Group 12"/>
            <p:cNvGrpSpPr/>
            <p:nvPr/>
          </p:nvGrpSpPr>
          <p:grpSpPr>
            <a:xfrm>
              <a:off x="2879034" y="5745835"/>
              <a:ext cx="4461909" cy="1005840"/>
              <a:chOff x="323619" y="3562348"/>
              <a:chExt cx="2881714" cy="914400"/>
            </a:xfrm>
          </p:grpSpPr>
          <p:sp>
            <p:nvSpPr>
              <p:cNvPr id="136" name="Rectangle 135"/>
              <p:cNvSpPr/>
              <p:nvPr/>
            </p:nvSpPr>
            <p:spPr>
              <a:xfrm>
                <a:off x="800500" y="3562349"/>
                <a:ext cx="2404833" cy="813644"/>
              </a:xfrm>
              <a:prstGeom prst="rect">
                <a:avLst/>
              </a:prstGeom>
              <a:solidFill>
                <a:schemeClr val="bg1">
                  <a:lumMod val="95000"/>
                  <a:alpha val="80000"/>
                </a:schemeClr>
              </a:solidFill>
              <a:ln w="63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323619" y="3562348"/>
                <a:ext cx="541087" cy="914400"/>
              </a:xfrm>
              <a:prstGeom prst="rect">
                <a:avLst/>
              </a:prstGeom>
              <a:solidFill>
                <a:srgbClr val="FF2B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sp>
          <p:nvSpPr>
            <p:cNvPr id="133" name="TextBox 132"/>
            <p:cNvSpPr txBox="1"/>
            <p:nvPr/>
          </p:nvSpPr>
          <p:spPr>
            <a:xfrm>
              <a:off x="3782601" y="5796541"/>
              <a:ext cx="3171225" cy="7394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400" b="1" dirty="0"/>
                <a:t>Dark brown, soft silty clay 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2902638" y="6017924"/>
              <a:ext cx="837794" cy="410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2" name="Group 161"/>
          <p:cNvGrpSpPr/>
          <p:nvPr/>
        </p:nvGrpSpPr>
        <p:grpSpPr>
          <a:xfrm>
            <a:off x="603203" y="3871773"/>
            <a:ext cx="4395003" cy="1130397"/>
            <a:chOff x="2879034" y="5745836"/>
            <a:chExt cx="4474224" cy="1005841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grpSpPr>
        <p:grpSp>
          <p:nvGrpSpPr>
            <p:cNvPr id="163" name="Group 12"/>
            <p:cNvGrpSpPr/>
            <p:nvPr/>
          </p:nvGrpSpPr>
          <p:grpSpPr>
            <a:xfrm>
              <a:off x="2879034" y="5745836"/>
              <a:ext cx="4461909" cy="1005841"/>
              <a:chOff x="323619" y="3562349"/>
              <a:chExt cx="2881714" cy="914401"/>
            </a:xfrm>
          </p:grpSpPr>
          <p:sp>
            <p:nvSpPr>
              <p:cNvPr id="166" name="Rectangle 165"/>
              <p:cNvSpPr/>
              <p:nvPr/>
            </p:nvSpPr>
            <p:spPr>
              <a:xfrm>
                <a:off x="800500" y="3562349"/>
                <a:ext cx="2404833" cy="813644"/>
              </a:xfrm>
              <a:prstGeom prst="rect">
                <a:avLst/>
              </a:prstGeom>
              <a:solidFill>
                <a:schemeClr val="bg1">
                  <a:lumMod val="95000"/>
                  <a:alpha val="80000"/>
                </a:schemeClr>
              </a:solidFill>
              <a:ln w="63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67" name="Rectangle 166"/>
              <p:cNvSpPr/>
              <p:nvPr/>
            </p:nvSpPr>
            <p:spPr>
              <a:xfrm>
                <a:off x="323619" y="3562350"/>
                <a:ext cx="541087" cy="914400"/>
              </a:xfrm>
              <a:prstGeom prst="rect">
                <a:avLst/>
              </a:prstGeom>
              <a:solidFill>
                <a:srgbClr val="3EB8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sp>
          <p:nvSpPr>
            <p:cNvPr id="164" name="TextBox 163"/>
            <p:cNvSpPr txBox="1"/>
            <p:nvPr/>
          </p:nvSpPr>
          <p:spPr>
            <a:xfrm>
              <a:off x="3629729" y="5899168"/>
              <a:ext cx="3723529" cy="7394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400" b="1" dirty="0"/>
                <a:t>Soft and moist formation of creamy marl</a:t>
              </a: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2902638" y="6017924"/>
              <a:ext cx="837794" cy="410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05" name="TextBox 104"/>
          <p:cNvSpPr txBox="1"/>
          <p:nvPr/>
        </p:nvSpPr>
        <p:spPr>
          <a:xfrm>
            <a:off x="368545" y="174315"/>
            <a:ext cx="55089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3600" b="1" dirty="0"/>
              <a:t>Soil Types among the tunnel axis</a:t>
            </a:r>
            <a:endParaRPr lang="en-US" dirty="0">
              <a:solidFill>
                <a:srgbClr val="56595E"/>
              </a:solidFill>
              <a:latin typeface="Candara" panose="020E0502030303020204" pitchFamily="34" charset="0"/>
            </a:endParaRPr>
          </a:p>
        </p:txBody>
      </p:sp>
      <p:sp>
        <p:nvSpPr>
          <p:cNvPr id="106" name="Block Arc 105"/>
          <p:cNvSpPr>
            <a:spLocks noChangeAspect="1"/>
          </p:cNvSpPr>
          <p:nvPr/>
        </p:nvSpPr>
        <p:spPr>
          <a:xfrm rot="16200000" flipH="1">
            <a:off x="9688570" y="3343714"/>
            <a:ext cx="1259280" cy="1259240"/>
          </a:xfrm>
          <a:prstGeom prst="blockArc">
            <a:avLst>
              <a:gd name="adj1" fmla="val 18001008"/>
              <a:gd name="adj2" fmla="val 10822413"/>
              <a:gd name="adj3" fmla="val 14427"/>
            </a:avLst>
          </a:prstGeom>
          <a:solidFill>
            <a:srgbClr val="3EB8C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accent4"/>
              </a:solidFill>
            </a:endParaRPr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9621869" y="3417891"/>
            <a:ext cx="1255403" cy="1059376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</a:rPr>
              <a:t>Soft and  moist formation of creamy marl</a:t>
            </a:r>
          </a:p>
        </p:txBody>
      </p:sp>
      <p:sp>
        <p:nvSpPr>
          <p:cNvPr id="109" name="Isosceles Triangle 108"/>
          <p:cNvSpPr/>
          <p:nvPr/>
        </p:nvSpPr>
        <p:spPr bwMode="auto">
          <a:xfrm flipV="1">
            <a:off x="10202324" y="4538593"/>
            <a:ext cx="203200" cy="203200"/>
          </a:xfrm>
          <a:prstGeom prst="triangle">
            <a:avLst/>
          </a:prstGeom>
          <a:solidFill>
            <a:srgbClr val="3EB8CD"/>
          </a:solidFill>
          <a:ln w="19050">
            <a:noFill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accent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مستطيل 1"/>
              <p:cNvSpPr/>
              <p:nvPr/>
            </p:nvSpPr>
            <p:spPr>
              <a:xfrm>
                <a:off x="254696" y="5253906"/>
                <a:ext cx="6096000" cy="158363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000" b="1" dirty="0"/>
                  <a:t>Bearing capacity = 150 MPa ( 1.5 Kg/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>
                            <a:latin typeface="Cambria Math"/>
                          </a:rPr>
                          <m:t>𝒄𝒎</m:t>
                        </m:r>
                      </m:e>
                      <m:sup>
                        <m:r>
                          <a:rPr lang="en-US" sz="2000" b="1" i="1">
                            <a:latin typeface="Cambria Math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sz="2000" b="1" dirty="0"/>
                  <a:t> ) to 220 MPa ( 2.0 Kg/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>
                            <a:latin typeface="Cambria Math"/>
                          </a:rPr>
                          <m:t>𝒄𝒎</m:t>
                        </m:r>
                      </m:e>
                      <m:sup>
                        <m:r>
                          <a:rPr lang="en-US" sz="2000" b="1" i="1">
                            <a:latin typeface="Cambria Math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sz="2000" b="1" dirty="0"/>
                  <a:t> ).</a:t>
                </a:r>
                <a:br>
                  <a:rPr lang="en-US" sz="2000" b="1" dirty="0"/>
                </a:br>
                <a:endParaRPr lang="en-US" sz="16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000" b="1" dirty="0"/>
                  <a:t>Maximum depth of the tunnel = 30 m under ground level . </a:t>
                </a:r>
              </a:p>
            </p:txBody>
          </p:sp>
        </mc:Choice>
        <mc:Fallback xmlns="">
          <p:sp>
            <p:nvSpPr>
              <p:cNvPr id="2" name="مستطيل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696" y="5253906"/>
                <a:ext cx="6096000" cy="1583639"/>
              </a:xfrm>
              <a:prstGeom prst="rect">
                <a:avLst/>
              </a:prstGeom>
              <a:blipFill rotWithShape="1">
                <a:blip r:embed="rId5"/>
                <a:stretch>
                  <a:fillRect l="-900" t="-1154"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085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 animBg="1"/>
      <p:bldP spid="129" grpId="0" animBg="1"/>
      <p:bldP spid="130" grpId="0" animBg="1"/>
      <p:bldP spid="105" grpId="0"/>
      <p:bldP spid="106" grpId="0" animBg="1"/>
      <p:bldP spid="108" grpId="0" animBg="1"/>
      <p:bldP spid="10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803" y="578284"/>
            <a:ext cx="12258805" cy="6279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01649" y="-3868460"/>
            <a:ext cx="4521899" cy="12258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26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671" y="501041"/>
            <a:ext cx="11047956" cy="4446739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676406" y="5226771"/>
            <a:ext cx="2818356" cy="8734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مربع نص 5"/>
          <p:cNvSpPr txBox="1"/>
          <p:nvPr/>
        </p:nvSpPr>
        <p:spPr>
          <a:xfrm>
            <a:off x="676406" y="5340307"/>
            <a:ext cx="2818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FF0000"/>
                </a:solidFill>
              </a:rPr>
              <a:t>Maximum slope = 3. 5%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FF0000"/>
                </a:solidFill>
              </a:rPr>
              <a:t>Maximum depth = 30 m </a:t>
            </a:r>
          </a:p>
        </p:txBody>
      </p:sp>
    </p:spTree>
    <p:extLst>
      <p:ext uri="{BB962C8B-B14F-4D97-AF65-F5344CB8AC3E}">
        <p14:creationId xmlns:p14="http://schemas.microsoft.com/office/powerpoint/2010/main" val="315570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Straight Connector 2"/>
          <p:cNvCxnSpPr/>
          <p:nvPr/>
        </p:nvCxnSpPr>
        <p:spPr>
          <a:xfrm flipH="1">
            <a:off x="8778234" y="279042"/>
            <a:ext cx="1" cy="679911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صورة 6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001" y="4338449"/>
            <a:ext cx="4381184" cy="2285999"/>
          </a:xfrm>
          <a:prstGeom prst="rect">
            <a:avLst/>
          </a:prstGeom>
        </p:spPr>
      </p:pic>
      <p:pic>
        <p:nvPicPr>
          <p:cNvPr id="65" name="Picture 3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000" y="1748524"/>
            <a:ext cx="4381184" cy="2254389"/>
          </a:xfrm>
          <a:prstGeom prst="rect">
            <a:avLst/>
          </a:prstGeom>
        </p:spPr>
      </p:pic>
      <p:pic>
        <p:nvPicPr>
          <p:cNvPr id="46" name="Picture 3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72" y="1748524"/>
            <a:ext cx="4044019" cy="2254389"/>
          </a:xfrm>
          <a:prstGeom prst="rect">
            <a:avLst/>
          </a:prstGeom>
        </p:spPr>
      </p:pic>
      <p:cxnSp>
        <p:nvCxnSpPr>
          <p:cNvPr id="32" name="Straight Connector 31"/>
          <p:cNvCxnSpPr/>
          <p:nvPr/>
        </p:nvCxnSpPr>
        <p:spPr>
          <a:xfrm>
            <a:off x="2669049" y="265409"/>
            <a:ext cx="6109185" cy="13633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929534" y="1160820"/>
            <a:ext cx="38672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defTabSz="1219170">
              <a:spcBef>
                <a:spcPct val="20000"/>
              </a:spcBef>
              <a:defRPr/>
            </a:pPr>
            <a:r>
              <a:rPr lang="en-US" sz="2400" b="1" dirty="0">
                <a:solidFill>
                  <a:srgbClr val="FF2B2A"/>
                </a:solidFill>
                <a:latin typeface="Candara" panose="020E0502030303020204" pitchFamily="34" charset="0"/>
              </a:rPr>
              <a:t>Entrance </a:t>
            </a:r>
            <a:endParaRPr lang="en-US" sz="1600" b="1" dirty="0">
              <a:solidFill>
                <a:srgbClr val="FF2B2A"/>
              </a:solidFill>
              <a:latin typeface="Candara" panose="020E0502030303020204" pitchFamily="34" charset="0"/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6844602" y="1104597"/>
            <a:ext cx="3867265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en-US" sz="2800" b="1" dirty="0">
                <a:solidFill>
                  <a:srgbClr val="FFA803"/>
                </a:solidFill>
                <a:latin typeface="Candara" panose="020E0502030303020204" pitchFamily="34" charset="0"/>
              </a:rPr>
              <a:t>Exit</a:t>
            </a:r>
            <a:endParaRPr lang="en-US" sz="1600" b="1" dirty="0">
              <a:solidFill>
                <a:srgbClr val="FFA803"/>
              </a:solidFill>
              <a:latin typeface="Candara" panose="020E050203030302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8503915" y="612181"/>
            <a:ext cx="548640" cy="548640"/>
            <a:chOff x="8093534" y="1164886"/>
            <a:chExt cx="548640" cy="548640"/>
          </a:xfrm>
        </p:grpSpPr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8093534" y="1164886"/>
              <a:ext cx="548640" cy="548640"/>
            </a:xfrm>
            <a:prstGeom prst="ellipse">
              <a:avLst/>
            </a:prstGeom>
            <a:solidFill>
              <a:srgbClr val="FFA803"/>
            </a:solidFill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/>
            </a:p>
          </p:txBody>
        </p:sp>
        <p:sp>
          <p:nvSpPr>
            <p:cNvPr id="23" name="Freeform 23"/>
            <p:cNvSpPr>
              <a:spLocks noChangeArrowheads="1"/>
            </p:cNvSpPr>
            <p:nvPr/>
          </p:nvSpPr>
          <p:spPr bwMode="auto">
            <a:xfrm>
              <a:off x="8237238" y="1316084"/>
              <a:ext cx="261231" cy="246243"/>
            </a:xfrm>
            <a:custGeom>
              <a:avLst/>
              <a:gdLst>
                <a:gd name="T0" fmla="*/ 271 w 538"/>
                <a:gd name="T1" fmla="*/ 409 h 507"/>
                <a:gd name="T2" fmla="*/ 435 w 538"/>
                <a:gd name="T3" fmla="*/ 506 h 507"/>
                <a:gd name="T4" fmla="*/ 394 w 538"/>
                <a:gd name="T5" fmla="*/ 317 h 507"/>
                <a:gd name="T6" fmla="*/ 537 w 538"/>
                <a:gd name="T7" fmla="*/ 194 h 507"/>
                <a:gd name="T8" fmla="*/ 343 w 538"/>
                <a:gd name="T9" fmla="*/ 174 h 507"/>
                <a:gd name="T10" fmla="*/ 271 w 538"/>
                <a:gd name="T11" fmla="*/ 0 h 507"/>
                <a:gd name="T12" fmla="*/ 195 w 538"/>
                <a:gd name="T13" fmla="*/ 174 h 507"/>
                <a:gd name="T14" fmla="*/ 0 w 538"/>
                <a:gd name="T15" fmla="*/ 194 h 507"/>
                <a:gd name="T16" fmla="*/ 149 w 538"/>
                <a:gd name="T17" fmla="*/ 317 h 507"/>
                <a:gd name="T18" fmla="*/ 103 w 538"/>
                <a:gd name="T19" fmla="*/ 506 h 507"/>
                <a:gd name="T20" fmla="*/ 271 w 538"/>
                <a:gd name="T21" fmla="*/ 409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" h="507">
                  <a:moveTo>
                    <a:pt x="271" y="409"/>
                  </a:moveTo>
                  <a:lnTo>
                    <a:pt x="435" y="506"/>
                  </a:lnTo>
                  <a:lnTo>
                    <a:pt x="394" y="317"/>
                  </a:lnTo>
                  <a:lnTo>
                    <a:pt x="537" y="194"/>
                  </a:lnTo>
                  <a:lnTo>
                    <a:pt x="343" y="174"/>
                  </a:lnTo>
                  <a:lnTo>
                    <a:pt x="271" y="0"/>
                  </a:lnTo>
                  <a:lnTo>
                    <a:pt x="195" y="174"/>
                  </a:lnTo>
                  <a:lnTo>
                    <a:pt x="0" y="194"/>
                  </a:lnTo>
                  <a:lnTo>
                    <a:pt x="149" y="317"/>
                  </a:lnTo>
                  <a:lnTo>
                    <a:pt x="103" y="506"/>
                  </a:lnTo>
                  <a:lnTo>
                    <a:pt x="271" y="40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" name="Right Triangle 3"/>
          <p:cNvSpPr/>
          <p:nvPr/>
        </p:nvSpPr>
        <p:spPr>
          <a:xfrm rot="5400000">
            <a:off x="840700" y="1696798"/>
            <a:ext cx="402072" cy="505525"/>
          </a:xfrm>
          <a:prstGeom prst="rtTriangle">
            <a:avLst/>
          </a:prstGeom>
          <a:solidFill>
            <a:srgbClr val="FF2B2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صورة 55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73" y="4338449"/>
            <a:ext cx="4044017" cy="2285999"/>
          </a:xfrm>
          <a:prstGeom prst="rect">
            <a:avLst/>
          </a:prstGeom>
        </p:spPr>
      </p:pic>
      <p:sp>
        <p:nvSpPr>
          <p:cNvPr id="55" name="Right Triangle 3"/>
          <p:cNvSpPr/>
          <p:nvPr/>
        </p:nvSpPr>
        <p:spPr>
          <a:xfrm rot="5400000">
            <a:off x="755505" y="4362495"/>
            <a:ext cx="420442" cy="372350"/>
          </a:xfrm>
          <a:prstGeom prst="rtTriangle">
            <a:avLst/>
          </a:prstGeom>
          <a:solidFill>
            <a:srgbClr val="FF2B2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ight Triangle 51"/>
          <p:cNvSpPr/>
          <p:nvPr/>
        </p:nvSpPr>
        <p:spPr>
          <a:xfrm rot="5400000">
            <a:off x="6171729" y="1753795"/>
            <a:ext cx="376302" cy="365760"/>
          </a:xfrm>
          <a:prstGeom prst="rtTriangl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ight Triangle 51"/>
          <p:cNvSpPr/>
          <p:nvPr/>
        </p:nvSpPr>
        <p:spPr>
          <a:xfrm rot="5400000">
            <a:off x="6177001" y="4338449"/>
            <a:ext cx="365760" cy="365760"/>
          </a:xfrm>
          <a:prstGeom prst="rtTriangl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2"/>
          <p:cNvCxnSpPr/>
          <p:nvPr/>
        </p:nvCxnSpPr>
        <p:spPr>
          <a:xfrm>
            <a:off x="2669049" y="265409"/>
            <a:ext cx="0" cy="693544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2399339" y="612180"/>
            <a:ext cx="548640" cy="548640"/>
            <a:chOff x="8093534" y="1164886"/>
            <a:chExt cx="548640" cy="548640"/>
          </a:xfrm>
        </p:grpSpPr>
        <p:sp>
          <p:nvSpPr>
            <p:cNvPr id="10" name="Oval 9"/>
            <p:cNvSpPr>
              <a:spLocks noChangeAspect="1"/>
            </p:cNvSpPr>
            <p:nvPr/>
          </p:nvSpPr>
          <p:spPr>
            <a:xfrm>
              <a:off x="8093534" y="1164886"/>
              <a:ext cx="548640" cy="548640"/>
            </a:xfrm>
            <a:prstGeom prst="ellipse">
              <a:avLst/>
            </a:prstGeom>
            <a:solidFill>
              <a:srgbClr val="FF2B2A"/>
            </a:solidFill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/>
            </a:p>
          </p:txBody>
        </p:sp>
        <p:sp>
          <p:nvSpPr>
            <p:cNvPr id="11" name="Freeform 23"/>
            <p:cNvSpPr>
              <a:spLocks noChangeArrowheads="1"/>
            </p:cNvSpPr>
            <p:nvPr/>
          </p:nvSpPr>
          <p:spPr bwMode="auto">
            <a:xfrm>
              <a:off x="8237238" y="1316084"/>
              <a:ext cx="261231" cy="246243"/>
            </a:xfrm>
            <a:custGeom>
              <a:avLst/>
              <a:gdLst>
                <a:gd name="T0" fmla="*/ 271 w 538"/>
                <a:gd name="T1" fmla="*/ 409 h 507"/>
                <a:gd name="T2" fmla="*/ 435 w 538"/>
                <a:gd name="T3" fmla="*/ 506 h 507"/>
                <a:gd name="T4" fmla="*/ 394 w 538"/>
                <a:gd name="T5" fmla="*/ 317 h 507"/>
                <a:gd name="T6" fmla="*/ 537 w 538"/>
                <a:gd name="T7" fmla="*/ 194 h 507"/>
                <a:gd name="T8" fmla="*/ 343 w 538"/>
                <a:gd name="T9" fmla="*/ 174 h 507"/>
                <a:gd name="T10" fmla="*/ 271 w 538"/>
                <a:gd name="T11" fmla="*/ 0 h 507"/>
                <a:gd name="T12" fmla="*/ 195 w 538"/>
                <a:gd name="T13" fmla="*/ 174 h 507"/>
                <a:gd name="T14" fmla="*/ 0 w 538"/>
                <a:gd name="T15" fmla="*/ 194 h 507"/>
                <a:gd name="T16" fmla="*/ 149 w 538"/>
                <a:gd name="T17" fmla="*/ 317 h 507"/>
                <a:gd name="T18" fmla="*/ 103 w 538"/>
                <a:gd name="T19" fmla="*/ 506 h 507"/>
                <a:gd name="T20" fmla="*/ 271 w 538"/>
                <a:gd name="T21" fmla="*/ 409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" h="507">
                  <a:moveTo>
                    <a:pt x="271" y="409"/>
                  </a:moveTo>
                  <a:lnTo>
                    <a:pt x="435" y="506"/>
                  </a:lnTo>
                  <a:lnTo>
                    <a:pt x="394" y="317"/>
                  </a:lnTo>
                  <a:lnTo>
                    <a:pt x="537" y="194"/>
                  </a:lnTo>
                  <a:lnTo>
                    <a:pt x="343" y="174"/>
                  </a:lnTo>
                  <a:lnTo>
                    <a:pt x="271" y="0"/>
                  </a:lnTo>
                  <a:lnTo>
                    <a:pt x="195" y="174"/>
                  </a:lnTo>
                  <a:lnTo>
                    <a:pt x="0" y="194"/>
                  </a:lnTo>
                  <a:lnTo>
                    <a:pt x="149" y="317"/>
                  </a:lnTo>
                  <a:lnTo>
                    <a:pt x="103" y="506"/>
                  </a:lnTo>
                  <a:lnTo>
                    <a:pt x="271" y="40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23795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/>
      <p:bldP spid="4" grpId="0" animBg="1"/>
      <p:bldP spid="55" grpId="0" animBg="1"/>
      <p:bldP spid="60" grpId="0" animBg="1"/>
      <p:bldP spid="6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i tech\Desktop\thum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676" y="1"/>
            <a:ext cx="7294323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4897676" y="1"/>
            <a:ext cx="1227551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" y="1421527"/>
            <a:ext cx="42636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4400" b="1" dirty="0">
                <a:latin typeface="Candara" panose="020E0502030303020204" pitchFamily="34" charset="0"/>
              </a:rPr>
              <a:t>The problem</a:t>
            </a:r>
          </a:p>
        </p:txBody>
      </p:sp>
      <p:pic>
        <p:nvPicPr>
          <p:cNvPr id="7" name="Picture 6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6000" y="6793753"/>
            <a:ext cx="365760" cy="98854"/>
          </a:xfrm>
          <a:prstGeom prst="rect">
            <a:avLst/>
          </a:prstGeom>
          <a:noFill/>
          <a:effectLst>
            <a:glow rad="63500">
              <a:schemeClr val="bg1">
                <a:alpha val="45000"/>
              </a:schemeClr>
            </a:glow>
          </a:effectLst>
        </p:spPr>
      </p:pic>
      <p:sp>
        <p:nvSpPr>
          <p:cNvPr id="14" name="Content Placeholder 56"/>
          <p:cNvSpPr>
            <a:spLocks noGrp="1"/>
          </p:cNvSpPr>
          <p:nvPr/>
        </p:nvSpPr>
        <p:spPr>
          <a:xfrm>
            <a:off x="1" y="2492679"/>
            <a:ext cx="4762500" cy="4087455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70000"/>
              </a:lnSpc>
              <a:buNone/>
            </a:pPr>
            <a:r>
              <a:rPr lang="en-US" sz="3600" b="1" dirty="0"/>
              <a:t> The city of Nablus has witnessed a great cultural and economic progress recently , and this progress has resulted in an increase in the number of vehicles used for roads , and thus the traffic congestion problem in Nablus has become an obsession for most road users . </a:t>
            </a:r>
          </a:p>
          <a:p>
            <a:pPr algn="just">
              <a:lnSpc>
                <a:spcPct val="100000"/>
              </a:lnSpc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377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3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001" y="1748525"/>
            <a:ext cx="4381183" cy="2254388"/>
          </a:xfrm>
          <a:prstGeom prst="rect">
            <a:avLst/>
          </a:prstGeom>
        </p:spPr>
      </p:pic>
      <p:pic>
        <p:nvPicPr>
          <p:cNvPr id="26" name="Picture 3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73" y="1748525"/>
            <a:ext cx="4044019" cy="2254388"/>
          </a:xfrm>
          <a:prstGeom prst="rect">
            <a:avLst/>
          </a:prstGeom>
        </p:spPr>
      </p:pic>
      <p:pic>
        <p:nvPicPr>
          <p:cNvPr id="25" name="Picture 2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000" y="4338449"/>
            <a:ext cx="4381184" cy="2285999"/>
          </a:xfrm>
          <a:prstGeom prst="rect">
            <a:avLst/>
          </a:prstGeom>
        </p:spPr>
      </p:pic>
      <p:pic>
        <p:nvPicPr>
          <p:cNvPr id="24" name="صورة 2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52" y="4338449"/>
            <a:ext cx="4053440" cy="2285999"/>
          </a:xfrm>
          <a:prstGeom prst="rect">
            <a:avLst/>
          </a:prstGeom>
        </p:spPr>
      </p:pic>
      <p:cxnSp>
        <p:nvCxnSpPr>
          <p:cNvPr id="69" name="Straight Connector 2"/>
          <p:cNvCxnSpPr/>
          <p:nvPr/>
        </p:nvCxnSpPr>
        <p:spPr>
          <a:xfrm flipH="1">
            <a:off x="8778234" y="279042"/>
            <a:ext cx="1" cy="679911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669049" y="265409"/>
            <a:ext cx="6109185" cy="13633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294499" y="1160820"/>
            <a:ext cx="38672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defTabSz="1219170">
              <a:spcBef>
                <a:spcPct val="20000"/>
              </a:spcBef>
              <a:defRPr/>
            </a:pPr>
            <a:r>
              <a:rPr lang="en-US" sz="2400" b="1" dirty="0">
                <a:solidFill>
                  <a:srgbClr val="4781CB"/>
                </a:solidFill>
                <a:latin typeface="Candara" panose="020E0502030303020204" pitchFamily="34" charset="0"/>
              </a:rPr>
              <a:t>Al-Hajj Nemer Mosque </a:t>
            </a: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6844601" y="1124662"/>
            <a:ext cx="3867265" cy="670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en-US" b="1" dirty="0">
                <a:solidFill>
                  <a:srgbClr val="85C401"/>
                </a:solidFill>
                <a:latin typeface="Candara" panose="020E0502030303020204" pitchFamily="34" charset="0"/>
              </a:rPr>
              <a:t>Intersection of Haifa St. and Mojeer </a:t>
            </a:r>
          </a:p>
          <a:p>
            <a:pPr algn="ctr" defTabSz="1219170">
              <a:spcBef>
                <a:spcPct val="20000"/>
              </a:spcBef>
              <a:defRPr/>
            </a:pPr>
            <a:r>
              <a:rPr lang="en-US" b="1" dirty="0">
                <a:solidFill>
                  <a:srgbClr val="85C401"/>
                </a:solidFill>
                <a:latin typeface="Candara" panose="020E0502030303020204" pitchFamily="34" charset="0"/>
              </a:rPr>
              <a:t>Al-</a:t>
            </a:r>
            <a:r>
              <a:rPr lang="en-US" b="1" dirty="0" err="1">
                <a:solidFill>
                  <a:srgbClr val="85C401"/>
                </a:solidFill>
                <a:latin typeface="Candara" panose="020E0502030303020204" pitchFamily="34" charset="0"/>
              </a:rPr>
              <a:t>Deen</a:t>
            </a:r>
            <a:r>
              <a:rPr lang="en-US" b="1" dirty="0">
                <a:solidFill>
                  <a:srgbClr val="85C401"/>
                </a:solidFill>
                <a:latin typeface="Candara" panose="020E0502030303020204" pitchFamily="34" charset="0"/>
              </a:rPr>
              <a:t> St.</a:t>
            </a:r>
            <a:endParaRPr lang="en-US" sz="1100" b="1" dirty="0">
              <a:solidFill>
                <a:srgbClr val="85C401"/>
              </a:solidFill>
              <a:latin typeface="Candara" panose="020E050203030302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8503915" y="555957"/>
            <a:ext cx="548640" cy="548640"/>
            <a:chOff x="8093534" y="1164886"/>
            <a:chExt cx="548640" cy="548640"/>
          </a:xfrm>
          <a:solidFill>
            <a:srgbClr val="85C401"/>
          </a:solidFill>
        </p:grpSpPr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8093534" y="1164886"/>
              <a:ext cx="548640" cy="548640"/>
            </a:xfrm>
            <a:prstGeom prst="ellipse">
              <a:avLst/>
            </a:prstGeom>
            <a:grpFill/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>
                <a:solidFill>
                  <a:srgbClr val="92D050"/>
                </a:solidFill>
              </a:endParaRPr>
            </a:p>
          </p:txBody>
        </p:sp>
        <p:sp>
          <p:nvSpPr>
            <p:cNvPr id="23" name="Freeform 23"/>
            <p:cNvSpPr>
              <a:spLocks noChangeArrowheads="1"/>
            </p:cNvSpPr>
            <p:nvPr/>
          </p:nvSpPr>
          <p:spPr bwMode="auto">
            <a:xfrm>
              <a:off x="8237238" y="1316084"/>
              <a:ext cx="261231" cy="246243"/>
            </a:xfrm>
            <a:custGeom>
              <a:avLst/>
              <a:gdLst>
                <a:gd name="T0" fmla="*/ 271 w 538"/>
                <a:gd name="T1" fmla="*/ 409 h 507"/>
                <a:gd name="T2" fmla="*/ 435 w 538"/>
                <a:gd name="T3" fmla="*/ 506 h 507"/>
                <a:gd name="T4" fmla="*/ 394 w 538"/>
                <a:gd name="T5" fmla="*/ 317 h 507"/>
                <a:gd name="T6" fmla="*/ 537 w 538"/>
                <a:gd name="T7" fmla="*/ 194 h 507"/>
                <a:gd name="T8" fmla="*/ 343 w 538"/>
                <a:gd name="T9" fmla="*/ 174 h 507"/>
                <a:gd name="T10" fmla="*/ 271 w 538"/>
                <a:gd name="T11" fmla="*/ 0 h 507"/>
                <a:gd name="T12" fmla="*/ 195 w 538"/>
                <a:gd name="T13" fmla="*/ 174 h 507"/>
                <a:gd name="T14" fmla="*/ 0 w 538"/>
                <a:gd name="T15" fmla="*/ 194 h 507"/>
                <a:gd name="T16" fmla="*/ 149 w 538"/>
                <a:gd name="T17" fmla="*/ 317 h 507"/>
                <a:gd name="T18" fmla="*/ 103 w 538"/>
                <a:gd name="T19" fmla="*/ 506 h 507"/>
                <a:gd name="T20" fmla="*/ 271 w 538"/>
                <a:gd name="T21" fmla="*/ 409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" h="507">
                  <a:moveTo>
                    <a:pt x="271" y="409"/>
                  </a:moveTo>
                  <a:lnTo>
                    <a:pt x="435" y="506"/>
                  </a:lnTo>
                  <a:lnTo>
                    <a:pt x="394" y="317"/>
                  </a:lnTo>
                  <a:lnTo>
                    <a:pt x="537" y="194"/>
                  </a:lnTo>
                  <a:lnTo>
                    <a:pt x="343" y="174"/>
                  </a:lnTo>
                  <a:lnTo>
                    <a:pt x="271" y="0"/>
                  </a:lnTo>
                  <a:lnTo>
                    <a:pt x="195" y="174"/>
                  </a:lnTo>
                  <a:lnTo>
                    <a:pt x="0" y="194"/>
                  </a:lnTo>
                  <a:lnTo>
                    <a:pt x="149" y="317"/>
                  </a:lnTo>
                  <a:lnTo>
                    <a:pt x="103" y="506"/>
                  </a:lnTo>
                  <a:lnTo>
                    <a:pt x="271" y="409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92D050"/>
                </a:solidFill>
              </a:endParaRPr>
            </a:p>
          </p:txBody>
        </p:sp>
      </p:grpSp>
      <p:sp>
        <p:nvSpPr>
          <p:cNvPr id="4" name="Right Triangle 3"/>
          <p:cNvSpPr/>
          <p:nvPr/>
        </p:nvSpPr>
        <p:spPr>
          <a:xfrm rot="5400000">
            <a:off x="840700" y="1696798"/>
            <a:ext cx="402072" cy="505525"/>
          </a:xfrm>
          <a:prstGeom prst="rtTriangle">
            <a:avLst/>
          </a:prstGeom>
          <a:solidFill>
            <a:srgbClr val="4781C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ight Triangle 3"/>
          <p:cNvSpPr/>
          <p:nvPr/>
        </p:nvSpPr>
        <p:spPr>
          <a:xfrm rot="5400000">
            <a:off x="755505" y="4362495"/>
            <a:ext cx="420442" cy="372350"/>
          </a:xfrm>
          <a:prstGeom prst="rtTriangle">
            <a:avLst/>
          </a:prstGeom>
          <a:solidFill>
            <a:srgbClr val="4781C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ight Triangle 51"/>
          <p:cNvSpPr/>
          <p:nvPr/>
        </p:nvSpPr>
        <p:spPr>
          <a:xfrm rot="5400000">
            <a:off x="6171729" y="1753795"/>
            <a:ext cx="376302" cy="365760"/>
          </a:xfrm>
          <a:prstGeom prst="rtTriangle">
            <a:avLst/>
          </a:prstGeom>
          <a:solidFill>
            <a:srgbClr val="85C40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ight Triangle 51"/>
          <p:cNvSpPr/>
          <p:nvPr/>
        </p:nvSpPr>
        <p:spPr>
          <a:xfrm rot="5400000">
            <a:off x="6177001" y="4338449"/>
            <a:ext cx="365760" cy="365760"/>
          </a:xfrm>
          <a:prstGeom prst="rtTriangle">
            <a:avLst/>
          </a:prstGeom>
          <a:solidFill>
            <a:srgbClr val="85C40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2"/>
          <p:cNvCxnSpPr/>
          <p:nvPr/>
        </p:nvCxnSpPr>
        <p:spPr>
          <a:xfrm>
            <a:off x="2669049" y="265409"/>
            <a:ext cx="0" cy="693544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2394729" y="555956"/>
            <a:ext cx="548640" cy="548640"/>
            <a:chOff x="8093534" y="1164886"/>
            <a:chExt cx="548640" cy="548640"/>
          </a:xfrm>
        </p:grpSpPr>
        <p:sp>
          <p:nvSpPr>
            <p:cNvPr id="10" name="Oval 9"/>
            <p:cNvSpPr>
              <a:spLocks noChangeAspect="1"/>
            </p:cNvSpPr>
            <p:nvPr/>
          </p:nvSpPr>
          <p:spPr>
            <a:xfrm>
              <a:off x="8093534" y="1164886"/>
              <a:ext cx="548640" cy="548640"/>
            </a:xfrm>
            <a:prstGeom prst="ellipse">
              <a:avLst/>
            </a:prstGeom>
            <a:solidFill>
              <a:srgbClr val="4781CB"/>
            </a:solidFill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/>
            </a:p>
          </p:txBody>
        </p:sp>
        <p:sp>
          <p:nvSpPr>
            <p:cNvPr id="11" name="Freeform 23"/>
            <p:cNvSpPr>
              <a:spLocks noChangeArrowheads="1"/>
            </p:cNvSpPr>
            <p:nvPr/>
          </p:nvSpPr>
          <p:spPr bwMode="auto">
            <a:xfrm>
              <a:off x="8237238" y="1316084"/>
              <a:ext cx="261231" cy="246243"/>
            </a:xfrm>
            <a:custGeom>
              <a:avLst/>
              <a:gdLst>
                <a:gd name="T0" fmla="*/ 271 w 538"/>
                <a:gd name="T1" fmla="*/ 409 h 507"/>
                <a:gd name="T2" fmla="*/ 435 w 538"/>
                <a:gd name="T3" fmla="*/ 506 h 507"/>
                <a:gd name="T4" fmla="*/ 394 w 538"/>
                <a:gd name="T5" fmla="*/ 317 h 507"/>
                <a:gd name="T6" fmla="*/ 537 w 538"/>
                <a:gd name="T7" fmla="*/ 194 h 507"/>
                <a:gd name="T8" fmla="*/ 343 w 538"/>
                <a:gd name="T9" fmla="*/ 174 h 507"/>
                <a:gd name="T10" fmla="*/ 271 w 538"/>
                <a:gd name="T11" fmla="*/ 0 h 507"/>
                <a:gd name="T12" fmla="*/ 195 w 538"/>
                <a:gd name="T13" fmla="*/ 174 h 507"/>
                <a:gd name="T14" fmla="*/ 0 w 538"/>
                <a:gd name="T15" fmla="*/ 194 h 507"/>
                <a:gd name="T16" fmla="*/ 149 w 538"/>
                <a:gd name="T17" fmla="*/ 317 h 507"/>
                <a:gd name="T18" fmla="*/ 103 w 538"/>
                <a:gd name="T19" fmla="*/ 506 h 507"/>
                <a:gd name="T20" fmla="*/ 271 w 538"/>
                <a:gd name="T21" fmla="*/ 409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" h="507">
                  <a:moveTo>
                    <a:pt x="271" y="409"/>
                  </a:moveTo>
                  <a:lnTo>
                    <a:pt x="435" y="506"/>
                  </a:lnTo>
                  <a:lnTo>
                    <a:pt x="394" y="317"/>
                  </a:lnTo>
                  <a:lnTo>
                    <a:pt x="537" y="194"/>
                  </a:lnTo>
                  <a:lnTo>
                    <a:pt x="343" y="174"/>
                  </a:lnTo>
                  <a:lnTo>
                    <a:pt x="271" y="0"/>
                  </a:lnTo>
                  <a:lnTo>
                    <a:pt x="195" y="174"/>
                  </a:lnTo>
                  <a:lnTo>
                    <a:pt x="0" y="194"/>
                  </a:lnTo>
                  <a:lnTo>
                    <a:pt x="149" y="317"/>
                  </a:lnTo>
                  <a:lnTo>
                    <a:pt x="103" y="506"/>
                  </a:lnTo>
                  <a:lnTo>
                    <a:pt x="271" y="40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1225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/>
      <p:bldP spid="4" grpId="0" animBg="1"/>
      <p:bldP spid="55" grpId="0" animBg="1"/>
      <p:bldP spid="60" grpId="0" animBg="1"/>
      <p:bldP spid="6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65440" y="175364"/>
            <a:ext cx="5034642" cy="56367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4" name="Straight Connector 233"/>
          <p:cNvCxnSpPr/>
          <p:nvPr/>
        </p:nvCxnSpPr>
        <p:spPr>
          <a:xfrm flipH="1" flipV="1">
            <a:off x="2439838" y="1419735"/>
            <a:ext cx="1046886" cy="1129360"/>
          </a:xfrm>
          <a:prstGeom prst="line">
            <a:avLst/>
          </a:prstGeom>
          <a:ln w="19050">
            <a:solidFill>
              <a:srgbClr val="56595E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/>
          <p:nvPr/>
        </p:nvCxnSpPr>
        <p:spPr>
          <a:xfrm flipV="1">
            <a:off x="3319397" y="4749800"/>
            <a:ext cx="1553227" cy="806710"/>
          </a:xfrm>
          <a:prstGeom prst="line">
            <a:avLst/>
          </a:prstGeom>
          <a:ln w="19050">
            <a:solidFill>
              <a:srgbClr val="56595E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/>
          <p:cNvCxnSpPr/>
          <p:nvPr/>
        </p:nvCxnSpPr>
        <p:spPr>
          <a:xfrm flipV="1">
            <a:off x="9769154" y="1337906"/>
            <a:ext cx="1040808" cy="1298054"/>
          </a:xfrm>
          <a:prstGeom prst="line">
            <a:avLst/>
          </a:prstGeom>
          <a:ln w="19050">
            <a:solidFill>
              <a:srgbClr val="56595E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 flipH="1" flipV="1">
            <a:off x="7064680" y="4749801"/>
            <a:ext cx="2089127" cy="806709"/>
          </a:xfrm>
          <a:prstGeom prst="line">
            <a:avLst/>
          </a:prstGeom>
          <a:ln w="19050">
            <a:solidFill>
              <a:srgbClr val="56595E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 Box 10"/>
          <p:cNvSpPr txBox="1">
            <a:spLocks noChangeArrowheads="1"/>
          </p:cNvSpPr>
          <p:nvPr/>
        </p:nvSpPr>
        <p:spPr bwMode="auto">
          <a:xfrm>
            <a:off x="165440" y="937797"/>
            <a:ext cx="3331882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en-US" sz="2400" b="1" dirty="0">
                <a:latin typeface="Candara" panose="020E0502030303020204" pitchFamily="34" charset="0"/>
              </a:rPr>
              <a:t>Cut and cover for the entrance </a:t>
            </a:r>
          </a:p>
        </p:txBody>
      </p:sp>
      <p:sp>
        <p:nvSpPr>
          <p:cNvPr id="214" name="Text Box 10"/>
          <p:cNvSpPr txBox="1">
            <a:spLocks noChangeArrowheads="1"/>
          </p:cNvSpPr>
          <p:nvPr/>
        </p:nvSpPr>
        <p:spPr bwMode="auto">
          <a:xfrm>
            <a:off x="4306410" y="4551190"/>
            <a:ext cx="333188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Supporting work</a:t>
            </a:r>
          </a:p>
          <a:p>
            <a:pPr algn="ctr" defTabSz="1219170">
              <a:spcBef>
                <a:spcPct val="20000"/>
              </a:spcBef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After removing the soil</a:t>
            </a:r>
          </a:p>
        </p:txBody>
      </p:sp>
      <p:sp>
        <p:nvSpPr>
          <p:cNvPr id="216" name="Text Box 10"/>
          <p:cNvSpPr txBox="1">
            <a:spLocks noChangeArrowheads="1"/>
          </p:cNvSpPr>
          <p:nvPr/>
        </p:nvSpPr>
        <p:spPr bwMode="auto">
          <a:xfrm>
            <a:off x="9633214" y="630020"/>
            <a:ext cx="2529825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en-US" sz="2000" b="1" dirty="0">
                <a:latin typeface="Candara" panose="020E0502030303020204" pitchFamily="34" charset="0"/>
              </a:rPr>
              <a:t>Excavating through the soft soil</a:t>
            </a:r>
          </a:p>
        </p:txBody>
      </p:sp>
      <p:pic>
        <p:nvPicPr>
          <p:cNvPr id="190" name="Picture 189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6000" y="6793753"/>
            <a:ext cx="365760" cy="98854"/>
          </a:xfrm>
          <a:prstGeom prst="rect">
            <a:avLst/>
          </a:prstGeom>
          <a:noFill/>
          <a:effectLst>
            <a:glow rad="63500">
              <a:schemeClr val="bg1">
                <a:alpha val="45000"/>
              </a:schemeClr>
            </a:glow>
          </a:effectLst>
        </p:spPr>
      </p:pic>
      <p:sp>
        <p:nvSpPr>
          <p:cNvPr id="191" name="عنوان 1"/>
          <p:cNvSpPr>
            <a:spLocks noGrp="1"/>
          </p:cNvSpPr>
          <p:nvPr>
            <p:ph type="title"/>
          </p:nvPr>
        </p:nvSpPr>
        <p:spPr>
          <a:xfrm>
            <a:off x="345537" y="0"/>
            <a:ext cx="5402153" cy="937797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chemeClr val="tx1"/>
                </a:solidFill>
              </a:rPr>
              <a:t>Implementation mechanism:</a:t>
            </a:r>
          </a:p>
        </p:txBody>
      </p:sp>
      <p:pic>
        <p:nvPicPr>
          <p:cNvPr id="192" name="Picture 3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729" y="1635009"/>
            <a:ext cx="3205608" cy="20019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 descr="C:\Users\hi tech\Desktop\154833716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229" y="1915571"/>
            <a:ext cx="3715164" cy="19005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7" name="Picture 3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01" y="4518858"/>
            <a:ext cx="3255237" cy="18605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4" name="Picture 31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214" y="4633462"/>
            <a:ext cx="3711880" cy="17697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96782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" grpId="0"/>
      <p:bldP spid="214" grpId="0"/>
      <p:bldP spid="21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878367" y="1258391"/>
            <a:ext cx="643526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Next semester ..</a:t>
            </a:r>
          </a:p>
        </p:txBody>
      </p:sp>
      <p:sp>
        <p:nvSpPr>
          <p:cNvPr id="2" name="Rectangle 1"/>
          <p:cNvSpPr/>
          <p:nvPr/>
        </p:nvSpPr>
        <p:spPr>
          <a:xfrm>
            <a:off x="430924" y="2162287"/>
            <a:ext cx="11298622" cy="416743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 w="6350">
            <a:solidFill>
              <a:schemeClr val="bg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Design a segment of the tunnel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Constructing the tunnel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Cross section modeling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41511" y="258228"/>
            <a:ext cx="55089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2">
                    <a:lumMod val="25000"/>
                  </a:schemeClr>
                </a:solidFill>
                <a:latin typeface="Candara" panose="020E0502030303020204" pitchFamily="34" charset="0"/>
              </a:rPr>
              <a:t>Conclusion </a:t>
            </a:r>
          </a:p>
        </p:txBody>
      </p:sp>
    </p:spTree>
    <p:extLst>
      <p:ext uri="{BB962C8B-B14F-4D97-AF65-F5344CB8AC3E}">
        <p14:creationId xmlns:p14="http://schemas.microsoft.com/office/powerpoint/2010/main" val="831848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341511" y="1035376"/>
            <a:ext cx="55089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2">
                    <a:lumMod val="25000"/>
                  </a:schemeClr>
                </a:solidFill>
                <a:latin typeface="Candara" panose="020E0502030303020204" pitchFamily="34" charset="0"/>
              </a:rPr>
              <a:t>THANK YOU </a:t>
            </a:r>
          </a:p>
        </p:txBody>
      </p:sp>
      <p:sp>
        <p:nvSpPr>
          <p:cNvPr id="5" name="Rectangle 5"/>
          <p:cNvSpPr/>
          <p:nvPr/>
        </p:nvSpPr>
        <p:spPr>
          <a:xfrm>
            <a:off x="0" y="3269293"/>
            <a:ext cx="12192000" cy="2549046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6" name="مربع نص 5"/>
          <p:cNvSpPr txBox="1"/>
          <p:nvPr/>
        </p:nvSpPr>
        <p:spPr>
          <a:xfrm>
            <a:off x="390088" y="3269293"/>
            <a:ext cx="457022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Prepared by :</a:t>
            </a:r>
          </a:p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Anas Tbaileh</a:t>
            </a:r>
          </a:p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Baha Al-Susa</a:t>
            </a:r>
          </a:p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Osama Abu Waar </a:t>
            </a:r>
          </a:p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Saif Tbaileh </a:t>
            </a:r>
          </a:p>
          <a:p>
            <a:endParaRPr lang="en-US" dirty="0"/>
          </a:p>
        </p:txBody>
      </p:sp>
      <p:sp>
        <p:nvSpPr>
          <p:cNvPr id="7" name="مربع نص 6"/>
          <p:cNvSpPr txBox="1"/>
          <p:nvPr/>
        </p:nvSpPr>
        <p:spPr>
          <a:xfrm>
            <a:off x="6789107" y="3392414"/>
            <a:ext cx="54028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Supervised by :</a:t>
            </a:r>
          </a:p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Mohammed Ghazzal</a:t>
            </a:r>
          </a:p>
        </p:txBody>
      </p:sp>
    </p:spTree>
    <p:extLst>
      <p:ext uri="{BB962C8B-B14F-4D97-AF65-F5344CB8AC3E}">
        <p14:creationId xmlns:p14="http://schemas.microsoft.com/office/powerpoint/2010/main" val="116990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7659445" y="980822"/>
            <a:ext cx="43030" cy="5877178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910405" y="980821"/>
            <a:ext cx="3749040" cy="1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8037689" y="2544272"/>
            <a:ext cx="3867265" cy="603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defTabSz="1219170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FF2B2A"/>
                </a:solidFill>
                <a:latin typeface="Candara" panose="020E0502030303020204" pitchFamily="34" charset="0"/>
              </a:rPr>
              <a:t>Entrance </a:t>
            </a:r>
          </a:p>
          <a:p>
            <a:pPr defTabSz="1219170">
              <a:spcBef>
                <a:spcPct val="20000"/>
              </a:spcBef>
              <a:defRPr/>
            </a:pPr>
            <a:r>
              <a:rPr lang="en-US" sz="1600" b="1" dirty="0"/>
              <a:t>Governorate</a:t>
            </a:r>
            <a:r>
              <a:rPr lang="ar-SA" sz="1600" b="1" dirty="0"/>
              <a:t> </a:t>
            </a:r>
            <a:r>
              <a:rPr lang="en-US" sz="1600" b="1" dirty="0"/>
              <a:t> area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404912" y="2634583"/>
            <a:ext cx="548640" cy="548640"/>
            <a:chOff x="8093534" y="1164886"/>
            <a:chExt cx="548640" cy="548640"/>
          </a:xfrm>
        </p:grpSpPr>
        <p:sp>
          <p:nvSpPr>
            <p:cNvPr id="10" name="Oval 9"/>
            <p:cNvSpPr>
              <a:spLocks noChangeAspect="1"/>
            </p:cNvSpPr>
            <p:nvPr/>
          </p:nvSpPr>
          <p:spPr>
            <a:xfrm>
              <a:off x="8093534" y="1164886"/>
              <a:ext cx="548640" cy="548640"/>
            </a:xfrm>
            <a:prstGeom prst="ellipse">
              <a:avLst/>
            </a:prstGeom>
            <a:solidFill>
              <a:srgbClr val="FF2B2A"/>
            </a:solidFill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/>
            </a:p>
          </p:txBody>
        </p:sp>
        <p:sp>
          <p:nvSpPr>
            <p:cNvPr id="11" name="Freeform 23"/>
            <p:cNvSpPr>
              <a:spLocks noChangeArrowheads="1"/>
            </p:cNvSpPr>
            <p:nvPr/>
          </p:nvSpPr>
          <p:spPr bwMode="auto">
            <a:xfrm>
              <a:off x="8237238" y="1316084"/>
              <a:ext cx="261231" cy="246243"/>
            </a:xfrm>
            <a:custGeom>
              <a:avLst/>
              <a:gdLst>
                <a:gd name="T0" fmla="*/ 271 w 538"/>
                <a:gd name="T1" fmla="*/ 409 h 507"/>
                <a:gd name="T2" fmla="*/ 435 w 538"/>
                <a:gd name="T3" fmla="*/ 506 h 507"/>
                <a:gd name="T4" fmla="*/ 394 w 538"/>
                <a:gd name="T5" fmla="*/ 317 h 507"/>
                <a:gd name="T6" fmla="*/ 537 w 538"/>
                <a:gd name="T7" fmla="*/ 194 h 507"/>
                <a:gd name="T8" fmla="*/ 343 w 538"/>
                <a:gd name="T9" fmla="*/ 174 h 507"/>
                <a:gd name="T10" fmla="*/ 271 w 538"/>
                <a:gd name="T11" fmla="*/ 0 h 507"/>
                <a:gd name="T12" fmla="*/ 195 w 538"/>
                <a:gd name="T13" fmla="*/ 174 h 507"/>
                <a:gd name="T14" fmla="*/ 0 w 538"/>
                <a:gd name="T15" fmla="*/ 194 h 507"/>
                <a:gd name="T16" fmla="*/ 149 w 538"/>
                <a:gd name="T17" fmla="*/ 317 h 507"/>
                <a:gd name="T18" fmla="*/ 103 w 538"/>
                <a:gd name="T19" fmla="*/ 506 h 507"/>
                <a:gd name="T20" fmla="*/ 271 w 538"/>
                <a:gd name="T21" fmla="*/ 409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" h="507">
                  <a:moveTo>
                    <a:pt x="271" y="409"/>
                  </a:moveTo>
                  <a:lnTo>
                    <a:pt x="435" y="506"/>
                  </a:lnTo>
                  <a:lnTo>
                    <a:pt x="394" y="317"/>
                  </a:lnTo>
                  <a:lnTo>
                    <a:pt x="537" y="194"/>
                  </a:lnTo>
                  <a:lnTo>
                    <a:pt x="343" y="174"/>
                  </a:lnTo>
                  <a:lnTo>
                    <a:pt x="271" y="0"/>
                  </a:lnTo>
                  <a:lnTo>
                    <a:pt x="195" y="174"/>
                  </a:lnTo>
                  <a:lnTo>
                    <a:pt x="0" y="194"/>
                  </a:lnTo>
                  <a:lnTo>
                    <a:pt x="149" y="317"/>
                  </a:lnTo>
                  <a:lnTo>
                    <a:pt x="103" y="506"/>
                  </a:lnTo>
                  <a:lnTo>
                    <a:pt x="271" y="40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8037689" y="3599512"/>
            <a:ext cx="3867265" cy="603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defTabSz="1219170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85C401"/>
                </a:solidFill>
                <a:latin typeface="Candara" panose="020E0502030303020204" pitchFamily="34" charset="0"/>
              </a:rPr>
              <a:t>Point on Tunnel axis</a:t>
            </a:r>
          </a:p>
          <a:p>
            <a:pPr defTabSz="1219170">
              <a:spcBef>
                <a:spcPct val="20000"/>
              </a:spcBef>
              <a:defRPr/>
            </a:pP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latin typeface="Candara" panose="020E0502030303020204" pitchFamily="34" charset="0"/>
              </a:rPr>
              <a:t>Hajj Nemer Mosque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7404912" y="3627548"/>
            <a:ext cx="548640" cy="548640"/>
            <a:chOff x="8093534" y="1164886"/>
            <a:chExt cx="548640" cy="548640"/>
          </a:xfrm>
        </p:grpSpPr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093534" y="1164886"/>
              <a:ext cx="548640" cy="548640"/>
            </a:xfrm>
            <a:prstGeom prst="ellipse">
              <a:avLst/>
            </a:prstGeom>
            <a:solidFill>
              <a:srgbClr val="85C401"/>
            </a:solidFill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/>
            </a:p>
          </p:txBody>
        </p:sp>
        <p:sp>
          <p:nvSpPr>
            <p:cNvPr id="15" name="Freeform 23"/>
            <p:cNvSpPr>
              <a:spLocks noChangeArrowheads="1"/>
            </p:cNvSpPr>
            <p:nvPr/>
          </p:nvSpPr>
          <p:spPr bwMode="auto">
            <a:xfrm>
              <a:off x="8237238" y="1316084"/>
              <a:ext cx="261231" cy="246243"/>
            </a:xfrm>
            <a:custGeom>
              <a:avLst/>
              <a:gdLst>
                <a:gd name="T0" fmla="*/ 271 w 538"/>
                <a:gd name="T1" fmla="*/ 409 h 507"/>
                <a:gd name="T2" fmla="*/ 435 w 538"/>
                <a:gd name="T3" fmla="*/ 506 h 507"/>
                <a:gd name="T4" fmla="*/ 394 w 538"/>
                <a:gd name="T5" fmla="*/ 317 h 507"/>
                <a:gd name="T6" fmla="*/ 537 w 538"/>
                <a:gd name="T7" fmla="*/ 194 h 507"/>
                <a:gd name="T8" fmla="*/ 343 w 538"/>
                <a:gd name="T9" fmla="*/ 174 h 507"/>
                <a:gd name="T10" fmla="*/ 271 w 538"/>
                <a:gd name="T11" fmla="*/ 0 h 507"/>
                <a:gd name="T12" fmla="*/ 195 w 538"/>
                <a:gd name="T13" fmla="*/ 174 h 507"/>
                <a:gd name="T14" fmla="*/ 0 w 538"/>
                <a:gd name="T15" fmla="*/ 194 h 507"/>
                <a:gd name="T16" fmla="*/ 149 w 538"/>
                <a:gd name="T17" fmla="*/ 317 h 507"/>
                <a:gd name="T18" fmla="*/ 103 w 538"/>
                <a:gd name="T19" fmla="*/ 506 h 507"/>
                <a:gd name="T20" fmla="*/ 271 w 538"/>
                <a:gd name="T21" fmla="*/ 409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" h="507">
                  <a:moveTo>
                    <a:pt x="271" y="409"/>
                  </a:moveTo>
                  <a:lnTo>
                    <a:pt x="435" y="506"/>
                  </a:lnTo>
                  <a:lnTo>
                    <a:pt x="394" y="317"/>
                  </a:lnTo>
                  <a:lnTo>
                    <a:pt x="537" y="194"/>
                  </a:lnTo>
                  <a:lnTo>
                    <a:pt x="343" y="174"/>
                  </a:lnTo>
                  <a:lnTo>
                    <a:pt x="271" y="0"/>
                  </a:lnTo>
                  <a:lnTo>
                    <a:pt x="195" y="174"/>
                  </a:lnTo>
                  <a:lnTo>
                    <a:pt x="0" y="194"/>
                  </a:lnTo>
                  <a:lnTo>
                    <a:pt x="149" y="317"/>
                  </a:lnTo>
                  <a:lnTo>
                    <a:pt x="103" y="506"/>
                  </a:lnTo>
                  <a:lnTo>
                    <a:pt x="271" y="40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8037689" y="4607690"/>
            <a:ext cx="3867265" cy="84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defTabSz="1219170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EB8CD"/>
                </a:solidFill>
                <a:latin typeface="Candara" panose="020E0502030303020204" pitchFamily="34" charset="0"/>
              </a:rPr>
              <a:t>Point on tunnel axis </a:t>
            </a:r>
          </a:p>
          <a:p>
            <a:pPr defTabSz="1219170">
              <a:spcBef>
                <a:spcPct val="20000"/>
              </a:spcBef>
              <a:defRPr/>
            </a:pP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latin typeface="Candara" panose="020E0502030303020204" pitchFamily="34" charset="0"/>
              </a:rPr>
              <a:t>Intersection of Haifa St. and Mojeer Al-</a:t>
            </a:r>
            <a:r>
              <a:rPr lang="en-US" sz="1600" b="1" dirty="0" err="1">
                <a:solidFill>
                  <a:schemeClr val="bg2">
                    <a:lumMod val="25000"/>
                  </a:schemeClr>
                </a:solidFill>
                <a:latin typeface="Candara" panose="020E0502030303020204" pitchFamily="34" charset="0"/>
              </a:rPr>
              <a:t>Deen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latin typeface="Candara" panose="020E0502030303020204" pitchFamily="34" charset="0"/>
              </a:rPr>
              <a:t> St.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7431611" y="4758103"/>
            <a:ext cx="548640" cy="548640"/>
            <a:chOff x="8093534" y="1164886"/>
            <a:chExt cx="548640" cy="548640"/>
          </a:xfrm>
        </p:grpSpPr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8093534" y="1164886"/>
              <a:ext cx="548640" cy="548640"/>
            </a:xfrm>
            <a:prstGeom prst="ellipse">
              <a:avLst/>
            </a:prstGeom>
            <a:solidFill>
              <a:srgbClr val="3EB8CD"/>
            </a:solidFill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/>
            </a:p>
          </p:txBody>
        </p:sp>
        <p:sp>
          <p:nvSpPr>
            <p:cNvPr id="19" name="Freeform 23"/>
            <p:cNvSpPr>
              <a:spLocks noChangeArrowheads="1"/>
            </p:cNvSpPr>
            <p:nvPr/>
          </p:nvSpPr>
          <p:spPr bwMode="auto">
            <a:xfrm>
              <a:off x="8237238" y="1316084"/>
              <a:ext cx="261231" cy="246243"/>
            </a:xfrm>
            <a:custGeom>
              <a:avLst/>
              <a:gdLst>
                <a:gd name="T0" fmla="*/ 271 w 538"/>
                <a:gd name="T1" fmla="*/ 409 h 507"/>
                <a:gd name="T2" fmla="*/ 435 w 538"/>
                <a:gd name="T3" fmla="*/ 506 h 507"/>
                <a:gd name="T4" fmla="*/ 394 w 538"/>
                <a:gd name="T5" fmla="*/ 317 h 507"/>
                <a:gd name="T6" fmla="*/ 537 w 538"/>
                <a:gd name="T7" fmla="*/ 194 h 507"/>
                <a:gd name="T8" fmla="*/ 343 w 538"/>
                <a:gd name="T9" fmla="*/ 174 h 507"/>
                <a:gd name="T10" fmla="*/ 271 w 538"/>
                <a:gd name="T11" fmla="*/ 0 h 507"/>
                <a:gd name="T12" fmla="*/ 195 w 538"/>
                <a:gd name="T13" fmla="*/ 174 h 507"/>
                <a:gd name="T14" fmla="*/ 0 w 538"/>
                <a:gd name="T15" fmla="*/ 194 h 507"/>
                <a:gd name="T16" fmla="*/ 149 w 538"/>
                <a:gd name="T17" fmla="*/ 317 h 507"/>
                <a:gd name="T18" fmla="*/ 103 w 538"/>
                <a:gd name="T19" fmla="*/ 506 h 507"/>
                <a:gd name="T20" fmla="*/ 271 w 538"/>
                <a:gd name="T21" fmla="*/ 409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" h="507">
                  <a:moveTo>
                    <a:pt x="271" y="409"/>
                  </a:moveTo>
                  <a:lnTo>
                    <a:pt x="435" y="506"/>
                  </a:lnTo>
                  <a:lnTo>
                    <a:pt x="394" y="317"/>
                  </a:lnTo>
                  <a:lnTo>
                    <a:pt x="537" y="194"/>
                  </a:lnTo>
                  <a:lnTo>
                    <a:pt x="343" y="174"/>
                  </a:lnTo>
                  <a:lnTo>
                    <a:pt x="271" y="0"/>
                  </a:lnTo>
                  <a:lnTo>
                    <a:pt x="195" y="174"/>
                  </a:lnTo>
                  <a:lnTo>
                    <a:pt x="0" y="194"/>
                  </a:lnTo>
                  <a:lnTo>
                    <a:pt x="149" y="317"/>
                  </a:lnTo>
                  <a:lnTo>
                    <a:pt x="103" y="506"/>
                  </a:lnTo>
                  <a:lnTo>
                    <a:pt x="271" y="40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8064389" y="5700239"/>
            <a:ext cx="3867265" cy="603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defTabSz="1219170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01AA8D"/>
                </a:solidFill>
                <a:latin typeface="Candara" panose="020E0502030303020204" pitchFamily="34" charset="0"/>
              </a:rPr>
              <a:t>Exit </a:t>
            </a:r>
          </a:p>
          <a:p>
            <a:pPr defTabSz="1219170">
              <a:spcBef>
                <a:spcPct val="20000"/>
              </a:spcBef>
              <a:defRPr/>
            </a:pPr>
            <a:r>
              <a:rPr lang="en-US" sz="1600" b="1" dirty="0" err="1">
                <a:solidFill>
                  <a:schemeClr val="bg2">
                    <a:lumMod val="25000"/>
                  </a:schemeClr>
                </a:solidFill>
                <a:latin typeface="Candara" panose="020E0502030303020204" pitchFamily="34" charset="0"/>
              </a:rPr>
              <a:t>Tamimi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latin typeface="Candara" panose="020E0502030303020204" pitchFamily="34" charset="0"/>
              </a:rPr>
              <a:t> Gas station   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7431612" y="5790550"/>
            <a:ext cx="548640" cy="548640"/>
            <a:chOff x="8093534" y="1164886"/>
            <a:chExt cx="548640" cy="548640"/>
          </a:xfrm>
        </p:grpSpPr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8093534" y="1164886"/>
              <a:ext cx="548640" cy="548640"/>
            </a:xfrm>
            <a:prstGeom prst="ellipse">
              <a:avLst/>
            </a:prstGeom>
            <a:solidFill>
              <a:srgbClr val="01AA8D"/>
            </a:solidFill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/>
            </a:p>
          </p:txBody>
        </p:sp>
        <p:sp>
          <p:nvSpPr>
            <p:cNvPr id="27" name="Freeform 23"/>
            <p:cNvSpPr>
              <a:spLocks noChangeArrowheads="1"/>
            </p:cNvSpPr>
            <p:nvPr/>
          </p:nvSpPr>
          <p:spPr bwMode="auto">
            <a:xfrm>
              <a:off x="8237238" y="1316084"/>
              <a:ext cx="261231" cy="246243"/>
            </a:xfrm>
            <a:custGeom>
              <a:avLst/>
              <a:gdLst>
                <a:gd name="T0" fmla="*/ 271 w 538"/>
                <a:gd name="T1" fmla="*/ 409 h 507"/>
                <a:gd name="T2" fmla="*/ 435 w 538"/>
                <a:gd name="T3" fmla="*/ 506 h 507"/>
                <a:gd name="T4" fmla="*/ 394 w 538"/>
                <a:gd name="T5" fmla="*/ 317 h 507"/>
                <a:gd name="T6" fmla="*/ 537 w 538"/>
                <a:gd name="T7" fmla="*/ 194 h 507"/>
                <a:gd name="T8" fmla="*/ 343 w 538"/>
                <a:gd name="T9" fmla="*/ 174 h 507"/>
                <a:gd name="T10" fmla="*/ 271 w 538"/>
                <a:gd name="T11" fmla="*/ 0 h 507"/>
                <a:gd name="T12" fmla="*/ 195 w 538"/>
                <a:gd name="T13" fmla="*/ 174 h 507"/>
                <a:gd name="T14" fmla="*/ 0 w 538"/>
                <a:gd name="T15" fmla="*/ 194 h 507"/>
                <a:gd name="T16" fmla="*/ 149 w 538"/>
                <a:gd name="T17" fmla="*/ 317 h 507"/>
                <a:gd name="T18" fmla="*/ 103 w 538"/>
                <a:gd name="T19" fmla="*/ 506 h 507"/>
                <a:gd name="T20" fmla="*/ 271 w 538"/>
                <a:gd name="T21" fmla="*/ 409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" h="507">
                  <a:moveTo>
                    <a:pt x="271" y="409"/>
                  </a:moveTo>
                  <a:lnTo>
                    <a:pt x="435" y="506"/>
                  </a:lnTo>
                  <a:lnTo>
                    <a:pt x="394" y="317"/>
                  </a:lnTo>
                  <a:lnTo>
                    <a:pt x="537" y="194"/>
                  </a:lnTo>
                  <a:lnTo>
                    <a:pt x="343" y="174"/>
                  </a:lnTo>
                  <a:lnTo>
                    <a:pt x="271" y="0"/>
                  </a:lnTo>
                  <a:lnTo>
                    <a:pt x="195" y="174"/>
                  </a:lnTo>
                  <a:lnTo>
                    <a:pt x="0" y="194"/>
                  </a:lnTo>
                  <a:lnTo>
                    <a:pt x="149" y="317"/>
                  </a:lnTo>
                  <a:lnTo>
                    <a:pt x="103" y="506"/>
                  </a:lnTo>
                  <a:lnTo>
                    <a:pt x="271" y="40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300625" y="626878"/>
            <a:ext cx="31092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Font typeface="Wingdings" panose="05000000000000000000" pitchFamily="2" charset="2"/>
              <a:buChar char="v"/>
            </a:pPr>
            <a:r>
              <a:rPr lang="en-US" sz="4000" b="1" dirty="0">
                <a:latin typeface="Candara" panose="020E0502030303020204" pitchFamily="34" charset="0"/>
              </a:rPr>
              <a:t>The Site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067912" y="1770118"/>
            <a:ext cx="58715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/>
              <a:t>The 3-km tunnel runs from the Nablus governorate junction in the eastern region , to the Ma’ajin junction in the western area of the city. </a:t>
            </a:r>
          </a:p>
        </p:txBody>
      </p:sp>
      <p:pic>
        <p:nvPicPr>
          <p:cNvPr id="47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91" y="3183223"/>
            <a:ext cx="5892828" cy="344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918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6" grpId="0"/>
      <p:bldP spid="24" grpId="0"/>
      <p:bldP spid="44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1674282" y="2789769"/>
            <a:ext cx="2639744" cy="630757"/>
            <a:chOff x="1652766" y="2800527"/>
            <a:chExt cx="2639744" cy="630757"/>
          </a:xfrm>
        </p:grpSpPr>
        <p:sp>
          <p:nvSpPr>
            <p:cNvPr id="19" name="Freeform 18"/>
            <p:cNvSpPr/>
            <p:nvPr/>
          </p:nvSpPr>
          <p:spPr>
            <a:xfrm rot="19500952">
              <a:off x="1652766" y="2800527"/>
              <a:ext cx="2616462" cy="109728"/>
            </a:xfrm>
            <a:custGeom>
              <a:avLst/>
              <a:gdLst>
                <a:gd name="connsiteX0" fmla="*/ 2616462 w 2616462"/>
                <a:gd name="connsiteY0" fmla="*/ 0 h 109728"/>
                <a:gd name="connsiteX1" fmla="*/ 2539675 w 2616462"/>
                <a:gd name="connsiteY1" fmla="*/ 109728 h 109728"/>
                <a:gd name="connsiteX2" fmla="*/ 0 w 2616462"/>
                <a:gd name="connsiteY2" fmla="*/ 109728 h 109728"/>
                <a:gd name="connsiteX3" fmla="*/ 76787 w 2616462"/>
                <a:gd name="connsiteY3" fmla="*/ 0 h 10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16462" h="109728">
                  <a:moveTo>
                    <a:pt x="2616462" y="0"/>
                  </a:moveTo>
                  <a:lnTo>
                    <a:pt x="2539675" y="109728"/>
                  </a:lnTo>
                  <a:lnTo>
                    <a:pt x="0" y="109728"/>
                  </a:lnTo>
                  <a:lnTo>
                    <a:pt x="7678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 rot="19500952">
              <a:off x="1662767" y="3046514"/>
              <a:ext cx="2616462" cy="109728"/>
            </a:xfrm>
            <a:custGeom>
              <a:avLst/>
              <a:gdLst>
                <a:gd name="connsiteX0" fmla="*/ 2616462 w 2616462"/>
                <a:gd name="connsiteY0" fmla="*/ 0 h 109728"/>
                <a:gd name="connsiteX1" fmla="*/ 2539675 w 2616462"/>
                <a:gd name="connsiteY1" fmla="*/ 109728 h 109728"/>
                <a:gd name="connsiteX2" fmla="*/ 0 w 2616462"/>
                <a:gd name="connsiteY2" fmla="*/ 109728 h 109728"/>
                <a:gd name="connsiteX3" fmla="*/ 76787 w 2616462"/>
                <a:gd name="connsiteY3" fmla="*/ 0 h 10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16462" h="109728">
                  <a:moveTo>
                    <a:pt x="2616462" y="0"/>
                  </a:moveTo>
                  <a:lnTo>
                    <a:pt x="2539675" y="109728"/>
                  </a:lnTo>
                  <a:lnTo>
                    <a:pt x="0" y="109728"/>
                  </a:lnTo>
                  <a:lnTo>
                    <a:pt x="76787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 rot="19500952">
              <a:off x="1676048" y="3321556"/>
              <a:ext cx="2616462" cy="109728"/>
            </a:xfrm>
            <a:custGeom>
              <a:avLst/>
              <a:gdLst>
                <a:gd name="connsiteX0" fmla="*/ 2616462 w 2616462"/>
                <a:gd name="connsiteY0" fmla="*/ 0 h 109728"/>
                <a:gd name="connsiteX1" fmla="*/ 2539675 w 2616462"/>
                <a:gd name="connsiteY1" fmla="*/ 109728 h 109728"/>
                <a:gd name="connsiteX2" fmla="*/ 0 w 2616462"/>
                <a:gd name="connsiteY2" fmla="*/ 109728 h 109728"/>
                <a:gd name="connsiteX3" fmla="*/ 76787 w 2616462"/>
                <a:gd name="connsiteY3" fmla="*/ 0 h 10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16462" h="109728">
                  <a:moveTo>
                    <a:pt x="2616462" y="0"/>
                  </a:moveTo>
                  <a:lnTo>
                    <a:pt x="2539675" y="109728"/>
                  </a:lnTo>
                  <a:lnTo>
                    <a:pt x="0" y="109728"/>
                  </a:lnTo>
                  <a:lnTo>
                    <a:pt x="7678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775266" y="2756088"/>
            <a:ext cx="2593055" cy="634774"/>
            <a:chOff x="7953493" y="2784542"/>
            <a:chExt cx="2593055" cy="634774"/>
          </a:xfrm>
        </p:grpSpPr>
        <p:sp>
          <p:nvSpPr>
            <p:cNvPr id="31" name="Freeform 30"/>
            <p:cNvSpPr/>
            <p:nvPr/>
          </p:nvSpPr>
          <p:spPr>
            <a:xfrm rot="2009023">
              <a:off x="7953493" y="2784542"/>
              <a:ext cx="2571539" cy="109728"/>
            </a:xfrm>
            <a:custGeom>
              <a:avLst/>
              <a:gdLst>
                <a:gd name="connsiteX0" fmla="*/ 0 w 2571539"/>
                <a:gd name="connsiteY0" fmla="*/ 0 h 109728"/>
                <a:gd name="connsiteX1" fmla="*/ 2498956 w 2571539"/>
                <a:gd name="connsiteY1" fmla="*/ 0 h 109728"/>
                <a:gd name="connsiteX2" fmla="*/ 2571539 w 2571539"/>
                <a:gd name="connsiteY2" fmla="*/ 109728 h 109728"/>
                <a:gd name="connsiteX3" fmla="*/ 72583 w 2571539"/>
                <a:gd name="connsiteY3" fmla="*/ 109728 h 10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1539" h="109728">
                  <a:moveTo>
                    <a:pt x="0" y="0"/>
                  </a:moveTo>
                  <a:lnTo>
                    <a:pt x="2498956" y="0"/>
                  </a:lnTo>
                  <a:lnTo>
                    <a:pt x="2571539" y="109728"/>
                  </a:lnTo>
                  <a:lnTo>
                    <a:pt x="72583" y="1097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 rot="2009023">
              <a:off x="7964252" y="3037245"/>
              <a:ext cx="2571539" cy="109728"/>
            </a:xfrm>
            <a:custGeom>
              <a:avLst/>
              <a:gdLst>
                <a:gd name="connsiteX0" fmla="*/ 0 w 2571539"/>
                <a:gd name="connsiteY0" fmla="*/ 0 h 109728"/>
                <a:gd name="connsiteX1" fmla="*/ 2498956 w 2571539"/>
                <a:gd name="connsiteY1" fmla="*/ 0 h 109728"/>
                <a:gd name="connsiteX2" fmla="*/ 2571539 w 2571539"/>
                <a:gd name="connsiteY2" fmla="*/ 109728 h 109728"/>
                <a:gd name="connsiteX3" fmla="*/ 72583 w 2571539"/>
                <a:gd name="connsiteY3" fmla="*/ 109728 h 10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1539" h="109728">
                  <a:moveTo>
                    <a:pt x="0" y="0"/>
                  </a:moveTo>
                  <a:lnTo>
                    <a:pt x="2498956" y="0"/>
                  </a:lnTo>
                  <a:lnTo>
                    <a:pt x="2571539" y="109728"/>
                  </a:lnTo>
                  <a:lnTo>
                    <a:pt x="72583" y="10972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Freeform 32"/>
            <p:cNvSpPr/>
            <p:nvPr/>
          </p:nvSpPr>
          <p:spPr>
            <a:xfrm rot="2009023">
              <a:off x="7975009" y="3309588"/>
              <a:ext cx="2571539" cy="109728"/>
            </a:xfrm>
            <a:custGeom>
              <a:avLst/>
              <a:gdLst>
                <a:gd name="connsiteX0" fmla="*/ 0 w 2571539"/>
                <a:gd name="connsiteY0" fmla="*/ 0 h 109728"/>
                <a:gd name="connsiteX1" fmla="*/ 2498956 w 2571539"/>
                <a:gd name="connsiteY1" fmla="*/ 0 h 109728"/>
                <a:gd name="connsiteX2" fmla="*/ 2571539 w 2571539"/>
                <a:gd name="connsiteY2" fmla="*/ 109728 h 109728"/>
                <a:gd name="connsiteX3" fmla="*/ 72583 w 2571539"/>
                <a:gd name="connsiteY3" fmla="*/ 109728 h 10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1539" h="109728">
                  <a:moveTo>
                    <a:pt x="0" y="0"/>
                  </a:moveTo>
                  <a:lnTo>
                    <a:pt x="2498956" y="0"/>
                  </a:lnTo>
                  <a:lnTo>
                    <a:pt x="2571539" y="109728"/>
                  </a:lnTo>
                  <a:lnTo>
                    <a:pt x="72583" y="1097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824898" y="2718004"/>
            <a:ext cx="2639744" cy="630757"/>
            <a:chOff x="1652766" y="2800527"/>
            <a:chExt cx="2639744" cy="630757"/>
          </a:xfrm>
        </p:grpSpPr>
        <p:sp>
          <p:nvSpPr>
            <p:cNvPr id="35" name="Freeform 34"/>
            <p:cNvSpPr/>
            <p:nvPr/>
          </p:nvSpPr>
          <p:spPr>
            <a:xfrm rot="19500952">
              <a:off x="1652766" y="2800527"/>
              <a:ext cx="2616462" cy="109728"/>
            </a:xfrm>
            <a:custGeom>
              <a:avLst/>
              <a:gdLst>
                <a:gd name="connsiteX0" fmla="*/ 2616462 w 2616462"/>
                <a:gd name="connsiteY0" fmla="*/ 0 h 109728"/>
                <a:gd name="connsiteX1" fmla="*/ 2539675 w 2616462"/>
                <a:gd name="connsiteY1" fmla="*/ 109728 h 109728"/>
                <a:gd name="connsiteX2" fmla="*/ 0 w 2616462"/>
                <a:gd name="connsiteY2" fmla="*/ 109728 h 109728"/>
                <a:gd name="connsiteX3" fmla="*/ 76787 w 2616462"/>
                <a:gd name="connsiteY3" fmla="*/ 0 h 10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16462" h="109728">
                  <a:moveTo>
                    <a:pt x="2616462" y="0"/>
                  </a:moveTo>
                  <a:lnTo>
                    <a:pt x="2539675" y="109728"/>
                  </a:lnTo>
                  <a:lnTo>
                    <a:pt x="0" y="109728"/>
                  </a:lnTo>
                  <a:lnTo>
                    <a:pt x="7678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 35"/>
            <p:cNvSpPr/>
            <p:nvPr/>
          </p:nvSpPr>
          <p:spPr>
            <a:xfrm rot="19500952">
              <a:off x="1662767" y="3046514"/>
              <a:ext cx="2616462" cy="109728"/>
            </a:xfrm>
            <a:custGeom>
              <a:avLst/>
              <a:gdLst>
                <a:gd name="connsiteX0" fmla="*/ 2616462 w 2616462"/>
                <a:gd name="connsiteY0" fmla="*/ 0 h 109728"/>
                <a:gd name="connsiteX1" fmla="*/ 2539675 w 2616462"/>
                <a:gd name="connsiteY1" fmla="*/ 109728 h 109728"/>
                <a:gd name="connsiteX2" fmla="*/ 0 w 2616462"/>
                <a:gd name="connsiteY2" fmla="*/ 109728 h 109728"/>
                <a:gd name="connsiteX3" fmla="*/ 76787 w 2616462"/>
                <a:gd name="connsiteY3" fmla="*/ 0 h 10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16462" h="109728">
                  <a:moveTo>
                    <a:pt x="2616462" y="0"/>
                  </a:moveTo>
                  <a:lnTo>
                    <a:pt x="2539675" y="109728"/>
                  </a:lnTo>
                  <a:lnTo>
                    <a:pt x="0" y="109728"/>
                  </a:lnTo>
                  <a:lnTo>
                    <a:pt x="76787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 rot="19500952">
              <a:off x="1676048" y="3321556"/>
              <a:ext cx="2616462" cy="109728"/>
            </a:xfrm>
            <a:custGeom>
              <a:avLst/>
              <a:gdLst>
                <a:gd name="connsiteX0" fmla="*/ 2616462 w 2616462"/>
                <a:gd name="connsiteY0" fmla="*/ 0 h 109728"/>
                <a:gd name="connsiteX1" fmla="*/ 2539675 w 2616462"/>
                <a:gd name="connsiteY1" fmla="*/ 109728 h 109728"/>
                <a:gd name="connsiteX2" fmla="*/ 0 w 2616462"/>
                <a:gd name="connsiteY2" fmla="*/ 109728 h 109728"/>
                <a:gd name="connsiteX3" fmla="*/ 76787 w 2616462"/>
                <a:gd name="connsiteY3" fmla="*/ 0 h 10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16462" h="109728">
                  <a:moveTo>
                    <a:pt x="2616462" y="0"/>
                  </a:moveTo>
                  <a:lnTo>
                    <a:pt x="2539675" y="109728"/>
                  </a:lnTo>
                  <a:lnTo>
                    <a:pt x="0" y="109728"/>
                  </a:lnTo>
                  <a:lnTo>
                    <a:pt x="7678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9996149" y="2676315"/>
            <a:ext cx="2448518" cy="638903"/>
            <a:chOff x="9996149" y="2676315"/>
            <a:chExt cx="2448518" cy="638903"/>
          </a:xfrm>
        </p:grpSpPr>
        <p:sp>
          <p:nvSpPr>
            <p:cNvPr id="51" name="Freeform 50"/>
            <p:cNvSpPr/>
            <p:nvPr/>
          </p:nvSpPr>
          <p:spPr>
            <a:xfrm rot="19500952">
              <a:off x="9996149" y="2676315"/>
              <a:ext cx="2448518" cy="109728"/>
            </a:xfrm>
            <a:custGeom>
              <a:avLst/>
              <a:gdLst>
                <a:gd name="connsiteX0" fmla="*/ 2448518 w 2448518"/>
                <a:gd name="connsiteY0" fmla="*/ 0 h 109728"/>
                <a:gd name="connsiteX1" fmla="*/ 2371731 w 2448518"/>
                <a:gd name="connsiteY1" fmla="*/ 109728 h 109728"/>
                <a:gd name="connsiteX2" fmla="*/ 0 w 2448518"/>
                <a:gd name="connsiteY2" fmla="*/ 109728 h 109728"/>
                <a:gd name="connsiteX3" fmla="*/ 76787 w 2448518"/>
                <a:gd name="connsiteY3" fmla="*/ 0 h 10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8518" h="109728">
                  <a:moveTo>
                    <a:pt x="2448518" y="0"/>
                  </a:moveTo>
                  <a:lnTo>
                    <a:pt x="2371731" y="109728"/>
                  </a:lnTo>
                  <a:lnTo>
                    <a:pt x="0" y="109728"/>
                  </a:lnTo>
                  <a:lnTo>
                    <a:pt x="7678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Freeform 52"/>
            <p:cNvSpPr/>
            <p:nvPr/>
          </p:nvSpPr>
          <p:spPr>
            <a:xfrm rot="19500952">
              <a:off x="10007254" y="2925801"/>
              <a:ext cx="2436311" cy="109728"/>
            </a:xfrm>
            <a:custGeom>
              <a:avLst/>
              <a:gdLst>
                <a:gd name="connsiteX0" fmla="*/ 2436311 w 2436311"/>
                <a:gd name="connsiteY0" fmla="*/ 0 h 109728"/>
                <a:gd name="connsiteX1" fmla="*/ 2359524 w 2436311"/>
                <a:gd name="connsiteY1" fmla="*/ 109728 h 109728"/>
                <a:gd name="connsiteX2" fmla="*/ 0 w 2436311"/>
                <a:gd name="connsiteY2" fmla="*/ 109728 h 109728"/>
                <a:gd name="connsiteX3" fmla="*/ 76787 w 2436311"/>
                <a:gd name="connsiteY3" fmla="*/ 0 h 10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6311" h="109728">
                  <a:moveTo>
                    <a:pt x="2436311" y="0"/>
                  </a:moveTo>
                  <a:lnTo>
                    <a:pt x="2359524" y="109728"/>
                  </a:lnTo>
                  <a:lnTo>
                    <a:pt x="0" y="109728"/>
                  </a:lnTo>
                  <a:lnTo>
                    <a:pt x="76787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9500952">
              <a:off x="10021999" y="3205490"/>
              <a:ext cx="2420101" cy="109728"/>
            </a:xfrm>
            <a:custGeom>
              <a:avLst/>
              <a:gdLst>
                <a:gd name="connsiteX0" fmla="*/ 2420101 w 2420101"/>
                <a:gd name="connsiteY0" fmla="*/ 0 h 109728"/>
                <a:gd name="connsiteX1" fmla="*/ 2343314 w 2420101"/>
                <a:gd name="connsiteY1" fmla="*/ 109728 h 109728"/>
                <a:gd name="connsiteX2" fmla="*/ 0 w 2420101"/>
                <a:gd name="connsiteY2" fmla="*/ 109728 h 109728"/>
                <a:gd name="connsiteX3" fmla="*/ 76787 w 2420101"/>
                <a:gd name="connsiteY3" fmla="*/ 0 h 10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0101" h="109728">
                  <a:moveTo>
                    <a:pt x="2420101" y="0"/>
                  </a:moveTo>
                  <a:lnTo>
                    <a:pt x="2343314" y="109728"/>
                  </a:lnTo>
                  <a:lnTo>
                    <a:pt x="0" y="109728"/>
                  </a:lnTo>
                  <a:lnTo>
                    <a:pt x="7678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-225783" y="2871977"/>
            <a:ext cx="2431834" cy="627659"/>
            <a:chOff x="-225783" y="2871977"/>
            <a:chExt cx="2431834" cy="627659"/>
          </a:xfrm>
        </p:grpSpPr>
        <p:sp>
          <p:nvSpPr>
            <p:cNvPr id="57" name="Freeform 56"/>
            <p:cNvSpPr/>
            <p:nvPr/>
          </p:nvSpPr>
          <p:spPr>
            <a:xfrm rot="2009023">
              <a:off x="-223642" y="2871977"/>
              <a:ext cx="2406037" cy="109728"/>
            </a:xfrm>
            <a:custGeom>
              <a:avLst/>
              <a:gdLst>
                <a:gd name="connsiteX0" fmla="*/ 0 w 2406037"/>
                <a:gd name="connsiteY0" fmla="*/ 0 h 109728"/>
                <a:gd name="connsiteX1" fmla="*/ 2333454 w 2406037"/>
                <a:gd name="connsiteY1" fmla="*/ 0 h 109728"/>
                <a:gd name="connsiteX2" fmla="*/ 2406037 w 2406037"/>
                <a:gd name="connsiteY2" fmla="*/ 109728 h 109728"/>
                <a:gd name="connsiteX3" fmla="*/ 72583 w 2406037"/>
                <a:gd name="connsiteY3" fmla="*/ 109728 h 10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06037" h="109728">
                  <a:moveTo>
                    <a:pt x="0" y="0"/>
                  </a:moveTo>
                  <a:lnTo>
                    <a:pt x="2333454" y="0"/>
                  </a:lnTo>
                  <a:lnTo>
                    <a:pt x="2406037" y="109728"/>
                  </a:lnTo>
                  <a:lnTo>
                    <a:pt x="72583" y="1097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2009023">
              <a:off x="-224712" y="3121123"/>
              <a:ext cx="2418937" cy="109728"/>
            </a:xfrm>
            <a:custGeom>
              <a:avLst/>
              <a:gdLst>
                <a:gd name="connsiteX0" fmla="*/ 0 w 2418937"/>
                <a:gd name="connsiteY0" fmla="*/ 0 h 109728"/>
                <a:gd name="connsiteX1" fmla="*/ 2346354 w 2418937"/>
                <a:gd name="connsiteY1" fmla="*/ 0 h 109728"/>
                <a:gd name="connsiteX2" fmla="*/ 2418937 w 2418937"/>
                <a:gd name="connsiteY2" fmla="*/ 109728 h 109728"/>
                <a:gd name="connsiteX3" fmla="*/ 72583 w 2418937"/>
                <a:gd name="connsiteY3" fmla="*/ 109728 h 10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18937" h="109728">
                  <a:moveTo>
                    <a:pt x="0" y="0"/>
                  </a:moveTo>
                  <a:lnTo>
                    <a:pt x="2346354" y="0"/>
                  </a:lnTo>
                  <a:lnTo>
                    <a:pt x="2418937" y="109728"/>
                  </a:lnTo>
                  <a:lnTo>
                    <a:pt x="72583" y="10972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Freeform 60"/>
            <p:cNvSpPr/>
            <p:nvPr/>
          </p:nvSpPr>
          <p:spPr>
            <a:xfrm rot="2009023">
              <a:off x="-225783" y="3389908"/>
              <a:ext cx="2431834" cy="109728"/>
            </a:xfrm>
            <a:custGeom>
              <a:avLst/>
              <a:gdLst>
                <a:gd name="connsiteX0" fmla="*/ 0 w 2431834"/>
                <a:gd name="connsiteY0" fmla="*/ 0 h 109728"/>
                <a:gd name="connsiteX1" fmla="*/ 2359251 w 2431834"/>
                <a:gd name="connsiteY1" fmla="*/ 0 h 109728"/>
                <a:gd name="connsiteX2" fmla="*/ 2431834 w 2431834"/>
                <a:gd name="connsiteY2" fmla="*/ 109728 h 109728"/>
                <a:gd name="connsiteX3" fmla="*/ 72582 w 2431834"/>
                <a:gd name="connsiteY3" fmla="*/ 109728 h 10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1834" h="109728">
                  <a:moveTo>
                    <a:pt x="0" y="0"/>
                  </a:moveTo>
                  <a:lnTo>
                    <a:pt x="2359251" y="0"/>
                  </a:lnTo>
                  <a:lnTo>
                    <a:pt x="2431834" y="109728"/>
                  </a:lnTo>
                  <a:lnTo>
                    <a:pt x="72582" y="1097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927165" y="2669699"/>
            <a:ext cx="2593055" cy="634774"/>
            <a:chOff x="7953493" y="2784542"/>
            <a:chExt cx="2593055" cy="634774"/>
          </a:xfrm>
        </p:grpSpPr>
        <p:sp>
          <p:nvSpPr>
            <p:cNvPr id="47" name="Freeform 46"/>
            <p:cNvSpPr/>
            <p:nvPr/>
          </p:nvSpPr>
          <p:spPr>
            <a:xfrm rot="2009023">
              <a:off x="7953493" y="2784542"/>
              <a:ext cx="2571539" cy="109728"/>
            </a:xfrm>
            <a:custGeom>
              <a:avLst/>
              <a:gdLst>
                <a:gd name="connsiteX0" fmla="*/ 0 w 2571539"/>
                <a:gd name="connsiteY0" fmla="*/ 0 h 109728"/>
                <a:gd name="connsiteX1" fmla="*/ 2498956 w 2571539"/>
                <a:gd name="connsiteY1" fmla="*/ 0 h 109728"/>
                <a:gd name="connsiteX2" fmla="*/ 2571539 w 2571539"/>
                <a:gd name="connsiteY2" fmla="*/ 109728 h 109728"/>
                <a:gd name="connsiteX3" fmla="*/ 72583 w 2571539"/>
                <a:gd name="connsiteY3" fmla="*/ 109728 h 10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1539" h="109728">
                  <a:moveTo>
                    <a:pt x="0" y="0"/>
                  </a:moveTo>
                  <a:lnTo>
                    <a:pt x="2498956" y="0"/>
                  </a:lnTo>
                  <a:lnTo>
                    <a:pt x="2571539" y="109728"/>
                  </a:lnTo>
                  <a:lnTo>
                    <a:pt x="72583" y="1097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 rot="2009023">
              <a:off x="7964252" y="3037245"/>
              <a:ext cx="2571539" cy="109728"/>
            </a:xfrm>
            <a:custGeom>
              <a:avLst/>
              <a:gdLst>
                <a:gd name="connsiteX0" fmla="*/ 0 w 2571539"/>
                <a:gd name="connsiteY0" fmla="*/ 0 h 109728"/>
                <a:gd name="connsiteX1" fmla="*/ 2498956 w 2571539"/>
                <a:gd name="connsiteY1" fmla="*/ 0 h 109728"/>
                <a:gd name="connsiteX2" fmla="*/ 2571539 w 2571539"/>
                <a:gd name="connsiteY2" fmla="*/ 109728 h 109728"/>
                <a:gd name="connsiteX3" fmla="*/ 72583 w 2571539"/>
                <a:gd name="connsiteY3" fmla="*/ 109728 h 10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1539" h="109728">
                  <a:moveTo>
                    <a:pt x="0" y="0"/>
                  </a:moveTo>
                  <a:lnTo>
                    <a:pt x="2498956" y="0"/>
                  </a:lnTo>
                  <a:lnTo>
                    <a:pt x="2571539" y="109728"/>
                  </a:lnTo>
                  <a:lnTo>
                    <a:pt x="72583" y="10972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 rot="2009023">
              <a:off x="7975009" y="3309588"/>
              <a:ext cx="2571539" cy="109728"/>
            </a:xfrm>
            <a:custGeom>
              <a:avLst/>
              <a:gdLst>
                <a:gd name="connsiteX0" fmla="*/ 0 w 2571539"/>
                <a:gd name="connsiteY0" fmla="*/ 0 h 109728"/>
                <a:gd name="connsiteX1" fmla="*/ 2498956 w 2571539"/>
                <a:gd name="connsiteY1" fmla="*/ 0 h 109728"/>
                <a:gd name="connsiteX2" fmla="*/ 2571539 w 2571539"/>
                <a:gd name="connsiteY2" fmla="*/ 109728 h 109728"/>
                <a:gd name="connsiteX3" fmla="*/ 72583 w 2571539"/>
                <a:gd name="connsiteY3" fmla="*/ 109728 h 10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1539" h="109728">
                  <a:moveTo>
                    <a:pt x="0" y="0"/>
                  </a:moveTo>
                  <a:lnTo>
                    <a:pt x="2498956" y="0"/>
                  </a:lnTo>
                  <a:lnTo>
                    <a:pt x="2571539" y="109728"/>
                  </a:lnTo>
                  <a:lnTo>
                    <a:pt x="72583" y="1097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9" name="Group 88"/>
          <p:cNvGrpSpPr>
            <a:grpSpLocks noChangeAspect="1"/>
          </p:cNvGrpSpPr>
          <p:nvPr/>
        </p:nvGrpSpPr>
        <p:grpSpPr>
          <a:xfrm>
            <a:off x="967522" y="3090620"/>
            <a:ext cx="1828800" cy="1213560"/>
            <a:chOff x="4691580" y="1985440"/>
            <a:chExt cx="2328672" cy="1545266"/>
          </a:xfrm>
          <a:solidFill>
            <a:srgbClr val="FF2B2A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0" name="Freeform 89"/>
            <p:cNvSpPr>
              <a:spLocks noChangeAspect="1"/>
            </p:cNvSpPr>
            <p:nvPr/>
          </p:nvSpPr>
          <p:spPr>
            <a:xfrm>
              <a:off x="4691580" y="1985440"/>
              <a:ext cx="2328672" cy="1378766"/>
            </a:xfrm>
            <a:custGeom>
              <a:avLst/>
              <a:gdLst>
                <a:gd name="connsiteX0" fmla="*/ 1136834 w 2328672"/>
                <a:gd name="connsiteY0" fmla="*/ 0 h 1378766"/>
                <a:gd name="connsiteX1" fmla="*/ 1220477 w 2328672"/>
                <a:gd name="connsiteY1" fmla="*/ 16887 h 1378766"/>
                <a:gd name="connsiteX2" fmla="*/ 1233018 w 2328672"/>
                <a:gd name="connsiteY2" fmla="*/ 25342 h 1378766"/>
                <a:gd name="connsiteX3" fmla="*/ 1235175 w 2328672"/>
                <a:gd name="connsiteY3" fmla="*/ 21515 h 1378766"/>
                <a:gd name="connsiteX4" fmla="*/ 1280011 w 2328672"/>
                <a:gd name="connsiteY4" fmla="*/ 46781 h 1378766"/>
                <a:gd name="connsiteX5" fmla="*/ 1284401 w 2328672"/>
                <a:gd name="connsiteY5" fmla="*/ 47328 h 1378766"/>
                <a:gd name="connsiteX6" fmla="*/ 2277452 w 2328672"/>
                <a:gd name="connsiteY6" fmla="*/ 611519 h 1378766"/>
                <a:gd name="connsiteX7" fmla="*/ 2287878 w 2328672"/>
                <a:gd name="connsiteY7" fmla="*/ 624914 h 1378766"/>
                <a:gd name="connsiteX8" fmla="*/ 2304568 w 2328672"/>
                <a:gd name="connsiteY8" fmla="*/ 636167 h 1378766"/>
                <a:gd name="connsiteX9" fmla="*/ 2328672 w 2328672"/>
                <a:gd name="connsiteY9" fmla="*/ 694359 h 1378766"/>
                <a:gd name="connsiteX10" fmla="*/ 2304568 w 2328672"/>
                <a:gd name="connsiteY10" fmla="*/ 752551 h 1378766"/>
                <a:gd name="connsiteX11" fmla="*/ 2296443 w 2328672"/>
                <a:gd name="connsiteY11" fmla="*/ 758029 h 1378766"/>
                <a:gd name="connsiteX12" fmla="*/ 2285859 w 2328672"/>
                <a:gd name="connsiteY12" fmla="*/ 771842 h 1378766"/>
                <a:gd name="connsiteX13" fmla="*/ 1309553 w 2328672"/>
                <a:gd name="connsiteY13" fmla="*/ 1336347 h 1378766"/>
                <a:gd name="connsiteX14" fmla="*/ 1307708 w 2328672"/>
                <a:gd name="connsiteY14" fmla="*/ 1336591 h 1378766"/>
                <a:gd name="connsiteX15" fmla="*/ 1270200 w 2328672"/>
                <a:gd name="connsiteY15" fmla="*/ 1361880 h 1378766"/>
                <a:gd name="connsiteX16" fmla="*/ 1186557 w 2328672"/>
                <a:gd name="connsiteY16" fmla="*/ 1378766 h 1378766"/>
                <a:gd name="connsiteX17" fmla="*/ 1102915 w 2328672"/>
                <a:gd name="connsiteY17" fmla="*/ 1361880 h 1378766"/>
                <a:gd name="connsiteX18" fmla="*/ 1067176 w 2328672"/>
                <a:gd name="connsiteY18" fmla="*/ 1337784 h 1378766"/>
                <a:gd name="connsiteX19" fmla="*/ 1057441 w 2328672"/>
                <a:gd name="connsiteY19" fmla="*/ 1332388 h 1378766"/>
                <a:gd name="connsiteX20" fmla="*/ 1047044 w 2328672"/>
                <a:gd name="connsiteY20" fmla="*/ 1331203 h 1378766"/>
                <a:gd name="connsiteX21" fmla="*/ 71869 w 2328672"/>
                <a:gd name="connsiteY21" fmla="*/ 790654 h 1378766"/>
                <a:gd name="connsiteX22" fmla="*/ 64398 w 2328672"/>
                <a:gd name="connsiteY22" fmla="*/ 781263 h 1378766"/>
                <a:gd name="connsiteX23" fmla="*/ 53055 w 2328672"/>
                <a:gd name="connsiteY23" fmla="*/ 778973 h 1378766"/>
                <a:gd name="connsiteX24" fmla="*/ 0 w 2328672"/>
                <a:gd name="connsiteY24" fmla="*/ 698931 h 1378766"/>
                <a:gd name="connsiteX25" fmla="*/ 53055 w 2328672"/>
                <a:gd name="connsiteY25" fmla="*/ 618890 h 1378766"/>
                <a:gd name="connsiteX26" fmla="*/ 54850 w 2328672"/>
                <a:gd name="connsiteY26" fmla="*/ 618527 h 1378766"/>
                <a:gd name="connsiteX27" fmla="*/ 58594 w 2328672"/>
                <a:gd name="connsiteY27" fmla="*/ 613434 h 1378766"/>
                <a:gd name="connsiteX28" fmla="*/ 1052708 w 2328672"/>
                <a:gd name="connsiteY28" fmla="*/ 11948 h 1378766"/>
                <a:gd name="connsiteX29" fmla="*/ 1068200 w 2328672"/>
                <a:gd name="connsiteY29" fmla="*/ 9584 h 1378766"/>
                <a:gd name="connsiteX30" fmla="*/ 1070728 w 2328672"/>
                <a:gd name="connsiteY30" fmla="*/ 11443 h 1378766"/>
                <a:gd name="connsiteX31" fmla="*/ 1093528 w 2328672"/>
                <a:gd name="connsiteY31" fmla="*/ 4366 h 1378766"/>
                <a:gd name="connsiteX32" fmla="*/ 1136834 w 2328672"/>
                <a:gd name="connsiteY32" fmla="*/ 0 h 1378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328672" h="1378766">
                  <a:moveTo>
                    <a:pt x="1136834" y="0"/>
                  </a:moveTo>
                  <a:cubicBezTo>
                    <a:pt x="1166504" y="0"/>
                    <a:pt x="1194768" y="6013"/>
                    <a:pt x="1220477" y="16887"/>
                  </a:cubicBezTo>
                  <a:lnTo>
                    <a:pt x="1233018" y="25342"/>
                  </a:lnTo>
                  <a:lnTo>
                    <a:pt x="1235175" y="21515"/>
                  </a:lnTo>
                  <a:lnTo>
                    <a:pt x="1280011" y="46781"/>
                  </a:lnTo>
                  <a:lnTo>
                    <a:pt x="1284401" y="47328"/>
                  </a:lnTo>
                  <a:lnTo>
                    <a:pt x="2277452" y="611519"/>
                  </a:lnTo>
                  <a:lnTo>
                    <a:pt x="2287878" y="624914"/>
                  </a:lnTo>
                  <a:lnTo>
                    <a:pt x="2304568" y="636167"/>
                  </a:lnTo>
                  <a:cubicBezTo>
                    <a:pt x="2319461" y="651060"/>
                    <a:pt x="2328672" y="671634"/>
                    <a:pt x="2328672" y="694359"/>
                  </a:cubicBezTo>
                  <a:cubicBezTo>
                    <a:pt x="2328672" y="717085"/>
                    <a:pt x="2319461" y="737659"/>
                    <a:pt x="2304568" y="752551"/>
                  </a:cubicBezTo>
                  <a:lnTo>
                    <a:pt x="2296443" y="758029"/>
                  </a:lnTo>
                  <a:lnTo>
                    <a:pt x="2285859" y="771842"/>
                  </a:lnTo>
                  <a:lnTo>
                    <a:pt x="1309553" y="1336347"/>
                  </a:lnTo>
                  <a:lnTo>
                    <a:pt x="1307708" y="1336591"/>
                  </a:lnTo>
                  <a:lnTo>
                    <a:pt x="1270200" y="1361880"/>
                  </a:lnTo>
                  <a:cubicBezTo>
                    <a:pt x="1244491" y="1372753"/>
                    <a:pt x="1216227" y="1378766"/>
                    <a:pt x="1186557" y="1378766"/>
                  </a:cubicBezTo>
                  <a:cubicBezTo>
                    <a:pt x="1156888" y="1378766"/>
                    <a:pt x="1128623" y="1372753"/>
                    <a:pt x="1102915" y="1361880"/>
                  </a:cubicBezTo>
                  <a:lnTo>
                    <a:pt x="1067176" y="1337784"/>
                  </a:lnTo>
                  <a:lnTo>
                    <a:pt x="1057441" y="1332388"/>
                  </a:lnTo>
                  <a:lnTo>
                    <a:pt x="1047044" y="1331203"/>
                  </a:lnTo>
                  <a:lnTo>
                    <a:pt x="71869" y="790654"/>
                  </a:lnTo>
                  <a:lnTo>
                    <a:pt x="64398" y="781263"/>
                  </a:lnTo>
                  <a:lnTo>
                    <a:pt x="53055" y="778973"/>
                  </a:lnTo>
                  <a:cubicBezTo>
                    <a:pt x="21877" y="765785"/>
                    <a:pt x="0" y="734913"/>
                    <a:pt x="0" y="698931"/>
                  </a:cubicBezTo>
                  <a:cubicBezTo>
                    <a:pt x="0" y="662949"/>
                    <a:pt x="21877" y="632077"/>
                    <a:pt x="53055" y="618890"/>
                  </a:cubicBezTo>
                  <a:lnTo>
                    <a:pt x="54850" y="618527"/>
                  </a:lnTo>
                  <a:lnTo>
                    <a:pt x="58594" y="613434"/>
                  </a:lnTo>
                  <a:lnTo>
                    <a:pt x="1052708" y="11948"/>
                  </a:lnTo>
                  <a:cubicBezTo>
                    <a:pt x="1057546" y="9021"/>
                    <a:pt x="1063111" y="8332"/>
                    <a:pt x="1068200" y="9584"/>
                  </a:cubicBezTo>
                  <a:lnTo>
                    <a:pt x="1070728" y="11443"/>
                  </a:lnTo>
                  <a:lnTo>
                    <a:pt x="1093528" y="4366"/>
                  </a:lnTo>
                  <a:cubicBezTo>
                    <a:pt x="1107516" y="1503"/>
                    <a:pt x="1122000" y="0"/>
                    <a:pt x="113683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1" name="Freeform 90"/>
            <p:cNvSpPr/>
            <p:nvPr/>
          </p:nvSpPr>
          <p:spPr>
            <a:xfrm>
              <a:off x="4691580" y="2676371"/>
              <a:ext cx="2328672" cy="854335"/>
            </a:xfrm>
            <a:custGeom>
              <a:avLst/>
              <a:gdLst>
                <a:gd name="connsiteX0" fmla="*/ 2326257 w 2328672"/>
                <a:gd name="connsiteY0" fmla="*/ 0 h 854335"/>
                <a:gd name="connsiteX1" fmla="*/ 2328672 w 2328672"/>
                <a:gd name="connsiteY1" fmla="*/ 0 h 854335"/>
                <a:gd name="connsiteX2" fmla="*/ 2328672 w 2328672"/>
                <a:gd name="connsiteY2" fmla="*/ 169928 h 854335"/>
                <a:gd name="connsiteX3" fmla="*/ 2328672 w 2328672"/>
                <a:gd name="connsiteY3" fmla="*/ 177502 h 854335"/>
                <a:gd name="connsiteX4" fmla="*/ 2327143 w 2328672"/>
                <a:gd name="connsiteY4" fmla="*/ 177502 h 854335"/>
                <a:gd name="connsiteX5" fmla="*/ 2322205 w 2328672"/>
                <a:gd name="connsiteY5" fmla="*/ 201962 h 854335"/>
                <a:gd name="connsiteX6" fmla="*/ 2304568 w 2328672"/>
                <a:gd name="connsiteY6" fmla="*/ 228120 h 854335"/>
                <a:gd name="connsiteX7" fmla="*/ 2296443 w 2328672"/>
                <a:gd name="connsiteY7" fmla="*/ 233598 h 854335"/>
                <a:gd name="connsiteX8" fmla="*/ 2285859 w 2328672"/>
                <a:gd name="connsiteY8" fmla="*/ 247411 h 854335"/>
                <a:gd name="connsiteX9" fmla="*/ 1309553 w 2328672"/>
                <a:gd name="connsiteY9" fmla="*/ 811916 h 854335"/>
                <a:gd name="connsiteX10" fmla="*/ 1307708 w 2328672"/>
                <a:gd name="connsiteY10" fmla="*/ 812160 h 854335"/>
                <a:gd name="connsiteX11" fmla="*/ 1270200 w 2328672"/>
                <a:gd name="connsiteY11" fmla="*/ 837449 h 854335"/>
                <a:gd name="connsiteX12" fmla="*/ 1186557 w 2328672"/>
                <a:gd name="connsiteY12" fmla="*/ 854335 h 854335"/>
                <a:gd name="connsiteX13" fmla="*/ 1102915 w 2328672"/>
                <a:gd name="connsiteY13" fmla="*/ 837449 h 854335"/>
                <a:gd name="connsiteX14" fmla="*/ 1067176 w 2328672"/>
                <a:gd name="connsiteY14" fmla="*/ 813353 h 854335"/>
                <a:gd name="connsiteX15" fmla="*/ 1057441 w 2328672"/>
                <a:gd name="connsiteY15" fmla="*/ 807957 h 854335"/>
                <a:gd name="connsiteX16" fmla="*/ 1047044 w 2328672"/>
                <a:gd name="connsiteY16" fmla="*/ 806772 h 854335"/>
                <a:gd name="connsiteX17" fmla="*/ 71869 w 2328672"/>
                <a:gd name="connsiteY17" fmla="*/ 266223 h 854335"/>
                <a:gd name="connsiteX18" fmla="*/ 64398 w 2328672"/>
                <a:gd name="connsiteY18" fmla="*/ 256832 h 854335"/>
                <a:gd name="connsiteX19" fmla="*/ 53055 w 2328672"/>
                <a:gd name="connsiteY19" fmla="*/ 254542 h 854335"/>
                <a:gd name="connsiteX20" fmla="*/ 14836 w 2328672"/>
                <a:gd name="connsiteY20" fmla="*/ 223069 h 854335"/>
                <a:gd name="connsiteX21" fmla="*/ 6448 w 2328672"/>
                <a:gd name="connsiteY21" fmla="*/ 195611 h 854335"/>
                <a:gd name="connsiteX22" fmla="*/ 0 w 2328672"/>
                <a:gd name="connsiteY22" fmla="*/ 195611 h 854335"/>
                <a:gd name="connsiteX23" fmla="*/ 0 w 2328672"/>
                <a:gd name="connsiteY23" fmla="*/ 174500 h 854335"/>
                <a:gd name="connsiteX24" fmla="*/ 0 w 2328672"/>
                <a:gd name="connsiteY24" fmla="*/ 18109 h 854335"/>
                <a:gd name="connsiteX25" fmla="*/ 7790 w 2328672"/>
                <a:gd name="connsiteY25" fmla="*/ 18109 h 854335"/>
                <a:gd name="connsiteX26" fmla="*/ 14836 w 2328672"/>
                <a:gd name="connsiteY26" fmla="*/ 41176 h 854335"/>
                <a:gd name="connsiteX27" fmla="*/ 53055 w 2328672"/>
                <a:gd name="connsiteY27" fmla="*/ 72649 h 854335"/>
                <a:gd name="connsiteX28" fmla="*/ 64398 w 2328672"/>
                <a:gd name="connsiteY28" fmla="*/ 74939 h 854335"/>
                <a:gd name="connsiteX29" fmla="*/ 71869 w 2328672"/>
                <a:gd name="connsiteY29" fmla="*/ 84330 h 854335"/>
                <a:gd name="connsiteX30" fmla="*/ 1047044 w 2328672"/>
                <a:gd name="connsiteY30" fmla="*/ 624879 h 854335"/>
                <a:gd name="connsiteX31" fmla="*/ 1057441 w 2328672"/>
                <a:gd name="connsiteY31" fmla="*/ 626064 h 854335"/>
                <a:gd name="connsiteX32" fmla="*/ 1067176 w 2328672"/>
                <a:gd name="connsiteY32" fmla="*/ 631460 h 854335"/>
                <a:gd name="connsiteX33" fmla="*/ 1102915 w 2328672"/>
                <a:gd name="connsiteY33" fmla="*/ 655556 h 854335"/>
                <a:gd name="connsiteX34" fmla="*/ 1186557 w 2328672"/>
                <a:gd name="connsiteY34" fmla="*/ 672442 h 854335"/>
                <a:gd name="connsiteX35" fmla="*/ 1270200 w 2328672"/>
                <a:gd name="connsiteY35" fmla="*/ 655556 h 854335"/>
                <a:gd name="connsiteX36" fmla="*/ 1307708 w 2328672"/>
                <a:gd name="connsiteY36" fmla="*/ 630267 h 854335"/>
                <a:gd name="connsiteX37" fmla="*/ 1309553 w 2328672"/>
                <a:gd name="connsiteY37" fmla="*/ 630023 h 854335"/>
                <a:gd name="connsiteX38" fmla="*/ 2285859 w 2328672"/>
                <a:gd name="connsiteY38" fmla="*/ 65518 h 854335"/>
                <a:gd name="connsiteX39" fmla="*/ 2296443 w 2328672"/>
                <a:gd name="connsiteY39" fmla="*/ 51705 h 854335"/>
                <a:gd name="connsiteX40" fmla="*/ 2304568 w 2328672"/>
                <a:gd name="connsiteY40" fmla="*/ 46227 h 854335"/>
                <a:gd name="connsiteX41" fmla="*/ 2322205 w 2328672"/>
                <a:gd name="connsiteY41" fmla="*/ 20069 h 854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328672" h="854335">
                  <a:moveTo>
                    <a:pt x="2326257" y="0"/>
                  </a:moveTo>
                  <a:lnTo>
                    <a:pt x="2328672" y="0"/>
                  </a:lnTo>
                  <a:lnTo>
                    <a:pt x="2328672" y="169928"/>
                  </a:lnTo>
                  <a:lnTo>
                    <a:pt x="2328672" y="177502"/>
                  </a:lnTo>
                  <a:lnTo>
                    <a:pt x="2327143" y="177502"/>
                  </a:lnTo>
                  <a:lnTo>
                    <a:pt x="2322205" y="201962"/>
                  </a:lnTo>
                  <a:cubicBezTo>
                    <a:pt x="2318041" y="211808"/>
                    <a:pt x="2312015" y="220674"/>
                    <a:pt x="2304568" y="228120"/>
                  </a:cubicBezTo>
                  <a:lnTo>
                    <a:pt x="2296443" y="233598"/>
                  </a:lnTo>
                  <a:lnTo>
                    <a:pt x="2285859" y="247411"/>
                  </a:lnTo>
                  <a:lnTo>
                    <a:pt x="1309553" y="811916"/>
                  </a:lnTo>
                  <a:lnTo>
                    <a:pt x="1307708" y="812160"/>
                  </a:lnTo>
                  <a:lnTo>
                    <a:pt x="1270200" y="837449"/>
                  </a:lnTo>
                  <a:cubicBezTo>
                    <a:pt x="1244491" y="848322"/>
                    <a:pt x="1216227" y="854335"/>
                    <a:pt x="1186557" y="854335"/>
                  </a:cubicBezTo>
                  <a:cubicBezTo>
                    <a:pt x="1156888" y="854335"/>
                    <a:pt x="1128623" y="848322"/>
                    <a:pt x="1102915" y="837449"/>
                  </a:cubicBezTo>
                  <a:lnTo>
                    <a:pt x="1067176" y="813353"/>
                  </a:lnTo>
                  <a:lnTo>
                    <a:pt x="1057441" y="807957"/>
                  </a:lnTo>
                  <a:lnTo>
                    <a:pt x="1047044" y="806772"/>
                  </a:lnTo>
                  <a:lnTo>
                    <a:pt x="71869" y="266223"/>
                  </a:lnTo>
                  <a:lnTo>
                    <a:pt x="64398" y="256832"/>
                  </a:lnTo>
                  <a:lnTo>
                    <a:pt x="53055" y="254542"/>
                  </a:lnTo>
                  <a:cubicBezTo>
                    <a:pt x="37466" y="247948"/>
                    <a:pt x="24202" y="236933"/>
                    <a:pt x="14836" y="223069"/>
                  </a:cubicBezTo>
                  <a:lnTo>
                    <a:pt x="6448" y="195611"/>
                  </a:lnTo>
                  <a:lnTo>
                    <a:pt x="0" y="195611"/>
                  </a:lnTo>
                  <a:lnTo>
                    <a:pt x="0" y="174500"/>
                  </a:lnTo>
                  <a:lnTo>
                    <a:pt x="0" y="18109"/>
                  </a:lnTo>
                  <a:lnTo>
                    <a:pt x="7790" y="18109"/>
                  </a:lnTo>
                  <a:lnTo>
                    <a:pt x="14836" y="41176"/>
                  </a:lnTo>
                  <a:cubicBezTo>
                    <a:pt x="24203" y="55040"/>
                    <a:pt x="37466" y="66055"/>
                    <a:pt x="53055" y="72649"/>
                  </a:cubicBezTo>
                  <a:lnTo>
                    <a:pt x="64398" y="74939"/>
                  </a:lnTo>
                  <a:lnTo>
                    <a:pt x="71869" y="84330"/>
                  </a:lnTo>
                  <a:lnTo>
                    <a:pt x="1047044" y="624879"/>
                  </a:lnTo>
                  <a:lnTo>
                    <a:pt x="1057441" y="626064"/>
                  </a:lnTo>
                  <a:lnTo>
                    <a:pt x="1067176" y="631460"/>
                  </a:lnTo>
                  <a:lnTo>
                    <a:pt x="1102915" y="655556"/>
                  </a:lnTo>
                  <a:cubicBezTo>
                    <a:pt x="1128623" y="666429"/>
                    <a:pt x="1156888" y="672442"/>
                    <a:pt x="1186557" y="672442"/>
                  </a:cubicBezTo>
                  <a:cubicBezTo>
                    <a:pt x="1216227" y="672442"/>
                    <a:pt x="1244491" y="666429"/>
                    <a:pt x="1270200" y="655556"/>
                  </a:cubicBezTo>
                  <a:lnTo>
                    <a:pt x="1307708" y="630267"/>
                  </a:lnTo>
                  <a:lnTo>
                    <a:pt x="1309553" y="630023"/>
                  </a:lnTo>
                  <a:lnTo>
                    <a:pt x="2285859" y="65518"/>
                  </a:lnTo>
                  <a:lnTo>
                    <a:pt x="2296443" y="51705"/>
                  </a:lnTo>
                  <a:lnTo>
                    <a:pt x="2304568" y="46227"/>
                  </a:lnTo>
                  <a:cubicBezTo>
                    <a:pt x="2312015" y="38781"/>
                    <a:pt x="2318041" y="29915"/>
                    <a:pt x="2322205" y="20069"/>
                  </a:cubicBezTo>
                  <a:close/>
                </a:path>
              </a:pathLst>
            </a:custGeom>
            <a:solidFill>
              <a:srgbClr val="E10D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2" name="Group 91"/>
          <p:cNvGrpSpPr>
            <a:grpSpLocks noChangeAspect="1"/>
          </p:cNvGrpSpPr>
          <p:nvPr/>
        </p:nvGrpSpPr>
        <p:grpSpPr>
          <a:xfrm>
            <a:off x="3136540" y="1830607"/>
            <a:ext cx="1828800" cy="1213560"/>
            <a:chOff x="4691580" y="1985440"/>
            <a:chExt cx="2328672" cy="1545266"/>
          </a:xfrm>
          <a:solidFill>
            <a:srgbClr val="85C40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3" name="Freeform 92"/>
            <p:cNvSpPr>
              <a:spLocks noChangeAspect="1"/>
            </p:cNvSpPr>
            <p:nvPr/>
          </p:nvSpPr>
          <p:spPr>
            <a:xfrm>
              <a:off x="4691580" y="1985440"/>
              <a:ext cx="2328672" cy="1378766"/>
            </a:xfrm>
            <a:custGeom>
              <a:avLst/>
              <a:gdLst>
                <a:gd name="connsiteX0" fmla="*/ 1136834 w 2328672"/>
                <a:gd name="connsiteY0" fmla="*/ 0 h 1378766"/>
                <a:gd name="connsiteX1" fmla="*/ 1220477 w 2328672"/>
                <a:gd name="connsiteY1" fmla="*/ 16887 h 1378766"/>
                <a:gd name="connsiteX2" fmla="*/ 1233018 w 2328672"/>
                <a:gd name="connsiteY2" fmla="*/ 25342 h 1378766"/>
                <a:gd name="connsiteX3" fmla="*/ 1235175 w 2328672"/>
                <a:gd name="connsiteY3" fmla="*/ 21515 h 1378766"/>
                <a:gd name="connsiteX4" fmla="*/ 1280011 w 2328672"/>
                <a:gd name="connsiteY4" fmla="*/ 46781 h 1378766"/>
                <a:gd name="connsiteX5" fmla="*/ 1284401 w 2328672"/>
                <a:gd name="connsiteY5" fmla="*/ 47328 h 1378766"/>
                <a:gd name="connsiteX6" fmla="*/ 2277452 w 2328672"/>
                <a:gd name="connsiteY6" fmla="*/ 611519 h 1378766"/>
                <a:gd name="connsiteX7" fmla="*/ 2287878 w 2328672"/>
                <a:gd name="connsiteY7" fmla="*/ 624914 h 1378766"/>
                <a:gd name="connsiteX8" fmla="*/ 2304568 w 2328672"/>
                <a:gd name="connsiteY8" fmla="*/ 636167 h 1378766"/>
                <a:gd name="connsiteX9" fmla="*/ 2328672 w 2328672"/>
                <a:gd name="connsiteY9" fmla="*/ 694359 h 1378766"/>
                <a:gd name="connsiteX10" fmla="*/ 2304568 w 2328672"/>
                <a:gd name="connsiteY10" fmla="*/ 752551 h 1378766"/>
                <a:gd name="connsiteX11" fmla="*/ 2296443 w 2328672"/>
                <a:gd name="connsiteY11" fmla="*/ 758029 h 1378766"/>
                <a:gd name="connsiteX12" fmla="*/ 2285859 w 2328672"/>
                <a:gd name="connsiteY12" fmla="*/ 771842 h 1378766"/>
                <a:gd name="connsiteX13" fmla="*/ 1309553 w 2328672"/>
                <a:gd name="connsiteY13" fmla="*/ 1336347 h 1378766"/>
                <a:gd name="connsiteX14" fmla="*/ 1307708 w 2328672"/>
                <a:gd name="connsiteY14" fmla="*/ 1336591 h 1378766"/>
                <a:gd name="connsiteX15" fmla="*/ 1270200 w 2328672"/>
                <a:gd name="connsiteY15" fmla="*/ 1361880 h 1378766"/>
                <a:gd name="connsiteX16" fmla="*/ 1186557 w 2328672"/>
                <a:gd name="connsiteY16" fmla="*/ 1378766 h 1378766"/>
                <a:gd name="connsiteX17" fmla="*/ 1102915 w 2328672"/>
                <a:gd name="connsiteY17" fmla="*/ 1361880 h 1378766"/>
                <a:gd name="connsiteX18" fmla="*/ 1067176 w 2328672"/>
                <a:gd name="connsiteY18" fmla="*/ 1337784 h 1378766"/>
                <a:gd name="connsiteX19" fmla="*/ 1057441 w 2328672"/>
                <a:gd name="connsiteY19" fmla="*/ 1332388 h 1378766"/>
                <a:gd name="connsiteX20" fmla="*/ 1047044 w 2328672"/>
                <a:gd name="connsiteY20" fmla="*/ 1331203 h 1378766"/>
                <a:gd name="connsiteX21" fmla="*/ 71869 w 2328672"/>
                <a:gd name="connsiteY21" fmla="*/ 790654 h 1378766"/>
                <a:gd name="connsiteX22" fmla="*/ 64398 w 2328672"/>
                <a:gd name="connsiteY22" fmla="*/ 781263 h 1378766"/>
                <a:gd name="connsiteX23" fmla="*/ 53055 w 2328672"/>
                <a:gd name="connsiteY23" fmla="*/ 778973 h 1378766"/>
                <a:gd name="connsiteX24" fmla="*/ 0 w 2328672"/>
                <a:gd name="connsiteY24" fmla="*/ 698931 h 1378766"/>
                <a:gd name="connsiteX25" fmla="*/ 53055 w 2328672"/>
                <a:gd name="connsiteY25" fmla="*/ 618890 h 1378766"/>
                <a:gd name="connsiteX26" fmla="*/ 54850 w 2328672"/>
                <a:gd name="connsiteY26" fmla="*/ 618527 h 1378766"/>
                <a:gd name="connsiteX27" fmla="*/ 58594 w 2328672"/>
                <a:gd name="connsiteY27" fmla="*/ 613434 h 1378766"/>
                <a:gd name="connsiteX28" fmla="*/ 1052708 w 2328672"/>
                <a:gd name="connsiteY28" fmla="*/ 11948 h 1378766"/>
                <a:gd name="connsiteX29" fmla="*/ 1068200 w 2328672"/>
                <a:gd name="connsiteY29" fmla="*/ 9584 h 1378766"/>
                <a:gd name="connsiteX30" fmla="*/ 1070728 w 2328672"/>
                <a:gd name="connsiteY30" fmla="*/ 11443 h 1378766"/>
                <a:gd name="connsiteX31" fmla="*/ 1093528 w 2328672"/>
                <a:gd name="connsiteY31" fmla="*/ 4366 h 1378766"/>
                <a:gd name="connsiteX32" fmla="*/ 1136834 w 2328672"/>
                <a:gd name="connsiteY32" fmla="*/ 0 h 1378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328672" h="1378766">
                  <a:moveTo>
                    <a:pt x="1136834" y="0"/>
                  </a:moveTo>
                  <a:cubicBezTo>
                    <a:pt x="1166504" y="0"/>
                    <a:pt x="1194768" y="6013"/>
                    <a:pt x="1220477" y="16887"/>
                  </a:cubicBezTo>
                  <a:lnTo>
                    <a:pt x="1233018" y="25342"/>
                  </a:lnTo>
                  <a:lnTo>
                    <a:pt x="1235175" y="21515"/>
                  </a:lnTo>
                  <a:lnTo>
                    <a:pt x="1280011" y="46781"/>
                  </a:lnTo>
                  <a:lnTo>
                    <a:pt x="1284401" y="47328"/>
                  </a:lnTo>
                  <a:lnTo>
                    <a:pt x="2277452" y="611519"/>
                  </a:lnTo>
                  <a:lnTo>
                    <a:pt x="2287878" y="624914"/>
                  </a:lnTo>
                  <a:lnTo>
                    <a:pt x="2304568" y="636167"/>
                  </a:lnTo>
                  <a:cubicBezTo>
                    <a:pt x="2319461" y="651060"/>
                    <a:pt x="2328672" y="671634"/>
                    <a:pt x="2328672" y="694359"/>
                  </a:cubicBezTo>
                  <a:cubicBezTo>
                    <a:pt x="2328672" y="717085"/>
                    <a:pt x="2319461" y="737659"/>
                    <a:pt x="2304568" y="752551"/>
                  </a:cubicBezTo>
                  <a:lnTo>
                    <a:pt x="2296443" y="758029"/>
                  </a:lnTo>
                  <a:lnTo>
                    <a:pt x="2285859" y="771842"/>
                  </a:lnTo>
                  <a:lnTo>
                    <a:pt x="1309553" y="1336347"/>
                  </a:lnTo>
                  <a:lnTo>
                    <a:pt x="1307708" y="1336591"/>
                  </a:lnTo>
                  <a:lnTo>
                    <a:pt x="1270200" y="1361880"/>
                  </a:lnTo>
                  <a:cubicBezTo>
                    <a:pt x="1244491" y="1372753"/>
                    <a:pt x="1216227" y="1378766"/>
                    <a:pt x="1186557" y="1378766"/>
                  </a:cubicBezTo>
                  <a:cubicBezTo>
                    <a:pt x="1156888" y="1378766"/>
                    <a:pt x="1128623" y="1372753"/>
                    <a:pt x="1102915" y="1361880"/>
                  </a:cubicBezTo>
                  <a:lnTo>
                    <a:pt x="1067176" y="1337784"/>
                  </a:lnTo>
                  <a:lnTo>
                    <a:pt x="1057441" y="1332388"/>
                  </a:lnTo>
                  <a:lnTo>
                    <a:pt x="1047044" y="1331203"/>
                  </a:lnTo>
                  <a:lnTo>
                    <a:pt x="71869" y="790654"/>
                  </a:lnTo>
                  <a:lnTo>
                    <a:pt x="64398" y="781263"/>
                  </a:lnTo>
                  <a:lnTo>
                    <a:pt x="53055" y="778973"/>
                  </a:lnTo>
                  <a:cubicBezTo>
                    <a:pt x="21877" y="765785"/>
                    <a:pt x="0" y="734913"/>
                    <a:pt x="0" y="698931"/>
                  </a:cubicBezTo>
                  <a:cubicBezTo>
                    <a:pt x="0" y="662949"/>
                    <a:pt x="21877" y="632077"/>
                    <a:pt x="53055" y="618890"/>
                  </a:cubicBezTo>
                  <a:lnTo>
                    <a:pt x="54850" y="618527"/>
                  </a:lnTo>
                  <a:lnTo>
                    <a:pt x="58594" y="613434"/>
                  </a:lnTo>
                  <a:lnTo>
                    <a:pt x="1052708" y="11948"/>
                  </a:lnTo>
                  <a:cubicBezTo>
                    <a:pt x="1057546" y="9021"/>
                    <a:pt x="1063111" y="8332"/>
                    <a:pt x="1068200" y="9584"/>
                  </a:cubicBezTo>
                  <a:lnTo>
                    <a:pt x="1070728" y="11443"/>
                  </a:lnTo>
                  <a:lnTo>
                    <a:pt x="1093528" y="4366"/>
                  </a:lnTo>
                  <a:cubicBezTo>
                    <a:pt x="1107516" y="1503"/>
                    <a:pt x="1122000" y="0"/>
                    <a:pt x="113683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4" name="Freeform 93"/>
            <p:cNvSpPr/>
            <p:nvPr/>
          </p:nvSpPr>
          <p:spPr>
            <a:xfrm>
              <a:off x="4691580" y="2676371"/>
              <a:ext cx="2328672" cy="854335"/>
            </a:xfrm>
            <a:custGeom>
              <a:avLst/>
              <a:gdLst>
                <a:gd name="connsiteX0" fmla="*/ 2326257 w 2328672"/>
                <a:gd name="connsiteY0" fmla="*/ 0 h 854335"/>
                <a:gd name="connsiteX1" fmla="*/ 2328672 w 2328672"/>
                <a:gd name="connsiteY1" fmla="*/ 0 h 854335"/>
                <a:gd name="connsiteX2" fmla="*/ 2328672 w 2328672"/>
                <a:gd name="connsiteY2" fmla="*/ 169928 h 854335"/>
                <a:gd name="connsiteX3" fmla="*/ 2328672 w 2328672"/>
                <a:gd name="connsiteY3" fmla="*/ 177502 h 854335"/>
                <a:gd name="connsiteX4" fmla="*/ 2327143 w 2328672"/>
                <a:gd name="connsiteY4" fmla="*/ 177502 h 854335"/>
                <a:gd name="connsiteX5" fmla="*/ 2322205 w 2328672"/>
                <a:gd name="connsiteY5" fmla="*/ 201962 h 854335"/>
                <a:gd name="connsiteX6" fmla="*/ 2304568 w 2328672"/>
                <a:gd name="connsiteY6" fmla="*/ 228120 h 854335"/>
                <a:gd name="connsiteX7" fmla="*/ 2296443 w 2328672"/>
                <a:gd name="connsiteY7" fmla="*/ 233598 h 854335"/>
                <a:gd name="connsiteX8" fmla="*/ 2285859 w 2328672"/>
                <a:gd name="connsiteY8" fmla="*/ 247411 h 854335"/>
                <a:gd name="connsiteX9" fmla="*/ 1309553 w 2328672"/>
                <a:gd name="connsiteY9" fmla="*/ 811916 h 854335"/>
                <a:gd name="connsiteX10" fmla="*/ 1307708 w 2328672"/>
                <a:gd name="connsiteY10" fmla="*/ 812160 h 854335"/>
                <a:gd name="connsiteX11" fmla="*/ 1270200 w 2328672"/>
                <a:gd name="connsiteY11" fmla="*/ 837449 h 854335"/>
                <a:gd name="connsiteX12" fmla="*/ 1186557 w 2328672"/>
                <a:gd name="connsiteY12" fmla="*/ 854335 h 854335"/>
                <a:gd name="connsiteX13" fmla="*/ 1102915 w 2328672"/>
                <a:gd name="connsiteY13" fmla="*/ 837449 h 854335"/>
                <a:gd name="connsiteX14" fmla="*/ 1067176 w 2328672"/>
                <a:gd name="connsiteY14" fmla="*/ 813353 h 854335"/>
                <a:gd name="connsiteX15" fmla="*/ 1057441 w 2328672"/>
                <a:gd name="connsiteY15" fmla="*/ 807957 h 854335"/>
                <a:gd name="connsiteX16" fmla="*/ 1047044 w 2328672"/>
                <a:gd name="connsiteY16" fmla="*/ 806772 h 854335"/>
                <a:gd name="connsiteX17" fmla="*/ 71869 w 2328672"/>
                <a:gd name="connsiteY17" fmla="*/ 266223 h 854335"/>
                <a:gd name="connsiteX18" fmla="*/ 64398 w 2328672"/>
                <a:gd name="connsiteY18" fmla="*/ 256832 h 854335"/>
                <a:gd name="connsiteX19" fmla="*/ 53055 w 2328672"/>
                <a:gd name="connsiteY19" fmla="*/ 254542 h 854335"/>
                <a:gd name="connsiteX20" fmla="*/ 14836 w 2328672"/>
                <a:gd name="connsiteY20" fmla="*/ 223069 h 854335"/>
                <a:gd name="connsiteX21" fmla="*/ 6448 w 2328672"/>
                <a:gd name="connsiteY21" fmla="*/ 195611 h 854335"/>
                <a:gd name="connsiteX22" fmla="*/ 0 w 2328672"/>
                <a:gd name="connsiteY22" fmla="*/ 195611 h 854335"/>
                <a:gd name="connsiteX23" fmla="*/ 0 w 2328672"/>
                <a:gd name="connsiteY23" fmla="*/ 174500 h 854335"/>
                <a:gd name="connsiteX24" fmla="*/ 0 w 2328672"/>
                <a:gd name="connsiteY24" fmla="*/ 18109 h 854335"/>
                <a:gd name="connsiteX25" fmla="*/ 7790 w 2328672"/>
                <a:gd name="connsiteY25" fmla="*/ 18109 h 854335"/>
                <a:gd name="connsiteX26" fmla="*/ 14836 w 2328672"/>
                <a:gd name="connsiteY26" fmla="*/ 41176 h 854335"/>
                <a:gd name="connsiteX27" fmla="*/ 53055 w 2328672"/>
                <a:gd name="connsiteY27" fmla="*/ 72649 h 854335"/>
                <a:gd name="connsiteX28" fmla="*/ 64398 w 2328672"/>
                <a:gd name="connsiteY28" fmla="*/ 74939 h 854335"/>
                <a:gd name="connsiteX29" fmla="*/ 71869 w 2328672"/>
                <a:gd name="connsiteY29" fmla="*/ 84330 h 854335"/>
                <a:gd name="connsiteX30" fmla="*/ 1047044 w 2328672"/>
                <a:gd name="connsiteY30" fmla="*/ 624879 h 854335"/>
                <a:gd name="connsiteX31" fmla="*/ 1057441 w 2328672"/>
                <a:gd name="connsiteY31" fmla="*/ 626064 h 854335"/>
                <a:gd name="connsiteX32" fmla="*/ 1067176 w 2328672"/>
                <a:gd name="connsiteY32" fmla="*/ 631460 h 854335"/>
                <a:gd name="connsiteX33" fmla="*/ 1102915 w 2328672"/>
                <a:gd name="connsiteY33" fmla="*/ 655556 h 854335"/>
                <a:gd name="connsiteX34" fmla="*/ 1186557 w 2328672"/>
                <a:gd name="connsiteY34" fmla="*/ 672442 h 854335"/>
                <a:gd name="connsiteX35" fmla="*/ 1270200 w 2328672"/>
                <a:gd name="connsiteY35" fmla="*/ 655556 h 854335"/>
                <a:gd name="connsiteX36" fmla="*/ 1307708 w 2328672"/>
                <a:gd name="connsiteY36" fmla="*/ 630267 h 854335"/>
                <a:gd name="connsiteX37" fmla="*/ 1309553 w 2328672"/>
                <a:gd name="connsiteY37" fmla="*/ 630023 h 854335"/>
                <a:gd name="connsiteX38" fmla="*/ 2285859 w 2328672"/>
                <a:gd name="connsiteY38" fmla="*/ 65518 h 854335"/>
                <a:gd name="connsiteX39" fmla="*/ 2296443 w 2328672"/>
                <a:gd name="connsiteY39" fmla="*/ 51705 h 854335"/>
                <a:gd name="connsiteX40" fmla="*/ 2304568 w 2328672"/>
                <a:gd name="connsiteY40" fmla="*/ 46227 h 854335"/>
                <a:gd name="connsiteX41" fmla="*/ 2322205 w 2328672"/>
                <a:gd name="connsiteY41" fmla="*/ 20069 h 854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328672" h="854335">
                  <a:moveTo>
                    <a:pt x="2326257" y="0"/>
                  </a:moveTo>
                  <a:lnTo>
                    <a:pt x="2328672" y="0"/>
                  </a:lnTo>
                  <a:lnTo>
                    <a:pt x="2328672" y="169928"/>
                  </a:lnTo>
                  <a:lnTo>
                    <a:pt x="2328672" y="177502"/>
                  </a:lnTo>
                  <a:lnTo>
                    <a:pt x="2327143" y="177502"/>
                  </a:lnTo>
                  <a:lnTo>
                    <a:pt x="2322205" y="201962"/>
                  </a:lnTo>
                  <a:cubicBezTo>
                    <a:pt x="2318041" y="211808"/>
                    <a:pt x="2312015" y="220674"/>
                    <a:pt x="2304568" y="228120"/>
                  </a:cubicBezTo>
                  <a:lnTo>
                    <a:pt x="2296443" y="233598"/>
                  </a:lnTo>
                  <a:lnTo>
                    <a:pt x="2285859" y="247411"/>
                  </a:lnTo>
                  <a:lnTo>
                    <a:pt x="1309553" y="811916"/>
                  </a:lnTo>
                  <a:lnTo>
                    <a:pt x="1307708" y="812160"/>
                  </a:lnTo>
                  <a:lnTo>
                    <a:pt x="1270200" y="837449"/>
                  </a:lnTo>
                  <a:cubicBezTo>
                    <a:pt x="1244491" y="848322"/>
                    <a:pt x="1216227" y="854335"/>
                    <a:pt x="1186557" y="854335"/>
                  </a:cubicBezTo>
                  <a:cubicBezTo>
                    <a:pt x="1156888" y="854335"/>
                    <a:pt x="1128623" y="848322"/>
                    <a:pt x="1102915" y="837449"/>
                  </a:cubicBezTo>
                  <a:lnTo>
                    <a:pt x="1067176" y="813353"/>
                  </a:lnTo>
                  <a:lnTo>
                    <a:pt x="1057441" y="807957"/>
                  </a:lnTo>
                  <a:lnTo>
                    <a:pt x="1047044" y="806772"/>
                  </a:lnTo>
                  <a:lnTo>
                    <a:pt x="71869" y="266223"/>
                  </a:lnTo>
                  <a:lnTo>
                    <a:pt x="64398" y="256832"/>
                  </a:lnTo>
                  <a:lnTo>
                    <a:pt x="53055" y="254542"/>
                  </a:lnTo>
                  <a:cubicBezTo>
                    <a:pt x="37466" y="247948"/>
                    <a:pt x="24202" y="236933"/>
                    <a:pt x="14836" y="223069"/>
                  </a:cubicBezTo>
                  <a:lnTo>
                    <a:pt x="6448" y="195611"/>
                  </a:lnTo>
                  <a:lnTo>
                    <a:pt x="0" y="195611"/>
                  </a:lnTo>
                  <a:lnTo>
                    <a:pt x="0" y="174500"/>
                  </a:lnTo>
                  <a:lnTo>
                    <a:pt x="0" y="18109"/>
                  </a:lnTo>
                  <a:lnTo>
                    <a:pt x="7790" y="18109"/>
                  </a:lnTo>
                  <a:lnTo>
                    <a:pt x="14836" y="41176"/>
                  </a:lnTo>
                  <a:cubicBezTo>
                    <a:pt x="24203" y="55040"/>
                    <a:pt x="37466" y="66055"/>
                    <a:pt x="53055" y="72649"/>
                  </a:cubicBezTo>
                  <a:lnTo>
                    <a:pt x="64398" y="74939"/>
                  </a:lnTo>
                  <a:lnTo>
                    <a:pt x="71869" y="84330"/>
                  </a:lnTo>
                  <a:lnTo>
                    <a:pt x="1047044" y="624879"/>
                  </a:lnTo>
                  <a:lnTo>
                    <a:pt x="1057441" y="626064"/>
                  </a:lnTo>
                  <a:lnTo>
                    <a:pt x="1067176" y="631460"/>
                  </a:lnTo>
                  <a:lnTo>
                    <a:pt x="1102915" y="655556"/>
                  </a:lnTo>
                  <a:cubicBezTo>
                    <a:pt x="1128623" y="666429"/>
                    <a:pt x="1156888" y="672442"/>
                    <a:pt x="1186557" y="672442"/>
                  </a:cubicBezTo>
                  <a:cubicBezTo>
                    <a:pt x="1216227" y="672442"/>
                    <a:pt x="1244491" y="666429"/>
                    <a:pt x="1270200" y="655556"/>
                  </a:cubicBezTo>
                  <a:lnTo>
                    <a:pt x="1307708" y="630267"/>
                  </a:lnTo>
                  <a:lnTo>
                    <a:pt x="1309553" y="630023"/>
                  </a:lnTo>
                  <a:lnTo>
                    <a:pt x="2285859" y="65518"/>
                  </a:lnTo>
                  <a:lnTo>
                    <a:pt x="2296443" y="51705"/>
                  </a:lnTo>
                  <a:lnTo>
                    <a:pt x="2304568" y="46227"/>
                  </a:lnTo>
                  <a:cubicBezTo>
                    <a:pt x="2312015" y="38781"/>
                    <a:pt x="2318041" y="29915"/>
                    <a:pt x="2322205" y="20069"/>
                  </a:cubicBezTo>
                  <a:close/>
                </a:path>
              </a:pathLst>
            </a:custGeom>
            <a:solidFill>
              <a:srgbClr val="5D9C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5" name="Group 94"/>
          <p:cNvGrpSpPr>
            <a:grpSpLocks noChangeAspect="1"/>
          </p:cNvGrpSpPr>
          <p:nvPr/>
        </p:nvGrpSpPr>
        <p:grpSpPr>
          <a:xfrm>
            <a:off x="5249291" y="3028836"/>
            <a:ext cx="1828800" cy="1213560"/>
            <a:chOff x="4691580" y="1985440"/>
            <a:chExt cx="2328672" cy="1545266"/>
          </a:xfrm>
          <a:solidFill>
            <a:srgbClr val="3EB8CD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6" name="Freeform 95"/>
            <p:cNvSpPr>
              <a:spLocks noChangeAspect="1"/>
            </p:cNvSpPr>
            <p:nvPr/>
          </p:nvSpPr>
          <p:spPr>
            <a:xfrm>
              <a:off x="4691580" y="1985440"/>
              <a:ext cx="2328672" cy="1378766"/>
            </a:xfrm>
            <a:custGeom>
              <a:avLst/>
              <a:gdLst>
                <a:gd name="connsiteX0" fmla="*/ 1136834 w 2328672"/>
                <a:gd name="connsiteY0" fmla="*/ 0 h 1378766"/>
                <a:gd name="connsiteX1" fmla="*/ 1220477 w 2328672"/>
                <a:gd name="connsiteY1" fmla="*/ 16887 h 1378766"/>
                <a:gd name="connsiteX2" fmla="*/ 1233018 w 2328672"/>
                <a:gd name="connsiteY2" fmla="*/ 25342 h 1378766"/>
                <a:gd name="connsiteX3" fmla="*/ 1235175 w 2328672"/>
                <a:gd name="connsiteY3" fmla="*/ 21515 h 1378766"/>
                <a:gd name="connsiteX4" fmla="*/ 1280011 w 2328672"/>
                <a:gd name="connsiteY4" fmla="*/ 46781 h 1378766"/>
                <a:gd name="connsiteX5" fmla="*/ 1284401 w 2328672"/>
                <a:gd name="connsiteY5" fmla="*/ 47328 h 1378766"/>
                <a:gd name="connsiteX6" fmla="*/ 2277452 w 2328672"/>
                <a:gd name="connsiteY6" fmla="*/ 611519 h 1378766"/>
                <a:gd name="connsiteX7" fmla="*/ 2287878 w 2328672"/>
                <a:gd name="connsiteY7" fmla="*/ 624914 h 1378766"/>
                <a:gd name="connsiteX8" fmla="*/ 2304568 w 2328672"/>
                <a:gd name="connsiteY8" fmla="*/ 636167 h 1378766"/>
                <a:gd name="connsiteX9" fmla="*/ 2328672 w 2328672"/>
                <a:gd name="connsiteY9" fmla="*/ 694359 h 1378766"/>
                <a:gd name="connsiteX10" fmla="*/ 2304568 w 2328672"/>
                <a:gd name="connsiteY10" fmla="*/ 752551 h 1378766"/>
                <a:gd name="connsiteX11" fmla="*/ 2296443 w 2328672"/>
                <a:gd name="connsiteY11" fmla="*/ 758029 h 1378766"/>
                <a:gd name="connsiteX12" fmla="*/ 2285859 w 2328672"/>
                <a:gd name="connsiteY12" fmla="*/ 771842 h 1378766"/>
                <a:gd name="connsiteX13" fmla="*/ 1309553 w 2328672"/>
                <a:gd name="connsiteY13" fmla="*/ 1336347 h 1378766"/>
                <a:gd name="connsiteX14" fmla="*/ 1307708 w 2328672"/>
                <a:gd name="connsiteY14" fmla="*/ 1336591 h 1378766"/>
                <a:gd name="connsiteX15" fmla="*/ 1270200 w 2328672"/>
                <a:gd name="connsiteY15" fmla="*/ 1361880 h 1378766"/>
                <a:gd name="connsiteX16" fmla="*/ 1186557 w 2328672"/>
                <a:gd name="connsiteY16" fmla="*/ 1378766 h 1378766"/>
                <a:gd name="connsiteX17" fmla="*/ 1102915 w 2328672"/>
                <a:gd name="connsiteY17" fmla="*/ 1361880 h 1378766"/>
                <a:gd name="connsiteX18" fmla="*/ 1067176 w 2328672"/>
                <a:gd name="connsiteY18" fmla="*/ 1337784 h 1378766"/>
                <a:gd name="connsiteX19" fmla="*/ 1057441 w 2328672"/>
                <a:gd name="connsiteY19" fmla="*/ 1332388 h 1378766"/>
                <a:gd name="connsiteX20" fmla="*/ 1047044 w 2328672"/>
                <a:gd name="connsiteY20" fmla="*/ 1331203 h 1378766"/>
                <a:gd name="connsiteX21" fmla="*/ 71869 w 2328672"/>
                <a:gd name="connsiteY21" fmla="*/ 790654 h 1378766"/>
                <a:gd name="connsiteX22" fmla="*/ 64398 w 2328672"/>
                <a:gd name="connsiteY22" fmla="*/ 781263 h 1378766"/>
                <a:gd name="connsiteX23" fmla="*/ 53055 w 2328672"/>
                <a:gd name="connsiteY23" fmla="*/ 778973 h 1378766"/>
                <a:gd name="connsiteX24" fmla="*/ 0 w 2328672"/>
                <a:gd name="connsiteY24" fmla="*/ 698931 h 1378766"/>
                <a:gd name="connsiteX25" fmla="*/ 53055 w 2328672"/>
                <a:gd name="connsiteY25" fmla="*/ 618890 h 1378766"/>
                <a:gd name="connsiteX26" fmla="*/ 54850 w 2328672"/>
                <a:gd name="connsiteY26" fmla="*/ 618527 h 1378766"/>
                <a:gd name="connsiteX27" fmla="*/ 58594 w 2328672"/>
                <a:gd name="connsiteY27" fmla="*/ 613434 h 1378766"/>
                <a:gd name="connsiteX28" fmla="*/ 1052708 w 2328672"/>
                <a:gd name="connsiteY28" fmla="*/ 11948 h 1378766"/>
                <a:gd name="connsiteX29" fmla="*/ 1068200 w 2328672"/>
                <a:gd name="connsiteY29" fmla="*/ 9584 h 1378766"/>
                <a:gd name="connsiteX30" fmla="*/ 1070728 w 2328672"/>
                <a:gd name="connsiteY30" fmla="*/ 11443 h 1378766"/>
                <a:gd name="connsiteX31" fmla="*/ 1093528 w 2328672"/>
                <a:gd name="connsiteY31" fmla="*/ 4366 h 1378766"/>
                <a:gd name="connsiteX32" fmla="*/ 1136834 w 2328672"/>
                <a:gd name="connsiteY32" fmla="*/ 0 h 1378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328672" h="1378766">
                  <a:moveTo>
                    <a:pt x="1136834" y="0"/>
                  </a:moveTo>
                  <a:cubicBezTo>
                    <a:pt x="1166504" y="0"/>
                    <a:pt x="1194768" y="6013"/>
                    <a:pt x="1220477" y="16887"/>
                  </a:cubicBezTo>
                  <a:lnTo>
                    <a:pt x="1233018" y="25342"/>
                  </a:lnTo>
                  <a:lnTo>
                    <a:pt x="1235175" y="21515"/>
                  </a:lnTo>
                  <a:lnTo>
                    <a:pt x="1280011" y="46781"/>
                  </a:lnTo>
                  <a:lnTo>
                    <a:pt x="1284401" y="47328"/>
                  </a:lnTo>
                  <a:lnTo>
                    <a:pt x="2277452" y="611519"/>
                  </a:lnTo>
                  <a:lnTo>
                    <a:pt x="2287878" y="624914"/>
                  </a:lnTo>
                  <a:lnTo>
                    <a:pt x="2304568" y="636167"/>
                  </a:lnTo>
                  <a:cubicBezTo>
                    <a:pt x="2319461" y="651060"/>
                    <a:pt x="2328672" y="671634"/>
                    <a:pt x="2328672" y="694359"/>
                  </a:cubicBezTo>
                  <a:cubicBezTo>
                    <a:pt x="2328672" y="717085"/>
                    <a:pt x="2319461" y="737659"/>
                    <a:pt x="2304568" y="752551"/>
                  </a:cubicBezTo>
                  <a:lnTo>
                    <a:pt x="2296443" y="758029"/>
                  </a:lnTo>
                  <a:lnTo>
                    <a:pt x="2285859" y="771842"/>
                  </a:lnTo>
                  <a:lnTo>
                    <a:pt x="1309553" y="1336347"/>
                  </a:lnTo>
                  <a:lnTo>
                    <a:pt x="1307708" y="1336591"/>
                  </a:lnTo>
                  <a:lnTo>
                    <a:pt x="1270200" y="1361880"/>
                  </a:lnTo>
                  <a:cubicBezTo>
                    <a:pt x="1244491" y="1372753"/>
                    <a:pt x="1216227" y="1378766"/>
                    <a:pt x="1186557" y="1378766"/>
                  </a:cubicBezTo>
                  <a:cubicBezTo>
                    <a:pt x="1156888" y="1378766"/>
                    <a:pt x="1128623" y="1372753"/>
                    <a:pt x="1102915" y="1361880"/>
                  </a:cubicBezTo>
                  <a:lnTo>
                    <a:pt x="1067176" y="1337784"/>
                  </a:lnTo>
                  <a:lnTo>
                    <a:pt x="1057441" y="1332388"/>
                  </a:lnTo>
                  <a:lnTo>
                    <a:pt x="1047044" y="1331203"/>
                  </a:lnTo>
                  <a:lnTo>
                    <a:pt x="71869" y="790654"/>
                  </a:lnTo>
                  <a:lnTo>
                    <a:pt x="64398" y="781263"/>
                  </a:lnTo>
                  <a:lnTo>
                    <a:pt x="53055" y="778973"/>
                  </a:lnTo>
                  <a:cubicBezTo>
                    <a:pt x="21877" y="765785"/>
                    <a:pt x="0" y="734913"/>
                    <a:pt x="0" y="698931"/>
                  </a:cubicBezTo>
                  <a:cubicBezTo>
                    <a:pt x="0" y="662949"/>
                    <a:pt x="21877" y="632077"/>
                    <a:pt x="53055" y="618890"/>
                  </a:cubicBezTo>
                  <a:lnTo>
                    <a:pt x="54850" y="618527"/>
                  </a:lnTo>
                  <a:lnTo>
                    <a:pt x="58594" y="613434"/>
                  </a:lnTo>
                  <a:lnTo>
                    <a:pt x="1052708" y="11948"/>
                  </a:lnTo>
                  <a:cubicBezTo>
                    <a:pt x="1057546" y="9021"/>
                    <a:pt x="1063111" y="8332"/>
                    <a:pt x="1068200" y="9584"/>
                  </a:cubicBezTo>
                  <a:lnTo>
                    <a:pt x="1070728" y="11443"/>
                  </a:lnTo>
                  <a:lnTo>
                    <a:pt x="1093528" y="4366"/>
                  </a:lnTo>
                  <a:cubicBezTo>
                    <a:pt x="1107516" y="1503"/>
                    <a:pt x="1122000" y="0"/>
                    <a:pt x="113683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7" name="Freeform 96"/>
            <p:cNvSpPr/>
            <p:nvPr/>
          </p:nvSpPr>
          <p:spPr>
            <a:xfrm>
              <a:off x="4691580" y="2676371"/>
              <a:ext cx="2328672" cy="854335"/>
            </a:xfrm>
            <a:custGeom>
              <a:avLst/>
              <a:gdLst>
                <a:gd name="connsiteX0" fmla="*/ 2326257 w 2328672"/>
                <a:gd name="connsiteY0" fmla="*/ 0 h 854335"/>
                <a:gd name="connsiteX1" fmla="*/ 2328672 w 2328672"/>
                <a:gd name="connsiteY1" fmla="*/ 0 h 854335"/>
                <a:gd name="connsiteX2" fmla="*/ 2328672 w 2328672"/>
                <a:gd name="connsiteY2" fmla="*/ 169928 h 854335"/>
                <a:gd name="connsiteX3" fmla="*/ 2328672 w 2328672"/>
                <a:gd name="connsiteY3" fmla="*/ 177502 h 854335"/>
                <a:gd name="connsiteX4" fmla="*/ 2327143 w 2328672"/>
                <a:gd name="connsiteY4" fmla="*/ 177502 h 854335"/>
                <a:gd name="connsiteX5" fmla="*/ 2322205 w 2328672"/>
                <a:gd name="connsiteY5" fmla="*/ 201962 h 854335"/>
                <a:gd name="connsiteX6" fmla="*/ 2304568 w 2328672"/>
                <a:gd name="connsiteY6" fmla="*/ 228120 h 854335"/>
                <a:gd name="connsiteX7" fmla="*/ 2296443 w 2328672"/>
                <a:gd name="connsiteY7" fmla="*/ 233598 h 854335"/>
                <a:gd name="connsiteX8" fmla="*/ 2285859 w 2328672"/>
                <a:gd name="connsiteY8" fmla="*/ 247411 h 854335"/>
                <a:gd name="connsiteX9" fmla="*/ 1309553 w 2328672"/>
                <a:gd name="connsiteY9" fmla="*/ 811916 h 854335"/>
                <a:gd name="connsiteX10" fmla="*/ 1307708 w 2328672"/>
                <a:gd name="connsiteY10" fmla="*/ 812160 h 854335"/>
                <a:gd name="connsiteX11" fmla="*/ 1270200 w 2328672"/>
                <a:gd name="connsiteY11" fmla="*/ 837449 h 854335"/>
                <a:gd name="connsiteX12" fmla="*/ 1186557 w 2328672"/>
                <a:gd name="connsiteY12" fmla="*/ 854335 h 854335"/>
                <a:gd name="connsiteX13" fmla="*/ 1102915 w 2328672"/>
                <a:gd name="connsiteY13" fmla="*/ 837449 h 854335"/>
                <a:gd name="connsiteX14" fmla="*/ 1067176 w 2328672"/>
                <a:gd name="connsiteY14" fmla="*/ 813353 h 854335"/>
                <a:gd name="connsiteX15" fmla="*/ 1057441 w 2328672"/>
                <a:gd name="connsiteY15" fmla="*/ 807957 h 854335"/>
                <a:gd name="connsiteX16" fmla="*/ 1047044 w 2328672"/>
                <a:gd name="connsiteY16" fmla="*/ 806772 h 854335"/>
                <a:gd name="connsiteX17" fmla="*/ 71869 w 2328672"/>
                <a:gd name="connsiteY17" fmla="*/ 266223 h 854335"/>
                <a:gd name="connsiteX18" fmla="*/ 64398 w 2328672"/>
                <a:gd name="connsiteY18" fmla="*/ 256832 h 854335"/>
                <a:gd name="connsiteX19" fmla="*/ 53055 w 2328672"/>
                <a:gd name="connsiteY19" fmla="*/ 254542 h 854335"/>
                <a:gd name="connsiteX20" fmla="*/ 14836 w 2328672"/>
                <a:gd name="connsiteY20" fmla="*/ 223069 h 854335"/>
                <a:gd name="connsiteX21" fmla="*/ 6448 w 2328672"/>
                <a:gd name="connsiteY21" fmla="*/ 195611 h 854335"/>
                <a:gd name="connsiteX22" fmla="*/ 0 w 2328672"/>
                <a:gd name="connsiteY22" fmla="*/ 195611 h 854335"/>
                <a:gd name="connsiteX23" fmla="*/ 0 w 2328672"/>
                <a:gd name="connsiteY23" fmla="*/ 174500 h 854335"/>
                <a:gd name="connsiteX24" fmla="*/ 0 w 2328672"/>
                <a:gd name="connsiteY24" fmla="*/ 18109 h 854335"/>
                <a:gd name="connsiteX25" fmla="*/ 7790 w 2328672"/>
                <a:gd name="connsiteY25" fmla="*/ 18109 h 854335"/>
                <a:gd name="connsiteX26" fmla="*/ 14836 w 2328672"/>
                <a:gd name="connsiteY26" fmla="*/ 41176 h 854335"/>
                <a:gd name="connsiteX27" fmla="*/ 53055 w 2328672"/>
                <a:gd name="connsiteY27" fmla="*/ 72649 h 854335"/>
                <a:gd name="connsiteX28" fmla="*/ 64398 w 2328672"/>
                <a:gd name="connsiteY28" fmla="*/ 74939 h 854335"/>
                <a:gd name="connsiteX29" fmla="*/ 71869 w 2328672"/>
                <a:gd name="connsiteY29" fmla="*/ 84330 h 854335"/>
                <a:gd name="connsiteX30" fmla="*/ 1047044 w 2328672"/>
                <a:gd name="connsiteY30" fmla="*/ 624879 h 854335"/>
                <a:gd name="connsiteX31" fmla="*/ 1057441 w 2328672"/>
                <a:gd name="connsiteY31" fmla="*/ 626064 h 854335"/>
                <a:gd name="connsiteX32" fmla="*/ 1067176 w 2328672"/>
                <a:gd name="connsiteY32" fmla="*/ 631460 h 854335"/>
                <a:gd name="connsiteX33" fmla="*/ 1102915 w 2328672"/>
                <a:gd name="connsiteY33" fmla="*/ 655556 h 854335"/>
                <a:gd name="connsiteX34" fmla="*/ 1186557 w 2328672"/>
                <a:gd name="connsiteY34" fmla="*/ 672442 h 854335"/>
                <a:gd name="connsiteX35" fmla="*/ 1270200 w 2328672"/>
                <a:gd name="connsiteY35" fmla="*/ 655556 h 854335"/>
                <a:gd name="connsiteX36" fmla="*/ 1307708 w 2328672"/>
                <a:gd name="connsiteY36" fmla="*/ 630267 h 854335"/>
                <a:gd name="connsiteX37" fmla="*/ 1309553 w 2328672"/>
                <a:gd name="connsiteY37" fmla="*/ 630023 h 854335"/>
                <a:gd name="connsiteX38" fmla="*/ 2285859 w 2328672"/>
                <a:gd name="connsiteY38" fmla="*/ 65518 h 854335"/>
                <a:gd name="connsiteX39" fmla="*/ 2296443 w 2328672"/>
                <a:gd name="connsiteY39" fmla="*/ 51705 h 854335"/>
                <a:gd name="connsiteX40" fmla="*/ 2304568 w 2328672"/>
                <a:gd name="connsiteY40" fmla="*/ 46227 h 854335"/>
                <a:gd name="connsiteX41" fmla="*/ 2322205 w 2328672"/>
                <a:gd name="connsiteY41" fmla="*/ 20069 h 854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328672" h="854335">
                  <a:moveTo>
                    <a:pt x="2326257" y="0"/>
                  </a:moveTo>
                  <a:lnTo>
                    <a:pt x="2328672" y="0"/>
                  </a:lnTo>
                  <a:lnTo>
                    <a:pt x="2328672" y="169928"/>
                  </a:lnTo>
                  <a:lnTo>
                    <a:pt x="2328672" y="177502"/>
                  </a:lnTo>
                  <a:lnTo>
                    <a:pt x="2327143" y="177502"/>
                  </a:lnTo>
                  <a:lnTo>
                    <a:pt x="2322205" y="201962"/>
                  </a:lnTo>
                  <a:cubicBezTo>
                    <a:pt x="2318041" y="211808"/>
                    <a:pt x="2312015" y="220674"/>
                    <a:pt x="2304568" y="228120"/>
                  </a:cubicBezTo>
                  <a:lnTo>
                    <a:pt x="2296443" y="233598"/>
                  </a:lnTo>
                  <a:lnTo>
                    <a:pt x="2285859" y="247411"/>
                  </a:lnTo>
                  <a:lnTo>
                    <a:pt x="1309553" y="811916"/>
                  </a:lnTo>
                  <a:lnTo>
                    <a:pt x="1307708" y="812160"/>
                  </a:lnTo>
                  <a:lnTo>
                    <a:pt x="1270200" y="837449"/>
                  </a:lnTo>
                  <a:cubicBezTo>
                    <a:pt x="1244491" y="848322"/>
                    <a:pt x="1216227" y="854335"/>
                    <a:pt x="1186557" y="854335"/>
                  </a:cubicBezTo>
                  <a:cubicBezTo>
                    <a:pt x="1156888" y="854335"/>
                    <a:pt x="1128623" y="848322"/>
                    <a:pt x="1102915" y="837449"/>
                  </a:cubicBezTo>
                  <a:lnTo>
                    <a:pt x="1067176" y="813353"/>
                  </a:lnTo>
                  <a:lnTo>
                    <a:pt x="1057441" y="807957"/>
                  </a:lnTo>
                  <a:lnTo>
                    <a:pt x="1047044" y="806772"/>
                  </a:lnTo>
                  <a:lnTo>
                    <a:pt x="71869" y="266223"/>
                  </a:lnTo>
                  <a:lnTo>
                    <a:pt x="64398" y="256832"/>
                  </a:lnTo>
                  <a:lnTo>
                    <a:pt x="53055" y="254542"/>
                  </a:lnTo>
                  <a:cubicBezTo>
                    <a:pt x="37466" y="247948"/>
                    <a:pt x="24202" y="236933"/>
                    <a:pt x="14836" y="223069"/>
                  </a:cubicBezTo>
                  <a:lnTo>
                    <a:pt x="6448" y="195611"/>
                  </a:lnTo>
                  <a:lnTo>
                    <a:pt x="0" y="195611"/>
                  </a:lnTo>
                  <a:lnTo>
                    <a:pt x="0" y="174500"/>
                  </a:lnTo>
                  <a:lnTo>
                    <a:pt x="0" y="18109"/>
                  </a:lnTo>
                  <a:lnTo>
                    <a:pt x="7790" y="18109"/>
                  </a:lnTo>
                  <a:lnTo>
                    <a:pt x="14836" y="41176"/>
                  </a:lnTo>
                  <a:cubicBezTo>
                    <a:pt x="24203" y="55040"/>
                    <a:pt x="37466" y="66055"/>
                    <a:pt x="53055" y="72649"/>
                  </a:cubicBezTo>
                  <a:lnTo>
                    <a:pt x="64398" y="74939"/>
                  </a:lnTo>
                  <a:lnTo>
                    <a:pt x="71869" y="84330"/>
                  </a:lnTo>
                  <a:lnTo>
                    <a:pt x="1047044" y="624879"/>
                  </a:lnTo>
                  <a:lnTo>
                    <a:pt x="1057441" y="626064"/>
                  </a:lnTo>
                  <a:lnTo>
                    <a:pt x="1067176" y="631460"/>
                  </a:lnTo>
                  <a:lnTo>
                    <a:pt x="1102915" y="655556"/>
                  </a:lnTo>
                  <a:cubicBezTo>
                    <a:pt x="1128623" y="666429"/>
                    <a:pt x="1156888" y="672442"/>
                    <a:pt x="1186557" y="672442"/>
                  </a:cubicBezTo>
                  <a:cubicBezTo>
                    <a:pt x="1216227" y="672442"/>
                    <a:pt x="1244491" y="666429"/>
                    <a:pt x="1270200" y="655556"/>
                  </a:cubicBezTo>
                  <a:lnTo>
                    <a:pt x="1307708" y="630267"/>
                  </a:lnTo>
                  <a:lnTo>
                    <a:pt x="1309553" y="630023"/>
                  </a:lnTo>
                  <a:lnTo>
                    <a:pt x="2285859" y="65518"/>
                  </a:lnTo>
                  <a:lnTo>
                    <a:pt x="2296443" y="51705"/>
                  </a:lnTo>
                  <a:lnTo>
                    <a:pt x="2304568" y="46227"/>
                  </a:lnTo>
                  <a:cubicBezTo>
                    <a:pt x="2312015" y="38781"/>
                    <a:pt x="2318041" y="29915"/>
                    <a:pt x="2322205" y="20069"/>
                  </a:cubicBezTo>
                  <a:close/>
                </a:path>
              </a:pathLst>
            </a:custGeom>
            <a:solidFill>
              <a:srgbClr val="209A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8" name="Group 97"/>
          <p:cNvGrpSpPr>
            <a:grpSpLocks noChangeAspect="1"/>
          </p:cNvGrpSpPr>
          <p:nvPr/>
        </p:nvGrpSpPr>
        <p:grpSpPr>
          <a:xfrm>
            <a:off x="9396609" y="2996570"/>
            <a:ext cx="1828800" cy="1213560"/>
            <a:chOff x="4691580" y="1985440"/>
            <a:chExt cx="2328672" cy="1545266"/>
          </a:xfrm>
          <a:solidFill>
            <a:srgbClr val="01AA8D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9" name="Freeform 98"/>
            <p:cNvSpPr>
              <a:spLocks noChangeAspect="1"/>
            </p:cNvSpPr>
            <p:nvPr/>
          </p:nvSpPr>
          <p:spPr>
            <a:xfrm>
              <a:off x="4691580" y="1985440"/>
              <a:ext cx="2328672" cy="1378766"/>
            </a:xfrm>
            <a:custGeom>
              <a:avLst/>
              <a:gdLst>
                <a:gd name="connsiteX0" fmla="*/ 1136834 w 2328672"/>
                <a:gd name="connsiteY0" fmla="*/ 0 h 1378766"/>
                <a:gd name="connsiteX1" fmla="*/ 1220477 w 2328672"/>
                <a:gd name="connsiteY1" fmla="*/ 16887 h 1378766"/>
                <a:gd name="connsiteX2" fmla="*/ 1233018 w 2328672"/>
                <a:gd name="connsiteY2" fmla="*/ 25342 h 1378766"/>
                <a:gd name="connsiteX3" fmla="*/ 1235175 w 2328672"/>
                <a:gd name="connsiteY3" fmla="*/ 21515 h 1378766"/>
                <a:gd name="connsiteX4" fmla="*/ 1280011 w 2328672"/>
                <a:gd name="connsiteY4" fmla="*/ 46781 h 1378766"/>
                <a:gd name="connsiteX5" fmla="*/ 1284401 w 2328672"/>
                <a:gd name="connsiteY5" fmla="*/ 47328 h 1378766"/>
                <a:gd name="connsiteX6" fmla="*/ 2277452 w 2328672"/>
                <a:gd name="connsiteY6" fmla="*/ 611519 h 1378766"/>
                <a:gd name="connsiteX7" fmla="*/ 2287878 w 2328672"/>
                <a:gd name="connsiteY7" fmla="*/ 624914 h 1378766"/>
                <a:gd name="connsiteX8" fmla="*/ 2304568 w 2328672"/>
                <a:gd name="connsiteY8" fmla="*/ 636167 h 1378766"/>
                <a:gd name="connsiteX9" fmla="*/ 2328672 w 2328672"/>
                <a:gd name="connsiteY9" fmla="*/ 694359 h 1378766"/>
                <a:gd name="connsiteX10" fmla="*/ 2304568 w 2328672"/>
                <a:gd name="connsiteY10" fmla="*/ 752551 h 1378766"/>
                <a:gd name="connsiteX11" fmla="*/ 2296443 w 2328672"/>
                <a:gd name="connsiteY11" fmla="*/ 758029 h 1378766"/>
                <a:gd name="connsiteX12" fmla="*/ 2285859 w 2328672"/>
                <a:gd name="connsiteY12" fmla="*/ 771842 h 1378766"/>
                <a:gd name="connsiteX13" fmla="*/ 1309553 w 2328672"/>
                <a:gd name="connsiteY13" fmla="*/ 1336347 h 1378766"/>
                <a:gd name="connsiteX14" fmla="*/ 1307708 w 2328672"/>
                <a:gd name="connsiteY14" fmla="*/ 1336591 h 1378766"/>
                <a:gd name="connsiteX15" fmla="*/ 1270200 w 2328672"/>
                <a:gd name="connsiteY15" fmla="*/ 1361880 h 1378766"/>
                <a:gd name="connsiteX16" fmla="*/ 1186557 w 2328672"/>
                <a:gd name="connsiteY16" fmla="*/ 1378766 h 1378766"/>
                <a:gd name="connsiteX17" fmla="*/ 1102915 w 2328672"/>
                <a:gd name="connsiteY17" fmla="*/ 1361880 h 1378766"/>
                <a:gd name="connsiteX18" fmla="*/ 1067176 w 2328672"/>
                <a:gd name="connsiteY18" fmla="*/ 1337784 h 1378766"/>
                <a:gd name="connsiteX19" fmla="*/ 1057441 w 2328672"/>
                <a:gd name="connsiteY19" fmla="*/ 1332388 h 1378766"/>
                <a:gd name="connsiteX20" fmla="*/ 1047044 w 2328672"/>
                <a:gd name="connsiteY20" fmla="*/ 1331203 h 1378766"/>
                <a:gd name="connsiteX21" fmla="*/ 71869 w 2328672"/>
                <a:gd name="connsiteY21" fmla="*/ 790654 h 1378766"/>
                <a:gd name="connsiteX22" fmla="*/ 64398 w 2328672"/>
                <a:gd name="connsiteY22" fmla="*/ 781263 h 1378766"/>
                <a:gd name="connsiteX23" fmla="*/ 53055 w 2328672"/>
                <a:gd name="connsiteY23" fmla="*/ 778973 h 1378766"/>
                <a:gd name="connsiteX24" fmla="*/ 0 w 2328672"/>
                <a:gd name="connsiteY24" fmla="*/ 698931 h 1378766"/>
                <a:gd name="connsiteX25" fmla="*/ 53055 w 2328672"/>
                <a:gd name="connsiteY25" fmla="*/ 618890 h 1378766"/>
                <a:gd name="connsiteX26" fmla="*/ 54850 w 2328672"/>
                <a:gd name="connsiteY26" fmla="*/ 618527 h 1378766"/>
                <a:gd name="connsiteX27" fmla="*/ 58594 w 2328672"/>
                <a:gd name="connsiteY27" fmla="*/ 613434 h 1378766"/>
                <a:gd name="connsiteX28" fmla="*/ 1052708 w 2328672"/>
                <a:gd name="connsiteY28" fmla="*/ 11948 h 1378766"/>
                <a:gd name="connsiteX29" fmla="*/ 1068200 w 2328672"/>
                <a:gd name="connsiteY29" fmla="*/ 9584 h 1378766"/>
                <a:gd name="connsiteX30" fmla="*/ 1070728 w 2328672"/>
                <a:gd name="connsiteY30" fmla="*/ 11443 h 1378766"/>
                <a:gd name="connsiteX31" fmla="*/ 1093528 w 2328672"/>
                <a:gd name="connsiteY31" fmla="*/ 4366 h 1378766"/>
                <a:gd name="connsiteX32" fmla="*/ 1136834 w 2328672"/>
                <a:gd name="connsiteY32" fmla="*/ 0 h 1378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328672" h="1378766">
                  <a:moveTo>
                    <a:pt x="1136834" y="0"/>
                  </a:moveTo>
                  <a:cubicBezTo>
                    <a:pt x="1166504" y="0"/>
                    <a:pt x="1194768" y="6013"/>
                    <a:pt x="1220477" y="16887"/>
                  </a:cubicBezTo>
                  <a:lnTo>
                    <a:pt x="1233018" y="25342"/>
                  </a:lnTo>
                  <a:lnTo>
                    <a:pt x="1235175" y="21515"/>
                  </a:lnTo>
                  <a:lnTo>
                    <a:pt x="1280011" y="46781"/>
                  </a:lnTo>
                  <a:lnTo>
                    <a:pt x="1284401" y="47328"/>
                  </a:lnTo>
                  <a:lnTo>
                    <a:pt x="2277452" y="611519"/>
                  </a:lnTo>
                  <a:lnTo>
                    <a:pt x="2287878" y="624914"/>
                  </a:lnTo>
                  <a:lnTo>
                    <a:pt x="2304568" y="636167"/>
                  </a:lnTo>
                  <a:cubicBezTo>
                    <a:pt x="2319461" y="651060"/>
                    <a:pt x="2328672" y="671634"/>
                    <a:pt x="2328672" y="694359"/>
                  </a:cubicBezTo>
                  <a:cubicBezTo>
                    <a:pt x="2328672" y="717085"/>
                    <a:pt x="2319461" y="737659"/>
                    <a:pt x="2304568" y="752551"/>
                  </a:cubicBezTo>
                  <a:lnTo>
                    <a:pt x="2296443" y="758029"/>
                  </a:lnTo>
                  <a:lnTo>
                    <a:pt x="2285859" y="771842"/>
                  </a:lnTo>
                  <a:lnTo>
                    <a:pt x="1309553" y="1336347"/>
                  </a:lnTo>
                  <a:lnTo>
                    <a:pt x="1307708" y="1336591"/>
                  </a:lnTo>
                  <a:lnTo>
                    <a:pt x="1270200" y="1361880"/>
                  </a:lnTo>
                  <a:cubicBezTo>
                    <a:pt x="1244491" y="1372753"/>
                    <a:pt x="1216227" y="1378766"/>
                    <a:pt x="1186557" y="1378766"/>
                  </a:cubicBezTo>
                  <a:cubicBezTo>
                    <a:pt x="1156888" y="1378766"/>
                    <a:pt x="1128623" y="1372753"/>
                    <a:pt x="1102915" y="1361880"/>
                  </a:cubicBezTo>
                  <a:lnTo>
                    <a:pt x="1067176" y="1337784"/>
                  </a:lnTo>
                  <a:lnTo>
                    <a:pt x="1057441" y="1332388"/>
                  </a:lnTo>
                  <a:lnTo>
                    <a:pt x="1047044" y="1331203"/>
                  </a:lnTo>
                  <a:lnTo>
                    <a:pt x="71869" y="790654"/>
                  </a:lnTo>
                  <a:lnTo>
                    <a:pt x="64398" y="781263"/>
                  </a:lnTo>
                  <a:lnTo>
                    <a:pt x="53055" y="778973"/>
                  </a:lnTo>
                  <a:cubicBezTo>
                    <a:pt x="21877" y="765785"/>
                    <a:pt x="0" y="734913"/>
                    <a:pt x="0" y="698931"/>
                  </a:cubicBezTo>
                  <a:cubicBezTo>
                    <a:pt x="0" y="662949"/>
                    <a:pt x="21877" y="632077"/>
                    <a:pt x="53055" y="618890"/>
                  </a:cubicBezTo>
                  <a:lnTo>
                    <a:pt x="54850" y="618527"/>
                  </a:lnTo>
                  <a:lnTo>
                    <a:pt x="58594" y="613434"/>
                  </a:lnTo>
                  <a:lnTo>
                    <a:pt x="1052708" y="11948"/>
                  </a:lnTo>
                  <a:cubicBezTo>
                    <a:pt x="1057546" y="9021"/>
                    <a:pt x="1063111" y="8332"/>
                    <a:pt x="1068200" y="9584"/>
                  </a:cubicBezTo>
                  <a:lnTo>
                    <a:pt x="1070728" y="11443"/>
                  </a:lnTo>
                  <a:lnTo>
                    <a:pt x="1093528" y="4366"/>
                  </a:lnTo>
                  <a:cubicBezTo>
                    <a:pt x="1107516" y="1503"/>
                    <a:pt x="1122000" y="0"/>
                    <a:pt x="113683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>
              <a:off x="4691580" y="2676371"/>
              <a:ext cx="2328672" cy="854335"/>
            </a:xfrm>
            <a:custGeom>
              <a:avLst/>
              <a:gdLst>
                <a:gd name="connsiteX0" fmla="*/ 2326257 w 2328672"/>
                <a:gd name="connsiteY0" fmla="*/ 0 h 854335"/>
                <a:gd name="connsiteX1" fmla="*/ 2328672 w 2328672"/>
                <a:gd name="connsiteY1" fmla="*/ 0 h 854335"/>
                <a:gd name="connsiteX2" fmla="*/ 2328672 w 2328672"/>
                <a:gd name="connsiteY2" fmla="*/ 169928 h 854335"/>
                <a:gd name="connsiteX3" fmla="*/ 2328672 w 2328672"/>
                <a:gd name="connsiteY3" fmla="*/ 177502 h 854335"/>
                <a:gd name="connsiteX4" fmla="*/ 2327143 w 2328672"/>
                <a:gd name="connsiteY4" fmla="*/ 177502 h 854335"/>
                <a:gd name="connsiteX5" fmla="*/ 2322205 w 2328672"/>
                <a:gd name="connsiteY5" fmla="*/ 201962 h 854335"/>
                <a:gd name="connsiteX6" fmla="*/ 2304568 w 2328672"/>
                <a:gd name="connsiteY6" fmla="*/ 228120 h 854335"/>
                <a:gd name="connsiteX7" fmla="*/ 2296443 w 2328672"/>
                <a:gd name="connsiteY7" fmla="*/ 233598 h 854335"/>
                <a:gd name="connsiteX8" fmla="*/ 2285859 w 2328672"/>
                <a:gd name="connsiteY8" fmla="*/ 247411 h 854335"/>
                <a:gd name="connsiteX9" fmla="*/ 1309553 w 2328672"/>
                <a:gd name="connsiteY9" fmla="*/ 811916 h 854335"/>
                <a:gd name="connsiteX10" fmla="*/ 1307708 w 2328672"/>
                <a:gd name="connsiteY10" fmla="*/ 812160 h 854335"/>
                <a:gd name="connsiteX11" fmla="*/ 1270200 w 2328672"/>
                <a:gd name="connsiteY11" fmla="*/ 837449 h 854335"/>
                <a:gd name="connsiteX12" fmla="*/ 1186557 w 2328672"/>
                <a:gd name="connsiteY12" fmla="*/ 854335 h 854335"/>
                <a:gd name="connsiteX13" fmla="*/ 1102915 w 2328672"/>
                <a:gd name="connsiteY13" fmla="*/ 837449 h 854335"/>
                <a:gd name="connsiteX14" fmla="*/ 1067176 w 2328672"/>
                <a:gd name="connsiteY14" fmla="*/ 813353 h 854335"/>
                <a:gd name="connsiteX15" fmla="*/ 1057441 w 2328672"/>
                <a:gd name="connsiteY15" fmla="*/ 807957 h 854335"/>
                <a:gd name="connsiteX16" fmla="*/ 1047044 w 2328672"/>
                <a:gd name="connsiteY16" fmla="*/ 806772 h 854335"/>
                <a:gd name="connsiteX17" fmla="*/ 71869 w 2328672"/>
                <a:gd name="connsiteY17" fmla="*/ 266223 h 854335"/>
                <a:gd name="connsiteX18" fmla="*/ 64398 w 2328672"/>
                <a:gd name="connsiteY18" fmla="*/ 256832 h 854335"/>
                <a:gd name="connsiteX19" fmla="*/ 53055 w 2328672"/>
                <a:gd name="connsiteY19" fmla="*/ 254542 h 854335"/>
                <a:gd name="connsiteX20" fmla="*/ 14836 w 2328672"/>
                <a:gd name="connsiteY20" fmla="*/ 223069 h 854335"/>
                <a:gd name="connsiteX21" fmla="*/ 6448 w 2328672"/>
                <a:gd name="connsiteY21" fmla="*/ 195611 h 854335"/>
                <a:gd name="connsiteX22" fmla="*/ 0 w 2328672"/>
                <a:gd name="connsiteY22" fmla="*/ 195611 h 854335"/>
                <a:gd name="connsiteX23" fmla="*/ 0 w 2328672"/>
                <a:gd name="connsiteY23" fmla="*/ 174500 h 854335"/>
                <a:gd name="connsiteX24" fmla="*/ 0 w 2328672"/>
                <a:gd name="connsiteY24" fmla="*/ 18109 h 854335"/>
                <a:gd name="connsiteX25" fmla="*/ 7790 w 2328672"/>
                <a:gd name="connsiteY25" fmla="*/ 18109 h 854335"/>
                <a:gd name="connsiteX26" fmla="*/ 14836 w 2328672"/>
                <a:gd name="connsiteY26" fmla="*/ 41176 h 854335"/>
                <a:gd name="connsiteX27" fmla="*/ 53055 w 2328672"/>
                <a:gd name="connsiteY27" fmla="*/ 72649 h 854335"/>
                <a:gd name="connsiteX28" fmla="*/ 64398 w 2328672"/>
                <a:gd name="connsiteY28" fmla="*/ 74939 h 854335"/>
                <a:gd name="connsiteX29" fmla="*/ 71869 w 2328672"/>
                <a:gd name="connsiteY29" fmla="*/ 84330 h 854335"/>
                <a:gd name="connsiteX30" fmla="*/ 1047044 w 2328672"/>
                <a:gd name="connsiteY30" fmla="*/ 624879 h 854335"/>
                <a:gd name="connsiteX31" fmla="*/ 1057441 w 2328672"/>
                <a:gd name="connsiteY31" fmla="*/ 626064 h 854335"/>
                <a:gd name="connsiteX32" fmla="*/ 1067176 w 2328672"/>
                <a:gd name="connsiteY32" fmla="*/ 631460 h 854335"/>
                <a:gd name="connsiteX33" fmla="*/ 1102915 w 2328672"/>
                <a:gd name="connsiteY33" fmla="*/ 655556 h 854335"/>
                <a:gd name="connsiteX34" fmla="*/ 1186557 w 2328672"/>
                <a:gd name="connsiteY34" fmla="*/ 672442 h 854335"/>
                <a:gd name="connsiteX35" fmla="*/ 1270200 w 2328672"/>
                <a:gd name="connsiteY35" fmla="*/ 655556 h 854335"/>
                <a:gd name="connsiteX36" fmla="*/ 1307708 w 2328672"/>
                <a:gd name="connsiteY36" fmla="*/ 630267 h 854335"/>
                <a:gd name="connsiteX37" fmla="*/ 1309553 w 2328672"/>
                <a:gd name="connsiteY37" fmla="*/ 630023 h 854335"/>
                <a:gd name="connsiteX38" fmla="*/ 2285859 w 2328672"/>
                <a:gd name="connsiteY38" fmla="*/ 65518 h 854335"/>
                <a:gd name="connsiteX39" fmla="*/ 2296443 w 2328672"/>
                <a:gd name="connsiteY39" fmla="*/ 51705 h 854335"/>
                <a:gd name="connsiteX40" fmla="*/ 2304568 w 2328672"/>
                <a:gd name="connsiteY40" fmla="*/ 46227 h 854335"/>
                <a:gd name="connsiteX41" fmla="*/ 2322205 w 2328672"/>
                <a:gd name="connsiteY41" fmla="*/ 20069 h 854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328672" h="854335">
                  <a:moveTo>
                    <a:pt x="2326257" y="0"/>
                  </a:moveTo>
                  <a:lnTo>
                    <a:pt x="2328672" y="0"/>
                  </a:lnTo>
                  <a:lnTo>
                    <a:pt x="2328672" y="169928"/>
                  </a:lnTo>
                  <a:lnTo>
                    <a:pt x="2328672" y="177502"/>
                  </a:lnTo>
                  <a:lnTo>
                    <a:pt x="2327143" y="177502"/>
                  </a:lnTo>
                  <a:lnTo>
                    <a:pt x="2322205" y="201962"/>
                  </a:lnTo>
                  <a:cubicBezTo>
                    <a:pt x="2318041" y="211808"/>
                    <a:pt x="2312015" y="220674"/>
                    <a:pt x="2304568" y="228120"/>
                  </a:cubicBezTo>
                  <a:lnTo>
                    <a:pt x="2296443" y="233598"/>
                  </a:lnTo>
                  <a:lnTo>
                    <a:pt x="2285859" y="247411"/>
                  </a:lnTo>
                  <a:lnTo>
                    <a:pt x="1309553" y="811916"/>
                  </a:lnTo>
                  <a:lnTo>
                    <a:pt x="1307708" y="812160"/>
                  </a:lnTo>
                  <a:lnTo>
                    <a:pt x="1270200" y="837449"/>
                  </a:lnTo>
                  <a:cubicBezTo>
                    <a:pt x="1244491" y="848322"/>
                    <a:pt x="1216227" y="854335"/>
                    <a:pt x="1186557" y="854335"/>
                  </a:cubicBezTo>
                  <a:cubicBezTo>
                    <a:pt x="1156888" y="854335"/>
                    <a:pt x="1128623" y="848322"/>
                    <a:pt x="1102915" y="837449"/>
                  </a:cubicBezTo>
                  <a:lnTo>
                    <a:pt x="1067176" y="813353"/>
                  </a:lnTo>
                  <a:lnTo>
                    <a:pt x="1057441" y="807957"/>
                  </a:lnTo>
                  <a:lnTo>
                    <a:pt x="1047044" y="806772"/>
                  </a:lnTo>
                  <a:lnTo>
                    <a:pt x="71869" y="266223"/>
                  </a:lnTo>
                  <a:lnTo>
                    <a:pt x="64398" y="256832"/>
                  </a:lnTo>
                  <a:lnTo>
                    <a:pt x="53055" y="254542"/>
                  </a:lnTo>
                  <a:cubicBezTo>
                    <a:pt x="37466" y="247948"/>
                    <a:pt x="24202" y="236933"/>
                    <a:pt x="14836" y="223069"/>
                  </a:cubicBezTo>
                  <a:lnTo>
                    <a:pt x="6448" y="195611"/>
                  </a:lnTo>
                  <a:lnTo>
                    <a:pt x="0" y="195611"/>
                  </a:lnTo>
                  <a:lnTo>
                    <a:pt x="0" y="174500"/>
                  </a:lnTo>
                  <a:lnTo>
                    <a:pt x="0" y="18109"/>
                  </a:lnTo>
                  <a:lnTo>
                    <a:pt x="7790" y="18109"/>
                  </a:lnTo>
                  <a:lnTo>
                    <a:pt x="14836" y="41176"/>
                  </a:lnTo>
                  <a:cubicBezTo>
                    <a:pt x="24203" y="55040"/>
                    <a:pt x="37466" y="66055"/>
                    <a:pt x="53055" y="72649"/>
                  </a:cubicBezTo>
                  <a:lnTo>
                    <a:pt x="64398" y="74939"/>
                  </a:lnTo>
                  <a:lnTo>
                    <a:pt x="71869" y="84330"/>
                  </a:lnTo>
                  <a:lnTo>
                    <a:pt x="1047044" y="624879"/>
                  </a:lnTo>
                  <a:lnTo>
                    <a:pt x="1057441" y="626064"/>
                  </a:lnTo>
                  <a:lnTo>
                    <a:pt x="1067176" y="631460"/>
                  </a:lnTo>
                  <a:lnTo>
                    <a:pt x="1102915" y="655556"/>
                  </a:lnTo>
                  <a:cubicBezTo>
                    <a:pt x="1128623" y="666429"/>
                    <a:pt x="1156888" y="672442"/>
                    <a:pt x="1186557" y="672442"/>
                  </a:cubicBezTo>
                  <a:cubicBezTo>
                    <a:pt x="1216227" y="672442"/>
                    <a:pt x="1244491" y="666429"/>
                    <a:pt x="1270200" y="655556"/>
                  </a:cubicBezTo>
                  <a:lnTo>
                    <a:pt x="1307708" y="630267"/>
                  </a:lnTo>
                  <a:lnTo>
                    <a:pt x="1309553" y="630023"/>
                  </a:lnTo>
                  <a:lnTo>
                    <a:pt x="2285859" y="65518"/>
                  </a:lnTo>
                  <a:lnTo>
                    <a:pt x="2296443" y="51705"/>
                  </a:lnTo>
                  <a:lnTo>
                    <a:pt x="2304568" y="46227"/>
                  </a:lnTo>
                  <a:cubicBezTo>
                    <a:pt x="2312015" y="38781"/>
                    <a:pt x="2318041" y="29915"/>
                    <a:pt x="2322205" y="20069"/>
                  </a:cubicBezTo>
                  <a:close/>
                </a:path>
              </a:pathLst>
            </a:custGeom>
            <a:solidFill>
              <a:srgbClr val="0182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1" name="Group 100"/>
          <p:cNvGrpSpPr>
            <a:grpSpLocks noChangeAspect="1"/>
          </p:cNvGrpSpPr>
          <p:nvPr/>
        </p:nvGrpSpPr>
        <p:grpSpPr>
          <a:xfrm>
            <a:off x="7306232" y="1758836"/>
            <a:ext cx="1828800" cy="1213560"/>
            <a:chOff x="4691580" y="1985440"/>
            <a:chExt cx="2328672" cy="1545266"/>
          </a:xfrm>
          <a:solidFill>
            <a:srgbClr val="FFA80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2" name="Freeform 101"/>
            <p:cNvSpPr>
              <a:spLocks noChangeAspect="1"/>
            </p:cNvSpPr>
            <p:nvPr/>
          </p:nvSpPr>
          <p:spPr>
            <a:xfrm>
              <a:off x="4691580" y="1985440"/>
              <a:ext cx="2328672" cy="1378766"/>
            </a:xfrm>
            <a:custGeom>
              <a:avLst/>
              <a:gdLst>
                <a:gd name="connsiteX0" fmla="*/ 1136834 w 2328672"/>
                <a:gd name="connsiteY0" fmla="*/ 0 h 1378766"/>
                <a:gd name="connsiteX1" fmla="*/ 1220477 w 2328672"/>
                <a:gd name="connsiteY1" fmla="*/ 16887 h 1378766"/>
                <a:gd name="connsiteX2" fmla="*/ 1233018 w 2328672"/>
                <a:gd name="connsiteY2" fmla="*/ 25342 h 1378766"/>
                <a:gd name="connsiteX3" fmla="*/ 1235175 w 2328672"/>
                <a:gd name="connsiteY3" fmla="*/ 21515 h 1378766"/>
                <a:gd name="connsiteX4" fmla="*/ 1280011 w 2328672"/>
                <a:gd name="connsiteY4" fmla="*/ 46781 h 1378766"/>
                <a:gd name="connsiteX5" fmla="*/ 1284401 w 2328672"/>
                <a:gd name="connsiteY5" fmla="*/ 47328 h 1378766"/>
                <a:gd name="connsiteX6" fmla="*/ 2277452 w 2328672"/>
                <a:gd name="connsiteY6" fmla="*/ 611519 h 1378766"/>
                <a:gd name="connsiteX7" fmla="*/ 2287878 w 2328672"/>
                <a:gd name="connsiteY7" fmla="*/ 624914 h 1378766"/>
                <a:gd name="connsiteX8" fmla="*/ 2304568 w 2328672"/>
                <a:gd name="connsiteY8" fmla="*/ 636167 h 1378766"/>
                <a:gd name="connsiteX9" fmla="*/ 2328672 w 2328672"/>
                <a:gd name="connsiteY9" fmla="*/ 694359 h 1378766"/>
                <a:gd name="connsiteX10" fmla="*/ 2304568 w 2328672"/>
                <a:gd name="connsiteY10" fmla="*/ 752551 h 1378766"/>
                <a:gd name="connsiteX11" fmla="*/ 2296443 w 2328672"/>
                <a:gd name="connsiteY11" fmla="*/ 758029 h 1378766"/>
                <a:gd name="connsiteX12" fmla="*/ 2285859 w 2328672"/>
                <a:gd name="connsiteY12" fmla="*/ 771842 h 1378766"/>
                <a:gd name="connsiteX13" fmla="*/ 1309553 w 2328672"/>
                <a:gd name="connsiteY13" fmla="*/ 1336347 h 1378766"/>
                <a:gd name="connsiteX14" fmla="*/ 1307708 w 2328672"/>
                <a:gd name="connsiteY14" fmla="*/ 1336591 h 1378766"/>
                <a:gd name="connsiteX15" fmla="*/ 1270200 w 2328672"/>
                <a:gd name="connsiteY15" fmla="*/ 1361880 h 1378766"/>
                <a:gd name="connsiteX16" fmla="*/ 1186557 w 2328672"/>
                <a:gd name="connsiteY16" fmla="*/ 1378766 h 1378766"/>
                <a:gd name="connsiteX17" fmla="*/ 1102915 w 2328672"/>
                <a:gd name="connsiteY17" fmla="*/ 1361880 h 1378766"/>
                <a:gd name="connsiteX18" fmla="*/ 1067176 w 2328672"/>
                <a:gd name="connsiteY18" fmla="*/ 1337784 h 1378766"/>
                <a:gd name="connsiteX19" fmla="*/ 1057441 w 2328672"/>
                <a:gd name="connsiteY19" fmla="*/ 1332388 h 1378766"/>
                <a:gd name="connsiteX20" fmla="*/ 1047044 w 2328672"/>
                <a:gd name="connsiteY20" fmla="*/ 1331203 h 1378766"/>
                <a:gd name="connsiteX21" fmla="*/ 71869 w 2328672"/>
                <a:gd name="connsiteY21" fmla="*/ 790654 h 1378766"/>
                <a:gd name="connsiteX22" fmla="*/ 64398 w 2328672"/>
                <a:gd name="connsiteY22" fmla="*/ 781263 h 1378766"/>
                <a:gd name="connsiteX23" fmla="*/ 53055 w 2328672"/>
                <a:gd name="connsiteY23" fmla="*/ 778973 h 1378766"/>
                <a:gd name="connsiteX24" fmla="*/ 0 w 2328672"/>
                <a:gd name="connsiteY24" fmla="*/ 698931 h 1378766"/>
                <a:gd name="connsiteX25" fmla="*/ 53055 w 2328672"/>
                <a:gd name="connsiteY25" fmla="*/ 618890 h 1378766"/>
                <a:gd name="connsiteX26" fmla="*/ 54850 w 2328672"/>
                <a:gd name="connsiteY26" fmla="*/ 618527 h 1378766"/>
                <a:gd name="connsiteX27" fmla="*/ 58594 w 2328672"/>
                <a:gd name="connsiteY27" fmla="*/ 613434 h 1378766"/>
                <a:gd name="connsiteX28" fmla="*/ 1052708 w 2328672"/>
                <a:gd name="connsiteY28" fmla="*/ 11948 h 1378766"/>
                <a:gd name="connsiteX29" fmla="*/ 1068200 w 2328672"/>
                <a:gd name="connsiteY29" fmla="*/ 9584 h 1378766"/>
                <a:gd name="connsiteX30" fmla="*/ 1070728 w 2328672"/>
                <a:gd name="connsiteY30" fmla="*/ 11443 h 1378766"/>
                <a:gd name="connsiteX31" fmla="*/ 1093528 w 2328672"/>
                <a:gd name="connsiteY31" fmla="*/ 4366 h 1378766"/>
                <a:gd name="connsiteX32" fmla="*/ 1136834 w 2328672"/>
                <a:gd name="connsiteY32" fmla="*/ 0 h 1378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328672" h="1378766">
                  <a:moveTo>
                    <a:pt x="1136834" y="0"/>
                  </a:moveTo>
                  <a:cubicBezTo>
                    <a:pt x="1166504" y="0"/>
                    <a:pt x="1194768" y="6013"/>
                    <a:pt x="1220477" y="16887"/>
                  </a:cubicBezTo>
                  <a:lnTo>
                    <a:pt x="1233018" y="25342"/>
                  </a:lnTo>
                  <a:lnTo>
                    <a:pt x="1235175" y="21515"/>
                  </a:lnTo>
                  <a:lnTo>
                    <a:pt x="1280011" y="46781"/>
                  </a:lnTo>
                  <a:lnTo>
                    <a:pt x="1284401" y="47328"/>
                  </a:lnTo>
                  <a:lnTo>
                    <a:pt x="2277452" y="611519"/>
                  </a:lnTo>
                  <a:lnTo>
                    <a:pt x="2287878" y="624914"/>
                  </a:lnTo>
                  <a:lnTo>
                    <a:pt x="2304568" y="636167"/>
                  </a:lnTo>
                  <a:cubicBezTo>
                    <a:pt x="2319461" y="651060"/>
                    <a:pt x="2328672" y="671634"/>
                    <a:pt x="2328672" y="694359"/>
                  </a:cubicBezTo>
                  <a:cubicBezTo>
                    <a:pt x="2328672" y="717085"/>
                    <a:pt x="2319461" y="737659"/>
                    <a:pt x="2304568" y="752551"/>
                  </a:cubicBezTo>
                  <a:lnTo>
                    <a:pt x="2296443" y="758029"/>
                  </a:lnTo>
                  <a:lnTo>
                    <a:pt x="2285859" y="771842"/>
                  </a:lnTo>
                  <a:lnTo>
                    <a:pt x="1309553" y="1336347"/>
                  </a:lnTo>
                  <a:lnTo>
                    <a:pt x="1307708" y="1336591"/>
                  </a:lnTo>
                  <a:lnTo>
                    <a:pt x="1270200" y="1361880"/>
                  </a:lnTo>
                  <a:cubicBezTo>
                    <a:pt x="1244491" y="1372753"/>
                    <a:pt x="1216227" y="1378766"/>
                    <a:pt x="1186557" y="1378766"/>
                  </a:cubicBezTo>
                  <a:cubicBezTo>
                    <a:pt x="1156888" y="1378766"/>
                    <a:pt x="1128623" y="1372753"/>
                    <a:pt x="1102915" y="1361880"/>
                  </a:cubicBezTo>
                  <a:lnTo>
                    <a:pt x="1067176" y="1337784"/>
                  </a:lnTo>
                  <a:lnTo>
                    <a:pt x="1057441" y="1332388"/>
                  </a:lnTo>
                  <a:lnTo>
                    <a:pt x="1047044" y="1331203"/>
                  </a:lnTo>
                  <a:lnTo>
                    <a:pt x="71869" y="790654"/>
                  </a:lnTo>
                  <a:lnTo>
                    <a:pt x="64398" y="781263"/>
                  </a:lnTo>
                  <a:lnTo>
                    <a:pt x="53055" y="778973"/>
                  </a:lnTo>
                  <a:cubicBezTo>
                    <a:pt x="21877" y="765785"/>
                    <a:pt x="0" y="734913"/>
                    <a:pt x="0" y="698931"/>
                  </a:cubicBezTo>
                  <a:cubicBezTo>
                    <a:pt x="0" y="662949"/>
                    <a:pt x="21877" y="632077"/>
                    <a:pt x="53055" y="618890"/>
                  </a:cubicBezTo>
                  <a:lnTo>
                    <a:pt x="54850" y="618527"/>
                  </a:lnTo>
                  <a:lnTo>
                    <a:pt x="58594" y="613434"/>
                  </a:lnTo>
                  <a:lnTo>
                    <a:pt x="1052708" y="11948"/>
                  </a:lnTo>
                  <a:cubicBezTo>
                    <a:pt x="1057546" y="9021"/>
                    <a:pt x="1063111" y="8332"/>
                    <a:pt x="1068200" y="9584"/>
                  </a:cubicBezTo>
                  <a:lnTo>
                    <a:pt x="1070728" y="11443"/>
                  </a:lnTo>
                  <a:lnTo>
                    <a:pt x="1093528" y="4366"/>
                  </a:lnTo>
                  <a:cubicBezTo>
                    <a:pt x="1107516" y="1503"/>
                    <a:pt x="1122000" y="0"/>
                    <a:pt x="113683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" name="Freeform 102"/>
            <p:cNvSpPr/>
            <p:nvPr/>
          </p:nvSpPr>
          <p:spPr>
            <a:xfrm>
              <a:off x="4691580" y="2676371"/>
              <a:ext cx="2328672" cy="854335"/>
            </a:xfrm>
            <a:custGeom>
              <a:avLst/>
              <a:gdLst>
                <a:gd name="connsiteX0" fmla="*/ 2326257 w 2328672"/>
                <a:gd name="connsiteY0" fmla="*/ 0 h 854335"/>
                <a:gd name="connsiteX1" fmla="*/ 2328672 w 2328672"/>
                <a:gd name="connsiteY1" fmla="*/ 0 h 854335"/>
                <a:gd name="connsiteX2" fmla="*/ 2328672 w 2328672"/>
                <a:gd name="connsiteY2" fmla="*/ 169928 h 854335"/>
                <a:gd name="connsiteX3" fmla="*/ 2328672 w 2328672"/>
                <a:gd name="connsiteY3" fmla="*/ 177502 h 854335"/>
                <a:gd name="connsiteX4" fmla="*/ 2327143 w 2328672"/>
                <a:gd name="connsiteY4" fmla="*/ 177502 h 854335"/>
                <a:gd name="connsiteX5" fmla="*/ 2322205 w 2328672"/>
                <a:gd name="connsiteY5" fmla="*/ 201962 h 854335"/>
                <a:gd name="connsiteX6" fmla="*/ 2304568 w 2328672"/>
                <a:gd name="connsiteY6" fmla="*/ 228120 h 854335"/>
                <a:gd name="connsiteX7" fmla="*/ 2296443 w 2328672"/>
                <a:gd name="connsiteY7" fmla="*/ 233598 h 854335"/>
                <a:gd name="connsiteX8" fmla="*/ 2285859 w 2328672"/>
                <a:gd name="connsiteY8" fmla="*/ 247411 h 854335"/>
                <a:gd name="connsiteX9" fmla="*/ 1309553 w 2328672"/>
                <a:gd name="connsiteY9" fmla="*/ 811916 h 854335"/>
                <a:gd name="connsiteX10" fmla="*/ 1307708 w 2328672"/>
                <a:gd name="connsiteY10" fmla="*/ 812160 h 854335"/>
                <a:gd name="connsiteX11" fmla="*/ 1270200 w 2328672"/>
                <a:gd name="connsiteY11" fmla="*/ 837449 h 854335"/>
                <a:gd name="connsiteX12" fmla="*/ 1186557 w 2328672"/>
                <a:gd name="connsiteY12" fmla="*/ 854335 h 854335"/>
                <a:gd name="connsiteX13" fmla="*/ 1102915 w 2328672"/>
                <a:gd name="connsiteY13" fmla="*/ 837449 h 854335"/>
                <a:gd name="connsiteX14" fmla="*/ 1067176 w 2328672"/>
                <a:gd name="connsiteY14" fmla="*/ 813353 h 854335"/>
                <a:gd name="connsiteX15" fmla="*/ 1057441 w 2328672"/>
                <a:gd name="connsiteY15" fmla="*/ 807957 h 854335"/>
                <a:gd name="connsiteX16" fmla="*/ 1047044 w 2328672"/>
                <a:gd name="connsiteY16" fmla="*/ 806772 h 854335"/>
                <a:gd name="connsiteX17" fmla="*/ 71869 w 2328672"/>
                <a:gd name="connsiteY17" fmla="*/ 266223 h 854335"/>
                <a:gd name="connsiteX18" fmla="*/ 64398 w 2328672"/>
                <a:gd name="connsiteY18" fmla="*/ 256832 h 854335"/>
                <a:gd name="connsiteX19" fmla="*/ 53055 w 2328672"/>
                <a:gd name="connsiteY19" fmla="*/ 254542 h 854335"/>
                <a:gd name="connsiteX20" fmla="*/ 14836 w 2328672"/>
                <a:gd name="connsiteY20" fmla="*/ 223069 h 854335"/>
                <a:gd name="connsiteX21" fmla="*/ 6448 w 2328672"/>
                <a:gd name="connsiteY21" fmla="*/ 195611 h 854335"/>
                <a:gd name="connsiteX22" fmla="*/ 0 w 2328672"/>
                <a:gd name="connsiteY22" fmla="*/ 195611 h 854335"/>
                <a:gd name="connsiteX23" fmla="*/ 0 w 2328672"/>
                <a:gd name="connsiteY23" fmla="*/ 174500 h 854335"/>
                <a:gd name="connsiteX24" fmla="*/ 0 w 2328672"/>
                <a:gd name="connsiteY24" fmla="*/ 18109 h 854335"/>
                <a:gd name="connsiteX25" fmla="*/ 7790 w 2328672"/>
                <a:gd name="connsiteY25" fmla="*/ 18109 h 854335"/>
                <a:gd name="connsiteX26" fmla="*/ 14836 w 2328672"/>
                <a:gd name="connsiteY26" fmla="*/ 41176 h 854335"/>
                <a:gd name="connsiteX27" fmla="*/ 53055 w 2328672"/>
                <a:gd name="connsiteY27" fmla="*/ 72649 h 854335"/>
                <a:gd name="connsiteX28" fmla="*/ 64398 w 2328672"/>
                <a:gd name="connsiteY28" fmla="*/ 74939 h 854335"/>
                <a:gd name="connsiteX29" fmla="*/ 71869 w 2328672"/>
                <a:gd name="connsiteY29" fmla="*/ 84330 h 854335"/>
                <a:gd name="connsiteX30" fmla="*/ 1047044 w 2328672"/>
                <a:gd name="connsiteY30" fmla="*/ 624879 h 854335"/>
                <a:gd name="connsiteX31" fmla="*/ 1057441 w 2328672"/>
                <a:gd name="connsiteY31" fmla="*/ 626064 h 854335"/>
                <a:gd name="connsiteX32" fmla="*/ 1067176 w 2328672"/>
                <a:gd name="connsiteY32" fmla="*/ 631460 h 854335"/>
                <a:gd name="connsiteX33" fmla="*/ 1102915 w 2328672"/>
                <a:gd name="connsiteY33" fmla="*/ 655556 h 854335"/>
                <a:gd name="connsiteX34" fmla="*/ 1186557 w 2328672"/>
                <a:gd name="connsiteY34" fmla="*/ 672442 h 854335"/>
                <a:gd name="connsiteX35" fmla="*/ 1270200 w 2328672"/>
                <a:gd name="connsiteY35" fmla="*/ 655556 h 854335"/>
                <a:gd name="connsiteX36" fmla="*/ 1307708 w 2328672"/>
                <a:gd name="connsiteY36" fmla="*/ 630267 h 854335"/>
                <a:gd name="connsiteX37" fmla="*/ 1309553 w 2328672"/>
                <a:gd name="connsiteY37" fmla="*/ 630023 h 854335"/>
                <a:gd name="connsiteX38" fmla="*/ 2285859 w 2328672"/>
                <a:gd name="connsiteY38" fmla="*/ 65518 h 854335"/>
                <a:gd name="connsiteX39" fmla="*/ 2296443 w 2328672"/>
                <a:gd name="connsiteY39" fmla="*/ 51705 h 854335"/>
                <a:gd name="connsiteX40" fmla="*/ 2304568 w 2328672"/>
                <a:gd name="connsiteY40" fmla="*/ 46227 h 854335"/>
                <a:gd name="connsiteX41" fmla="*/ 2322205 w 2328672"/>
                <a:gd name="connsiteY41" fmla="*/ 20069 h 854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328672" h="854335">
                  <a:moveTo>
                    <a:pt x="2326257" y="0"/>
                  </a:moveTo>
                  <a:lnTo>
                    <a:pt x="2328672" y="0"/>
                  </a:lnTo>
                  <a:lnTo>
                    <a:pt x="2328672" y="169928"/>
                  </a:lnTo>
                  <a:lnTo>
                    <a:pt x="2328672" y="177502"/>
                  </a:lnTo>
                  <a:lnTo>
                    <a:pt x="2327143" y="177502"/>
                  </a:lnTo>
                  <a:lnTo>
                    <a:pt x="2322205" y="201962"/>
                  </a:lnTo>
                  <a:cubicBezTo>
                    <a:pt x="2318041" y="211808"/>
                    <a:pt x="2312015" y="220674"/>
                    <a:pt x="2304568" y="228120"/>
                  </a:cubicBezTo>
                  <a:lnTo>
                    <a:pt x="2296443" y="233598"/>
                  </a:lnTo>
                  <a:lnTo>
                    <a:pt x="2285859" y="247411"/>
                  </a:lnTo>
                  <a:lnTo>
                    <a:pt x="1309553" y="811916"/>
                  </a:lnTo>
                  <a:lnTo>
                    <a:pt x="1307708" y="812160"/>
                  </a:lnTo>
                  <a:lnTo>
                    <a:pt x="1270200" y="837449"/>
                  </a:lnTo>
                  <a:cubicBezTo>
                    <a:pt x="1244491" y="848322"/>
                    <a:pt x="1216227" y="854335"/>
                    <a:pt x="1186557" y="854335"/>
                  </a:cubicBezTo>
                  <a:cubicBezTo>
                    <a:pt x="1156888" y="854335"/>
                    <a:pt x="1128623" y="848322"/>
                    <a:pt x="1102915" y="837449"/>
                  </a:cubicBezTo>
                  <a:lnTo>
                    <a:pt x="1067176" y="813353"/>
                  </a:lnTo>
                  <a:lnTo>
                    <a:pt x="1057441" y="807957"/>
                  </a:lnTo>
                  <a:lnTo>
                    <a:pt x="1047044" y="806772"/>
                  </a:lnTo>
                  <a:lnTo>
                    <a:pt x="71869" y="266223"/>
                  </a:lnTo>
                  <a:lnTo>
                    <a:pt x="64398" y="256832"/>
                  </a:lnTo>
                  <a:lnTo>
                    <a:pt x="53055" y="254542"/>
                  </a:lnTo>
                  <a:cubicBezTo>
                    <a:pt x="37466" y="247948"/>
                    <a:pt x="24202" y="236933"/>
                    <a:pt x="14836" y="223069"/>
                  </a:cubicBezTo>
                  <a:lnTo>
                    <a:pt x="6448" y="195611"/>
                  </a:lnTo>
                  <a:lnTo>
                    <a:pt x="0" y="195611"/>
                  </a:lnTo>
                  <a:lnTo>
                    <a:pt x="0" y="174500"/>
                  </a:lnTo>
                  <a:lnTo>
                    <a:pt x="0" y="18109"/>
                  </a:lnTo>
                  <a:lnTo>
                    <a:pt x="7790" y="18109"/>
                  </a:lnTo>
                  <a:lnTo>
                    <a:pt x="14836" y="41176"/>
                  </a:lnTo>
                  <a:cubicBezTo>
                    <a:pt x="24203" y="55040"/>
                    <a:pt x="37466" y="66055"/>
                    <a:pt x="53055" y="72649"/>
                  </a:cubicBezTo>
                  <a:lnTo>
                    <a:pt x="64398" y="74939"/>
                  </a:lnTo>
                  <a:lnTo>
                    <a:pt x="71869" y="84330"/>
                  </a:lnTo>
                  <a:lnTo>
                    <a:pt x="1047044" y="624879"/>
                  </a:lnTo>
                  <a:lnTo>
                    <a:pt x="1057441" y="626064"/>
                  </a:lnTo>
                  <a:lnTo>
                    <a:pt x="1067176" y="631460"/>
                  </a:lnTo>
                  <a:lnTo>
                    <a:pt x="1102915" y="655556"/>
                  </a:lnTo>
                  <a:cubicBezTo>
                    <a:pt x="1128623" y="666429"/>
                    <a:pt x="1156888" y="672442"/>
                    <a:pt x="1186557" y="672442"/>
                  </a:cubicBezTo>
                  <a:cubicBezTo>
                    <a:pt x="1216227" y="672442"/>
                    <a:pt x="1244491" y="666429"/>
                    <a:pt x="1270200" y="655556"/>
                  </a:cubicBezTo>
                  <a:lnTo>
                    <a:pt x="1307708" y="630267"/>
                  </a:lnTo>
                  <a:lnTo>
                    <a:pt x="1309553" y="630023"/>
                  </a:lnTo>
                  <a:lnTo>
                    <a:pt x="2285859" y="65518"/>
                  </a:lnTo>
                  <a:lnTo>
                    <a:pt x="2296443" y="51705"/>
                  </a:lnTo>
                  <a:lnTo>
                    <a:pt x="2304568" y="46227"/>
                  </a:lnTo>
                  <a:cubicBezTo>
                    <a:pt x="2312015" y="38781"/>
                    <a:pt x="2318041" y="29915"/>
                    <a:pt x="2322205" y="20069"/>
                  </a:cubicBezTo>
                  <a:close/>
                </a:path>
              </a:pathLst>
            </a:custGeom>
            <a:solidFill>
              <a:srgbClr val="D780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82051" y="471170"/>
            <a:ext cx="55089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4000" b="1" dirty="0"/>
              <a:t>Scope of The Project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030685" y="4589744"/>
            <a:ext cx="182880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b="1" dirty="0"/>
              <a:t>study the construction of a tunnel along Nablus city.</a:t>
            </a:r>
          </a:p>
          <a:p>
            <a:pPr algn="ctr" defTabSz="1219170">
              <a:spcBef>
                <a:spcPct val="20000"/>
              </a:spcBef>
              <a:defRPr/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Candara" panose="020E0502030303020204" pitchFamily="34" charset="0"/>
              </a:rPr>
              <a:t>.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120616" y="3385817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b="1" dirty="0"/>
              <a:t>Study and examination of soil along the tunnel path.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171193" y="4591351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b="1" dirty="0"/>
              <a:t>Choose the most appropriate way to build the tunnel.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306232" y="3359434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b="1" dirty="0"/>
              <a:t>Determine the depth and axis of the tunnel.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9349566" y="4462541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b="1" dirty="0"/>
              <a:t>Structural tunnel design.</a:t>
            </a:r>
          </a:p>
        </p:txBody>
      </p:sp>
    </p:spTree>
    <p:extLst>
      <p:ext uri="{BB962C8B-B14F-4D97-AF65-F5344CB8AC3E}">
        <p14:creationId xmlns:p14="http://schemas.microsoft.com/office/powerpoint/2010/main" val="3086921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500"/>
                            </p:stCondLst>
                            <p:childTnLst>
                              <p:par>
                                <p:cTn id="8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8" grpId="0"/>
      <p:bldP spid="43" grpId="0"/>
      <p:bldP spid="50" grpId="0"/>
      <p:bldP spid="56" grpId="0"/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397895" y="446118"/>
            <a:ext cx="55089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4000" b="1" dirty="0"/>
              <a:t>Site Investigation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140539" y="1820569"/>
            <a:ext cx="3657600" cy="1132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spcBef>
                <a:spcPct val="20000"/>
              </a:spcBef>
              <a:defRPr/>
            </a:pPr>
            <a:r>
              <a:rPr lang="en-US" sz="2800" b="1" dirty="0">
                <a:solidFill>
                  <a:srgbClr val="FF6600"/>
                </a:solidFill>
                <a:latin typeface="Candara" panose="020E0502030303020204" pitchFamily="34" charset="0"/>
              </a:rPr>
              <a:t>The soil </a:t>
            </a:r>
          </a:p>
          <a:p>
            <a:pPr defTabSz="1219170">
              <a:spcBef>
                <a:spcPct val="20000"/>
              </a:spcBef>
              <a:defRPr/>
            </a:pPr>
            <a:r>
              <a:rPr lang="en-US" b="1" dirty="0"/>
              <a:t>was found to be gray to blackish silty clay, with little boulders .</a:t>
            </a:r>
            <a:endParaRPr lang="en-US" b="1" dirty="0">
              <a:solidFill>
                <a:schemeClr val="bg2">
                  <a:lumMod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40539" y="3960908"/>
            <a:ext cx="3657600" cy="1686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spcBef>
                <a:spcPct val="20000"/>
              </a:spcBef>
              <a:defRPr/>
            </a:pPr>
            <a:r>
              <a:rPr lang="en-US" sz="2800" b="1" dirty="0">
                <a:solidFill>
                  <a:srgbClr val="0070C0"/>
                </a:solidFill>
                <a:latin typeface="Candara" panose="020E0502030303020204" pitchFamily="34" charset="0"/>
              </a:rPr>
              <a:t>Water Table</a:t>
            </a:r>
          </a:p>
          <a:p>
            <a:pPr defTabSz="1219170">
              <a:spcBef>
                <a:spcPct val="20000"/>
              </a:spcBef>
              <a:defRPr/>
            </a:pPr>
            <a:r>
              <a:rPr lang="en-US" dirty="0"/>
              <a:t> </a:t>
            </a:r>
            <a:r>
              <a:rPr lang="en-US" b="1" dirty="0"/>
              <a:t>water table to be at 14 meters underground level at Nablus Eastern Complex, and to be 2-3 meters at Nablus Commercial Center.</a:t>
            </a:r>
            <a:endParaRPr lang="en-US" b="1" dirty="0">
              <a:solidFill>
                <a:schemeClr val="bg2">
                  <a:lumMod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40" name="Oval 10"/>
          <p:cNvSpPr>
            <a:spLocks noChangeAspect="1" noChangeArrowheads="1"/>
          </p:cNvSpPr>
          <p:nvPr/>
        </p:nvSpPr>
        <p:spPr bwMode="auto">
          <a:xfrm flipH="1">
            <a:off x="992602" y="1723611"/>
            <a:ext cx="888742" cy="914400"/>
          </a:xfrm>
          <a:prstGeom prst="ellipse">
            <a:avLst/>
          </a:prstGeom>
          <a:solidFill>
            <a:srgbClr val="FF6600"/>
          </a:solidFill>
          <a:ln w="508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ctr" anchorCtr="1" compatLnSpc="1">
            <a:prstTxWarp prst="textNoShape">
              <a:avLst/>
            </a:prstTxWarp>
          </a:bodyPr>
          <a:lstStyle/>
          <a:p>
            <a:endParaRPr lang="en-US" sz="2400" b="1" dirty="0">
              <a:latin typeface="Lato" panose="020F0502020204030203"/>
            </a:endParaRPr>
          </a:p>
        </p:txBody>
      </p:sp>
      <p:sp>
        <p:nvSpPr>
          <p:cNvPr id="51" name="Oval 10"/>
          <p:cNvSpPr>
            <a:spLocks noChangeAspect="1" noChangeArrowheads="1"/>
          </p:cNvSpPr>
          <p:nvPr/>
        </p:nvSpPr>
        <p:spPr bwMode="auto">
          <a:xfrm rot="10800000" flipH="1" flipV="1">
            <a:off x="992602" y="3995157"/>
            <a:ext cx="888742" cy="914400"/>
          </a:xfrm>
          <a:prstGeom prst="ellipse">
            <a:avLst/>
          </a:prstGeom>
          <a:solidFill>
            <a:srgbClr val="0070C0"/>
          </a:solidFill>
          <a:ln w="508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ctr" anchorCtr="1" compatLnSpc="1">
            <a:prstTxWarp prst="textNoShape">
              <a:avLst/>
            </a:prstTxWarp>
          </a:bodyPr>
          <a:lstStyle/>
          <a:p>
            <a:endParaRPr lang="en-US" sz="2400" b="1" dirty="0">
              <a:solidFill>
                <a:schemeClr val="bg1"/>
              </a:solidFill>
              <a:latin typeface="Lato" panose="020F0502020204030203"/>
            </a:endParaRPr>
          </a:p>
        </p:txBody>
      </p:sp>
      <p:pic>
        <p:nvPicPr>
          <p:cNvPr id="2050" name="Picture 2" descr="C:\Users\hi tech\Desktop\Fig4_2_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873" y="446118"/>
            <a:ext cx="6219110" cy="6206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127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8" grpId="0"/>
      <p:bldP spid="40" grpId="0" animBg="1"/>
      <p:bldP spid="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55695" y="1028838"/>
            <a:ext cx="5486400" cy="1562894"/>
            <a:chOff x="615219" y="558096"/>
            <a:chExt cx="5486400" cy="1562894"/>
          </a:xfrm>
        </p:grpSpPr>
        <p:grpSp>
          <p:nvGrpSpPr>
            <p:cNvPr id="52" name="Group 51"/>
            <p:cNvGrpSpPr>
              <a:grpSpLocks noChangeAspect="1"/>
            </p:cNvGrpSpPr>
            <p:nvPr/>
          </p:nvGrpSpPr>
          <p:grpSpPr>
            <a:xfrm>
              <a:off x="615219" y="558096"/>
              <a:ext cx="5486400" cy="1562894"/>
              <a:chOff x="2895598" y="890897"/>
              <a:chExt cx="6400801" cy="1823374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2895599" y="890897"/>
                <a:ext cx="6400800" cy="1818191"/>
              </a:xfrm>
              <a:prstGeom prst="rect">
                <a:avLst/>
              </a:prstGeom>
              <a:solidFill>
                <a:srgbClr val="3EB8CD">
                  <a:alpha val="10000"/>
                </a:srgb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Freeform 54"/>
              <p:cNvSpPr>
                <a:spLocks noChangeAspect="1"/>
              </p:cNvSpPr>
              <p:nvPr/>
            </p:nvSpPr>
            <p:spPr bwMode="auto">
              <a:xfrm>
                <a:off x="2895598" y="890897"/>
                <a:ext cx="740912" cy="548640"/>
              </a:xfrm>
              <a:custGeom>
                <a:avLst/>
                <a:gdLst>
                  <a:gd name="connsiteX0" fmla="*/ 0 w 818299"/>
                  <a:gd name="connsiteY0" fmla="*/ 0 h 605944"/>
                  <a:gd name="connsiteX1" fmla="*/ 818299 w 818299"/>
                  <a:gd name="connsiteY1" fmla="*/ 0 h 605944"/>
                  <a:gd name="connsiteX2" fmla="*/ 818299 w 818299"/>
                  <a:gd name="connsiteY2" fmla="*/ 57159 h 605944"/>
                  <a:gd name="connsiteX3" fmla="*/ 57159 w 818299"/>
                  <a:gd name="connsiteY3" fmla="*/ 57159 h 605944"/>
                  <a:gd name="connsiteX4" fmla="*/ 57159 w 818299"/>
                  <a:gd name="connsiteY4" fmla="*/ 605944 h 605944"/>
                  <a:gd name="connsiteX5" fmla="*/ 0 w 818299"/>
                  <a:gd name="connsiteY5" fmla="*/ 605944 h 60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8299" h="605944">
                    <a:moveTo>
                      <a:pt x="0" y="0"/>
                    </a:moveTo>
                    <a:lnTo>
                      <a:pt x="818299" y="0"/>
                    </a:lnTo>
                    <a:lnTo>
                      <a:pt x="818299" y="57159"/>
                    </a:lnTo>
                    <a:lnTo>
                      <a:pt x="57159" y="57159"/>
                    </a:lnTo>
                    <a:lnTo>
                      <a:pt x="57159" y="605944"/>
                    </a:lnTo>
                    <a:lnTo>
                      <a:pt x="0" y="605944"/>
                    </a:lnTo>
                    <a:close/>
                  </a:path>
                </a:pathLst>
              </a:custGeom>
              <a:solidFill>
                <a:srgbClr val="FF2B2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56" name="Freeform 55"/>
              <p:cNvSpPr>
                <a:spLocks noChangeAspect="1"/>
              </p:cNvSpPr>
              <p:nvPr/>
            </p:nvSpPr>
            <p:spPr bwMode="auto">
              <a:xfrm flipH="1">
                <a:off x="8555487" y="890897"/>
                <a:ext cx="740912" cy="548640"/>
              </a:xfrm>
              <a:custGeom>
                <a:avLst/>
                <a:gdLst>
                  <a:gd name="connsiteX0" fmla="*/ 0 w 818299"/>
                  <a:gd name="connsiteY0" fmla="*/ 0 h 605944"/>
                  <a:gd name="connsiteX1" fmla="*/ 818299 w 818299"/>
                  <a:gd name="connsiteY1" fmla="*/ 0 h 605944"/>
                  <a:gd name="connsiteX2" fmla="*/ 818299 w 818299"/>
                  <a:gd name="connsiteY2" fmla="*/ 57159 h 605944"/>
                  <a:gd name="connsiteX3" fmla="*/ 57159 w 818299"/>
                  <a:gd name="connsiteY3" fmla="*/ 57159 h 605944"/>
                  <a:gd name="connsiteX4" fmla="*/ 57159 w 818299"/>
                  <a:gd name="connsiteY4" fmla="*/ 605944 h 605944"/>
                  <a:gd name="connsiteX5" fmla="*/ 0 w 818299"/>
                  <a:gd name="connsiteY5" fmla="*/ 605944 h 60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8299" h="605944">
                    <a:moveTo>
                      <a:pt x="0" y="0"/>
                    </a:moveTo>
                    <a:lnTo>
                      <a:pt x="818299" y="0"/>
                    </a:lnTo>
                    <a:lnTo>
                      <a:pt x="818299" y="57159"/>
                    </a:lnTo>
                    <a:lnTo>
                      <a:pt x="57159" y="57159"/>
                    </a:lnTo>
                    <a:lnTo>
                      <a:pt x="57159" y="605944"/>
                    </a:lnTo>
                    <a:lnTo>
                      <a:pt x="0" y="605944"/>
                    </a:lnTo>
                    <a:close/>
                  </a:path>
                </a:pathLst>
              </a:custGeom>
              <a:solidFill>
                <a:srgbClr val="FFA80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sp>
            <p:nvSpPr>
              <p:cNvPr id="57" name="Freeform 56"/>
              <p:cNvSpPr>
                <a:spLocks noChangeAspect="1"/>
              </p:cNvSpPr>
              <p:nvPr/>
            </p:nvSpPr>
            <p:spPr bwMode="auto">
              <a:xfrm flipV="1">
                <a:off x="2895598" y="2163124"/>
                <a:ext cx="740912" cy="548640"/>
              </a:xfrm>
              <a:custGeom>
                <a:avLst/>
                <a:gdLst>
                  <a:gd name="connsiteX0" fmla="*/ 0 w 818299"/>
                  <a:gd name="connsiteY0" fmla="*/ 0 h 605944"/>
                  <a:gd name="connsiteX1" fmla="*/ 818299 w 818299"/>
                  <a:gd name="connsiteY1" fmla="*/ 0 h 605944"/>
                  <a:gd name="connsiteX2" fmla="*/ 818299 w 818299"/>
                  <a:gd name="connsiteY2" fmla="*/ 57159 h 605944"/>
                  <a:gd name="connsiteX3" fmla="*/ 57159 w 818299"/>
                  <a:gd name="connsiteY3" fmla="*/ 57159 h 605944"/>
                  <a:gd name="connsiteX4" fmla="*/ 57159 w 818299"/>
                  <a:gd name="connsiteY4" fmla="*/ 605944 h 605944"/>
                  <a:gd name="connsiteX5" fmla="*/ 0 w 818299"/>
                  <a:gd name="connsiteY5" fmla="*/ 605944 h 60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8299" h="605944">
                    <a:moveTo>
                      <a:pt x="0" y="0"/>
                    </a:moveTo>
                    <a:lnTo>
                      <a:pt x="818299" y="0"/>
                    </a:lnTo>
                    <a:lnTo>
                      <a:pt x="818299" y="57159"/>
                    </a:lnTo>
                    <a:lnTo>
                      <a:pt x="57159" y="57159"/>
                    </a:lnTo>
                    <a:lnTo>
                      <a:pt x="57159" y="605944"/>
                    </a:lnTo>
                    <a:lnTo>
                      <a:pt x="0" y="605944"/>
                    </a:lnTo>
                    <a:close/>
                  </a:path>
                </a:pathLst>
              </a:custGeom>
              <a:solidFill>
                <a:srgbClr val="01AA8D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sp>
            <p:nvSpPr>
              <p:cNvPr id="58" name="Freeform 57"/>
              <p:cNvSpPr>
                <a:spLocks noChangeAspect="1"/>
              </p:cNvSpPr>
              <p:nvPr/>
            </p:nvSpPr>
            <p:spPr bwMode="auto">
              <a:xfrm flipH="1" flipV="1">
                <a:off x="8555487" y="2165631"/>
                <a:ext cx="740912" cy="548640"/>
              </a:xfrm>
              <a:custGeom>
                <a:avLst/>
                <a:gdLst>
                  <a:gd name="connsiteX0" fmla="*/ 0 w 818299"/>
                  <a:gd name="connsiteY0" fmla="*/ 0 h 605944"/>
                  <a:gd name="connsiteX1" fmla="*/ 818299 w 818299"/>
                  <a:gd name="connsiteY1" fmla="*/ 0 h 605944"/>
                  <a:gd name="connsiteX2" fmla="*/ 818299 w 818299"/>
                  <a:gd name="connsiteY2" fmla="*/ 57159 h 605944"/>
                  <a:gd name="connsiteX3" fmla="*/ 57159 w 818299"/>
                  <a:gd name="connsiteY3" fmla="*/ 57159 h 605944"/>
                  <a:gd name="connsiteX4" fmla="*/ 57159 w 818299"/>
                  <a:gd name="connsiteY4" fmla="*/ 605944 h 605944"/>
                  <a:gd name="connsiteX5" fmla="*/ 0 w 818299"/>
                  <a:gd name="connsiteY5" fmla="*/ 605944 h 60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8299" h="605944">
                    <a:moveTo>
                      <a:pt x="0" y="0"/>
                    </a:moveTo>
                    <a:lnTo>
                      <a:pt x="818299" y="0"/>
                    </a:lnTo>
                    <a:lnTo>
                      <a:pt x="818299" y="57159"/>
                    </a:lnTo>
                    <a:lnTo>
                      <a:pt x="57159" y="57159"/>
                    </a:lnTo>
                    <a:lnTo>
                      <a:pt x="57159" y="605944"/>
                    </a:lnTo>
                    <a:lnTo>
                      <a:pt x="0" y="605944"/>
                    </a:lnTo>
                    <a:close/>
                  </a:path>
                </a:pathLst>
              </a:custGeom>
              <a:solidFill>
                <a:srgbClr val="3EB8CD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932752" y="793227"/>
              <a:ext cx="484632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latin typeface="Candara" panose="020E0502030303020204" pitchFamily="34" charset="0"/>
                </a:rPr>
                <a:t>BACKGROUND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201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1219158" y="345910"/>
            <a:ext cx="982334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Font typeface="Wingdings" panose="05000000000000000000" pitchFamily="2" charset="2"/>
              <a:buChar char="v"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Tunnel construction methods</a:t>
            </a:r>
          </a:p>
          <a:p>
            <a:pPr algn="ctr"/>
            <a:endParaRPr lang="en-US" dirty="0">
              <a:solidFill>
                <a:srgbClr val="56595E"/>
              </a:solidFill>
              <a:latin typeface="Candara" panose="020E0502030303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345315" y="3614619"/>
            <a:ext cx="2377440" cy="109728"/>
          </a:xfrm>
          <a:prstGeom prst="rect">
            <a:avLst/>
          </a:prstGeom>
          <a:solidFill>
            <a:srgbClr val="85C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-11690" y="3614619"/>
            <a:ext cx="2355925" cy="111342"/>
          </a:xfrm>
          <a:prstGeom prst="rect">
            <a:avLst/>
          </a:prstGeom>
          <a:solidFill>
            <a:srgbClr val="FF2B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 rot="10800000">
            <a:off x="4710081" y="3604419"/>
            <a:ext cx="2377440" cy="14083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 rot="10800000">
            <a:off x="7087521" y="3614619"/>
            <a:ext cx="2377440" cy="109728"/>
          </a:xfrm>
          <a:prstGeom prst="rect">
            <a:avLst/>
          </a:prstGeom>
          <a:solidFill>
            <a:srgbClr val="01AA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 rot="10800000">
            <a:off x="9464961" y="3613005"/>
            <a:ext cx="2355925" cy="111342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>
            <a:spLocks noChangeAspect="1"/>
          </p:cNvSpPr>
          <p:nvPr/>
        </p:nvSpPr>
        <p:spPr>
          <a:xfrm rot="10800000">
            <a:off x="1120552" y="3036048"/>
            <a:ext cx="91440" cy="552726"/>
          </a:xfrm>
          <a:custGeom>
            <a:avLst/>
            <a:gdLst>
              <a:gd name="connsiteX0" fmla="*/ 45720 w 91440"/>
              <a:gd name="connsiteY0" fmla="*/ 461286 h 552726"/>
              <a:gd name="connsiteX1" fmla="*/ 91440 w 91440"/>
              <a:gd name="connsiteY1" fmla="*/ 507006 h 552726"/>
              <a:gd name="connsiteX2" fmla="*/ 45720 w 91440"/>
              <a:gd name="connsiteY2" fmla="*/ 552726 h 552726"/>
              <a:gd name="connsiteX3" fmla="*/ 0 w 91440"/>
              <a:gd name="connsiteY3" fmla="*/ 507006 h 552726"/>
              <a:gd name="connsiteX4" fmla="*/ 45720 w 91440"/>
              <a:gd name="connsiteY4" fmla="*/ 461286 h 552726"/>
              <a:gd name="connsiteX5" fmla="*/ 40789 w 91440"/>
              <a:gd name="connsiteY5" fmla="*/ 369548 h 552726"/>
              <a:gd name="connsiteX6" fmla="*/ 63649 w 91440"/>
              <a:gd name="connsiteY6" fmla="*/ 392408 h 552726"/>
              <a:gd name="connsiteX7" fmla="*/ 40789 w 91440"/>
              <a:gd name="connsiteY7" fmla="*/ 415268 h 552726"/>
              <a:gd name="connsiteX8" fmla="*/ 17929 w 91440"/>
              <a:gd name="connsiteY8" fmla="*/ 392408 h 552726"/>
              <a:gd name="connsiteX9" fmla="*/ 40789 w 91440"/>
              <a:gd name="connsiteY9" fmla="*/ 369548 h 552726"/>
              <a:gd name="connsiteX10" fmla="*/ 40789 w 91440"/>
              <a:gd name="connsiteY10" fmla="*/ 277810 h 552726"/>
              <a:gd name="connsiteX11" fmla="*/ 63649 w 91440"/>
              <a:gd name="connsiteY11" fmla="*/ 300670 h 552726"/>
              <a:gd name="connsiteX12" fmla="*/ 40789 w 91440"/>
              <a:gd name="connsiteY12" fmla="*/ 323530 h 552726"/>
              <a:gd name="connsiteX13" fmla="*/ 17929 w 91440"/>
              <a:gd name="connsiteY13" fmla="*/ 300670 h 552726"/>
              <a:gd name="connsiteX14" fmla="*/ 40789 w 91440"/>
              <a:gd name="connsiteY14" fmla="*/ 277810 h 552726"/>
              <a:gd name="connsiteX15" fmla="*/ 40789 w 91440"/>
              <a:gd name="connsiteY15" fmla="*/ 186072 h 552726"/>
              <a:gd name="connsiteX16" fmla="*/ 63649 w 91440"/>
              <a:gd name="connsiteY16" fmla="*/ 208932 h 552726"/>
              <a:gd name="connsiteX17" fmla="*/ 40789 w 91440"/>
              <a:gd name="connsiteY17" fmla="*/ 231792 h 552726"/>
              <a:gd name="connsiteX18" fmla="*/ 17929 w 91440"/>
              <a:gd name="connsiteY18" fmla="*/ 208932 h 552726"/>
              <a:gd name="connsiteX19" fmla="*/ 40789 w 91440"/>
              <a:gd name="connsiteY19" fmla="*/ 186072 h 552726"/>
              <a:gd name="connsiteX20" fmla="*/ 40789 w 91440"/>
              <a:gd name="connsiteY20" fmla="*/ 94381 h 552726"/>
              <a:gd name="connsiteX21" fmla="*/ 63649 w 91440"/>
              <a:gd name="connsiteY21" fmla="*/ 117241 h 552726"/>
              <a:gd name="connsiteX22" fmla="*/ 40789 w 91440"/>
              <a:gd name="connsiteY22" fmla="*/ 140101 h 552726"/>
              <a:gd name="connsiteX23" fmla="*/ 17929 w 91440"/>
              <a:gd name="connsiteY23" fmla="*/ 117241 h 552726"/>
              <a:gd name="connsiteX24" fmla="*/ 40789 w 91440"/>
              <a:gd name="connsiteY24" fmla="*/ 94381 h 552726"/>
              <a:gd name="connsiteX25" fmla="*/ 40789 w 91440"/>
              <a:gd name="connsiteY25" fmla="*/ 0 h 552726"/>
              <a:gd name="connsiteX26" fmla="*/ 63649 w 91440"/>
              <a:gd name="connsiteY26" fmla="*/ 22860 h 552726"/>
              <a:gd name="connsiteX27" fmla="*/ 40789 w 91440"/>
              <a:gd name="connsiteY27" fmla="*/ 45720 h 552726"/>
              <a:gd name="connsiteX28" fmla="*/ 17929 w 91440"/>
              <a:gd name="connsiteY28" fmla="*/ 22860 h 552726"/>
              <a:gd name="connsiteX29" fmla="*/ 40789 w 91440"/>
              <a:gd name="connsiteY29" fmla="*/ 0 h 55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91440" h="552726">
                <a:moveTo>
                  <a:pt x="45720" y="461286"/>
                </a:moveTo>
                <a:cubicBezTo>
                  <a:pt x="70970" y="461286"/>
                  <a:pt x="91440" y="481756"/>
                  <a:pt x="91440" y="507006"/>
                </a:cubicBezTo>
                <a:cubicBezTo>
                  <a:pt x="91440" y="532256"/>
                  <a:pt x="70970" y="552726"/>
                  <a:pt x="45720" y="552726"/>
                </a:cubicBezTo>
                <a:cubicBezTo>
                  <a:pt x="20470" y="552726"/>
                  <a:pt x="0" y="532256"/>
                  <a:pt x="0" y="507006"/>
                </a:cubicBezTo>
                <a:cubicBezTo>
                  <a:pt x="0" y="481756"/>
                  <a:pt x="20470" y="461286"/>
                  <a:pt x="45720" y="461286"/>
                </a:cubicBezTo>
                <a:close/>
                <a:moveTo>
                  <a:pt x="40789" y="369548"/>
                </a:moveTo>
                <a:cubicBezTo>
                  <a:pt x="53414" y="369548"/>
                  <a:pt x="63649" y="379783"/>
                  <a:pt x="63649" y="392408"/>
                </a:cubicBezTo>
                <a:cubicBezTo>
                  <a:pt x="63649" y="405033"/>
                  <a:pt x="53414" y="415268"/>
                  <a:pt x="40789" y="415268"/>
                </a:cubicBezTo>
                <a:cubicBezTo>
                  <a:pt x="28164" y="415268"/>
                  <a:pt x="17929" y="405033"/>
                  <a:pt x="17929" y="392408"/>
                </a:cubicBezTo>
                <a:cubicBezTo>
                  <a:pt x="17929" y="379783"/>
                  <a:pt x="28164" y="369548"/>
                  <a:pt x="40789" y="369548"/>
                </a:cubicBezTo>
                <a:close/>
                <a:moveTo>
                  <a:pt x="40789" y="277810"/>
                </a:moveTo>
                <a:cubicBezTo>
                  <a:pt x="53414" y="277810"/>
                  <a:pt x="63649" y="288045"/>
                  <a:pt x="63649" y="300670"/>
                </a:cubicBezTo>
                <a:cubicBezTo>
                  <a:pt x="63649" y="313295"/>
                  <a:pt x="53414" y="323530"/>
                  <a:pt x="40789" y="323530"/>
                </a:cubicBezTo>
                <a:cubicBezTo>
                  <a:pt x="28164" y="323530"/>
                  <a:pt x="17929" y="313295"/>
                  <a:pt x="17929" y="300670"/>
                </a:cubicBezTo>
                <a:cubicBezTo>
                  <a:pt x="17929" y="288045"/>
                  <a:pt x="28164" y="277810"/>
                  <a:pt x="40789" y="277810"/>
                </a:cubicBezTo>
                <a:close/>
                <a:moveTo>
                  <a:pt x="40789" y="186072"/>
                </a:moveTo>
                <a:cubicBezTo>
                  <a:pt x="53414" y="186072"/>
                  <a:pt x="63649" y="196307"/>
                  <a:pt x="63649" y="208932"/>
                </a:cubicBezTo>
                <a:cubicBezTo>
                  <a:pt x="63649" y="221557"/>
                  <a:pt x="53414" y="231792"/>
                  <a:pt x="40789" y="231792"/>
                </a:cubicBezTo>
                <a:cubicBezTo>
                  <a:pt x="28164" y="231792"/>
                  <a:pt x="17929" y="221557"/>
                  <a:pt x="17929" y="208932"/>
                </a:cubicBezTo>
                <a:cubicBezTo>
                  <a:pt x="17929" y="196307"/>
                  <a:pt x="28164" y="186072"/>
                  <a:pt x="40789" y="186072"/>
                </a:cubicBezTo>
                <a:close/>
                <a:moveTo>
                  <a:pt x="40789" y="94381"/>
                </a:moveTo>
                <a:cubicBezTo>
                  <a:pt x="53414" y="94381"/>
                  <a:pt x="63649" y="104616"/>
                  <a:pt x="63649" y="117241"/>
                </a:cubicBezTo>
                <a:cubicBezTo>
                  <a:pt x="63649" y="129866"/>
                  <a:pt x="53414" y="140101"/>
                  <a:pt x="40789" y="140101"/>
                </a:cubicBezTo>
                <a:cubicBezTo>
                  <a:pt x="28164" y="140101"/>
                  <a:pt x="17929" y="129866"/>
                  <a:pt x="17929" y="117241"/>
                </a:cubicBezTo>
                <a:cubicBezTo>
                  <a:pt x="17929" y="104616"/>
                  <a:pt x="28164" y="94381"/>
                  <a:pt x="40789" y="94381"/>
                </a:cubicBezTo>
                <a:close/>
                <a:moveTo>
                  <a:pt x="40789" y="0"/>
                </a:moveTo>
                <a:cubicBezTo>
                  <a:pt x="53414" y="0"/>
                  <a:pt x="63649" y="10235"/>
                  <a:pt x="63649" y="22860"/>
                </a:cubicBezTo>
                <a:cubicBezTo>
                  <a:pt x="63649" y="35485"/>
                  <a:pt x="53414" y="45720"/>
                  <a:pt x="40789" y="45720"/>
                </a:cubicBezTo>
                <a:cubicBezTo>
                  <a:pt x="28164" y="45720"/>
                  <a:pt x="17929" y="35485"/>
                  <a:pt x="17929" y="22860"/>
                </a:cubicBezTo>
                <a:cubicBezTo>
                  <a:pt x="17929" y="10235"/>
                  <a:pt x="28164" y="0"/>
                  <a:pt x="40789" y="0"/>
                </a:cubicBezTo>
                <a:close/>
              </a:path>
            </a:pathLst>
          </a:custGeom>
          <a:solidFill>
            <a:srgbClr val="FF2B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>
            <a:spLocks noChangeAspect="1"/>
          </p:cNvSpPr>
          <p:nvPr/>
        </p:nvSpPr>
        <p:spPr>
          <a:xfrm rot="10800000">
            <a:off x="10652023" y="3027825"/>
            <a:ext cx="91440" cy="552726"/>
          </a:xfrm>
          <a:custGeom>
            <a:avLst/>
            <a:gdLst>
              <a:gd name="connsiteX0" fmla="*/ 45720 w 91440"/>
              <a:gd name="connsiteY0" fmla="*/ 461286 h 552726"/>
              <a:gd name="connsiteX1" fmla="*/ 91440 w 91440"/>
              <a:gd name="connsiteY1" fmla="*/ 507006 h 552726"/>
              <a:gd name="connsiteX2" fmla="*/ 45720 w 91440"/>
              <a:gd name="connsiteY2" fmla="*/ 552726 h 552726"/>
              <a:gd name="connsiteX3" fmla="*/ 0 w 91440"/>
              <a:gd name="connsiteY3" fmla="*/ 507006 h 552726"/>
              <a:gd name="connsiteX4" fmla="*/ 45720 w 91440"/>
              <a:gd name="connsiteY4" fmla="*/ 461286 h 552726"/>
              <a:gd name="connsiteX5" fmla="*/ 40789 w 91440"/>
              <a:gd name="connsiteY5" fmla="*/ 369548 h 552726"/>
              <a:gd name="connsiteX6" fmla="*/ 63649 w 91440"/>
              <a:gd name="connsiteY6" fmla="*/ 392408 h 552726"/>
              <a:gd name="connsiteX7" fmla="*/ 40789 w 91440"/>
              <a:gd name="connsiteY7" fmla="*/ 415268 h 552726"/>
              <a:gd name="connsiteX8" fmla="*/ 17929 w 91440"/>
              <a:gd name="connsiteY8" fmla="*/ 392408 h 552726"/>
              <a:gd name="connsiteX9" fmla="*/ 40789 w 91440"/>
              <a:gd name="connsiteY9" fmla="*/ 369548 h 552726"/>
              <a:gd name="connsiteX10" fmla="*/ 40789 w 91440"/>
              <a:gd name="connsiteY10" fmla="*/ 277810 h 552726"/>
              <a:gd name="connsiteX11" fmla="*/ 63649 w 91440"/>
              <a:gd name="connsiteY11" fmla="*/ 300670 h 552726"/>
              <a:gd name="connsiteX12" fmla="*/ 40789 w 91440"/>
              <a:gd name="connsiteY12" fmla="*/ 323530 h 552726"/>
              <a:gd name="connsiteX13" fmla="*/ 17929 w 91440"/>
              <a:gd name="connsiteY13" fmla="*/ 300670 h 552726"/>
              <a:gd name="connsiteX14" fmla="*/ 40789 w 91440"/>
              <a:gd name="connsiteY14" fmla="*/ 277810 h 552726"/>
              <a:gd name="connsiteX15" fmla="*/ 40789 w 91440"/>
              <a:gd name="connsiteY15" fmla="*/ 186072 h 552726"/>
              <a:gd name="connsiteX16" fmla="*/ 63649 w 91440"/>
              <a:gd name="connsiteY16" fmla="*/ 208932 h 552726"/>
              <a:gd name="connsiteX17" fmla="*/ 40789 w 91440"/>
              <a:gd name="connsiteY17" fmla="*/ 231792 h 552726"/>
              <a:gd name="connsiteX18" fmla="*/ 17929 w 91440"/>
              <a:gd name="connsiteY18" fmla="*/ 208932 h 552726"/>
              <a:gd name="connsiteX19" fmla="*/ 40789 w 91440"/>
              <a:gd name="connsiteY19" fmla="*/ 186072 h 552726"/>
              <a:gd name="connsiteX20" fmla="*/ 40789 w 91440"/>
              <a:gd name="connsiteY20" fmla="*/ 94381 h 552726"/>
              <a:gd name="connsiteX21" fmla="*/ 63649 w 91440"/>
              <a:gd name="connsiteY21" fmla="*/ 117241 h 552726"/>
              <a:gd name="connsiteX22" fmla="*/ 40789 w 91440"/>
              <a:gd name="connsiteY22" fmla="*/ 140101 h 552726"/>
              <a:gd name="connsiteX23" fmla="*/ 17929 w 91440"/>
              <a:gd name="connsiteY23" fmla="*/ 117241 h 552726"/>
              <a:gd name="connsiteX24" fmla="*/ 40789 w 91440"/>
              <a:gd name="connsiteY24" fmla="*/ 94381 h 552726"/>
              <a:gd name="connsiteX25" fmla="*/ 40789 w 91440"/>
              <a:gd name="connsiteY25" fmla="*/ 0 h 552726"/>
              <a:gd name="connsiteX26" fmla="*/ 63649 w 91440"/>
              <a:gd name="connsiteY26" fmla="*/ 22860 h 552726"/>
              <a:gd name="connsiteX27" fmla="*/ 40789 w 91440"/>
              <a:gd name="connsiteY27" fmla="*/ 45720 h 552726"/>
              <a:gd name="connsiteX28" fmla="*/ 17929 w 91440"/>
              <a:gd name="connsiteY28" fmla="*/ 22860 h 552726"/>
              <a:gd name="connsiteX29" fmla="*/ 40789 w 91440"/>
              <a:gd name="connsiteY29" fmla="*/ 0 h 55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91440" h="552726">
                <a:moveTo>
                  <a:pt x="45720" y="461286"/>
                </a:moveTo>
                <a:cubicBezTo>
                  <a:pt x="70970" y="461286"/>
                  <a:pt x="91440" y="481756"/>
                  <a:pt x="91440" y="507006"/>
                </a:cubicBezTo>
                <a:cubicBezTo>
                  <a:pt x="91440" y="532256"/>
                  <a:pt x="70970" y="552726"/>
                  <a:pt x="45720" y="552726"/>
                </a:cubicBezTo>
                <a:cubicBezTo>
                  <a:pt x="20470" y="552726"/>
                  <a:pt x="0" y="532256"/>
                  <a:pt x="0" y="507006"/>
                </a:cubicBezTo>
                <a:cubicBezTo>
                  <a:pt x="0" y="481756"/>
                  <a:pt x="20470" y="461286"/>
                  <a:pt x="45720" y="461286"/>
                </a:cubicBezTo>
                <a:close/>
                <a:moveTo>
                  <a:pt x="40789" y="369548"/>
                </a:moveTo>
                <a:cubicBezTo>
                  <a:pt x="53414" y="369548"/>
                  <a:pt x="63649" y="379783"/>
                  <a:pt x="63649" y="392408"/>
                </a:cubicBezTo>
                <a:cubicBezTo>
                  <a:pt x="63649" y="405033"/>
                  <a:pt x="53414" y="415268"/>
                  <a:pt x="40789" y="415268"/>
                </a:cubicBezTo>
                <a:cubicBezTo>
                  <a:pt x="28164" y="415268"/>
                  <a:pt x="17929" y="405033"/>
                  <a:pt x="17929" y="392408"/>
                </a:cubicBezTo>
                <a:cubicBezTo>
                  <a:pt x="17929" y="379783"/>
                  <a:pt x="28164" y="369548"/>
                  <a:pt x="40789" y="369548"/>
                </a:cubicBezTo>
                <a:close/>
                <a:moveTo>
                  <a:pt x="40789" y="277810"/>
                </a:moveTo>
                <a:cubicBezTo>
                  <a:pt x="53414" y="277810"/>
                  <a:pt x="63649" y="288045"/>
                  <a:pt x="63649" y="300670"/>
                </a:cubicBezTo>
                <a:cubicBezTo>
                  <a:pt x="63649" y="313295"/>
                  <a:pt x="53414" y="323530"/>
                  <a:pt x="40789" y="323530"/>
                </a:cubicBezTo>
                <a:cubicBezTo>
                  <a:pt x="28164" y="323530"/>
                  <a:pt x="17929" y="313295"/>
                  <a:pt x="17929" y="300670"/>
                </a:cubicBezTo>
                <a:cubicBezTo>
                  <a:pt x="17929" y="288045"/>
                  <a:pt x="28164" y="277810"/>
                  <a:pt x="40789" y="277810"/>
                </a:cubicBezTo>
                <a:close/>
                <a:moveTo>
                  <a:pt x="40789" y="186072"/>
                </a:moveTo>
                <a:cubicBezTo>
                  <a:pt x="53414" y="186072"/>
                  <a:pt x="63649" y="196307"/>
                  <a:pt x="63649" y="208932"/>
                </a:cubicBezTo>
                <a:cubicBezTo>
                  <a:pt x="63649" y="221557"/>
                  <a:pt x="53414" y="231792"/>
                  <a:pt x="40789" y="231792"/>
                </a:cubicBezTo>
                <a:cubicBezTo>
                  <a:pt x="28164" y="231792"/>
                  <a:pt x="17929" y="221557"/>
                  <a:pt x="17929" y="208932"/>
                </a:cubicBezTo>
                <a:cubicBezTo>
                  <a:pt x="17929" y="196307"/>
                  <a:pt x="28164" y="186072"/>
                  <a:pt x="40789" y="186072"/>
                </a:cubicBezTo>
                <a:close/>
                <a:moveTo>
                  <a:pt x="40789" y="94381"/>
                </a:moveTo>
                <a:cubicBezTo>
                  <a:pt x="53414" y="94381"/>
                  <a:pt x="63649" y="104616"/>
                  <a:pt x="63649" y="117241"/>
                </a:cubicBezTo>
                <a:cubicBezTo>
                  <a:pt x="63649" y="129866"/>
                  <a:pt x="53414" y="140101"/>
                  <a:pt x="40789" y="140101"/>
                </a:cubicBezTo>
                <a:cubicBezTo>
                  <a:pt x="28164" y="140101"/>
                  <a:pt x="17929" y="129866"/>
                  <a:pt x="17929" y="117241"/>
                </a:cubicBezTo>
                <a:cubicBezTo>
                  <a:pt x="17929" y="104616"/>
                  <a:pt x="28164" y="94381"/>
                  <a:pt x="40789" y="94381"/>
                </a:cubicBezTo>
                <a:close/>
                <a:moveTo>
                  <a:pt x="40789" y="0"/>
                </a:moveTo>
                <a:cubicBezTo>
                  <a:pt x="53414" y="0"/>
                  <a:pt x="63649" y="10235"/>
                  <a:pt x="63649" y="22860"/>
                </a:cubicBezTo>
                <a:cubicBezTo>
                  <a:pt x="63649" y="35485"/>
                  <a:pt x="53414" y="45720"/>
                  <a:pt x="40789" y="45720"/>
                </a:cubicBezTo>
                <a:cubicBezTo>
                  <a:pt x="28164" y="45720"/>
                  <a:pt x="17929" y="35485"/>
                  <a:pt x="17929" y="22860"/>
                </a:cubicBezTo>
                <a:cubicBezTo>
                  <a:pt x="17929" y="10235"/>
                  <a:pt x="28164" y="0"/>
                  <a:pt x="40789" y="0"/>
                </a:cubicBezTo>
                <a:close/>
              </a:path>
            </a:pathLst>
          </a:cu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>
            <a:spLocks noChangeAspect="1"/>
          </p:cNvSpPr>
          <p:nvPr/>
        </p:nvSpPr>
        <p:spPr>
          <a:xfrm rot="10800000">
            <a:off x="8267236" y="3027825"/>
            <a:ext cx="91440" cy="552726"/>
          </a:xfrm>
          <a:custGeom>
            <a:avLst/>
            <a:gdLst>
              <a:gd name="connsiteX0" fmla="*/ 45720 w 91440"/>
              <a:gd name="connsiteY0" fmla="*/ 461286 h 552726"/>
              <a:gd name="connsiteX1" fmla="*/ 91440 w 91440"/>
              <a:gd name="connsiteY1" fmla="*/ 507006 h 552726"/>
              <a:gd name="connsiteX2" fmla="*/ 45720 w 91440"/>
              <a:gd name="connsiteY2" fmla="*/ 552726 h 552726"/>
              <a:gd name="connsiteX3" fmla="*/ 0 w 91440"/>
              <a:gd name="connsiteY3" fmla="*/ 507006 h 552726"/>
              <a:gd name="connsiteX4" fmla="*/ 45720 w 91440"/>
              <a:gd name="connsiteY4" fmla="*/ 461286 h 552726"/>
              <a:gd name="connsiteX5" fmla="*/ 40789 w 91440"/>
              <a:gd name="connsiteY5" fmla="*/ 369548 h 552726"/>
              <a:gd name="connsiteX6" fmla="*/ 63649 w 91440"/>
              <a:gd name="connsiteY6" fmla="*/ 392408 h 552726"/>
              <a:gd name="connsiteX7" fmla="*/ 40789 w 91440"/>
              <a:gd name="connsiteY7" fmla="*/ 415268 h 552726"/>
              <a:gd name="connsiteX8" fmla="*/ 17929 w 91440"/>
              <a:gd name="connsiteY8" fmla="*/ 392408 h 552726"/>
              <a:gd name="connsiteX9" fmla="*/ 40789 w 91440"/>
              <a:gd name="connsiteY9" fmla="*/ 369548 h 552726"/>
              <a:gd name="connsiteX10" fmla="*/ 40789 w 91440"/>
              <a:gd name="connsiteY10" fmla="*/ 277810 h 552726"/>
              <a:gd name="connsiteX11" fmla="*/ 63649 w 91440"/>
              <a:gd name="connsiteY11" fmla="*/ 300670 h 552726"/>
              <a:gd name="connsiteX12" fmla="*/ 40789 w 91440"/>
              <a:gd name="connsiteY12" fmla="*/ 323530 h 552726"/>
              <a:gd name="connsiteX13" fmla="*/ 17929 w 91440"/>
              <a:gd name="connsiteY13" fmla="*/ 300670 h 552726"/>
              <a:gd name="connsiteX14" fmla="*/ 40789 w 91440"/>
              <a:gd name="connsiteY14" fmla="*/ 277810 h 552726"/>
              <a:gd name="connsiteX15" fmla="*/ 40789 w 91440"/>
              <a:gd name="connsiteY15" fmla="*/ 186072 h 552726"/>
              <a:gd name="connsiteX16" fmla="*/ 63649 w 91440"/>
              <a:gd name="connsiteY16" fmla="*/ 208932 h 552726"/>
              <a:gd name="connsiteX17" fmla="*/ 40789 w 91440"/>
              <a:gd name="connsiteY17" fmla="*/ 231792 h 552726"/>
              <a:gd name="connsiteX18" fmla="*/ 17929 w 91440"/>
              <a:gd name="connsiteY18" fmla="*/ 208932 h 552726"/>
              <a:gd name="connsiteX19" fmla="*/ 40789 w 91440"/>
              <a:gd name="connsiteY19" fmla="*/ 186072 h 552726"/>
              <a:gd name="connsiteX20" fmla="*/ 40789 w 91440"/>
              <a:gd name="connsiteY20" fmla="*/ 94381 h 552726"/>
              <a:gd name="connsiteX21" fmla="*/ 63649 w 91440"/>
              <a:gd name="connsiteY21" fmla="*/ 117241 h 552726"/>
              <a:gd name="connsiteX22" fmla="*/ 40789 w 91440"/>
              <a:gd name="connsiteY22" fmla="*/ 140101 h 552726"/>
              <a:gd name="connsiteX23" fmla="*/ 17929 w 91440"/>
              <a:gd name="connsiteY23" fmla="*/ 117241 h 552726"/>
              <a:gd name="connsiteX24" fmla="*/ 40789 w 91440"/>
              <a:gd name="connsiteY24" fmla="*/ 94381 h 552726"/>
              <a:gd name="connsiteX25" fmla="*/ 40789 w 91440"/>
              <a:gd name="connsiteY25" fmla="*/ 0 h 552726"/>
              <a:gd name="connsiteX26" fmla="*/ 63649 w 91440"/>
              <a:gd name="connsiteY26" fmla="*/ 22860 h 552726"/>
              <a:gd name="connsiteX27" fmla="*/ 40789 w 91440"/>
              <a:gd name="connsiteY27" fmla="*/ 45720 h 552726"/>
              <a:gd name="connsiteX28" fmla="*/ 17929 w 91440"/>
              <a:gd name="connsiteY28" fmla="*/ 22860 h 552726"/>
              <a:gd name="connsiteX29" fmla="*/ 40789 w 91440"/>
              <a:gd name="connsiteY29" fmla="*/ 0 h 55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91440" h="552726">
                <a:moveTo>
                  <a:pt x="45720" y="461286"/>
                </a:moveTo>
                <a:cubicBezTo>
                  <a:pt x="70970" y="461286"/>
                  <a:pt x="91440" y="481756"/>
                  <a:pt x="91440" y="507006"/>
                </a:cubicBezTo>
                <a:cubicBezTo>
                  <a:pt x="91440" y="532256"/>
                  <a:pt x="70970" y="552726"/>
                  <a:pt x="45720" y="552726"/>
                </a:cubicBezTo>
                <a:cubicBezTo>
                  <a:pt x="20470" y="552726"/>
                  <a:pt x="0" y="532256"/>
                  <a:pt x="0" y="507006"/>
                </a:cubicBezTo>
                <a:cubicBezTo>
                  <a:pt x="0" y="481756"/>
                  <a:pt x="20470" y="461286"/>
                  <a:pt x="45720" y="461286"/>
                </a:cubicBezTo>
                <a:close/>
                <a:moveTo>
                  <a:pt x="40789" y="369548"/>
                </a:moveTo>
                <a:cubicBezTo>
                  <a:pt x="53414" y="369548"/>
                  <a:pt x="63649" y="379783"/>
                  <a:pt x="63649" y="392408"/>
                </a:cubicBezTo>
                <a:cubicBezTo>
                  <a:pt x="63649" y="405033"/>
                  <a:pt x="53414" y="415268"/>
                  <a:pt x="40789" y="415268"/>
                </a:cubicBezTo>
                <a:cubicBezTo>
                  <a:pt x="28164" y="415268"/>
                  <a:pt x="17929" y="405033"/>
                  <a:pt x="17929" y="392408"/>
                </a:cubicBezTo>
                <a:cubicBezTo>
                  <a:pt x="17929" y="379783"/>
                  <a:pt x="28164" y="369548"/>
                  <a:pt x="40789" y="369548"/>
                </a:cubicBezTo>
                <a:close/>
                <a:moveTo>
                  <a:pt x="40789" y="277810"/>
                </a:moveTo>
                <a:cubicBezTo>
                  <a:pt x="53414" y="277810"/>
                  <a:pt x="63649" y="288045"/>
                  <a:pt x="63649" y="300670"/>
                </a:cubicBezTo>
                <a:cubicBezTo>
                  <a:pt x="63649" y="313295"/>
                  <a:pt x="53414" y="323530"/>
                  <a:pt x="40789" y="323530"/>
                </a:cubicBezTo>
                <a:cubicBezTo>
                  <a:pt x="28164" y="323530"/>
                  <a:pt x="17929" y="313295"/>
                  <a:pt x="17929" y="300670"/>
                </a:cubicBezTo>
                <a:cubicBezTo>
                  <a:pt x="17929" y="288045"/>
                  <a:pt x="28164" y="277810"/>
                  <a:pt x="40789" y="277810"/>
                </a:cubicBezTo>
                <a:close/>
                <a:moveTo>
                  <a:pt x="40789" y="186072"/>
                </a:moveTo>
                <a:cubicBezTo>
                  <a:pt x="53414" y="186072"/>
                  <a:pt x="63649" y="196307"/>
                  <a:pt x="63649" y="208932"/>
                </a:cubicBezTo>
                <a:cubicBezTo>
                  <a:pt x="63649" y="221557"/>
                  <a:pt x="53414" y="231792"/>
                  <a:pt x="40789" y="231792"/>
                </a:cubicBezTo>
                <a:cubicBezTo>
                  <a:pt x="28164" y="231792"/>
                  <a:pt x="17929" y="221557"/>
                  <a:pt x="17929" y="208932"/>
                </a:cubicBezTo>
                <a:cubicBezTo>
                  <a:pt x="17929" y="196307"/>
                  <a:pt x="28164" y="186072"/>
                  <a:pt x="40789" y="186072"/>
                </a:cubicBezTo>
                <a:close/>
                <a:moveTo>
                  <a:pt x="40789" y="94381"/>
                </a:moveTo>
                <a:cubicBezTo>
                  <a:pt x="53414" y="94381"/>
                  <a:pt x="63649" y="104616"/>
                  <a:pt x="63649" y="117241"/>
                </a:cubicBezTo>
                <a:cubicBezTo>
                  <a:pt x="63649" y="129866"/>
                  <a:pt x="53414" y="140101"/>
                  <a:pt x="40789" y="140101"/>
                </a:cubicBezTo>
                <a:cubicBezTo>
                  <a:pt x="28164" y="140101"/>
                  <a:pt x="17929" y="129866"/>
                  <a:pt x="17929" y="117241"/>
                </a:cubicBezTo>
                <a:cubicBezTo>
                  <a:pt x="17929" y="104616"/>
                  <a:pt x="28164" y="94381"/>
                  <a:pt x="40789" y="94381"/>
                </a:cubicBezTo>
                <a:close/>
                <a:moveTo>
                  <a:pt x="40789" y="0"/>
                </a:moveTo>
                <a:cubicBezTo>
                  <a:pt x="53414" y="0"/>
                  <a:pt x="63649" y="10235"/>
                  <a:pt x="63649" y="22860"/>
                </a:cubicBezTo>
                <a:cubicBezTo>
                  <a:pt x="63649" y="35485"/>
                  <a:pt x="53414" y="45720"/>
                  <a:pt x="40789" y="45720"/>
                </a:cubicBezTo>
                <a:cubicBezTo>
                  <a:pt x="28164" y="45720"/>
                  <a:pt x="17929" y="35485"/>
                  <a:pt x="17929" y="22860"/>
                </a:cubicBezTo>
                <a:cubicBezTo>
                  <a:pt x="17929" y="10235"/>
                  <a:pt x="28164" y="0"/>
                  <a:pt x="40789" y="0"/>
                </a:cubicBezTo>
                <a:close/>
              </a:path>
            </a:pathLst>
          </a:custGeom>
          <a:solidFill>
            <a:srgbClr val="01AA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>
            <a:spLocks noChangeAspect="1"/>
          </p:cNvSpPr>
          <p:nvPr/>
        </p:nvSpPr>
        <p:spPr>
          <a:xfrm rot="10800000">
            <a:off x="3497992" y="3063370"/>
            <a:ext cx="91440" cy="552726"/>
          </a:xfrm>
          <a:custGeom>
            <a:avLst/>
            <a:gdLst>
              <a:gd name="connsiteX0" fmla="*/ 45720 w 91440"/>
              <a:gd name="connsiteY0" fmla="*/ 461286 h 552726"/>
              <a:gd name="connsiteX1" fmla="*/ 91440 w 91440"/>
              <a:gd name="connsiteY1" fmla="*/ 507006 h 552726"/>
              <a:gd name="connsiteX2" fmla="*/ 45720 w 91440"/>
              <a:gd name="connsiteY2" fmla="*/ 552726 h 552726"/>
              <a:gd name="connsiteX3" fmla="*/ 0 w 91440"/>
              <a:gd name="connsiteY3" fmla="*/ 507006 h 552726"/>
              <a:gd name="connsiteX4" fmla="*/ 45720 w 91440"/>
              <a:gd name="connsiteY4" fmla="*/ 461286 h 552726"/>
              <a:gd name="connsiteX5" fmla="*/ 40789 w 91440"/>
              <a:gd name="connsiteY5" fmla="*/ 369548 h 552726"/>
              <a:gd name="connsiteX6" fmla="*/ 63649 w 91440"/>
              <a:gd name="connsiteY6" fmla="*/ 392408 h 552726"/>
              <a:gd name="connsiteX7" fmla="*/ 40789 w 91440"/>
              <a:gd name="connsiteY7" fmla="*/ 415268 h 552726"/>
              <a:gd name="connsiteX8" fmla="*/ 17929 w 91440"/>
              <a:gd name="connsiteY8" fmla="*/ 392408 h 552726"/>
              <a:gd name="connsiteX9" fmla="*/ 40789 w 91440"/>
              <a:gd name="connsiteY9" fmla="*/ 369548 h 552726"/>
              <a:gd name="connsiteX10" fmla="*/ 40789 w 91440"/>
              <a:gd name="connsiteY10" fmla="*/ 277810 h 552726"/>
              <a:gd name="connsiteX11" fmla="*/ 63649 w 91440"/>
              <a:gd name="connsiteY11" fmla="*/ 300670 h 552726"/>
              <a:gd name="connsiteX12" fmla="*/ 40789 w 91440"/>
              <a:gd name="connsiteY12" fmla="*/ 323530 h 552726"/>
              <a:gd name="connsiteX13" fmla="*/ 17929 w 91440"/>
              <a:gd name="connsiteY13" fmla="*/ 300670 h 552726"/>
              <a:gd name="connsiteX14" fmla="*/ 40789 w 91440"/>
              <a:gd name="connsiteY14" fmla="*/ 277810 h 552726"/>
              <a:gd name="connsiteX15" fmla="*/ 40789 w 91440"/>
              <a:gd name="connsiteY15" fmla="*/ 186072 h 552726"/>
              <a:gd name="connsiteX16" fmla="*/ 63649 w 91440"/>
              <a:gd name="connsiteY16" fmla="*/ 208932 h 552726"/>
              <a:gd name="connsiteX17" fmla="*/ 40789 w 91440"/>
              <a:gd name="connsiteY17" fmla="*/ 231792 h 552726"/>
              <a:gd name="connsiteX18" fmla="*/ 17929 w 91440"/>
              <a:gd name="connsiteY18" fmla="*/ 208932 h 552726"/>
              <a:gd name="connsiteX19" fmla="*/ 40789 w 91440"/>
              <a:gd name="connsiteY19" fmla="*/ 186072 h 552726"/>
              <a:gd name="connsiteX20" fmla="*/ 40789 w 91440"/>
              <a:gd name="connsiteY20" fmla="*/ 94381 h 552726"/>
              <a:gd name="connsiteX21" fmla="*/ 63649 w 91440"/>
              <a:gd name="connsiteY21" fmla="*/ 117241 h 552726"/>
              <a:gd name="connsiteX22" fmla="*/ 40789 w 91440"/>
              <a:gd name="connsiteY22" fmla="*/ 140101 h 552726"/>
              <a:gd name="connsiteX23" fmla="*/ 17929 w 91440"/>
              <a:gd name="connsiteY23" fmla="*/ 117241 h 552726"/>
              <a:gd name="connsiteX24" fmla="*/ 40789 w 91440"/>
              <a:gd name="connsiteY24" fmla="*/ 94381 h 552726"/>
              <a:gd name="connsiteX25" fmla="*/ 40789 w 91440"/>
              <a:gd name="connsiteY25" fmla="*/ 0 h 552726"/>
              <a:gd name="connsiteX26" fmla="*/ 63649 w 91440"/>
              <a:gd name="connsiteY26" fmla="*/ 22860 h 552726"/>
              <a:gd name="connsiteX27" fmla="*/ 40789 w 91440"/>
              <a:gd name="connsiteY27" fmla="*/ 45720 h 552726"/>
              <a:gd name="connsiteX28" fmla="*/ 17929 w 91440"/>
              <a:gd name="connsiteY28" fmla="*/ 22860 h 552726"/>
              <a:gd name="connsiteX29" fmla="*/ 40789 w 91440"/>
              <a:gd name="connsiteY29" fmla="*/ 0 h 55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91440" h="552726">
                <a:moveTo>
                  <a:pt x="45720" y="461286"/>
                </a:moveTo>
                <a:cubicBezTo>
                  <a:pt x="70970" y="461286"/>
                  <a:pt x="91440" y="481756"/>
                  <a:pt x="91440" y="507006"/>
                </a:cubicBezTo>
                <a:cubicBezTo>
                  <a:pt x="91440" y="532256"/>
                  <a:pt x="70970" y="552726"/>
                  <a:pt x="45720" y="552726"/>
                </a:cubicBezTo>
                <a:cubicBezTo>
                  <a:pt x="20470" y="552726"/>
                  <a:pt x="0" y="532256"/>
                  <a:pt x="0" y="507006"/>
                </a:cubicBezTo>
                <a:cubicBezTo>
                  <a:pt x="0" y="481756"/>
                  <a:pt x="20470" y="461286"/>
                  <a:pt x="45720" y="461286"/>
                </a:cubicBezTo>
                <a:close/>
                <a:moveTo>
                  <a:pt x="40789" y="369548"/>
                </a:moveTo>
                <a:cubicBezTo>
                  <a:pt x="53414" y="369548"/>
                  <a:pt x="63649" y="379783"/>
                  <a:pt x="63649" y="392408"/>
                </a:cubicBezTo>
                <a:cubicBezTo>
                  <a:pt x="63649" y="405033"/>
                  <a:pt x="53414" y="415268"/>
                  <a:pt x="40789" y="415268"/>
                </a:cubicBezTo>
                <a:cubicBezTo>
                  <a:pt x="28164" y="415268"/>
                  <a:pt x="17929" y="405033"/>
                  <a:pt x="17929" y="392408"/>
                </a:cubicBezTo>
                <a:cubicBezTo>
                  <a:pt x="17929" y="379783"/>
                  <a:pt x="28164" y="369548"/>
                  <a:pt x="40789" y="369548"/>
                </a:cubicBezTo>
                <a:close/>
                <a:moveTo>
                  <a:pt x="40789" y="277810"/>
                </a:moveTo>
                <a:cubicBezTo>
                  <a:pt x="53414" y="277810"/>
                  <a:pt x="63649" y="288045"/>
                  <a:pt x="63649" y="300670"/>
                </a:cubicBezTo>
                <a:cubicBezTo>
                  <a:pt x="63649" y="313295"/>
                  <a:pt x="53414" y="323530"/>
                  <a:pt x="40789" y="323530"/>
                </a:cubicBezTo>
                <a:cubicBezTo>
                  <a:pt x="28164" y="323530"/>
                  <a:pt x="17929" y="313295"/>
                  <a:pt x="17929" y="300670"/>
                </a:cubicBezTo>
                <a:cubicBezTo>
                  <a:pt x="17929" y="288045"/>
                  <a:pt x="28164" y="277810"/>
                  <a:pt x="40789" y="277810"/>
                </a:cubicBezTo>
                <a:close/>
                <a:moveTo>
                  <a:pt x="40789" y="186072"/>
                </a:moveTo>
                <a:cubicBezTo>
                  <a:pt x="53414" y="186072"/>
                  <a:pt x="63649" y="196307"/>
                  <a:pt x="63649" y="208932"/>
                </a:cubicBezTo>
                <a:cubicBezTo>
                  <a:pt x="63649" y="221557"/>
                  <a:pt x="53414" y="231792"/>
                  <a:pt x="40789" y="231792"/>
                </a:cubicBezTo>
                <a:cubicBezTo>
                  <a:pt x="28164" y="231792"/>
                  <a:pt x="17929" y="221557"/>
                  <a:pt x="17929" y="208932"/>
                </a:cubicBezTo>
                <a:cubicBezTo>
                  <a:pt x="17929" y="196307"/>
                  <a:pt x="28164" y="186072"/>
                  <a:pt x="40789" y="186072"/>
                </a:cubicBezTo>
                <a:close/>
                <a:moveTo>
                  <a:pt x="40789" y="94381"/>
                </a:moveTo>
                <a:cubicBezTo>
                  <a:pt x="53414" y="94381"/>
                  <a:pt x="63649" y="104616"/>
                  <a:pt x="63649" y="117241"/>
                </a:cubicBezTo>
                <a:cubicBezTo>
                  <a:pt x="63649" y="129866"/>
                  <a:pt x="53414" y="140101"/>
                  <a:pt x="40789" y="140101"/>
                </a:cubicBezTo>
                <a:cubicBezTo>
                  <a:pt x="28164" y="140101"/>
                  <a:pt x="17929" y="129866"/>
                  <a:pt x="17929" y="117241"/>
                </a:cubicBezTo>
                <a:cubicBezTo>
                  <a:pt x="17929" y="104616"/>
                  <a:pt x="28164" y="94381"/>
                  <a:pt x="40789" y="94381"/>
                </a:cubicBezTo>
                <a:close/>
                <a:moveTo>
                  <a:pt x="40789" y="0"/>
                </a:moveTo>
                <a:cubicBezTo>
                  <a:pt x="53414" y="0"/>
                  <a:pt x="63649" y="10235"/>
                  <a:pt x="63649" y="22860"/>
                </a:cubicBezTo>
                <a:cubicBezTo>
                  <a:pt x="63649" y="35485"/>
                  <a:pt x="53414" y="45720"/>
                  <a:pt x="40789" y="45720"/>
                </a:cubicBezTo>
                <a:cubicBezTo>
                  <a:pt x="28164" y="45720"/>
                  <a:pt x="17929" y="35485"/>
                  <a:pt x="17929" y="22860"/>
                </a:cubicBezTo>
                <a:cubicBezTo>
                  <a:pt x="17929" y="10235"/>
                  <a:pt x="28164" y="0"/>
                  <a:pt x="40789" y="0"/>
                </a:cubicBezTo>
                <a:close/>
              </a:path>
            </a:pathLst>
          </a:custGeom>
          <a:solidFill>
            <a:srgbClr val="85C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68992" y="2561209"/>
            <a:ext cx="2286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/>
            <a:r>
              <a:rPr lang="en-US" sz="2400" b="1" dirty="0">
                <a:latin typeface="Candara" panose="020E0502030303020204" pitchFamily="34" charset="0"/>
              </a:rPr>
              <a:t>Drill and blast </a:t>
            </a:r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2354991" y="2548289"/>
            <a:ext cx="2286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lvl="0" algn="ctr"/>
            <a:r>
              <a:rPr lang="en-US" sz="2400" b="1" dirty="0"/>
              <a:t>Boring machines </a:t>
            </a:r>
            <a:endParaRPr lang="en-US" sz="2400" dirty="0"/>
          </a:p>
        </p:txBody>
      </p:sp>
      <p:sp>
        <p:nvSpPr>
          <p:cNvPr id="43" name="Text Box 10"/>
          <p:cNvSpPr txBox="1">
            <a:spLocks noChangeArrowheads="1"/>
          </p:cNvSpPr>
          <p:nvPr/>
        </p:nvSpPr>
        <p:spPr bwMode="auto">
          <a:xfrm>
            <a:off x="4834727" y="2557272"/>
            <a:ext cx="2286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en-US" sz="2400" b="1" dirty="0">
                <a:latin typeface="Candara" panose="020E0502030303020204" pitchFamily="34" charset="0"/>
              </a:rPr>
              <a:t>Cut and </a:t>
            </a:r>
            <a:r>
              <a:rPr lang="en-US" sz="2400" b="1">
                <a:latin typeface="Candara" panose="020E0502030303020204" pitchFamily="34" charset="0"/>
              </a:rPr>
              <a:t>cover </a:t>
            </a:r>
            <a:r>
              <a:rPr lang="en-US" sz="2400">
                <a:latin typeface="Candara" panose="020E0502030303020204" pitchFamily="34" charset="0"/>
              </a:rPr>
              <a:t> </a:t>
            </a:r>
            <a:endParaRPr lang="en-US" sz="2400" dirty="0">
              <a:latin typeface="Candara" panose="020E0502030303020204" pitchFamily="34" charset="0"/>
            </a:endParaRPr>
          </a:p>
        </p:txBody>
      </p:sp>
      <p:sp>
        <p:nvSpPr>
          <p:cNvPr id="44" name="Text Box 10"/>
          <p:cNvSpPr txBox="1">
            <a:spLocks noChangeArrowheads="1"/>
          </p:cNvSpPr>
          <p:nvPr/>
        </p:nvSpPr>
        <p:spPr bwMode="auto">
          <a:xfrm>
            <a:off x="7169956" y="2557272"/>
            <a:ext cx="2286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en-US" sz="2400" b="1" dirty="0">
                <a:latin typeface="Candara" panose="020E0502030303020204" pitchFamily="34" charset="0"/>
              </a:rPr>
              <a:t>Shield </a:t>
            </a:r>
            <a:endParaRPr lang="en-US" sz="2400" dirty="0">
              <a:latin typeface="Candara" panose="020E0502030303020204" pitchFamily="34" charset="0"/>
            </a:endParaRPr>
          </a:p>
        </p:txBody>
      </p:sp>
      <p:sp>
        <p:nvSpPr>
          <p:cNvPr id="57" name="Freeform 39">
            <a:extLst>
              <a:ext uri="{FF2B5EF4-FFF2-40B4-BE49-F238E27FC236}">
                <a16:creationId xmlns:a16="http://schemas.microsoft.com/office/drawing/2014/main" id="{41B8951C-9056-4B30-8D8F-1E729B3AA26C}"/>
              </a:ext>
            </a:extLst>
          </p:cNvPr>
          <p:cNvSpPr>
            <a:spLocks noChangeAspect="1"/>
          </p:cNvSpPr>
          <p:nvPr/>
        </p:nvSpPr>
        <p:spPr>
          <a:xfrm rot="10800000">
            <a:off x="5822764" y="3009068"/>
            <a:ext cx="91440" cy="552726"/>
          </a:xfrm>
          <a:custGeom>
            <a:avLst/>
            <a:gdLst>
              <a:gd name="connsiteX0" fmla="*/ 45720 w 91440"/>
              <a:gd name="connsiteY0" fmla="*/ 461286 h 552726"/>
              <a:gd name="connsiteX1" fmla="*/ 91440 w 91440"/>
              <a:gd name="connsiteY1" fmla="*/ 507006 h 552726"/>
              <a:gd name="connsiteX2" fmla="*/ 45720 w 91440"/>
              <a:gd name="connsiteY2" fmla="*/ 552726 h 552726"/>
              <a:gd name="connsiteX3" fmla="*/ 0 w 91440"/>
              <a:gd name="connsiteY3" fmla="*/ 507006 h 552726"/>
              <a:gd name="connsiteX4" fmla="*/ 45720 w 91440"/>
              <a:gd name="connsiteY4" fmla="*/ 461286 h 552726"/>
              <a:gd name="connsiteX5" fmla="*/ 40789 w 91440"/>
              <a:gd name="connsiteY5" fmla="*/ 369548 h 552726"/>
              <a:gd name="connsiteX6" fmla="*/ 63649 w 91440"/>
              <a:gd name="connsiteY6" fmla="*/ 392408 h 552726"/>
              <a:gd name="connsiteX7" fmla="*/ 40789 w 91440"/>
              <a:gd name="connsiteY7" fmla="*/ 415268 h 552726"/>
              <a:gd name="connsiteX8" fmla="*/ 17929 w 91440"/>
              <a:gd name="connsiteY8" fmla="*/ 392408 h 552726"/>
              <a:gd name="connsiteX9" fmla="*/ 40789 w 91440"/>
              <a:gd name="connsiteY9" fmla="*/ 369548 h 552726"/>
              <a:gd name="connsiteX10" fmla="*/ 40789 w 91440"/>
              <a:gd name="connsiteY10" fmla="*/ 277810 h 552726"/>
              <a:gd name="connsiteX11" fmla="*/ 63649 w 91440"/>
              <a:gd name="connsiteY11" fmla="*/ 300670 h 552726"/>
              <a:gd name="connsiteX12" fmla="*/ 40789 w 91440"/>
              <a:gd name="connsiteY12" fmla="*/ 323530 h 552726"/>
              <a:gd name="connsiteX13" fmla="*/ 17929 w 91440"/>
              <a:gd name="connsiteY13" fmla="*/ 300670 h 552726"/>
              <a:gd name="connsiteX14" fmla="*/ 40789 w 91440"/>
              <a:gd name="connsiteY14" fmla="*/ 277810 h 552726"/>
              <a:gd name="connsiteX15" fmla="*/ 40789 w 91440"/>
              <a:gd name="connsiteY15" fmla="*/ 186072 h 552726"/>
              <a:gd name="connsiteX16" fmla="*/ 63649 w 91440"/>
              <a:gd name="connsiteY16" fmla="*/ 208932 h 552726"/>
              <a:gd name="connsiteX17" fmla="*/ 40789 w 91440"/>
              <a:gd name="connsiteY17" fmla="*/ 231792 h 552726"/>
              <a:gd name="connsiteX18" fmla="*/ 17929 w 91440"/>
              <a:gd name="connsiteY18" fmla="*/ 208932 h 552726"/>
              <a:gd name="connsiteX19" fmla="*/ 40789 w 91440"/>
              <a:gd name="connsiteY19" fmla="*/ 186072 h 552726"/>
              <a:gd name="connsiteX20" fmla="*/ 40789 w 91440"/>
              <a:gd name="connsiteY20" fmla="*/ 94381 h 552726"/>
              <a:gd name="connsiteX21" fmla="*/ 63649 w 91440"/>
              <a:gd name="connsiteY21" fmla="*/ 117241 h 552726"/>
              <a:gd name="connsiteX22" fmla="*/ 40789 w 91440"/>
              <a:gd name="connsiteY22" fmla="*/ 140101 h 552726"/>
              <a:gd name="connsiteX23" fmla="*/ 17929 w 91440"/>
              <a:gd name="connsiteY23" fmla="*/ 117241 h 552726"/>
              <a:gd name="connsiteX24" fmla="*/ 40789 w 91440"/>
              <a:gd name="connsiteY24" fmla="*/ 94381 h 552726"/>
              <a:gd name="connsiteX25" fmla="*/ 40789 w 91440"/>
              <a:gd name="connsiteY25" fmla="*/ 0 h 552726"/>
              <a:gd name="connsiteX26" fmla="*/ 63649 w 91440"/>
              <a:gd name="connsiteY26" fmla="*/ 22860 h 552726"/>
              <a:gd name="connsiteX27" fmla="*/ 40789 w 91440"/>
              <a:gd name="connsiteY27" fmla="*/ 45720 h 552726"/>
              <a:gd name="connsiteX28" fmla="*/ 17929 w 91440"/>
              <a:gd name="connsiteY28" fmla="*/ 22860 h 552726"/>
              <a:gd name="connsiteX29" fmla="*/ 40789 w 91440"/>
              <a:gd name="connsiteY29" fmla="*/ 0 h 55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91440" h="552726">
                <a:moveTo>
                  <a:pt x="45720" y="461286"/>
                </a:moveTo>
                <a:cubicBezTo>
                  <a:pt x="70970" y="461286"/>
                  <a:pt x="91440" y="481756"/>
                  <a:pt x="91440" y="507006"/>
                </a:cubicBezTo>
                <a:cubicBezTo>
                  <a:pt x="91440" y="532256"/>
                  <a:pt x="70970" y="552726"/>
                  <a:pt x="45720" y="552726"/>
                </a:cubicBezTo>
                <a:cubicBezTo>
                  <a:pt x="20470" y="552726"/>
                  <a:pt x="0" y="532256"/>
                  <a:pt x="0" y="507006"/>
                </a:cubicBezTo>
                <a:cubicBezTo>
                  <a:pt x="0" y="481756"/>
                  <a:pt x="20470" y="461286"/>
                  <a:pt x="45720" y="461286"/>
                </a:cubicBezTo>
                <a:close/>
                <a:moveTo>
                  <a:pt x="40789" y="369548"/>
                </a:moveTo>
                <a:cubicBezTo>
                  <a:pt x="53414" y="369548"/>
                  <a:pt x="63649" y="379783"/>
                  <a:pt x="63649" y="392408"/>
                </a:cubicBezTo>
                <a:cubicBezTo>
                  <a:pt x="63649" y="405033"/>
                  <a:pt x="53414" y="415268"/>
                  <a:pt x="40789" y="415268"/>
                </a:cubicBezTo>
                <a:cubicBezTo>
                  <a:pt x="28164" y="415268"/>
                  <a:pt x="17929" y="405033"/>
                  <a:pt x="17929" y="392408"/>
                </a:cubicBezTo>
                <a:cubicBezTo>
                  <a:pt x="17929" y="379783"/>
                  <a:pt x="28164" y="369548"/>
                  <a:pt x="40789" y="369548"/>
                </a:cubicBezTo>
                <a:close/>
                <a:moveTo>
                  <a:pt x="40789" y="277810"/>
                </a:moveTo>
                <a:cubicBezTo>
                  <a:pt x="53414" y="277810"/>
                  <a:pt x="63649" y="288045"/>
                  <a:pt x="63649" y="300670"/>
                </a:cubicBezTo>
                <a:cubicBezTo>
                  <a:pt x="63649" y="313295"/>
                  <a:pt x="53414" y="323530"/>
                  <a:pt x="40789" y="323530"/>
                </a:cubicBezTo>
                <a:cubicBezTo>
                  <a:pt x="28164" y="323530"/>
                  <a:pt x="17929" y="313295"/>
                  <a:pt x="17929" y="300670"/>
                </a:cubicBezTo>
                <a:cubicBezTo>
                  <a:pt x="17929" y="288045"/>
                  <a:pt x="28164" y="277810"/>
                  <a:pt x="40789" y="277810"/>
                </a:cubicBezTo>
                <a:close/>
                <a:moveTo>
                  <a:pt x="40789" y="186072"/>
                </a:moveTo>
                <a:cubicBezTo>
                  <a:pt x="53414" y="186072"/>
                  <a:pt x="63649" y="196307"/>
                  <a:pt x="63649" y="208932"/>
                </a:cubicBezTo>
                <a:cubicBezTo>
                  <a:pt x="63649" y="221557"/>
                  <a:pt x="53414" y="231792"/>
                  <a:pt x="40789" y="231792"/>
                </a:cubicBezTo>
                <a:cubicBezTo>
                  <a:pt x="28164" y="231792"/>
                  <a:pt x="17929" y="221557"/>
                  <a:pt x="17929" y="208932"/>
                </a:cubicBezTo>
                <a:cubicBezTo>
                  <a:pt x="17929" y="196307"/>
                  <a:pt x="28164" y="186072"/>
                  <a:pt x="40789" y="186072"/>
                </a:cubicBezTo>
                <a:close/>
                <a:moveTo>
                  <a:pt x="40789" y="94381"/>
                </a:moveTo>
                <a:cubicBezTo>
                  <a:pt x="53414" y="94381"/>
                  <a:pt x="63649" y="104616"/>
                  <a:pt x="63649" y="117241"/>
                </a:cubicBezTo>
                <a:cubicBezTo>
                  <a:pt x="63649" y="129866"/>
                  <a:pt x="53414" y="140101"/>
                  <a:pt x="40789" y="140101"/>
                </a:cubicBezTo>
                <a:cubicBezTo>
                  <a:pt x="28164" y="140101"/>
                  <a:pt x="17929" y="129866"/>
                  <a:pt x="17929" y="117241"/>
                </a:cubicBezTo>
                <a:cubicBezTo>
                  <a:pt x="17929" y="104616"/>
                  <a:pt x="28164" y="94381"/>
                  <a:pt x="40789" y="94381"/>
                </a:cubicBezTo>
                <a:close/>
                <a:moveTo>
                  <a:pt x="40789" y="0"/>
                </a:moveTo>
                <a:cubicBezTo>
                  <a:pt x="53414" y="0"/>
                  <a:pt x="63649" y="10235"/>
                  <a:pt x="63649" y="22860"/>
                </a:cubicBezTo>
                <a:cubicBezTo>
                  <a:pt x="63649" y="35485"/>
                  <a:pt x="53414" y="45720"/>
                  <a:pt x="40789" y="45720"/>
                </a:cubicBezTo>
                <a:cubicBezTo>
                  <a:pt x="28164" y="45720"/>
                  <a:pt x="17929" y="35485"/>
                  <a:pt x="17929" y="22860"/>
                </a:cubicBezTo>
                <a:cubicBezTo>
                  <a:pt x="17929" y="10235"/>
                  <a:pt x="28164" y="0"/>
                  <a:pt x="40789" y="0"/>
                </a:cubicBezTo>
                <a:close/>
              </a:path>
            </a:pathLst>
          </a:cu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 Box 10">
            <a:extLst>
              <a:ext uri="{FF2B5EF4-FFF2-40B4-BE49-F238E27FC236}">
                <a16:creationId xmlns:a16="http://schemas.microsoft.com/office/drawing/2014/main" id="{FA4E09C5-A69B-4806-835C-B884BA90B2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0463" y="2557272"/>
            <a:ext cx="2286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lvl="0" algn="ctr"/>
            <a:r>
              <a:rPr lang="en-US" sz="2400" b="1" dirty="0"/>
              <a:t>Immersed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80225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 animBg="1"/>
      <p:bldP spid="2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57" grpId="0" animBg="1"/>
      <p:bldP spid="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C2E40ABA-C185-418B-B033-6A0B12A31A37}"/>
              </a:ext>
            </a:extLst>
          </p:cNvPr>
          <p:cNvSpPr txBox="1"/>
          <p:nvPr/>
        </p:nvSpPr>
        <p:spPr>
          <a:xfrm>
            <a:off x="2671567" y="377069"/>
            <a:ext cx="652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5659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Cut and cover method</a:t>
            </a:r>
          </a:p>
        </p:txBody>
      </p:sp>
      <p:pic>
        <p:nvPicPr>
          <p:cNvPr id="5" name="صورة 10">
            <a:extLst>
              <a:ext uri="{FF2B5EF4-FFF2-40B4-BE49-F238E27FC236}">
                <a16:creationId xmlns:a16="http://schemas.microsoft.com/office/drawing/2014/main" id="{9CF9A129-6824-45E8-A6FF-6485FA8E1E2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72" y="1991994"/>
            <a:ext cx="5025584" cy="34472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صورة 7">
            <a:extLst>
              <a:ext uri="{FF2B5EF4-FFF2-40B4-BE49-F238E27FC236}">
                <a16:creationId xmlns:a16="http://schemas.microsoft.com/office/drawing/2014/main" id="{C760279B-2C93-49BE-A822-110C737CA75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387" y="1991994"/>
            <a:ext cx="5495826" cy="34472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33965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1912</TotalTime>
  <Words>857</Words>
  <Application>Microsoft Office PowerPoint</Application>
  <PresentationFormat>Widescreen</PresentationFormat>
  <Paragraphs>137</Paragraphs>
  <Slides>33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Arial</vt:lpstr>
      <vt:lpstr>Calibri</vt:lpstr>
      <vt:lpstr>Calibri Light</vt:lpstr>
      <vt:lpstr>Cambria Math</vt:lpstr>
      <vt:lpstr>Candara</vt:lpstr>
      <vt:lpstr>Lato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Implementation mechanism: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Copyright Notice</dc:title>
  <dc:creator>james</dc:creator>
  <cp:lastModifiedBy>Ayman Tubeileh</cp:lastModifiedBy>
  <cp:revision>455</cp:revision>
  <dcterms:created xsi:type="dcterms:W3CDTF">2016-09-28T22:08:47Z</dcterms:created>
  <dcterms:modified xsi:type="dcterms:W3CDTF">2020-01-14T18:24:50Z</dcterms:modified>
</cp:coreProperties>
</file>