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57" r:id="rId3"/>
    <p:sldId id="280" r:id="rId4"/>
    <p:sldId id="284" r:id="rId5"/>
    <p:sldId id="278" r:id="rId6"/>
    <p:sldId id="258" r:id="rId7"/>
    <p:sldId id="259" r:id="rId8"/>
    <p:sldId id="271" r:id="rId9"/>
    <p:sldId id="260" r:id="rId10"/>
    <p:sldId id="272" r:id="rId11"/>
    <p:sldId id="285" r:id="rId12"/>
    <p:sldId id="286" r:id="rId13"/>
    <p:sldId id="289" r:id="rId14"/>
    <p:sldId id="287" r:id="rId15"/>
    <p:sldId id="273" r:id="rId16"/>
    <p:sldId id="277" r:id="rId17"/>
    <p:sldId id="274" r:id="rId18"/>
    <p:sldId id="261" r:id="rId19"/>
    <p:sldId id="288" r:id="rId20"/>
    <p:sldId id="262" r:id="rId21"/>
    <p:sldId id="276" r:id="rId22"/>
    <p:sldId id="275" r:id="rId23"/>
    <p:sldId id="270" r:id="rId24"/>
    <p:sldId id="26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4660"/>
  </p:normalViewPr>
  <p:slideViewPr>
    <p:cSldViewPr snapToGrid="0">
      <p:cViewPr>
        <p:scale>
          <a:sx n="71" d="100"/>
          <a:sy n="71" d="100"/>
        </p:scale>
        <p:origin x="488" y="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D8B891-AE30-43EA-BBB7-E3109DFEA207}" type="datetimeFigureOut">
              <a:rPr lang="en-US" smtClean="0"/>
              <a:pPr/>
              <a:t>4/28/2018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EABAC8-2A04-46B4-BD84-9E6E5950306B}"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861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D8B891-AE30-43EA-BBB7-E3109DFEA207}" type="datetimeFigureOut">
              <a:rPr lang="en-US" smtClean="0"/>
              <a:pPr/>
              <a:t>4/28/2018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120456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D8B891-AE30-43EA-BBB7-E3109DFEA207}" type="datetimeFigureOut">
              <a:rPr lang="en-US" smtClean="0"/>
              <a:pPr/>
              <a:t>4/28/2018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3805067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D8B891-AE30-43EA-BBB7-E3109DFEA207}" type="datetimeFigureOut">
              <a:rPr lang="en-US" smtClean="0"/>
              <a:pPr/>
              <a:t>4/28/2018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23622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D8B891-AE30-43EA-BBB7-E3109DFEA207}" type="datetimeFigureOut">
              <a:rPr lang="en-US" smtClean="0"/>
              <a:pPr/>
              <a:t>4/28/2018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EABAC8-2A04-46B4-BD84-9E6E5950306B}"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74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ED8B891-AE30-43EA-BBB7-E3109DFEA207}" type="datetimeFigureOut">
              <a:rPr lang="en-US" smtClean="0"/>
              <a:pPr/>
              <a:t>4/28/2018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1879808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D8B891-AE30-43EA-BBB7-E3109DFEA207}" type="datetimeFigureOut">
              <a:rPr lang="en-US" smtClean="0"/>
              <a:pPr/>
              <a:t>4/28/2018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420336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D8B891-AE30-43EA-BBB7-E3109DFEA207}" type="datetimeFigureOut">
              <a:rPr lang="en-US" smtClean="0"/>
              <a:pPr/>
              <a:t>4/28/2018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1835337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ED8B891-AE30-43EA-BBB7-E3109DFEA207}" type="datetimeFigureOut">
              <a:rPr lang="en-US" smtClean="0"/>
              <a:pPr/>
              <a:t>4/28/2018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44081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ED8B891-AE30-43EA-BBB7-E3109DFEA207}" type="datetimeFigureOut">
              <a:rPr lang="en-US" smtClean="0"/>
              <a:pPr/>
              <a:t>4/28/2018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2EABAC8-2A04-46B4-BD84-9E6E5950306B}" type="slidenum">
              <a:rPr lang="en-US" smtClean="0"/>
              <a:pPr/>
              <a:t>‹#›</a:t>
            </a:fld>
            <a:endParaRPr lang="en-US"/>
          </a:p>
        </p:txBody>
      </p:sp>
    </p:spTree>
    <p:extLst>
      <p:ext uri="{BB962C8B-B14F-4D97-AF65-F5344CB8AC3E}">
        <p14:creationId xmlns:p14="http://schemas.microsoft.com/office/powerpoint/2010/main" val="900282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D8B891-AE30-43EA-BBB7-E3109DFEA207}" type="datetimeFigureOut">
              <a:rPr lang="en-US" smtClean="0"/>
              <a:pPr/>
              <a:t>4/28/2018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EABAC8-2A04-46B4-BD84-9E6E5950306B}" type="slidenum">
              <a:rPr lang="en-US" smtClean="0"/>
              <a:pPr/>
              <a:t>‹#›</a:t>
            </a:fld>
            <a:endParaRPr lang="en-US"/>
          </a:p>
        </p:txBody>
      </p:sp>
    </p:spTree>
    <p:extLst>
      <p:ext uri="{BB962C8B-B14F-4D97-AF65-F5344CB8AC3E}">
        <p14:creationId xmlns:p14="http://schemas.microsoft.com/office/powerpoint/2010/main" val="311816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ED8B891-AE30-43EA-BBB7-E3109DFEA207}" type="datetimeFigureOut">
              <a:rPr lang="en-US" smtClean="0"/>
              <a:pPr/>
              <a:t>4/28/2018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2EABAC8-2A04-46B4-BD84-9E6E5950306B}"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9999163"/>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8732" y="1114073"/>
            <a:ext cx="9144000" cy="2593750"/>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smtClean="0"/>
              <a:t>Vector control of IM</a:t>
            </a:r>
            <a:endParaRPr lang="en-US" dirty="0"/>
          </a:p>
        </p:txBody>
      </p:sp>
      <p:sp>
        <p:nvSpPr>
          <p:cNvPr id="3" name="Subtitle 2"/>
          <p:cNvSpPr>
            <a:spLocks noGrp="1"/>
          </p:cNvSpPr>
          <p:nvPr>
            <p:ph type="subTitle" idx="1"/>
          </p:nvPr>
        </p:nvSpPr>
        <p:spPr>
          <a:xfrm>
            <a:off x="2057466" y="2962199"/>
            <a:ext cx="7986532" cy="3195588"/>
          </a:xfrm>
        </p:spPr>
        <p:txBody>
          <a:bodyPr>
            <a:normAutofit fontScale="55000" lnSpcReduction="20000"/>
          </a:bodyPr>
          <a:lstStyle/>
          <a:p>
            <a:endParaRPr lang="en-US" dirty="0" smtClean="0"/>
          </a:p>
          <a:p>
            <a:endParaRPr lang="en-US" dirty="0" smtClean="0"/>
          </a:p>
          <a:p>
            <a:endParaRPr lang="en-US" b="1" dirty="0" smtClean="0"/>
          </a:p>
          <a:p>
            <a:endParaRPr lang="en-US" b="1" dirty="0" smtClean="0"/>
          </a:p>
          <a:p>
            <a:endParaRPr lang="en-US" b="1" dirty="0" smtClean="0"/>
          </a:p>
          <a:p>
            <a:r>
              <a:rPr lang="en-US" b="1" dirty="0" smtClean="0"/>
              <a:t>Supervisor :Dr. </a:t>
            </a:r>
            <a:r>
              <a:rPr lang="en-US" b="1" dirty="0" err="1" smtClean="0"/>
              <a:t>Kamel</a:t>
            </a:r>
            <a:r>
              <a:rPr lang="en-US" b="1" dirty="0" smtClean="0"/>
              <a:t> </a:t>
            </a:r>
            <a:r>
              <a:rPr lang="en-US" b="1" dirty="0" err="1" smtClean="0"/>
              <a:t>Saleh</a:t>
            </a:r>
            <a:endParaRPr lang="en-US" b="1" dirty="0" smtClean="0"/>
          </a:p>
          <a:p>
            <a:r>
              <a:rPr lang="en-GB" b="1" dirty="0" smtClean="0"/>
              <a:t>BY:</a:t>
            </a:r>
            <a:endParaRPr lang="en-US" dirty="0" smtClean="0"/>
          </a:p>
          <a:p>
            <a:r>
              <a:rPr lang="en-US" dirty="0" smtClean="0"/>
              <a:t>Eng. </a:t>
            </a:r>
            <a:r>
              <a:rPr lang="en-US" dirty="0" err="1" smtClean="0"/>
              <a:t>Waed</a:t>
            </a:r>
            <a:r>
              <a:rPr lang="en-US" dirty="0" smtClean="0"/>
              <a:t> Mohsen</a:t>
            </a:r>
          </a:p>
          <a:p>
            <a:r>
              <a:rPr lang="en-US" dirty="0" smtClean="0"/>
              <a:t>Eng. </a:t>
            </a:r>
            <a:r>
              <a:rPr lang="en-US" dirty="0" err="1" smtClean="0"/>
              <a:t>Maha</a:t>
            </a:r>
            <a:r>
              <a:rPr lang="en-US" dirty="0" smtClean="0"/>
              <a:t> Bolus</a:t>
            </a:r>
          </a:p>
          <a:p>
            <a:r>
              <a:rPr lang="en-US" dirty="0" smtClean="0"/>
              <a:t>Eng. Abeer </a:t>
            </a:r>
            <a:r>
              <a:rPr lang="en-US" dirty="0" err="1" smtClean="0"/>
              <a:t>Hasan</a:t>
            </a:r>
            <a:endParaRPr lang="en-US" dirty="0"/>
          </a:p>
        </p:txBody>
      </p:sp>
      <p:pic>
        <p:nvPicPr>
          <p:cNvPr id="4" name="صورة 3" descr="C:\Documents and Settings\Amp Sys 5111\Desktop\ي.gif"/>
          <p:cNvPicPr/>
          <p:nvPr/>
        </p:nvPicPr>
        <p:blipFill>
          <a:blip r:embed="rId2" cstate="print"/>
          <a:srcRect/>
          <a:stretch>
            <a:fillRect/>
          </a:stretch>
        </p:blipFill>
        <p:spPr bwMode="auto">
          <a:xfrm>
            <a:off x="4935370" y="337501"/>
            <a:ext cx="2230724" cy="1999817"/>
          </a:xfrm>
          <a:prstGeom prst="rect">
            <a:avLst/>
          </a:prstGeom>
          <a:noFill/>
          <a:ln w="9525">
            <a:noFill/>
            <a:miter lim="800000"/>
            <a:headEnd/>
            <a:tailEnd/>
          </a:ln>
        </p:spPr>
      </p:pic>
    </p:spTree>
    <p:extLst>
      <p:ext uri="{BB962C8B-B14F-4D97-AF65-F5344CB8AC3E}">
        <p14:creationId xmlns:p14="http://schemas.microsoft.com/office/powerpoint/2010/main" val="345554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4. </a:t>
            </a:r>
            <a:r>
              <a:rPr lang="en-US" dirty="0" smtClean="0"/>
              <a:t>Methodology </a:t>
            </a:r>
            <a:r>
              <a:rPr lang="en-US" dirty="0" smtClean="0"/>
              <a:t>of vector control of induction motor</a:t>
            </a:r>
            <a:endParaRPr lang="en-US" dirty="0"/>
          </a:p>
        </p:txBody>
      </p:sp>
      <p:sp>
        <p:nvSpPr>
          <p:cNvPr id="3" name="Content Placeholder 2"/>
          <p:cNvSpPr>
            <a:spLocks noGrp="1"/>
          </p:cNvSpPr>
          <p:nvPr>
            <p:ph idx="1"/>
          </p:nvPr>
        </p:nvSpPr>
        <p:spPr/>
        <p:txBody>
          <a:bodyPr>
            <a:normAutofit/>
          </a:bodyPr>
          <a:lstStyle/>
          <a:p>
            <a:r>
              <a:rPr lang="en-US" sz="2400" dirty="0"/>
              <a:t>4</a:t>
            </a:r>
            <a:r>
              <a:rPr lang="en-US" sz="2400" dirty="0" smtClean="0"/>
              <a:t>.1 </a:t>
            </a:r>
            <a:r>
              <a:rPr lang="en-US" sz="2400" dirty="0" smtClean="0"/>
              <a:t>Software design</a:t>
            </a:r>
          </a:p>
          <a:p>
            <a:pPr algn="just"/>
            <a:r>
              <a:rPr lang="en-US" sz="2400" dirty="0" smtClean="0">
                <a:solidFill>
                  <a:schemeClr val="accent1"/>
                </a:solidFill>
              </a:rPr>
              <a:t>First step </a:t>
            </a:r>
            <a:r>
              <a:rPr lang="en-US" sz="2400" dirty="0" smtClean="0"/>
              <a:t>in our project was to communicate with the drive using </a:t>
            </a:r>
            <a:r>
              <a:rPr lang="en-US" sz="2400" dirty="0" err="1" smtClean="0"/>
              <a:t>Matlab</a:t>
            </a:r>
            <a:r>
              <a:rPr lang="en-US" sz="2400" dirty="0" smtClean="0"/>
              <a:t>. We wrote a code to read the voltage and current from the drive to check if the communication would occur, and it succeeded.</a:t>
            </a:r>
          </a:p>
          <a:p>
            <a:pPr algn="just"/>
            <a:r>
              <a:rPr lang="en-US" sz="2400" dirty="0" smtClean="0"/>
              <a:t>After we wrote a code to read the current and voltage, we tried to improve it in order to read the speed of the machine too.</a:t>
            </a:r>
          </a:p>
          <a:p>
            <a:pPr algn="just"/>
            <a:endParaRPr lang="en-US" sz="2400" dirty="0" smtClean="0"/>
          </a:p>
          <a:p>
            <a:endParaRPr lang="en-US" sz="2400" dirty="0"/>
          </a:p>
        </p:txBody>
      </p:sp>
    </p:spTree>
    <p:extLst>
      <p:ext uri="{BB962C8B-B14F-4D97-AF65-F5344CB8AC3E}">
        <p14:creationId xmlns:p14="http://schemas.microsoft.com/office/powerpoint/2010/main" val="3480978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4868954" cy="1361128"/>
          </a:xfrm>
        </p:spPr>
        <p:txBody>
          <a:bodyPr>
            <a:normAutofit/>
          </a:bodyPr>
          <a:lstStyle/>
          <a:p>
            <a:r>
              <a:rPr lang="en-US" sz="2800" b="1" dirty="0" smtClean="0"/>
              <a:t>4.1 Software design</a:t>
            </a:r>
            <a:endParaRPr lang="en-US" sz="28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62303" y="-106782"/>
            <a:ext cx="3341086" cy="464289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2302" y="4536109"/>
            <a:ext cx="3341087" cy="1856886"/>
          </a:xfrm>
          <a:prstGeom prst="rect">
            <a:avLst/>
          </a:prstGeom>
        </p:spPr>
      </p:pic>
      <p:sp>
        <p:nvSpPr>
          <p:cNvPr id="8" name="TextBox 7"/>
          <p:cNvSpPr txBox="1"/>
          <p:nvPr/>
        </p:nvSpPr>
        <p:spPr>
          <a:xfrm>
            <a:off x="304800" y="2027583"/>
            <a:ext cx="7117976" cy="2369880"/>
          </a:xfrm>
          <a:prstGeom prst="rect">
            <a:avLst/>
          </a:prstGeom>
          <a:noFill/>
        </p:spPr>
        <p:txBody>
          <a:bodyPr wrap="square" rtlCol="0">
            <a:spAutoFit/>
          </a:bodyPr>
          <a:lstStyle/>
          <a:p>
            <a:r>
              <a:rPr lang="en-US" sz="2000" dirty="0" smtClean="0"/>
              <a:t>Operating the SDK:</a:t>
            </a:r>
          </a:p>
          <a:p>
            <a:endParaRPr lang="en-US" sz="2000" dirty="0" smtClean="0"/>
          </a:p>
          <a:p>
            <a:r>
              <a:rPr lang="en-US" dirty="0"/>
              <a:t>First we had to initialize the SDK using the Matlab through USB. This is done by calling the </a:t>
            </a:r>
            <a:r>
              <a:rPr lang="en-US" dirty="0" err="1"/>
              <a:t>dll</a:t>
            </a:r>
            <a:r>
              <a:rPr lang="en-US" dirty="0"/>
              <a:t> files to communicate with DACI. After calling the </a:t>
            </a:r>
            <a:r>
              <a:rPr lang="en-US" dirty="0" err="1"/>
              <a:t>dll</a:t>
            </a:r>
            <a:r>
              <a:rPr lang="en-US" dirty="0"/>
              <a:t> files to code, the library of the SDK will be available, all we had to do was to load the library and start using </a:t>
            </a:r>
            <a:r>
              <a:rPr lang="en-US" dirty="0" smtClean="0"/>
              <a:t>functions. Then </a:t>
            </a:r>
            <a:r>
              <a:rPr lang="en-US" dirty="0"/>
              <a:t>the device is initiated and the program will start reading and executing our operations.</a:t>
            </a:r>
            <a:endParaRPr lang="en-US" dirty="0" smtClean="0"/>
          </a:p>
          <a:p>
            <a:endParaRPr lang="en-US" dirty="0"/>
          </a:p>
        </p:txBody>
      </p:sp>
    </p:spTree>
    <p:extLst>
      <p:ext uri="{BB962C8B-B14F-4D97-AF65-F5344CB8AC3E}">
        <p14:creationId xmlns:p14="http://schemas.microsoft.com/office/powerpoint/2010/main" val="1149066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4.1 Software design</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5892" y="0"/>
            <a:ext cx="6683978" cy="5656729"/>
          </a:xfrm>
          <a:prstGeom prst="rect">
            <a:avLst/>
          </a:prstGeom>
        </p:spPr>
      </p:pic>
      <p:sp>
        <p:nvSpPr>
          <p:cNvPr id="6" name="TextBox 5"/>
          <p:cNvSpPr txBox="1"/>
          <p:nvPr/>
        </p:nvSpPr>
        <p:spPr>
          <a:xfrm>
            <a:off x="1004047" y="2312894"/>
            <a:ext cx="3056965" cy="400110"/>
          </a:xfrm>
          <a:prstGeom prst="rect">
            <a:avLst/>
          </a:prstGeom>
          <a:noFill/>
        </p:spPr>
        <p:txBody>
          <a:bodyPr wrap="square" rtlCol="0">
            <a:spAutoFit/>
          </a:bodyPr>
          <a:lstStyle/>
          <a:p>
            <a:r>
              <a:rPr lang="en-US" sz="2000" dirty="0" smtClean="0"/>
              <a:t>Controlling the inputs</a:t>
            </a:r>
            <a:endParaRPr lang="en-US" sz="2000" dirty="0"/>
          </a:p>
        </p:txBody>
      </p:sp>
      <p:sp>
        <p:nvSpPr>
          <p:cNvPr id="7" name="Rectangle 6"/>
          <p:cNvSpPr/>
          <p:nvPr/>
        </p:nvSpPr>
        <p:spPr>
          <a:xfrm>
            <a:off x="1004047" y="2828364"/>
            <a:ext cx="5486400" cy="1200329"/>
          </a:xfrm>
          <a:prstGeom prst="rect">
            <a:avLst/>
          </a:prstGeom>
        </p:spPr>
        <p:txBody>
          <a:bodyPr wrap="square">
            <a:spAutoFit/>
          </a:bodyPr>
          <a:lstStyle/>
          <a:p>
            <a:r>
              <a:rPr lang="en-US" dirty="0"/>
              <a:t>Before executing the operations we had to set the desired properties of inputs. Such as, the input type (voltage or current), the input ranges, trigger settings and the sampling frequency. </a:t>
            </a:r>
            <a:endParaRPr lang="en-US" dirty="0"/>
          </a:p>
        </p:txBody>
      </p:sp>
    </p:spTree>
    <p:extLst>
      <p:ext uri="{BB962C8B-B14F-4D97-AF65-F5344CB8AC3E}">
        <p14:creationId xmlns:p14="http://schemas.microsoft.com/office/powerpoint/2010/main" val="3281129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4.1 Software design</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1882" y="418259"/>
            <a:ext cx="6255906" cy="5588094"/>
          </a:xfrm>
          <a:prstGeom prst="rect">
            <a:avLst/>
          </a:prstGeom>
        </p:spPr>
      </p:pic>
    </p:spTree>
    <p:extLst>
      <p:ext uri="{BB962C8B-B14F-4D97-AF65-F5344CB8AC3E}">
        <p14:creationId xmlns:p14="http://schemas.microsoft.com/office/powerpoint/2010/main" val="34532715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4.1 Software design</a:t>
            </a:r>
            <a:endParaRPr lang="en-US"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3990" y="181568"/>
            <a:ext cx="5602182" cy="5744103"/>
          </a:xfrm>
          <a:prstGeom prst="rect">
            <a:avLst/>
          </a:prstGeom>
        </p:spPr>
      </p:pic>
      <p:sp>
        <p:nvSpPr>
          <p:cNvPr id="8" name="Rectangle 7"/>
          <p:cNvSpPr/>
          <p:nvPr/>
        </p:nvSpPr>
        <p:spPr>
          <a:xfrm>
            <a:off x="1097280" y="2225331"/>
            <a:ext cx="6096000" cy="1277786"/>
          </a:xfrm>
          <a:prstGeom prst="rect">
            <a:avLst/>
          </a:prstGeom>
        </p:spPr>
        <p:txBody>
          <a:bodyPr>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W</a:t>
            </a:r>
            <a:r>
              <a:rPr lang="en-US" dirty="0" smtClean="0">
                <a:latin typeface="Calibri" panose="020F0502020204030204" pitchFamily="34" charset="0"/>
                <a:ea typeface="Calibri" panose="020F0502020204030204" pitchFamily="34" charset="0"/>
                <a:cs typeface="Arial" panose="020B0604020202020204" pitchFamily="34" charset="0"/>
              </a:rPr>
              <a:t>e </a:t>
            </a:r>
            <a:r>
              <a:rPr lang="en-US" dirty="0">
                <a:latin typeface="Calibri" panose="020F0502020204030204" pitchFamily="34" charset="0"/>
                <a:ea typeface="Calibri" panose="020F0502020204030204" pitchFamily="34" charset="0"/>
                <a:cs typeface="Arial" panose="020B0604020202020204" pitchFamily="34" charset="0"/>
              </a:rPr>
              <a:t>can </a:t>
            </a:r>
            <a:r>
              <a:rPr lang="en-US" dirty="0" smtClean="0">
                <a:latin typeface="Calibri" panose="020F0502020204030204" pitchFamily="34" charset="0"/>
                <a:ea typeface="Calibri" panose="020F0502020204030204" pitchFamily="34" charset="0"/>
                <a:cs typeface="Arial" panose="020B0604020202020204" pitchFamily="34" charset="0"/>
              </a:rPr>
              <a:t>also get </a:t>
            </a:r>
            <a:r>
              <a:rPr lang="en-US" dirty="0">
                <a:latin typeface="Calibri" panose="020F0502020204030204" pitchFamily="34" charset="0"/>
                <a:ea typeface="Calibri" panose="020F0502020204030204" pitchFamily="34" charset="0"/>
                <a:cs typeface="Arial" panose="020B0604020202020204" pitchFamily="34" charset="0"/>
              </a:rPr>
              <a:t>digital outputs, by setting the digital output states and after the control is done and the PWM is calculated, the digital signal is sent to the DACI Unit in order to control the invertor.</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652952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697291"/>
            <a:ext cx="10058400" cy="1450757"/>
          </a:xfrm>
        </p:spPr>
        <p:txBody>
          <a:bodyPr>
            <a:noAutofit/>
          </a:bodyPr>
          <a:lstStyle/>
          <a:p>
            <a:r>
              <a:rPr lang="en-US" dirty="0">
                <a:solidFill>
                  <a:schemeClr val="accent1"/>
                </a:solidFill>
              </a:rPr>
              <a:t>4 </a:t>
            </a:r>
            <a:r>
              <a:rPr lang="en-US" dirty="0"/>
              <a:t>Methodology of vector control of induction motor</a:t>
            </a:r>
            <a:br>
              <a:rPr lang="en-US" dirty="0"/>
            </a:br>
            <a:endParaRPr lang="en-US" dirty="0">
              <a:latin typeface="+mn-lt"/>
            </a:endParaRPr>
          </a:p>
        </p:txBody>
      </p:sp>
      <p:sp>
        <p:nvSpPr>
          <p:cNvPr id="3" name="Content Placeholder 2"/>
          <p:cNvSpPr>
            <a:spLocks noGrp="1"/>
          </p:cNvSpPr>
          <p:nvPr>
            <p:ph idx="1"/>
          </p:nvPr>
        </p:nvSpPr>
        <p:spPr/>
        <p:txBody>
          <a:bodyPr/>
          <a:lstStyle/>
          <a:p>
            <a:r>
              <a:rPr lang="en-GB" sz="2400" dirty="0">
                <a:solidFill>
                  <a:schemeClr val="accent1"/>
                </a:solidFill>
              </a:rPr>
              <a:t>4.2</a:t>
            </a:r>
            <a:r>
              <a:rPr lang="en-GB" sz="2400" dirty="0"/>
              <a:t>  </a:t>
            </a:r>
            <a:r>
              <a:rPr lang="en-GB" sz="2400" dirty="0" smtClean="0"/>
              <a:t>results :</a:t>
            </a:r>
            <a:r>
              <a:rPr lang="en-US" sz="2400" dirty="0" smtClean="0"/>
              <a:t>after we followed the previous steps we got the following results:</a:t>
            </a:r>
            <a:endParaRPr lang="en-US" sz="2400" dirty="0" smtClean="0"/>
          </a:p>
          <a:p>
            <a:pPr lvl="0"/>
            <a:r>
              <a:rPr lang="en-US" sz="2400" dirty="0" smtClean="0">
                <a:solidFill>
                  <a:schemeClr val="accent1"/>
                </a:solidFill>
              </a:rPr>
              <a:t>1</a:t>
            </a:r>
            <a:r>
              <a:rPr lang="en-US" sz="2400" dirty="0" smtClean="0">
                <a:solidFill>
                  <a:schemeClr val="accent1"/>
                </a:solidFill>
              </a:rPr>
              <a:t>. </a:t>
            </a:r>
            <a:r>
              <a:rPr lang="en-US" sz="2400" dirty="0" smtClean="0"/>
              <a:t>voltage and current:</a:t>
            </a:r>
          </a:p>
          <a:p>
            <a:endParaRPr lang="en-US" dirty="0"/>
          </a:p>
        </p:txBody>
      </p:sp>
      <p:pic>
        <p:nvPicPr>
          <p:cNvPr id="4" name="Picture 3" descr="C:\Users\abeer\AppData\Local\Microsoft\Windows\INetCache\Content.Word\20180403_120433.jpg"/>
          <p:cNvPicPr/>
          <p:nvPr/>
        </p:nvPicPr>
        <p:blipFill rotWithShape="1">
          <a:blip r:embed="rId2" cstate="print">
            <a:extLst>
              <a:ext uri="{28A0092B-C50C-407E-A947-70E740481C1C}">
                <a14:useLocalDpi xmlns:a14="http://schemas.microsoft.com/office/drawing/2010/main" val="0"/>
              </a:ext>
            </a:extLst>
          </a:blip>
          <a:srcRect l="16455" r="7488" b="38272"/>
          <a:stretch/>
        </p:blipFill>
        <p:spPr bwMode="auto">
          <a:xfrm>
            <a:off x="4076262" y="2318010"/>
            <a:ext cx="7580349" cy="3446686"/>
          </a:xfrm>
          <a:prstGeom prst="rect">
            <a:avLst/>
          </a:prstGeom>
          <a:noFill/>
          <a:ln cmpd="sng">
            <a:solidFill>
              <a:schemeClr val="tx1"/>
            </a:solidFill>
            <a:prstDash val="dash"/>
          </a:ln>
        </p:spPr>
      </p:pic>
    </p:spTree>
    <p:extLst>
      <p:ext uri="{BB962C8B-B14F-4D97-AF65-F5344CB8AC3E}">
        <p14:creationId xmlns:p14="http://schemas.microsoft.com/office/powerpoint/2010/main" val="2406764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585" y="756396"/>
            <a:ext cx="10058400" cy="1450757"/>
          </a:xfrm>
        </p:spPr>
        <p:txBody>
          <a:bodyPr>
            <a:noAutofit/>
          </a:bodyPr>
          <a:lstStyle/>
          <a:p>
            <a:r>
              <a:rPr lang="en-US" dirty="0">
                <a:solidFill>
                  <a:schemeClr val="accent1"/>
                </a:solidFill>
              </a:rPr>
              <a:t>4 </a:t>
            </a:r>
            <a:r>
              <a:rPr lang="en-US" dirty="0"/>
              <a:t>Methodology of vector control of induction motor</a:t>
            </a:r>
            <a:br>
              <a:rPr lang="en-US" dirty="0"/>
            </a:b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6526" y="1836190"/>
            <a:ext cx="5308675" cy="2811058"/>
          </a:xfrm>
          <a:prstGeom prst="rect">
            <a:avLst/>
          </a:prstGeom>
        </p:spPr>
      </p:pic>
      <p:sp>
        <p:nvSpPr>
          <p:cNvPr id="5" name="TextBox 4"/>
          <p:cNvSpPr txBox="1"/>
          <p:nvPr/>
        </p:nvSpPr>
        <p:spPr>
          <a:xfrm>
            <a:off x="1049337" y="1928695"/>
            <a:ext cx="1249378" cy="738664"/>
          </a:xfrm>
          <a:prstGeom prst="rect">
            <a:avLst/>
          </a:prstGeom>
          <a:noFill/>
        </p:spPr>
        <p:txBody>
          <a:bodyPr wrap="square" rtlCol="0">
            <a:spAutoFit/>
          </a:bodyPr>
          <a:lstStyle/>
          <a:p>
            <a:r>
              <a:rPr lang="en-US" sz="2400" dirty="0" smtClean="0">
                <a:solidFill>
                  <a:schemeClr val="accent1"/>
                </a:solidFill>
              </a:rPr>
              <a:t>2. </a:t>
            </a:r>
            <a:r>
              <a:rPr lang="en-US" sz="2400" dirty="0" smtClean="0"/>
              <a:t>Speed</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4599" y="4647248"/>
            <a:ext cx="8181334" cy="1511309"/>
          </a:xfrm>
          <a:prstGeom prst="rect">
            <a:avLst/>
          </a:prstGeom>
        </p:spPr>
      </p:pic>
      <p:sp>
        <p:nvSpPr>
          <p:cNvPr id="7" name="TextBox 6"/>
          <p:cNvSpPr txBox="1"/>
          <p:nvPr/>
        </p:nvSpPr>
        <p:spPr>
          <a:xfrm>
            <a:off x="1137037" y="4603226"/>
            <a:ext cx="1494846" cy="369332"/>
          </a:xfrm>
          <a:prstGeom prst="rect">
            <a:avLst/>
          </a:prstGeom>
          <a:noFill/>
        </p:spPr>
        <p:txBody>
          <a:bodyPr wrap="square" rtlCol="0">
            <a:spAutoFit/>
          </a:bodyPr>
          <a:lstStyle/>
          <a:p>
            <a:r>
              <a:rPr lang="en-US" dirty="0" smtClean="0"/>
              <a:t>Using </a:t>
            </a:r>
            <a:r>
              <a:rPr lang="en-US" dirty="0"/>
              <a:t>M</a:t>
            </a:r>
            <a:r>
              <a:rPr lang="en-US" dirty="0" smtClean="0"/>
              <a:t>atlab</a:t>
            </a:r>
            <a:endParaRPr lang="en-US" dirty="0"/>
          </a:p>
        </p:txBody>
      </p:sp>
      <p:sp>
        <p:nvSpPr>
          <p:cNvPr id="8" name="TextBox 7"/>
          <p:cNvSpPr txBox="1"/>
          <p:nvPr/>
        </p:nvSpPr>
        <p:spPr>
          <a:xfrm>
            <a:off x="1137037" y="2667359"/>
            <a:ext cx="2782958" cy="369332"/>
          </a:xfrm>
          <a:prstGeom prst="rect">
            <a:avLst/>
          </a:prstGeom>
          <a:noFill/>
        </p:spPr>
        <p:txBody>
          <a:bodyPr wrap="square" rtlCol="0">
            <a:spAutoFit/>
          </a:bodyPr>
          <a:lstStyle/>
          <a:p>
            <a:r>
              <a:rPr lang="en-US" dirty="0" smtClean="0"/>
              <a:t>Using the original software</a:t>
            </a:r>
            <a:endParaRPr lang="en-US" dirty="0"/>
          </a:p>
        </p:txBody>
      </p:sp>
    </p:spTree>
    <p:extLst>
      <p:ext uri="{BB962C8B-B14F-4D97-AF65-F5344CB8AC3E}">
        <p14:creationId xmlns:p14="http://schemas.microsoft.com/office/powerpoint/2010/main" val="1032459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solidFill>
                  <a:schemeClr val="accent1"/>
                </a:solidFill>
              </a:rPr>
              <a:t>3. </a:t>
            </a:r>
            <a:r>
              <a:rPr lang="en-US" dirty="0">
                <a:solidFill>
                  <a:schemeClr val="tx1"/>
                </a:solidFill>
              </a:rPr>
              <a:t>digital output</a:t>
            </a:r>
          </a:p>
          <a:p>
            <a:endParaRPr lang="en-US" dirty="0"/>
          </a:p>
          <a:p>
            <a:endParaRPr lang="en-US" dirty="0"/>
          </a:p>
        </p:txBody>
      </p:sp>
      <p:pic>
        <p:nvPicPr>
          <p:cNvPr id="5" name="Picture 4" descr="C:\Users\abeer\AppData\Local\Microsoft\Windows\INetCache\Content.Word\20180403_12042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1131" y="2246811"/>
            <a:ext cx="7576458" cy="3618411"/>
          </a:xfrm>
          <a:prstGeom prst="rect">
            <a:avLst/>
          </a:prstGeom>
          <a:noFill/>
          <a:ln cmpd="sng">
            <a:solidFill>
              <a:schemeClr val="tx1"/>
            </a:solidFill>
            <a:prstDash val="dashDot"/>
          </a:ln>
        </p:spPr>
      </p:pic>
      <p:sp>
        <p:nvSpPr>
          <p:cNvPr id="2" name="TextBox 1"/>
          <p:cNvSpPr txBox="1"/>
          <p:nvPr/>
        </p:nvSpPr>
        <p:spPr>
          <a:xfrm>
            <a:off x="1251189" y="199613"/>
            <a:ext cx="9750582" cy="1846659"/>
          </a:xfrm>
          <a:prstGeom prst="rect">
            <a:avLst/>
          </a:prstGeom>
          <a:noFill/>
        </p:spPr>
        <p:txBody>
          <a:bodyPr wrap="square" rtlCol="0">
            <a:spAutoFit/>
          </a:bodyPr>
          <a:lstStyle/>
          <a:p>
            <a:r>
              <a:rPr lang="en-US" sz="4800" dirty="0">
                <a:solidFill>
                  <a:schemeClr val="accent1"/>
                </a:solidFill>
              </a:rPr>
              <a:t>4 </a:t>
            </a:r>
            <a:r>
              <a:rPr lang="en-US" sz="4800" dirty="0"/>
              <a:t>Methodology of vector control of induction motor</a:t>
            </a:r>
          </a:p>
          <a:p>
            <a:endParaRPr lang="en-US" dirty="0"/>
          </a:p>
        </p:txBody>
      </p:sp>
    </p:spTree>
    <p:extLst>
      <p:ext uri="{BB962C8B-B14F-4D97-AF65-F5344CB8AC3E}">
        <p14:creationId xmlns:p14="http://schemas.microsoft.com/office/powerpoint/2010/main" val="23582998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5</a:t>
            </a:r>
            <a:r>
              <a:rPr lang="en-US" dirty="0" smtClean="0">
                <a:solidFill>
                  <a:schemeClr val="accent1"/>
                </a:solidFill>
              </a:rPr>
              <a:t>.1 </a:t>
            </a:r>
            <a:r>
              <a:rPr lang="en-US" dirty="0" smtClean="0"/>
              <a:t>Vector control of IM</a:t>
            </a:r>
            <a:endParaRPr lang="en-US" dirty="0"/>
          </a:p>
        </p:txBody>
      </p:sp>
      <p:sp>
        <p:nvSpPr>
          <p:cNvPr id="5" name="Content Placeholder 4"/>
          <p:cNvSpPr>
            <a:spLocks noGrp="1"/>
          </p:cNvSpPr>
          <p:nvPr>
            <p:ph idx="1"/>
          </p:nvPr>
        </p:nvSpPr>
        <p:spPr/>
        <p:txBody>
          <a:bodyPr/>
          <a:lstStyle/>
          <a:p>
            <a:pPr algn="just"/>
            <a:r>
              <a:rPr lang="en-US" sz="2400" b="1" dirty="0" smtClean="0"/>
              <a:t>Vector control</a:t>
            </a:r>
            <a:r>
              <a:rPr lang="en-US" sz="2400" dirty="0" smtClean="0"/>
              <a:t>, also called </a:t>
            </a:r>
            <a:r>
              <a:rPr lang="en-US" sz="2400" b="1" dirty="0" smtClean="0"/>
              <a:t>field-oriented control</a:t>
            </a:r>
            <a:r>
              <a:rPr lang="en-US" sz="2400" dirty="0" smtClean="0"/>
              <a:t> (FOC), is a variable-frequency drive (VFD) control method in which the stator currents of a three-phase AC electric motor are identified as two orthogonal components that can be visualized with a </a:t>
            </a:r>
            <a:r>
              <a:rPr lang="en-US" sz="2400" dirty="0" smtClean="0"/>
              <a:t>vector (</a:t>
            </a:r>
            <a:r>
              <a:rPr lang="en-US" sz="2400" dirty="0" err="1" smtClean="0"/>
              <a:t>dq</a:t>
            </a:r>
            <a:r>
              <a:rPr lang="en-US" sz="2400" dirty="0" smtClean="0"/>
              <a:t>-frame) . </a:t>
            </a:r>
          </a:p>
          <a:p>
            <a:pPr algn="just"/>
            <a:endParaRPr lang="en-US" dirty="0"/>
          </a:p>
        </p:txBody>
      </p:sp>
    </p:spTree>
    <p:extLst>
      <p:ext uri="{BB962C8B-B14F-4D97-AF65-F5344CB8AC3E}">
        <p14:creationId xmlns:p14="http://schemas.microsoft.com/office/powerpoint/2010/main" val="3242605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5.1 </a:t>
            </a:r>
            <a:r>
              <a:rPr lang="en-US" dirty="0"/>
              <a:t>Vector control of IM</a:t>
            </a:r>
          </a:p>
        </p:txBody>
      </p:sp>
      <p:sp>
        <p:nvSpPr>
          <p:cNvPr id="3" name="Content Placeholder 2"/>
          <p:cNvSpPr>
            <a:spLocks noGrp="1"/>
          </p:cNvSpPr>
          <p:nvPr>
            <p:ph idx="1"/>
          </p:nvPr>
        </p:nvSpPr>
        <p:spPr>
          <a:xfrm>
            <a:off x="1097280" y="1882588"/>
            <a:ext cx="5366273" cy="4246482"/>
          </a:xfrm>
        </p:spPr>
        <p:txBody>
          <a:bodyPr>
            <a:normAutofit/>
          </a:bodyPr>
          <a:lstStyle/>
          <a:p>
            <a:r>
              <a:rPr lang="en-US" sz="2400" dirty="0" smtClean="0"/>
              <a:t>After we achieved  this semester how to communicate with Matlab, we started to build Matlab simulation for vector control </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3176" y="1429569"/>
            <a:ext cx="5252027" cy="4271984"/>
          </a:xfrm>
          <a:prstGeom prst="rect">
            <a:avLst/>
          </a:prstGeom>
        </p:spPr>
      </p:pic>
    </p:spTree>
    <p:extLst>
      <p:ext uri="{BB962C8B-B14F-4D97-AF65-F5344CB8AC3E}">
        <p14:creationId xmlns:p14="http://schemas.microsoft.com/office/powerpoint/2010/main" val="1068527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content:</a:t>
            </a:r>
            <a:endParaRPr lang="en-US" dirty="0">
              <a:solidFill>
                <a:schemeClr val="accent1"/>
              </a:solidFill>
            </a:endParaRPr>
          </a:p>
        </p:txBody>
      </p:sp>
      <p:sp>
        <p:nvSpPr>
          <p:cNvPr id="3" name="Content Placeholder 2"/>
          <p:cNvSpPr>
            <a:spLocks noGrp="1"/>
          </p:cNvSpPr>
          <p:nvPr>
            <p:ph idx="1"/>
          </p:nvPr>
        </p:nvSpPr>
        <p:spPr>
          <a:xfrm>
            <a:off x="1097280" y="1845733"/>
            <a:ext cx="10058400" cy="4633443"/>
          </a:xfrm>
        </p:spPr>
        <p:txBody>
          <a:bodyPr>
            <a:normAutofit fontScale="92500" lnSpcReduction="20000"/>
          </a:bodyPr>
          <a:lstStyle/>
          <a:p>
            <a:pPr marL="457200" indent="-457200">
              <a:buFont typeface="+mj-lt"/>
              <a:buAutoNum type="arabicPeriod"/>
            </a:pPr>
            <a:r>
              <a:rPr lang="en-US" sz="2400" dirty="0" smtClean="0">
                <a:solidFill>
                  <a:schemeClr val="tx1"/>
                </a:solidFill>
              </a:rPr>
              <a:t>Idea of the project.</a:t>
            </a:r>
          </a:p>
          <a:p>
            <a:pPr marL="457200" indent="-457200">
              <a:buFont typeface="+mj-lt"/>
              <a:buAutoNum type="arabicPeriod"/>
            </a:pPr>
            <a:r>
              <a:rPr lang="en-US" sz="2400" dirty="0" smtClean="0">
                <a:solidFill>
                  <a:schemeClr val="tx1"/>
                </a:solidFill>
              </a:rPr>
              <a:t>Why </a:t>
            </a:r>
            <a:r>
              <a:rPr lang="en-US" sz="2400" dirty="0" smtClean="0">
                <a:solidFill>
                  <a:schemeClr val="tx1"/>
                </a:solidFill>
              </a:rPr>
              <a:t>do we prefer to use induction motor?</a:t>
            </a:r>
          </a:p>
          <a:p>
            <a:pPr marL="457200" indent="-457200">
              <a:buFont typeface="+mj-lt"/>
              <a:buAutoNum type="arabicPeriod"/>
            </a:pPr>
            <a:r>
              <a:rPr lang="en-US" sz="2400" dirty="0" smtClean="0">
                <a:solidFill>
                  <a:schemeClr val="tx1"/>
                </a:solidFill>
              </a:rPr>
              <a:t>Methods to control induction motor.</a:t>
            </a:r>
            <a:endParaRPr lang="ar-SA" sz="2400" dirty="0" smtClean="0">
              <a:solidFill>
                <a:schemeClr val="tx1"/>
              </a:solidFill>
            </a:endParaRPr>
          </a:p>
          <a:p>
            <a:pPr marL="457200" indent="-457200">
              <a:buFont typeface="+mj-lt"/>
              <a:buAutoNum type="arabicPeriod"/>
            </a:pPr>
            <a:r>
              <a:rPr lang="en-US" sz="2400" dirty="0" smtClean="0">
                <a:solidFill>
                  <a:schemeClr val="tx1"/>
                </a:solidFill>
              </a:rPr>
              <a:t>What is Lab-Volt 9063 Software Development Kit (SDK)</a:t>
            </a:r>
            <a:r>
              <a:rPr lang="ar-SA" sz="2400" dirty="0" smtClean="0">
                <a:solidFill>
                  <a:schemeClr val="tx1"/>
                </a:solidFill>
              </a:rPr>
              <a:t>؟</a:t>
            </a:r>
            <a:endParaRPr lang="en-US" sz="2400" dirty="0" smtClean="0">
              <a:solidFill>
                <a:schemeClr val="tx1"/>
              </a:solidFill>
            </a:endParaRPr>
          </a:p>
          <a:p>
            <a:pPr marL="0" indent="0">
              <a:buNone/>
            </a:pPr>
            <a:r>
              <a:rPr lang="en-US" sz="2400" dirty="0" smtClean="0">
                <a:solidFill>
                  <a:schemeClr val="accent1"/>
                </a:solidFill>
              </a:rPr>
              <a:t>5.    </a:t>
            </a:r>
            <a:r>
              <a:rPr lang="en-US" sz="2400" dirty="0" smtClean="0">
                <a:solidFill>
                  <a:schemeClr val="tx1"/>
                </a:solidFill>
              </a:rPr>
              <a:t>Methodology </a:t>
            </a:r>
            <a:r>
              <a:rPr lang="en-US" sz="2400" dirty="0">
                <a:solidFill>
                  <a:schemeClr val="tx1"/>
                </a:solidFill>
              </a:rPr>
              <a:t>of vector control of induction motor</a:t>
            </a:r>
            <a:endParaRPr lang="ar-SA" sz="2400" dirty="0">
              <a:solidFill>
                <a:schemeClr val="tx1"/>
              </a:solidFill>
            </a:endParaRPr>
          </a:p>
          <a:p>
            <a:pPr marL="457200" indent="-457200">
              <a:buNone/>
            </a:pPr>
            <a:r>
              <a:rPr lang="en-US" sz="2400" dirty="0">
                <a:solidFill>
                  <a:schemeClr val="tx1"/>
                </a:solidFill>
              </a:rPr>
              <a:t>        </a:t>
            </a:r>
            <a:r>
              <a:rPr lang="ar-SA" sz="2400" dirty="0">
                <a:solidFill>
                  <a:schemeClr val="tx1"/>
                </a:solidFill>
              </a:rPr>
              <a:t>5</a:t>
            </a:r>
            <a:r>
              <a:rPr lang="en-US" sz="2400" dirty="0">
                <a:solidFill>
                  <a:schemeClr val="tx1"/>
                </a:solidFill>
              </a:rPr>
              <a:t>.1  Software design</a:t>
            </a:r>
          </a:p>
          <a:p>
            <a:pPr marL="457200" indent="-457200">
              <a:buNone/>
            </a:pPr>
            <a:r>
              <a:rPr lang="en-GB" sz="2400" dirty="0">
                <a:solidFill>
                  <a:schemeClr val="tx1"/>
                </a:solidFill>
              </a:rPr>
              <a:t>         5.2 </a:t>
            </a:r>
            <a:r>
              <a:rPr lang="en-GB" sz="2400" dirty="0" smtClean="0">
                <a:solidFill>
                  <a:schemeClr val="tx1"/>
                </a:solidFill>
              </a:rPr>
              <a:t>results</a:t>
            </a:r>
            <a:endParaRPr lang="en-US" sz="2600" dirty="0">
              <a:solidFill>
                <a:schemeClr val="tx1"/>
              </a:solidFill>
            </a:endParaRPr>
          </a:p>
          <a:p>
            <a:pPr marL="457200" indent="-457200">
              <a:buNone/>
            </a:pPr>
            <a:r>
              <a:rPr lang="en-US" sz="2400" dirty="0">
                <a:solidFill>
                  <a:schemeClr val="accent1"/>
                </a:solidFill>
              </a:rPr>
              <a:t>6</a:t>
            </a:r>
            <a:r>
              <a:rPr lang="en-US" sz="2400" dirty="0" smtClean="0">
                <a:solidFill>
                  <a:schemeClr val="accent1"/>
                </a:solidFill>
              </a:rPr>
              <a:t>. </a:t>
            </a:r>
            <a:r>
              <a:rPr lang="en-US" sz="2400" dirty="0" smtClean="0">
                <a:solidFill>
                  <a:schemeClr val="tx1"/>
                </a:solidFill>
              </a:rPr>
              <a:t>  </a:t>
            </a:r>
            <a:r>
              <a:rPr lang="en-US" sz="2400" dirty="0" smtClean="0">
                <a:solidFill>
                  <a:schemeClr val="tx1"/>
                </a:solidFill>
              </a:rPr>
              <a:t>Vector control of induction motor.</a:t>
            </a:r>
          </a:p>
          <a:p>
            <a:r>
              <a:rPr lang="en-US" sz="2400" dirty="0" smtClean="0">
                <a:solidFill>
                  <a:schemeClr val="tx1"/>
                </a:solidFill>
              </a:rPr>
              <a:t>        3.1  what is vector control?</a:t>
            </a:r>
          </a:p>
          <a:p>
            <a:r>
              <a:rPr lang="en-US" sz="2400" dirty="0" smtClean="0">
                <a:solidFill>
                  <a:schemeClr val="tx1"/>
                </a:solidFill>
              </a:rPr>
              <a:t>        3.2  types of vector control?</a:t>
            </a:r>
          </a:p>
          <a:p>
            <a:pPr marL="457200" indent="-457200">
              <a:buNone/>
            </a:pPr>
            <a:r>
              <a:rPr lang="en-GB" sz="2600" dirty="0">
                <a:solidFill>
                  <a:schemeClr val="accent1"/>
                </a:solidFill>
              </a:rPr>
              <a:t>7</a:t>
            </a:r>
            <a:r>
              <a:rPr lang="en-GB" sz="2600" dirty="0" smtClean="0">
                <a:solidFill>
                  <a:schemeClr val="accent1"/>
                </a:solidFill>
              </a:rPr>
              <a:t>.</a:t>
            </a:r>
            <a:r>
              <a:rPr lang="en-GB" sz="2600" dirty="0" smtClean="0">
                <a:solidFill>
                  <a:schemeClr val="tx1"/>
                </a:solidFill>
              </a:rPr>
              <a:t>   </a:t>
            </a:r>
            <a:r>
              <a:rPr lang="en-GB" sz="2600" dirty="0" smtClean="0">
                <a:solidFill>
                  <a:schemeClr val="tx1"/>
                </a:solidFill>
              </a:rPr>
              <a:t>conclusion</a:t>
            </a:r>
            <a:endParaRPr lang="ar-SA" sz="2600" dirty="0" smtClean="0">
              <a:solidFill>
                <a:schemeClr val="tx1"/>
              </a:solidFill>
            </a:endParaRPr>
          </a:p>
          <a:p>
            <a:pPr marL="457200" indent="-457200">
              <a:buNone/>
            </a:pPr>
            <a:endParaRPr lang="en-US" sz="2400" dirty="0" smtClean="0"/>
          </a:p>
          <a:p>
            <a:pPr marL="457200" indent="-457200">
              <a:buFont typeface="+mj-lt"/>
              <a:buAutoNum type="arabicPeriod"/>
            </a:pPr>
            <a:endParaRPr lang="en-US" dirty="0" smtClean="0"/>
          </a:p>
          <a:p>
            <a:pPr marL="457200" indent="-457200">
              <a:buFont typeface="+mj-lt"/>
              <a:buAutoNum type="arabicPeriod"/>
            </a:pPr>
            <a:endParaRPr lang="en-US" dirty="0"/>
          </a:p>
        </p:txBody>
      </p:sp>
    </p:spTree>
    <p:extLst>
      <p:ext uri="{BB962C8B-B14F-4D97-AF65-F5344CB8AC3E}">
        <p14:creationId xmlns:p14="http://schemas.microsoft.com/office/powerpoint/2010/main" val="42198508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a:t>
            </a:r>
            <a:r>
              <a:rPr lang="en-US" dirty="0" smtClean="0"/>
              <a:t>.2 </a:t>
            </a:r>
            <a:r>
              <a:rPr lang="en-US" dirty="0" smtClean="0"/>
              <a:t>types of vector control?</a:t>
            </a:r>
            <a:endParaRPr lang="en-US" dirty="0"/>
          </a:p>
        </p:txBody>
      </p:sp>
      <p:sp>
        <p:nvSpPr>
          <p:cNvPr id="3" name="Content Placeholder 2"/>
          <p:cNvSpPr>
            <a:spLocks noGrp="1"/>
          </p:cNvSpPr>
          <p:nvPr>
            <p:ph idx="1"/>
          </p:nvPr>
        </p:nvSpPr>
        <p:spPr/>
        <p:txBody>
          <a:bodyPr/>
          <a:lstStyle/>
          <a:p>
            <a:r>
              <a:rPr lang="en-US" sz="2400" dirty="0" smtClean="0"/>
              <a:t>The vector control can be classified into:</a:t>
            </a:r>
          </a:p>
          <a:p>
            <a:r>
              <a:rPr lang="en-US" dirty="0" smtClean="0"/>
              <a:t> </a:t>
            </a:r>
            <a:r>
              <a:rPr lang="en-US" sz="2400" dirty="0" smtClean="0"/>
              <a:t>(</a:t>
            </a:r>
            <a:r>
              <a:rPr lang="en-US" sz="2400" dirty="0" err="1" smtClean="0"/>
              <a:t>i</a:t>
            </a:r>
            <a:r>
              <a:rPr lang="en-US" sz="2400" dirty="0" smtClean="0"/>
              <a:t>) Direct vector control </a:t>
            </a:r>
          </a:p>
          <a:p>
            <a:pPr algn="just"/>
            <a:r>
              <a:rPr lang="en-US" sz="2400" dirty="0" smtClean="0">
                <a:solidFill>
                  <a:schemeClr val="accent1"/>
                </a:solidFill>
              </a:rPr>
              <a:t>In direct vector control method we have seen that it determines the magnitude and position of the rotor flux vector by direct flux measurement or by a computation based on terminal </a:t>
            </a:r>
            <a:r>
              <a:rPr lang="en-US" sz="2400" dirty="0" smtClean="0">
                <a:solidFill>
                  <a:schemeClr val="accent1"/>
                </a:solidFill>
              </a:rPr>
              <a:t>conditions</a:t>
            </a:r>
          </a:p>
          <a:p>
            <a:pPr algn="just"/>
            <a:endParaRPr lang="en-US" sz="2400" dirty="0"/>
          </a:p>
        </p:txBody>
      </p:sp>
    </p:spTree>
    <p:extLst>
      <p:ext uri="{BB962C8B-B14F-4D97-AF65-F5344CB8AC3E}">
        <p14:creationId xmlns:p14="http://schemas.microsoft.com/office/powerpoint/2010/main" val="1445294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5.2 types of vector control?</a:t>
            </a:r>
          </a:p>
        </p:txBody>
      </p:sp>
      <p:sp>
        <p:nvSpPr>
          <p:cNvPr id="3" name="Content Placeholder 2"/>
          <p:cNvSpPr>
            <a:spLocks noGrp="1"/>
          </p:cNvSpPr>
          <p:nvPr>
            <p:ph idx="1"/>
          </p:nvPr>
        </p:nvSpPr>
        <p:spPr/>
        <p:txBody>
          <a:bodyPr/>
          <a:lstStyle/>
          <a:p>
            <a:pPr algn="just"/>
            <a:endParaRPr lang="en-US" dirty="0">
              <a:solidFill>
                <a:schemeClr val="accent1"/>
              </a:solidFill>
            </a:endParaRPr>
          </a:p>
          <a:p>
            <a:r>
              <a:rPr lang="en-US" sz="2400" dirty="0"/>
              <a:t>(ii) </a:t>
            </a:r>
            <a:r>
              <a:rPr lang="en-US" sz="2400" dirty="0" smtClean="0"/>
              <a:t>Indirect </a:t>
            </a:r>
            <a:r>
              <a:rPr lang="en-US" sz="2400" dirty="0"/>
              <a:t>vector control.</a:t>
            </a:r>
          </a:p>
          <a:p>
            <a:pPr algn="just"/>
            <a:r>
              <a:rPr lang="en-US" sz="2400" dirty="0">
                <a:solidFill>
                  <a:schemeClr val="accent1"/>
                </a:solidFill>
              </a:rPr>
              <a:t>The indirect vector control method is essentially same as the direct vector control, except that the rotor angle </a:t>
            </a:r>
            <a:r>
              <a:rPr lang="en-US" sz="2400" dirty="0" err="1">
                <a:solidFill>
                  <a:schemeClr val="accent1"/>
                </a:solidFill>
              </a:rPr>
              <a:t>θe</a:t>
            </a:r>
            <a:r>
              <a:rPr lang="en-US" sz="2400" dirty="0">
                <a:solidFill>
                  <a:schemeClr val="accent1"/>
                </a:solidFill>
              </a:rPr>
              <a:t> is generated in an indirect manner (estimation) using the measured speed </a:t>
            </a:r>
            <a:r>
              <a:rPr lang="en-US" sz="2400" dirty="0" err="1">
                <a:solidFill>
                  <a:schemeClr val="accent1"/>
                </a:solidFill>
              </a:rPr>
              <a:t>ωr</a:t>
            </a:r>
            <a:r>
              <a:rPr lang="en-US" sz="2400" dirty="0">
                <a:solidFill>
                  <a:schemeClr val="accent1"/>
                </a:solidFill>
              </a:rPr>
              <a:t> and the slip speed </a:t>
            </a:r>
            <a:r>
              <a:rPr lang="en-US" sz="2400" dirty="0" err="1">
                <a:solidFill>
                  <a:schemeClr val="accent1"/>
                </a:solidFill>
              </a:rPr>
              <a:t>ωsl</a:t>
            </a:r>
            <a:r>
              <a:rPr lang="en-US" sz="2400" dirty="0">
                <a:solidFill>
                  <a:schemeClr val="accent1"/>
                </a:solidFill>
              </a:rPr>
              <a:t> </a:t>
            </a:r>
            <a:r>
              <a:rPr lang="en-US" sz="2400" dirty="0"/>
              <a:t>.</a:t>
            </a:r>
          </a:p>
          <a:p>
            <a:endParaRPr lang="en-US" dirty="0"/>
          </a:p>
          <a:p>
            <a:endParaRPr lang="en-US" dirty="0"/>
          </a:p>
        </p:txBody>
      </p:sp>
    </p:spTree>
    <p:extLst>
      <p:ext uri="{BB962C8B-B14F-4D97-AF65-F5344CB8AC3E}">
        <p14:creationId xmlns:p14="http://schemas.microsoft.com/office/powerpoint/2010/main" val="3118071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we will deal with next semester</a:t>
            </a:r>
            <a:endParaRPr lang="en-US" dirty="0"/>
          </a:p>
        </p:txBody>
      </p:sp>
      <p:sp>
        <p:nvSpPr>
          <p:cNvPr id="3" name="Content Placeholder 2"/>
          <p:cNvSpPr>
            <a:spLocks noGrp="1"/>
          </p:cNvSpPr>
          <p:nvPr>
            <p:ph idx="1"/>
          </p:nvPr>
        </p:nvSpPr>
        <p:spPr>
          <a:xfrm>
            <a:off x="1097280" y="2352728"/>
            <a:ext cx="10058400" cy="4023360"/>
          </a:xfrm>
        </p:spPr>
        <p:txBody>
          <a:bodyPr>
            <a:normAutofit/>
          </a:bodyPr>
          <a:lstStyle/>
          <a:p>
            <a:pPr algn="ctr"/>
            <a:r>
              <a:rPr lang="en-US" sz="2400" dirty="0" smtClean="0"/>
              <a:t>Next semester, we will start simulating the vector control using Matlab. After we succeed with this step, we will apply the vector control simulation obtained with us to the IM in the device we have.</a:t>
            </a:r>
          </a:p>
          <a:p>
            <a:pPr algn="ctr"/>
            <a:endParaRPr lang="en-US" sz="2200" dirty="0"/>
          </a:p>
        </p:txBody>
      </p:sp>
    </p:spTree>
    <p:extLst>
      <p:ext uri="{BB962C8B-B14F-4D97-AF65-F5344CB8AC3E}">
        <p14:creationId xmlns:p14="http://schemas.microsoft.com/office/powerpoint/2010/main" val="422878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1"/>
                </a:solidFill>
              </a:rPr>
              <a:t>6</a:t>
            </a:r>
            <a:r>
              <a:rPr lang="en-GB" dirty="0" smtClean="0">
                <a:solidFill>
                  <a:schemeClr val="accent1"/>
                </a:solidFill>
              </a:rPr>
              <a:t>. </a:t>
            </a:r>
            <a:r>
              <a:rPr lang="en-GB" dirty="0" smtClean="0"/>
              <a:t>Conclusion</a:t>
            </a:r>
            <a:r>
              <a:rPr lang="en-GB" dirty="0" smtClean="0"/>
              <a:t>:</a:t>
            </a:r>
            <a:br>
              <a:rPr lang="en-GB" dirty="0" smtClean="0"/>
            </a:br>
            <a:endParaRPr lang="en-US" dirty="0"/>
          </a:p>
        </p:txBody>
      </p:sp>
      <p:sp>
        <p:nvSpPr>
          <p:cNvPr id="3" name="Content Placeholder 2"/>
          <p:cNvSpPr>
            <a:spLocks noGrp="1"/>
          </p:cNvSpPr>
          <p:nvPr>
            <p:ph idx="1"/>
          </p:nvPr>
        </p:nvSpPr>
        <p:spPr/>
        <p:txBody>
          <a:bodyPr/>
          <a:lstStyle/>
          <a:p>
            <a:pPr marL="0" indent="0" algn="just">
              <a:buNone/>
            </a:pPr>
            <a:r>
              <a:rPr lang="en-US" dirty="0" smtClean="0"/>
              <a:t> </a:t>
            </a:r>
          </a:p>
          <a:p>
            <a:pPr marL="0" indent="0" algn="just">
              <a:buNone/>
            </a:pPr>
            <a:r>
              <a:rPr lang="en-US" sz="2400" dirty="0" smtClean="0"/>
              <a:t> Fast response of vector control make it better than other </a:t>
            </a:r>
            <a:r>
              <a:rPr lang="en-US" sz="2400" dirty="0" smtClean="0"/>
              <a:t>methods </a:t>
            </a:r>
            <a:r>
              <a:rPr lang="en-US" sz="2400" dirty="0" smtClean="0"/>
              <a:t>of speed control of induction motor, By using this method we attend maximum response in minimum time.</a:t>
            </a:r>
          </a:p>
          <a:p>
            <a:pPr marL="0" indent="0" algn="just">
              <a:buNone/>
            </a:pPr>
            <a:endParaRPr lang="en-US" sz="2400" dirty="0"/>
          </a:p>
        </p:txBody>
      </p:sp>
    </p:spTree>
    <p:extLst>
      <p:ext uri="{BB962C8B-B14F-4D97-AF65-F5344CB8AC3E}">
        <p14:creationId xmlns:p14="http://schemas.microsoft.com/office/powerpoint/2010/main" val="2412420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endParaRPr lang="en-GB" dirty="0" smtClean="0"/>
          </a:p>
          <a:p>
            <a:pPr algn="ctr"/>
            <a:endParaRPr lang="en-GB" dirty="0" smtClean="0"/>
          </a:p>
          <a:p>
            <a:pPr algn="ctr"/>
            <a:r>
              <a:rPr lang="en-GB" sz="4400" b="1" dirty="0" smtClean="0"/>
              <a:t>Thanks for </a:t>
            </a:r>
            <a:r>
              <a:rPr lang="en-GB" sz="4400" b="1" dirty="0" err="1" smtClean="0"/>
              <a:t>listeninig</a:t>
            </a:r>
            <a:endParaRPr lang="en-GB" sz="4400" b="1" dirty="0" smtClean="0">
              <a:sym typeface="Wingdings" pitchFamily="2" charset="2"/>
            </a:endParaRPr>
          </a:p>
        </p:txBody>
      </p:sp>
    </p:spTree>
    <p:extLst>
      <p:ext uri="{BB962C8B-B14F-4D97-AF65-F5344CB8AC3E}">
        <p14:creationId xmlns:p14="http://schemas.microsoft.com/office/powerpoint/2010/main" val="452678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Idea </a:t>
            </a:r>
            <a:r>
              <a:rPr lang="en-US" dirty="0"/>
              <a:t>O</a:t>
            </a:r>
            <a:r>
              <a:rPr lang="en-US" dirty="0" smtClean="0"/>
              <a:t>f </a:t>
            </a:r>
            <a:r>
              <a:rPr lang="en-US" dirty="0"/>
              <a:t>T</a:t>
            </a:r>
            <a:r>
              <a:rPr lang="en-US" dirty="0" smtClean="0"/>
              <a:t>he Project</a:t>
            </a:r>
            <a:endParaRPr lang="en-US" dirty="0"/>
          </a:p>
        </p:txBody>
      </p:sp>
      <p:sp>
        <p:nvSpPr>
          <p:cNvPr id="3" name="Content Placeholder 2"/>
          <p:cNvSpPr>
            <a:spLocks noGrp="1"/>
          </p:cNvSpPr>
          <p:nvPr>
            <p:ph idx="1"/>
          </p:nvPr>
        </p:nvSpPr>
        <p:spPr>
          <a:xfrm>
            <a:off x="1097280" y="1845733"/>
            <a:ext cx="10058400" cy="4244965"/>
          </a:xfrm>
        </p:spPr>
        <p:txBody>
          <a:bodyPr>
            <a:normAutofit fontScale="70000" lnSpcReduction="20000"/>
          </a:bodyPr>
          <a:lstStyle/>
          <a:p>
            <a:r>
              <a:rPr lang="en-US" sz="2900" dirty="0" smtClean="0"/>
              <a:t>The idea of the project is to achieve a vector control of Induction Motor using the same hardware that is already used in lab to control IM using V/F control.</a:t>
            </a:r>
          </a:p>
          <a:p>
            <a:r>
              <a:rPr lang="en-US" sz="2900" dirty="0" smtClean="0"/>
              <a:t>To achieve vector control of induction motor, it requires the followings</a:t>
            </a:r>
          </a:p>
          <a:p>
            <a:endParaRPr lang="en-US" sz="2900" dirty="0"/>
          </a:p>
          <a:p>
            <a:r>
              <a:rPr lang="en-US" sz="2900" dirty="0" smtClean="0"/>
              <a:t>A- three currents sensors</a:t>
            </a:r>
          </a:p>
          <a:p>
            <a:endParaRPr lang="en-US" sz="2900" dirty="0"/>
          </a:p>
          <a:p>
            <a:r>
              <a:rPr lang="en-US" sz="2900" dirty="0" smtClean="0"/>
              <a:t>B-speed measurements</a:t>
            </a:r>
          </a:p>
          <a:p>
            <a:endParaRPr lang="en-US" sz="2900" dirty="0"/>
          </a:p>
          <a:p>
            <a:r>
              <a:rPr lang="en-US" sz="2900" dirty="0" smtClean="0"/>
              <a:t>D- inverter</a:t>
            </a:r>
          </a:p>
          <a:p>
            <a:endParaRPr lang="en-US" sz="2900" dirty="0" smtClean="0"/>
          </a:p>
          <a:p>
            <a:r>
              <a:rPr lang="en-US" sz="2900" dirty="0" smtClean="0"/>
              <a:t>C- software to implement the control</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521591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Idea Of The Project</a:t>
            </a:r>
          </a:p>
        </p:txBody>
      </p:sp>
      <p:sp>
        <p:nvSpPr>
          <p:cNvPr id="3" name="Content Placeholder 2"/>
          <p:cNvSpPr>
            <a:spLocks noGrp="1"/>
          </p:cNvSpPr>
          <p:nvPr>
            <p:ph idx="1"/>
          </p:nvPr>
        </p:nvSpPr>
        <p:spPr>
          <a:xfrm>
            <a:off x="1097280" y="1845734"/>
            <a:ext cx="9676344" cy="770717"/>
          </a:xfrm>
        </p:spPr>
        <p:txBody>
          <a:bodyPr/>
          <a:lstStyle/>
          <a:p>
            <a:r>
              <a:rPr lang="en-US" dirty="0"/>
              <a:t>The V/F experiment that exists in the lab including 3-phase invertor, Data Acquisition Unit, software associated with this experiment and run in PC to control the Data Acquisition Unit </a:t>
            </a:r>
          </a:p>
          <a:p>
            <a:endParaRPr lang="en-US" dirty="0"/>
          </a:p>
        </p:txBody>
      </p:sp>
      <p:pic>
        <p:nvPicPr>
          <p:cNvPr id="5" name="Picture 4"/>
          <p:cNvPicPr/>
          <p:nvPr/>
        </p:nvPicPr>
        <p:blipFill>
          <a:blip r:embed="rId2"/>
          <a:stretch>
            <a:fillRect/>
          </a:stretch>
        </p:blipFill>
        <p:spPr>
          <a:xfrm>
            <a:off x="5868063" y="2724825"/>
            <a:ext cx="5828306" cy="3173154"/>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r="892" b="29622"/>
          <a:stretch/>
        </p:blipFill>
        <p:spPr>
          <a:xfrm>
            <a:off x="1208598" y="2616452"/>
            <a:ext cx="4456102" cy="3665078"/>
          </a:xfrm>
          <a:prstGeom prst="rect">
            <a:avLst/>
          </a:prstGeom>
        </p:spPr>
      </p:pic>
    </p:spTree>
    <p:extLst>
      <p:ext uri="{BB962C8B-B14F-4D97-AF65-F5344CB8AC3E}">
        <p14:creationId xmlns:p14="http://schemas.microsoft.com/office/powerpoint/2010/main" val="4051281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Idea Of The Project</a:t>
            </a:r>
          </a:p>
        </p:txBody>
      </p:sp>
      <p:sp>
        <p:nvSpPr>
          <p:cNvPr id="3" name="Content Placeholder 2"/>
          <p:cNvSpPr>
            <a:spLocks noGrp="1"/>
          </p:cNvSpPr>
          <p:nvPr>
            <p:ph idx="1"/>
          </p:nvPr>
        </p:nvSpPr>
        <p:spPr/>
        <p:txBody>
          <a:bodyPr/>
          <a:lstStyle/>
          <a:p>
            <a:r>
              <a:rPr lang="en-US" dirty="0"/>
              <a:t>In this project, it is wanted to control the Data Acquisition Unit by Matlab to </a:t>
            </a:r>
            <a:r>
              <a:rPr lang="en-US" dirty="0" smtClean="0"/>
              <a:t>do </a:t>
            </a:r>
            <a:r>
              <a:rPr lang="en-US" dirty="0"/>
              <a:t>vector control using the preference that the Data Acquisition Unit have, which are:</a:t>
            </a:r>
          </a:p>
          <a:p>
            <a:pPr marL="457200" indent="-457200">
              <a:buFont typeface="+mj-lt"/>
              <a:buAutoNum type="arabicPeriod"/>
            </a:pPr>
            <a:r>
              <a:rPr lang="en-US" dirty="0" smtClean="0"/>
              <a:t>4-voltage </a:t>
            </a:r>
            <a:r>
              <a:rPr lang="en-US" dirty="0"/>
              <a:t>sensors</a:t>
            </a:r>
          </a:p>
          <a:p>
            <a:pPr marL="457200" indent="-457200">
              <a:buFont typeface="+mj-lt"/>
              <a:buAutoNum type="arabicPeriod"/>
            </a:pPr>
            <a:r>
              <a:rPr lang="en-US" dirty="0" smtClean="0"/>
              <a:t>4-current </a:t>
            </a:r>
            <a:r>
              <a:rPr lang="en-US" dirty="0"/>
              <a:t>sensors</a:t>
            </a:r>
          </a:p>
          <a:p>
            <a:pPr marL="457200" indent="-457200">
              <a:buFont typeface="+mj-lt"/>
              <a:buAutoNum type="arabicPeriod"/>
            </a:pPr>
            <a:r>
              <a:rPr lang="en-US" dirty="0"/>
              <a:t>Speed measurement</a:t>
            </a:r>
          </a:p>
          <a:p>
            <a:pPr marL="457200" indent="-457200">
              <a:buFont typeface="+mj-lt"/>
              <a:buAutoNum type="arabicPeriod"/>
            </a:pPr>
            <a:r>
              <a:rPr lang="en-US" dirty="0"/>
              <a:t>Torque measurement</a:t>
            </a:r>
          </a:p>
          <a:p>
            <a:pPr marL="457200" indent="-457200">
              <a:buFont typeface="+mj-lt"/>
              <a:buAutoNum type="arabicPeriod"/>
            </a:pPr>
            <a:r>
              <a:rPr lang="en-US" dirty="0"/>
              <a:t>Digital </a:t>
            </a:r>
            <a:r>
              <a:rPr lang="en-US" dirty="0" smtClean="0"/>
              <a:t>Outputs</a:t>
            </a:r>
          </a:p>
          <a:p>
            <a:pPr marL="0" indent="0">
              <a:buNone/>
            </a:pPr>
            <a:r>
              <a:rPr lang="en-US" dirty="0" smtClean="0"/>
              <a:t>In addition to 3-phase Invertor</a:t>
            </a:r>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38863" y="2530578"/>
            <a:ext cx="3548832" cy="266162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5989" y="2530579"/>
            <a:ext cx="3700109" cy="2775082"/>
          </a:xfrm>
          <a:prstGeom prst="rect">
            <a:avLst/>
          </a:prstGeom>
        </p:spPr>
      </p:pic>
    </p:spTree>
    <p:extLst>
      <p:ext uri="{BB962C8B-B14F-4D97-AF65-F5344CB8AC3E}">
        <p14:creationId xmlns:p14="http://schemas.microsoft.com/office/powerpoint/2010/main" val="1470184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rPr>
              <a:t>1.</a:t>
            </a:r>
            <a:r>
              <a:rPr lang="en-US" dirty="0" smtClean="0"/>
              <a:t>Why </a:t>
            </a:r>
            <a:r>
              <a:rPr lang="en-US" dirty="0"/>
              <a:t>do we prefer to use induction motor?</a:t>
            </a:r>
            <a:br>
              <a:rPr lang="en-US" dirty="0"/>
            </a:br>
            <a:endParaRPr lang="en-US" dirty="0"/>
          </a:p>
        </p:txBody>
      </p:sp>
      <p:sp>
        <p:nvSpPr>
          <p:cNvPr id="3" name="Content Placeholder 2"/>
          <p:cNvSpPr>
            <a:spLocks noGrp="1"/>
          </p:cNvSpPr>
          <p:nvPr>
            <p:ph idx="1"/>
          </p:nvPr>
        </p:nvSpPr>
        <p:spPr>
          <a:xfrm>
            <a:off x="1097279" y="1845734"/>
            <a:ext cx="10125777" cy="4023360"/>
          </a:xfrm>
        </p:spPr>
        <p:txBody>
          <a:bodyPr>
            <a:normAutofit/>
          </a:bodyPr>
          <a:lstStyle/>
          <a:p>
            <a:pPr lvl="1" algn="just"/>
            <a:r>
              <a:rPr lang="en-US" sz="2400" dirty="0"/>
              <a:t>The 3-phase alternating current (AC) induction motors, which is the </a:t>
            </a:r>
            <a:r>
              <a:rPr lang="en-US" sz="2400" dirty="0">
                <a:solidFill>
                  <a:schemeClr val="accent1"/>
                </a:solidFill>
              </a:rPr>
              <a:t>most widely used</a:t>
            </a:r>
            <a:r>
              <a:rPr lang="en-US" sz="2400" dirty="0"/>
              <a:t> motor type in the industry has been favored because of its good </a:t>
            </a:r>
            <a:r>
              <a:rPr lang="en-US" sz="2400" dirty="0">
                <a:solidFill>
                  <a:schemeClr val="accent1"/>
                </a:solidFill>
              </a:rPr>
              <a:t>self-starting capability</a:t>
            </a:r>
            <a:r>
              <a:rPr lang="en-US" sz="2400" dirty="0"/>
              <a:t>, </a:t>
            </a:r>
            <a:r>
              <a:rPr lang="en-US" sz="2400" dirty="0">
                <a:solidFill>
                  <a:schemeClr val="accent1"/>
                </a:solidFill>
              </a:rPr>
              <a:t>simple and rugged structure</a:t>
            </a:r>
            <a:r>
              <a:rPr lang="en-US" sz="2400" dirty="0"/>
              <a:t>, </a:t>
            </a:r>
            <a:r>
              <a:rPr lang="en-US" sz="2400" dirty="0">
                <a:solidFill>
                  <a:schemeClr val="accent1"/>
                </a:solidFill>
              </a:rPr>
              <a:t>low cost and reliability and capable of more </a:t>
            </a:r>
            <a:r>
              <a:rPr lang="en-US" sz="2400" dirty="0" smtClean="0">
                <a:solidFill>
                  <a:schemeClr val="accent1"/>
                </a:solidFill>
              </a:rPr>
              <a:t>torque </a:t>
            </a:r>
            <a:r>
              <a:rPr lang="en-US" sz="2400" dirty="0">
                <a:solidFill>
                  <a:schemeClr val="accent1"/>
                </a:solidFill>
              </a:rPr>
              <a:t>and efficiency</a:t>
            </a:r>
            <a:r>
              <a:rPr lang="en-US" sz="2400" dirty="0"/>
              <a:t> than single phase AC motors</a:t>
            </a:r>
            <a:r>
              <a:rPr lang="en-US" sz="2400" dirty="0" smtClean="0"/>
              <a:t>.</a:t>
            </a:r>
          </a:p>
          <a:p>
            <a:pPr lvl="1" algn="just"/>
            <a:endParaRPr lang="en-US" sz="2400" dirty="0" smtClean="0"/>
          </a:p>
          <a:p>
            <a:pPr lvl="1" algn="just">
              <a:buNone/>
            </a:pPr>
            <a:endParaRPr lang="en-US" sz="2400" dirty="0"/>
          </a:p>
        </p:txBody>
      </p:sp>
      <p:pic>
        <p:nvPicPr>
          <p:cNvPr id="5" name="Picture 2" descr="C:\Users\User\Desktop\250px-Rotterdam_Ahoy_Europort_2011_(14).JPG"/>
          <p:cNvPicPr>
            <a:picLocks noChangeAspect="1" noChangeArrowheads="1"/>
          </p:cNvPicPr>
          <p:nvPr/>
        </p:nvPicPr>
        <p:blipFill>
          <a:blip r:embed="rId2" cstate="print"/>
          <a:srcRect/>
          <a:stretch>
            <a:fillRect/>
          </a:stretch>
        </p:blipFill>
        <p:spPr bwMode="auto">
          <a:xfrm>
            <a:off x="3877174" y="3344090"/>
            <a:ext cx="4456930" cy="2272938"/>
          </a:xfrm>
          <a:prstGeom prst="rect">
            <a:avLst/>
          </a:prstGeom>
          <a:noFill/>
        </p:spPr>
      </p:pic>
    </p:spTree>
    <p:extLst>
      <p:ext uri="{BB962C8B-B14F-4D97-AF65-F5344CB8AC3E}">
        <p14:creationId xmlns:p14="http://schemas.microsoft.com/office/powerpoint/2010/main" val="25315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2.</a:t>
            </a:r>
            <a:r>
              <a:rPr lang="en-US" dirty="0" smtClean="0"/>
              <a:t>Methods </a:t>
            </a:r>
            <a:r>
              <a:rPr lang="en-US" dirty="0"/>
              <a:t>to control induction </a:t>
            </a:r>
            <a:r>
              <a:rPr lang="en-US" dirty="0" smtClean="0"/>
              <a:t>motor:</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2400" dirty="0" smtClean="0"/>
              <a:t>VF Control (Scalar Vector)</a:t>
            </a:r>
          </a:p>
          <a:p>
            <a:pPr marL="0" indent="0">
              <a:buNone/>
            </a:pPr>
            <a:r>
              <a:rPr lang="en-US" sz="2400" dirty="0"/>
              <a:t> </a:t>
            </a:r>
            <a:r>
              <a:rPr lang="en-US" sz="2400" dirty="0" smtClean="0"/>
              <a:t>  </a:t>
            </a:r>
            <a:r>
              <a:rPr lang="en-US" sz="2400" dirty="0"/>
              <a:t>Control of current/voltage/frequency magnitude based on </a:t>
            </a:r>
            <a:r>
              <a:rPr lang="en-US" sz="2400" dirty="0">
                <a:solidFill>
                  <a:schemeClr val="accent1"/>
                </a:solidFill>
              </a:rPr>
              <a:t>steady-state </a:t>
            </a:r>
            <a:r>
              <a:rPr lang="en-US" sz="2400" dirty="0" smtClean="0">
                <a:solidFill>
                  <a:schemeClr val="accent1"/>
                </a:solidFill>
              </a:rPr>
              <a:t>     equivalent </a:t>
            </a:r>
            <a:r>
              <a:rPr lang="en-US" sz="2400" dirty="0">
                <a:solidFill>
                  <a:schemeClr val="accent1"/>
                </a:solidFill>
              </a:rPr>
              <a:t>circuit </a:t>
            </a:r>
            <a:r>
              <a:rPr lang="en-US" sz="2400" dirty="0" smtClean="0">
                <a:solidFill>
                  <a:schemeClr val="accent1"/>
                </a:solidFill>
              </a:rPr>
              <a:t>model</a:t>
            </a:r>
            <a:endParaRPr lang="en-US" sz="2400" dirty="0" smtClean="0"/>
          </a:p>
          <a:p>
            <a:pPr marL="625475" lvl="1" indent="-168275" algn="just" fontAlgn="auto">
              <a:spcBef>
                <a:spcPts val="0"/>
              </a:spcBef>
              <a:spcAft>
                <a:spcPts val="0"/>
              </a:spcAft>
              <a:buFont typeface="Arial" pitchFamily="34" charset="0"/>
              <a:buChar char="•"/>
              <a:defRPr/>
            </a:pPr>
            <a:r>
              <a:rPr lang="en-US" sz="2400" dirty="0" smtClean="0"/>
              <a:t> </a:t>
            </a:r>
            <a:r>
              <a:rPr lang="en-US" sz="2400" dirty="0">
                <a:solidFill>
                  <a:schemeClr val="accent1"/>
                </a:solidFill>
              </a:rPr>
              <a:t>ignores transient </a:t>
            </a:r>
            <a:r>
              <a:rPr lang="en-US" sz="2400" dirty="0" smtClean="0">
                <a:solidFill>
                  <a:schemeClr val="accent1"/>
                </a:solidFill>
              </a:rPr>
              <a:t>conditions</a:t>
            </a:r>
            <a:endParaRPr lang="en-US" sz="2400" dirty="0">
              <a:solidFill>
                <a:schemeClr val="accent1"/>
              </a:solidFill>
            </a:endParaRPr>
          </a:p>
          <a:p>
            <a:pPr marL="625475" lvl="1" indent="-168275" algn="just" fontAlgn="auto">
              <a:spcBef>
                <a:spcPts val="0"/>
              </a:spcBef>
              <a:spcAft>
                <a:spcPts val="0"/>
              </a:spcAft>
              <a:buFont typeface="Arial" pitchFamily="34" charset="0"/>
              <a:buChar char="•"/>
              <a:defRPr/>
            </a:pPr>
            <a:r>
              <a:rPr lang="en-US" sz="2400" dirty="0">
                <a:solidFill>
                  <a:schemeClr val="accent1"/>
                </a:solidFill>
              </a:rPr>
              <a:t>for low performance </a:t>
            </a:r>
            <a:r>
              <a:rPr lang="en-US" sz="2400" dirty="0" smtClean="0">
                <a:solidFill>
                  <a:schemeClr val="accent1"/>
                </a:solidFill>
              </a:rPr>
              <a:t>drives</a:t>
            </a:r>
          </a:p>
          <a:p>
            <a:pPr marL="625475" lvl="1" indent="-168275" algn="just" fontAlgn="auto">
              <a:spcBef>
                <a:spcPts val="0"/>
              </a:spcBef>
              <a:spcAft>
                <a:spcPts val="0"/>
              </a:spcAft>
              <a:buFont typeface="Arial" pitchFamily="34" charset="0"/>
              <a:buChar char="•"/>
              <a:defRPr/>
            </a:pPr>
            <a:endParaRPr lang="en-US" sz="2400" dirty="0" smtClean="0"/>
          </a:p>
          <a:p>
            <a:pPr>
              <a:buFont typeface="Wingdings" panose="05000000000000000000" pitchFamily="2" charset="2"/>
              <a:buChar char="§"/>
            </a:pPr>
            <a:r>
              <a:rPr lang="en-US" sz="2400" dirty="0" smtClean="0"/>
              <a:t>Vector Control</a:t>
            </a:r>
          </a:p>
          <a:p>
            <a:pPr marL="0" indent="0">
              <a:buNone/>
            </a:pPr>
            <a:r>
              <a:rPr lang="en-US" sz="2400" dirty="0"/>
              <a:t>control of </a:t>
            </a:r>
            <a:r>
              <a:rPr lang="en-US" sz="2400" dirty="0">
                <a:solidFill>
                  <a:schemeClr val="accent1"/>
                </a:solidFill>
              </a:rPr>
              <a:t>magnitude and phase </a:t>
            </a:r>
            <a:r>
              <a:rPr lang="en-US" sz="2400" dirty="0"/>
              <a:t>of </a:t>
            </a:r>
            <a:r>
              <a:rPr lang="en-US" sz="2400" dirty="0">
                <a:solidFill>
                  <a:schemeClr val="accent1"/>
                </a:solidFill>
              </a:rPr>
              <a:t>currents and voltages </a:t>
            </a:r>
            <a:r>
              <a:rPr lang="en-US" sz="2400" dirty="0"/>
              <a:t>based on </a:t>
            </a:r>
            <a:r>
              <a:rPr lang="en-US" sz="2400" dirty="0">
                <a:solidFill>
                  <a:schemeClr val="accent1"/>
                </a:solidFill>
              </a:rPr>
              <a:t>dynamic </a:t>
            </a:r>
            <a:r>
              <a:rPr lang="en-US" sz="2400" dirty="0" smtClean="0">
                <a:solidFill>
                  <a:schemeClr val="accent1"/>
                </a:solidFill>
              </a:rPr>
              <a:t>model</a:t>
            </a:r>
          </a:p>
          <a:p>
            <a:pPr marL="625475" lvl="1" indent="-168275" fontAlgn="auto">
              <a:spcBef>
                <a:spcPts val="0"/>
              </a:spcBef>
              <a:spcAft>
                <a:spcPts val="0"/>
              </a:spcAft>
              <a:buFont typeface="Arial" pitchFamily="34" charset="0"/>
              <a:buChar char="•"/>
              <a:defRPr/>
            </a:pPr>
            <a:r>
              <a:rPr lang="en-US" sz="2400" dirty="0">
                <a:solidFill>
                  <a:schemeClr val="accent1"/>
                </a:solidFill>
              </a:rPr>
              <a:t>Capable of observing steady state &amp; transient motor </a:t>
            </a:r>
            <a:r>
              <a:rPr lang="en-US" sz="2400" dirty="0" err="1">
                <a:solidFill>
                  <a:schemeClr val="accent1"/>
                </a:solidFill>
              </a:rPr>
              <a:t>behaviour</a:t>
            </a:r>
            <a:endParaRPr lang="en-US" sz="2400" dirty="0">
              <a:solidFill>
                <a:schemeClr val="accent1"/>
              </a:solidFill>
            </a:endParaRPr>
          </a:p>
          <a:p>
            <a:pPr marL="625475" lvl="1" indent="-168275" fontAlgn="auto">
              <a:spcBef>
                <a:spcPts val="0"/>
              </a:spcBef>
              <a:spcAft>
                <a:spcPts val="0"/>
              </a:spcAft>
              <a:buFont typeface="Arial" pitchFamily="34" charset="0"/>
              <a:buChar char="•"/>
              <a:defRPr/>
            </a:pPr>
            <a:r>
              <a:rPr lang="en-US" sz="2400" dirty="0">
                <a:solidFill>
                  <a:schemeClr val="accent1"/>
                </a:solidFill>
              </a:rPr>
              <a:t>for </a:t>
            </a:r>
            <a:r>
              <a:rPr lang="en-US" sz="2400" b="1" dirty="0">
                <a:solidFill>
                  <a:schemeClr val="accent1"/>
                </a:solidFill>
              </a:rPr>
              <a:t>high performance drives</a:t>
            </a:r>
          </a:p>
          <a:p>
            <a:pPr marL="0" indent="0">
              <a:buNone/>
            </a:pPr>
            <a:endParaRPr lang="en-US" sz="2400" dirty="0" smtClean="0">
              <a:solidFill>
                <a:schemeClr val="accent1"/>
              </a:solidFill>
            </a:endParaRPr>
          </a:p>
          <a:p>
            <a:pPr marL="0" indent="0">
              <a:buNone/>
            </a:pPr>
            <a:endParaRPr lang="en-US" dirty="0"/>
          </a:p>
        </p:txBody>
      </p:sp>
    </p:spTree>
    <p:extLst>
      <p:ext uri="{BB962C8B-B14F-4D97-AF65-F5344CB8AC3E}">
        <p14:creationId xmlns:p14="http://schemas.microsoft.com/office/powerpoint/2010/main" val="3724283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vector-control-of-ac-induction-motors-3-638.jpg"/>
          <p:cNvPicPr>
            <a:picLocks noGrp="1" noChangeAspect="1" noChangeArrowheads="1"/>
          </p:cNvPicPr>
          <p:nvPr>
            <p:ph idx="1"/>
          </p:nvPr>
        </p:nvPicPr>
        <p:blipFill>
          <a:blip r:embed="rId2" cstate="print"/>
          <a:srcRect/>
          <a:stretch>
            <a:fillRect/>
          </a:stretch>
        </p:blipFill>
        <p:spPr bwMode="auto">
          <a:xfrm>
            <a:off x="1188721" y="444137"/>
            <a:ext cx="10084525" cy="54248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8091" y="418011"/>
            <a:ext cx="10097589" cy="160673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chemeClr val="accent1"/>
                </a:solidFill>
              </a:rPr>
              <a:t>3. </a:t>
            </a:r>
            <a:r>
              <a:rPr lang="en-US" dirty="0" smtClean="0"/>
              <a:t>What </a:t>
            </a:r>
            <a:r>
              <a:rPr lang="en-US" dirty="0" smtClean="0"/>
              <a:t>is Lab-Volt 9063 Software Development Kit (SDK) ?</a:t>
            </a:r>
            <a:br>
              <a:rPr lang="en-US" dirty="0" smtClean="0"/>
            </a:br>
            <a:endParaRPr lang="en-US" dirty="0"/>
          </a:p>
        </p:txBody>
      </p:sp>
      <p:sp>
        <p:nvSpPr>
          <p:cNvPr id="3" name="Content Placeholder 2"/>
          <p:cNvSpPr>
            <a:spLocks noGrp="1"/>
          </p:cNvSpPr>
          <p:nvPr>
            <p:ph idx="1"/>
          </p:nvPr>
        </p:nvSpPr>
        <p:spPr>
          <a:xfrm>
            <a:off x="1097280" y="1867989"/>
            <a:ext cx="10058400" cy="4376057"/>
          </a:xfrm>
        </p:spPr>
        <p:txBody>
          <a:bodyPr>
            <a:normAutofit/>
          </a:bodyPr>
          <a:lstStyle/>
          <a:p>
            <a:r>
              <a:rPr lang="en-US" dirty="0" smtClean="0"/>
              <a:t>The 9063 SDK offers the possibility to control various inputs and outputs of the Data Acquisition and Control Interface, Model 9063.  Using the functions in the SDK </a:t>
            </a:r>
            <a:r>
              <a:rPr lang="en-US" dirty="0" smtClean="0"/>
              <a:t>we</a:t>
            </a:r>
            <a:r>
              <a:rPr lang="en-US" dirty="0" smtClean="0"/>
              <a:t> </a:t>
            </a:r>
            <a:r>
              <a:rPr lang="en-US" dirty="0" smtClean="0"/>
              <a:t>can acquire data using </a:t>
            </a:r>
            <a:r>
              <a:rPr lang="en-US" dirty="0" smtClean="0"/>
              <a:t>voltage </a:t>
            </a:r>
            <a:r>
              <a:rPr lang="en-US" dirty="0" smtClean="0"/>
              <a:t>and </a:t>
            </a:r>
            <a:r>
              <a:rPr lang="en-US" dirty="0" smtClean="0"/>
              <a:t>current </a:t>
            </a:r>
            <a:r>
              <a:rPr lang="en-US" dirty="0" smtClean="0"/>
              <a:t>inputs. </a:t>
            </a:r>
            <a:r>
              <a:rPr lang="en-US" dirty="0" smtClean="0"/>
              <a:t>We</a:t>
            </a:r>
            <a:r>
              <a:rPr lang="en-US" dirty="0" smtClean="0"/>
              <a:t> can also </a:t>
            </a:r>
            <a:r>
              <a:rPr lang="en-US" dirty="0" smtClean="0"/>
              <a:t>acquire data using the Analog inputs and Encoder value.  The SDK </a:t>
            </a:r>
            <a:r>
              <a:rPr lang="en-US" dirty="0" smtClean="0"/>
              <a:t>gives the </a:t>
            </a:r>
            <a:r>
              <a:rPr lang="en-US" dirty="0" smtClean="0"/>
              <a:t>access to control the Analog and Digital outputs of the Data Acquisition and Control Interface </a:t>
            </a:r>
            <a:r>
              <a:rPr lang="en-US" dirty="0" smtClean="0"/>
              <a:t>. The SDK contains </a:t>
            </a:r>
            <a:r>
              <a:rPr lang="en-US" dirty="0" smtClean="0"/>
              <a:t>DLL </a:t>
            </a:r>
            <a:r>
              <a:rPr lang="en-US" dirty="0"/>
              <a:t>Files to communicate with the Data Acquisition and Control Interface </a:t>
            </a:r>
          </a:p>
          <a:p>
            <a:pPr algn="just"/>
            <a:endParaRPr lang="en-US" sz="2400" dirty="0"/>
          </a:p>
        </p:txBody>
      </p:sp>
      <p:pic>
        <p:nvPicPr>
          <p:cNvPr id="6" name="Picture 2" descr="C:\Users\User\Desktop\images.jpg"/>
          <p:cNvPicPr>
            <a:picLocks noChangeAspect="1" noChangeArrowheads="1"/>
          </p:cNvPicPr>
          <p:nvPr/>
        </p:nvPicPr>
        <p:blipFill>
          <a:blip r:embed="rId2" cstate="print"/>
          <a:srcRect/>
          <a:stretch>
            <a:fillRect/>
          </a:stretch>
        </p:blipFill>
        <p:spPr bwMode="auto">
          <a:xfrm>
            <a:off x="6015318" y="3474722"/>
            <a:ext cx="6082425" cy="2747824"/>
          </a:xfrm>
          <a:prstGeom prst="rect">
            <a:avLst/>
          </a:prstGeom>
          <a:noFill/>
        </p:spPr>
      </p:pic>
    </p:spTree>
    <p:extLst>
      <p:ext uri="{BB962C8B-B14F-4D97-AF65-F5344CB8AC3E}">
        <p14:creationId xmlns:p14="http://schemas.microsoft.com/office/powerpoint/2010/main" val="3501344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7105</TotalTime>
  <Words>988</Words>
  <Application>Microsoft Office PowerPoint</Application>
  <PresentationFormat>Widescreen</PresentationFormat>
  <Paragraphs>103</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Wingdings</vt:lpstr>
      <vt:lpstr>Retrospect</vt:lpstr>
      <vt:lpstr>   Vector control of IM</vt:lpstr>
      <vt:lpstr>content:</vt:lpstr>
      <vt:lpstr>1. Idea Of The Project</vt:lpstr>
      <vt:lpstr>1. Idea Of The Project</vt:lpstr>
      <vt:lpstr>1. Idea Of The Project</vt:lpstr>
      <vt:lpstr>1.Why do we prefer to use induction motor? </vt:lpstr>
      <vt:lpstr>2.Methods to control induction motor:</vt:lpstr>
      <vt:lpstr>PowerPoint Presentation</vt:lpstr>
      <vt:lpstr>     3. What is Lab-Volt 9063 Software Development Kit (SDK) ? </vt:lpstr>
      <vt:lpstr>4. Methodology of vector control of induction motor</vt:lpstr>
      <vt:lpstr>4.1 Software design</vt:lpstr>
      <vt:lpstr>4.1 Software design</vt:lpstr>
      <vt:lpstr>4.1 Software design</vt:lpstr>
      <vt:lpstr>4.1 Software design</vt:lpstr>
      <vt:lpstr>4 Methodology of vector control of induction motor </vt:lpstr>
      <vt:lpstr>4 Methodology of vector control of induction motor </vt:lpstr>
      <vt:lpstr>PowerPoint Presentation</vt:lpstr>
      <vt:lpstr>5.1 Vector control of IM</vt:lpstr>
      <vt:lpstr>5.1 Vector control of IM</vt:lpstr>
      <vt:lpstr>5.2 types of vector control?</vt:lpstr>
      <vt:lpstr>5.2 types of vector control?</vt:lpstr>
      <vt:lpstr>Problems we will deal with next semester</vt:lpstr>
      <vt:lpstr>6. Conclusion: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Vector control of IM</dc:title>
  <dc:creator>Abeer Saffarini</dc:creator>
  <cp:lastModifiedBy>Abeer Saffarini</cp:lastModifiedBy>
  <cp:revision>128</cp:revision>
  <dcterms:created xsi:type="dcterms:W3CDTF">2018-04-26T10:32:32Z</dcterms:created>
  <dcterms:modified xsi:type="dcterms:W3CDTF">2018-05-03T05:15:20Z</dcterms:modified>
</cp:coreProperties>
</file>