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2"/>
  </p:notesMasterIdLst>
  <p:sldIdLst>
    <p:sldId id="256" r:id="rId2"/>
    <p:sldId id="257" r:id="rId3"/>
    <p:sldId id="266" r:id="rId4"/>
    <p:sldId id="267" r:id="rId5"/>
    <p:sldId id="265"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0" d="100"/>
          <a:sy n="90" d="100"/>
        </p:scale>
        <p:origin x="-1234" y="23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A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F351EB8-52F9-4DF4-B703-7163E97952EB}" type="datetimeFigureOut">
              <a:rPr lang="ar-AE" smtClean="0"/>
              <a:t>01/12/1444</a:t>
            </a:fld>
            <a:endParaRPr lang="ar-A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A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A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CCDA72-9891-41E3-9A29-7132F79D51EA}" type="slidenum">
              <a:rPr lang="ar-AE" smtClean="0"/>
              <a:t>‹#›</a:t>
            </a:fld>
            <a:endParaRPr lang="ar-AE"/>
          </a:p>
        </p:txBody>
      </p:sp>
    </p:spTree>
    <p:extLst>
      <p:ext uri="{BB962C8B-B14F-4D97-AF65-F5344CB8AC3E}">
        <p14:creationId xmlns:p14="http://schemas.microsoft.com/office/powerpoint/2010/main" val="171269091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6C9A9F40-0329-4E74-9DB8-24B6BBB74F28}" type="datetimeFigureOut">
              <a:rPr lang="ar-AE" smtClean="0"/>
              <a:t>01/12/1444</a:t>
            </a:fld>
            <a:endParaRPr lang="ar-AE"/>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AE"/>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A3072A5C-DE57-485B-BE65-5F2E3BA02169}" type="slidenum">
              <a:rPr lang="ar-AE" smtClean="0"/>
              <a:t>‹#›</a:t>
            </a:fld>
            <a:endParaRPr lang="ar-A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6C9A9F40-0329-4E74-9DB8-24B6BBB74F28}" type="datetimeFigureOut">
              <a:rPr lang="ar-AE" smtClean="0"/>
              <a:t>01/12/1444</a:t>
            </a:fld>
            <a:endParaRPr lang="ar-AE"/>
          </a:p>
        </p:txBody>
      </p:sp>
      <p:sp>
        <p:nvSpPr>
          <p:cNvPr id="9" name="عنصر نائب لرقم الشريحة 8"/>
          <p:cNvSpPr>
            <a:spLocks noGrp="1"/>
          </p:cNvSpPr>
          <p:nvPr>
            <p:ph type="sldNum" sz="quarter" idx="15"/>
          </p:nvPr>
        </p:nvSpPr>
        <p:spPr/>
        <p:txBody>
          <a:bodyPr rtlCol="0"/>
          <a:lstStyle/>
          <a:p>
            <a:fld id="{A3072A5C-DE57-485B-BE65-5F2E3BA02169}" type="slidenum">
              <a:rPr lang="ar-AE" smtClean="0"/>
              <a:t>‹#›</a:t>
            </a:fld>
            <a:endParaRPr lang="ar-AE"/>
          </a:p>
        </p:txBody>
      </p:sp>
      <p:sp>
        <p:nvSpPr>
          <p:cNvPr id="10" name="عنصر نائب للتذييل 9"/>
          <p:cNvSpPr>
            <a:spLocks noGrp="1"/>
          </p:cNvSpPr>
          <p:nvPr>
            <p:ph type="ftr" sz="quarter" idx="16"/>
          </p:nvPr>
        </p:nvSpPr>
        <p:spPr/>
        <p:txBody>
          <a:bodyPr rtlCol="0"/>
          <a:lstStyle/>
          <a:p>
            <a:endParaRPr lang="ar-A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AE"/>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A3072A5C-DE57-485B-BE65-5F2E3BA02169}" type="slidenum">
              <a:rPr lang="ar-AE" smtClean="0"/>
              <a:t>‹#›</a:t>
            </a:fld>
            <a:endParaRPr lang="ar-A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C9A9F40-0329-4E74-9DB8-24B6BBB74F28}" type="datetimeFigureOut">
              <a:rPr lang="ar-AE" smtClean="0"/>
              <a:t>01/12/1444</a:t>
            </a:fld>
            <a:endParaRPr lang="ar-AE"/>
          </a:p>
        </p:txBody>
      </p:sp>
      <p:sp>
        <p:nvSpPr>
          <p:cNvPr id="6" name="عنصر نائب للتذييل 5"/>
          <p:cNvSpPr>
            <a:spLocks noGrp="1"/>
          </p:cNvSpPr>
          <p:nvPr>
            <p:ph type="ftr" sz="quarter" idx="11"/>
          </p:nvPr>
        </p:nvSpPr>
        <p:spPr/>
        <p:txBody>
          <a:bodyPr/>
          <a:lstStyle/>
          <a:p>
            <a:endParaRPr lang="ar-AE"/>
          </a:p>
        </p:txBody>
      </p:sp>
      <p:sp>
        <p:nvSpPr>
          <p:cNvPr id="7" name="عنصر نائب لرقم الشريحة 6"/>
          <p:cNvSpPr>
            <a:spLocks noGrp="1"/>
          </p:cNvSpPr>
          <p:nvPr>
            <p:ph type="sldNum" sz="quarter" idx="12"/>
          </p:nvPr>
        </p:nvSpPr>
        <p:spPr/>
        <p:txBody>
          <a:bodyPr/>
          <a:lstStyle/>
          <a:p>
            <a:fld id="{A3072A5C-DE57-485B-BE65-5F2E3BA02169}" type="slidenum">
              <a:rPr lang="ar-AE" smtClean="0"/>
              <a:t>‹#›</a:t>
            </a:fld>
            <a:endParaRPr lang="ar-AE"/>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6C9A9F40-0329-4E74-9DB8-24B6BBB74F28}" type="datetimeFigureOut">
              <a:rPr lang="ar-AE" smtClean="0"/>
              <a:t>01/12/1444</a:t>
            </a:fld>
            <a:endParaRPr lang="ar-AE"/>
          </a:p>
        </p:txBody>
      </p:sp>
      <p:sp>
        <p:nvSpPr>
          <p:cNvPr id="8" name="عنصر نائب للتذييل 7"/>
          <p:cNvSpPr>
            <a:spLocks noGrp="1"/>
          </p:cNvSpPr>
          <p:nvPr>
            <p:ph type="ftr" sz="quarter" idx="11"/>
          </p:nvPr>
        </p:nvSpPr>
        <p:spPr/>
        <p:txBody>
          <a:bodyPr/>
          <a:lstStyle/>
          <a:p>
            <a:endParaRPr lang="ar-AE"/>
          </a:p>
        </p:txBody>
      </p:sp>
      <p:sp>
        <p:nvSpPr>
          <p:cNvPr id="9" name="عنصر نائب لرقم الشريحة 8"/>
          <p:cNvSpPr>
            <a:spLocks noGrp="1"/>
          </p:cNvSpPr>
          <p:nvPr>
            <p:ph type="sldNum" sz="quarter" idx="12"/>
          </p:nvPr>
        </p:nvSpPr>
        <p:spPr/>
        <p:txBody>
          <a:bodyPr/>
          <a:lstStyle/>
          <a:p>
            <a:fld id="{A3072A5C-DE57-485B-BE65-5F2E3BA02169}" type="slidenum">
              <a:rPr lang="ar-AE" smtClean="0"/>
              <a:t>‹#›</a:t>
            </a:fld>
            <a:endParaRPr lang="ar-AE"/>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6C9A9F40-0329-4E74-9DB8-24B6BBB74F28}" type="datetimeFigureOut">
              <a:rPr lang="ar-AE" smtClean="0"/>
              <a:t>01/12/1444</a:t>
            </a:fld>
            <a:endParaRPr lang="ar-AE"/>
          </a:p>
        </p:txBody>
      </p:sp>
      <p:sp>
        <p:nvSpPr>
          <p:cNvPr id="7" name="عنصر نائب لرقم الشريحة 6"/>
          <p:cNvSpPr>
            <a:spLocks noGrp="1"/>
          </p:cNvSpPr>
          <p:nvPr>
            <p:ph type="sldNum" sz="quarter" idx="11"/>
          </p:nvPr>
        </p:nvSpPr>
        <p:spPr/>
        <p:txBody>
          <a:bodyPr rtlCol="0"/>
          <a:lstStyle/>
          <a:p>
            <a:fld id="{A3072A5C-DE57-485B-BE65-5F2E3BA02169}" type="slidenum">
              <a:rPr lang="ar-AE" smtClean="0"/>
              <a:t>‹#›</a:t>
            </a:fld>
            <a:endParaRPr lang="ar-AE"/>
          </a:p>
        </p:txBody>
      </p:sp>
      <p:sp>
        <p:nvSpPr>
          <p:cNvPr id="8" name="عنصر نائب للتذييل 7"/>
          <p:cNvSpPr>
            <a:spLocks noGrp="1"/>
          </p:cNvSpPr>
          <p:nvPr>
            <p:ph type="ftr" sz="quarter" idx="12"/>
          </p:nvPr>
        </p:nvSpPr>
        <p:spPr/>
        <p:txBody>
          <a:bodyPr rtlCol="0"/>
          <a:lstStyle/>
          <a:p>
            <a:endParaRPr lang="ar-A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C9A9F40-0329-4E74-9DB8-24B6BBB74F28}" type="datetimeFigureOut">
              <a:rPr lang="ar-AE" smtClean="0"/>
              <a:t>01/12/1444</a:t>
            </a:fld>
            <a:endParaRPr lang="ar-AE"/>
          </a:p>
        </p:txBody>
      </p:sp>
      <p:sp>
        <p:nvSpPr>
          <p:cNvPr id="3" name="عنصر نائب للتذييل 2"/>
          <p:cNvSpPr>
            <a:spLocks noGrp="1"/>
          </p:cNvSpPr>
          <p:nvPr>
            <p:ph type="ftr" sz="quarter" idx="11"/>
          </p:nvPr>
        </p:nvSpPr>
        <p:spPr/>
        <p:txBody>
          <a:bodyPr/>
          <a:lstStyle/>
          <a:p>
            <a:endParaRPr lang="ar-AE"/>
          </a:p>
        </p:txBody>
      </p:sp>
      <p:sp>
        <p:nvSpPr>
          <p:cNvPr id="4" name="عنصر نائب لرقم الشريحة 3"/>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6C9A9F40-0329-4E74-9DB8-24B6BBB74F28}" type="datetimeFigureOut">
              <a:rPr lang="ar-AE" smtClean="0"/>
              <a:t>01/12/1444</a:t>
            </a:fld>
            <a:endParaRPr lang="ar-AE"/>
          </a:p>
        </p:txBody>
      </p:sp>
      <p:sp>
        <p:nvSpPr>
          <p:cNvPr id="22" name="عنصر نائب لرقم الشريحة 21"/>
          <p:cNvSpPr>
            <a:spLocks noGrp="1"/>
          </p:cNvSpPr>
          <p:nvPr>
            <p:ph type="sldNum" sz="quarter" idx="15"/>
          </p:nvPr>
        </p:nvSpPr>
        <p:spPr/>
        <p:txBody>
          <a:bodyPr rtlCol="0"/>
          <a:lstStyle/>
          <a:p>
            <a:fld id="{A3072A5C-DE57-485B-BE65-5F2E3BA02169}" type="slidenum">
              <a:rPr lang="ar-AE" smtClean="0"/>
              <a:t>‹#›</a:t>
            </a:fld>
            <a:endParaRPr lang="ar-AE"/>
          </a:p>
        </p:txBody>
      </p:sp>
      <p:sp>
        <p:nvSpPr>
          <p:cNvPr id="23" name="عنصر نائب للتذييل 22"/>
          <p:cNvSpPr>
            <a:spLocks noGrp="1"/>
          </p:cNvSpPr>
          <p:nvPr>
            <p:ph type="ftr" sz="quarter" idx="16"/>
          </p:nvPr>
        </p:nvSpPr>
        <p:spPr/>
        <p:txBody>
          <a:bodyPr rtlCol="0"/>
          <a:lstStyle/>
          <a:p>
            <a:endParaRPr lang="ar-A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6C9A9F40-0329-4E74-9DB8-24B6BBB74F28}" type="datetimeFigureOut">
              <a:rPr lang="ar-AE" smtClean="0"/>
              <a:t>01/12/1444</a:t>
            </a:fld>
            <a:endParaRPr lang="ar-AE"/>
          </a:p>
        </p:txBody>
      </p:sp>
      <p:sp>
        <p:nvSpPr>
          <p:cNvPr id="18" name="عنصر نائب لرقم الشريحة 17"/>
          <p:cNvSpPr>
            <a:spLocks noGrp="1"/>
          </p:cNvSpPr>
          <p:nvPr>
            <p:ph type="sldNum" sz="quarter" idx="11"/>
          </p:nvPr>
        </p:nvSpPr>
        <p:spPr/>
        <p:txBody>
          <a:bodyPr rtlCol="0"/>
          <a:lstStyle/>
          <a:p>
            <a:fld id="{A3072A5C-DE57-485B-BE65-5F2E3BA02169}" type="slidenum">
              <a:rPr lang="ar-AE" smtClean="0"/>
              <a:t>‹#›</a:t>
            </a:fld>
            <a:endParaRPr lang="ar-AE"/>
          </a:p>
        </p:txBody>
      </p:sp>
      <p:sp>
        <p:nvSpPr>
          <p:cNvPr id="21" name="عنصر نائب للتذييل 20"/>
          <p:cNvSpPr>
            <a:spLocks noGrp="1"/>
          </p:cNvSpPr>
          <p:nvPr>
            <p:ph type="ftr" sz="quarter" idx="12"/>
          </p:nvPr>
        </p:nvSpPr>
        <p:spPr/>
        <p:txBody>
          <a:bodyPr rtlCol="0"/>
          <a:lstStyle/>
          <a:p>
            <a:endParaRPr lang="ar-A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C9A9F40-0329-4E74-9DB8-24B6BBB74F28}" type="datetimeFigureOut">
              <a:rPr lang="ar-AE" smtClean="0"/>
              <a:t>01/12/1444</a:t>
            </a:fld>
            <a:endParaRPr lang="ar-AE"/>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AE"/>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3072A5C-DE57-485B-BE65-5F2E3BA02169}" type="slidenum">
              <a:rPr lang="ar-AE" smtClean="0"/>
              <a:t>‹#›</a:t>
            </a:fld>
            <a:endParaRPr lang="ar-AE"/>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04664"/>
            <a:ext cx="7772400" cy="749945"/>
          </a:xfrm>
        </p:spPr>
        <p:txBody>
          <a:bodyPr>
            <a:normAutofit/>
          </a:bodyPr>
          <a:lstStyle/>
          <a:p>
            <a:pPr algn="ctr"/>
            <a:r>
              <a:rPr lang="ar-JO" dirty="0"/>
              <a:t>تقرير مشروع التخرج </a:t>
            </a:r>
            <a:r>
              <a:rPr lang="en-US" dirty="0"/>
              <a:t>II</a:t>
            </a:r>
            <a:endParaRPr lang="ar-AE" dirty="0"/>
          </a:p>
        </p:txBody>
      </p:sp>
      <p:sp>
        <p:nvSpPr>
          <p:cNvPr id="3" name="عنوان فرعي 2"/>
          <p:cNvSpPr>
            <a:spLocks noGrp="1"/>
          </p:cNvSpPr>
          <p:nvPr>
            <p:ph type="subTitle" idx="1"/>
          </p:nvPr>
        </p:nvSpPr>
        <p:spPr>
          <a:xfrm>
            <a:off x="1907704" y="1412776"/>
            <a:ext cx="5936704" cy="1752600"/>
          </a:xfrm>
        </p:spPr>
        <p:txBody>
          <a:bodyPr>
            <a:normAutofit/>
          </a:bodyPr>
          <a:lstStyle/>
          <a:p>
            <a:r>
              <a:rPr lang="ar-JO" dirty="0"/>
              <a:t>{إعادة تصميم النظام التأسيسي لمبنى هيئة سوق رأس المال الفلسطينية}</a:t>
            </a:r>
            <a:endParaRPr lang="ar-AE" dirty="0"/>
          </a:p>
        </p:txBody>
      </p:sp>
      <p:sp>
        <p:nvSpPr>
          <p:cNvPr id="4" name="مربع نص 3"/>
          <p:cNvSpPr txBox="1"/>
          <p:nvPr/>
        </p:nvSpPr>
        <p:spPr>
          <a:xfrm>
            <a:off x="2051720" y="2852936"/>
            <a:ext cx="5616624" cy="1754326"/>
          </a:xfrm>
          <a:prstGeom prst="rect">
            <a:avLst/>
          </a:prstGeom>
          <a:noFill/>
        </p:spPr>
        <p:txBody>
          <a:bodyPr wrap="square" rtlCol="1">
            <a:spAutoFit/>
          </a:bodyPr>
          <a:lstStyle/>
          <a:p>
            <a:r>
              <a:rPr lang="ar-JO" b="1" dirty="0"/>
              <a:t>بواسطة</a:t>
            </a:r>
          </a:p>
          <a:p>
            <a:r>
              <a:rPr lang="ar-JO" b="1" dirty="0"/>
              <a:t>اسلام عقل </a:t>
            </a:r>
            <a:r>
              <a:rPr lang="ar-JO" b="1" dirty="0" smtClean="0"/>
              <a:t>               معتز </a:t>
            </a:r>
            <a:r>
              <a:rPr lang="ar-JO" b="1" dirty="0" err="1" smtClean="0"/>
              <a:t>بوزية</a:t>
            </a:r>
            <a:endParaRPr lang="ar-JO" b="1" dirty="0" smtClean="0"/>
          </a:p>
          <a:p>
            <a:endParaRPr lang="ar-JO" b="1" dirty="0"/>
          </a:p>
          <a:p>
            <a:r>
              <a:rPr lang="ar-JO" b="1" dirty="0"/>
              <a:t>سماح </a:t>
            </a:r>
            <a:r>
              <a:rPr lang="ar-JO" b="1" dirty="0" smtClean="0"/>
              <a:t>حسين             </a:t>
            </a:r>
            <a:r>
              <a:rPr lang="ar-JO" b="1" dirty="0"/>
              <a:t>تيماء </a:t>
            </a:r>
            <a:r>
              <a:rPr lang="ar-JO" b="1" dirty="0" smtClean="0"/>
              <a:t>الكيلاني</a:t>
            </a:r>
          </a:p>
          <a:p>
            <a:endParaRPr lang="ar-JO" b="1" dirty="0"/>
          </a:p>
          <a:p>
            <a:r>
              <a:rPr lang="ar-JO" b="1" dirty="0"/>
              <a:t>يزن علاونة</a:t>
            </a:r>
            <a:endParaRPr lang="ar-AE" dirty="0"/>
          </a:p>
        </p:txBody>
      </p:sp>
      <p:sp>
        <p:nvSpPr>
          <p:cNvPr id="5" name="مربع نص 4"/>
          <p:cNvSpPr txBox="1"/>
          <p:nvPr/>
        </p:nvSpPr>
        <p:spPr>
          <a:xfrm>
            <a:off x="2555776" y="4581128"/>
            <a:ext cx="5112568" cy="369332"/>
          </a:xfrm>
          <a:prstGeom prst="rect">
            <a:avLst/>
          </a:prstGeom>
          <a:noFill/>
        </p:spPr>
        <p:txBody>
          <a:bodyPr wrap="square" rtlCol="1">
            <a:spAutoFit/>
          </a:bodyPr>
          <a:lstStyle/>
          <a:p>
            <a:pPr algn="ctr"/>
            <a:r>
              <a:rPr lang="ar-JO" b="1" dirty="0"/>
              <a:t>تحت إشراف: </a:t>
            </a:r>
            <a:r>
              <a:rPr lang="ar-JO" b="1" dirty="0" err="1"/>
              <a:t>د.محمد</a:t>
            </a:r>
            <a:r>
              <a:rPr lang="ar-JO" b="1" dirty="0"/>
              <a:t> سمانة</a:t>
            </a:r>
            <a:endParaRPr lang="ar-AE" dirty="0"/>
          </a:p>
        </p:txBody>
      </p:sp>
    </p:spTree>
    <p:extLst>
      <p:ext uri="{BB962C8B-B14F-4D97-AF65-F5344CB8AC3E}">
        <p14:creationId xmlns:p14="http://schemas.microsoft.com/office/powerpoint/2010/main" val="13526852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r">
              <a:buFont typeface="Wingdings" panose="05000000000000000000" pitchFamily="2" charset="2"/>
              <a:buChar char="Ø"/>
            </a:pPr>
            <a:r>
              <a:rPr lang="ar-JO" sz="2000" dirty="0"/>
              <a:t>الينابيع (التربة التحتية)</a:t>
            </a:r>
            <a:endParaRPr lang="en-US" sz="2000" dirty="0"/>
          </a:p>
        </p:txBody>
      </p:sp>
      <p:sp>
        <p:nvSpPr>
          <p:cNvPr id="3" name="مستطيل 2"/>
          <p:cNvSpPr/>
          <p:nvPr/>
        </p:nvSpPr>
        <p:spPr>
          <a:xfrm>
            <a:off x="179512" y="1262320"/>
            <a:ext cx="5184576" cy="2585323"/>
          </a:xfrm>
          <a:prstGeom prst="rect">
            <a:avLst/>
          </a:prstGeom>
        </p:spPr>
        <p:txBody>
          <a:bodyPr wrap="square">
            <a:spAutoFit/>
          </a:bodyPr>
          <a:lstStyle/>
          <a:p>
            <a:pPr marL="285750" indent="-285750" algn="r">
              <a:buFont typeface="Arial" panose="020B0604020202020204" pitchFamily="34" charset="0"/>
              <a:buChar char="•"/>
            </a:pPr>
            <a:r>
              <a:rPr lang="ar-JO" dirty="0"/>
              <a:t>غالبًا ما يستخدم لوصف سلوك التربة أو مواد الأساس. يشير الربيع إلى قدرة التربة على التشوه وإظهار سلوك مرن تحت الأحمال المطبقة ، على غرار الزنبرك الميكانيكي.</a:t>
            </a:r>
          </a:p>
          <a:p>
            <a:pPr marL="285750" indent="-285750" algn="r">
              <a:buFont typeface="Arial" panose="020B0604020202020204" pitchFamily="34" charset="0"/>
              <a:buChar char="•"/>
            </a:pPr>
            <a:endParaRPr lang="ar-JO" dirty="0"/>
          </a:p>
          <a:p>
            <a:pPr marL="285750" indent="-285750" algn="r">
              <a:buFont typeface="Arial" panose="020B0604020202020204" pitchFamily="34" charset="0"/>
              <a:buChar char="•"/>
            </a:pPr>
            <a:r>
              <a:rPr lang="ar-JO" dirty="0"/>
              <a:t>يمكن للتربة الموجودة أسفل أساس المبنى أو أي هيكل حاملة أن تتصرف مثل الزنبرك بسبب انضغاطها وقدرتها على الخضوع لتشوه مرن. عندما يتم تطبيق حمولة على التربة ، فإنها تنضغط ، ويعرف التشوه الناتج بالاستقرار. ثم تمارس التربة قوة رد فعل تصاعدية ، تشبه قوة زنبرك يدفع للخلف ضد الحمل.</a:t>
            </a:r>
            <a:endParaRPr lang="en-US" dirty="0"/>
          </a:p>
        </p:txBody>
      </p:sp>
      <p:sp>
        <p:nvSpPr>
          <p:cNvPr id="6" name="مستطيل 5"/>
          <p:cNvSpPr/>
          <p:nvPr/>
        </p:nvSpPr>
        <p:spPr>
          <a:xfrm>
            <a:off x="179512" y="5665990"/>
            <a:ext cx="7128792" cy="369332"/>
          </a:xfrm>
          <a:prstGeom prst="rect">
            <a:avLst/>
          </a:prstGeom>
        </p:spPr>
        <p:txBody>
          <a:bodyPr wrap="square">
            <a:spAutoFit/>
          </a:bodyPr>
          <a:lstStyle/>
          <a:p>
            <a:pPr algn="ctr"/>
            <a:r>
              <a:rPr lang="en-US" dirty="0">
                <a:solidFill>
                  <a:srgbClr val="FF0000"/>
                </a:solidFill>
                <a:latin typeface="Times New Roman" panose="02020603050405020304" pitchFamily="18" charset="0"/>
                <a:ea typeface="Times New Roman" panose="02020603050405020304" pitchFamily="18" charset="0"/>
              </a:rPr>
              <a:t>Subgrade modulus = 100* Bearing capacity = 100*350 = 35000 </a:t>
            </a:r>
            <a:r>
              <a:rPr lang="en-US" dirty="0" err="1">
                <a:solidFill>
                  <a:srgbClr val="FF0000"/>
                </a:solidFill>
                <a:latin typeface="Times New Roman" panose="02020603050405020304" pitchFamily="18" charset="0"/>
                <a:ea typeface="Times New Roman" panose="02020603050405020304" pitchFamily="18" charset="0"/>
              </a:rPr>
              <a:t>kN</a:t>
            </a:r>
            <a:r>
              <a:rPr lang="en-US" dirty="0">
                <a:solidFill>
                  <a:srgbClr val="FF0000"/>
                </a:solidFill>
                <a:latin typeface="Times New Roman" panose="02020603050405020304" pitchFamily="18" charset="0"/>
                <a:ea typeface="Times New Roman" panose="02020603050405020304" pitchFamily="18" charset="0"/>
              </a:rPr>
              <a:t>/m</a:t>
            </a:r>
            <a:r>
              <a:rPr lang="en-US" baseline="30000" dirty="0">
                <a:solidFill>
                  <a:srgbClr val="FF0000"/>
                </a:solidFill>
                <a:latin typeface="Times New Roman" panose="02020603050405020304" pitchFamily="18" charset="0"/>
                <a:ea typeface="Times New Roman" panose="02020603050405020304" pitchFamily="18" charset="0"/>
              </a:rPr>
              <a:t>2</a:t>
            </a:r>
          </a:p>
        </p:txBody>
      </p:sp>
      <p:pic>
        <p:nvPicPr>
          <p:cNvPr id="8" name="صورة 7"/>
          <p:cNvPicPr/>
          <p:nvPr/>
        </p:nvPicPr>
        <p:blipFill rotWithShape="1">
          <a:blip r:embed="rId2">
            <a:extLst>
              <a:ext uri="{28A0092B-C50C-407E-A947-70E740481C1C}">
                <a14:useLocalDpi xmlns:a14="http://schemas.microsoft.com/office/drawing/2010/main" val="0"/>
              </a:ext>
            </a:extLst>
          </a:blip>
          <a:srcRect t="964"/>
          <a:stretch/>
        </p:blipFill>
        <p:spPr bwMode="auto">
          <a:xfrm>
            <a:off x="5364088" y="1262320"/>
            <a:ext cx="3461818" cy="42171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81120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4716016" y="917497"/>
            <a:ext cx="3350945" cy="400110"/>
          </a:xfrm>
          <a:prstGeom prst="rect">
            <a:avLst/>
          </a:prstGeom>
        </p:spPr>
        <p:txBody>
          <a:bodyPr wrap="square">
            <a:spAutoFit/>
          </a:bodyPr>
          <a:lstStyle/>
          <a:p>
            <a:pPr marL="285750" indent="-285750" algn="r">
              <a:buFont typeface="Wingdings" panose="05000000000000000000" pitchFamily="2" charset="2"/>
              <a:buChar char="Ø"/>
            </a:pPr>
            <a:r>
              <a:rPr lang="ar-JO" sz="2000" dirty="0"/>
              <a:t>فحوصات النموذج:</a:t>
            </a:r>
            <a:endParaRPr lang="en-US" sz="2000" dirty="0"/>
          </a:p>
        </p:txBody>
      </p:sp>
      <p:sp>
        <p:nvSpPr>
          <p:cNvPr id="5" name="مستطيل 4"/>
          <p:cNvSpPr/>
          <p:nvPr/>
        </p:nvSpPr>
        <p:spPr>
          <a:xfrm>
            <a:off x="6588224" y="1342499"/>
            <a:ext cx="1404551" cy="369332"/>
          </a:xfrm>
          <a:prstGeom prst="rect">
            <a:avLst/>
          </a:prstGeom>
        </p:spPr>
        <p:txBody>
          <a:bodyPr wrap="none">
            <a:spAutoFit/>
          </a:bodyPr>
          <a:lstStyle/>
          <a:p>
            <a:r>
              <a:rPr lang="ar-JO" dirty="0">
                <a:solidFill>
                  <a:srgbClr val="FF0000"/>
                </a:solidFill>
              </a:rPr>
              <a:t>1-فحص المنطقة</a:t>
            </a:r>
            <a:endParaRPr lang="en-US" dirty="0">
              <a:solidFill>
                <a:srgbClr val="FF0000"/>
              </a:solidFill>
            </a:endParaRPr>
          </a:p>
        </p:txBody>
      </p:sp>
      <p:sp>
        <p:nvSpPr>
          <p:cNvPr id="9" name="Content Placeholder 2">
            <a:extLst>
              <a:ext uri="{FF2B5EF4-FFF2-40B4-BE49-F238E27FC236}">
                <a16:creationId xmlns="" xmlns:a16="http://schemas.microsoft.com/office/drawing/2014/main" id="{9E468906-5F12-6D90-D4DF-B0EE4610C0DA}"/>
              </a:ext>
            </a:extLst>
          </p:cNvPr>
          <p:cNvSpPr>
            <a:spLocks noGrp="1"/>
          </p:cNvSpPr>
          <p:nvPr>
            <p:ph idx="1"/>
          </p:nvPr>
        </p:nvSpPr>
        <p:spPr>
          <a:xfrm>
            <a:off x="179512" y="1678437"/>
            <a:ext cx="8496944" cy="2686667"/>
          </a:xfrm>
        </p:spPr>
        <p:txBody>
          <a:bodyPr>
            <a:normAutofit/>
          </a:bodyPr>
          <a:lstStyle/>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الغرض من هذا القسم هو التحقق مما إذا كانت منطقة الركائز قادرة على نقل الأحمال إلى التربة بناءً على قدرة تحمل التربة.</a:t>
            </a:r>
          </a:p>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تحمل قيم السعة 350 كيلو نيوتن / م 2 (لأعلى)</a:t>
            </a:r>
          </a:p>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لذا فإن النطاق المسموح به للضغط على التربة هو (-350 إلى 0)</a:t>
            </a:r>
          </a:p>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أقصى ضغط = -290 كيلو نيوتن / م 2</a:t>
            </a:r>
          </a:p>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الضغط الأدنى = -41 نيوتن / م 2.</a:t>
            </a:r>
          </a:p>
          <a:p>
            <a:pPr algn="r"/>
            <a:r>
              <a:rPr lang="ar-JO" sz="1800" kern="0" dirty="0">
                <a:latin typeface="Times New Roman" panose="02020603050405020304" pitchFamily="18" charset="0"/>
                <a:ea typeface="Times New Roman" panose="02020603050405020304" pitchFamily="18" charset="0"/>
                <a:cs typeface="Times New Roman" panose="02020603050405020304" pitchFamily="18" charset="0"/>
              </a:rPr>
              <a:t>(-290 &amp; -41) داخل النطاق ، فهذا يشير إلى أنه لا يحدث أي فشل أو ارتفاع في الأقدام.</a:t>
            </a:r>
            <a:endParaRPr lang="en-US" sz="2200" baseline="30000" dirty="0" smtClean="0">
              <a:solidFill>
                <a:srgbClr val="FF0000"/>
              </a:solidFill>
              <a:latin typeface="Times New Roman" panose="02020603050405020304" pitchFamily="18" charset="0"/>
              <a:ea typeface="Times New Roman" panose="02020603050405020304" pitchFamily="18" charset="0"/>
            </a:endParaRPr>
          </a:p>
        </p:txBody>
      </p:sp>
      <p:pic>
        <p:nvPicPr>
          <p:cNvPr id="10" name="صورة 139">
            <a:extLst>
              <a:ext uri="{FF2B5EF4-FFF2-40B4-BE49-F238E27FC236}">
                <a16:creationId xmlns="" xmlns:a16="http://schemas.microsoft.com/office/drawing/2014/main" id="{2E44A499-7806-4A25-379A-444C21B32A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807" r="30004" b="13282"/>
          <a:stretch/>
        </p:blipFill>
        <p:spPr bwMode="auto">
          <a:xfrm>
            <a:off x="75748" y="4005064"/>
            <a:ext cx="4359371" cy="2700156"/>
          </a:xfrm>
          <a:prstGeom prst="rect">
            <a:avLst/>
          </a:prstGeom>
          <a:ln>
            <a:noFill/>
          </a:ln>
          <a:extLst>
            <a:ext uri="{53640926-AAD7-44D8-BBD7-CCE9431645EC}">
              <a14:shadowObscured xmlns:a14="http://schemas.microsoft.com/office/drawing/2010/main"/>
            </a:ext>
          </a:extLst>
        </p:spPr>
      </p:pic>
      <p:pic>
        <p:nvPicPr>
          <p:cNvPr id="11" name="صورة 140">
            <a:extLst>
              <a:ext uri="{FF2B5EF4-FFF2-40B4-BE49-F238E27FC236}">
                <a16:creationId xmlns="" xmlns:a16="http://schemas.microsoft.com/office/drawing/2014/main" id="{96C156F4-3164-D886-85F3-013F0F807C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8883" y="4005064"/>
            <a:ext cx="4471150" cy="2700156"/>
          </a:xfrm>
          <a:prstGeom prst="rect">
            <a:avLst/>
          </a:prstGeom>
        </p:spPr>
      </p:pic>
    </p:spTree>
    <p:extLst>
      <p:ext uri="{BB962C8B-B14F-4D97-AF65-F5344CB8AC3E}">
        <p14:creationId xmlns:p14="http://schemas.microsoft.com/office/powerpoint/2010/main" val="2214202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4932040" y="886315"/>
            <a:ext cx="3350945" cy="400110"/>
          </a:xfrm>
          <a:prstGeom prst="rect">
            <a:avLst/>
          </a:prstGeom>
        </p:spPr>
        <p:txBody>
          <a:bodyPr wrap="square">
            <a:spAutoFit/>
          </a:bodyPr>
          <a:lstStyle/>
          <a:p>
            <a:pPr marL="285750" indent="-285750" algn="r">
              <a:buFont typeface="Wingdings" panose="05000000000000000000" pitchFamily="2" charset="2"/>
              <a:buChar char="Ø"/>
            </a:pPr>
            <a:r>
              <a:rPr lang="ar-JO" sz="2000" dirty="0"/>
              <a:t>فحوصات النموذج:</a:t>
            </a:r>
            <a:endParaRPr lang="en-US" sz="2000" dirty="0"/>
          </a:p>
        </p:txBody>
      </p:sp>
      <p:sp>
        <p:nvSpPr>
          <p:cNvPr id="5" name="مستطيل 4"/>
          <p:cNvSpPr/>
          <p:nvPr/>
        </p:nvSpPr>
        <p:spPr>
          <a:xfrm>
            <a:off x="6532379" y="1310530"/>
            <a:ext cx="1830949" cy="369332"/>
          </a:xfrm>
          <a:prstGeom prst="rect">
            <a:avLst/>
          </a:prstGeom>
        </p:spPr>
        <p:txBody>
          <a:bodyPr wrap="none">
            <a:spAutoFit/>
          </a:bodyPr>
          <a:lstStyle/>
          <a:p>
            <a:r>
              <a:rPr lang="ar-JO" dirty="0">
                <a:solidFill>
                  <a:srgbClr val="FF0000"/>
                </a:solidFill>
              </a:rPr>
              <a:t>2- تحقق من قص اللكم</a:t>
            </a:r>
            <a:endParaRPr lang="en-US" dirty="0">
              <a:solidFill>
                <a:srgbClr val="FF0000"/>
              </a:solidFill>
            </a:endParaRPr>
          </a:p>
        </p:txBody>
      </p:sp>
      <p:sp>
        <p:nvSpPr>
          <p:cNvPr id="6" name="مستطيل 5"/>
          <p:cNvSpPr/>
          <p:nvPr/>
        </p:nvSpPr>
        <p:spPr>
          <a:xfrm>
            <a:off x="-252536" y="1679862"/>
            <a:ext cx="9289032" cy="707886"/>
          </a:xfrm>
          <a:prstGeom prst="rect">
            <a:avLst/>
          </a:prstGeom>
        </p:spPr>
        <p:txBody>
          <a:bodyPr wrap="square">
            <a:spAutoFit/>
          </a:bodyPr>
          <a:lstStyle/>
          <a:p>
            <a:pPr lvl="2" algn="r">
              <a:spcBef>
                <a:spcPct val="0"/>
              </a:spcBef>
            </a:pPr>
            <a:r>
              <a:rPr lang="ar-JO" sz="2000" b="1" dirty="0"/>
              <a:t>في برنامج </a:t>
            </a:r>
            <a:r>
              <a:rPr lang="en-US" sz="2000" b="1" dirty="0"/>
              <a:t>SAFE ، </a:t>
            </a:r>
            <a:r>
              <a:rPr lang="ar-JO" sz="2000" b="1" dirty="0"/>
              <a:t>يتم عرض نتائج قص التثقيب كنسبة من قوة القص القصوى المحسوبة إلى سعة قص التثقيب.</a:t>
            </a:r>
            <a:endParaRPr lang="ar-JO" sz="2000" b="1" dirty="0"/>
          </a:p>
        </p:txBody>
      </p:sp>
      <p:sp>
        <p:nvSpPr>
          <p:cNvPr id="12" name="مربع نص 11"/>
          <p:cNvSpPr txBox="1"/>
          <p:nvPr/>
        </p:nvSpPr>
        <p:spPr>
          <a:xfrm>
            <a:off x="204784" y="2708920"/>
            <a:ext cx="5580620" cy="369332"/>
          </a:xfrm>
          <a:prstGeom prst="rect">
            <a:avLst/>
          </a:prstGeom>
          <a:noFill/>
        </p:spPr>
        <p:txBody>
          <a:bodyPr wrap="square" rtlCol="1">
            <a:spAutoFit/>
          </a:bodyPr>
          <a:lstStyle/>
          <a:p>
            <a:r>
              <a:rPr lang="ar-JO" dirty="0"/>
              <a:t>نسبة الاستخدام = "أقصى قوة قص محسوبة" / "قدرة قص التثقيب"</a:t>
            </a:r>
            <a:endParaRPr lang="ar-JO" dirty="0"/>
          </a:p>
        </p:txBody>
      </p:sp>
      <p:sp>
        <p:nvSpPr>
          <p:cNvPr id="13" name="مربع نص 12"/>
          <p:cNvSpPr txBox="1"/>
          <p:nvPr/>
        </p:nvSpPr>
        <p:spPr>
          <a:xfrm>
            <a:off x="264077" y="3346208"/>
            <a:ext cx="4091900" cy="707886"/>
          </a:xfrm>
          <a:prstGeom prst="rect">
            <a:avLst/>
          </a:prstGeom>
          <a:noFill/>
        </p:spPr>
        <p:txBody>
          <a:bodyPr wrap="square" rtlCol="1">
            <a:spAutoFit/>
          </a:bodyPr>
          <a:lstStyle/>
          <a:p>
            <a:r>
              <a:rPr lang="ar-JO" sz="2000" dirty="0"/>
              <a:t>يجب أن تكون نسبة الاستخدام أقل من 1 لتجنب قص اللكم</a:t>
            </a:r>
            <a:endParaRPr lang="ar-JO" sz="2000" dirty="0"/>
          </a:p>
        </p:txBody>
      </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15" y="4067797"/>
            <a:ext cx="4455262" cy="241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لا يتوفر وص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2492896"/>
            <a:ext cx="2533987"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763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6464837" y="1101759"/>
            <a:ext cx="1830949" cy="369332"/>
          </a:xfrm>
          <a:prstGeom prst="rect">
            <a:avLst/>
          </a:prstGeom>
        </p:spPr>
        <p:txBody>
          <a:bodyPr wrap="none">
            <a:spAutoFit/>
          </a:bodyPr>
          <a:lstStyle/>
          <a:p>
            <a:r>
              <a:rPr lang="ar-JO" dirty="0">
                <a:solidFill>
                  <a:srgbClr val="FF0000"/>
                </a:solidFill>
              </a:rPr>
              <a:t>2- تحقق من قص اللكم</a:t>
            </a:r>
            <a:endParaRPr lang="en-US" dirty="0">
              <a:solidFill>
                <a:srgbClr val="FF0000"/>
              </a:solidFill>
            </a:endParaRPr>
          </a:p>
        </p:txBody>
      </p:sp>
      <p:sp>
        <p:nvSpPr>
          <p:cNvPr id="3" name="مستطيل 2"/>
          <p:cNvSpPr/>
          <p:nvPr/>
        </p:nvSpPr>
        <p:spPr>
          <a:xfrm>
            <a:off x="2227743" y="1556792"/>
            <a:ext cx="5958408" cy="338554"/>
          </a:xfrm>
          <a:prstGeom prst="rect">
            <a:avLst/>
          </a:prstGeom>
        </p:spPr>
        <p:txBody>
          <a:bodyPr wrap="square">
            <a:spAutoFit/>
          </a:bodyPr>
          <a:lstStyle/>
          <a:p>
            <a:pPr algn="r"/>
            <a:r>
              <a:rPr lang="ar-JO" sz="1600" dirty="0"/>
              <a:t>كما هو مبين في الشكل ، جميع القيم أقل من واحد</a:t>
            </a:r>
            <a:endParaRPr lang="en-US" sz="1600" dirty="0"/>
          </a:p>
        </p:txBody>
      </p:sp>
      <p:pic>
        <p:nvPicPr>
          <p:cNvPr id="11" name="صورة 10"/>
          <p:cNvPicPr/>
          <p:nvPr/>
        </p:nvPicPr>
        <p:blipFill>
          <a:blip r:embed="rId2">
            <a:extLst>
              <a:ext uri="{28A0092B-C50C-407E-A947-70E740481C1C}">
                <a14:useLocalDpi xmlns:a14="http://schemas.microsoft.com/office/drawing/2010/main" val="0"/>
              </a:ext>
            </a:extLst>
          </a:blip>
          <a:stretch>
            <a:fillRect/>
          </a:stretch>
        </p:blipFill>
        <p:spPr>
          <a:xfrm>
            <a:off x="1350656" y="2013493"/>
            <a:ext cx="3091292" cy="4727675"/>
          </a:xfrm>
          <a:prstGeom prst="rect">
            <a:avLst/>
          </a:prstGeom>
        </p:spPr>
      </p:pic>
      <p:pic>
        <p:nvPicPr>
          <p:cNvPr id="15" name="صورة 14"/>
          <p:cNvPicPr/>
          <p:nvPr/>
        </p:nvPicPr>
        <p:blipFill>
          <a:blip r:embed="rId3">
            <a:extLst>
              <a:ext uri="{28A0092B-C50C-407E-A947-70E740481C1C}">
                <a14:useLocalDpi xmlns:a14="http://schemas.microsoft.com/office/drawing/2010/main" val="0"/>
              </a:ext>
            </a:extLst>
          </a:blip>
          <a:stretch>
            <a:fillRect/>
          </a:stretch>
        </p:blipFill>
        <p:spPr>
          <a:xfrm>
            <a:off x="4681987" y="2013493"/>
            <a:ext cx="2698325" cy="4790854"/>
          </a:xfrm>
          <a:prstGeom prst="rect">
            <a:avLst/>
          </a:prstGeom>
        </p:spPr>
      </p:pic>
    </p:spTree>
    <p:extLst>
      <p:ext uri="{BB962C8B-B14F-4D97-AF65-F5344CB8AC3E}">
        <p14:creationId xmlns:p14="http://schemas.microsoft.com/office/powerpoint/2010/main" val="2444406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592732" y="1109717"/>
            <a:ext cx="2462534" cy="369332"/>
          </a:xfrm>
          <a:prstGeom prst="rect">
            <a:avLst/>
          </a:prstGeom>
        </p:spPr>
        <p:txBody>
          <a:bodyPr wrap="none">
            <a:spAutoFit/>
          </a:bodyPr>
          <a:lstStyle/>
          <a:p>
            <a:r>
              <a:rPr lang="ar-JO" dirty="0">
                <a:solidFill>
                  <a:srgbClr val="FF0000"/>
                </a:solidFill>
              </a:rPr>
              <a:t>3- فحص شعاع القص العريض</a:t>
            </a:r>
            <a:endParaRPr lang="en-US" dirty="0">
              <a:solidFill>
                <a:srgbClr val="FF0000"/>
              </a:solidFill>
            </a:endParaRPr>
          </a:p>
        </p:txBody>
      </p:sp>
      <p:pic>
        <p:nvPicPr>
          <p:cNvPr id="8" name="صورة 7"/>
          <p:cNvPicPr/>
          <p:nvPr/>
        </p:nvPicPr>
        <p:blipFill rotWithShape="1">
          <a:blip r:embed="rId2" cstate="print">
            <a:extLst>
              <a:ext uri="{28A0092B-C50C-407E-A947-70E740481C1C}">
                <a14:useLocalDpi xmlns:a14="http://schemas.microsoft.com/office/drawing/2010/main" val="0"/>
              </a:ext>
            </a:extLst>
          </a:blip>
          <a:srcRect r="50702" b="4961"/>
          <a:stretch/>
        </p:blipFill>
        <p:spPr bwMode="auto">
          <a:xfrm>
            <a:off x="395536" y="1655757"/>
            <a:ext cx="3801638" cy="4196713"/>
          </a:xfrm>
          <a:prstGeom prst="rect">
            <a:avLst/>
          </a:prstGeom>
          <a:ln>
            <a:noFill/>
          </a:ln>
          <a:extLst>
            <a:ext uri="{53640926-AAD7-44D8-BBD7-CCE9431645EC}">
              <a14:shadowObscured xmlns:a14="http://schemas.microsoft.com/office/drawing/2010/main"/>
            </a:ext>
          </a:extLst>
        </p:spPr>
      </p:pic>
      <p:pic>
        <p:nvPicPr>
          <p:cNvPr id="9" name="صورة 8"/>
          <p:cNvPicPr/>
          <p:nvPr/>
        </p:nvPicPr>
        <p:blipFill rotWithShape="1">
          <a:blip r:embed="rId3" cstate="print">
            <a:extLst>
              <a:ext uri="{28A0092B-C50C-407E-A947-70E740481C1C}">
                <a14:useLocalDpi xmlns:a14="http://schemas.microsoft.com/office/drawing/2010/main" val="0"/>
              </a:ext>
            </a:extLst>
          </a:blip>
          <a:srcRect r="54862" b="4961"/>
          <a:stretch/>
        </p:blipFill>
        <p:spPr bwMode="auto">
          <a:xfrm>
            <a:off x="4645087" y="1734205"/>
            <a:ext cx="3959324" cy="4196713"/>
          </a:xfrm>
          <a:prstGeom prst="rect">
            <a:avLst/>
          </a:prstGeom>
          <a:ln>
            <a:noFill/>
          </a:ln>
          <a:extLst>
            <a:ext uri="{53640926-AAD7-44D8-BBD7-CCE9431645EC}">
              <a14:shadowObscured xmlns:a14="http://schemas.microsoft.com/office/drawing/2010/main"/>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5733256"/>
            <a:ext cx="2244793" cy="1260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5087" y="5767220"/>
            <a:ext cx="1895290" cy="1015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59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مستطيل 2"/>
              <p:cNvSpPr/>
              <p:nvPr/>
            </p:nvSpPr>
            <p:spPr>
              <a:xfrm>
                <a:off x="2123728" y="2060848"/>
                <a:ext cx="4572000" cy="1997726"/>
              </a:xfrm>
              <a:prstGeom prst="rect">
                <a:avLst/>
              </a:prstGeom>
            </p:spPr>
            <p:txBody>
              <a:bodyPr>
                <a:spAutoFit/>
              </a:bodyPr>
              <a:lstStyle/>
              <a:p>
                <a:pPr algn="l" rtl="0"/>
                <a14:m>
                  <m:oMathPara xmlns:m="http://schemas.openxmlformats.org/officeDocument/2006/math">
                    <m:oMathParaPr>
                      <m:jc m:val="centerGroup"/>
                    </m:oMathParaPr>
                    <m:oMath xmlns:m="http://schemas.openxmlformats.org/officeDocument/2006/math">
                      <m:r>
                        <a:rPr lang="en-US" b="1" smtClean="0">
                          <a:latin typeface="Cambria Math" panose="02040503050406030204" pitchFamily="18" charset="0"/>
                        </a:rPr>
                        <m:t>Ø</m:t>
                      </m:r>
                      <m:sSub>
                        <m:sSubPr>
                          <m:ctrlPr>
                            <a:rPr lang="en-US" i="1">
                              <a:latin typeface="Cambria Math"/>
                            </a:rPr>
                          </m:ctrlPr>
                        </m:sSubPr>
                        <m:e>
                          <m:r>
                            <a:rPr lang="en-US" b="1" i="1">
                              <a:latin typeface="Cambria Math" panose="02040503050406030204" pitchFamily="18" charset="0"/>
                            </a:rPr>
                            <m:t>𝐕</m:t>
                          </m:r>
                        </m:e>
                        <m:sub>
                          <m:r>
                            <a:rPr lang="en-US" b="1" i="1">
                              <a:latin typeface="Cambria Math" panose="02040503050406030204" pitchFamily="18" charset="0"/>
                            </a:rPr>
                            <m:t>𝐜</m:t>
                          </m:r>
                        </m:sub>
                      </m:sSub>
                      <m:r>
                        <a:rPr lang="en-US" b="1">
                          <a:latin typeface="Cambria Math" panose="02040503050406030204" pitchFamily="18" charset="0"/>
                        </a:rPr>
                        <m:t>=</m:t>
                      </m:r>
                      <m:r>
                        <a:rPr lang="en-US" b="1" i="1">
                          <a:latin typeface="Cambria Math" panose="02040503050406030204" pitchFamily="18" charset="0"/>
                        </a:rPr>
                        <m:t>𝟎</m:t>
                      </m:r>
                      <m:r>
                        <a:rPr lang="en-US" b="1">
                          <a:latin typeface="Cambria Math" panose="02040503050406030204" pitchFamily="18" charset="0"/>
                        </a:rPr>
                        <m:t>.</m:t>
                      </m:r>
                      <m:r>
                        <a:rPr lang="en-US" b="1" i="1">
                          <a:latin typeface="Cambria Math" panose="02040503050406030204" pitchFamily="18" charset="0"/>
                        </a:rPr>
                        <m:t>𝟕𝟓</m:t>
                      </m:r>
                      <m:r>
                        <a:rPr lang="en-US" b="1" i="1">
                          <a:latin typeface="Cambria Math" panose="02040503050406030204" pitchFamily="18" charset="0"/>
                        </a:rPr>
                        <m:t>∗</m:t>
                      </m:r>
                      <m:f>
                        <m:fPr>
                          <m:ctrlPr>
                            <a:rPr lang="en-US" i="1">
                              <a:latin typeface="Cambria Math"/>
                            </a:rPr>
                          </m:ctrlPr>
                        </m:fPr>
                        <m:num>
                          <m:r>
                            <a:rPr lang="en-US" b="1" i="1">
                              <a:latin typeface="Cambria Math" panose="02040503050406030204" pitchFamily="18" charset="0"/>
                            </a:rPr>
                            <m:t>𝟏</m:t>
                          </m:r>
                        </m:num>
                        <m:den>
                          <m:r>
                            <a:rPr lang="en-US" b="1" i="1">
                              <a:latin typeface="Cambria Math" panose="02040503050406030204" pitchFamily="18" charset="0"/>
                            </a:rPr>
                            <m:t>𝟔</m:t>
                          </m:r>
                        </m:den>
                      </m:f>
                      <m:r>
                        <a:rPr lang="en-US" b="1" i="1">
                          <a:latin typeface="Cambria Math" panose="02040503050406030204" pitchFamily="18" charset="0"/>
                        </a:rPr>
                        <m:t>∗</m:t>
                      </m:r>
                      <m:rad>
                        <m:radPr>
                          <m:degHide m:val="on"/>
                          <m:ctrlPr>
                            <a:rPr lang="en-US" i="1">
                              <a:latin typeface="Cambria Math"/>
                            </a:rPr>
                          </m:ctrlPr>
                        </m:radPr>
                        <m:deg/>
                        <m:e>
                          <m:sSub>
                            <m:sSubPr>
                              <m:ctrlPr>
                                <a:rPr lang="en-US" i="1">
                                  <a:latin typeface="Cambria Math"/>
                                </a:rPr>
                              </m:ctrlPr>
                            </m:sSubPr>
                            <m:e>
                              <m:r>
                                <a:rPr lang="en-US" b="1" i="1">
                                  <a:latin typeface="Cambria Math" panose="02040503050406030204" pitchFamily="18" charset="0"/>
                                </a:rPr>
                                <m:t>𝐟</m:t>
                              </m:r>
                              <m:r>
                                <a:rPr lang="en-US" b="1">
                                  <a:latin typeface="Cambria Math" panose="02040503050406030204" pitchFamily="18" charset="0"/>
                                </a:rPr>
                                <m:t>‵</m:t>
                              </m:r>
                            </m:e>
                            <m:sub>
                              <m:r>
                                <a:rPr lang="en-US" b="1" i="1">
                                  <a:latin typeface="Cambria Math" panose="02040503050406030204" pitchFamily="18" charset="0"/>
                                </a:rPr>
                                <m:t>𝐜</m:t>
                              </m:r>
                            </m:sub>
                          </m:sSub>
                        </m:e>
                      </m:rad>
                      <m:r>
                        <a:rPr lang="en-US" b="1" i="1">
                          <a:latin typeface="Cambria Math" panose="02040503050406030204" pitchFamily="18" charset="0"/>
                        </a:rPr>
                        <m:t>∗</m:t>
                      </m:r>
                      <m:r>
                        <a:rPr lang="en-US" b="1" i="1">
                          <a:latin typeface="Cambria Math" panose="02040503050406030204" pitchFamily="18" charset="0"/>
                        </a:rPr>
                        <m:t>𝐛</m:t>
                      </m:r>
                      <m:r>
                        <a:rPr lang="en-US" b="1" i="1">
                          <a:latin typeface="Cambria Math" panose="02040503050406030204" pitchFamily="18" charset="0"/>
                        </a:rPr>
                        <m:t>∗</m:t>
                      </m:r>
                      <m:r>
                        <a:rPr lang="en-US" b="1" i="1">
                          <a:latin typeface="Cambria Math" panose="02040503050406030204" pitchFamily="18" charset="0"/>
                        </a:rPr>
                        <m:t>𝐝</m:t>
                      </m:r>
                    </m:oMath>
                  </m:oMathPara>
                </a14:m>
                <a:endParaRPr lang="en-US" b="1" dirty="0"/>
              </a:p>
              <a:p>
                <a:pPr algn="l" rtl="0"/>
                <a:r>
                  <a:rPr lang="en-US" dirty="0"/>
                  <a:t>d</a:t>
                </a:r>
                <a:r>
                  <a:rPr lang="en-US" baseline="-25000" dirty="0"/>
                  <a:t>13</a:t>
                </a:r>
                <a:r>
                  <a:rPr lang="en-US" dirty="0"/>
                  <a:t>=0.48    h=0.48+0.07 =0.55m </a:t>
                </a:r>
              </a:p>
              <a:p>
                <a:pPr algn="l" rtl="0"/>
                <a:r>
                  <a:rPr lang="en-US" dirty="0"/>
                  <a:t>d</a:t>
                </a:r>
                <a:r>
                  <a:rPr lang="en-US" baseline="-25000" dirty="0"/>
                  <a:t>23</a:t>
                </a:r>
                <a:r>
                  <a:rPr lang="en-US" dirty="0"/>
                  <a:t>=0.49    h=0.49+0.07 =0.60 m</a:t>
                </a:r>
              </a:p>
              <a:p>
                <a:pPr algn="l" rtl="0"/>
                <a:r>
                  <a:rPr lang="en-US" dirty="0"/>
                  <a:t>Thickness =</a:t>
                </a:r>
                <a:r>
                  <a:rPr lang="en-US" dirty="0" smtClean="0"/>
                  <a:t>0.80 </a:t>
                </a:r>
                <a:r>
                  <a:rPr lang="en-US" dirty="0"/>
                  <a:t>m </a:t>
                </a:r>
              </a:p>
              <a:p>
                <a:pPr algn="l" rtl="0"/>
                <a:r>
                  <a:rPr lang="en-US" dirty="0" smtClean="0"/>
                  <a:t>0.80 </a:t>
                </a:r>
                <a:r>
                  <a:rPr lang="en-US" dirty="0"/>
                  <a:t>&gt; 0.6 &amp;&amp; 0.55 </a:t>
                </a:r>
              </a:p>
              <a:p>
                <a:pPr algn="l" rtl="0"/>
                <a:r>
                  <a:rPr lang="en-US" dirty="0"/>
                  <a:t>Let h = </a:t>
                </a:r>
                <a:r>
                  <a:rPr lang="en-US" dirty="0" smtClean="0"/>
                  <a:t>0.70 </a:t>
                </a:r>
                <a:r>
                  <a:rPr lang="en-US" dirty="0"/>
                  <a:t>m it is ok </a:t>
                </a:r>
                <a:endParaRPr lang="ar-JO" dirty="0"/>
              </a:p>
            </p:txBody>
          </p:sp>
        </mc:Choice>
        <mc:Fallback xmlns="">
          <p:sp>
            <p:nvSpPr>
              <p:cNvPr id="3" name="مستطيل 2"/>
              <p:cNvSpPr>
                <a:spLocks noRot="1" noChangeAspect="1" noMove="1" noResize="1" noEditPoints="1" noAdjustHandles="1" noChangeArrowheads="1" noChangeShapeType="1" noTextEdit="1"/>
              </p:cNvSpPr>
              <p:nvPr/>
            </p:nvSpPr>
            <p:spPr>
              <a:xfrm>
                <a:off x="2123728" y="2060848"/>
                <a:ext cx="4572000" cy="1997726"/>
              </a:xfrm>
              <a:prstGeom prst="rect">
                <a:avLst/>
              </a:prstGeom>
              <a:blipFill rotWithShape="0">
                <a:blip r:embed="rId2"/>
                <a:stretch>
                  <a:fillRect l="-1067" b="-3659"/>
                </a:stretch>
              </a:blipFill>
            </p:spPr>
            <p:txBody>
              <a:bodyPr/>
              <a:lstStyle/>
              <a:p>
                <a:r>
                  <a:rPr lang="en-US">
                    <a:noFill/>
                  </a:rPr>
                  <a:t> </a:t>
                </a:r>
              </a:p>
            </p:txBody>
          </p:sp>
        </mc:Fallback>
      </mc:AlternateContent>
    </p:spTree>
    <p:extLst>
      <p:ext uri="{BB962C8B-B14F-4D97-AF65-F5344CB8AC3E}">
        <p14:creationId xmlns:p14="http://schemas.microsoft.com/office/powerpoint/2010/main" val="2290268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3563888" y="862210"/>
            <a:ext cx="4431065" cy="400110"/>
          </a:xfrm>
          <a:prstGeom prst="rect">
            <a:avLst/>
          </a:prstGeom>
        </p:spPr>
        <p:txBody>
          <a:bodyPr wrap="square">
            <a:spAutoFit/>
          </a:bodyPr>
          <a:lstStyle/>
          <a:p>
            <a:pPr marL="285750" indent="-285750">
              <a:buFont typeface="Wingdings" panose="05000000000000000000" pitchFamily="2" charset="2"/>
              <a:buChar char="Ø"/>
            </a:pPr>
            <a:r>
              <a:rPr lang="ar-JO" sz="2000" dirty="0"/>
              <a:t>تقوية الصلب للقاعدة الواحدة</a:t>
            </a:r>
            <a:endParaRPr lang="en-US" sz="2000" dirty="0"/>
          </a:p>
        </p:txBody>
      </p:sp>
      <p:pic>
        <p:nvPicPr>
          <p:cNvPr id="6" name="صورة 5"/>
          <p:cNvPicPr/>
          <p:nvPr/>
        </p:nvPicPr>
        <p:blipFill>
          <a:blip r:embed="rId2" cstate="print">
            <a:extLst>
              <a:ext uri="{28A0092B-C50C-407E-A947-70E740481C1C}">
                <a14:useLocalDpi xmlns:a14="http://schemas.microsoft.com/office/drawing/2010/main" val="0"/>
              </a:ext>
            </a:extLst>
          </a:blip>
          <a:stretch>
            <a:fillRect/>
          </a:stretch>
        </p:blipFill>
        <p:spPr>
          <a:xfrm>
            <a:off x="755576" y="1484784"/>
            <a:ext cx="7416824" cy="4320480"/>
          </a:xfrm>
          <a:prstGeom prst="rect">
            <a:avLst/>
          </a:prstGeom>
        </p:spPr>
      </p:pic>
      <p:sp>
        <p:nvSpPr>
          <p:cNvPr id="7" name="مربع نص 6"/>
          <p:cNvSpPr txBox="1"/>
          <p:nvPr/>
        </p:nvSpPr>
        <p:spPr>
          <a:xfrm>
            <a:off x="2483768" y="6093296"/>
            <a:ext cx="3672408" cy="369332"/>
          </a:xfrm>
          <a:prstGeom prst="rect">
            <a:avLst/>
          </a:prstGeom>
          <a:noFill/>
        </p:spPr>
        <p:txBody>
          <a:bodyPr wrap="square" rtlCol="1">
            <a:spAutoFit/>
          </a:bodyPr>
          <a:lstStyle/>
          <a:p>
            <a:pPr algn="ctr"/>
            <a:r>
              <a:rPr lang="en-US" dirty="0"/>
              <a:t>x-reinforcement steel (base)</a:t>
            </a:r>
            <a:endParaRPr lang="ar-JO" dirty="0"/>
          </a:p>
        </p:txBody>
      </p:sp>
    </p:spTree>
    <p:extLst>
      <p:ext uri="{BB962C8B-B14F-4D97-AF65-F5344CB8AC3E}">
        <p14:creationId xmlns:p14="http://schemas.microsoft.com/office/powerpoint/2010/main" val="3789201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272327" y="764704"/>
            <a:ext cx="5583193" cy="400110"/>
          </a:xfrm>
          <a:prstGeom prst="rect">
            <a:avLst/>
          </a:prstGeom>
        </p:spPr>
        <p:txBody>
          <a:bodyPr wrap="square">
            <a:spAutoFit/>
          </a:bodyPr>
          <a:lstStyle/>
          <a:p>
            <a:pPr marL="285750" indent="-285750">
              <a:buFont typeface="Wingdings" panose="05000000000000000000" pitchFamily="2" charset="2"/>
              <a:buChar char="Ø"/>
            </a:pPr>
            <a:r>
              <a:rPr lang="ar-JO" sz="2000" dirty="0"/>
              <a:t>تقوية الصلب للقاعدة الواحدة</a:t>
            </a:r>
            <a:endParaRPr lang="en-US" sz="2000" dirty="0"/>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187624" y="1354964"/>
            <a:ext cx="6696744" cy="4320480"/>
          </a:xfrm>
          <a:prstGeom prst="rect">
            <a:avLst/>
          </a:prstGeom>
        </p:spPr>
      </p:pic>
      <p:sp>
        <p:nvSpPr>
          <p:cNvPr id="9" name="مربع نص 8"/>
          <p:cNvSpPr txBox="1"/>
          <p:nvPr/>
        </p:nvSpPr>
        <p:spPr>
          <a:xfrm>
            <a:off x="1979712" y="5772985"/>
            <a:ext cx="4320480" cy="646331"/>
          </a:xfrm>
          <a:prstGeom prst="rect">
            <a:avLst/>
          </a:prstGeom>
          <a:noFill/>
        </p:spPr>
        <p:txBody>
          <a:bodyPr wrap="square" rtlCol="1">
            <a:spAutoFit/>
          </a:bodyPr>
          <a:lstStyle/>
          <a:p>
            <a:pPr algn="ctr"/>
            <a:r>
              <a:rPr lang="en-US" dirty="0" smtClean="0"/>
              <a:t>x-reinforcement steel (base)</a:t>
            </a:r>
            <a:endParaRPr lang="ar-JO" dirty="0" smtClean="0"/>
          </a:p>
          <a:p>
            <a:pPr algn="ctr"/>
            <a:endParaRPr lang="ar-JO" dirty="0"/>
          </a:p>
        </p:txBody>
      </p:sp>
    </p:spTree>
    <p:extLst>
      <p:ext uri="{BB962C8B-B14F-4D97-AF65-F5344CB8AC3E}">
        <p14:creationId xmlns:p14="http://schemas.microsoft.com/office/powerpoint/2010/main" val="3818029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1022376" y="1196752"/>
            <a:ext cx="6912768" cy="5075160"/>
          </a:xfrm>
          <a:prstGeom prst="rect">
            <a:avLst/>
          </a:prstGeom>
        </p:spPr>
      </p:pic>
      <p:sp>
        <p:nvSpPr>
          <p:cNvPr id="7" name="مربع نص 6"/>
          <p:cNvSpPr txBox="1"/>
          <p:nvPr/>
        </p:nvSpPr>
        <p:spPr>
          <a:xfrm>
            <a:off x="1835696" y="6271912"/>
            <a:ext cx="4392488" cy="369332"/>
          </a:xfrm>
          <a:prstGeom prst="rect">
            <a:avLst/>
          </a:prstGeom>
          <a:noFill/>
        </p:spPr>
        <p:txBody>
          <a:bodyPr wrap="square" rtlCol="1">
            <a:spAutoFit/>
          </a:bodyPr>
          <a:lstStyle/>
          <a:p>
            <a:r>
              <a:rPr lang="en-US" dirty="0"/>
              <a:t>AutoCAD x-reinforcement steel plan</a:t>
            </a:r>
            <a:endParaRPr lang="ar-JO" dirty="0"/>
          </a:p>
        </p:txBody>
      </p:sp>
    </p:spTree>
    <p:extLst>
      <p:ext uri="{BB962C8B-B14F-4D97-AF65-F5344CB8AC3E}">
        <p14:creationId xmlns:p14="http://schemas.microsoft.com/office/powerpoint/2010/main" val="38958411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9"/>
          <p:cNvPicPr/>
          <p:nvPr/>
        </p:nvPicPr>
        <p:blipFill>
          <a:blip r:embed="rId2">
            <a:extLst>
              <a:ext uri="{28A0092B-C50C-407E-A947-70E740481C1C}">
                <a14:useLocalDpi xmlns:a14="http://schemas.microsoft.com/office/drawing/2010/main" val="0"/>
              </a:ext>
            </a:extLst>
          </a:blip>
          <a:stretch>
            <a:fillRect/>
          </a:stretch>
        </p:blipFill>
        <p:spPr>
          <a:xfrm>
            <a:off x="251520" y="1342677"/>
            <a:ext cx="4445768" cy="4449910"/>
          </a:xfrm>
          <a:prstGeom prst="rect">
            <a:avLst/>
          </a:prstGeom>
        </p:spPr>
      </p:pic>
      <p:pic>
        <p:nvPicPr>
          <p:cNvPr id="11" name="صورة 10"/>
          <p:cNvPicPr/>
          <p:nvPr/>
        </p:nvPicPr>
        <p:blipFill>
          <a:blip r:embed="rId3">
            <a:extLst>
              <a:ext uri="{28A0092B-C50C-407E-A947-70E740481C1C}">
                <a14:useLocalDpi xmlns:a14="http://schemas.microsoft.com/office/drawing/2010/main" val="0"/>
              </a:ext>
            </a:extLst>
          </a:blip>
          <a:stretch>
            <a:fillRect/>
          </a:stretch>
        </p:blipFill>
        <p:spPr>
          <a:xfrm>
            <a:off x="4788024" y="1342677"/>
            <a:ext cx="3852937" cy="4442796"/>
          </a:xfrm>
          <a:prstGeom prst="rect">
            <a:avLst/>
          </a:prstGeom>
        </p:spPr>
      </p:pic>
      <p:sp>
        <p:nvSpPr>
          <p:cNvPr id="12" name="مربع نص 11"/>
          <p:cNvSpPr txBox="1"/>
          <p:nvPr/>
        </p:nvSpPr>
        <p:spPr>
          <a:xfrm>
            <a:off x="2447244" y="5989252"/>
            <a:ext cx="3816424" cy="369332"/>
          </a:xfrm>
          <a:prstGeom prst="rect">
            <a:avLst/>
          </a:prstGeom>
          <a:noFill/>
        </p:spPr>
        <p:txBody>
          <a:bodyPr wrap="square" rtlCol="1">
            <a:spAutoFit/>
          </a:bodyPr>
          <a:lstStyle/>
          <a:p>
            <a:pPr algn="ctr"/>
            <a:r>
              <a:rPr lang="en-US" dirty="0"/>
              <a:t>y-reinforcement </a:t>
            </a:r>
            <a:r>
              <a:rPr lang="en-US" dirty="0" smtClean="0"/>
              <a:t>steel</a:t>
            </a:r>
            <a:endParaRPr lang="ar-JO" dirty="0"/>
          </a:p>
        </p:txBody>
      </p:sp>
    </p:spTree>
    <p:extLst>
      <p:ext uri="{BB962C8B-B14F-4D97-AF65-F5344CB8AC3E}">
        <p14:creationId xmlns:p14="http://schemas.microsoft.com/office/powerpoint/2010/main" val="4007377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pPr algn="r"/>
            <a:r>
              <a:rPr lang="ar-JO" dirty="0"/>
              <a:t>نظرة عامة على مشروع التخرج 1</a:t>
            </a:r>
            <a:endParaRPr lang="en-US" dirty="0"/>
          </a:p>
        </p:txBody>
      </p:sp>
      <p:pic>
        <p:nvPicPr>
          <p:cNvPr id="5" name="image2.jpe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713853" y="1772816"/>
            <a:ext cx="7440440" cy="4104456"/>
          </a:xfrm>
          <a:prstGeom prst="rect">
            <a:avLst/>
          </a:prstGeom>
        </p:spPr>
      </p:pic>
      <p:sp>
        <p:nvSpPr>
          <p:cNvPr id="6" name="مستطيل 5"/>
          <p:cNvSpPr/>
          <p:nvPr/>
        </p:nvSpPr>
        <p:spPr>
          <a:xfrm>
            <a:off x="467544" y="1226631"/>
            <a:ext cx="4572000" cy="400110"/>
          </a:xfrm>
          <a:prstGeom prst="rect">
            <a:avLst/>
          </a:prstGeom>
        </p:spPr>
        <p:txBody>
          <a:bodyPr>
            <a:spAutoFit/>
          </a:bodyPr>
          <a:lstStyle/>
          <a:p>
            <a:pPr marL="285750" indent="-285750" algn="r">
              <a:buFont typeface="Wingdings" panose="05000000000000000000" pitchFamily="2" charset="2"/>
              <a:buChar char="Ø"/>
            </a:pPr>
            <a:r>
              <a:rPr lang="ar-JO" sz="2000" dirty="0"/>
              <a:t>وصف المشروع</a:t>
            </a:r>
            <a:endParaRPr lang="en-US" sz="2000" dirty="0"/>
          </a:p>
        </p:txBody>
      </p:sp>
    </p:spTree>
    <p:extLst>
      <p:ext uri="{BB962C8B-B14F-4D97-AF65-F5344CB8AC3E}">
        <p14:creationId xmlns:p14="http://schemas.microsoft.com/office/powerpoint/2010/main" val="1714696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467544" y="1240691"/>
            <a:ext cx="7796419" cy="5133911"/>
          </a:xfrm>
          <a:prstGeom prst="rect">
            <a:avLst/>
          </a:prstGeom>
        </p:spPr>
      </p:pic>
      <p:sp>
        <p:nvSpPr>
          <p:cNvPr id="8" name="مربع نص 7"/>
          <p:cNvSpPr txBox="1"/>
          <p:nvPr/>
        </p:nvSpPr>
        <p:spPr>
          <a:xfrm>
            <a:off x="2411760" y="6309320"/>
            <a:ext cx="4104456" cy="369332"/>
          </a:xfrm>
          <a:prstGeom prst="rect">
            <a:avLst/>
          </a:prstGeom>
          <a:noFill/>
        </p:spPr>
        <p:txBody>
          <a:bodyPr wrap="square" rtlCol="1">
            <a:spAutoFit/>
          </a:bodyPr>
          <a:lstStyle/>
          <a:p>
            <a:r>
              <a:rPr lang="en-US" dirty="0"/>
              <a:t>AutoCAD y-reinforcement steel plan</a:t>
            </a:r>
            <a:endParaRPr lang="ar-JO" dirty="0"/>
          </a:p>
        </p:txBody>
      </p:sp>
    </p:spTree>
    <p:extLst>
      <p:ext uri="{BB962C8B-B14F-4D97-AF65-F5344CB8AC3E}">
        <p14:creationId xmlns:p14="http://schemas.microsoft.com/office/powerpoint/2010/main" val="1079019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pPr algn="r"/>
            <a:r>
              <a:rPr lang="ar-JO" dirty="0"/>
              <a:t>نظرة عامة على مشروع التخرج 1</a:t>
            </a:r>
            <a:endParaRPr lang="en-US" dirty="0"/>
          </a:p>
        </p:txBody>
      </p:sp>
      <p:pic>
        <p:nvPicPr>
          <p:cNvPr id="7" name="صورة 6"/>
          <p:cNvPicPr/>
          <p:nvPr/>
        </p:nvPicPr>
        <p:blipFill rotWithShape="1">
          <a:blip r:embed="rId2" cstate="print">
            <a:extLst>
              <a:ext uri="{28A0092B-C50C-407E-A947-70E740481C1C}">
                <a14:useLocalDpi xmlns:a14="http://schemas.microsoft.com/office/drawing/2010/main" val="0"/>
              </a:ext>
            </a:extLst>
          </a:blip>
          <a:srcRect l="24455" t="7158" r="23433" b="7158"/>
          <a:stretch/>
        </p:blipFill>
        <p:spPr>
          <a:xfrm>
            <a:off x="179512" y="1521119"/>
            <a:ext cx="2531554" cy="2581192"/>
          </a:xfrm>
          <a:prstGeom prst="rect">
            <a:avLst/>
          </a:prstGeom>
        </p:spPr>
      </p:pic>
      <p:pic>
        <p:nvPicPr>
          <p:cNvPr id="8" name="صورة 7"/>
          <p:cNvPicPr/>
          <p:nvPr/>
        </p:nvPicPr>
        <p:blipFill rotWithShape="1">
          <a:blip r:embed="rId3" cstate="print">
            <a:extLst>
              <a:ext uri="{28A0092B-C50C-407E-A947-70E740481C1C}">
                <a14:useLocalDpi xmlns:a14="http://schemas.microsoft.com/office/drawing/2010/main" val="0"/>
              </a:ext>
            </a:extLst>
          </a:blip>
          <a:srcRect l="7208" r="4472"/>
          <a:stretch/>
        </p:blipFill>
        <p:spPr bwMode="auto">
          <a:xfrm>
            <a:off x="6018109" y="1764410"/>
            <a:ext cx="2704568" cy="1440160"/>
          </a:xfrm>
          <a:prstGeom prst="rect">
            <a:avLst/>
          </a:prstGeom>
          <a:ln>
            <a:noFill/>
          </a:ln>
          <a:extLst>
            <a:ext uri="{53640926-AAD7-44D8-BBD7-CCE9431645EC}">
              <a14:shadowObscured xmlns:a14="http://schemas.microsoft.com/office/drawing/2010/main"/>
            </a:ext>
          </a:extLst>
        </p:spPr>
      </p:pic>
      <p:pic>
        <p:nvPicPr>
          <p:cNvPr id="9" name="صورة 8"/>
          <p:cNvPicPr/>
          <p:nvPr/>
        </p:nvPicPr>
        <p:blipFill rotWithShape="1">
          <a:blip r:embed="rId4">
            <a:extLst>
              <a:ext uri="{28A0092B-C50C-407E-A947-70E740481C1C}">
                <a14:useLocalDpi xmlns:a14="http://schemas.microsoft.com/office/drawing/2010/main" val="0"/>
              </a:ext>
            </a:extLst>
          </a:blip>
          <a:srcRect l="16381" t="5859" r="7176" b="8597"/>
          <a:stretch/>
        </p:blipFill>
        <p:spPr>
          <a:xfrm>
            <a:off x="2924757" y="2307059"/>
            <a:ext cx="3093351" cy="3096344"/>
          </a:xfrm>
          <a:prstGeom prst="rect">
            <a:avLst/>
          </a:prstGeom>
        </p:spPr>
      </p:pic>
      <p:pic>
        <p:nvPicPr>
          <p:cNvPr id="10" name="صورة 9"/>
          <p:cNvPicPr/>
          <p:nvPr/>
        </p:nvPicPr>
        <p:blipFill>
          <a:blip r:embed="rId5">
            <a:extLst>
              <a:ext uri="{28A0092B-C50C-407E-A947-70E740481C1C}">
                <a14:useLocalDpi xmlns:a14="http://schemas.microsoft.com/office/drawing/2010/main" val="0"/>
              </a:ext>
            </a:extLst>
          </a:blip>
          <a:stretch>
            <a:fillRect/>
          </a:stretch>
        </p:blipFill>
        <p:spPr>
          <a:xfrm>
            <a:off x="179512" y="4512677"/>
            <a:ext cx="2746955" cy="1951797"/>
          </a:xfrm>
          <a:prstGeom prst="rect">
            <a:avLst/>
          </a:prstGeom>
        </p:spPr>
      </p:pic>
      <p:pic>
        <p:nvPicPr>
          <p:cNvPr id="12" name="صورة 11"/>
          <p:cNvPicPr>
            <a:picLocks noChangeAspect="1"/>
          </p:cNvPicPr>
          <p:nvPr/>
        </p:nvPicPr>
        <p:blipFill rotWithShape="1">
          <a:blip r:embed="rId6"/>
          <a:srcRect l="19635" t="1793" r="18654" b="21102"/>
          <a:stretch/>
        </p:blipFill>
        <p:spPr>
          <a:xfrm>
            <a:off x="6117367" y="3860635"/>
            <a:ext cx="2506052" cy="2449097"/>
          </a:xfrm>
          <a:prstGeom prst="rect">
            <a:avLst/>
          </a:prstGeom>
        </p:spPr>
      </p:pic>
    </p:spTree>
    <p:extLst>
      <p:ext uri="{BB962C8B-B14F-4D97-AF65-F5344CB8AC3E}">
        <p14:creationId xmlns:p14="http://schemas.microsoft.com/office/powerpoint/2010/main" val="50475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r>
              <a:rPr lang="ar-JO" dirty="0"/>
              <a:t>مقدمة</a:t>
            </a:r>
            <a:endParaRPr lang="en-US" dirty="0"/>
          </a:p>
        </p:txBody>
      </p:sp>
      <p:sp>
        <p:nvSpPr>
          <p:cNvPr id="12" name="عنصر نائب للمحتوى 2"/>
          <p:cNvSpPr>
            <a:spLocks noGrp="1"/>
          </p:cNvSpPr>
          <p:nvPr>
            <p:ph sz="quarter" idx="1"/>
          </p:nvPr>
        </p:nvSpPr>
        <p:spPr>
          <a:xfrm>
            <a:off x="395536" y="1412776"/>
            <a:ext cx="7467600" cy="4873752"/>
          </a:xfrm>
        </p:spPr>
        <p:txBody>
          <a:bodyPr>
            <a:normAutofit/>
          </a:bodyPr>
          <a:lstStyle/>
          <a:p>
            <a:pPr algn="r"/>
            <a:r>
              <a:rPr lang="ar-JO" dirty="0"/>
              <a:t>قاعدة واحدة (350 كيلو نيوتن / متر مربع)</a:t>
            </a:r>
          </a:p>
          <a:p>
            <a:r>
              <a:rPr lang="ar-JO" dirty="0"/>
              <a:t>مؤسسة مات (150</a:t>
            </a:r>
            <a:r>
              <a:rPr lang="en-US" dirty="0"/>
              <a:t>KN / </a:t>
            </a:r>
            <a:r>
              <a:rPr lang="ar-JO" dirty="0"/>
              <a:t>م 2)</a:t>
            </a:r>
            <a:endParaRPr lang="ar-AE" dirty="0"/>
          </a:p>
        </p:txBody>
      </p:sp>
      <p:pic>
        <p:nvPicPr>
          <p:cNvPr id="14" name="صورة 13"/>
          <p:cNvPicPr/>
          <p:nvPr/>
        </p:nvPicPr>
        <p:blipFill rotWithShape="1">
          <a:blip r:embed="rId2">
            <a:extLst>
              <a:ext uri="{28A0092B-C50C-407E-A947-70E740481C1C}">
                <a14:useLocalDpi xmlns:a14="http://schemas.microsoft.com/office/drawing/2010/main" val="0"/>
              </a:ext>
            </a:extLst>
          </a:blip>
          <a:srcRect l="4825" t="1207" r="16608" b="4251"/>
          <a:stretch/>
        </p:blipFill>
        <p:spPr bwMode="auto">
          <a:xfrm>
            <a:off x="395536" y="2708920"/>
            <a:ext cx="1816409" cy="3118644"/>
          </a:xfrm>
          <a:prstGeom prst="rect">
            <a:avLst/>
          </a:prstGeom>
          <a:ln>
            <a:noFill/>
          </a:ln>
          <a:extLst>
            <a:ext uri="{53640926-AAD7-44D8-BBD7-CCE9431645EC}">
              <a14:shadowObscured xmlns:a14="http://schemas.microsoft.com/office/drawing/2010/main"/>
            </a:ext>
          </a:extLst>
        </p:spPr>
      </p:pic>
      <p:pic>
        <p:nvPicPr>
          <p:cNvPr id="15" name="صورة 14"/>
          <p:cNvPicPr/>
          <p:nvPr/>
        </p:nvPicPr>
        <p:blipFill rotWithShape="1">
          <a:blip r:embed="rId3">
            <a:extLst>
              <a:ext uri="{28A0092B-C50C-407E-A947-70E740481C1C}">
                <a14:useLocalDpi xmlns:a14="http://schemas.microsoft.com/office/drawing/2010/main" val="0"/>
              </a:ext>
            </a:extLst>
          </a:blip>
          <a:srcRect l="6005"/>
          <a:stretch/>
        </p:blipFill>
        <p:spPr bwMode="auto">
          <a:xfrm>
            <a:off x="2339752" y="2704558"/>
            <a:ext cx="1350096" cy="3123006"/>
          </a:xfrm>
          <a:prstGeom prst="rect">
            <a:avLst/>
          </a:prstGeom>
          <a:ln>
            <a:noFill/>
          </a:ln>
          <a:extLst>
            <a:ext uri="{53640926-AAD7-44D8-BBD7-CCE9431645EC}">
              <a14:shadowObscured xmlns:a14="http://schemas.microsoft.com/office/drawing/2010/main"/>
            </a:ext>
          </a:extLst>
        </p:spPr>
      </p:pic>
      <p:pic>
        <p:nvPicPr>
          <p:cNvPr id="1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241" r="15257"/>
          <a:stretch/>
        </p:blipFill>
        <p:spPr bwMode="auto">
          <a:xfrm>
            <a:off x="6516217" y="2636912"/>
            <a:ext cx="1944216" cy="342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9732" r="19401"/>
          <a:stretch/>
        </p:blipFill>
        <p:spPr bwMode="auto">
          <a:xfrm>
            <a:off x="3980600" y="2636912"/>
            <a:ext cx="2664296" cy="342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8863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pic>
        <p:nvPicPr>
          <p:cNvPr id="7" name="صورة 6"/>
          <p:cNvPicPr>
            <a:picLocks noChangeAspect="1"/>
          </p:cNvPicPr>
          <p:nvPr/>
        </p:nvPicPr>
        <p:blipFill>
          <a:blip r:embed="rId2"/>
          <a:stretch>
            <a:fillRect/>
          </a:stretch>
        </p:blipFill>
        <p:spPr>
          <a:xfrm>
            <a:off x="3419872" y="1202596"/>
            <a:ext cx="5155229" cy="5655659"/>
          </a:xfrm>
          <a:prstGeom prst="rect">
            <a:avLst/>
          </a:prstGeom>
        </p:spPr>
      </p:pic>
      <p:sp>
        <p:nvSpPr>
          <p:cNvPr id="4" name="مستطيل 3"/>
          <p:cNvSpPr/>
          <p:nvPr/>
        </p:nvSpPr>
        <p:spPr>
          <a:xfrm>
            <a:off x="572983" y="862210"/>
            <a:ext cx="2036135" cy="400110"/>
          </a:xfrm>
          <a:prstGeom prst="rect">
            <a:avLst/>
          </a:prstGeom>
        </p:spPr>
        <p:txBody>
          <a:bodyPr wrap="none">
            <a:spAutoFit/>
          </a:bodyPr>
          <a:lstStyle/>
          <a:p>
            <a:pPr marL="285750" indent="-285750" algn="r">
              <a:buFont typeface="Wingdings" panose="05000000000000000000" pitchFamily="2" charset="2"/>
              <a:buChar char="Ø"/>
            </a:pPr>
            <a:r>
              <a:rPr lang="ar-JO" sz="2000" dirty="0"/>
              <a:t>أبعاد القواعد الأولية</a:t>
            </a:r>
            <a:endParaRPr lang="en-US" sz="2000" dirty="0"/>
          </a:p>
        </p:txBody>
      </p:sp>
      <p:sp>
        <p:nvSpPr>
          <p:cNvPr id="5" name="مستطيل 4"/>
          <p:cNvSpPr/>
          <p:nvPr/>
        </p:nvSpPr>
        <p:spPr>
          <a:xfrm>
            <a:off x="179512" y="1335678"/>
            <a:ext cx="3240360" cy="646331"/>
          </a:xfrm>
          <a:prstGeom prst="rect">
            <a:avLst/>
          </a:prstGeom>
        </p:spPr>
        <p:txBody>
          <a:bodyPr wrap="square">
            <a:spAutoFit/>
          </a:bodyPr>
          <a:lstStyle/>
          <a:p>
            <a:pPr algn="r"/>
            <a:r>
              <a:rPr lang="ar-JO" dirty="0"/>
              <a:t>في حالة قدرة تحمل التربة 350 كيلو نيوتن / م 2</a:t>
            </a:r>
            <a:endParaRPr lang="en-US" dirty="0"/>
          </a:p>
        </p:txBody>
      </p:sp>
      <mc:AlternateContent xmlns:mc="http://schemas.openxmlformats.org/markup-compatibility/2006" xmlns:a14="http://schemas.microsoft.com/office/drawing/2010/main">
        <mc:Choice Requires="a14">
          <p:sp>
            <p:nvSpPr>
              <p:cNvPr id="8" name="مستطيل 7"/>
              <p:cNvSpPr/>
              <p:nvPr/>
            </p:nvSpPr>
            <p:spPr>
              <a:xfrm>
                <a:off x="323528" y="2163177"/>
                <a:ext cx="3240360" cy="522900"/>
              </a:xfrm>
              <a:prstGeom prst="rect">
                <a:avLst/>
              </a:prstGeom>
            </p:spPr>
            <p:txBody>
              <a:bodyPr wrap="square">
                <a:spAutoFit/>
              </a:bodyPr>
              <a:lstStyle/>
              <a:p>
                <a:pPr algn="l" rtl="0"/>
                <a:r>
                  <a:rPr lang="en-US" dirty="0" smtClean="0"/>
                  <a:t>Area= </a:t>
                </a:r>
                <a14:m>
                  <m:oMath xmlns:m="http://schemas.openxmlformats.org/officeDocument/2006/math">
                    <m:f>
                      <m:fPr>
                        <m:ctrlPr>
                          <a:rPr lang="en-US" i="1" smtClean="0">
                            <a:latin typeface="Cambria Math"/>
                          </a:rPr>
                        </m:ctrlPr>
                      </m:fPr>
                      <m:num>
                        <m:r>
                          <a:rPr lang="en-US" b="0" i="1" smtClean="0">
                            <a:latin typeface="Cambria Math" panose="02040503050406030204" pitchFamily="18" charset="0"/>
                          </a:rPr>
                          <m:t>𝑙𝑜𝑎𝑑</m:t>
                        </m:r>
                        <m:r>
                          <a:rPr lang="en-US" b="0" i="1" smtClean="0">
                            <a:latin typeface="Cambria Math" panose="02040503050406030204" pitchFamily="18" charset="0"/>
                          </a:rPr>
                          <m:t> </m:t>
                        </m:r>
                      </m:num>
                      <m:den>
                        <m:r>
                          <a:rPr lang="en-US" b="0" i="1" smtClean="0">
                            <a:latin typeface="Cambria Math" panose="02040503050406030204" pitchFamily="18" charset="0"/>
                          </a:rPr>
                          <m:t>𝑏𝑒𝑎𝑟𝑖𝑛𝑔</m:t>
                        </m:r>
                        <m:r>
                          <a:rPr lang="en-US" b="0" i="1" smtClean="0">
                            <a:latin typeface="Cambria Math" panose="02040503050406030204" pitchFamily="18" charset="0"/>
                          </a:rPr>
                          <m:t> </m:t>
                        </m:r>
                        <m:r>
                          <a:rPr lang="en-US" b="0" i="1" smtClean="0">
                            <a:latin typeface="Cambria Math" panose="02040503050406030204" pitchFamily="18" charset="0"/>
                          </a:rPr>
                          <m:t>𝑐𝑎𝑝𝑎𝑐𝑖𝑡𝑦</m:t>
                        </m:r>
                      </m:den>
                    </m:f>
                  </m:oMath>
                </a14:m>
                <a:endParaRPr lang="en-US" dirty="0"/>
              </a:p>
            </p:txBody>
          </p:sp>
        </mc:Choice>
        <mc:Fallback xmlns="">
          <p:sp>
            <p:nvSpPr>
              <p:cNvPr id="8" name="مستطيل 7"/>
              <p:cNvSpPr>
                <a:spLocks noRot="1" noChangeAspect="1" noMove="1" noResize="1" noEditPoints="1" noAdjustHandles="1" noChangeArrowheads="1" noChangeShapeType="1" noTextEdit="1"/>
              </p:cNvSpPr>
              <p:nvPr/>
            </p:nvSpPr>
            <p:spPr>
              <a:xfrm>
                <a:off x="323528" y="2163177"/>
                <a:ext cx="3240360" cy="522900"/>
              </a:xfrm>
              <a:prstGeom prst="rect">
                <a:avLst/>
              </a:prstGeom>
              <a:blipFill rotWithShape="0">
                <a:blip r:embed="rId3"/>
                <a:stretch>
                  <a:fillRect l="-1504" b="-6977"/>
                </a:stretch>
              </a:blipFill>
            </p:spPr>
            <p:txBody>
              <a:bodyPr/>
              <a:lstStyle/>
              <a:p>
                <a:r>
                  <a:rPr lang="en-US">
                    <a:noFill/>
                  </a:rPr>
                  <a:t> </a:t>
                </a:r>
              </a:p>
            </p:txBody>
          </p:sp>
        </mc:Fallback>
      </mc:AlternateContent>
    </p:spTree>
    <p:extLst>
      <p:ext uri="{BB962C8B-B14F-4D97-AF65-F5344CB8AC3E}">
        <p14:creationId xmlns:p14="http://schemas.microsoft.com/office/powerpoint/2010/main" val="2775242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6427" y="178113"/>
            <a:ext cx="7467600" cy="652934"/>
          </a:xfrm>
        </p:spPr>
        <p:txBody>
          <a:bodyPr/>
          <a:lstStyle/>
          <a:p>
            <a:pPr algn="r"/>
            <a:r>
              <a:rPr lang="ar-JO" dirty="0"/>
              <a:t>تصميم قواعد واحدة</a:t>
            </a:r>
            <a:endParaRPr lang="ar-AE" dirty="0"/>
          </a:p>
        </p:txBody>
      </p:sp>
      <p:sp>
        <p:nvSpPr>
          <p:cNvPr id="4" name="مستطيل 3"/>
          <p:cNvSpPr/>
          <p:nvPr/>
        </p:nvSpPr>
        <p:spPr>
          <a:xfrm>
            <a:off x="5076056" y="852353"/>
            <a:ext cx="2933816" cy="400110"/>
          </a:xfrm>
          <a:prstGeom prst="rect">
            <a:avLst/>
          </a:prstGeom>
        </p:spPr>
        <p:txBody>
          <a:bodyPr wrap="none">
            <a:spAutoFit/>
          </a:bodyPr>
          <a:lstStyle/>
          <a:p>
            <a:pPr marL="285750" indent="-285750" algn="r">
              <a:buFont typeface="Wingdings" panose="05000000000000000000" pitchFamily="2" charset="2"/>
              <a:buChar char="Ø"/>
            </a:pPr>
            <a:r>
              <a:rPr lang="ar-JO" sz="2000" dirty="0"/>
              <a:t>السماكة الأولية للقاعدة المفردة:</a:t>
            </a:r>
            <a:endParaRPr lang="en-US" sz="2000" dirty="0"/>
          </a:p>
        </p:txBody>
      </p:sp>
      <p:sp>
        <p:nvSpPr>
          <p:cNvPr id="3" name="مستطيل 2"/>
          <p:cNvSpPr/>
          <p:nvPr/>
        </p:nvSpPr>
        <p:spPr>
          <a:xfrm>
            <a:off x="1691680" y="1363194"/>
            <a:ext cx="5904656" cy="646331"/>
          </a:xfrm>
          <a:prstGeom prst="rect">
            <a:avLst/>
          </a:prstGeom>
        </p:spPr>
        <p:txBody>
          <a:bodyPr wrap="square">
            <a:spAutoFit/>
          </a:bodyPr>
          <a:lstStyle/>
          <a:p>
            <a:pPr marL="360045" marR="0" algn="r">
              <a:spcBef>
                <a:spcPts val="0"/>
              </a:spcBef>
              <a:spcAft>
                <a:spcPts val="0"/>
              </a:spcAft>
            </a:pPr>
            <a:r>
              <a:rPr lang="ar-JO"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افترض أن السماكة الأولية = 10٪ * عدد الطوابق</a:t>
            </a:r>
          </a:p>
          <a:p>
            <a:pPr marL="360045" marR="0" algn="r">
              <a:spcBef>
                <a:spcPts val="0"/>
              </a:spcBef>
              <a:spcAft>
                <a:spcPts val="0"/>
              </a:spcAft>
            </a:pPr>
            <a:r>
              <a:rPr lang="ar-JO"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السماكة الأولية = 10٪ * 8 طوابق = 800 </a:t>
            </a:r>
            <a:r>
              <a:rPr lang="ar-JO"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مم</a:t>
            </a:r>
            <a:r>
              <a:rPr lang="ar-JO"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مستطيل 8"/>
          <p:cNvSpPr/>
          <p:nvPr/>
        </p:nvSpPr>
        <p:spPr>
          <a:xfrm>
            <a:off x="5019951" y="2132856"/>
            <a:ext cx="2989921" cy="400110"/>
          </a:xfrm>
          <a:prstGeom prst="rect">
            <a:avLst/>
          </a:prstGeom>
        </p:spPr>
        <p:txBody>
          <a:bodyPr wrap="none">
            <a:spAutoFit/>
          </a:bodyPr>
          <a:lstStyle/>
          <a:p>
            <a:pPr marL="285750" indent="-285750">
              <a:spcBef>
                <a:spcPts val="0"/>
              </a:spcBef>
              <a:buFont typeface="Wingdings" panose="05000000000000000000" pitchFamily="2" charset="2"/>
              <a:buChar char="Ø"/>
            </a:pPr>
            <a:r>
              <a:rPr lang="ar-JO" sz="2000" dirty="0" err="1"/>
              <a:t>النمذجة</a:t>
            </a:r>
            <a:r>
              <a:rPr lang="ar-JO" sz="2000" dirty="0"/>
              <a:t> الهيكلية للقاعدة المفردة:</a:t>
            </a:r>
            <a:endParaRPr lang="en-US" sz="2000" dirty="0"/>
          </a:p>
        </p:txBody>
      </p:sp>
      <p:sp>
        <p:nvSpPr>
          <p:cNvPr id="6" name="مستطيل 5"/>
          <p:cNvSpPr/>
          <p:nvPr/>
        </p:nvSpPr>
        <p:spPr>
          <a:xfrm>
            <a:off x="614678" y="2590754"/>
            <a:ext cx="8496944" cy="1200329"/>
          </a:xfrm>
          <a:prstGeom prst="rect">
            <a:avLst/>
          </a:prstGeom>
        </p:spPr>
        <p:txBody>
          <a:bodyPr wrap="square">
            <a:spAutoFit/>
          </a:bodyPr>
          <a:lstStyle/>
          <a:p>
            <a:pPr marL="360045">
              <a:lnSpc>
                <a:spcPct val="100000"/>
              </a:lnSpc>
              <a:spcBef>
                <a:spcPts val="0"/>
              </a:spcBef>
            </a:pPr>
            <a:r>
              <a:rPr lang="ar-JO" dirty="0" err="1">
                <a:latin typeface="Times New Roman" panose="02020603050405020304" pitchFamily="18" charset="0"/>
                <a:ea typeface="Times New Roman" panose="02020603050405020304" pitchFamily="18" charset="0"/>
              </a:rPr>
              <a:t>لنمذجة</a:t>
            </a:r>
            <a:r>
              <a:rPr lang="ar-JO" dirty="0">
                <a:latin typeface="Times New Roman" panose="02020603050405020304" pitchFamily="18" charset="0"/>
                <a:ea typeface="Times New Roman" panose="02020603050405020304" pitchFamily="18" charset="0"/>
              </a:rPr>
              <a:t> القواعد ، سيتم استخدام برنامج </a:t>
            </a:r>
            <a:r>
              <a:rPr lang="en-US" dirty="0">
                <a:latin typeface="Times New Roman" panose="02020603050405020304" pitchFamily="18" charset="0"/>
                <a:ea typeface="Times New Roman" panose="02020603050405020304" pitchFamily="18" charset="0"/>
              </a:rPr>
              <a:t>SAFE 2016. </a:t>
            </a:r>
            <a:r>
              <a:rPr lang="ar-JO" dirty="0">
                <a:latin typeface="Times New Roman" panose="02020603050405020304" pitchFamily="18" charset="0"/>
                <a:ea typeface="Times New Roman" panose="02020603050405020304" pitchFamily="18" charset="0"/>
              </a:rPr>
              <a:t>تقوم الخطوة الأولى بتصدير جميع ردود الفعل على الدعامات من جميع التوليفات وحالات الأحمال من </a:t>
            </a:r>
            <a:r>
              <a:rPr lang="en-US" dirty="0">
                <a:latin typeface="Times New Roman" panose="02020603050405020304" pitchFamily="18" charset="0"/>
                <a:ea typeface="Times New Roman" panose="02020603050405020304" pitchFamily="18" charset="0"/>
              </a:rPr>
              <a:t>ETABS </a:t>
            </a:r>
            <a:r>
              <a:rPr lang="ar-JO" dirty="0">
                <a:latin typeface="Times New Roman" panose="02020603050405020304" pitchFamily="18" charset="0"/>
                <a:ea typeface="Times New Roman" panose="02020603050405020304" pitchFamily="18" charset="0"/>
              </a:rPr>
              <a:t>إلى </a:t>
            </a:r>
            <a:r>
              <a:rPr lang="en-US" dirty="0">
                <a:latin typeface="Times New Roman" panose="02020603050405020304" pitchFamily="18" charset="0"/>
                <a:ea typeface="Times New Roman" panose="02020603050405020304" pitchFamily="18" charset="0"/>
              </a:rPr>
              <a:t>SAFE ، </a:t>
            </a:r>
            <a:r>
              <a:rPr lang="ar-JO" dirty="0">
                <a:latin typeface="Times New Roman" panose="02020603050405020304" pitchFamily="18" charset="0"/>
                <a:ea typeface="Times New Roman" panose="02020603050405020304" pitchFamily="18" charset="0"/>
              </a:rPr>
              <a:t>ثم تقوم الخطوة التالية برسم جميع القواعد الفردية على </a:t>
            </a:r>
            <a:r>
              <a:rPr lang="en-US" dirty="0">
                <a:latin typeface="Times New Roman" panose="02020603050405020304" pitchFamily="18" charset="0"/>
                <a:ea typeface="Times New Roman" panose="02020603050405020304" pitchFamily="18" charset="0"/>
              </a:rPr>
              <a:t>SAFE </a:t>
            </a:r>
            <a:r>
              <a:rPr lang="ar-JO" dirty="0">
                <a:latin typeface="Times New Roman" panose="02020603050405020304" pitchFamily="18" charset="0"/>
                <a:ea typeface="Times New Roman" panose="02020603050405020304" pitchFamily="18" charset="0"/>
              </a:rPr>
              <a:t>كأبعاد أولية وإجراء تغييرات في الأبعاد إذا لزم الأمر. يوضح الشكل تخطيط القواعد.</a:t>
            </a:r>
            <a:endParaRPr lang="en-US" sz="2000" dirty="0">
              <a:latin typeface="Times New Roman" panose="02020603050405020304" pitchFamily="18" charset="0"/>
              <a:ea typeface="Times New Roman" panose="02020603050405020304" pitchFamily="18" charset="0"/>
            </a:endParaRPr>
          </a:p>
        </p:txBody>
      </p:sp>
      <p:pic>
        <p:nvPicPr>
          <p:cNvPr id="12" name="صورة 11"/>
          <p:cNvPicPr/>
          <p:nvPr/>
        </p:nvPicPr>
        <p:blipFill rotWithShape="1">
          <a:blip r:embed="rId2" cstate="print">
            <a:extLst>
              <a:ext uri="{28A0092B-C50C-407E-A947-70E740481C1C}">
                <a14:useLocalDpi xmlns:a14="http://schemas.microsoft.com/office/drawing/2010/main" val="0"/>
              </a:ext>
            </a:extLst>
          </a:blip>
          <a:srcRect l="4825" t="1207" r="16608" b="4251"/>
          <a:stretch/>
        </p:blipFill>
        <p:spPr bwMode="auto">
          <a:xfrm>
            <a:off x="2483768" y="3796853"/>
            <a:ext cx="1683009" cy="2889606"/>
          </a:xfrm>
          <a:prstGeom prst="rect">
            <a:avLst/>
          </a:prstGeom>
          <a:ln>
            <a:noFill/>
          </a:ln>
          <a:extLst>
            <a:ext uri="{53640926-AAD7-44D8-BBD7-CCE9431645EC}">
              <a14:shadowObscured xmlns:a14="http://schemas.microsoft.com/office/drawing/2010/main"/>
            </a:ext>
          </a:extLst>
        </p:spPr>
      </p:pic>
      <p:pic>
        <p:nvPicPr>
          <p:cNvPr id="13" name="صورة 12"/>
          <p:cNvPicPr/>
          <p:nvPr/>
        </p:nvPicPr>
        <p:blipFill rotWithShape="1">
          <a:blip r:embed="rId3" cstate="print">
            <a:extLst>
              <a:ext uri="{28A0092B-C50C-407E-A947-70E740481C1C}">
                <a14:useLocalDpi xmlns:a14="http://schemas.microsoft.com/office/drawing/2010/main" val="0"/>
              </a:ext>
            </a:extLst>
          </a:blip>
          <a:srcRect l="6005"/>
          <a:stretch/>
        </p:blipFill>
        <p:spPr bwMode="auto">
          <a:xfrm>
            <a:off x="4323331" y="3816278"/>
            <a:ext cx="1258296" cy="29106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13440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r>
              <a:rPr lang="ar-JO" dirty="0"/>
              <a:t>تصميم قواعد واحدة</a:t>
            </a:r>
            <a:endParaRPr lang="ar-AE" dirty="0"/>
          </a:p>
        </p:txBody>
      </p:sp>
      <p:sp>
        <p:nvSpPr>
          <p:cNvPr id="4" name="مستطيل 3"/>
          <p:cNvSpPr/>
          <p:nvPr/>
        </p:nvSpPr>
        <p:spPr>
          <a:xfrm>
            <a:off x="6012160" y="677698"/>
            <a:ext cx="2153154" cy="400110"/>
          </a:xfrm>
          <a:prstGeom prst="rect">
            <a:avLst/>
          </a:prstGeom>
        </p:spPr>
        <p:txBody>
          <a:bodyPr wrap="none">
            <a:spAutoFit/>
          </a:bodyPr>
          <a:lstStyle/>
          <a:p>
            <a:pPr marL="285750" indent="-285750" algn="r">
              <a:buFont typeface="Wingdings" panose="05000000000000000000" pitchFamily="2" charset="2"/>
              <a:buChar char="Ø"/>
            </a:pPr>
            <a:r>
              <a:rPr lang="ar-JO" sz="2000" dirty="0"/>
              <a:t>أعماق المواد والأقدام</a:t>
            </a:r>
            <a:endParaRPr lang="en-US" sz="2000" dirty="0"/>
          </a:p>
        </p:txBody>
      </p:sp>
      <p:pic>
        <p:nvPicPr>
          <p:cNvPr id="10" name="صورة 117">
            <a:extLst>
              <a:ext uri="{FF2B5EF4-FFF2-40B4-BE49-F238E27FC236}">
                <a16:creationId xmlns="" xmlns:a16="http://schemas.microsoft.com/office/drawing/2014/main" id="{9D902D67-468A-7E60-0499-0EED86329076}"/>
              </a:ext>
            </a:extLst>
          </p:cNvPr>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179513" y="1949803"/>
            <a:ext cx="4177560" cy="4431526"/>
          </a:xfrm>
          <a:prstGeom prst="rect">
            <a:avLst/>
          </a:prstGeom>
        </p:spPr>
      </p:pic>
      <p:pic>
        <p:nvPicPr>
          <p:cNvPr id="11" name="صورة 119">
            <a:extLst>
              <a:ext uri="{FF2B5EF4-FFF2-40B4-BE49-F238E27FC236}">
                <a16:creationId xmlns="" xmlns:a16="http://schemas.microsoft.com/office/drawing/2014/main" id="{4212C175-E27B-E1CE-530C-3FD754050D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1964385"/>
            <a:ext cx="4182969" cy="4416943"/>
          </a:xfrm>
          <a:prstGeom prst="rect">
            <a:avLst/>
          </a:prstGeom>
        </p:spPr>
      </p:pic>
      <p:sp>
        <p:nvSpPr>
          <p:cNvPr id="14" name="Oval 11">
            <a:extLst>
              <a:ext uri="{FF2B5EF4-FFF2-40B4-BE49-F238E27FC236}">
                <a16:creationId xmlns="" xmlns:a16="http://schemas.microsoft.com/office/drawing/2014/main" id="{573C3409-754C-5298-FBE4-8BC11E951FB8}"/>
              </a:ext>
            </a:extLst>
          </p:cNvPr>
          <p:cNvSpPr/>
          <p:nvPr/>
        </p:nvSpPr>
        <p:spPr>
          <a:xfrm>
            <a:off x="843495" y="1331236"/>
            <a:ext cx="2906862" cy="555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خصائص ملموسة</a:t>
            </a:r>
            <a:endParaRPr lang="en-US" dirty="0"/>
          </a:p>
        </p:txBody>
      </p:sp>
      <p:sp>
        <p:nvSpPr>
          <p:cNvPr id="15" name="Oval 12">
            <a:extLst>
              <a:ext uri="{FF2B5EF4-FFF2-40B4-BE49-F238E27FC236}">
                <a16:creationId xmlns="" xmlns:a16="http://schemas.microsoft.com/office/drawing/2014/main" id="{1BBF08E3-B3E1-5BB3-E668-86D236F680B8}"/>
              </a:ext>
            </a:extLst>
          </p:cNvPr>
          <p:cNvSpPr/>
          <p:nvPr/>
        </p:nvSpPr>
        <p:spPr>
          <a:xfrm>
            <a:off x="5308521" y="1408574"/>
            <a:ext cx="2422757" cy="5422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خصائص الصلب</a:t>
            </a:r>
            <a:endParaRPr lang="en-US" dirty="0"/>
          </a:p>
        </p:txBody>
      </p:sp>
    </p:spTree>
    <p:extLst>
      <p:ext uri="{BB962C8B-B14F-4D97-AF65-F5344CB8AC3E}">
        <p14:creationId xmlns:p14="http://schemas.microsoft.com/office/powerpoint/2010/main" val="1712362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6444208" y="862210"/>
            <a:ext cx="1451038" cy="400110"/>
          </a:xfrm>
          <a:prstGeom prst="rect">
            <a:avLst/>
          </a:prstGeom>
        </p:spPr>
        <p:txBody>
          <a:bodyPr wrap="none">
            <a:spAutoFit/>
          </a:bodyPr>
          <a:lstStyle/>
          <a:p>
            <a:pPr marL="285750" indent="-285750" algn="l">
              <a:buFont typeface="Wingdings" panose="05000000000000000000" pitchFamily="2" charset="2"/>
              <a:buChar char="Ø"/>
            </a:pPr>
            <a:r>
              <a:rPr lang="ar-JO" sz="2000" dirty="0"/>
              <a:t>أعماق القدم:</a:t>
            </a:r>
            <a:endParaRPr lang="en-US" sz="2000" dirty="0"/>
          </a:p>
        </p:txBody>
      </p:sp>
      <p:sp>
        <p:nvSpPr>
          <p:cNvPr id="3" name="مستطيل 2"/>
          <p:cNvSpPr/>
          <p:nvPr/>
        </p:nvSpPr>
        <p:spPr>
          <a:xfrm>
            <a:off x="323528" y="1363194"/>
            <a:ext cx="8424936" cy="646331"/>
          </a:xfrm>
          <a:prstGeom prst="rect">
            <a:avLst/>
          </a:prstGeom>
        </p:spPr>
        <p:txBody>
          <a:bodyPr wrap="square">
            <a:spAutoFit/>
          </a:bodyPr>
          <a:lstStyle/>
          <a:p>
            <a:pPr algn="l" rtl="0"/>
            <a:r>
              <a:rPr lang="ar-JO" dirty="0"/>
              <a:t>تفاوت الحمل المتحصل عليه على القواعد ما بين مرتفع ومنخفض ، لذلك تباينت سماكة القواعد ، لتمكين كل قاعدة من حمل الحمل التالي عليها ، وتم منحها سماكة مناسبة للحمل.</a:t>
            </a:r>
            <a:endParaRPr lang="ar-JO" dirty="0"/>
          </a:p>
        </p:txBody>
      </p:sp>
      <p:pic>
        <p:nvPicPr>
          <p:cNvPr id="9" name="صورة 136">
            <a:extLst>
              <a:ext uri="{FF2B5EF4-FFF2-40B4-BE49-F238E27FC236}">
                <a16:creationId xmlns="" xmlns:a16="http://schemas.microsoft.com/office/drawing/2014/main" id="{89EF029E-C3FA-0813-419D-C550656981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710" y="2291215"/>
            <a:ext cx="2697916" cy="4134093"/>
          </a:xfrm>
          <a:prstGeom prst="rect">
            <a:avLst/>
          </a:prstGeom>
        </p:spPr>
      </p:pic>
      <p:pic>
        <p:nvPicPr>
          <p:cNvPr id="12" name="صورة 133">
            <a:extLst>
              <a:ext uri="{FF2B5EF4-FFF2-40B4-BE49-F238E27FC236}">
                <a16:creationId xmlns="" xmlns:a16="http://schemas.microsoft.com/office/drawing/2014/main" id="{AD5A7706-BB1E-FE14-7C79-D907FAB788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1444" y="2287272"/>
            <a:ext cx="2802821" cy="4162103"/>
          </a:xfrm>
          <a:prstGeom prst="rect">
            <a:avLst/>
          </a:prstGeom>
        </p:spPr>
      </p:pic>
      <p:pic>
        <p:nvPicPr>
          <p:cNvPr id="17" name="صورة 135">
            <a:extLst>
              <a:ext uri="{FF2B5EF4-FFF2-40B4-BE49-F238E27FC236}">
                <a16:creationId xmlns="" xmlns:a16="http://schemas.microsoft.com/office/drawing/2014/main" id="{D45A8497-C298-25A1-FB54-9804D4F3F3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3083" y="2270901"/>
            <a:ext cx="2795427" cy="4208647"/>
          </a:xfrm>
          <a:prstGeom prst="rect">
            <a:avLst/>
          </a:prstGeom>
        </p:spPr>
      </p:pic>
    </p:spTree>
    <p:extLst>
      <p:ext uri="{BB962C8B-B14F-4D97-AF65-F5344CB8AC3E}">
        <p14:creationId xmlns:p14="http://schemas.microsoft.com/office/powerpoint/2010/main" val="3616365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r"/>
            <a:r>
              <a:rPr lang="ar-JO" dirty="0"/>
              <a:t>تصميم قواعد واحدة</a:t>
            </a:r>
            <a:endParaRPr lang="ar-AE" dirty="0"/>
          </a:p>
        </p:txBody>
      </p:sp>
      <p:sp>
        <p:nvSpPr>
          <p:cNvPr id="4" name="مستطيل 3"/>
          <p:cNvSpPr/>
          <p:nvPr/>
        </p:nvSpPr>
        <p:spPr>
          <a:xfrm>
            <a:off x="7534815" y="836712"/>
            <a:ext cx="811441" cy="400110"/>
          </a:xfrm>
          <a:prstGeom prst="rect">
            <a:avLst/>
          </a:prstGeom>
        </p:spPr>
        <p:txBody>
          <a:bodyPr wrap="none">
            <a:spAutoFit/>
          </a:bodyPr>
          <a:lstStyle/>
          <a:p>
            <a:pPr marL="285750" indent="-285750" algn="r">
              <a:buFont typeface="Wingdings" panose="05000000000000000000" pitchFamily="2" charset="2"/>
              <a:buChar char="Ø"/>
            </a:pPr>
            <a:r>
              <a:rPr lang="ar-JO" sz="2000" dirty="0"/>
              <a:t>قاسٍ</a:t>
            </a:r>
            <a:endParaRPr lang="en-US" sz="2000" dirty="0"/>
          </a:p>
        </p:txBody>
      </p:sp>
      <p:sp>
        <p:nvSpPr>
          <p:cNvPr id="5" name="مستطيل 4"/>
          <p:cNvSpPr/>
          <p:nvPr/>
        </p:nvSpPr>
        <p:spPr>
          <a:xfrm>
            <a:off x="467544" y="1354964"/>
            <a:ext cx="7920880" cy="923330"/>
          </a:xfrm>
          <a:prstGeom prst="rect">
            <a:avLst/>
          </a:prstGeom>
        </p:spPr>
        <p:txBody>
          <a:bodyPr wrap="square">
            <a:spAutoFit/>
          </a:bodyPr>
          <a:lstStyle/>
          <a:p>
            <a:pPr algn="r">
              <a:lnSpc>
                <a:spcPct val="100000"/>
              </a:lnSpc>
            </a:pPr>
            <a:r>
              <a:rPr lang="ar-JO" dirty="0">
                <a:solidFill>
                  <a:srgbClr val="374151"/>
                </a:solidFill>
                <a:latin typeface="Söhne"/>
              </a:rPr>
              <a:t>قدرة المبنى أو العنصر الإنشائي على مقاومة التشوه أو الحركة تحت الأحمال المطبقة. الصلابة هي خاصية مهمة في تصميم المباني لأنها تؤثر على ثباتها العام وقوتها وقدرتها على تحمل القوى الخارجية مثل الرياح والزلازل أو الأحمال الحية.</a:t>
            </a:r>
            <a:endParaRPr lang="en-US" dirty="0">
              <a:solidFill>
                <a:srgbClr val="374151"/>
              </a:solidFill>
              <a:latin typeface="Söhne"/>
            </a:endParaRPr>
          </a:p>
        </p:txBody>
      </p:sp>
      <p:pic>
        <p:nvPicPr>
          <p:cNvPr id="10" name="صورة 9"/>
          <p:cNvPicPr/>
          <p:nvPr/>
        </p:nvPicPr>
        <p:blipFill>
          <a:blip r:embed="rId2">
            <a:extLst>
              <a:ext uri="{28A0092B-C50C-407E-A947-70E740481C1C}">
                <a14:useLocalDpi xmlns:a14="http://schemas.microsoft.com/office/drawing/2010/main" val="0"/>
              </a:ext>
            </a:extLst>
          </a:blip>
          <a:stretch>
            <a:fillRect/>
          </a:stretch>
        </p:blipFill>
        <p:spPr>
          <a:xfrm>
            <a:off x="2411760" y="2555293"/>
            <a:ext cx="3949622" cy="4114067"/>
          </a:xfrm>
          <a:prstGeom prst="rect">
            <a:avLst/>
          </a:prstGeom>
        </p:spPr>
      </p:pic>
    </p:spTree>
    <p:extLst>
      <p:ext uri="{BB962C8B-B14F-4D97-AF65-F5344CB8AC3E}">
        <p14:creationId xmlns:p14="http://schemas.microsoft.com/office/powerpoint/2010/main" val="42532854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470</TotalTime>
  <Words>630</Words>
  <Application>Microsoft Office PowerPoint</Application>
  <PresentationFormat>عرض على الشاشة (3:4)‏</PresentationFormat>
  <Paragraphs>73</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مشربية</vt:lpstr>
      <vt:lpstr>تقرير مشروع التخرج II</vt:lpstr>
      <vt:lpstr>نظرة عامة على مشروع التخرج 1</vt:lpstr>
      <vt:lpstr>نظرة عامة على مشروع التخرج 1</vt:lpstr>
      <vt:lpstr>مقدمة</vt:lpstr>
      <vt:lpstr>تصميم قواعد واحدة</vt:lpstr>
      <vt:lpstr>تصميم قواعد واحدة</vt:lpstr>
      <vt:lpstr>تصميم قواعد واحدة</vt:lpstr>
      <vt:lpstr>تصميم قواعد واحدة</vt:lpstr>
      <vt:lpstr>تصميم قواعد واحدة</vt:lpstr>
      <vt:lpstr>تصميم قواعد واحدة</vt:lpstr>
      <vt:lpstr>تصميم قواعد واحدة</vt:lpstr>
      <vt:lpstr>تصميم قواعد واحدة</vt:lpstr>
      <vt:lpstr>عرض تقديمي في PowerPoint</vt:lpstr>
      <vt:lpstr>عرض تقديمي في PowerPoint</vt:lpstr>
      <vt:lpstr>عرض تقديمي في PowerPoint</vt:lpstr>
      <vt:lpstr>تصميم قواعد واحدة</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SAMAH</dc:creator>
  <cp:lastModifiedBy>lenovo</cp:lastModifiedBy>
  <cp:revision>36</cp:revision>
  <dcterms:created xsi:type="dcterms:W3CDTF">2023-06-08T14:50:37Z</dcterms:created>
  <dcterms:modified xsi:type="dcterms:W3CDTF">2023-06-19T17:36:35Z</dcterms:modified>
</cp:coreProperties>
</file>