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1"/>
  </p:notesMasterIdLst>
  <p:handoutMasterIdLst>
    <p:handoutMasterId r:id="rId52"/>
  </p:handoutMasterIdLst>
  <p:sldIdLst>
    <p:sldId id="257" r:id="rId3"/>
    <p:sldId id="268" r:id="rId4"/>
    <p:sldId id="279" r:id="rId5"/>
    <p:sldId id="270" r:id="rId6"/>
    <p:sldId id="271" r:id="rId7"/>
    <p:sldId id="272" r:id="rId8"/>
    <p:sldId id="299" r:id="rId9"/>
    <p:sldId id="300" r:id="rId10"/>
    <p:sldId id="363" r:id="rId11"/>
    <p:sldId id="350" r:id="rId12"/>
    <p:sldId id="360" r:id="rId13"/>
    <p:sldId id="301" r:id="rId14"/>
    <p:sldId id="351" r:id="rId15"/>
    <p:sldId id="306" r:id="rId16"/>
    <p:sldId id="309" r:id="rId17"/>
    <p:sldId id="364" r:id="rId18"/>
    <p:sldId id="352" r:id="rId19"/>
    <p:sldId id="353" r:id="rId20"/>
    <p:sldId id="365" r:id="rId21"/>
    <p:sldId id="310" r:id="rId22"/>
    <p:sldId id="312" r:id="rId23"/>
    <p:sldId id="378" r:id="rId24"/>
    <p:sldId id="313" r:id="rId25"/>
    <p:sldId id="377" r:id="rId26"/>
    <p:sldId id="354" r:id="rId27"/>
    <p:sldId id="355" r:id="rId28"/>
    <p:sldId id="356" r:id="rId29"/>
    <p:sldId id="357" r:id="rId30"/>
    <p:sldId id="367" r:id="rId31"/>
    <p:sldId id="366" r:id="rId32"/>
    <p:sldId id="376" r:id="rId33"/>
    <p:sldId id="368" r:id="rId34"/>
    <p:sldId id="370" r:id="rId35"/>
    <p:sldId id="358" r:id="rId36"/>
    <p:sldId id="359" r:id="rId37"/>
    <p:sldId id="314" r:id="rId38"/>
    <p:sldId id="317" r:id="rId39"/>
    <p:sldId id="318" r:id="rId40"/>
    <p:sldId id="380" r:id="rId41"/>
    <p:sldId id="379" r:id="rId42"/>
    <p:sldId id="371" r:id="rId43"/>
    <p:sldId id="372" r:id="rId44"/>
    <p:sldId id="373" r:id="rId45"/>
    <p:sldId id="374" r:id="rId46"/>
    <p:sldId id="323" r:id="rId47"/>
    <p:sldId id="324" r:id="rId48"/>
    <p:sldId id="369" r:id="rId49"/>
    <p:sldId id="375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F774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92652" autoAdjust="0"/>
  </p:normalViewPr>
  <p:slideViewPr>
    <p:cSldViewPr>
      <p:cViewPr>
        <p:scale>
          <a:sx n="106" d="100"/>
          <a:sy n="106" d="100"/>
        </p:scale>
        <p:origin x="-102" y="15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4684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936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CH.2 preliminary design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698E3-0CDB-4FAD-A9DE-A8308E90ABAA}" type="datetimeFigureOut">
              <a:rPr lang="en-US" smtClean="0"/>
              <a:pPr/>
              <a:t>06-Jan-13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23479E-FC5C-4861-9E04-85C9B66E70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393256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CH.2 preliminary design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15485D-8F35-4E5D-BABF-3D2966C9AD92}" type="datetimeFigureOut">
              <a:rPr lang="en-US" smtClean="0"/>
              <a:pPr/>
              <a:t>06-Jan-13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D6317E-BF3B-42E1-9A8D-FEA141E7C4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392379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196286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/>
              <a:pPr/>
              <a:t>33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675198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4599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439791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5/20/2012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92798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5/20/2012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471150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5/20/2012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426498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5/20/2012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948020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5/20/2012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25233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5/20/2012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180133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5/20/2012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349177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5/20/2012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65684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699662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5/20/2012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208825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5/20/2012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61063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5/20/2012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01261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497637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5/20/2012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728315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5/20/2012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681017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5/20/2012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446683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5/20/2012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857800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5/20/2012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464028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5/20/2012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52323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5/20/2012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F9F88-D874-4F96-8F5A-8F54061D87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21206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5/20/2012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89409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:\Logos\NNU_Seal_log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0"/>
            <a:ext cx="1752600" cy="1371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ستطيل 4"/>
          <p:cNvSpPr/>
          <p:nvPr/>
        </p:nvSpPr>
        <p:spPr>
          <a:xfrm>
            <a:off x="381000" y="1371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Graduation </a:t>
            </a:r>
            <a:r>
              <a:rPr lang="en-US" sz="4000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Project</a:t>
            </a:r>
            <a:endParaRPr lang="en-US" sz="4000" dirty="0"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2800" dirty="0" smtClean="0">
                <a:solidFill>
                  <a:srgbClr val="C0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Algerian" pitchFamily="82" charset="0"/>
              </a:rPr>
              <a:t>Analysis and design of  a residential building (Monawer Building )  </a:t>
            </a:r>
            <a:endParaRPr lang="en-US" sz="2800" dirty="0">
              <a:solidFill>
                <a:srgbClr val="C00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Algerian" pitchFamily="82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066800" y="3318570"/>
            <a:ext cx="76962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 Supervised by : Dr. Samir Helou</a:t>
            </a:r>
          </a:p>
          <a:p>
            <a:pPr algn="ctr"/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     Dr. Riyad Awad </a:t>
            </a:r>
          </a:p>
          <a:p>
            <a:pPr algn="ctr"/>
            <a:endParaRPr lang="en-US" sz="3200" b="1" dirty="0" smtClean="0">
              <a:solidFill>
                <a:srgbClr val="FF0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sz="3200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  Prepared by :      </a:t>
            </a:r>
            <a:r>
              <a:rPr lang="en-US" sz="3200" dirty="0" err="1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Musab</a:t>
            </a:r>
            <a:r>
              <a:rPr lang="en-US" sz="3200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200" dirty="0" err="1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Budier</a:t>
            </a:r>
            <a:endParaRPr lang="en-US" sz="3200" dirty="0" smtClean="0"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sz="3200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                                </a:t>
            </a:r>
            <a:r>
              <a:rPr lang="en-US" sz="3200" dirty="0" err="1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Riyad</a:t>
            </a:r>
            <a:r>
              <a:rPr lang="en-US" sz="3200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200" dirty="0" err="1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Arda</a:t>
            </a:r>
            <a:r>
              <a:rPr lang="en-US" sz="3200" dirty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n-US" sz="3200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              </a:t>
            </a:r>
            <a:r>
              <a:rPr lang="en-US" sz="3200" dirty="0" err="1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Mahdi</a:t>
            </a:r>
            <a:r>
              <a:rPr lang="en-US" sz="3200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200" dirty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Abu </a:t>
            </a:r>
            <a:r>
              <a:rPr lang="en-US" sz="3200" dirty="0" err="1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Hatab</a:t>
            </a:r>
            <a:r>
              <a:rPr lang="en-US" sz="3200" dirty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                    </a:t>
            </a:r>
          </a:p>
          <a:p>
            <a:pPr algn="ctr"/>
            <a:r>
              <a:rPr lang="en-US" sz="3200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    </a:t>
            </a:r>
          </a:p>
        </p:txBody>
      </p:sp>
    </p:spTree>
    <p:extLst>
      <p:ext uri="{BB962C8B-B14F-4D97-AF65-F5344CB8AC3E}">
        <p14:creationId xmlns="" xmlns:p14="http://schemas.microsoft.com/office/powerpoint/2010/main" val="3348577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وان 1"/>
          <p:cNvSpPr txBox="1">
            <a:spLocks/>
          </p:cNvSpPr>
          <p:nvPr/>
        </p:nvSpPr>
        <p:spPr>
          <a:xfrm>
            <a:off x="381000" y="0"/>
            <a:ext cx="8023275" cy="9144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e"/>
              </a:rPr>
              <a:t>Design of Slabs </a:t>
            </a:r>
            <a:endParaRPr lang="en-US" b="1" dirty="0">
              <a:ln w="31550" cmpd="sng">
                <a:gradFill>
                  <a:gsLst>
                    <a:gs pos="25000">
                      <a:srgbClr val="4F81BD">
                        <a:shade val="25000"/>
                        <a:satMod val="190000"/>
                      </a:srgbClr>
                    </a:gs>
                    <a:gs pos="80000">
                      <a:srgbClr val="4F81BD">
                        <a:tint val="75000"/>
                        <a:satMod val="19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e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04802" y="1217855"/>
            <a:ext cx="7987847" cy="4267200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Char char="q"/>
            </a:pPr>
            <a:r>
              <a:rPr lang="en-US" b="1" dirty="0" smtClean="0"/>
              <a:t>Design of ribbed slab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Structural system : One way ribbed slab </a:t>
            </a:r>
          </a:p>
          <a:p>
            <a:pPr marL="0" indent="0"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Slab thickness = 30 cm</a:t>
            </a:r>
          </a:p>
          <a:p>
            <a:pPr marL="0" indent="0">
              <a:buNone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Analysis method :1D and 3D model by SAP program</a:t>
            </a:r>
          </a:p>
          <a:p>
            <a:pPr marL="0" indent="0">
              <a:buNone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51366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Typical cross section in ribbed slab</a:t>
            </a:r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0"/>
            <a:ext cx="79248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609600" y="304800"/>
            <a:ext cx="8023275" cy="9144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Slab Details</a:t>
            </a:r>
            <a:endParaRPr lang="en-US" b="1" dirty="0">
              <a:ln w="31550" cmpd="sng">
                <a:gradFill>
                  <a:gsLst>
                    <a:gs pos="25000">
                      <a:srgbClr val="4F81BD">
                        <a:shade val="25000"/>
                        <a:satMod val="190000"/>
                      </a:srgbClr>
                    </a:gs>
                    <a:gs pos="80000">
                      <a:srgbClr val="4F81BD">
                        <a:tint val="75000"/>
                        <a:satMod val="19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47956"/>
            <a:ext cx="8915400" cy="561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3559033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 section in ribbed slab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0"/>
            <a:ext cx="9144000" cy="348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وان 1"/>
          <p:cNvSpPr txBox="1">
            <a:spLocks/>
          </p:cNvSpPr>
          <p:nvPr/>
        </p:nvSpPr>
        <p:spPr>
          <a:xfrm>
            <a:off x="638629" y="307777"/>
            <a:ext cx="8023275" cy="9144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of Beams</a:t>
            </a:r>
            <a:endParaRPr lang="en-US" b="1" dirty="0">
              <a:ln w="31550" cmpd="sng">
                <a:gradFill>
                  <a:gsLst>
                    <a:gs pos="25000">
                      <a:srgbClr val="4F81BD">
                        <a:shade val="25000"/>
                        <a:satMod val="190000"/>
                      </a:srgbClr>
                    </a:gs>
                    <a:gs pos="80000">
                      <a:srgbClr val="4F81BD">
                        <a:tint val="75000"/>
                        <a:satMod val="19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523999"/>
            <a:ext cx="8382000" cy="4602167"/>
          </a:xfrm>
        </p:spPr>
        <p:txBody>
          <a:bodyPr/>
          <a:lstStyle/>
          <a:p>
            <a:r>
              <a:rPr lang="en-US" dirty="0" smtClean="0"/>
              <a:t>Beams in basement floor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990600" y="2438400"/>
          <a:ext cx="7391399" cy="4114796"/>
        </p:xfrm>
        <a:graphic>
          <a:graphicData uri="http://schemas.openxmlformats.org/drawingml/2006/table">
            <a:tbl>
              <a:tblPr/>
              <a:tblGrid>
                <a:gridCol w="838624"/>
                <a:gridCol w="1295726"/>
                <a:gridCol w="1040181"/>
                <a:gridCol w="1205745"/>
                <a:gridCol w="1036581"/>
                <a:gridCol w="1974542"/>
              </a:tblGrid>
              <a:tr h="56491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Beam number</a:t>
                      </a:r>
                      <a:endParaRPr 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Beam width(cm)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Beam depth(cm)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Bottom steel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Top steel</a:t>
                      </a:r>
                      <a:endParaRPr 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Stirrups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88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B1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40</a:t>
                      </a:r>
                      <a:endParaRPr 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50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6Ф16mm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5Ф20mm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1Ф10mm/100mm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88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B2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40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50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6Ф20 mm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8Ф20mm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1Ф10 mm / 100mm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88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B3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40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50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6Ф20 mm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8Ф20mm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1Ф10 mm / 100mm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88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B4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40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50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6Ф20 mm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8Ф20mm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1Ф10 mm / 100mm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88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B5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40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50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6Ф20 mm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8Ф20mm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1Ф10 mm / 200mm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88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B6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40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50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6Ф16mm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5Ф20mm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1Ф10mm/100mm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88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B7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30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40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3Ф16mm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5Ф16 mm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1Ф10 mm / 150mm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88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B8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30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40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3Ф16 mm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5Ф16 mm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1Ф10 mm / 150mm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88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B9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30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40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5Ф16 mm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4Ф16 mm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1Ф10 mm / 150mm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88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B10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30</a:t>
                      </a:r>
                      <a:endParaRPr 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40</a:t>
                      </a:r>
                      <a:endParaRPr 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5Ф16 mm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4Ф16 mm</a:t>
                      </a:r>
                      <a:endParaRPr lang="en-US" sz="1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1Ф10 mm / 150mm</a:t>
                      </a:r>
                      <a:endParaRPr 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19" marR="64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4118228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Autofit/>
          </a:bodyPr>
          <a:lstStyle/>
          <a:p>
            <a:r>
              <a:rPr lang="en-US" sz="2500" b="1" dirty="0" smtClean="0"/>
              <a:t>Reinforcement Details in Representative frame (B1 , B6)</a:t>
            </a:r>
            <a:br>
              <a:rPr lang="en-US" sz="2500" b="1" dirty="0" smtClean="0"/>
            </a:br>
            <a:endParaRPr lang="en-US" sz="2500" b="1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585969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rmAutofit/>
          </a:bodyPr>
          <a:lstStyle/>
          <a:p>
            <a:r>
              <a:rPr lang="en-US" sz="2500" b="1" dirty="0" smtClean="0"/>
              <a:t>Cross sections in beams( B1,B6</a:t>
            </a:r>
            <a:endParaRPr lang="en-US" sz="25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9144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وان 1"/>
          <p:cNvSpPr txBox="1">
            <a:spLocks/>
          </p:cNvSpPr>
          <p:nvPr/>
        </p:nvSpPr>
        <p:spPr>
          <a:xfrm>
            <a:off x="533400" y="228600"/>
            <a:ext cx="8023275" cy="9144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Beams in Typical floors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09600" y="1523998"/>
          <a:ext cx="7772400" cy="4876801"/>
        </p:xfrm>
        <a:graphic>
          <a:graphicData uri="http://schemas.openxmlformats.org/drawingml/2006/table">
            <a:tbl>
              <a:tblPr/>
              <a:tblGrid>
                <a:gridCol w="1199626"/>
                <a:gridCol w="879726"/>
                <a:gridCol w="883431"/>
                <a:gridCol w="1007094"/>
                <a:gridCol w="1229247"/>
                <a:gridCol w="1244059"/>
                <a:gridCol w="1329217"/>
              </a:tblGrid>
              <a:tr h="529453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Beam name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width(m)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depth(m)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Top steel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middle steel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bottom steel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stirrups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36227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B1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0.3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0.3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 Ф 12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 Ф 12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1ф10/200mm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27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B2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0.5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0.3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5Ф 12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 Ф 16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 Ф 12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1ф10/200mm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27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B3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0.5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0.3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 Ф 12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 Ф 16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 Ф 12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1ф10/200mm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27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B4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0.5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0.3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 Ф 12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 Ф 12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1ф10/200mm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27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B5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0.5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0.3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 Ф 16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4Ф 14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1ф10/200mm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27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B6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0.3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0.3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 Ф 12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 Ф 12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1ф10/200mm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27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B7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0.3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0.5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 Ф 20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 Ф 16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 Ф 16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1ф8/150mm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27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B8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0.7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0.3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 Ф 20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 Ф 16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1ф8/150mm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27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B9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0.7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0.3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 Ф 16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6Ф 16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1ф8/150mm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27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B10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0.7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0.3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 Ф 20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 Ф 16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1ф10/100mm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27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B11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0.7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0.3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 Ф 16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 Ф 14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1ф8/150mm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27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B12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0.5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0.3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4Ф 20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 Ф 16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 Ф 16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1ф8/150mm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27" marR="627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8585969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rmAutofit fontScale="90000"/>
          </a:bodyPr>
          <a:lstStyle/>
          <a:p>
            <a:r>
              <a:rPr lang="en-US" sz="2500" b="1" dirty="0" smtClean="0"/>
              <a:t>Reinforcement Details of representative frame in Typical floors</a:t>
            </a:r>
            <a:br>
              <a:rPr lang="en-US" sz="2500" b="1" dirty="0" smtClean="0"/>
            </a:br>
            <a:r>
              <a:rPr lang="en-US" sz="2500" b="1" dirty="0" smtClean="0"/>
              <a:t>frame B12</a:t>
            </a:r>
            <a:endParaRPr lang="en-US" sz="25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990600"/>
            <a:ext cx="8229600" cy="488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Cross sections in beam B12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371600"/>
            <a:ext cx="9263494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692" y="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Objective 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1"/>
            <a:ext cx="8382000" cy="4525963"/>
          </a:xfrm>
        </p:spPr>
        <p:txBody>
          <a:bodyPr/>
          <a:lstStyle/>
          <a:p>
            <a:pPr marL="0" indent="0">
              <a:buNone/>
            </a:pPr>
            <a:endParaRPr lang="ar-JO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+mj-lt"/>
              <a:buAutoNum type="romanUcPeriod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Compiling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information which were studied in several years of studying and styling it in a study project. </a:t>
            </a:r>
          </a:p>
          <a:p>
            <a:pPr marL="571500" indent="-571500">
              <a:buFont typeface="+mj-lt"/>
              <a:buAutoNum type="romanUcPeriod"/>
            </a:pPr>
            <a:endParaRPr lang="ar-JO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+mj-lt"/>
              <a:buAutoNum type="romanUcPeriod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Analysis and assessment of an existing building</a:t>
            </a:r>
          </a:p>
          <a:p>
            <a:pPr marL="571500" indent="-571500">
              <a:buFont typeface="+mj-lt"/>
              <a:buAutoNum type="romanUcPeriod"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None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+mj-lt"/>
              <a:buAutoNum type="romanUcPeriod"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JO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ar-JO" dirty="0" smtClean="0"/>
          </a:p>
          <a:p>
            <a:pPr marL="0" indent="0">
              <a:buNone/>
            </a:pPr>
            <a:endParaRPr lang="ar-JO" dirty="0" smtClean="0"/>
          </a:p>
          <a:p>
            <a:pPr marL="0" indent="0">
              <a:buNone/>
            </a:pPr>
            <a:endParaRPr lang="ar-JO" dirty="0" smtClean="0"/>
          </a:p>
          <a:p>
            <a:pPr marL="0" indent="0">
              <a:buNone/>
            </a:pPr>
            <a:endParaRPr lang="en-US" dirty="0" smtClean="0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808892" y="914400"/>
            <a:ext cx="7315200" cy="76200"/>
          </a:xfrm>
          <a:prstGeom prst="line">
            <a:avLst/>
          </a:prstGeom>
          <a:ln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679864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838200"/>
          </a:xfrm>
        </p:spPr>
        <p:txBody>
          <a:bodyPr/>
          <a:lstStyle/>
          <a:p>
            <a:r>
              <a:rPr lang="en-US" dirty="0" smtClean="0"/>
              <a:t>Summary table of columns design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وان 1"/>
          <p:cNvSpPr txBox="1">
            <a:spLocks/>
          </p:cNvSpPr>
          <p:nvPr/>
        </p:nvSpPr>
        <p:spPr>
          <a:xfrm>
            <a:off x="638629" y="291704"/>
            <a:ext cx="8023275" cy="9144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of columns </a:t>
            </a:r>
            <a:endParaRPr lang="en-US" b="1" dirty="0">
              <a:ln w="31550" cmpd="sng">
                <a:gradFill>
                  <a:gsLst>
                    <a:gs pos="25000">
                      <a:srgbClr val="4F81BD">
                        <a:shade val="25000"/>
                        <a:satMod val="190000"/>
                      </a:srgbClr>
                    </a:gs>
                    <a:gs pos="80000">
                      <a:srgbClr val="4F81BD">
                        <a:tint val="75000"/>
                        <a:satMod val="19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990600" y="2285999"/>
          <a:ext cx="6629400" cy="3666217"/>
        </p:xfrm>
        <a:graphic>
          <a:graphicData uri="http://schemas.openxmlformats.org/drawingml/2006/table">
            <a:tbl>
              <a:tblPr/>
              <a:tblGrid>
                <a:gridCol w="1923417"/>
                <a:gridCol w="1609941"/>
                <a:gridCol w="1548021"/>
                <a:gridCol w="1548021"/>
              </a:tblGrid>
              <a:tr h="95748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US" sz="20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Group (1)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Group (2)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i="1" dirty="0" smtClean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Group(3</a:t>
                      </a:r>
                      <a:r>
                        <a:rPr lang="en-US" sz="2000" b="1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)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78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Dimensions  (cm)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30*60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40*70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20*50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78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Reinforcement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 Ø 16 mm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14 Ø 16 mm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8Ø 16 mm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956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stirrups  reinforcement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 Ø 8 /200 mm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 Ø 8 /200 mm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 Ø 8 /200 mm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78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cover  (cm)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7793542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Cross sections in columns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8200"/>
            <a:ext cx="4648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838200"/>
            <a:ext cx="4495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171950"/>
            <a:ext cx="91440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8734515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8229600" cy="45719"/>
          </a:xfrm>
        </p:spPr>
        <p:txBody>
          <a:bodyPr>
            <a:noAutofit/>
          </a:bodyPr>
          <a:lstStyle/>
          <a:p>
            <a:r>
              <a:rPr lang="en-US" sz="2400" dirty="0" smtClean="0"/>
              <a:t>Longatianal section in column -C1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533400"/>
            <a:ext cx="56388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Types of footings are used :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Isolated footing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Combined footing 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Mat footing 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Wall footing </a:t>
            </a:r>
          </a:p>
          <a:p>
            <a:endParaRPr lang="en-US" dirty="0" smtClean="0"/>
          </a:p>
          <a:p>
            <a:r>
              <a:rPr lang="en-US" dirty="0" smtClean="0"/>
              <a:t>Bearing capacity of soil = </a:t>
            </a:r>
            <a:r>
              <a:rPr lang="en-US" dirty="0" smtClean="0">
                <a:solidFill>
                  <a:srgbClr val="FF0000"/>
                </a:solidFill>
              </a:rPr>
              <a:t>250 KN/m</a:t>
            </a:r>
            <a:r>
              <a:rPr lang="en-US" dirty="0" smtClean="0">
                <a:solidFill>
                  <a:srgbClr val="FF0000"/>
                </a:solidFill>
                <a:latin typeface="Calibri"/>
                <a:cs typeface="Calibri"/>
              </a:rPr>
              <a:t>²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9245" y="5030590"/>
            <a:ext cx="9753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عنوان 1"/>
          <p:cNvSpPr txBox="1">
            <a:spLocks/>
          </p:cNvSpPr>
          <p:nvPr/>
        </p:nvSpPr>
        <p:spPr>
          <a:xfrm>
            <a:off x="304800" y="228600"/>
            <a:ext cx="8023275" cy="9144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Footings </a:t>
            </a:r>
            <a:endParaRPr lang="en-US" b="1" dirty="0">
              <a:ln w="31550" cmpd="sng">
                <a:gradFill>
                  <a:gsLst>
                    <a:gs pos="25000">
                      <a:srgbClr val="4F81BD">
                        <a:shade val="25000"/>
                        <a:satMod val="190000"/>
                      </a:srgbClr>
                    </a:gs>
                    <a:gs pos="80000">
                      <a:srgbClr val="4F81BD">
                        <a:tint val="75000"/>
                        <a:satMod val="19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384967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848600" cy="381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Footing types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57200"/>
            <a:ext cx="7620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Isolated footing (F2)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737971"/>
            <a:ext cx="7265580" cy="6120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772400" cy="258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Combined footings (F3)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194" name="Picture 2" descr="C:\Users\Update\Desktop\Captu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09600"/>
            <a:ext cx="8458200" cy="62484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Shear wall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Thickness of shear wall = 25 cm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19200" y="2209797"/>
          <a:ext cx="6629400" cy="3886200"/>
        </p:xfrm>
        <a:graphic>
          <a:graphicData uri="http://schemas.openxmlformats.org/drawingml/2006/table">
            <a:tbl>
              <a:tblPr/>
              <a:tblGrid>
                <a:gridCol w="3225906"/>
                <a:gridCol w="3403494"/>
              </a:tblGrid>
              <a:tr h="4318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Height (m)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Reinforcement(mm</a:t>
                      </a:r>
                      <a:r>
                        <a:rPr lang="en-US" sz="1400" baseline="3000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0.0-3.25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1200 (6ф16m/layer)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3.25 -8.25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1200 (6ф16m/layer)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8.25-11.5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1000(5ф16m/layer)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11.5-14.75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1000(5ф16m/layer)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14.75-18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1000(5ф16m/layer)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18-21.25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800(5ф14m/layer)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21.25-24.5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800(5ф14m/layer)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6858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24.5-27.5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800(5ф14m/layer)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Section in shear wall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066800"/>
            <a:ext cx="3733799" cy="55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Wall height = 3.25 m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smtClean="0"/>
              <a:t>Wall thickness = 30 cm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smtClean="0"/>
              <a:t>Unit weight of the soil is 18 KN/m</a:t>
            </a:r>
            <a:r>
              <a:rPr lang="en-US" baseline="30000" dirty="0" smtClean="0"/>
              <a:t>3</a:t>
            </a:r>
            <a:endParaRPr lang="en-US" dirty="0" smtClean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Surcharge load = 20 KN/m</a:t>
            </a:r>
            <a:r>
              <a:rPr lang="en-US" baseline="30000" dirty="0" smtClean="0"/>
              <a:t>2</a:t>
            </a:r>
          </a:p>
          <a:p>
            <a:pPr lvl="0">
              <a:buNone/>
            </a:pPr>
            <a:endParaRPr lang="en-US" baseline="30000" dirty="0" smtClean="0"/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smtClean="0"/>
              <a:t>Bearing capacity of the soil = 250 KN/m</a:t>
            </a:r>
            <a:r>
              <a:rPr lang="en-US" dirty="0" smtClean="0">
                <a:latin typeface="Calibri"/>
                <a:cs typeface="Calibri"/>
              </a:rPr>
              <a:t>²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وان 1"/>
          <p:cNvSpPr txBox="1">
            <a:spLocks/>
          </p:cNvSpPr>
          <p:nvPr/>
        </p:nvSpPr>
        <p:spPr>
          <a:xfrm>
            <a:off x="228600" y="304800"/>
            <a:ext cx="8229600" cy="79216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b="1" dirty="0" smtClean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Basement wall design </a:t>
            </a:r>
            <a:endParaRPr lang="en-US" b="1" dirty="0">
              <a:ln w="31550" cmpd="sng">
                <a:gradFill>
                  <a:gsLst>
                    <a:gs pos="25000">
                      <a:srgbClr val="4F81BD">
                        <a:shade val="25000"/>
                        <a:satMod val="190000"/>
                      </a:srgbClr>
                    </a:gs>
                    <a:gs pos="80000">
                      <a:srgbClr val="4F81BD">
                        <a:tint val="75000"/>
                        <a:satMod val="19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51692" y="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Contents 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2164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sz="3600" dirty="0" smtClean="0">
                <a:cs typeface="Times New Roman" pitchFamily="18" charset="0"/>
              </a:rPr>
              <a:t>Introduction</a:t>
            </a:r>
          </a:p>
          <a:p>
            <a:pPr>
              <a:buFont typeface="Wingdings" pitchFamily="2" charset="2"/>
              <a:buChar char="q"/>
            </a:pPr>
            <a:r>
              <a:rPr lang="en-US" sz="3600" dirty="0" smtClean="0"/>
              <a:t>Analysis and design of slabs </a:t>
            </a:r>
            <a:endParaRPr lang="en-US" sz="3600" dirty="0"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3600" dirty="0" smtClean="0"/>
              <a:t>Analysis and design of beams </a:t>
            </a:r>
            <a:endParaRPr lang="en-US" sz="3600" dirty="0" smtClean="0"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3600" dirty="0" smtClean="0"/>
              <a:t> Design of columns</a:t>
            </a:r>
          </a:p>
          <a:p>
            <a:pPr>
              <a:buFont typeface="Wingdings" pitchFamily="2" charset="2"/>
              <a:buChar char="q"/>
            </a:pPr>
            <a:r>
              <a:rPr lang="en-US" sz="3600" dirty="0" smtClean="0"/>
              <a:t> Design of footings</a:t>
            </a:r>
          </a:p>
          <a:p>
            <a:pPr>
              <a:buFont typeface="Wingdings" pitchFamily="2" charset="2"/>
              <a:buChar char="q"/>
            </a:pPr>
            <a:r>
              <a:rPr lang="en-US" sz="3600" dirty="0" smtClean="0"/>
              <a:t>Design of walls</a:t>
            </a:r>
          </a:p>
          <a:p>
            <a:pPr>
              <a:buFont typeface="Wingdings" pitchFamily="2" charset="2"/>
              <a:buChar char="q"/>
            </a:pPr>
            <a:r>
              <a:rPr lang="en-US" sz="3600" dirty="0" smtClean="0">
                <a:cs typeface="+mj-cs"/>
              </a:rPr>
              <a:t>Dynamic analysis of structure</a:t>
            </a:r>
          </a:p>
          <a:p>
            <a:pPr>
              <a:buFont typeface="Wingdings" pitchFamily="2" charset="2"/>
              <a:buChar char="q"/>
            </a:pPr>
            <a:r>
              <a:rPr lang="en-US" sz="3600" dirty="0" smtClean="0"/>
              <a:t>Analysis and design of water tank</a:t>
            </a:r>
          </a:p>
          <a:p>
            <a:pPr>
              <a:buFont typeface="Wingdings" pitchFamily="2" charset="2"/>
              <a:buChar char="q"/>
            </a:pPr>
            <a:endParaRPr lang="en-US" sz="3600" dirty="0">
              <a:cs typeface="+mj-cs"/>
            </a:endParaRPr>
          </a:p>
          <a:p>
            <a:pPr marL="0" indent="0">
              <a:buNone/>
            </a:pPr>
            <a:endParaRPr lang="ar-JO" sz="2200" dirty="0" smtClean="0">
              <a:cs typeface="+mj-cs"/>
            </a:endParaRPr>
          </a:p>
          <a:p>
            <a:pPr marL="0" indent="0">
              <a:buNone/>
            </a:pPr>
            <a:endParaRPr lang="ar-JO" sz="2200" dirty="0" smtClean="0">
              <a:cs typeface="+mj-cs"/>
            </a:endParaRPr>
          </a:p>
          <a:p>
            <a:endParaRPr lang="ar-JO" dirty="0" smtClean="0"/>
          </a:p>
          <a:p>
            <a:pPr marL="0" indent="0">
              <a:buNone/>
            </a:pPr>
            <a:endParaRPr lang="ar-JO" dirty="0" smtClean="0"/>
          </a:p>
          <a:p>
            <a:pPr marL="0" indent="0">
              <a:buNone/>
            </a:pPr>
            <a:endParaRPr lang="ar-JO" dirty="0" smtClean="0"/>
          </a:p>
          <a:p>
            <a:pPr marL="0" indent="0">
              <a:buNone/>
            </a:pPr>
            <a:endParaRPr lang="en-US" dirty="0" smtClean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08892" y="971550"/>
            <a:ext cx="7315200" cy="19050"/>
          </a:xfrm>
          <a:prstGeom prst="line">
            <a:avLst/>
          </a:prstGeom>
          <a:ln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31249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Cross section in basement wall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91440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Loads</a:t>
            </a:r>
            <a:r>
              <a:rPr lang="en-US" dirty="0" smtClean="0"/>
              <a:t> </a:t>
            </a:r>
          </a:p>
          <a:p>
            <a:pPr lvl="0">
              <a:buFont typeface="Wingdings" pitchFamily="2" charset="2"/>
              <a:buChar char="Ø"/>
            </a:pPr>
            <a:r>
              <a:rPr lang="en-US" dirty="0" smtClean="0"/>
              <a:t>Slab own weight of staircase = 5 KN/m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lvl="0">
              <a:buFont typeface="Wingdings" pitchFamily="2" charset="2"/>
              <a:buChar char="Ø"/>
            </a:pPr>
            <a:r>
              <a:rPr lang="en-US" dirty="0" smtClean="0"/>
              <a:t>Superimposed dead load = 5 KN/m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lvl="0">
              <a:buFont typeface="Wingdings" pitchFamily="2" charset="2"/>
              <a:buChar char="Ø"/>
            </a:pPr>
            <a:r>
              <a:rPr lang="en-US" dirty="0" smtClean="0"/>
              <a:t>Live load = 5 KN/m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 lvl="0">
              <a:buFont typeface="Arial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Slab Thickness =20cm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وان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Stairs Design </a:t>
            </a:r>
            <a:endParaRPr lang="en-US" b="1" dirty="0">
              <a:ln w="31550" cmpd="sng">
                <a:gradFill>
                  <a:gsLst>
                    <a:gs pos="25000">
                      <a:srgbClr val="4F81BD">
                        <a:shade val="25000"/>
                        <a:satMod val="190000"/>
                      </a:srgbClr>
                    </a:gs>
                    <a:gs pos="80000">
                      <a:srgbClr val="4F81BD">
                        <a:tint val="75000"/>
                        <a:satMod val="19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2"/>
          </a:xfrm>
        </p:spPr>
        <p:txBody>
          <a:bodyPr/>
          <a:lstStyle/>
          <a:p>
            <a:r>
              <a:rPr lang="en-US" b="1" dirty="0" smtClean="0"/>
              <a:t> Cross section in Stairs 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9144001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en-US" dirty="0" smtClean="0"/>
              <a:t>Period calculations of structure</a:t>
            </a:r>
          </a:p>
          <a:p>
            <a:pPr marL="514350" indent="-514350">
              <a:buFont typeface="+mj-lt"/>
              <a:buAutoNum type="arabicParenR"/>
            </a:pPr>
            <a:endParaRPr lang="en-US" dirty="0" smtClean="0"/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Base shear calculations </a:t>
            </a:r>
          </a:p>
          <a:p>
            <a:pPr marL="514350" indent="-514350">
              <a:buFont typeface="+mj-lt"/>
              <a:buAutoNum type="arabicParenR"/>
            </a:pPr>
            <a:endParaRPr lang="en-US" dirty="0" smtClean="0"/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Analysis of building subjected to time history earthquake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609600" y="0"/>
            <a:ext cx="8023275" cy="9144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Dynamic Analysis</a:t>
            </a:r>
            <a:endParaRPr lang="en-US" b="1" dirty="0">
              <a:ln w="31550" cmpd="sng">
                <a:gradFill>
                  <a:gsLst>
                    <a:gs pos="25000">
                      <a:srgbClr val="4F81BD">
                        <a:shade val="25000"/>
                        <a:satMod val="190000"/>
                      </a:srgbClr>
                    </a:gs>
                    <a:gs pos="80000">
                      <a:srgbClr val="4F81BD">
                        <a:tint val="75000"/>
                        <a:satMod val="19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9906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 1.Fundamental Period of the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Period in X-direction</a:t>
            </a:r>
          </a:p>
          <a:p>
            <a:endParaRPr lang="en-US" dirty="0" smtClean="0"/>
          </a:p>
          <a:p>
            <a:r>
              <a:rPr lang="en-US" dirty="0" smtClean="0"/>
              <a:t>By Rayleigh’s method: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175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810000"/>
            <a:ext cx="69913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696200" cy="381000"/>
          </a:xfrm>
        </p:spPr>
        <p:txBody>
          <a:bodyPr>
            <a:noAutofit/>
          </a:bodyPr>
          <a:lstStyle/>
          <a:p>
            <a:r>
              <a:rPr lang="en-US" sz="2500" dirty="0" smtClean="0"/>
              <a:t>Tx   by SAP modal</a:t>
            </a:r>
            <a:endParaRPr lang="en-US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457200"/>
            <a:ext cx="70866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066800" y="6172200"/>
            <a:ext cx="22808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% of error =19% </a:t>
            </a:r>
            <a:endParaRPr lang="en-US" sz="2400" b="1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81000" y="381000"/>
            <a:ext cx="8229600" cy="4525963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Period in y-direction</a:t>
            </a:r>
          </a:p>
          <a:p>
            <a:endParaRPr lang="en-US" dirty="0" smtClean="0"/>
          </a:p>
          <a:p>
            <a:r>
              <a:rPr lang="en-US" dirty="0" smtClean="0"/>
              <a:t>By Rayleigh’s method :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429000"/>
            <a:ext cx="7010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5776065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66800" y="6324600"/>
            <a:ext cx="7467600" cy="533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% of error =5% 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7" name="Content Placeholder 16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09600"/>
            <a:ext cx="7543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685800" y="0"/>
            <a:ext cx="75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Ty  by SAP Modal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20266056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2.Base shear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Three methods : </a:t>
            </a:r>
          </a:p>
          <a:p>
            <a:pPr lvl="0">
              <a:buFont typeface="Wingdings" pitchFamily="2" charset="2"/>
              <a:buChar char="Ø"/>
            </a:pPr>
            <a:r>
              <a:rPr lang="en-US" dirty="0" smtClean="0"/>
              <a:t>Equivalent lateral force method (</a:t>
            </a:r>
            <a:r>
              <a:rPr lang="en-US" sz="2400" dirty="0" smtClean="0"/>
              <a:t>IBC 2003</a:t>
            </a:r>
            <a:r>
              <a:rPr lang="en-US" dirty="0" smtClean="0"/>
              <a:t>).</a:t>
            </a:r>
          </a:p>
          <a:p>
            <a:pPr lvl="0">
              <a:buFont typeface="Wingdings" pitchFamily="2" charset="2"/>
              <a:buChar char="Ø"/>
            </a:pPr>
            <a:endParaRPr lang="en-US" dirty="0" smtClean="0"/>
          </a:p>
          <a:p>
            <a:pPr lvl="0">
              <a:buFont typeface="Wingdings" pitchFamily="2" charset="2"/>
              <a:buChar char="Ø"/>
            </a:pPr>
            <a:r>
              <a:rPr lang="en-US" dirty="0" smtClean="0"/>
              <a:t>Response spectrum dynamic analysis method</a:t>
            </a:r>
          </a:p>
          <a:p>
            <a:pPr lvl="0">
              <a:buNone/>
            </a:pPr>
            <a:endParaRPr lang="en-US" dirty="0" smtClean="0"/>
          </a:p>
          <a:p>
            <a:pPr lvl="0">
              <a:buFont typeface="Wingdings" pitchFamily="2" charset="2"/>
              <a:buChar char="Ø"/>
            </a:pPr>
            <a:r>
              <a:rPr lang="en-US" dirty="0" smtClean="0"/>
              <a:t>Time history analysis method and structure is subjected to Elcentro earthquake.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5566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Equivalent lateral force method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i="1" dirty="0" smtClean="0"/>
              <a:t>Base shear force (V):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V=C</a:t>
            </a:r>
            <a:r>
              <a:rPr lang="en-US" i="1" baseline="-25000" dirty="0" smtClean="0"/>
              <a:t>s</a:t>
            </a:r>
            <a:r>
              <a:rPr lang="en-US" i="1" dirty="0" smtClean="0"/>
              <a:t> W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All parameters used for equivalent force method are: </a:t>
            </a:r>
          </a:p>
          <a:p>
            <a:r>
              <a:rPr lang="en-US" dirty="0" smtClean="0"/>
              <a:t>Area: Nablus</a:t>
            </a:r>
          </a:p>
          <a:p>
            <a:r>
              <a:rPr lang="en-US" dirty="0" smtClean="0"/>
              <a:t>Soil type: B</a:t>
            </a:r>
          </a:p>
          <a:p>
            <a:r>
              <a:rPr lang="en-US" dirty="0" smtClean="0"/>
              <a:t>S1=0.2 </a:t>
            </a:r>
          </a:p>
          <a:p>
            <a:r>
              <a:rPr lang="en-US" dirty="0" smtClean="0"/>
              <a:t>Ss= 0.5 </a:t>
            </a:r>
          </a:p>
          <a:p>
            <a:r>
              <a:rPr lang="en-US" dirty="0" err="1" smtClean="0"/>
              <a:t>Fa</a:t>
            </a:r>
            <a:r>
              <a:rPr lang="en-US" dirty="0" smtClean="0"/>
              <a:t> = Fv = 1 </a:t>
            </a:r>
          </a:p>
          <a:p>
            <a:r>
              <a:rPr lang="en-US" dirty="0" smtClean="0"/>
              <a:t>SDs = 2/3(Ss*</a:t>
            </a:r>
            <a:r>
              <a:rPr lang="en-US" dirty="0" err="1" smtClean="0"/>
              <a:t>Fa</a:t>
            </a:r>
            <a:r>
              <a:rPr lang="en-US" dirty="0" smtClean="0"/>
              <a:t>) = 0.333</a:t>
            </a:r>
          </a:p>
          <a:p>
            <a:r>
              <a:rPr lang="en-US" dirty="0" smtClean="0"/>
              <a:t>SD1 = 2/3(S1*Fv) = 0.1333 </a:t>
            </a:r>
          </a:p>
          <a:p>
            <a:r>
              <a:rPr lang="en-US" dirty="0" smtClean="0"/>
              <a:t>Cs=0.051</a:t>
            </a:r>
          </a:p>
          <a:p>
            <a:r>
              <a:rPr lang="en-US" i="1" dirty="0" smtClean="0"/>
              <a:t>V</a:t>
            </a:r>
            <a:r>
              <a:rPr lang="en-US" i="1" baseline="-25000" dirty="0" smtClean="0"/>
              <a:t>X </a:t>
            </a:r>
            <a:r>
              <a:rPr lang="en-US" i="1" dirty="0" smtClean="0"/>
              <a:t>=0.051*(2665*9.81) =1333.3 KN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91000" y="1524000"/>
            <a:ext cx="3068053" cy="1143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819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40080" y="76200"/>
            <a:ext cx="7711440" cy="9144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Project Description</a:t>
            </a:r>
            <a:endParaRPr lang="en-US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33401" y="1295400"/>
            <a:ext cx="7704993" cy="5105400"/>
          </a:xfrm>
        </p:spPr>
        <p:txBody>
          <a:bodyPr>
            <a:normAutofit/>
          </a:bodyPr>
          <a:lstStyle/>
          <a:p>
            <a:pPr algn="l"/>
            <a:endParaRPr lang="en-US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Seven floors residential building consisted of :</a:t>
            </a:r>
          </a:p>
          <a:p>
            <a:pPr algn="l"/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l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Basement floor (377 m²)</a:t>
            </a:r>
          </a:p>
          <a:p>
            <a:pPr lvl="0" algn="l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Six typical floors each one has an area of (291.3m²)</a:t>
            </a:r>
          </a:p>
          <a:p>
            <a:pPr lvl="0" algn="l">
              <a:buFont typeface="Wingdings" pitchFamily="2" charset="2"/>
              <a:buChar char="§"/>
            </a:pPr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l"/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l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Water tank has a volume of (192m³)</a:t>
            </a:r>
          </a:p>
          <a:p>
            <a:pPr algn="l"/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791307" y="990600"/>
            <a:ext cx="7315200" cy="76200"/>
          </a:xfrm>
          <a:prstGeom prst="line">
            <a:avLst/>
          </a:prstGeom>
          <a:ln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419825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990600" cy="5592762"/>
          </a:xfrm>
        </p:spPr>
        <p:txBody>
          <a:bodyPr>
            <a:normAutofit fontScale="90000"/>
          </a:bodyPr>
          <a:lstStyle/>
          <a:p>
            <a:pPr algn="just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S1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28600"/>
            <a:ext cx="6019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276600"/>
            <a:ext cx="6172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table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" y="2514600"/>
          <a:ext cx="8534398" cy="2154936"/>
        </p:xfrm>
        <a:graphic>
          <a:graphicData uri="http://schemas.openxmlformats.org/drawingml/2006/table">
            <a:tbl>
              <a:tblPr/>
              <a:tblGrid>
                <a:gridCol w="2233449"/>
                <a:gridCol w="3158482"/>
                <a:gridCol w="3142467"/>
              </a:tblGrid>
              <a:tr h="381000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Base shear calculation 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Method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base shear  in X-direction(KN)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base shear  in y-direction(KN)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Equivalent lateral force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1368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1526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Response spectrum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920.2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1164.8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Time history 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1139.8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1478.6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458200" cy="381000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/>
              <a:t>4.Analysis of structure subjected to earthquake (Elcentro EQ)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305800" cy="838200"/>
          </a:xfrm>
        </p:spPr>
        <p:txBody>
          <a:bodyPr>
            <a:normAutofit fontScale="85000" lnSpcReduction="20000"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Checks of columns  - Axial loads</a:t>
            </a:r>
          </a:p>
          <a:p>
            <a:pPr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85800" y="1143000"/>
          <a:ext cx="8077201" cy="5645764"/>
        </p:xfrm>
        <a:graphic>
          <a:graphicData uri="http://schemas.openxmlformats.org/drawingml/2006/table">
            <a:tbl>
              <a:tblPr/>
              <a:tblGrid>
                <a:gridCol w="1372727"/>
                <a:gridCol w="2970673"/>
                <a:gridCol w="2514600"/>
                <a:gridCol w="1219201"/>
              </a:tblGrid>
              <a:tr h="2612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column No.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Axial load (KN)-Gravity combination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(Comb.1)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Axial</a:t>
                      </a:r>
                      <a:r>
                        <a:rPr lang="en-US" sz="1200" b="1" baseline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load(KN) –</a:t>
                      </a: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EQ combination       (comb.2)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govern combination 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612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1689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1698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comb.(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2)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612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2120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2046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comb.(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1)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612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2087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2027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comb.(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1)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612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1693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1712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comb.(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2)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612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1699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1622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comb.(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1)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612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2050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1857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comb.(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1)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612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2022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1831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comb.(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1)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612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8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1700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1614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comb.(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1)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612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9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1760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1705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comb.(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1)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612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2171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1964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comb.(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1)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612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11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2086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1852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comb.(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1)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612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12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2144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1911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comb.(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1)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612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13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2382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2143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comb.(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1)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612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14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2001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1921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comb.(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1)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612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15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2224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2124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comb.(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1)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612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16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3109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2868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comb.(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1)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612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17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3291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3010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comb.(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1)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612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18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3286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3019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comb.(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1)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612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19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3123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2897</a:t>
                      </a:r>
                      <a:endParaRPr lang="en-US" sz="12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comb.(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1)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612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2243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2124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comb.(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1)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080" marR="680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715962"/>
          </a:xfrm>
        </p:spPr>
        <p:txBody>
          <a:bodyPr>
            <a:noAutofit/>
          </a:bodyPr>
          <a:lstStyle/>
          <a:p>
            <a:r>
              <a:rPr lang="en-US" sz="2800" dirty="0" smtClean="0"/>
              <a:t>Bending moment diagram For interior  frame</a:t>
            </a:r>
            <a:br>
              <a:rPr lang="en-US" sz="2800" dirty="0" smtClean="0"/>
            </a:br>
            <a:r>
              <a:rPr lang="en-US" sz="2800" b="1" dirty="0" smtClean="0">
                <a:solidFill>
                  <a:srgbClr val="FF0000"/>
                </a:solidFill>
              </a:rPr>
              <a:t>U=1.2 DL+1.6 LL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19200"/>
            <a:ext cx="74676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Bending moment diagram For interior  frame</a:t>
            </a:r>
            <a:br>
              <a:rPr lang="en-US" sz="3200" dirty="0" smtClean="0"/>
            </a:br>
            <a:r>
              <a:rPr lang="en-US" sz="3200" b="1" dirty="0" smtClean="0">
                <a:solidFill>
                  <a:srgbClr val="FF0000"/>
                </a:solidFill>
              </a:rPr>
              <a:t>U=1.2 DL+1 LL +1.4 E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066800"/>
            <a:ext cx="83058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6629400" cy="18288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Volume : 192 m</a:t>
            </a:r>
            <a:r>
              <a:rPr lang="en-US" dirty="0" smtClean="0">
                <a:latin typeface="Calibri"/>
                <a:cs typeface="Calibri"/>
              </a:rPr>
              <a:t>³</a:t>
            </a:r>
            <a:br>
              <a:rPr lang="en-US" dirty="0" smtClean="0">
                <a:latin typeface="Calibri"/>
                <a:cs typeface="Calibri"/>
              </a:rPr>
            </a:br>
            <a:r>
              <a:rPr lang="en-US" dirty="0" smtClean="0">
                <a:latin typeface="Calibri"/>
                <a:cs typeface="Calibri"/>
              </a:rPr>
              <a:t/>
            </a:r>
            <a:br>
              <a:rPr lang="en-US" dirty="0" smtClean="0">
                <a:latin typeface="Calibri"/>
                <a:cs typeface="Calibri"/>
              </a:rPr>
            </a:br>
            <a:endParaRPr lang="en-US" dirty="0"/>
          </a:p>
        </p:txBody>
      </p:sp>
      <p:sp>
        <p:nvSpPr>
          <p:cNvPr id="8" name="عنوان 1"/>
          <p:cNvSpPr txBox="1">
            <a:spLocks/>
          </p:cNvSpPr>
          <p:nvPr/>
        </p:nvSpPr>
        <p:spPr>
          <a:xfrm>
            <a:off x="685800" y="381000"/>
            <a:ext cx="8023275" cy="9144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Water Tank </a:t>
            </a:r>
            <a:endParaRPr lang="en-US" b="1" dirty="0">
              <a:ln w="31550" cmpd="sng">
                <a:gradFill>
                  <a:gsLst>
                    <a:gs pos="25000">
                      <a:srgbClr val="4F81BD">
                        <a:shade val="25000"/>
                        <a:satMod val="190000"/>
                      </a:srgbClr>
                    </a:gs>
                    <a:gs pos="80000">
                      <a:srgbClr val="4F81BD">
                        <a:tint val="75000"/>
                        <a:satMod val="19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itle 10"/>
          <p:cNvSpPr txBox="1">
            <a:spLocks/>
          </p:cNvSpPr>
          <p:nvPr/>
        </p:nvSpPr>
        <p:spPr>
          <a:xfrm>
            <a:off x="685800" y="2057400"/>
            <a:ext cx="5638800" cy="480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lvl="0">
              <a:spcBef>
                <a:spcPct val="0"/>
              </a:spcBef>
            </a:pPr>
            <a:endParaRPr lang="en-US" sz="16000" dirty="0" smtClean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endParaRPr lang="en-US" sz="16000" dirty="0" smtClean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endParaRPr lang="en-US" sz="16000" dirty="0" smtClean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endParaRPr lang="en-US" sz="16000" dirty="0" smtClean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buFont typeface="Wingdings" pitchFamily="2" charset="2"/>
              <a:buChar char="q"/>
            </a:pPr>
            <a:r>
              <a:rPr lang="en-US" sz="16000" dirty="0" smtClean="0">
                <a:latin typeface="+mj-lt"/>
                <a:ea typeface="+mj-ea"/>
                <a:cs typeface="+mj-cs"/>
              </a:rPr>
              <a:t>Dimensions :</a:t>
            </a:r>
          </a:p>
          <a:p>
            <a:pPr lvl="0">
              <a:spcBef>
                <a:spcPct val="0"/>
              </a:spcBef>
            </a:pPr>
            <a:endParaRPr lang="en-US" sz="16000" dirty="0" smtClean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buFont typeface="Wingdings" pitchFamily="2" charset="2"/>
              <a:buChar char="Ø"/>
            </a:pPr>
            <a:r>
              <a:rPr lang="en-US" sz="160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Height  = 5m</a:t>
            </a:r>
          </a:p>
          <a:p>
            <a:pPr lvl="0">
              <a:spcBef>
                <a:spcPct val="0"/>
              </a:spcBef>
              <a:buFont typeface="Wingdings" pitchFamily="2" charset="2"/>
              <a:buChar char="Ø"/>
            </a:pPr>
            <a:r>
              <a:rPr lang="en-US" sz="160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width= 5.5 m </a:t>
            </a:r>
          </a:p>
          <a:p>
            <a:pPr lvl="0">
              <a:spcBef>
                <a:spcPct val="0"/>
              </a:spcBef>
              <a:buFont typeface="Wingdings" pitchFamily="2" charset="2"/>
              <a:buChar char="Ø"/>
            </a:pPr>
            <a:r>
              <a:rPr lang="en-US" sz="160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Length = 7m</a:t>
            </a:r>
          </a:p>
          <a:p>
            <a:pPr lvl="0">
              <a:spcBef>
                <a:spcPct val="0"/>
              </a:spcBef>
            </a:pPr>
            <a:endParaRPr lang="en-US" sz="16000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buFont typeface="Wingdings" pitchFamily="2" charset="2"/>
              <a:buChar char="Ø"/>
            </a:pPr>
            <a:r>
              <a:rPr lang="en-US" sz="160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Wall thickness = 30 cm</a:t>
            </a:r>
          </a:p>
          <a:p>
            <a:pPr lvl="0">
              <a:spcBef>
                <a:spcPct val="0"/>
              </a:spcBef>
            </a:pPr>
            <a:endParaRPr lang="en-US" sz="16000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endParaRPr lang="en-US" sz="14400" dirty="0" smtClean="0">
              <a:solidFill>
                <a:srgbClr val="FF0000"/>
              </a:solidFill>
            </a:endParaRPr>
          </a:p>
          <a:p>
            <a:pPr lvl="0">
              <a:spcBef>
                <a:spcPct val="0"/>
              </a:spcBef>
            </a:pPr>
            <a:endParaRPr lang="en-US" sz="14400" dirty="0" smtClean="0"/>
          </a:p>
          <a:p>
            <a:pPr lvl="0">
              <a:spcBef>
                <a:spcPct val="0"/>
              </a:spcBef>
            </a:pPr>
            <a:endParaRPr lang="en-US" sz="14400" dirty="0" smtClean="0"/>
          </a:p>
          <a:p>
            <a:pPr lvl="0">
              <a:spcBef>
                <a:spcPct val="0"/>
              </a:spcBef>
            </a:pPr>
            <a:endParaRPr lang="en-US" sz="14400" dirty="0" smtClean="0"/>
          </a:p>
          <a:p>
            <a:pPr lvl="0">
              <a:spcBef>
                <a:spcPct val="0"/>
              </a:spcBef>
            </a:pPr>
            <a:r>
              <a:rPr lang="en-US" sz="14400" dirty="0" smtClean="0"/>
              <a:t>  </a:t>
            </a:r>
            <a:r>
              <a:rPr lang="en-US" sz="14400" dirty="0" smtClean="0">
                <a:latin typeface="+mj-lt"/>
                <a:ea typeface="+mj-ea"/>
                <a:cs typeface="+mj-cs"/>
              </a:rPr>
              <a:t>  </a:t>
            </a:r>
            <a:endParaRPr kumimoji="0" lang="en-US" sz="1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39585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Reinforcement of footing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7390776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Cross section in water tank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3950"/>
            <a:ext cx="9144000" cy="573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Copperplate Gothic Light" pitchFamily="34" charset="0"/>
                <a:ea typeface="+mn-ea"/>
                <a:cs typeface="+mn-cs"/>
              </a:rPr>
              <a:t>The END</a:t>
            </a:r>
            <a:br>
              <a:rPr lang="en-US" sz="3200" b="1" dirty="0" smtClean="0">
                <a:latin typeface="Copperplate Gothic Light" pitchFamily="34" charset="0"/>
                <a:ea typeface="+mn-ea"/>
                <a:cs typeface="+mn-cs"/>
              </a:rPr>
            </a:br>
            <a:endParaRPr lang="en-US" sz="3200" b="1" dirty="0" smtClean="0">
              <a:latin typeface="Copperplate Gothic Light" pitchFamily="34" charset="0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7"/>
          </a:xfrm>
        </p:spPr>
        <p:txBody>
          <a:bodyPr/>
          <a:lstStyle/>
          <a:p>
            <a:pPr algn="ctr">
              <a:spcBef>
                <a:spcPct val="0"/>
              </a:spcBef>
              <a:buNone/>
            </a:pPr>
            <a:r>
              <a:rPr lang="en-US" dirty="0" smtClean="0">
                <a:latin typeface="Copperplate Gothic Light" pitchFamily="34" charset="0"/>
              </a:rPr>
              <a:t>    </a:t>
            </a:r>
            <a:r>
              <a:rPr lang="en-US" b="1" dirty="0" smtClean="0">
                <a:latin typeface="Copperplate Gothic Light" pitchFamily="34" charset="0"/>
              </a:rPr>
              <a:t>Thank you for your Attention </a:t>
            </a:r>
          </a:p>
          <a:p>
            <a:pPr algn="ctr">
              <a:spcBef>
                <a:spcPct val="0"/>
              </a:spcBef>
              <a:buNone/>
            </a:pPr>
            <a:endParaRPr lang="en-US" b="1" dirty="0" smtClean="0">
              <a:latin typeface="Copperplate Gothic Light" pitchFamily="34" charset="0"/>
            </a:endParaRPr>
          </a:p>
          <a:p>
            <a:pPr algn="ctr">
              <a:spcBef>
                <a:spcPct val="0"/>
              </a:spcBef>
              <a:buNone/>
            </a:pPr>
            <a:r>
              <a:rPr lang="en-US" b="1" dirty="0" smtClean="0">
                <a:latin typeface="Copperplate Gothic Light" pitchFamily="34" charset="0"/>
              </a:rPr>
              <a:t>                                 </a:t>
            </a:r>
          </a:p>
          <a:p>
            <a:pPr algn="ctr">
              <a:spcBef>
                <a:spcPct val="0"/>
              </a:spcBef>
              <a:buNone/>
            </a:pPr>
            <a:endParaRPr lang="en-US" b="1" dirty="0" smtClean="0">
              <a:latin typeface="Copperplate Gothic Light" pitchFamily="34" charset="0"/>
            </a:endParaRPr>
          </a:p>
          <a:p>
            <a:pPr algn="ctr">
              <a:spcBef>
                <a:spcPct val="0"/>
              </a:spcBef>
              <a:buNone/>
            </a:pPr>
            <a:endParaRPr lang="en-US" b="1" dirty="0" smtClean="0">
              <a:latin typeface="Copperplate Gothic Light" pitchFamily="34" charset="0"/>
            </a:endParaRPr>
          </a:p>
          <a:p>
            <a:pPr algn="ctr">
              <a:spcBef>
                <a:spcPct val="0"/>
              </a:spcBef>
              <a:buNone/>
            </a:pPr>
            <a:r>
              <a:rPr lang="en-US" b="1" dirty="0" smtClean="0">
                <a:latin typeface="Copperplate Gothic Light" pitchFamily="34" charset="0"/>
              </a:rPr>
              <a:t> Any Questions 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10773" y="1219200"/>
            <a:ext cx="7714753" cy="5410200"/>
          </a:xfrm>
        </p:spPr>
        <p:txBody>
          <a:bodyPr/>
          <a:lstStyle/>
          <a:p>
            <a:pPr algn="l"/>
            <a:endParaRPr lang="en-US" baseline="30000" dirty="0" smtClean="0"/>
          </a:p>
          <a:p>
            <a:endParaRPr lang="en-US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624024" y="153889"/>
            <a:ext cx="771144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Basement Floor Plan</a:t>
            </a:r>
            <a:endParaRPr lang="en-US" b="1" dirty="0">
              <a:ln w="31550" cmpd="sng">
                <a:gradFill>
                  <a:gsLst>
                    <a:gs pos="25000">
                      <a:srgbClr val="4F81BD">
                        <a:shade val="25000"/>
                        <a:satMod val="190000"/>
                      </a:srgbClr>
                    </a:gs>
                    <a:gs pos="80000">
                      <a:srgbClr val="4F81BD">
                        <a:tint val="75000"/>
                        <a:satMod val="19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808892" y="970386"/>
            <a:ext cx="7315200" cy="0"/>
          </a:xfrm>
          <a:prstGeom prst="line">
            <a:avLst/>
          </a:prstGeom>
          <a:ln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Content Placeholder 7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47800"/>
            <a:ext cx="8153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5478765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02920" y="846993"/>
            <a:ext cx="8077200" cy="5934808"/>
          </a:xfrm>
        </p:spPr>
        <p:txBody>
          <a:bodyPr>
            <a:noAutofit/>
          </a:bodyPr>
          <a:lstStyle/>
          <a:p>
            <a:pPr algn="l"/>
            <a:endParaRPr lang="en-US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6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</a:p>
          <a:p>
            <a:pPr algn="l"/>
            <a:endParaRPr lang="en-US" sz="2600" dirty="0" smtClean="0"/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685800" y="29817"/>
            <a:ext cx="771144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Typical Floors Plan</a:t>
            </a:r>
            <a:endParaRPr lang="en-US" b="1" dirty="0">
              <a:ln w="31550" cmpd="sng">
                <a:gradFill>
                  <a:gsLst>
                    <a:gs pos="25000">
                      <a:srgbClr val="4F81BD">
                        <a:shade val="25000"/>
                        <a:satMod val="190000"/>
                      </a:srgbClr>
                    </a:gs>
                    <a:gs pos="80000">
                      <a:srgbClr val="4F81BD">
                        <a:tint val="75000"/>
                        <a:satMod val="19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883920" y="859225"/>
            <a:ext cx="7315200" cy="0"/>
          </a:xfrm>
          <a:prstGeom prst="line">
            <a:avLst/>
          </a:prstGeom>
          <a:ln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219200"/>
            <a:ext cx="802322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7481763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وان 1"/>
          <p:cNvSpPr txBox="1">
            <a:spLocks/>
          </p:cNvSpPr>
          <p:nvPr/>
        </p:nvSpPr>
        <p:spPr>
          <a:xfrm>
            <a:off x="685800" y="0"/>
            <a:ext cx="8023275" cy="9144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e"/>
              </a:rPr>
              <a:t>Design of Slabs </a:t>
            </a:r>
            <a:endParaRPr lang="en-US" b="1" dirty="0">
              <a:ln w="31550" cmpd="sng">
                <a:gradFill>
                  <a:gsLst>
                    <a:gs pos="25000">
                      <a:srgbClr val="4F81BD">
                        <a:shade val="25000"/>
                        <a:satMod val="190000"/>
                      </a:srgbClr>
                    </a:gs>
                    <a:gs pos="80000">
                      <a:srgbClr val="4F81BD">
                        <a:tint val="75000"/>
                        <a:satMod val="19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e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04802" y="1217855"/>
            <a:ext cx="7987847" cy="4267200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Char char="q"/>
            </a:pPr>
            <a:r>
              <a:rPr lang="en-US" b="1" dirty="0" smtClean="0"/>
              <a:t>Design of slab of basement floor 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Structural system : Two way solid slab </a:t>
            </a:r>
          </a:p>
          <a:p>
            <a:pPr marL="0" indent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Slab thickness = 17 cm</a:t>
            </a:r>
          </a:p>
          <a:p>
            <a:pPr marL="0" indent="0">
              <a:buNone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Analysis method : 3D model by SAP program </a:t>
            </a:r>
          </a:p>
        </p:txBody>
      </p:sp>
    </p:spTree>
    <p:extLst>
      <p:ext uri="{BB962C8B-B14F-4D97-AF65-F5344CB8AC3E}">
        <p14:creationId xmlns="" xmlns:p14="http://schemas.microsoft.com/office/powerpoint/2010/main" val="27651366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وان 1"/>
          <p:cNvSpPr txBox="1">
            <a:spLocks/>
          </p:cNvSpPr>
          <p:nvPr/>
        </p:nvSpPr>
        <p:spPr>
          <a:xfrm>
            <a:off x="638629" y="281274"/>
            <a:ext cx="8023275" cy="63312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Basement Floor Details </a:t>
            </a:r>
            <a:endParaRPr lang="en-US" b="1" dirty="0">
              <a:ln w="31550" cmpd="sng">
                <a:gradFill>
                  <a:gsLst>
                    <a:gs pos="25000">
                      <a:srgbClr val="4F81BD">
                        <a:shade val="25000"/>
                        <a:satMod val="190000"/>
                      </a:srgbClr>
                    </a:gs>
                    <a:gs pos="80000">
                      <a:srgbClr val="4F81BD">
                        <a:tint val="75000"/>
                        <a:satMod val="19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991635"/>
            <a:ext cx="7543800" cy="5632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071049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 section in slab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28800"/>
            <a:ext cx="9168678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3435</TotalTime>
  <Words>1216</Words>
  <Application>Microsoft Office PowerPoint</Application>
  <PresentationFormat>On-screen Show (4:3)</PresentationFormat>
  <Paragraphs>534</Paragraphs>
  <Slides>48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48</vt:i4>
      </vt:variant>
    </vt:vector>
  </HeadingPairs>
  <TitlesOfParts>
    <vt:vector size="50" baseType="lpstr">
      <vt:lpstr>Office Theme</vt:lpstr>
      <vt:lpstr>1_Office Theme</vt:lpstr>
      <vt:lpstr>Slide 1</vt:lpstr>
      <vt:lpstr>Objective </vt:lpstr>
      <vt:lpstr>Contents </vt:lpstr>
      <vt:lpstr>Project Description</vt:lpstr>
      <vt:lpstr>Slide 5</vt:lpstr>
      <vt:lpstr>Slide 6</vt:lpstr>
      <vt:lpstr>Slide 7</vt:lpstr>
      <vt:lpstr>Slide 8</vt:lpstr>
      <vt:lpstr>Cross section in slab </vt:lpstr>
      <vt:lpstr>Slide 10</vt:lpstr>
      <vt:lpstr>Typical cross section in ribbed slab</vt:lpstr>
      <vt:lpstr>Slide 12</vt:lpstr>
      <vt:lpstr>Cross section in ribbed slab </vt:lpstr>
      <vt:lpstr>Slide 14</vt:lpstr>
      <vt:lpstr>Reinforcement Details in Representative frame (B1 , B6) </vt:lpstr>
      <vt:lpstr>Cross sections in beams( B1,B6</vt:lpstr>
      <vt:lpstr>Slide 17</vt:lpstr>
      <vt:lpstr>Reinforcement Details of representative frame in Typical floors frame B12</vt:lpstr>
      <vt:lpstr>Cross sections in beam B12</vt:lpstr>
      <vt:lpstr>Summary table of columns design </vt:lpstr>
      <vt:lpstr>Cross sections in columns </vt:lpstr>
      <vt:lpstr>Longatianal section in column -C1</vt:lpstr>
      <vt:lpstr>Slide 23</vt:lpstr>
      <vt:lpstr>Footing types</vt:lpstr>
      <vt:lpstr>Isolated footing (F2) </vt:lpstr>
      <vt:lpstr>Combined footings (F3) </vt:lpstr>
      <vt:lpstr>Shear wall design </vt:lpstr>
      <vt:lpstr>Section in shear wall </vt:lpstr>
      <vt:lpstr>Slide 29</vt:lpstr>
      <vt:lpstr>Cross section in basement wall </vt:lpstr>
      <vt:lpstr>Stairs Design </vt:lpstr>
      <vt:lpstr> Cross section in Stairs </vt:lpstr>
      <vt:lpstr>Slide 33</vt:lpstr>
      <vt:lpstr> 1.Fundamental Period of the structure</vt:lpstr>
      <vt:lpstr>Tx   by SAP modal</vt:lpstr>
      <vt:lpstr>Slide 36</vt:lpstr>
      <vt:lpstr>% of error =5%  </vt:lpstr>
      <vt:lpstr>2.Base shear </vt:lpstr>
      <vt:lpstr>Equivalent lateral force method </vt:lpstr>
      <vt:lpstr> Ss     S1    </vt:lpstr>
      <vt:lpstr>Summary table </vt:lpstr>
      <vt:lpstr>4.Analysis of structure subjected to earthquake (Elcentro EQ)</vt:lpstr>
      <vt:lpstr>Bending moment diagram For interior  frame U=1.2 DL+1.6 LL</vt:lpstr>
      <vt:lpstr>Bending moment diagram For interior  frame U=1.2 DL+1 LL +1.4 E</vt:lpstr>
      <vt:lpstr>Volume : 192 m³  </vt:lpstr>
      <vt:lpstr>Reinforcement of footing </vt:lpstr>
      <vt:lpstr>Cross section in water tank</vt:lpstr>
      <vt:lpstr>The END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firas</dc:creator>
  <cp:lastModifiedBy>Update</cp:lastModifiedBy>
  <cp:revision>345</cp:revision>
  <dcterms:created xsi:type="dcterms:W3CDTF">2012-05-18T09:03:18Z</dcterms:created>
  <dcterms:modified xsi:type="dcterms:W3CDTF">2013-01-06T07:07:35Z</dcterms:modified>
</cp:coreProperties>
</file>