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271" r:id="rId2"/>
    <p:sldId id="343" r:id="rId3"/>
    <p:sldId id="273" r:id="rId4"/>
    <p:sldId id="258" r:id="rId5"/>
    <p:sldId id="272" r:id="rId6"/>
    <p:sldId id="336" r:id="rId7"/>
    <p:sldId id="275" r:id="rId8"/>
    <p:sldId id="276" r:id="rId9"/>
    <p:sldId id="340" r:id="rId10"/>
    <p:sldId id="339" r:id="rId11"/>
    <p:sldId id="279" r:id="rId12"/>
    <p:sldId id="280" r:id="rId13"/>
    <p:sldId id="341" r:id="rId14"/>
    <p:sldId id="342" r:id="rId15"/>
    <p:sldId id="286" r:id="rId16"/>
    <p:sldId id="287" r:id="rId17"/>
    <p:sldId id="288" r:id="rId18"/>
    <p:sldId id="334" r:id="rId19"/>
    <p:sldId id="289" r:id="rId20"/>
    <p:sldId id="292" r:id="rId21"/>
    <p:sldId id="290" r:id="rId22"/>
    <p:sldId id="291" r:id="rId23"/>
    <p:sldId id="283" r:id="rId24"/>
    <p:sldId id="281" r:id="rId25"/>
    <p:sldId id="282" r:id="rId26"/>
    <p:sldId id="284" r:id="rId27"/>
    <p:sldId id="285" r:id="rId28"/>
    <p:sldId id="344" r:id="rId29"/>
    <p:sldId id="293" r:id="rId30"/>
    <p:sldId id="265" r:id="rId31"/>
    <p:sldId id="266" r:id="rId32"/>
    <p:sldId id="269" r:id="rId33"/>
    <p:sldId id="33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676" autoAdjust="0"/>
    <p:restoredTop sz="94660"/>
  </p:normalViewPr>
  <p:slideViewPr>
    <p:cSldViewPr>
      <p:cViewPr varScale="1">
        <p:scale>
          <a:sx n="75" d="100"/>
          <a:sy n="75" d="100"/>
        </p:scale>
        <p:origin x="-1260" y="-8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792DA55-B456-4A82-914F-D583BAE36C36}" type="datetimeFigureOut">
              <a:rPr lang="ar-JO" smtClean="0"/>
              <a:pPr/>
              <a:t>02/07/1433</a:t>
            </a:fld>
            <a:endParaRPr lang="ar-J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F1182EF-3D55-426F-9C9C-415410C3476A}" type="slidenum">
              <a:rPr lang="ar-JO" smtClean="0"/>
              <a:pPr/>
              <a:t>‹#›</a:t>
            </a:fld>
            <a:endParaRPr lang="ar-JO"/>
          </a:p>
        </p:txBody>
      </p:sp>
    </p:spTree>
    <p:extLst>
      <p:ext uri="{BB962C8B-B14F-4D97-AF65-F5344CB8AC3E}">
        <p14:creationId xmlns:p14="http://schemas.microsoft.com/office/powerpoint/2010/main" xmlns="" val="179036921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C5E7420-1479-4017-B29C-D43A65BB6FEF}" type="datetime1">
              <a:rPr lang="en-US" smtClean="0"/>
              <a:pPr/>
              <a:t>5/22/2012</a:t>
            </a:fld>
            <a:endParaRPr lang="en-US" dirty="0"/>
          </a:p>
        </p:txBody>
      </p:sp>
      <p:sp>
        <p:nvSpPr>
          <p:cNvPr id="20" name="Footer Placeholder 19"/>
          <p:cNvSpPr>
            <a:spLocks noGrp="1"/>
          </p:cNvSpPr>
          <p:nvPr>
            <p:ph type="ftr" sz="quarter" idx="11"/>
          </p:nvPr>
        </p:nvSpPr>
        <p:spPr/>
        <p:txBody>
          <a:bodyPr/>
          <a:lstStyle>
            <a:extLst/>
          </a:lstStyle>
          <a:p>
            <a:r>
              <a:rPr lang="en-US" smtClean="0"/>
              <a:t>1</a:t>
            </a:r>
            <a:endParaRPr lang="en-US" dirty="0"/>
          </a:p>
        </p:txBody>
      </p:sp>
      <p:sp>
        <p:nvSpPr>
          <p:cNvPr id="10" name="Slide Number Placeholder 9"/>
          <p:cNvSpPr>
            <a:spLocks noGrp="1"/>
          </p:cNvSpPr>
          <p:nvPr>
            <p:ph type="sldNum" sz="quarter" idx="12"/>
          </p:nvPr>
        </p:nvSpPr>
        <p:spPr/>
        <p:txBody>
          <a:bodyPr/>
          <a:lstStyle>
            <a:extLst/>
          </a:lstStyle>
          <a:p>
            <a:fld id="{3DF78686-E03F-4D8F-95F6-CF8B8E965E89}"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3709921-4CA8-40AD-B7C5-6B339A8F9BA0}" type="datetime1">
              <a:rPr lang="en-US" smtClean="0"/>
              <a:pPr/>
              <a:t>5/22/2012</a:t>
            </a:fld>
            <a:endParaRPr lang="en-US" dirty="0"/>
          </a:p>
        </p:txBody>
      </p:sp>
      <p:sp>
        <p:nvSpPr>
          <p:cNvPr id="5" name="Footer Placeholder 4"/>
          <p:cNvSpPr>
            <a:spLocks noGrp="1"/>
          </p:cNvSpPr>
          <p:nvPr>
            <p:ph type="ftr" sz="quarter" idx="11"/>
          </p:nvPr>
        </p:nvSpPr>
        <p:spPr/>
        <p:txBody>
          <a:bodyPr/>
          <a:lstStyle>
            <a:extLst/>
          </a:lstStyle>
          <a:p>
            <a:r>
              <a:rPr lang="en-US" smtClean="0"/>
              <a:t>1</a:t>
            </a:r>
            <a:endParaRPr lang="en-US" dirty="0"/>
          </a:p>
        </p:txBody>
      </p:sp>
      <p:sp>
        <p:nvSpPr>
          <p:cNvPr id="6" name="Slide Number Placeholder 5"/>
          <p:cNvSpPr>
            <a:spLocks noGrp="1"/>
          </p:cNvSpPr>
          <p:nvPr>
            <p:ph type="sldNum" sz="quarter" idx="12"/>
          </p:nvPr>
        </p:nvSpPr>
        <p:spPr/>
        <p:txBody>
          <a:bodyPr/>
          <a:lstStyle>
            <a:extLst/>
          </a:lstStyle>
          <a:p>
            <a:fld id="{3DF78686-E03F-4D8F-95F6-CF8B8E965E8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8A857D5-7C77-4E96-AC0A-2E5B9846E089}" type="datetime1">
              <a:rPr lang="en-US" smtClean="0"/>
              <a:pPr/>
              <a:t>5/22/2012</a:t>
            </a:fld>
            <a:endParaRPr lang="en-US" dirty="0"/>
          </a:p>
        </p:txBody>
      </p:sp>
      <p:sp>
        <p:nvSpPr>
          <p:cNvPr id="5" name="Footer Placeholder 4"/>
          <p:cNvSpPr>
            <a:spLocks noGrp="1"/>
          </p:cNvSpPr>
          <p:nvPr>
            <p:ph type="ftr" sz="quarter" idx="11"/>
          </p:nvPr>
        </p:nvSpPr>
        <p:spPr/>
        <p:txBody>
          <a:bodyPr/>
          <a:lstStyle>
            <a:extLst/>
          </a:lstStyle>
          <a:p>
            <a:r>
              <a:rPr lang="en-US" smtClean="0"/>
              <a:t>1</a:t>
            </a:r>
            <a:endParaRPr lang="en-US" dirty="0"/>
          </a:p>
        </p:txBody>
      </p:sp>
      <p:sp>
        <p:nvSpPr>
          <p:cNvPr id="6" name="Slide Number Placeholder 5"/>
          <p:cNvSpPr>
            <a:spLocks noGrp="1"/>
          </p:cNvSpPr>
          <p:nvPr>
            <p:ph type="sldNum" sz="quarter" idx="12"/>
          </p:nvPr>
        </p:nvSpPr>
        <p:spPr/>
        <p:txBody>
          <a:bodyPr/>
          <a:lstStyle>
            <a:extLst/>
          </a:lstStyle>
          <a:p>
            <a:fld id="{3DF78686-E03F-4D8F-95F6-CF8B8E965E8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9871D2-A1A3-41C0-8801-9FDDAAD5E4C7}" type="datetime1">
              <a:rPr lang="en-US" smtClean="0"/>
              <a:pPr/>
              <a:t>5/22/2012</a:t>
            </a:fld>
            <a:endParaRPr lang="en-US" dirty="0"/>
          </a:p>
        </p:txBody>
      </p:sp>
      <p:sp>
        <p:nvSpPr>
          <p:cNvPr id="5" name="Footer Placeholder 4"/>
          <p:cNvSpPr>
            <a:spLocks noGrp="1"/>
          </p:cNvSpPr>
          <p:nvPr>
            <p:ph type="ftr" sz="quarter" idx="11"/>
          </p:nvPr>
        </p:nvSpPr>
        <p:spPr/>
        <p:txBody>
          <a:bodyPr/>
          <a:lstStyle>
            <a:extLst/>
          </a:lstStyle>
          <a:p>
            <a:r>
              <a:rPr lang="en-US" smtClean="0"/>
              <a:t>1</a:t>
            </a:r>
            <a:endParaRPr lang="en-US" dirty="0"/>
          </a:p>
        </p:txBody>
      </p:sp>
      <p:sp>
        <p:nvSpPr>
          <p:cNvPr id="6" name="Slide Number Placeholder 5"/>
          <p:cNvSpPr>
            <a:spLocks noGrp="1"/>
          </p:cNvSpPr>
          <p:nvPr>
            <p:ph type="sldNum" sz="quarter" idx="12"/>
          </p:nvPr>
        </p:nvSpPr>
        <p:spPr/>
        <p:txBody>
          <a:bodyPr/>
          <a:lstStyle>
            <a:extLst/>
          </a:lstStyle>
          <a:p>
            <a:fld id="{3DF78686-E03F-4D8F-95F6-CF8B8E965E8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F662F67-B0A5-4A81-9D61-3EDF8429A515}" type="datetime1">
              <a:rPr lang="en-US" smtClean="0"/>
              <a:pPr/>
              <a:t>5/22/2012</a:t>
            </a:fld>
            <a:endParaRPr lang="en-US" dirty="0"/>
          </a:p>
        </p:txBody>
      </p:sp>
      <p:sp>
        <p:nvSpPr>
          <p:cNvPr id="5" name="Footer Placeholder 4"/>
          <p:cNvSpPr>
            <a:spLocks noGrp="1"/>
          </p:cNvSpPr>
          <p:nvPr>
            <p:ph type="ftr" sz="quarter" idx="11"/>
          </p:nvPr>
        </p:nvSpPr>
        <p:spPr/>
        <p:txBody>
          <a:bodyPr/>
          <a:lstStyle>
            <a:extLst/>
          </a:lstStyle>
          <a:p>
            <a:r>
              <a:rPr lang="en-US" smtClean="0"/>
              <a:t>1</a:t>
            </a:r>
            <a:endParaRPr lang="en-US" dirty="0"/>
          </a:p>
        </p:txBody>
      </p:sp>
      <p:sp>
        <p:nvSpPr>
          <p:cNvPr id="6" name="Slide Number Placeholder 5"/>
          <p:cNvSpPr>
            <a:spLocks noGrp="1"/>
          </p:cNvSpPr>
          <p:nvPr>
            <p:ph type="sldNum" sz="quarter" idx="12"/>
          </p:nvPr>
        </p:nvSpPr>
        <p:spPr/>
        <p:txBody>
          <a:bodyPr/>
          <a:lstStyle>
            <a:extLst/>
          </a:lstStyle>
          <a:p>
            <a:fld id="{3DF78686-E03F-4D8F-95F6-CF8B8E965E89}"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A1F5C4D-ABB3-4D43-B81F-AFA1E2C77AC5}" type="datetime1">
              <a:rPr lang="en-US" smtClean="0"/>
              <a:pPr/>
              <a:t>5/22/2012</a:t>
            </a:fld>
            <a:endParaRPr lang="en-US" dirty="0"/>
          </a:p>
        </p:txBody>
      </p:sp>
      <p:sp>
        <p:nvSpPr>
          <p:cNvPr id="6" name="Footer Placeholder 5"/>
          <p:cNvSpPr>
            <a:spLocks noGrp="1"/>
          </p:cNvSpPr>
          <p:nvPr>
            <p:ph type="ftr" sz="quarter" idx="11"/>
          </p:nvPr>
        </p:nvSpPr>
        <p:spPr/>
        <p:txBody>
          <a:bodyPr/>
          <a:lstStyle>
            <a:extLst/>
          </a:lstStyle>
          <a:p>
            <a:r>
              <a:rPr lang="en-US" smtClean="0"/>
              <a:t>1</a:t>
            </a:r>
            <a:endParaRPr lang="en-US" dirty="0"/>
          </a:p>
        </p:txBody>
      </p:sp>
      <p:sp>
        <p:nvSpPr>
          <p:cNvPr id="7" name="Slide Number Placeholder 6"/>
          <p:cNvSpPr>
            <a:spLocks noGrp="1"/>
          </p:cNvSpPr>
          <p:nvPr>
            <p:ph type="sldNum" sz="quarter" idx="12"/>
          </p:nvPr>
        </p:nvSpPr>
        <p:spPr/>
        <p:txBody>
          <a:bodyPr/>
          <a:lstStyle>
            <a:extLst/>
          </a:lstStyle>
          <a:p>
            <a:fld id="{3DF78686-E03F-4D8F-95F6-CF8B8E965E8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A962A81-A084-4AD8-BA1A-2ACCBF98692D}" type="datetime1">
              <a:rPr lang="en-US" smtClean="0"/>
              <a:pPr/>
              <a:t>5/22/2012</a:t>
            </a:fld>
            <a:endParaRPr lang="en-US" dirty="0"/>
          </a:p>
        </p:txBody>
      </p:sp>
      <p:sp>
        <p:nvSpPr>
          <p:cNvPr id="8" name="Footer Placeholder 7"/>
          <p:cNvSpPr>
            <a:spLocks noGrp="1"/>
          </p:cNvSpPr>
          <p:nvPr>
            <p:ph type="ftr" sz="quarter" idx="11"/>
          </p:nvPr>
        </p:nvSpPr>
        <p:spPr/>
        <p:txBody>
          <a:bodyPr/>
          <a:lstStyle>
            <a:extLst/>
          </a:lstStyle>
          <a:p>
            <a:r>
              <a:rPr lang="en-US" smtClean="0"/>
              <a:t>1</a:t>
            </a:r>
            <a:endParaRPr lang="en-US" dirty="0"/>
          </a:p>
        </p:txBody>
      </p:sp>
      <p:sp>
        <p:nvSpPr>
          <p:cNvPr id="9" name="Slide Number Placeholder 8"/>
          <p:cNvSpPr>
            <a:spLocks noGrp="1"/>
          </p:cNvSpPr>
          <p:nvPr>
            <p:ph type="sldNum" sz="quarter" idx="12"/>
          </p:nvPr>
        </p:nvSpPr>
        <p:spPr/>
        <p:txBody>
          <a:bodyPr/>
          <a:lstStyle>
            <a:extLst/>
          </a:lstStyle>
          <a:p>
            <a:fld id="{3DF78686-E03F-4D8F-95F6-CF8B8E965E8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6FDD2C5-61C1-48B7-BFBD-8136D60BE6D9}" type="datetime1">
              <a:rPr lang="en-US" smtClean="0"/>
              <a:pPr/>
              <a:t>5/22/2012</a:t>
            </a:fld>
            <a:endParaRPr lang="en-US" dirty="0"/>
          </a:p>
        </p:txBody>
      </p:sp>
      <p:sp>
        <p:nvSpPr>
          <p:cNvPr id="4" name="Footer Placeholder 3"/>
          <p:cNvSpPr>
            <a:spLocks noGrp="1"/>
          </p:cNvSpPr>
          <p:nvPr>
            <p:ph type="ftr" sz="quarter" idx="11"/>
          </p:nvPr>
        </p:nvSpPr>
        <p:spPr/>
        <p:txBody>
          <a:bodyPr/>
          <a:lstStyle>
            <a:extLst/>
          </a:lstStyle>
          <a:p>
            <a:r>
              <a:rPr lang="en-US" smtClean="0"/>
              <a:t>1</a:t>
            </a:r>
            <a:endParaRPr lang="en-US" dirty="0"/>
          </a:p>
        </p:txBody>
      </p:sp>
      <p:sp>
        <p:nvSpPr>
          <p:cNvPr id="5" name="Slide Number Placeholder 4"/>
          <p:cNvSpPr>
            <a:spLocks noGrp="1"/>
          </p:cNvSpPr>
          <p:nvPr>
            <p:ph type="sldNum" sz="quarter" idx="12"/>
          </p:nvPr>
        </p:nvSpPr>
        <p:spPr/>
        <p:txBody>
          <a:bodyPr/>
          <a:lstStyle>
            <a:extLst/>
          </a:lstStyle>
          <a:p>
            <a:fld id="{3DF78686-E03F-4D8F-95F6-CF8B8E965E8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E47E8C06-49F5-4903-AA65-E62DDA0EA50D}" type="datetime1">
              <a:rPr lang="en-US" smtClean="0"/>
              <a:pPr/>
              <a:t>5/22/2012</a:t>
            </a:fld>
            <a:endParaRPr lang="en-US" dirty="0"/>
          </a:p>
        </p:txBody>
      </p:sp>
      <p:sp>
        <p:nvSpPr>
          <p:cNvPr id="3" name="Footer Placeholder 2"/>
          <p:cNvSpPr>
            <a:spLocks noGrp="1"/>
          </p:cNvSpPr>
          <p:nvPr>
            <p:ph type="ftr" sz="quarter" idx="11"/>
          </p:nvPr>
        </p:nvSpPr>
        <p:spPr/>
        <p:txBody>
          <a:bodyPr/>
          <a:lstStyle>
            <a:extLst/>
          </a:lstStyle>
          <a:p>
            <a:r>
              <a:rPr lang="en-US" smtClean="0"/>
              <a:t>1</a:t>
            </a:r>
            <a:endParaRPr lang="en-US" dirty="0"/>
          </a:p>
        </p:txBody>
      </p:sp>
      <p:sp>
        <p:nvSpPr>
          <p:cNvPr id="4" name="Slide Number Placeholder 3"/>
          <p:cNvSpPr>
            <a:spLocks noGrp="1"/>
          </p:cNvSpPr>
          <p:nvPr>
            <p:ph type="sldNum" sz="quarter" idx="12"/>
          </p:nvPr>
        </p:nvSpPr>
        <p:spPr/>
        <p:txBody>
          <a:bodyPr/>
          <a:lstStyle>
            <a:extLst/>
          </a:lstStyle>
          <a:p>
            <a:fld id="{3DF78686-E03F-4D8F-95F6-CF8B8E965E89}"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2C68685-7803-4949-8B70-42DE03E84194}" type="datetime1">
              <a:rPr lang="en-US" smtClean="0"/>
              <a:pPr/>
              <a:t>5/22/2012</a:t>
            </a:fld>
            <a:endParaRPr lang="en-US" dirty="0"/>
          </a:p>
        </p:txBody>
      </p:sp>
      <p:sp>
        <p:nvSpPr>
          <p:cNvPr id="6" name="Footer Placeholder 5"/>
          <p:cNvSpPr>
            <a:spLocks noGrp="1"/>
          </p:cNvSpPr>
          <p:nvPr>
            <p:ph type="ftr" sz="quarter" idx="11"/>
          </p:nvPr>
        </p:nvSpPr>
        <p:spPr/>
        <p:txBody>
          <a:bodyPr/>
          <a:lstStyle>
            <a:extLst/>
          </a:lstStyle>
          <a:p>
            <a:r>
              <a:rPr lang="en-US" smtClean="0"/>
              <a:t>1</a:t>
            </a:r>
            <a:endParaRPr lang="en-US" dirty="0"/>
          </a:p>
        </p:txBody>
      </p:sp>
      <p:sp>
        <p:nvSpPr>
          <p:cNvPr id="7" name="Slide Number Placeholder 6"/>
          <p:cNvSpPr>
            <a:spLocks noGrp="1"/>
          </p:cNvSpPr>
          <p:nvPr>
            <p:ph type="sldNum" sz="quarter" idx="12"/>
          </p:nvPr>
        </p:nvSpPr>
        <p:spPr/>
        <p:txBody>
          <a:bodyPr/>
          <a:lstStyle>
            <a:extLst/>
          </a:lstStyle>
          <a:p>
            <a:fld id="{3DF78686-E03F-4D8F-95F6-CF8B8E965E8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A5CB8D5-1A20-4444-974C-B04FCB894DED}" type="datetime1">
              <a:rPr lang="en-US" smtClean="0"/>
              <a:pPr/>
              <a:t>5/22/2012</a:t>
            </a:fld>
            <a:endParaRPr lang="en-US" dirty="0"/>
          </a:p>
        </p:txBody>
      </p:sp>
      <p:sp>
        <p:nvSpPr>
          <p:cNvPr id="6" name="Footer Placeholder 5"/>
          <p:cNvSpPr>
            <a:spLocks noGrp="1"/>
          </p:cNvSpPr>
          <p:nvPr>
            <p:ph type="ftr" sz="quarter" idx="11"/>
          </p:nvPr>
        </p:nvSpPr>
        <p:spPr/>
        <p:txBody>
          <a:bodyPr/>
          <a:lstStyle>
            <a:extLst/>
          </a:lstStyle>
          <a:p>
            <a:r>
              <a:rPr lang="en-US" smtClean="0"/>
              <a:t>1</a:t>
            </a:r>
            <a:endParaRPr lang="en-US" dirty="0"/>
          </a:p>
        </p:txBody>
      </p:sp>
      <p:sp>
        <p:nvSpPr>
          <p:cNvPr id="7" name="Slide Number Placeholder 6"/>
          <p:cNvSpPr>
            <a:spLocks noGrp="1"/>
          </p:cNvSpPr>
          <p:nvPr>
            <p:ph type="sldNum" sz="quarter" idx="12"/>
          </p:nvPr>
        </p:nvSpPr>
        <p:spPr/>
        <p:txBody>
          <a:bodyPr/>
          <a:lstStyle>
            <a:extLst/>
          </a:lstStyle>
          <a:p>
            <a:fld id="{3DF78686-E03F-4D8F-95F6-CF8B8E965E89}"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A5515C2-C3AC-4080-97D9-D59A7D6622A8}" type="datetime1">
              <a:rPr lang="en-US" smtClean="0"/>
              <a:pPr/>
              <a:t>5/22/2012</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smtClean="0"/>
              <a:t>1</a:t>
            </a:r>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DF78686-E03F-4D8F-95F6-CF8B8E965E89}"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Rock_(geology)" TargetMode="External"/><Relationship Id="rId2" Type="http://schemas.openxmlformats.org/officeDocument/2006/relationships/hyperlink" Target="http://en.wikipedia.org/wiki/Soil"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Rock_(geology)" TargetMode="External"/><Relationship Id="rId2" Type="http://schemas.openxmlformats.org/officeDocument/2006/relationships/hyperlink" Target="http://en.wikipedia.org/wiki/Soil"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en.wikipedia.org/wiki/Earthworks_(engineeri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43000" y="533400"/>
            <a:ext cx="7498080" cy="4145280"/>
          </a:xfrm>
        </p:spPr>
        <p:txBody>
          <a:bodyPr/>
          <a:lstStyle/>
          <a:p>
            <a:pPr algn="ctr"/>
            <a:r>
              <a:rPr lang="en-US" dirty="0" smtClean="0"/>
              <a:t>Graduation Project</a:t>
            </a:r>
            <a:br>
              <a:rPr lang="en-US" dirty="0" smtClean="0"/>
            </a:br>
            <a:r>
              <a:rPr lang="en-US" dirty="0" smtClean="0"/>
              <a:t/>
            </a:r>
            <a:br>
              <a:rPr lang="en-US" dirty="0" smtClean="0"/>
            </a:br>
            <a:r>
              <a:rPr lang="en-US" dirty="0" smtClean="0"/>
              <a:t>Bracing system for deep excavation.</a:t>
            </a:r>
            <a:endParaRPr lang="ar-JO" dirty="0"/>
          </a:p>
        </p:txBody>
      </p:sp>
      <p:sp>
        <p:nvSpPr>
          <p:cNvPr id="3" name="Slide Number Placeholder 2"/>
          <p:cNvSpPr>
            <a:spLocks noGrp="1"/>
          </p:cNvSpPr>
          <p:nvPr>
            <p:ph type="sldNum" sz="quarter" idx="12"/>
          </p:nvPr>
        </p:nvSpPr>
        <p:spPr/>
        <p:txBody>
          <a:bodyPr/>
          <a:lstStyle/>
          <a:p>
            <a:fld id="{3DF78686-E03F-4D8F-95F6-CF8B8E965E89}"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785794"/>
            <a:ext cx="7498080" cy="5157790"/>
          </a:xfrm>
        </p:spPr>
        <p:txBody>
          <a:bodyPr/>
          <a:lstStyle/>
          <a:p>
            <a:pPr>
              <a:buNone/>
            </a:pPr>
            <a:r>
              <a:rPr lang="en-US" sz="1400" dirty="0" smtClean="0"/>
              <a:t> </a:t>
            </a:r>
          </a:p>
          <a:p>
            <a:r>
              <a:rPr lang="en-US" sz="1800" b="1" u="sng" dirty="0" smtClean="0"/>
              <a:t>Depth Of Excavation </a:t>
            </a:r>
            <a:r>
              <a:rPr lang="en-US" sz="1800" dirty="0" smtClean="0"/>
              <a:t>  </a:t>
            </a:r>
          </a:p>
          <a:p>
            <a:pPr>
              <a:buNone/>
            </a:pPr>
            <a:r>
              <a:rPr lang="en-US" sz="1400" dirty="0" smtClean="0"/>
              <a:t>                    </a:t>
            </a:r>
          </a:p>
          <a:p>
            <a:r>
              <a:rPr lang="en-US" sz="1800" dirty="0" smtClean="0"/>
              <a:t>The excavation depth for the proposed building is 7 m below the foundation of nearby building, which consists of </a:t>
            </a:r>
            <a:r>
              <a:rPr lang="en-US" sz="1800" b="1" dirty="0" smtClean="0"/>
              <a:t>7 </a:t>
            </a:r>
            <a:r>
              <a:rPr lang="en-US" sz="1800" dirty="0" smtClean="0"/>
              <a:t>stories. </a:t>
            </a:r>
          </a:p>
          <a:p>
            <a:endParaRPr lang="en-US" sz="1400" b="1" u="sng" dirty="0" smtClean="0"/>
          </a:p>
          <a:p>
            <a:pPr>
              <a:buNone/>
            </a:pPr>
            <a:endParaRPr lang="en-US" sz="1400" b="1" u="sng" dirty="0" smtClean="0"/>
          </a:p>
          <a:p>
            <a:endParaRPr lang="en-US" sz="1400" b="1" u="sng" dirty="0" smtClean="0"/>
          </a:p>
          <a:p>
            <a:r>
              <a:rPr lang="en-US" sz="1800" b="1" u="sng" dirty="0" smtClean="0"/>
              <a:t>Diameter Of Piles </a:t>
            </a:r>
            <a:endParaRPr lang="en-US" sz="1800" dirty="0" smtClean="0"/>
          </a:p>
          <a:p>
            <a:endParaRPr lang="en-US" sz="1400" dirty="0" smtClean="0"/>
          </a:p>
          <a:p>
            <a:endParaRPr lang="en-US" dirty="0"/>
          </a:p>
        </p:txBody>
      </p:sp>
      <p:graphicFrame>
        <p:nvGraphicFramePr>
          <p:cNvPr id="5" name="Table 4"/>
          <p:cNvGraphicFramePr>
            <a:graphicFrameLocks noGrp="1"/>
          </p:cNvGraphicFramePr>
          <p:nvPr/>
        </p:nvGraphicFramePr>
        <p:xfrm>
          <a:off x="1571604" y="3929066"/>
          <a:ext cx="6096000" cy="11125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Surcharge (KN/m</a:t>
                      </a:r>
                      <a:r>
                        <a:rPr lang="en-US" baseline="30000" dirty="0" smtClean="0"/>
                        <a:t>2</a:t>
                      </a:r>
                      <a:r>
                        <a:rPr lang="en-US" baseline="0" dirty="0" smtClean="0"/>
                        <a:t> </a:t>
                      </a:r>
                      <a:r>
                        <a:rPr lang="ar-SA" baseline="0" dirty="0" smtClean="0"/>
                        <a:t>(</a:t>
                      </a:r>
                      <a:endParaRPr lang="en-US" dirty="0"/>
                    </a:p>
                  </a:txBody>
                  <a:tcPr/>
                </a:tc>
                <a:tc>
                  <a:txBody>
                    <a:bodyPr/>
                    <a:lstStyle/>
                    <a:p>
                      <a:pPr algn="ctr"/>
                      <a:r>
                        <a:rPr lang="en-US" dirty="0" smtClean="0"/>
                        <a:t>Diameter (cm)</a:t>
                      </a:r>
                      <a:endParaRPr lang="en-US" dirty="0"/>
                    </a:p>
                  </a:txBody>
                  <a:tcPr/>
                </a:tc>
              </a:tr>
              <a:tr h="370840">
                <a:tc>
                  <a:txBody>
                    <a:bodyPr/>
                    <a:lstStyle/>
                    <a:p>
                      <a:pPr algn="ctr"/>
                      <a:r>
                        <a:rPr lang="en-US" dirty="0" smtClean="0"/>
                        <a:t>20</a:t>
                      </a:r>
                      <a:endParaRPr lang="en-US" dirty="0"/>
                    </a:p>
                  </a:txBody>
                  <a:tcPr/>
                </a:tc>
                <a:tc>
                  <a:txBody>
                    <a:bodyPr/>
                    <a:lstStyle/>
                    <a:p>
                      <a:pPr algn="ctr"/>
                      <a:r>
                        <a:rPr lang="en-US" dirty="0" smtClean="0"/>
                        <a:t>80</a:t>
                      </a:r>
                      <a:endParaRPr lang="en-US" dirty="0"/>
                    </a:p>
                  </a:txBody>
                  <a:tcPr/>
                </a:tc>
              </a:tr>
              <a:tr h="370840">
                <a:tc>
                  <a:txBody>
                    <a:bodyPr/>
                    <a:lstStyle/>
                    <a:p>
                      <a:pPr algn="ctr"/>
                      <a:r>
                        <a:rPr lang="en-US" dirty="0" smtClean="0"/>
                        <a:t>75</a:t>
                      </a:r>
                      <a:endParaRPr lang="en-US" dirty="0"/>
                    </a:p>
                  </a:txBody>
                  <a:tcPr/>
                </a:tc>
                <a:tc>
                  <a:txBody>
                    <a:bodyPr/>
                    <a:lstStyle/>
                    <a:p>
                      <a:pPr algn="ctr"/>
                      <a:r>
                        <a:rPr lang="en-US" dirty="0" smtClean="0"/>
                        <a:t>120</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3DF78686-E03F-4D8F-95F6-CF8B8E965E89}"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0"/>
            <a:ext cx="7866888" cy="2940048"/>
          </a:xfrm>
        </p:spPr>
        <p:txBody>
          <a:bodyPr>
            <a:normAutofit/>
          </a:bodyPr>
          <a:lstStyle/>
          <a:p>
            <a:r>
              <a:rPr lang="en-US" sz="2400" b="1" u="sng" dirty="0" smtClean="0"/>
              <a:t>The Result</a:t>
            </a:r>
            <a:r>
              <a:rPr lang="en-US" sz="2400" dirty="0" smtClean="0"/>
              <a:t/>
            </a:r>
            <a:br>
              <a:rPr lang="en-US" sz="2400" dirty="0" smtClean="0"/>
            </a:br>
            <a:r>
              <a:rPr lang="en-US" sz="2400" dirty="0" smtClean="0"/>
              <a:t>The diameter of pile = (80cm), surcharge (q) = (20 KN/m2). E=24*10^6 KN/m2</a:t>
            </a:r>
            <a:br>
              <a:rPr lang="en-US" sz="2400" dirty="0" smtClean="0"/>
            </a:br>
            <a:r>
              <a:rPr lang="en-US" sz="2400" dirty="0" smtClean="0"/>
              <a:t>As shown in figure </a:t>
            </a:r>
            <a:r>
              <a:rPr lang="en-US" sz="2400" dirty="0" smtClean="0"/>
              <a:t>.</a:t>
            </a: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endParaRPr lang="en-US" sz="2400" dirty="0">
              <a:solidFill>
                <a:schemeClr val="tx1"/>
              </a:solidFill>
            </a:endParaRPr>
          </a:p>
        </p:txBody>
      </p:sp>
      <p:sp>
        <p:nvSpPr>
          <p:cNvPr id="522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2225" name="Object 1"/>
          <p:cNvGraphicFramePr>
            <a:graphicFrameLocks noChangeAspect="1"/>
          </p:cNvGraphicFramePr>
          <p:nvPr/>
        </p:nvGraphicFramePr>
        <p:xfrm>
          <a:off x="1071538" y="1814019"/>
          <a:ext cx="7500990" cy="4888285"/>
        </p:xfrm>
        <a:graphic>
          <a:graphicData uri="http://schemas.openxmlformats.org/presentationml/2006/ole">
            <p:oleObj spid="_x0000_s52225" name="Bitmap Image" r:id="rId3" imgW="8628571" imgH="5619048" progId="PBrush">
              <p:embed/>
            </p:oleObj>
          </a:graphicData>
        </a:graphic>
      </p:graphicFrame>
      <p:sp>
        <p:nvSpPr>
          <p:cNvPr id="5" name="Slide Number Placeholder 4"/>
          <p:cNvSpPr>
            <a:spLocks noGrp="1"/>
          </p:cNvSpPr>
          <p:nvPr>
            <p:ph type="sldNum" sz="quarter" idx="12"/>
          </p:nvPr>
        </p:nvSpPr>
        <p:spPr/>
        <p:txBody>
          <a:bodyPr/>
          <a:lstStyle/>
          <a:p>
            <a:fld id="{3DF78686-E03F-4D8F-95F6-CF8B8E965E89}"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txBox="1">
            <a:spLocks/>
          </p:cNvSpPr>
          <p:nvPr/>
        </p:nvSpPr>
        <p:spPr>
          <a:xfrm>
            <a:off x="1000100" y="0"/>
            <a:ext cx="8643998" cy="5786454"/>
          </a:xfrm>
          <a:prstGeom prst="rect">
            <a:avLst/>
          </a:prstGeom>
        </p:spPr>
        <p:txBody>
          <a:bodyPr anchor="ctr">
            <a:normAutofit fontScale="40000" lnSpcReduction="20000"/>
          </a:bodyPr>
          <a:lstStyle/>
          <a:p>
            <a:endParaRPr lang="en-US" sz="5000" dirty="0" smtClean="0"/>
          </a:p>
          <a:p>
            <a:endParaRPr lang="en-US" sz="5000" dirty="0" smtClean="0"/>
          </a:p>
          <a:p>
            <a:endParaRPr lang="en-US" sz="5000" dirty="0" smtClean="0"/>
          </a:p>
          <a:p>
            <a:r>
              <a:rPr lang="en-US" sz="5000" dirty="0" smtClean="0"/>
              <a:t>I= 2513274.1 cm^4 / cm.</a:t>
            </a:r>
          </a:p>
          <a:p>
            <a:endParaRPr lang="en-US" sz="5000" dirty="0" smtClean="0"/>
          </a:p>
          <a:p>
            <a:r>
              <a:rPr lang="en-US" sz="5000" dirty="0" smtClean="0"/>
              <a:t>  =2.5 * 10^6 cm^4 / cm.</a:t>
            </a:r>
          </a:p>
          <a:p>
            <a:endParaRPr lang="en-US" sz="5000" dirty="0" smtClean="0"/>
          </a:p>
          <a:p>
            <a:r>
              <a:rPr lang="en-US" sz="5000" dirty="0" err="1" smtClean="0"/>
              <a:t>Mmax</a:t>
            </a:r>
            <a:r>
              <a:rPr lang="en-US" sz="5000" dirty="0" smtClean="0"/>
              <a:t> from graph = 484 </a:t>
            </a:r>
            <a:r>
              <a:rPr lang="en-US" sz="5000" dirty="0" err="1" smtClean="0"/>
              <a:t>KN.m</a:t>
            </a:r>
            <a:r>
              <a:rPr lang="en-US" sz="5000" dirty="0" smtClean="0"/>
              <a:t> /m. </a:t>
            </a:r>
          </a:p>
          <a:p>
            <a:endParaRPr lang="en-US" sz="5000" dirty="0" smtClean="0"/>
          </a:p>
          <a:p>
            <a:r>
              <a:rPr lang="en-US" sz="5000" dirty="0" smtClean="0"/>
              <a:t>Pile 80 cm,</a:t>
            </a:r>
          </a:p>
          <a:p>
            <a:endParaRPr lang="en-US" sz="5000" dirty="0" smtClean="0"/>
          </a:p>
          <a:p>
            <a:r>
              <a:rPr lang="en-US" sz="5000" dirty="0" smtClean="0"/>
              <a:t> </a:t>
            </a:r>
            <a:r>
              <a:rPr lang="en-US" sz="5000" dirty="0" err="1" smtClean="0"/>
              <a:t>Mmax</a:t>
            </a:r>
            <a:r>
              <a:rPr lang="en-US" sz="5000" dirty="0" smtClean="0"/>
              <a:t> =901.5 </a:t>
            </a:r>
            <a:r>
              <a:rPr lang="en-US" sz="5000" dirty="0" err="1" smtClean="0"/>
              <a:t>KN.m</a:t>
            </a:r>
            <a:r>
              <a:rPr lang="en-US" sz="5000" dirty="0" smtClean="0"/>
              <a:t> / pile </a:t>
            </a:r>
          </a:p>
          <a:p>
            <a:endParaRPr lang="en-US" sz="5000" dirty="0" smtClean="0"/>
          </a:p>
          <a:p>
            <a:r>
              <a:rPr lang="en-US" sz="5000" dirty="0" smtClean="0"/>
              <a:t>Resistance:</a:t>
            </a:r>
          </a:p>
          <a:p>
            <a:endParaRPr lang="en-US" sz="5000" dirty="0" smtClean="0"/>
          </a:p>
          <a:p>
            <a:r>
              <a:rPr lang="en-US" sz="5000" dirty="0" smtClean="0"/>
              <a:t>R = 1127 </a:t>
            </a:r>
            <a:r>
              <a:rPr lang="en-US" sz="5000" dirty="0" err="1" smtClean="0"/>
              <a:t>KN.m</a:t>
            </a:r>
            <a:r>
              <a:rPr lang="en-US" sz="5000" dirty="0" smtClean="0"/>
              <a:t> /m.&gt; </a:t>
            </a:r>
            <a:r>
              <a:rPr lang="en-US" sz="5000" dirty="0" err="1" smtClean="0"/>
              <a:t>Mmax</a:t>
            </a:r>
            <a:r>
              <a:rPr lang="en-US" sz="5000" dirty="0" smtClean="0"/>
              <a:t> = 484 → safe.</a:t>
            </a:r>
          </a:p>
          <a:p>
            <a:endParaRPr lang="en-US" sz="5000" dirty="0" smtClean="0"/>
          </a:p>
          <a:p>
            <a:r>
              <a:rPr lang="en-US" sz="5000" dirty="0" smtClean="0"/>
              <a:t>deflection=44.2mm →ok.</a:t>
            </a:r>
          </a:p>
          <a:p>
            <a:endParaRPr lang="en-US" sz="5000" dirty="0" smtClean="0"/>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
            </a:r>
            <a:br>
              <a:rPr kumimoji="0" lang="en-US" sz="24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br>
            <a:r>
              <a:rPr kumimoji="0" lang="en-US" sz="24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
            </a:r>
            <a:br>
              <a:rPr kumimoji="0" lang="en-US" sz="24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br>
            <a:r>
              <a:rPr kumimoji="0" lang="en-US" sz="24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
            </a:r>
            <a:br>
              <a:rPr kumimoji="0" lang="en-US" sz="24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br>
            <a:endParaRPr kumimoji="0" lang="en-US" sz="2400" b="0"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endParaRPr>
          </a:p>
        </p:txBody>
      </p:sp>
      <p:pic>
        <p:nvPicPr>
          <p:cNvPr id="51221" name="Picture 21"/>
          <p:cNvPicPr>
            <a:picLocks noChangeAspect="1" noChangeArrowheads="1"/>
          </p:cNvPicPr>
          <p:nvPr/>
        </p:nvPicPr>
        <p:blipFill>
          <a:blip r:embed="rId2"/>
          <a:srcRect/>
          <a:stretch>
            <a:fillRect/>
          </a:stretch>
        </p:blipFill>
        <p:spPr bwMode="auto">
          <a:xfrm>
            <a:off x="1000100" y="214290"/>
            <a:ext cx="2252673" cy="785816"/>
          </a:xfrm>
          <a:prstGeom prst="rect">
            <a:avLst/>
          </a:prstGeom>
          <a:noFill/>
          <a:ln w="9525">
            <a:noFill/>
            <a:miter lim="800000"/>
            <a:headEnd/>
            <a:tailEnd/>
          </a:ln>
          <a:effectLst/>
        </p:spPr>
      </p:pic>
      <p:sp>
        <p:nvSpPr>
          <p:cNvPr id="26" name="Title 1"/>
          <p:cNvSpPr>
            <a:spLocks noGrp="1"/>
          </p:cNvSpPr>
          <p:nvPr>
            <p:ph type="title"/>
          </p:nvPr>
        </p:nvSpPr>
        <p:spPr>
          <a:xfrm>
            <a:off x="1071538" y="5214950"/>
            <a:ext cx="7866888" cy="2071678"/>
          </a:xfrm>
        </p:spPr>
        <p:txBody>
          <a:bodyPr>
            <a:normAutofit fontScale="90000"/>
          </a:bodyPr>
          <a:lstStyle/>
          <a:p>
            <a:r>
              <a:rPr lang="en-US" sz="2400" b="1" u="sng" dirty="0" smtClean="0">
                <a:solidFill>
                  <a:schemeClr val="tx1"/>
                </a:solidFill>
                <a:effectLst/>
              </a:rPr>
              <a:t>The Result</a:t>
            </a:r>
            <a:r>
              <a:rPr lang="en-US" sz="2400" dirty="0" smtClean="0">
                <a:solidFill>
                  <a:schemeClr val="tx1"/>
                </a:solidFill>
                <a:effectLst/>
              </a:rPr>
              <a:t/>
            </a:r>
            <a:br>
              <a:rPr lang="en-US" sz="2400" dirty="0" smtClean="0">
                <a:solidFill>
                  <a:schemeClr val="tx1"/>
                </a:solidFill>
                <a:effectLst/>
              </a:rPr>
            </a:br>
            <a:r>
              <a:rPr lang="en-US" sz="2000" dirty="0" smtClean="0">
                <a:solidFill>
                  <a:schemeClr val="tx1"/>
                </a:solidFill>
                <a:effectLst/>
              </a:rPr>
              <a:t> Pile length = 13.73m. say 14m. </a:t>
            </a:r>
            <a:br>
              <a:rPr lang="en-US" sz="2000" dirty="0" smtClean="0">
                <a:solidFill>
                  <a:schemeClr val="tx1"/>
                </a:solidFill>
                <a:effectLst/>
              </a:rPr>
            </a:br>
            <a:r>
              <a:rPr lang="en-US" sz="2000" dirty="0" smtClean="0">
                <a:solidFill>
                  <a:schemeClr val="tx1"/>
                </a:solidFill>
              </a:rPr>
              <a:t/>
            </a:r>
            <a:br>
              <a:rPr lang="en-US" sz="2000" dirty="0" smtClean="0">
                <a:solidFill>
                  <a:schemeClr val="tx1"/>
                </a:solidFill>
              </a:rPr>
            </a:br>
            <a:r>
              <a:rPr lang="en-US" sz="2000" dirty="0" smtClean="0">
                <a:solidFill>
                  <a:schemeClr val="tx1"/>
                </a:solidFill>
              </a:rPr>
              <a:t/>
            </a:r>
            <a:br>
              <a:rPr lang="en-US" sz="20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r>
              <a:rPr lang="en-US" sz="2400" dirty="0" smtClean="0">
                <a:solidFill>
                  <a:schemeClr val="tx1"/>
                </a:solidFill>
              </a:rPr>
              <a:t/>
            </a:r>
            <a:br>
              <a:rPr lang="en-US" sz="2400" dirty="0" smtClean="0">
                <a:solidFill>
                  <a:schemeClr val="tx1"/>
                </a:solidFill>
              </a:rPr>
            </a:br>
            <a:endParaRPr lang="en-US" sz="2400" dirty="0">
              <a:solidFill>
                <a:schemeClr val="tx1"/>
              </a:solidFill>
            </a:endParaRPr>
          </a:p>
        </p:txBody>
      </p:sp>
      <p:sp>
        <p:nvSpPr>
          <p:cNvPr id="5" name="Slide Number Placeholder 4"/>
          <p:cNvSpPr>
            <a:spLocks noGrp="1"/>
          </p:cNvSpPr>
          <p:nvPr>
            <p:ph type="sldNum" sz="quarter" idx="12"/>
          </p:nvPr>
        </p:nvSpPr>
        <p:spPr/>
        <p:txBody>
          <a:bodyPr/>
          <a:lstStyle/>
          <a:p>
            <a:fld id="{3DF78686-E03F-4D8F-95F6-CF8B8E965E89}"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chemeClr val="tx1"/>
                </a:solidFill>
              </a:rPr>
              <a:t>The diameter of pile = (120cm), </a:t>
            </a:r>
            <a:br>
              <a:rPr lang="en-US" sz="2000" dirty="0" smtClean="0">
                <a:solidFill>
                  <a:schemeClr val="tx1"/>
                </a:solidFill>
              </a:rPr>
            </a:br>
            <a:r>
              <a:rPr lang="en-US" sz="2000" dirty="0" smtClean="0">
                <a:solidFill>
                  <a:schemeClr val="tx1"/>
                </a:solidFill>
              </a:rPr>
              <a:t/>
            </a:r>
            <a:br>
              <a:rPr lang="en-US" sz="2000" dirty="0" smtClean="0">
                <a:solidFill>
                  <a:schemeClr val="tx1"/>
                </a:solidFill>
              </a:rPr>
            </a:br>
            <a:r>
              <a:rPr lang="en-US" sz="2000" dirty="0" smtClean="0">
                <a:solidFill>
                  <a:schemeClr val="tx1"/>
                </a:solidFill>
              </a:rPr>
              <a:t>surcharge (q) = (75 KN/m2). E=24*10^6 KN/m2</a:t>
            </a:r>
            <a:endParaRPr lang="en-US" sz="2000" dirty="0"/>
          </a:p>
        </p:txBody>
      </p:sp>
      <p:sp>
        <p:nvSpPr>
          <p:cNvPr id="737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3729" name="Object 1"/>
          <p:cNvGraphicFramePr>
            <a:graphicFrameLocks noChangeAspect="1"/>
          </p:cNvGraphicFramePr>
          <p:nvPr/>
        </p:nvGraphicFramePr>
        <p:xfrm>
          <a:off x="1285852" y="1428736"/>
          <a:ext cx="7143800" cy="5083088"/>
        </p:xfrm>
        <a:graphic>
          <a:graphicData uri="http://schemas.openxmlformats.org/presentationml/2006/ole">
            <p:oleObj spid="_x0000_s73729" name="Bitmap Image" r:id="rId3" imgW="8621328" imgH="6009524" progId="PBrush">
              <p:embed/>
            </p:oleObj>
          </a:graphicData>
        </a:graphic>
      </p:graphicFrame>
      <p:sp>
        <p:nvSpPr>
          <p:cNvPr id="5" name="Slide Number Placeholder 4"/>
          <p:cNvSpPr>
            <a:spLocks noGrp="1"/>
          </p:cNvSpPr>
          <p:nvPr>
            <p:ph type="sldNum" sz="quarter" idx="12"/>
          </p:nvPr>
        </p:nvSpPr>
        <p:spPr/>
        <p:txBody>
          <a:bodyPr/>
          <a:lstStyle/>
          <a:p>
            <a:fld id="{3DF78686-E03F-4D8F-95F6-CF8B8E965E89}"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06" y="714356"/>
            <a:ext cx="8072494" cy="5072074"/>
          </a:xfrm>
        </p:spPr>
        <p:txBody>
          <a:bodyPr>
            <a:normAutofit/>
          </a:bodyPr>
          <a:lstStyle/>
          <a:p>
            <a:r>
              <a:rPr lang="en-US" sz="2200" dirty="0" smtClean="0"/>
              <a:t/>
            </a:r>
            <a:br>
              <a:rPr lang="en-US" sz="2200" dirty="0" smtClean="0"/>
            </a:br>
            <a:r>
              <a:rPr lang="en-US" sz="2200" dirty="0" smtClean="0"/>
              <a:t>I</a:t>
            </a:r>
            <a:r>
              <a:rPr lang="en-US" sz="2200" dirty="0" smtClean="0">
                <a:effectLst/>
              </a:rPr>
              <a:t>= 8482300.2 cm^4 / cm.</a:t>
            </a:r>
            <a:br>
              <a:rPr lang="en-US" sz="2200" dirty="0" smtClean="0">
                <a:effectLst/>
              </a:rPr>
            </a:br>
            <a:r>
              <a:rPr lang="en-US" sz="2200" dirty="0" smtClean="0">
                <a:effectLst/>
              </a:rPr>
              <a:t> =8.4 * 10^6 cm^4 / cm.</a:t>
            </a:r>
            <a:br>
              <a:rPr lang="en-US" sz="2200" dirty="0" smtClean="0">
                <a:effectLst/>
              </a:rPr>
            </a:br>
            <a:r>
              <a:rPr lang="en-US" sz="2200" dirty="0" smtClean="0">
                <a:effectLst/>
              </a:rPr>
              <a:t> </a:t>
            </a:r>
            <a:r>
              <a:rPr lang="en-US" sz="2200" dirty="0" err="1" smtClean="0">
                <a:effectLst/>
              </a:rPr>
              <a:t>Mmax</a:t>
            </a:r>
            <a:r>
              <a:rPr lang="en-US" sz="2200" dirty="0" smtClean="0">
                <a:effectLst/>
              </a:rPr>
              <a:t> from graph = 1546 </a:t>
            </a:r>
            <a:r>
              <a:rPr lang="en-US" sz="2200" dirty="0" err="1" smtClean="0">
                <a:effectLst/>
              </a:rPr>
              <a:t>KN.m</a:t>
            </a:r>
            <a:r>
              <a:rPr lang="en-US" sz="2200" dirty="0" smtClean="0">
                <a:effectLst/>
              </a:rPr>
              <a:t> /m. </a:t>
            </a:r>
            <a:br>
              <a:rPr lang="en-US" sz="2200" dirty="0" smtClean="0">
                <a:effectLst/>
              </a:rPr>
            </a:br>
            <a:r>
              <a:rPr lang="en-US" sz="2200" dirty="0" smtClean="0">
                <a:effectLst/>
              </a:rPr>
              <a:t> Pile 120 cm, </a:t>
            </a:r>
            <a:br>
              <a:rPr lang="en-US" sz="2200" dirty="0" smtClean="0">
                <a:effectLst/>
              </a:rPr>
            </a:br>
            <a:r>
              <a:rPr lang="en-US" sz="2200" dirty="0" err="1" smtClean="0">
                <a:effectLst/>
              </a:rPr>
              <a:t>Mmax</a:t>
            </a:r>
            <a:r>
              <a:rPr lang="en-US" sz="2200" dirty="0" smtClean="0">
                <a:effectLst/>
              </a:rPr>
              <a:t> =3063.7 </a:t>
            </a:r>
            <a:r>
              <a:rPr lang="en-US" sz="2200" dirty="0" err="1" smtClean="0">
                <a:effectLst/>
              </a:rPr>
              <a:t>KN.m</a:t>
            </a:r>
            <a:r>
              <a:rPr lang="en-US" sz="2200" dirty="0" smtClean="0">
                <a:effectLst/>
              </a:rPr>
              <a:t> / pile </a:t>
            </a:r>
            <a:br>
              <a:rPr lang="en-US" sz="2200" dirty="0" smtClean="0">
                <a:effectLst/>
              </a:rPr>
            </a:br>
            <a:r>
              <a:rPr lang="en-US" sz="2200" dirty="0" smtClean="0">
                <a:effectLst/>
              </a:rPr>
              <a:t>Resistance :</a:t>
            </a:r>
            <a:br>
              <a:rPr lang="en-US" sz="2200" dirty="0" smtClean="0">
                <a:effectLst/>
              </a:rPr>
            </a:br>
            <a:r>
              <a:rPr lang="en-US" sz="2200" dirty="0" smtClean="0">
                <a:effectLst/>
              </a:rPr>
              <a:t>R = 2553.1 </a:t>
            </a:r>
            <a:r>
              <a:rPr lang="en-US" sz="2200" dirty="0" err="1" smtClean="0">
                <a:effectLst/>
              </a:rPr>
              <a:t>KN.m</a:t>
            </a:r>
            <a:r>
              <a:rPr lang="en-US" sz="2200" dirty="0" smtClean="0">
                <a:effectLst/>
              </a:rPr>
              <a:t> /m.&gt; </a:t>
            </a:r>
            <a:r>
              <a:rPr lang="en-US" sz="2200" dirty="0" err="1" smtClean="0">
                <a:effectLst/>
              </a:rPr>
              <a:t>Mmax</a:t>
            </a:r>
            <a:r>
              <a:rPr lang="en-US" sz="2200" dirty="0" smtClean="0">
                <a:effectLst/>
              </a:rPr>
              <a:t> = 1546 → safe.</a:t>
            </a:r>
            <a:br>
              <a:rPr lang="en-US" sz="2200" dirty="0" smtClean="0">
                <a:effectLst/>
              </a:rPr>
            </a:br>
            <a:r>
              <a:rPr lang="en-US" sz="2200" dirty="0" smtClean="0">
                <a:effectLst/>
              </a:rPr>
              <a:t/>
            </a:r>
            <a:br>
              <a:rPr lang="en-US" sz="2200" dirty="0" smtClean="0">
                <a:effectLst/>
              </a:rPr>
            </a:br>
            <a:r>
              <a:rPr lang="en-US" sz="2200" dirty="0" smtClean="0">
                <a:effectLst/>
              </a:rPr>
              <a:t> deflection= 109.7mm →ok.</a:t>
            </a:r>
            <a:br>
              <a:rPr lang="en-US" sz="2200" dirty="0" smtClean="0">
                <a:effectLst/>
              </a:rPr>
            </a:br>
            <a:r>
              <a:rPr lang="en-US" sz="2200" dirty="0" smtClean="0">
                <a:effectLst/>
              </a:rPr>
              <a:t/>
            </a:r>
            <a:br>
              <a:rPr lang="en-US" sz="2200" dirty="0" smtClean="0">
                <a:effectLst/>
              </a:rPr>
            </a:br>
            <a:r>
              <a:rPr lang="en-US" sz="2200" dirty="0" smtClean="0">
                <a:effectLst/>
              </a:rPr>
              <a:t> Pile length = 21.5 m.</a:t>
            </a:r>
            <a:r>
              <a:rPr lang="en-US" dirty="0" smtClean="0">
                <a:effectLst/>
              </a:rPr>
              <a:t/>
            </a:r>
            <a:br>
              <a:rPr lang="en-US" dirty="0" smtClean="0">
                <a:effectLst/>
              </a:rPr>
            </a:br>
            <a:endParaRPr lang="en-US" dirty="0">
              <a:effectLst/>
            </a:endParaRPr>
          </a:p>
        </p:txBody>
      </p:sp>
      <p:pic>
        <p:nvPicPr>
          <p:cNvPr id="74754" name="Picture 2"/>
          <p:cNvPicPr>
            <a:picLocks noChangeAspect="1" noChangeArrowheads="1"/>
          </p:cNvPicPr>
          <p:nvPr/>
        </p:nvPicPr>
        <p:blipFill>
          <a:blip r:embed="rId2"/>
          <a:srcRect/>
          <a:stretch>
            <a:fillRect/>
          </a:stretch>
        </p:blipFill>
        <p:spPr bwMode="auto">
          <a:xfrm>
            <a:off x="1071538" y="214290"/>
            <a:ext cx="3176605" cy="1095381"/>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DF78686-E03F-4D8F-95F6-CF8B8E965E89}"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3DF78686-E03F-4D8F-95F6-CF8B8E965E89}" type="slidenum">
              <a:rPr lang="en-US" smtClean="0"/>
              <a:pPr/>
              <a:t>15</a:t>
            </a:fld>
            <a:endParaRPr lang="en-US" dirty="0"/>
          </a:p>
        </p:txBody>
      </p:sp>
      <p:sp>
        <p:nvSpPr>
          <p:cNvPr id="119809" name="Rectangle 1"/>
          <p:cNvSpPr>
            <a:spLocks noChangeArrowheads="1"/>
          </p:cNvSpPr>
          <p:nvPr/>
        </p:nvSpPr>
        <p:spPr bwMode="auto">
          <a:xfrm>
            <a:off x="1500166" y="428602"/>
            <a:ext cx="6929486" cy="36009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2800" b="1" dirty="0" smtClean="0">
              <a:latin typeface="Times New Roman"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R="0" lvl="0" indent="0" algn="ctr" fontAlgn="base">
              <a:lnSpc>
                <a:spcPct val="150000"/>
              </a:lnSpc>
              <a:spcBef>
                <a:spcPct val="0"/>
              </a:spcBef>
              <a:spcAft>
                <a:spcPct val="0"/>
              </a:spcAft>
              <a:buClrTx/>
              <a:buSzTx/>
              <a:buFontTx/>
              <a:buNone/>
              <a:tabLst/>
            </a:pPr>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CHAPTER FOUR</a:t>
            </a:r>
          </a:p>
          <a:p>
            <a:pPr marR="0" lvl="0" indent="0" algn="ctr" fontAlgn="base">
              <a:lnSpc>
                <a:spcPct val="150000"/>
              </a:lnSpc>
              <a:spcBef>
                <a:spcPct val="0"/>
              </a:spcBef>
              <a:spcAft>
                <a:spcPct val="0"/>
              </a:spcAft>
              <a:buClrTx/>
              <a:buSzTx/>
              <a:buFontTx/>
              <a:buNone/>
              <a:tabLst/>
            </a:pPr>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DESIGN OF CONVENTIONAL RETAINING WALLS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3DF78686-E03F-4D8F-95F6-CF8B8E965E89}" type="slidenum">
              <a:rPr lang="en-US" smtClean="0"/>
              <a:pPr/>
              <a:t>16</a:t>
            </a:fld>
            <a:endParaRPr lang="en-US" dirty="0"/>
          </a:p>
        </p:txBody>
      </p:sp>
      <p:sp>
        <p:nvSpPr>
          <p:cNvPr id="118785" name="Rectangle 1"/>
          <p:cNvSpPr>
            <a:spLocks noChangeArrowheads="1"/>
          </p:cNvSpPr>
          <p:nvPr/>
        </p:nvSpPr>
        <p:spPr bwMode="auto">
          <a:xfrm>
            <a:off x="1214414" y="357166"/>
            <a:ext cx="7358114"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Introduction</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A retaining wall is a structure that holds back earth. Retaining walls stabilize </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hlinkClick r:id="rId2" tooltip="Soil"/>
              </a:rPr>
              <a:t>soil</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and </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hlinkClick r:id="rId3" tooltip="Rock (geology)"/>
              </a:rPr>
              <a:t>rock</a:t>
            </a:r>
            <a:r>
              <a:rPr kumimoji="0" lang="en-US"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from down slope movement or erosion and provide support for vertical or near-vertical grade changes.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Retaining walls provide lateral support to vertical slopes of soil. They </a:t>
            </a:r>
            <a:r>
              <a:rPr kumimoji="0" lang="en-US"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retain</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soil which would otherwise collapse into a more natural shape. The retained soil is sometimes referred to as </a:t>
            </a:r>
            <a:r>
              <a:rPr kumimoji="0" lang="en-US"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backfill, </a:t>
            </a:r>
            <a:r>
              <a:rPr kumimoji="0" lang="en-US"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 seen in Figure.</a:t>
            </a:r>
            <a:endParaRPr kumimoji="0" lang="en-US"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fld id="{3DF78686-E03F-4D8F-95F6-CF8B8E965E89}" type="slidenum">
              <a:rPr lang="en-US" smtClean="0"/>
              <a:pPr/>
              <a:t>17</a:t>
            </a:fld>
            <a:endParaRPr lang="en-US" dirty="0"/>
          </a:p>
        </p:txBody>
      </p:sp>
      <p:pic>
        <p:nvPicPr>
          <p:cNvPr id="14" name="Picture 13" descr="Retaining Wall Diagram"/>
          <p:cNvPicPr/>
          <p:nvPr/>
        </p:nvPicPr>
        <p:blipFill>
          <a:blip r:embed="rId2" cstate="print"/>
          <a:srcRect/>
          <a:stretch>
            <a:fillRect/>
          </a:stretch>
        </p:blipFill>
        <p:spPr bwMode="auto">
          <a:xfrm>
            <a:off x="1571604" y="357166"/>
            <a:ext cx="6786610" cy="4500594"/>
          </a:xfrm>
          <a:prstGeom prst="rect">
            <a:avLst/>
          </a:prstGeom>
          <a:noFill/>
          <a:ln w="9525">
            <a:noFill/>
            <a:miter lim="800000"/>
            <a:headEnd/>
            <a:tailEnd/>
          </a:ln>
        </p:spPr>
      </p:pic>
      <p:sp>
        <p:nvSpPr>
          <p:cNvPr id="15" name="Rectangle 14"/>
          <p:cNvSpPr/>
          <p:nvPr/>
        </p:nvSpPr>
        <p:spPr>
          <a:xfrm>
            <a:off x="2571736" y="4786322"/>
            <a:ext cx="3538918" cy="369332"/>
          </a:xfrm>
          <a:prstGeom prst="rect">
            <a:avLst/>
          </a:prstGeom>
        </p:spPr>
        <p:txBody>
          <a:bodyPr wrap="square">
            <a:spAutoFit/>
          </a:bodyPr>
          <a:lstStyle/>
          <a:p>
            <a:r>
              <a:rPr lang="en-US" dirty="0" smtClean="0"/>
              <a:t>       Retaining Wall Function.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357290" y="285728"/>
            <a:ext cx="7429552" cy="5381281"/>
          </a:xfrm>
          <a:prstGeom prst="rect">
            <a:avLst/>
          </a:prstGeom>
          <a:noFill/>
        </p:spPr>
        <p:txBody>
          <a:bodyPr wrap="square" rtlCol="0">
            <a:spAutoFit/>
          </a:bodyPr>
          <a:lstStyle/>
          <a:p>
            <a:pPr>
              <a:lnSpc>
                <a:spcPct val="150000"/>
              </a:lnSpc>
            </a:pPr>
            <a:r>
              <a:rPr lang="en-US" sz="2400" dirty="0" smtClean="0">
                <a:latin typeface="Times New Roman" pitchFamily="18" charset="0"/>
                <a:cs typeface="Times New Roman" pitchFamily="18" charset="0"/>
              </a:rPr>
              <a:t>Retaining walls</a:t>
            </a:r>
          </a:p>
          <a:p>
            <a:pPr>
              <a:lnSpc>
                <a:spcPct val="150000"/>
              </a:lnSpc>
            </a:pPr>
            <a:r>
              <a:rPr lang="en-US" sz="2400" dirty="0" smtClean="0">
                <a:latin typeface="Times New Roman" pitchFamily="18" charset="0"/>
                <a:cs typeface="Times New Roman" pitchFamily="18" charset="0"/>
              </a:rPr>
              <a:t> a-It is structure that holds back earth.            </a:t>
            </a:r>
          </a:p>
          <a:p>
            <a:pPr>
              <a:lnSpc>
                <a:spcPct val="150000"/>
              </a:lnSpc>
            </a:pPr>
            <a:r>
              <a:rPr lang="en-US" sz="2400" dirty="0" smtClean="0">
                <a:latin typeface="Times New Roman" pitchFamily="18" charset="0"/>
                <a:cs typeface="Times New Roman" pitchFamily="18" charset="0"/>
              </a:rPr>
              <a:t> b-Stabilize </a:t>
            </a:r>
            <a:r>
              <a:rPr lang="en-US" sz="2400" u="sng" dirty="0" smtClean="0">
                <a:latin typeface="Times New Roman" pitchFamily="18" charset="0"/>
                <a:cs typeface="Times New Roman" pitchFamily="18" charset="0"/>
                <a:hlinkClick r:id="rId2" tooltip="Soil"/>
              </a:rPr>
              <a:t>soil</a:t>
            </a:r>
            <a:r>
              <a:rPr lang="en-US" sz="2400" dirty="0" smtClean="0">
                <a:latin typeface="Times New Roman" pitchFamily="18" charset="0"/>
                <a:cs typeface="Times New Roman" pitchFamily="18" charset="0"/>
              </a:rPr>
              <a:t> and </a:t>
            </a:r>
            <a:r>
              <a:rPr lang="en-US" sz="2400" u="sng" dirty="0" smtClean="0">
                <a:latin typeface="Times New Roman" pitchFamily="18" charset="0"/>
                <a:cs typeface="Times New Roman" pitchFamily="18" charset="0"/>
                <a:hlinkClick r:id="rId3" tooltip="Rock (geology)"/>
              </a:rPr>
              <a:t>rock</a:t>
            </a:r>
            <a:r>
              <a:rPr lang="en-US" sz="2400" dirty="0" smtClean="0">
                <a:latin typeface="Times New Roman" pitchFamily="18" charset="0"/>
                <a:cs typeface="Times New Roman" pitchFamily="18" charset="0"/>
              </a:rPr>
              <a:t> from down slope  movement or erosion.</a:t>
            </a:r>
          </a:p>
          <a:p>
            <a:pPr>
              <a:lnSpc>
                <a:spcPct val="200000"/>
              </a:lnSpc>
            </a:pPr>
            <a:r>
              <a:rPr lang="en-US" sz="2400" dirty="0" smtClean="0">
                <a:latin typeface="Times New Roman" pitchFamily="18" charset="0"/>
                <a:cs typeface="Times New Roman" pitchFamily="18" charset="0"/>
              </a:rPr>
              <a:t>c-Provide support for vertical or near-vertical grade changes. </a:t>
            </a:r>
          </a:p>
          <a:p>
            <a:pPr>
              <a:lnSpc>
                <a:spcPct val="150000"/>
              </a:lnSpc>
            </a:pPr>
            <a:r>
              <a:rPr lang="en-US" sz="2400" dirty="0" smtClean="0">
                <a:latin typeface="Times New Roman" pitchFamily="18" charset="0"/>
                <a:cs typeface="Times New Roman" pitchFamily="18" charset="0"/>
              </a:rPr>
              <a:t>d-Provide lateral support to vertical slopes of soil. </a:t>
            </a:r>
          </a:p>
          <a:p>
            <a:pPr>
              <a:lnSpc>
                <a:spcPct val="150000"/>
              </a:lnSpc>
            </a:pPr>
            <a:r>
              <a:rPr lang="en-US" sz="2400" i="1" dirty="0" smtClean="0">
                <a:latin typeface="Times New Roman" pitchFamily="18" charset="0"/>
                <a:cs typeface="Times New Roman" pitchFamily="18" charset="0"/>
              </a:rPr>
              <a:t>e-Retain</a:t>
            </a:r>
            <a:r>
              <a:rPr lang="en-US" sz="2400" dirty="0" smtClean="0">
                <a:latin typeface="Times New Roman" pitchFamily="18" charset="0"/>
                <a:cs typeface="Times New Roman" pitchFamily="18" charset="0"/>
              </a:rPr>
              <a:t> soil which would otherwise collapse into a more natural shape.</a:t>
            </a: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DF78686-E03F-4D8F-95F6-CF8B8E965E89}"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3DF78686-E03F-4D8F-95F6-CF8B8E965E89}" type="slidenum">
              <a:rPr lang="en-US" smtClean="0"/>
              <a:pPr/>
              <a:t>19</a:t>
            </a:fld>
            <a:endParaRPr lang="en-US" dirty="0"/>
          </a:p>
        </p:txBody>
      </p:sp>
      <p:sp>
        <p:nvSpPr>
          <p:cNvPr id="116737" name="Rectangle 1"/>
          <p:cNvSpPr>
            <a:spLocks noChangeArrowheads="1"/>
          </p:cNvSpPr>
          <p:nvPr/>
        </p:nvSpPr>
        <p:spPr bwMode="auto">
          <a:xfrm>
            <a:off x="1000100" y="285729"/>
            <a:ext cx="7858180"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0" eaLnBrk="1" fontAlgn="base" latinLnBrk="0" hangingPunct="1">
              <a:spcBef>
                <a:spcPct val="0"/>
              </a:spcBef>
              <a:spcAft>
                <a:spcPct val="0"/>
              </a:spcAft>
              <a:buClrTx/>
              <a:buSzTx/>
              <a:buFontTx/>
              <a:buNone/>
              <a:tabLst>
                <a:tab pos="4114800" algn="l"/>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Design of Cantilever Retaining Wall</a:t>
            </a:r>
          </a:p>
          <a:p>
            <a:pPr marL="0" marR="0" lvl="0" indent="457200" algn="justLow" defTabSz="914400" rtl="0" eaLnBrk="1" fontAlgn="base" latinLnBrk="0" hangingPunct="1">
              <a:spcBef>
                <a:spcPct val="0"/>
              </a:spcBef>
              <a:spcAft>
                <a:spcPct val="0"/>
              </a:spcAft>
              <a:buClrTx/>
              <a:buSzTx/>
              <a:buFontTx/>
              <a:buNone/>
              <a:tabLst>
                <a:tab pos="4114800" algn="l"/>
              </a:tabLst>
            </a:pP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457200" algn="justLow" defTabSz="914400" rtl="0" eaLnBrk="0" fontAlgn="base" latinLnBrk="0" hangingPunct="0">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Height of retaining wall H = 7 m.</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Surcharge load left side q = 20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Surcharge load right side q = 75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Soil parameters</a:t>
            </a: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Unit weight γ = 17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Cohesion c = 42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Angle of internal friction = 5 degrees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Allowable bearing capacity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q</a:t>
            </a:r>
            <a:r>
              <a:rPr kumimoji="0" lang="en-US"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all</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84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following shows the calculations for finding the dimensions: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right side retaining wall (q = 75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Fc</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28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Mpa</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μ = 0.58</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tab pos="4114800" algn="l"/>
              </a:tabLst>
            </a:pP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F</a:t>
            </a:r>
            <a:r>
              <a:rPr kumimoji="0" lang="en-US" sz="2000" b="0" i="0" u="none" strike="noStrike" cap="none" normalizeH="0" baseline="-30000" dirty="0" err="1" smtClean="0">
                <a:ln>
                  <a:noFill/>
                </a:ln>
                <a:solidFill>
                  <a:schemeClr val="tx1"/>
                </a:solidFill>
                <a:effectLst/>
                <a:latin typeface="Times New Roman" pitchFamily="18" charset="0"/>
                <a:ea typeface="Times New Roman" pitchFamily="18" charset="0"/>
                <a:cs typeface="Times New Roman" pitchFamily="18" charset="0"/>
              </a:rPr>
              <a:t>y</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420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Mpa</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285728"/>
            <a:ext cx="7715304" cy="5962672"/>
          </a:xfrm>
        </p:spPr>
        <p:txBody>
          <a:bodyPr>
            <a:normAutofit/>
          </a:bodyPr>
          <a:lstStyle/>
          <a:p>
            <a:pPr marL="0" indent="0" algn="justLow" eaLnBrk="0" fontAlgn="base" hangingPunct="0">
              <a:lnSpc>
                <a:spcPct val="160000"/>
              </a:lnSpc>
              <a:spcBef>
                <a:spcPct val="0"/>
              </a:spcBef>
              <a:spcAft>
                <a:spcPct val="0"/>
              </a:spcAft>
              <a:buClrTx/>
              <a:buSzTx/>
              <a:buFont typeface="Arial" pitchFamily="34" charset="0"/>
              <a:buChar char="•"/>
            </a:pPr>
            <a:r>
              <a:rPr lang="en-US" sz="2000" dirty="0" smtClean="0">
                <a:latin typeface="Times New Roman" pitchFamily="18" charset="0"/>
                <a:ea typeface="Calibri" pitchFamily="34" charset="0"/>
                <a:cs typeface="Times New Roman" pitchFamily="18" charset="0"/>
              </a:rPr>
              <a:t>The results of lab tests that carried out in the soil mechanics lab. The results include, liquid limit, plastic limit and unconfined compressive strength.</a:t>
            </a:r>
          </a:p>
          <a:p>
            <a:pPr marL="0" indent="0" algn="justLow" eaLnBrk="0" fontAlgn="base" hangingPunct="0">
              <a:lnSpc>
                <a:spcPct val="160000"/>
              </a:lnSpc>
              <a:spcBef>
                <a:spcPct val="0"/>
              </a:spcBef>
              <a:spcAft>
                <a:spcPct val="0"/>
              </a:spcAft>
              <a:buClrTx/>
              <a:buSzTx/>
              <a:buFont typeface="Arial" pitchFamily="34" charset="0"/>
              <a:buChar char="•"/>
            </a:pPr>
            <a:r>
              <a:rPr lang="en-US" sz="2000" dirty="0" smtClean="0">
                <a:latin typeface="Times New Roman" pitchFamily="18" charset="0"/>
                <a:ea typeface="Calibri" pitchFamily="34" charset="0"/>
                <a:cs typeface="Times New Roman" pitchFamily="18" charset="0"/>
              </a:rPr>
              <a:t>From this experiment, the liquid limit was found to be equal 46, plastic limit 23. Hence the plasticity index equals 23. </a:t>
            </a:r>
          </a:p>
          <a:p>
            <a:pPr marL="0" indent="0" algn="justLow" eaLnBrk="0" fontAlgn="base" hangingPunct="0">
              <a:lnSpc>
                <a:spcPct val="160000"/>
              </a:lnSpc>
              <a:spcBef>
                <a:spcPct val="0"/>
              </a:spcBef>
              <a:spcAft>
                <a:spcPct val="0"/>
              </a:spcAft>
              <a:buClrTx/>
              <a:buSzTx/>
              <a:buFont typeface="Arial" pitchFamily="34" charset="0"/>
              <a:buChar char="•"/>
            </a:pPr>
            <a:r>
              <a:rPr lang="en-US" sz="2000" dirty="0" smtClean="0">
                <a:latin typeface="Times New Roman" pitchFamily="18" charset="0"/>
                <a:ea typeface="Calibri" pitchFamily="34" charset="0"/>
                <a:cs typeface="Times New Roman" pitchFamily="18" charset="0"/>
              </a:rPr>
              <a:t>The unconfined compressive strength was found to be equal 84 </a:t>
            </a:r>
            <a:r>
              <a:rPr lang="en-US" sz="2000" dirty="0" err="1" smtClean="0">
                <a:latin typeface="Times New Roman" pitchFamily="18" charset="0"/>
                <a:ea typeface="Calibri" pitchFamily="34" charset="0"/>
                <a:cs typeface="Times New Roman" pitchFamily="18" charset="0"/>
              </a:rPr>
              <a:t>kN</a:t>
            </a:r>
            <a:r>
              <a:rPr lang="en-US" sz="2000" dirty="0" smtClean="0">
                <a:latin typeface="Times New Roman" pitchFamily="18" charset="0"/>
                <a:ea typeface="Calibri" pitchFamily="34" charset="0"/>
                <a:cs typeface="Times New Roman" pitchFamily="18" charset="0"/>
              </a:rPr>
              <a:t>/m2. Hence, the </a:t>
            </a:r>
            <a:r>
              <a:rPr lang="en-US" sz="2000" dirty="0" err="1" smtClean="0">
                <a:latin typeface="Times New Roman" pitchFamily="18" charset="0"/>
                <a:ea typeface="Calibri" pitchFamily="34" charset="0"/>
                <a:cs typeface="Times New Roman" pitchFamily="18" charset="0"/>
              </a:rPr>
              <a:t>undrained</a:t>
            </a:r>
            <a:r>
              <a:rPr lang="en-US" sz="2000" dirty="0" smtClean="0">
                <a:latin typeface="Times New Roman" pitchFamily="18" charset="0"/>
                <a:ea typeface="Calibri" pitchFamily="34" charset="0"/>
                <a:cs typeface="Times New Roman" pitchFamily="18" charset="0"/>
              </a:rPr>
              <a:t> cohesion equals 42kN/m2 with unit weight equals 17 </a:t>
            </a:r>
            <a:r>
              <a:rPr lang="en-US" sz="2000" dirty="0" err="1" smtClean="0">
                <a:latin typeface="Times New Roman" pitchFamily="18" charset="0"/>
                <a:ea typeface="Calibri" pitchFamily="34" charset="0"/>
                <a:cs typeface="Times New Roman" pitchFamily="18" charset="0"/>
              </a:rPr>
              <a:t>kN</a:t>
            </a:r>
            <a:r>
              <a:rPr lang="en-US" sz="2000" dirty="0" smtClean="0">
                <a:latin typeface="Times New Roman" pitchFamily="18" charset="0"/>
                <a:ea typeface="Calibri" pitchFamily="34" charset="0"/>
                <a:cs typeface="Times New Roman" pitchFamily="18" charset="0"/>
              </a:rPr>
              <a:t>/m2.</a:t>
            </a:r>
          </a:p>
          <a:p>
            <a:pPr marL="0" indent="0" algn="justLow" eaLnBrk="0" fontAlgn="base" hangingPunct="0">
              <a:lnSpc>
                <a:spcPct val="160000"/>
              </a:lnSpc>
              <a:spcBef>
                <a:spcPct val="0"/>
              </a:spcBef>
              <a:spcAft>
                <a:spcPct val="0"/>
              </a:spcAft>
              <a:buClrTx/>
              <a:buSzTx/>
              <a:buFont typeface="Arial" pitchFamily="34" charset="0"/>
              <a:buChar char="•"/>
            </a:pPr>
            <a:r>
              <a:rPr lang="en-US" sz="2000" dirty="0" smtClean="0">
                <a:latin typeface="Times New Roman" pitchFamily="18" charset="0"/>
                <a:ea typeface="Calibri" pitchFamily="34" charset="0"/>
                <a:cs typeface="Times New Roman" pitchFamily="18" charset="0"/>
              </a:rPr>
              <a:t>The soil is described as Medium Stiff Blackish </a:t>
            </a:r>
            <a:r>
              <a:rPr lang="en-US" sz="2000" dirty="0" err="1" smtClean="0">
                <a:latin typeface="Times New Roman" pitchFamily="18" charset="0"/>
                <a:ea typeface="Calibri" pitchFamily="34" charset="0"/>
                <a:cs typeface="Times New Roman" pitchFamily="18" charset="0"/>
              </a:rPr>
              <a:t>silty</a:t>
            </a:r>
            <a:r>
              <a:rPr lang="en-US" sz="2000" dirty="0" smtClean="0">
                <a:latin typeface="Times New Roman" pitchFamily="18" charset="0"/>
                <a:ea typeface="Calibri" pitchFamily="34" charset="0"/>
                <a:cs typeface="Times New Roman" pitchFamily="18" charset="0"/>
              </a:rPr>
              <a:t> clay of high plasticity and it is high expansive soil. The above geotechnical parameters will provide the necessary information for geotechnical design.</a:t>
            </a:r>
          </a:p>
          <a:p>
            <a:pPr marL="0" indent="0" algn="justLow" eaLnBrk="0" fontAlgn="base" hangingPunct="0">
              <a:lnSpc>
                <a:spcPct val="160000"/>
              </a:lnSpc>
              <a:spcBef>
                <a:spcPct val="0"/>
              </a:spcBef>
              <a:spcAft>
                <a:spcPct val="0"/>
              </a:spcAft>
              <a:buClrTx/>
              <a:buSzTx/>
              <a:buFontTx/>
            </a:pPr>
            <a:endParaRPr lang="en-US" sz="2000" dirty="0" smtClean="0">
              <a:latin typeface="Times New Roman" pitchFamily="18" charset="0"/>
              <a:ea typeface="Calibri" pitchFamily="34" charset="0"/>
              <a:cs typeface="Times New Roman" pitchFamily="18" charset="0"/>
            </a:endParaRPr>
          </a:p>
        </p:txBody>
      </p:sp>
      <p:sp>
        <p:nvSpPr>
          <p:cNvPr id="4" name="Slide Number Placeholder 3"/>
          <p:cNvSpPr>
            <a:spLocks noGrp="1"/>
          </p:cNvSpPr>
          <p:nvPr>
            <p:ph type="sldNum" sz="quarter" idx="12"/>
          </p:nvPr>
        </p:nvSpPr>
        <p:spPr/>
        <p:txBody>
          <a:bodyPr/>
          <a:lstStyle/>
          <a:p>
            <a:fld id="{3DF78686-E03F-4D8F-95F6-CF8B8E965E89}"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3DF78686-E03F-4D8F-95F6-CF8B8E965E89}" type="slidenum">
              <a:rPr lang="en-US" smtClean="0"/>
              <a:pPr/>
              <a:t>20</a:t>
            </a:fld>
            <a:endParaRPr lang="en-US" dirty="0"/>
          </a:p>
        </p:txBody>
      </p:sp>
      <p:pic>
        <p:nvPicPr>
          <p:cNvPr id="12" name="Picture 11"/>
          <p:cNvPicPr/>
          <p:nvPr/>
        </p:nvPicPr>
        <p:blipFill>
          <a:blip r:embed="rId2" cstate="print"/>
          <a:srcRect/>
          <a:stretch>
            <a:fillRect/>
          </a:stretch>
        </p:blipFill>
        <p:spPr bwMode="auto">
          <a:xfrm>
            <a:off x="2285984" y="357166"/>
            <a:ext cx="5500726" cy="3857651"/>
          </a:xfrm>
          <a:prstGeom prst="rect">
            <a:avLst/>
          </a:prstGeom>
          <a:noFill/>
          <a:ln w="9525">
            <a:noFill/>
            <a:miter lim="800000"/>
            <a:headEnd/>
            <a:tailEnd/>
          </a:ln>
        </p:spPr>
      </p:pic>
      <p:sp>
        <p:nvSpPr>
          <p:cNvPr id="113665" name="Rectangle 1"/>
          <p:cNvSpPr>
            <a:spLocks noChangeArrowheads="1"/>
          </p:cNvSpPr>
          <p:nvPr/>
        </p:nvSpPr>
        <p:spPr bwMode="auto">
          <a:xfrm>
            <a:off x="2714612" y="4929198"/>
            <a:ext cx="550072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lang="en-US" dirty="0" smtClean="0">
                <a:latin typeface="Times New Roman" pitchFamily="18" charset="0"/>
                <a:ea typeface="Times New Roman" pitchFamily="18" charset="0"/>
                <a:cs typeface="Times New Roman" pitchFamily="18" charset="0"/>
              </a:rPr>
              <a:t> Cantilever Retaining Wall for </a:t>
            </a:r>
            <a:r>
              <a:rPr lang="en-US" dirty="0" err="1" smtClean="0">
                <a:latin typeface="Times New Roman" pitchFamily="18" charset="0"/>
                <a:ea typeface="Times New Roman" pitchFamily="18" charset="0"/>
                <a:cs typeface="Times New Roman" pitchFamily="18" charset="0"/>
              </a:rPr>
              <a:t>Surchage</a:t>
            </a:r>
            <a:r>
              <a:rPr lang="en-US" dirty="0" smtClean="0">
                <a:latin typeface="Times New Roman" pitchFamily="18" charset="0"/>
                <a:ea typeface="Times New Roman" pitchFamily="18" charset="0"/>
                <a:cs typeface="Times New Roman" pitchFamily="18" charset="0"/>
              </a:rPr>
              <a:t> Load 75 </a:t>
            </a:r>
            <a:r>
              <a:rPr lang="en-US" dirty="0" err="1" smtClean="0">
                <a:latin typeface="Times New Roman" pitchFamily="18" charset="0"/>
                <a:ea typeface="Times New Roman" pitchFamily="18" charset="0"/>
                <a:cs typeface="Times New Roman" pitchFamily="18" charset="0"/>
              </a:rPr>
              <a:t>kN</a:t>
            </a:r>
            <a:r>
              <a:rPr lang="en-US" dirty="0" smtClean="0">
                <a:latin typeface="Times New Roman" pitchFamily="18" charset="0"/>
                <a:ea typeface="Times New Roman" pitchFamily="18" charset="0"/>
                <a:cs typeface="Times New Roman" pitchFamily="18" charset="0"/>
              </a:rPr>
              <a:t>/m</a:t>
            </a:r>
            <a:r>
              <a:rPr lang="en-US" baseline="30000" dirty="0" smtClean="0">
                <a:latin typeface="Times New Roman" pitchFamily="18" charset="0"/>
                <a:ea typeface="Times New Roman" pitchFamily="18" charset="0"/>
                <a:cs typeface="Times New Roman" pitchFamily="18" charset="0"/>
              </a:rPr>
              <a:t>2</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DF78686-E03F-4D8F-95F6-CF8B8E965E89}" type="slidenum">
              <a:rPr lang="en-US" smtClean="0"/>
              <a:pPr/>
              <a:t>21</a:t>
            </a:fld>
            <a:endParaRPr lang="en-US" dirty="0"/>
          </a:p>
        </p:txBody>
      </p:sp>
      <p:sp>
        <p:nvSpPr>
          <p:cNvPr id="115713" name="Rectangle 1"/>
          <p:cNvSpPr>
            <a:spLocks noChangeArrowheads="1"/>
          </p:cNvSpPr>
          <p:nvPr/>
        </p:nvSpPr>
        <p:spPr bwMode="auto">
          <a:xfrm>
            <a:off x="1714480" y="214290"/>
            <a:ext cx="585791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Stability checks.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Overturning check.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Ka = 0.84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Kp</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1.2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Table 8"/>
          <p:cNvGraphicFramePr>
            <a:graphicFrameLocks noGrp="1"/>
          </p:cNvGraphicFramePr>
          <p:nvPr/>
        </p:nvGraphicFramePr>
        <p:xfrm>
          <a:off x="1571604" y="1714486"/>
          <a:ext cx="6500858" cy="4357719"/>
        </p:xfrm>
        <a:graphic>
          <a:graphicData uri="http://schemas.openxmlformats.org/drawingml/2006/table">
            <a:tbl>
              <a:tblPr rtl="1"/>
              <a:tblGrid>
                <a:gridCol w="1278659"/>
                <a:gridCol w="2285639"/>
                <a:gridCol w="1693135"/>
                <a:gridCol w="1243425"/>
              </a:tblGrid>
              <a:tr h="1133850">
                <a:tc>
                  <a:txBody>
                    <a:bodyPr/>
                    <a:lstStyle/>
                    <a:p>
                      <a:pPr marL="0" marR="0" algn="just" rtl="0">
                        <a:lnSpc>
                          <a:spcPct val="115000"/>
                        </a:lnSpc>
                        <a:spcBef>
                          <a:spcPts val="0"/>
                        </a:spcBef>
                        <a:spcAft>
                          <a:spcPts val="0"/>
                        </a:spcAft>
                      </a:pPr>
                      <a:r>
                        <a:rPr lang="en-US" sz="1400">
                          <a:solidFill>
                            <a:srgbClr val="000000"/>
                          </a:solidFill>
                          <a:latin typeface="Times New Roman"/>
                          <a:ea typeface="Times New Roman"/>
                          <a:cs typeface="Arial"/>
                        </a:rPr>
                        <a:t>Moment about C (5)</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400">
                          <a:solidFill>
                            <a:srgbClr val="000000"/>
                          </a:solidFill>
                          <a:latin typeface="Times New Roman"/>
                          <a:ea typeface="Times New Roman"/>
                          <a:cs typeface="Arial"/>
                        </a:rPr>
                        <a:t>Moment are measured from C (4)</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dirty="0">
                          <a:solidFill>
                            <a:srgbClr val="000000"/>
                          </a:solidFill>
                          <a:latin typeface="Times New Roman"/>
                          <a:ea typeface="Times New Roman"/>
                          <a:cs typeface="Arial"/>
                        </a:rPr>
                        <a:t>Weight/unit</a:t>
                      </a:r>
                      <a:endParaRPr lang="en-US" sz="1100" dirty="0">
                        <a:latin typeface="Calibri"/>
                        <a:ea typeface="Calibri"/>
                        <a:cs typeface="Arial"/>
                      </a:endParaRPr>
                    </a:p>
                    <a:p>
                      <a:pPr marL="0" marR="0" algn="just" rtl="0">
                        <a:lnSpc>
                          <a:spcPct val="115000"/>
                        </a:lnSpc>
                        <a:spcBef>
                          <a:spcPts val="0"/>
                        </a:spcBef>
                        <a:spcAft>
                          <a:spcPts val="0"/>
                        </a:spcAft>
                      </a:pPr>
                      <a:r>
                        <a:rPr lang="en-US" sz="1400" dirty="0">
                          <a:solidFill>
                            <a:srgbClr val="000000"/>
                          </a:solidFill>
                          <a:latin typeface="Times New Roman"/>
                          <a:ea typeface="Times New Roman"/>
                          <a:cs typeface="Arial"/>
                        </a:rPr>
                        <a:t>Length of wall (3)</a:t>
                      </a:r>
                      <a:endParaRPr lang="en-US" sz="11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0"/>
                        </a:spcAft>
                      </a:pPr>
                      <a:r>
                        <a:rPr lang="en-US" sz="1400">
                          <a:solidFill>
                            <a:srgbClr val="000000"/>
                          </a:solidFill>
                          <a:latin typeface="Times New Roman"/>
                          <a:ea typeface="Times New Roman"/>
                          <a:cs typeface="Arial"/>
                        </a:rPr>
                        <a:t>Section (1)</a:t>
                      </a:r>
                      <a:endParaRPr lang="en-US" sz="11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337">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2948.82</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50.15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58.8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1</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337">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1976.856</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50.43</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39.2</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2</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337">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1205.946</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50.567</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23.8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3</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337">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6092.8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51.2</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119</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4</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4673">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29936.368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25.85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1158.08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337">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3134.25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49.75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63</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6</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337">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5344.5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50.9</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105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7</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337">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14875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25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595</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837">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65514.54</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rtl="1">
                        <a:lnSpc>
                          <a:spcPct val="115000"/>
                        </a:lnSpc>
                      </a:pPr>
                      <a:endParaRPr lang="en-US" sz="1100">
                        <a:latin typeface="Calibri"/>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a:solidFill>
                            <a:srgbClr val="000000"/>
                          </a:solidFill>
                          <a:latin typeface="Times New Roman"/>
                          <a:ea typeface="Calibri"/>
                          <a:cs typeface="Arial"/>
                        </a:rPr>
                        <a:t>2161.88</a:t>
                      </a:r>
                      <a:endParaRPr lang="en-US" sz="110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rtl="0">
                        <a:lnSpc>
                          <a:spcPct val="115000"/>
                        </a:lnSpc>
                        <a:spcBef>
                          <a:spcPts val="0"/>
                        </a:spcBef>
                        <a:spcAft>
                          <a:spcPts val="1000"/>
                        </a:spcAft>
                      </a:pPr>
                      <a:r>
                        <a:rPr lang="en-US" sz="1400" dirty="0">
                          <a:solidFill>
                            <a:srgbClr val="000000"/>
                          </a:solidFill>
                          <a:latin typeface="Times New Roman"/>
                          <a:ea typeface="Calibri"/>
                          <a:cs typeface="Arial"/>
                        </a:rPr>
                        <a:t>∑=</a:t>
                      </a:r>
                      <a:endParaRPr lang="en-US" sz="1100" dirty="0">
                        <a:latin typeface="Calibri"/>
                        <a:ea typeface="Calibri"/>
                        <a:cs typeface="Arial"/>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57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3DF78686-E03F-4D8F-95F6-CF8B8E965E89}" type="slidenum">
              <a:rPr lang="en-US" smtClean="0"/>
              <a:pPr/>
              <a:t>22</a:t>
            </a:fld>
            <a:endParaRPr lang="en-US" dirty="0"/>
          </a:p>
        </p:txBody>
      </p:sp>
      <p:sp>
        <p:nvSpPr>
          <p:cNvPr id="114689" name="Rectangle 1"/>
          <p:cNvSpPr>
            <a:spLocks noChangeArrowheads="1"/>
          </p:cNvSpPr>
          <p:nvPr/>
        </p:nvSpPr>
        <p:spPr bwMode="auto">
          <a:xfrm>
            <a:off x="1428728" y="214290"/>
            <a:ext cx="607223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a:t>
            </a:r>
            <a:r>
              <a:rPr kumimoji="0" lang="en-US" sz="2000" b="0"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0</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63 (7.8) (7.8)/2 + (174.38 – 63) (7.8/2) (7.8/3)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3043.85KN.m/m</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F.s = M</a:t>
            </a:r>
            <a:r>
              <a:rPr kumimoji="0" lang="en-US" sz="2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R</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t>
            </a:r>
            <a:r>
              <a:rPr kumimoji="0" lang="en-US" sz="2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0</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a:t>
            </a: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63453.9</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/3043.85   = 21.52 &gt; &gt; 2.5</a:t>
            </a:r>
            <a:r>
              <a:rPr kumimoji="0" lang="en-US" sz="2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4690" name="Rectangle 2"/>
          <p:cNvSpPr>
            <a:spLocks noChangeArrowheads="1"/>
          </p:cNvSpPr>
          <p:nvPr/>
        </p:nvSpPr>
        <p:spPr bwMode="auto">
          <a:xfrm>
            <a:off x="1857356" y="1857364"/>
            <a:ext cx="6858048" cy="19082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Sliding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rgbClr val="000000"/>
                </a:solidFill>
                <a:effectLst/>
                <a:latin typeface="Calibri" pitchFamily="34" charset="0"/>
                <a:ea typeface="Times New Roman" pitchFamily="18" charset="0"/>
                <a:cs typeface="Arial" pitchFamily="34" charset="0"/>
              </a:rPr>
              <a:t>F</a:t>
            </a:r>
            <a:r>
              <a:rPr kumimoji="0" lang="en-US" sz="2000" b="0" i="0" u="none" strike="noStrike" cap="none" normalizeH="0" baseline="-30000" dirty="0" err="1" smtClean="0">
                <a:ln>
                  <a:noFill/>
                </a:ln>
                <a:solidFill>
                  <a:srgbClr val="000000"/>
                </a:solidFill>
                <a:effectLst/>
                <a:latin typeface="Calibri" pitchFamily="34" charset="0"/>
                <a:ea typeface="Times New Roman" pitchFamily="18" charset="0"/>
                <a:cs typeface="Arial" pitchFamily="34" charset="0"/>
              </a:rPr>
              <a:t>sliding</a:t>
            </a:r>
            <a:r>
              <a:rPr kumimoji="0" lang="en-US" sz="2000" b="0" i="0" u="none" strike="noStrike" cap="none" normalizeH="0" baseline="-30000" dirty="0" smtClean="0">
                <a:ln>
                  <a:noFill/>
                </a:ln>
                <a:solidFill>
                  <a:srgbClr val="000000"/>
                </a:solidFill>
                <a:effectLst/>
                <a:latin typeface="Calibri" pitchFamily="34" charset="0"/>
                <a:ea typeface="Times New Roman" pitchFamily="18" charset="0"/>
                <a:cs typeface="Arial" pitchFamily="34" charset="0"/>
              </a:rPr>
              <a:t> </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63 * 7..8 + (174.38 – 63) (7.8/2)</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 491.4 + 434.38 = 925.78 </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KN/m</a:t>
            </a: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F.s = ((1.2 *3.7 * 17)* 3.7/2 + 2161.88*.58 /925.78 )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Times New Roman" pitchFamily="18" charset="0"/>
                <a:cs typeface="Arial" pitchFamily="34" charset="0"/>
              </a:rPr>
              <a:t>= 1.51&gt;1.5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4691" name="Rectangle 3"/>
          <p:cNvSpPr>
            <a:spLocks noChangeArrowheads="1"/>
          </p:cNvSpPr>
          <p:nvPr/>
        </p:nvSpPr>
        <p:spPr bwMode="auto">
          <a:xfrm>
            <a:off x="1142976" y="3929066"/>
            <a:ext cx="450059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Check For Bearing Capacity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4692" name="Rectangle 4"/>
          <p:cNvSpPr>
            <a:spLocks noChangeArrowheads="1"/>
          </p:cNvSpPr>
          <p:nvPr/>
        </p:nvSpPr>
        <p:spPr bwMode="auto">
          <a:xfrm>
            <a:off x="1500166" y="4500570"/>
            <a:ext cx="607223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e=6586.092/2161.88= 3.046m</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L/6= 8.6167m   &gt; e = 3.46m</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σ</a:t>
            </a:r>
            <a:r>
              <a:rPr kumimoji="0" lang="en-US" sz="2000" b="0"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 max</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2161.88/51.7 (1+( 6*3.046/51.7)) = 56.6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KN/m</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σ </a:t>
            </a:r>
            <a:r>
              <a:rPr kumimoji="0" lang="en-US" sz="2000" b="0" i="0" u="none" strike="noStrike" cap="none" normalizeH="0" baseline="-30000" dirty="0" smtClean="0">
                <a:ln>
                  <a:noFill/>
                </a:ln>
                <a:solidFill>
                  <a:srgbClr val="000000"/>
                </a:solidFill>
                <a:effectLst/>
                <a:latin typeface="Times New Roman" pitchFamily="18" charset="0"/>
                <a:ea typeface="Times New Roman" pitchFamily="18" charset="0"/>
                <a:cs typeface="Times New Roman" pitchFamily="18" charset="0"/>
              </a:rPr>
              <a:t>min</a:t>
            </a:r>
            <a:r>
              <a:rPr kumimoji="0" lang="en-US"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2161.88/51.7 (1- 6*3.046)= 27.034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KN/m</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2</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47800" y="838200"/>
            <a:ext cx="6934200" cy="2585323"/>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Chapter Five</a:t>
            </a:r>
          </a:p>
          <a:p>
            <a:pPr algn="ctr"/>
            <a:endPar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en-US" sz="5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bigboulder</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Slide Number Placeholder 3"/>
          <p:cNvSpPr>
            <a:spLocks noGrp="1"/>
          </p:cNvSpPr>
          <p:nvPr>
            <p:ph type="sldNum" sz="quarter" idx="12"/>
          </p:nvPr>
        </p:nvSpPr>
        <p:spPr/>
        <p:txBody>
          <a:bodyPr/>
          <a:lstStyle/>
          <a:p>
            <a:fld id="{3DF78686-E03F-4D8F-95F6-CF8B8E965E89}"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2011680"/>
          </a:xfrm>
        </p:spPr>
        <p:txBody>
          <a:bodyPr>
            <a:normAutofit fontScale="90000"/>
          </a:bodyPr>
          <a:lstStyle/>
          <a:p>
            <a:r>
              <a:rPr lang="en-US" sz="3200" dirty="0" smtClean="0"/>
              <a:t/>
            </a:r>
            <a:br>
              <a:rPr lang="en-US" sz="3200" dirty="0" smtClean="0"/>
            </a:br>
            <a:r>
              <a:rPr lang="en-US" sz="3200" dirty="0" smtClean="0"/>
              <a:t/>
            </a:r>
            <a:br>
              <a:rPr lang="en-US" sz="3200" dirty="0" smtClean="0"/>
            </a:br>
            <a:r>
              <a:rPr lang="en-US" sz="3200" dirty="0" smtClean="0"/>
              <a:t>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effectLst/>
              </a:rPr>
              <a:t>Big boulder : </a:t>
            </a:r>
            <a:br>
              <a:rPr lang="en-US" sz="3200" dirty="0" smtClean="0">
                <a:effectLst/>
              </a:rPr>
            </a:br>
            <a:r>
              <a:rPr lang="en-US" sz="3200" dirty="0" smtClean="0">
                <a:effectLst/>
              </a:rPr>
              <a:t/>
            </a:r>
            <a:br>
              <a:rPr lang="en-US" sz="3200" dirty="0" smtClean="0">
                <a:effectLst/>
              </a:rPr>
            </a:br>
            <a:r>
              <a:rPr lang="en-US" sz="3200" dirty="0" smtClean="0">
                <a:effectLst/>
              </a:rPr>
              <a:t>    a-It is engineered system of stacked angular     rocks placed without mortar. </a:t>
            </a:r>
            <a:br>
              <a:rPr lang="en-US" sz="3200" dirty="0" smtClean="0">
                <a:effectLst/>
              </a:rPr>
            </a:br>
            <a:r>
              <a:rPr lang="en-US" sz="3200" dirty="0" smtClean="0">
                <a:effectLst/>
              </a:rPr>
              <a:t/>
            </a:r>
            <a:br>
              <a:rPr lang="en-US" sz="3200" dirty="0" smtClean="0">
                <a:effectLst/>
              </a:rPr>
            </a:br>
            <a:r>
              <a:rPr lang="en-US" sz="3200" dirty="0" smtClean="0">
                <a:effectLst/>
              </a:rPr>
              <a:t>     b- It’s dimensions are generally greater than 450 mm (18 in) </a:t>
            </a:r>
            <a:br>
              <a:rPr lang="en-US" sz="3200" dirty="0" smtClean="0">
                <a:effectLst/>
              </a:rPr>
            </a:br>
            <a:r>
              <a:rPr lang="en-US" sz="3200" dirty="0" smtClean="0">
                <a:effectLst/>
              </a:rPr>
              <a:t/>
            </a:r>
            <a:br>
              <a:rPr lang="en-US" sz="3200" dirty="0" smtClean="0">
                <a:effectLst/>
              </a:rPr>
            </a:br>
            <a:r>
              <a:rPr lang="en-US" sz="3200" dirty="0" smtClean="0">
                <a:effectLst/>
              </a:rPr>
              <a:t>     c-It’s weights generally greater than 90 kg (200 lb). </a:t>
            </a:r>
            <a:endParaRPr lang="en-US" sz="3200" dirty="0">
              <a:solidFill>
                <a:schemeClr val="accent2">
                  <a:lumMod val="75000"/>
                </a:schemeClr>
              </a:solidFill>
              <a:effectLst/>
            </a:endParaRPr>
          </a:p>
        </p:txBody>
      </p:sp>
      <p:sp>
        <p:nvSpPr>
          <p:cNvPr id="6" name="Slide Number Placeholder 5"/>
          <p:cNvSpPr>
            <a:spLocks noGrp="1"/>
          </p:cNvSpPr>
          <p:nvPr>
            <p:ph type="sldNum" sz="quarter" idx="12"/>
          </p:nvPr>
        </p:nvSpPr>
        <p:spPr/>
        <p:txBody>
          <a:bodyPr/>
          <a:lstStyle/>
          <a:p>
            <a:fld id="{3DF78686-E03F-4D8F-95F6-CF8B8E965E89}"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0"/>
            <a:ext cx="7358114" cy="6215082"/>
          </a:xfrm>
        </p:spPr>
        <p:txBody>
          <a:bodyPr>
            <a:noAutofit/>
          </a:bodyPr>
          <a:lstStyle/>
          <a:p>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b="1" dirty="0" smtClean="0">
                <a:effectLst/>
              </a:rPr>
              <a:t>Design Of Big Boulders:</a:t>
            </a:r>
            <a:br>
              <a:rPr lang="en-US" sz="2400" b="1" dirty="0" smtClean="0">
                <a:effectLst/>
              </a:rPr>
            </a:br>
            <a:r>
              <a:rPr lang="en-US" sz="2400" b="1" dirty="0" smtClean="0">
                <a:effectLst/>
              </a:rPr>
              <a:t/>
            </a:r>
            <a:br>
              <a:rPr lang="en-US" sz="2400" b="1" dirty="0" smtClean="0">
                <a:effectLst/>
              </a:rPr>
            </a:br>
            <a:r>
              <a:rPr lang="en-US" sz="2400" b="1" u="sng" dirty="0" smtClean="0">
                <a:effectLst/>
              </a:rPr>
              <a:t>Left side bracing system </a:t>
            </a:r>
            <a:r>
              <a:rPr lang="en-US" sz="2400" dirty="0" smtClean="0">
                <a:effectLst/>
              </a:rPr>
              <a:t/>
            </a:r>
            <a:br>
              <a:rPr lang="en-US" sz="2400" dirty="0" smtClean="0">
                <a:effectLst/>
              </a:rPr>
            </a:br>
            <a:r>
              <a:rPr lang="en-US" sz="2400" dirty="0" smtClean="0">
                <a:effectLst/>
              </a:rPr>
              <a:t>The following data are provided as follows:</a:t>
            </a:r>
            <a:br>
              <a:rPr lang="en-US" sz="2400" dirty="0" smtClean="0">
                <a:effectLst/>
              </a:rPr>
            </a:br>
            <a:r>
              <a:rPr lang="en-US" sz="2400" dirty="0" smtClean="0">
                <a:effectLst/>
              </a:rPr>
              <a:t>Excavation depth = 7 m</a:t>
            </a:r>
            <a:br>
              <a:rPr lang="en-US" sz="2400" dirty="0" smtClean="0">
                <a:effectLst/>
              </a:rPr>
            </a:br>
            <a:r>
              <a:rPr lang="en-US" sz="2400" dirty="0" smtClean="0">
                <a:effectLst/>
              </a:rPr>
              <a:t>Surcharge load q = 20 </a:t>
            </a:r>
            <a:r>
              <a:rPr lang="en-US" sz="2400" dirty="0" err="1" smtClean="0">
                <a:effectLst/>
              </a:rPr>
              <a:t>kN</a:t>
            </a:r>
            <a:r>
              <a:rPr lang="en-US" sz="2400" dirty="0" smtClean="0">
                <a:effectLst/>
              </a:rPr>
              <a:t>/m</a:t>
            </a:r>
            <a:r>
              <a:rPr lang="en-US" sz="2400" baseline="30000" dirty="0" smtClean="0">
                <a:effectLst/>
              </a:rPr>
              <a:t>2</a:t>
            </a:r>
            <a:r>
              <a:rPr lang="en-US" sz="2400" dirty="0" smtClean="0">
                <a:effectLst/>
              </a:rPr>
              <a:t/>
            </a:r>
            <a:br>
              <a:rPr lang="en-US" sz="2400" dirty="0" smtClean="0">
                <a:effectLst/>
              </a:rPr>
            </a:br>
            <a:r>
              <a:rPr lang="en-US" sz="2400" dirty="0" smtClean="0">
                <a:effectLst/>
              </a:rPr>
              <a:t>Soil properties:</a:t>
            </a:r>
            <a:br>
              <a:rPr lang="en-US" sz="2400" dirty="0" smtClean="0">
                <a:effectLst/>
              </a:rPr>
            </a:br>
            <a:r>
              <a:rPr lang="en-US" sz="2400" dirty="0" smtClean="0">
                <a:effectLst/>
              </a:rPr>
              <a:t>	Unit weight =17KN/m</a:t>
            </a:r>
            <a:r>
              <a:rPr lang="en-US" sz="2400" baseline="30000" dirty="0" smtClean="0">
                <a:effectLst/>
              </a:rPr>
              <a:t>3</a:t>
            </a:r>
            <a:r>
              <a:rPr lang="en-US" sz="2400" dirty="0" smtClean="0">
                <a:effectLst/>
              </a:rPr>
              <a:t/>
            </a:r>
            <a:br>
              <a:rPr lang="en-US" sz="2400" dirty="0" smtClean="0">
                <a:effectLst/>
              </a:rPr>
            </a:br>
            <a:r>
              <a:rPr lang="en-US" sz="2400" dirty="0" smtClean="0">
                <a:effectLst/>
              </a:rPr>
              <a:t>	Cohesion=42 </a:t>
            </a:r>
            <a:r>
              <a:rPr lang="en-US" sz="2400" dirty="0" err="1" smtClean="0">
                <a:effectLst/>
              </a:rPr>
              <a:t>kN</a:t>
            </a:r>
            <a:r>
              <a:rPr lang="en-US" sz="2400" dirty="0" smtClean="0">
                <a:effectLst/>
              </a:rPr>
              <a:t>/m</a:t>
            </a:r>
            <a:r>
              <a:rPr lang="en-US" sz="2400" baseline="30000" dirty="0" smtClean="0">
                <a:effectLst/>
              </a:rPr>
              <a:t>2</a:t>
            </a:r>
            <a:r>
              <a:rPr lang="en-US" sz="2400" dirty="0" smtClean="0">
                <a:effectLst/>
              </a:rPr>
              <a:t/>
            </a:r>
            <a:br>
              <a:rPr lang="en-US" sz="2400" dirty="0" smtClean="0">
                <a:effectLst/>
              </a:rPr>
            </a:br>
            <a:r>
              <a:rPr lang="en-US" sz="2400" dirty="0" smtClean="0">
                <a:effectLst/>
              </a:rPr>
              <a:t>Big boulder properties</a:t>
            </a:r>
            <a:br>
              <a:rPr lang="en-US" sz="2400" dirty="0" smtClean="0">
                <a:effectLst/>
              </a:rPr>
            </a:br>
            <a:r>
              <a:rPr lang="en-US" sz="2400" dirty="0" smtClean="0">
                <a:effectLst/>
              </a:rPr>
              <a:t>	Unit weight = 27 </a:t>
            </a:r>
            <a:r>
              <a:rPr lang="en-US" sz="2400" dirty="0" err="1" smtClean="0">
                <a:effectLst/>
              </a:rPr>
              <a:t>kN</a:t>
            </a:r>
            <a:r>
              <a:rPr lang="en-US" sz="2400" dirty="0" smtClean="0">
                <a:effectLst/>
              </a:rPr>
              <a:t>/m</a:t>
            </a:r>
            <a:r>
              <a:rPr lang="en-US" sz="2400" baseline="30000" dirty="0" smtClean="0">
                <a:effectLst/>
              </a:rPr>
              <a:t>3</a:t>
            </a:r>
            <a:r>
              <a:rPr lang="en-US" sz="2400" dirty="0" smtClean="0">
                <a:effectLst/>
              </a:rPr>
              <a:t/>
            </a:r>
            <a:br>
              <a:rPr lang="en-US" sz="2400" dirty="0" smtClean="0">
                <a:effectLst/>
              </a:rPr>
            </a:br>
            <a:r>
              <a:rPr lang="en-US" sz="2400" dirty="0" smtClean="0">
                <a:effectLst/>
              </a:rPr>
              <a:t>	Limestone of medium of high strength</a:t>
            </a:r>
            <a:br>
              <a:rPr lang="en-US" sz="2400" dirty="0" smtClean="0">
                <a:effectLst/>
              </a:rPr>
            </a:br>
            <a:r>
              <a:rPr lang="en-US" sz="2400" dirty="0" smtClean="0">
                <a:effectLst/>
              </a:rPr>
              <a:t>The calculations will check overturning, sliding and bearing capacity, as follows:</a:t>
            </a:r>
            <a:br>
              <a:rPr lang="en-US" sz="2400" dirty="0" smtClean="0">
                <a:effectLst/>
              </a:rPr>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endParaRPr lang="en-US" sz="2400" dirty="0"/>
          </a:p>
        </p:txBody>
      </p:sp>
      <p:sp>
        <p:nvSpPr>
          <p:cNvPr id="3" name="Slide Number Placeholder 2"/>
          <p:cNvSpPr>
            <a:spLocks noGrp="1"/>
          </p:cNvSpPr>
          <p:nvPr>
            <p:ph type="sldNum" sz="quarter" idx="12"/>
          </p:nvPr>
        </p:nvSpPr>
        <p:spPr/>
        <p:txBody>
          <a:bodyPr/>
          <a:lstStyle/>
          <a:p>
            <a:fld id="{3DF78686-E03F-4D8F-95F6-CF8B8E965E89}"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0"/>
            <a:ext cx="7668344" cy="6429396"/>
          </a:xfrm>
        </p:spPr>
        <p:txBody>
          <a:bodyPr>
            <a:normAutofit/>
          </a:bodyPr>
          <a:lstStyle/>
          <a:p>
            <a:pPr lvl="0" fontAlgn="base">
              <a:lnSpc>
                <a:spcPct val="150000"/>
              </a:lnSpc>
              <a:spcAft>
                <a:spcPct val="0"/>
              </a:spcAft>
            </a:pP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4000" b="1" u="sng" dirty="0" smtClean="0">
                <a:solidFill>
                  <a:schemeClr val="tx1"/>
                </a:solidFill>
                <a:effectLst/>
                <a:latin typeface="Times New Roman" pitchFamily="18" charset="0"/>
                <a:ea typeface="Times New Roman" pitchFamily="18" charset="0"/>
                <a:cs typeface="Times New Roman" pitchFamily="18" charset="0"/>
              </a:rPr>
              <a:t> </a:t>
            </a:r>
            <a:r>
              <a:rPr lang="en-US" sz="2400" b="1" u="sng" dirty="0" smtClean="0">
                <a:solidFill>
                  <a:schemeClr val="tx1"/>
                </a:solidFill>
                <a:effectLst/>
                <a:latin typeface="Times New Roman" pitchFamily="18" charset="0"/>
                <a:ea typeface="Times New Roman" pitchFamily="18" charset="0"/>
                <a:cs typeface="Times New Roman" pitchFamily="18" charset="0"/>
              </a:rPr>
              <a:t>check sliding :</a:t>
            </a:r>
            <a:r>
              <a:rPr lang="en-US" sz="2400" dirty="0" smtClean="0">
                <a:solidFill>
                  <a:schemeClr val="tx1"/>
                </a:solidFill>
                <a:effectLst/>
                <a:latin typeface="Arial" pitchFamily="34" charset="0"/>
                <a:cs typeface="Arial" pitchFamily="34" charset="0"/>
              </a:rPr>
              <a:t/>
            </a:r>
            <a:br>
              <a:rPr lang="en-US" sz="2400" dirty="0" smtClean="0">
                <a:solidFill>
                  <a:schemeClr val="tx1"/>
                </a:solidFill>
                <a:effectLst/>
                <a:latin typeface="Arial" pitchFamily="34" charset="0"/>
                <a:cs typeface="Arial" pitchFamily="34" charset="0"/>
              </a:rPr>
            </a:br>
            <a:r>
              <a:rPr lang="en-US" sz="2400" dirty="0" smtClean="0">
                <a:solidFill>
                  <a:schemeClr val="tx1"/>
                </a:solidFill>
                <a:effectLst/>
                <a:latin typeface="Times New Roman" pitchFamily="18" charset="0"/>
                <a:ea typeface="Times New Roman" pitchFamily="18" charset="0"/>
                <a:cs typeface="Times New Roman" pitchFamily="18" charset="0"/>
              </a:rPr>
              <a:t>F.S= 7*27*1*2/(140+122.5-84-34)</a:t>
            </a:r>
            <a:r>
              <a:rPr lang="en-US" sz="2400" dirty="0" smtClean="0">
                <a:solidFill>
                  <a:schemeClr val="tx1"/>
                </a:solidFill>
                <a:effectLst/>
                <a:latin typeface="Arial" pitchFamily="34" charset="0"/>
                <a:cs typeface="Arial" pitchFamily="34" charset="0"/>
              </a:rPr>
              <a:t/>
            </a:r>
            <a:br>
              <a:rPr lang="en-US" sz="2400" dirty="0" smtClean="0">
                <a:solidFill>
                  <a:schemeClr val="tx1"/>
                </a:solidFill>
                <a:effectLst/>
                <a:latin typeface="Arial" pitchFamily="34" charset="0"/>
                <a:cs typeface="Arial" pitchFamily="34" charset="0"/>
              </a:rPr>
            </a:br>
            <a:r>
              <a:rPr lang="en-US" sz="2400" dirty="0" smtClean="0">
                <a:solidFill>
                  <a:schemeClr val="tx1"/>
                </a:solidFill>
                <a:effectLst/>
                <a:latin typeface="Times New Roman" pitchFamily="18" charset="0"/>
                <a:ea typeface="Times New Roman" pitchFamily="18" charset="0"/>
                <a:cs typeface="Times New Roman" pitchFamily="18" charset="0"/>
              </a:rPr>
              <a:t>F.S= 2.7    ok</a:t>
            </a:r>
            <a:endParaRPr lang="en-US" sz="2400" dirty="0" smtClean="0">
              <a:solidFill>
                <a:schemeClr val="tx1"/>
              </a:solidFill>
              <a:effectLst/>
              <a:latin typeface="Arial" pitchFamily="34" charset="0"/>
              <a:cs typeface="Arial" pitchFamily="34" charset="0"/>
            </a:endParaRPr>
          </a:p>
        </p:txBody>
      </p:sp>
      <p:sp>
        <p:nvSpPr>
          <p:cNvPr id="5" name="TextBox 4"/>
          <p:cNvSpPr txBox="1"/>
          <p:nvPr/>
        </p:nvSpPr>
        <p:spPr>
          <a:xfrm>
            <a:off x="1043608" y="6119336"/>
            <a:ext cx="6553200" cy="738664"/>
          </a:xfrm>
          <a:prstGeom prst="rect">
            <a:avLst/>
          </a:prstGeom>
          <a:noFill/>
        </p:spPr>
        <p:txBody>
          <a:bodyPr wrap="square" rtlCol="0">
            <a:spAutoFit/>
          </a:bodyPr>
          <a:lstStyle/>
          <a:p>
            <a:endParaRPr lang="en-US" sz="2400" dirty="0" smtClean="0"/>
          </a:p>
          <a:p>
            <a:endParaRPr lang="en-US" dirty="0"/>
          </a:p>
        </p:txBody>
      </p:sp>
      <p:sp>
        <p:nvSpPr>
          <p:cNvPr id="9" name="Slide Number Placeholder 8"/>
          <p:cNvSpPr>
            <a:spLocks noGrp="1"/>
          </p:cNvSpPr>
          <p:nvPr>
            <p:ph type="sldNum" sz="quarter" idx="12"/>
          </p:nvPr>
        </p:nvSpPr>
        <p:spPr/>
        <p:txBody>
          <a:bodyPr/>
          <a:lstStyle/>
          <a:p>
            <a:fld id="{3DF78686-E03F-4D8F-95F6-CF8B8E965E89}" type="slidenum">
              <a:rPr lang="en-US" smtClean="0"/>
              <a:pPr/>
              <a:t>26</a:t>
            </a:fld>
            <a:endParaRPr lang="en-US" dirty="0"/>
          </a:p>
        </p:txBody>
      </p:sp>
      <p:sp>
        <p:nvSpPr>
          <p:cNvPr id="121857" name="Rectangle 1"/>
          <p:cNvSpPr>
            <a:spLocks noChangeArrowheads="1"/>
          </p:cNvSpPr>
          <p:nvPr/>
        </p:nvSpPr>
        <p:spPr bwMode="auto">
          <a:xfrm>
            <a:off x="1000100" y="642918"/>
            <a:ext cx="8143900"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Check of overturning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Driving moment  M</a:t>
            </a:r>
            <a:r>
              <a:rPr kumimoji="0" lang="en-US" sz="24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20*7*3.5+122.5*(7/3) =775.8 </a:t>
            </a:r>
            <a:r>
              <a:rPr kumimoji="0" lang="en-US" sz="24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kN.m</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Resisting-moment. M</a:t>
            </a:r>
            <a:r>
              <a:rPr kumimoji="0" lang="en-US" sz="24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R</a:t>
            </a: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=27*7*b((b+1.2)/2)+1*2*42+17*2*2*(2/3)</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lnSpc>
                <a:spcPct val="150000"/>
              </a:lnSpc>
              <a:spcBef>
                <a:spcPct val="0"/>
              </a:spcBef>
              <a:spcAft>
                <a:spcPct val="0"/>
              </a:spcAf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F.S=1 </a:t>
            </a:r>
          </a:p>
          <a:p>
            <a:pPr lvl="0" algn="justLow" eaLnBrk="0" fontAlgn="base" hangingPunct="0">
              <a:lnSpc>
                <a:spcPct val="150000"/>
              </a:lnSpc>
              <a:spcBef>
                <a:spcPct val="0"/>
              </a:spcBef>
              <a:spcAft>
                <a:spcPct val="0"/>
              </a:spcAft>
            </a:pPr>
            <a:r>
              <a:rPr lang="en-US" sz="2400" dirty="0" smtClean="0">
                <a:latin typeface="Times New Roman" pitchFamily="18" charset="0"/>
                <a:ea typeface="Times New Roman" pitchFamily="18" charset="0"/>
                <a:cs typeface="Times New Roman" pitchFamily="18" charset="0"/>
              </a:rPr>
              <a:t>b=2m</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p>
          <a:p>
            <a:pPr marL="0" marR="0" lvl="0" indent="0" algn="justLow" defTabSz="914400" rtl="0" eaLnBrk="0" fontAlgn="base" latinLnBrk="0" hangingPunct="0">
              <a:lnSpc>
                <a:spcPct val="150000"/>
              </a:lnSpc>
              <a:spcBef>
                <a:spcPct val="0"/>
              </a:spcBef>
              <a:spcAft>
                <a:spcPct val="0"/>
              </a:spcAft>
              <a:buClrTx/>
              <a:buSzTx/>
              <a:buFontTx/>
              <a:buNone/>
              <a:tabLst/>
            </a:pPr>
            <a:endParaRPr lang="en-US" sz="2400" dirty="0" smtClean="0">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endParaRPr lang="en-US" sz="2400" dirty="0" smtClean="0">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DF78686-E03F-4D8F-95F6-CF8B8E965E89}" type="slidenum">
              <a:rPr lang="en-US" smtClean="0"/>
              <a:pPr/>
              <a:t>27</a:t>
            </a:fld>
            <a:endParaRPr lang="en-US" dirty="0"/>
          </a:p>
        </p:txBody>
      </p:sp>
      <p:sp>
        <p:nvSpPr>
          <p:cNvPr id="9" name="Rectangle 8"/>
          <p:cNvSpPr/>
          <p:nvPr/>
        </p:nvSpPr>
        <p:spPr>
          <a:xfrm>
            <a:off x="1142976" y="214290"/>
            <a:ext cx="7572428" cy="5078313"/>
          </a:xfrm>
          <a:prstGeom prst="rect">
            <a:avLst/>
          </a:prstGeom>
        </p:spPr>
        <p:txBody>
          <a:bodyPr wrap="square">
            <a:spAutoFit/>
          </a:bodyPr>
          <a:lstStyle/>
          <a:p>
            <a:pPr lvl="0" indent="457200" algn="justLow" fontAlgn="base">
              <a:lnSpc>
                <a:spcPct val="150000"/>
              </a:lnSpc>
              <a:spcBef>
                <a:spcPct val="0"/>
              </a:spcBef>
              <a:spcAft>
                <a:spcPct val="0"/>
              </a:spcAft>
            </a:pPr>
            <a:r>
              <a:rPr lang="en-US" sz="2400" b="1" u="sng" dirty="0" smtClean="0">
                <a:latin typeface="Times New Roman" pitchFamily="18" charset="0"/>
                <a:ea typeface="Times New Roman" pitchFamily="18" charset="0"/>
                <a:cs typeface="Times New Roman" pitchFamily="18" charset="0"/>
              </a:rPr>
              <a:t>Check of Bearing Capacity</a:t>
            </a:r>
            <a:endParaRPr lang="en-US" sz="2400" dirty="0" smtClean="0">
              <a:latin typeface="Arial" pitchFamily="34" charset="0"/>
              <a:cs typeface="Arial" pitchFamily="34" charset="0"/>
            </a:endParaRPr>
          </a:p>
          <a:p>
            <a:pPr lvl="0" indent="457200" algn="justLow" eaLnBrk="0" fontAlgn="base" hangingPunct="0">
              <a:lnSpc>
                <a:spcPct val="150000"/>
              </a:lnSpc>
              <a:spcBef>
                <a:spcPct val="0"/>
              </a:spcBef>
              <a:spcAft>
                <a:spcPct val="0"/>
              </a:spcAft>
            </a:pPr>
            <a:r>
              <a:rPr lang="en-US" sz="2400" dirty="0" smtClean="0">
                <a:latin typeface="Times New Roman" pitchFamily="18" charset="0"/>
                <a:ea typeface="Times New Roman" pitchFamily="18" charset="0"/>
                <a:cs typeface="Times New Roman" pitchFamily="18" charset="0"/>
              </a:rPr>
              <a:t>The allowable bearing capacity of soil </a:t>
            </a:r>
            <a:r>
              <a:rPr lang="en-US" sz="2400" dirty="0" err="1" smtClean="0">
                <a:latin typeface="Times New Roman" pitchFamily="18" charset="0"/>
                <a:ea typeface="Times New Roman" pitchFamily="18" charset="0"/>
                <a:cs typeface="Times New Roman" pitchFamily="18" charset="0"/>
              </a:rPr>
              <a:t>q</a:t>
            </a:r>
            <a:r>
              <a:rPr lang="en-US" sz="2400" baseline="-30000" dirty="0" err="1" smtClean="0">
                <a:latin typeface="Times New Roman" pitchFamily="18" charset="0"/>
                <a:ea typeface="Times New Roman" pitchFamily="18" charset="0"/>
                <a:cs typeface="Times New Roman" pitchFamily="18" charset="0"/>
              </a:rPr>
              <a:t>all</a:t>
            </a:r>
            <a:r>
              <a:rPr lang="en-US" sz="2400" dirty="0" smtClean="0">
                <a:latin typeface="Times New Roman" pitchFamily="18" charset="0"/>
                <a:ea typeface="Times New Roman" pitchFamily="18" charset="0"/>
                <a:cs typeface="Times New Roman" pitchFamily="18" charset="0"/>
              </a:rPr>
              <a:t> = 84 </a:t>
            </a:r>
            <a:r>
              <a:rPr lang="en-US" sz="2400" dirty="0" err="1" smtClean="0">
                <a:latin typeface="Times New Roman" pitchFamily="18" charset="0"/>
                <a:ea typeface="Times New Roman" pitchFamily="18" charset="0"/>
                <a:cs typeface="Times New Roman" pitchFamily="18" charset="0"/>
              </a:rPr>
              <a:t>kN</a:t>
            </a:r>
            <a:r>
              <a:rPr lang="en-US" sz="2400" dirty="0" smtClean="0">
                <a:latin typeface="Times New Roman" pitchFamily="18" charset="0"/>
                <a:ea typeface="Times New Roman" pitchFamily="18" charset="0"/>
                <a:cs typeface="Times New Roman" pitchFamily="18" charset="0"/>
              </a:rPr>
              <a:t>/m</a:t>
            </a:r>
            <a:r>
              <a:rPr lang="en-US" sz="2400" baseline="30000" dirty="0" smtClean="0">
                <a:latin typeface="Times New Roman" pitchFamily="18" charset="0"/>
                <a:ea typeface="Times New Roman" pitchFamily="18" charset="0"/>
                <a:cs typeface="Times New Roman" pitchFamily="18" charset="0"/>
              </a:rPr>
              <a:t>2</a:t>
            </a:r>
            <a:endParaRPr lang="en-US" sz="2400" dirty="0" smtClean="0">
              <a:latin typeface="Arial" pitchFamily="34" charset="0"/>
              <a:cs typeface="Arial" pitchFamily="34" charset="0"/>
            </a:endParaRPr>
          </a:p>
          <a:p>
            <a:pPr lvl="0" indent="457200" algn="justLow" eaLnBrk="0" fontAlgn="base" hangingPunct="0">
              <a:lnSpc>
                <a:spcPct val="150000"/>
              </a:lnSpc>
              <a:spcBef>
                <a:spcPct val="0"/>
              </a:spcBef>
              <a:spcAft>
                <a:spcPct val="0"/>
              </a:spcAft>
            </a:pPr>
            <a:r>
              <a:rPr lang="en-US" sz="2400" dirty="0" smtClean="0">
                <a:latin typeface="Times New Roman" pitchFamily="18" charset="0"/>
                <a:ea typeface="Times New Roman" pitchFamily="18" charset="0"/>
                <a:cs typeface="Times New Roman" pitchFamily="18" charset="0"/>
              </a:rPr>
              <a:t>The big boulder stress for 7 m height =7 x 27 =189 </a:t>
            </a:r>
            <a:r>
              <a:rPr lang="en-US" sz="2400" dirty="0" err="1" smtClean="0">
                <a:latin typeface="Times New Roman" pitchFamily="18" charset="0"/>
                <a:ea typeface="Times New Roman" pitchFamily="18" charset="0"/>
                <a:cs typeface="Times New Roman" pitchFamily="18" charset="0"/>
              </a:rPr>
              <a:t>kN</a:t>
            </a:r>
            <a:r>
              <a:rPr lang="en-US" sz="2400" dirty="0" smtClean="0">
                <a:latin typeface="Times New Roman" pitchFamily="18" charset="0"/>
                <a:ea typeface="Times New Roman" pitchFamily="18" charset="0"/>
                <a:cs typeface="Times New Roman" pitchFamily="18" charset="0"/>
              </a:rPr>
              <a:t>/m</a:t>
            </a:r>
            <a:r>
              <a:rPr lang="en-US" sz="2400" baseline="30000" dirty="0" smtClean="0">
                <a:latin typeface="Times New Roman" pitchFamily="18" charset="0"/>
                <a:ea typeface="Times New Roman" pitchFamily="18" charset="0"/>
                <a:cs typeface="Times New Roman" pitchFamily="18" charset="0"/>
              </a:rPr>
              <a:t>2</a:t>
            </a:r>
            <a:endParaRPr lang="en-US" sz="2400" dirty="0" smtClean="0">
              <a:latin typeface="Arial" pitchFamily="34" charset="0"/>
              <a:cs typeface="Arial" pitchFamily="34" charset="0"/>
            </a:endParaRPr>
          </a:p>
          <a:p>
            <a:pPr lvl="0" indent="457200" algn="justLow" eaLnBrk="0" fontAlgn="base" hangingPunct="0">
              <a:lnSpc>
                <a:spcPct val="150000"/>
              </a:lnSpc>
              <a:spcBef>
                <a:spcPct val="0"/>
              </a:spcBef>
              <a:spcAft>
                <a:spcPct val="0"/>
              </a:spcAft>
            </a:pPr>
            <a:r>
              <a:rPr lang="en-US" sz="2400" dirty="0" smtClean="0">
                <a:latin typeface="Times New Roman" pitchFamily="18" charset="0"/>
                <a:ea typeface="Times New Roman" pitchFamily="18" charset="0"/>
                <a:cs typeface="Times New Roman" pitchFamily="18" charset="0"/>
              </a:rPr>
              <a:t>Since the stresses from big boulders is higher than allowable bearing capacity, problems is expected, such as high settlement or bearing failure of the soil. In other words this solution of bracing cut using big boulders may not be considered as the ideal solution</a:t>
            </a:r>
            <a:r>
              <a:rPr lang="en-US" dirty="0" smtClean="0">
                <a:latin typeface="Times New Roman" pitchFamily="18" charset="0"/>
                <a:ea typeface="Times New Roman" pitchFamily="18" charset="0"/>
                <a:cs typeface="Times New Roman" pitchFamily="18" charset="0"/>
              </a:rPr>
              <a:t>. </a:t>
            </a:r>
            <a:endParaRPr lang="en-US"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1714488"/>
            <a:ext cx="7500990" cy="2214578"/>
          </a:xfrm>
        </p:spPr>
        <p:txBody>
          <a:bodyPr>
            <a:normAutofit fontScale="90000"/>
          </a:bodyPr>
          <a:lstStyle/>
          <a:p>
            <a:pPr algn="ctr">
              <a:lnSpc>
                <a:spcPct val="150000"/>
              </a:lnSpc>
            </a:pPr>
            <a:r>
              <a:rPr lang="en-US" b="1" dirty="0" smtClean="0"/>
              <a:t/>
            </a:r>
            <a:br>
              <a:rPr lang="en-US" b="1" dirty="0" smtClean="0"/>
            </a:br>
            <a:r>
              <a:rPr lang="en-US" b="1" dirty="0" smtClean="0"/>
              <a:t/>
            </a:r>
            <a:br>
              <a:rPr lang="en-US" b="1" dirty="0" smtClean="0"/>
            </a:br>
            <a:r>
              <a:rPr lang="en-US" sz="3600" b="1" dirty="0" smtClean="0">
                <a:latin typeface="Times New Roman" pitchFamily="18" charset="0"/>
                <a:cs typeface="Times New Roman" pitchFamily="18" charset="0"/>
              </a:rPr>
              <a:t> </a:t>
            </a:r>
            <a:r>
              <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ea typeface="+mn-ea"/>
                <a:cs typeface="+mn-cs"/>
              </a:rPr>
              <a:t>CHAPTER SIX</a:t>
            </a:r>
            <a:br>
              <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ea typeface="+mn-ea"/>
                <a:cs typeface="+mn-cs"/>
              </a:rPr>
            </a:br>
            <a:r>
              <a:rPr lang="en-US" sz="27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ea typeface="+mn-ea"/>
                <a:cs typeface="+mn-cs"/>
              </a:rPr>
              <a:t>CONCLUSIONS  AND RECOMMENDATIONS</a:t>
            </a:r>
            <a:br>
              <a:rPr lang="en-US" sz="27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ea typeface="+mn-ea"/>
                <a:cs typeface="+mn-cs"/>
              </a:rPr>
            </a:br>
            <a:r>
              <a:rPr lang="en-US" sz="27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ea typeface="+mn-ea"/>
                <a:cs typeface="+mn-cs"/>
              </a:rPr>
              <a:t> </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fld id="{3DF78686-E03F-4D8F-95F6-CF8B8E965E89}"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3DF78686-E03F-4D8F-95F6-CF8B8E965E89}" type="slidenum">
              <a:rPr lang="en-US" smtClean="0"/>
              <a:pPr/>
              <a:t>29</a:t>
            </a:fld>
            <a:endParaRPr lang="en-US" dirty="0"/>
          </a:p>
        </p:txBody>
      </p:sp>
      <p:sp>
        <p:nvSpPr>
          <p:cNvPr id="112641" name="Rectangle 1"/>
          <p:cNvSpPr>
            <a:spLocks noChangeArrowheads="1"/>
          </p:cNvSpPr>
          <p:nvPr/>
        </p:nvSpPr>
        <p:spPr bwMode="auto">
          <a:xfrm>
            <a:off x="1071538" y="0"/>
            <a:ext cx="807246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15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Conclusions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7200" algn="justLow" defTabSz="914400" rtl="0" eaLnBrk="0" fontAlgn="base" latinLnBrk="0" hangingPunct="0">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selected type of supports (bracing system) for the proposed commercial center is bored cast – in – place sheet piles. This proposed method provides bracing for large and deep excavation, at the same time it needs very limited area for construction.  In addition to that, this method can be constructed with the available tools in our country. It is believed to be safer than any other local method such as gravity or reinforced concrete retaining wall or big boulders.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2642" name="Rectangle 2"/>
          <p:cNvSpPr>
            <a:spLocks noChangeArrowheads="1"/>
          </p:cNvSpPr>
          <p:nvPr/>
        </p:nvSpPr>
        <p:spPr bwMode="auto">
          <a:xfrm>
            <a:off x="1071538" y="3786190"/>
            <a:ext cx="771530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Big boulders may be a solution to this project as a bracing system. However, external stability regarding bearing capacity may be a problem; it was found less than one. This would cause an acceptable settlement and failure in strength. Another disadvantage of this method is it will take large area from the site to be constructed; hence the actual site area will be reduced.</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71670" y="1857364"/>
            <a:ext cx="5345965" cy="2585323"/>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Chapter One</a:t>
            </a:r>
          </a:p>
          <a:p>
            <a:pPr algn="ctr"/>
            <a:endPar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Introduction </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Slide Number Placeholder 3"/>
          <p:cNvSpPr>
            <a:spLocks noGrp="1"/>
          </p:cNvSpPr>
          <p:nvPr>
            <p:ph type="sldNum" sz="quarter" idx="12"/>
          </p:nvPr>
        </p:nvSpPr>
        <p:spPr/>
        <p:txBody>
          <a:bodyPr/>
          <a:lstStyle/>
          <a:p>
            <a:fld id="{3DF78686-E03F-4D8F-95F6-CF8B8E965E89}"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DF78686-E03F-4D8F-95F6-CF8B8E965E89}" type="slidenum">
              <a:rPr lang="en-US" smtClean="0"/>
              <a:pPr/>
              <a:t>30</a:t>
            </a:fld>
            <a:endParaRPr lang="en-US" dirty="0"/>
          </a:p>
        </p:txBody>
      </p:sp>
      <p:sp>
        <p:nvSpPr>
          <p:cNvPr id="109569" name="Rectangle 1"/>
          <p:cNvSpPr>
            <a:spLocks noChangeArrowheads="1"/>
          </p:cNvSpPr>
          <p:nvPr/>
        </p:nvSpPr>
        <p:spPr bwMode="auto">
          <a:xfrm>
            <a:off x="1357290" y="285728"/>
            <a:ext cx="750099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0" eaLnBrk="1" fontAlgn="base" latinLnBrk="0" hangingPunct="1">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Conventional retaining walls would not be a good solution to the project as bracing systems, since the excavation is deep; it is more than 7 m. Of course gravity retaining walls and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counterfort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retaining walls cannot be constructed. Cantilever retaining wall was tried and found that it needs very large foundation width. This was due to the soft soil of the foundation project; it has very low bearing capacity.</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DF78686-E03F-4D8F-95F6-CF8B8E965E89}" type="slidenum">
              <a:rPr lang="en-US" smtClean="0"/>
              <a:pPr/>
              <a:t>31</a:t>
            </a:fld>
            <a:endParaRPr lang="en-US" dirty="0"/>
          </a:p>
        </p:txBody>
      </p:sp>
      <p:sp>
        <p:nvSpPr>
          <p:cNvPr id="108545" name="Rectangle 1"/>
          <p:cNvSpPr>
            <a:spLocks noChangeArrowheads="1"/>
          </p:cNvSpPr>
          <p:nvPr/>
        </p:nvSpPr>
        <p:spPr bwMode="auto">
          <a:xfrm>
            <a:off x="1357290" y="214290"/>
            <a:ext cx="71438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Recommendations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following recommendations may be derived from this project as follows: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most suitable bracing system for deep excavation available locally is bored cast in-situ sheet piles. This system is the safest one and would cause fewer disturbances to the nearby structures. However, it may be considered as the cheapest.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New method of bracing system should be introduced to our country such as soil nailing which is well used worldwide and shown its excellent applications.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sp>
        <p:nvSpPr>
          <p:cNvPr id="10" name="Slide Number Placeholder 9"/>
          <p:cNvSpPr>
            <a:spLocks noGrp="1"/>
          </p:cNvSpPr>
          <p:nvPr>
            <p:ph type="sldNum" sz="quarter" idx="12"/>
          </p:nvPr>
        </p:nvSpPr>
        <p:spPr/>
        <p:txBody>
          <a:bodyPr/>
          <a:lstStyle/>
          <a:p>
            <a:fld id="{3DF78686-E03F-4D8F-95F6-CF8B8E965E89}" type="slidenum">
              <a:rPr lang="en-US" smtClean="0"/>
              <a:pPr/>
              <a:t>32</a:t>
            </a:fld>
            <a:endParaRPr lang="en-US" dirty="0"/>
          </a:p>
        </p:txBody>
      </p:sp>
      <p:sp>
        <p:nvSpPr>
          <p:cNvPr id="105473" name="Rectangle 1"/>
          <p:cNvSpPr>
            <a:spLocks noChangeArrowheads="1"/>
          </p:cNvSpPr>
          <p:nvPr/>
        </p:nvSpPr>
        <p:spPr bwMode="auto">
          <a:xfrm>
            <a:off x="1500166" y="500042"/>
            <a:ext cx="7215238" cy="51244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Char char="•"/>
              <a:tabLst/>
            </a:pPr>
            <a:r>
              <a:rPr kumimoji="0" lang="en-US" sz="2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Detailed lab and field soil tests to provide a comprehensive geotechnical report.</a:t>
            </a: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designer and the constructor must work together in both design and construction stages, with knowledge of condition within and adjacent to the site. </a:t>
            </a: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00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more accurate analysis of a bracing system, finite element analysis has shown good results. This has been done in many projects and the results are compared to actual cases by using instrumentation. This may be done in our country providing an appropriate support.  </a:t>
            </a:r>
            <a:endParaRPr kumimoji="0" lang="en-US"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rot="21216956">
            <a:off x="2655109" y="2820217"/>
            <a:ext cx="4567084" cy="1754326"/>
          </a:xfrm>
          <a:prstGeom prst="rect">
            <a:avLst/>
          </a:prstGeom>
          <a:solidFill>
            <a:schemeClr val="accent4">
              <a:lumMod val="60000"/>
              <a:lumOff val="40000"/>
            </a:schemeClr>
          </a:solidFill>
          <a:ln>
            <a:solidFill>
              <a:schemeClr val="accent1"/>
            </a:solidFill>
          </a:ln>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chemeClr val="tx2">
                    <a:lumMod val="60000"/>
                    <a:lumOff val="40000"/>
                  </a:schemeClr>
                </a:solidFill>
                <a:effectLst>
                  <a:reflection blurRad="12700" stA="50000" endPos="50000" dist="5000" dir="5400000" sy="-100000" rotWithShape="0"/>
                </a:effectLst>
              </a:rPr>
              <a:t>Thank you</a:t>
            </a:r>
          </a:p>
          <a:p>
            <a:pPr algn="ctr"/>
            <a:r>
              <a:rPr lang="en-US" sz="5400" b="1" cap="all" spc="0" dirty="0" smtClean="0">
                <a:ln w="0"/>
                <a:solidFill>
                  <a:schemeClr val="tx2">
                    <a:lumMod val="60000"/>
                    <a:lumOff val="40000"/>
                  </a:schemeClr>
                </a:solidFill>
                <a:effectLst>
                  <a:reflection blurRad="12700" stA="50000" endPos="50000" dist="5000" dir="5400000" sy="-100000" rotWithShape="0"/>
                </a:effectLst>
              </a:rPr>
              <a:t> </a:t>
            </a:r>
            <a:endParaRPr lang="en-US" sz="5400" b="1" cap="all" spc="0" dirty="0">
              <a:ln w="0"/>
              <a:solidFill>
                <a:schemeClr val="tx2">
                  <a:lumMod val="60000"/>
                  <a:lumOff val="40000"/>
                </a:schemeClr>
              </a:solidFill>
              <a:effectLst>
                <a:reflection blurRad="12700" stA="50000" endPos="50000" dist="5000" dir="5400000" sy="-100000" rotWithShape="0"/>
              </a:effectLst>
            </a:endParaRPr>
          </a:p>
        </p:txBody>
      </p:sp>
      <p:sp>
        <p:nvSpPr>
          <p:cNvPr id="4" name="Slide Number Placeholder 3"/>
          <p:cNvSpPr>
            <a:spLocks noGrp="1"/>
          </p:cNvSpPr>
          <p:nvPr>
            <p:ph type="sldNum" sz="quarter" idx="12"/>
          </p:nvPr>
        </p:nvSpPr>
        <p:spPr/>
        <p:txBody>
          <a:bodyPr/>
          <a:lstStyle/>
          <a:p>
            <a:fld id="{3DF78686-E03F-4D8F-95F6-CF8B8E965E89}" type="slidenum">
              <a:rPr lang="en-US" smtClean="0"/>
              <a:pPr/>
              <a:t>33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1187624" y="153888"/>
            <a:ext cx="7704856" cy="64940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1" strike="noStrike" cap="none" normalizeH="0" baseline="0" dirty="0" smtClean="0">
                <a:ln>
                  <a:noFill/>
                </a:ln>
                <a:solidFill>
                  <a:schemeClr val="accent6"/>
                </a:solidFill>
                <a:effectLst/>
                <a:latin typeface="Gill Sans MT (Body)"/>
                <a:ea typeface="Cambria" pitchFamily="18" charset="0"/>
                <a:cs typeface="Times New Roman" pitchFamily="18" charset="0"/>
              </a:rPr>
              <a:t>This project is formed of six basic chapters</a:t>
            </a:r>
            <a:r>
              <a:rPr kumimoji="0" lang="en-US" sz="2400" b="1" strike="noStrike" cap="none" normalizeH="0" baseline="0" dirty="0" smtClean="0">
                <a:ln>
                  <a:noFill/>
                </a:ln>
                <a:solidFill>
                  <a:schemeClr val="accent6"/>
                </a:solidFill>
                <a:effectLst/>
                <a:latin typeface="Gill Sans MT (Body)"/>
                <a:ea typeface="Cambria" pitchFamily="18" charset="0"/>
                <a:cs typeface="Arial" pitchFamily="34" charset="0"/>
              </a:rPr>
              <a:t>:-</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3200" b="1" strike="noStrike" cap="none" normalizeH="0" baseline="0" dirty="0" smtClean="0">
              <a:ln>
                <a:noFill/>
              </a:ln>
              <a:solidFill>
                <a:schemeClr val="accent6"/>
              </a:solidFill>
              <a:effectLst/>
              <a:latin typeface="Gill Sans MT (Body)"/>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000" b="1" i="0" u="none" strike="noStrike" cap="none" normalizeH="0" baseline="0" dirty="0" smtClean="0">
                <a:ln>
                  <a:noFill/>
                </a:ln>
                <a:solidFill>
                  <a:schemeClr val="accent6"/>
                </a:solidFill>
                <a:effectLst/>
                <a:latin typeface="Gill Sans MT (Body)"/>
                <a:ea typeface="Cambria" pitchFamily="18" charset="0"/>
                <a:cs typeface="Times New Roman" pitchFamily="18" charset="0"/>
              </a:rPr>
              <a:t>Chapter 1:</a:t>
            </a:r>
            <a:r>
              <a:rPr kumimoji="0" lang="en-US" sz="1600" b="1" i="0" u="none" strike="noStrike" cap="none" normalizeH="0" baseline="0" dirty="0" smtClean="0">
                <a:ln>
                  <a:noFill/>
                </a:ln>
                <a:solidFill>
                  <a:schemeClr val="tx1"/>
                </a:solidFill>
                <a:effectLst/>
                <a:latin typeface="Gill Sans MT (Body)"/>
                <a:ea typeface="Cambria" pitchFamily="18" charset="0"/>
                <a:cs typeface="Times New Roman" pitchFamily="18" charset="0"/>
              </a:rPr>
              <a:t> </a:t>
            </a:r>
            <a:r>
              <a:rPr kumimoji="0" lang="en-US" sz="2000" b="1" i="0" u="none" strike="noStrike" cap="none" normalizeH="0" baseline="0" dirty="0" smtClean="0">
                <a:ln>
                  <a:noFill/>
                </a:ln>
                <a:solidFill>
                  <a:schemeClr val="tx1"/>
                </a:solidFill>
                <a:effectLst/>
                <a:latin typeface="Gill Sans MT (Body)"/>
                <a:ea typeface="Cambria" pitchFamily="18" charset="0"/>
                <a:cs typeface="Times New Roman" pitchFamily="18" charset="0"/>
              </a:rPr>
              <a:t>Introduction, that describes the types</a:t>
            </a:r>
            <a:r>
              <a:rPr kumimoji="0" lang="en-US" sz="2000" b="1" i="0" u="none" strike="noStrike" cap="none" normalizeH="0" dirty="0" smtClean="0">
                <a:ln>
                  <a:noFill/>
                </a:ln>
                <a:solidFill>
                  <a:schemeClr val="tx1"/>
                </a:solidFill>
                <a:effectLst/>
                <a:latin typeface="Gill Sans MT (Body)"/>
                <a:ea typeface="Cambria" pitchFamily="18" charset="0"/>
                <a:cs typeface="Times New Roman" pitchFamily="18" charset="0"/>
              </a:rPr>
              <a:t> of support systems</a:t>
            </a:r>
            <a:r>
              <a:rPr kumimoji="0" lang="en-US" sz="2000" b="1" i="0" u="none" strike="noStrike" cap="none" normalizeH="0" baseline="0" dirty="0" smtClean="0">
                <a:ln>
                  <a:noFill/>
                </a:ln>
                <a:solidFill>
                  <a:schemeClr val="tx1"/>
                </a:solidFill>
                <a:effectLst/>
                <a:latin typeface="Gill Sans MT (Body)"/>
                <a:ea typeface="Cambria" pitchFamily="18" charset="0"/>
                <a:cs typeface="Times New Roman" pitchFamily="18" charset="0"/>
              </a:rPr>
              <a:t>, sheet piles, retaining walls, </a:t>
            </a:r>
            <a:r>
              <a:rPr kumimoji="0" lang="en-US" sz="2000" b="1" i="0" u="none" strike="noStrike" cap="none" normalizeH="0" baseline="0" dirty="0" err="1" smtClean="0">
                <a:ln>
                  <a:noFill/>
                </a:ln>
                <a:solidFill>
                  <a:schemeClr val="tx1"/>
                </a:solidFill>
                <a:effectLst/>
                <a:latin typeface="Gill Sans MT (Body)"/>
                <a:ea typeface="Cambria" pitchFamily="18" charset="0"/>
                <a:cs typeface="Times New Roman" pitchFamily="18" charset="0"/>
              </a:rPr>
              <a:t>bigboulder</a:t>
            </a:r>
            <a:r>
              <a:rPr lang="en-US" sz="2000" b="1" dirty="0" err="1" smtClean="0">
                <a:latin typeface="Gill Sans MT (Body)"/>
                <a:ea typeface="Cambria" pitchFamily="18" charset="0"/>
                <a:cs typeface="Times New Roman" pitchFamily="18" charset="0"/>
              </a:rPr>
              <a:t>s</a:t>
            </a:r>
            <a:r>
              <a:rPr lang="en-US" sz="2000" b="1" dirty="0" smtClean="0">
                <a:latin typeface="Gill Sans MT (Body)"/>
                <a:ea typeface="Cambria" pitchFamily="18" charset="0"/>
                <a:cs typeface="Times New Roman" pitchFamily="18" charset="0"/>
              </a:rPr>
              <a:t> .</a:t>
            </a:r>
          </a:p>
          <a:p>
            <a:pPr marL="0" marR="0" lvl="0" indent="0" algn="justLow" defTabSz="914400" rtl="0" eaLnBrk="0" fontAlgn="base" latinLnBrk="0" hangingPunct="0">
              <a:lnSpc>
                <a:spcPct val="15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Gill Sans MT (Body)"/>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000" b="1" i="0" u="none" strike="noStrike" cap="none" normalizeH="0" baseline="0" dirty="0" smtClean="0">
                <a:ln>
                  <a:noFill/>
                </a:ln>
                <a:solidFill>
                  <a:schemeClr val="accent6"/>
                </a:solidFill>
                <a:effectLst/>
                <a:latin typeface="Gill Sans MT (Body)"/>
                <a:ea typeface="Cambria" pitchFamily="18" charset="0"/>
                <a:cs typeface="Times New Roman" pitchFamily="18" charset="0"/>
              </a:rPr>
              <a:t>Chapter 2:</a:t>
            </a:r>
            <a:r>
              <a:rPr kumimoji="0" lang="en-US" sz="2000" b="1" i="0" u="none" strike="noStrike" cap="none" normalizeH="0" baseline="0" dirty="0" smtClean="0">
                <a:ln>
                  <a:noFill/>
                </a:ln>
                <a:effectLst/>
                <a:latin typeface="Gill Sans MT (Body)"/>
                <a:ea typeface="Cambria" pitchFamily="18" charset="0"/>
                <a:cs typeface="Times New Roman" pitchFamily="18" charset="0"/>
              </a:rPr>
              <a:t>Review</a:t>
            </a:r>
            <a:r>
              <a:rPr kumimoji="0" lang="en-US" sz="2000" b="1" i="0" u="none" strike="noStrike" cap="none" normalizeH="0" dirty="0" smtClean="0">
                <a:ln>
                  <a:noFill/>
                </a:ln>
                <a:effectLst/>
                <a:latin typeface="Gill Sans MT (Body)"/>
                <a:ea typeface="Cambria" pitchFamily="18" charset="0"/>
                <a:cs typeface="Times New Roman" pitchFamily="18" charset="0"/>
              </a:rPr>
              <a:t> of bracing system.</a:t>
            </a:r>
            <a:endParaRPr kumimoji="0" lang="en-US" sz="2000" b="1" i="0" u="none" strike="noStrike" cap="none" normalizeH="0" baseline="0" dirty="0" smtClean="0">
              <a:ln>
                <a:noFill/>
              </a:ln>
              <a:effectLst/>
              <a:latin typeface="Gill Sans MT (Body)"/>
              <a:ea typeface="Cambria"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Gill Sans MT (Body)"/>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000" b="1" i="0" u="none" strike="noStrike" cap="none" normalizeH="0" baseline="0" dirty="0" smtClean="0">
                <a:ln>
                  <a:noFill/>
                </a:ln>
                <a:solidFill>
                  <a:schemeClr val="accent6"/>
                </a:solidFill>
                <a:effectLst/>
                <a:latin typeface="Gill Sans MT (Body)"/>
                <a:ea typeface="Cambria" pitchFamily="18" charset="0"/>
                <a:cs typeface="Times New Roman" pitchFamily="18" charset="0"/>
              </a:rPr>
              <a:t>Chapter 3:</a:t>
            </a:r>
            <a:r>
              <a:rPr kumimoji="0" lang="en-US" sz="2000" b="1" i="0" u="none" strike="noStrike" cap="none" normalizeH="0" dirty="0" smtClean="0">
                <a:ln>
                  <a:noFill/>
                </a:ln>
                <a:solidFill>
                  <a:schemeClr val="accent6"/>
                </a:solidFill>
                <a:effectLst/>
                <a:latin typeface="Gill Sans MT (Body)"/>
                <a:ea typeface="Cambria" pitchFamily="18" charset="0"/>
                <a:cs typeface="Times New Roman" pitchFamily="18" charset="0"/>
              </a:rPr>
              <a:t> </a:t>
            </a:r>
            <a:r>
              <a:rPr kumimoji="0" lang="en-US" sz="2000" b="1" i="0" u="none" strike="noStrike" cap="none" normalizeH="0" dirty="0" smtClean="0">
                <a:ln>
                  <a:noFill/>
                </a:ln>
                <a:effectLst/>
                <a:latin typeface="Gill Sans MT (Body)"/>
                <a:ea typeface="Cambria" pitchFamily="18" charset="0"/>
                <a:cs typeface="Times New Roman" pitchFamily="18" charset="0"/>
              </a:rPr>
              <a:t>Design of sheet piles</a:t>
            </a:r>
            <a:r>
              <a:rPr kumimoji="0" lang="en-US" sz="2000" b="1" i="0" u="none" strike="noStrike" cap="none" normalizeH="0" dirty="0" smtClean="0">
                <a:ln>
                  <a:noFill/>
                </a:ln>
                <a:solidFill>
                  <a:schemeClr val="accent6"/>
                </a:solidFill>
                <a:effectLst/>
                <a:latin typeface="Gill Sans MT (Body)"/>
                <a:ea typeface="Cambria" pitchFamily="18" charset="0"/>
                <a:cs typeface="Times New Roman" pitchFamily="18" charset="0"/>
              </a:rPr>
              <a:t>.</a:t>
            </a:r>
            <a:endParaRPr kumimoji="0" lang="en-US" sz="2000" b="1" i="0" u="none" strike="noStrike" cap="none" normalizeH="0" baseline="0" dirty="0" smtClean="0">
              <a:ln>
                <a:noFill/>
              </a:ln>
              <a:solidFill>
                <a:schemeClr val="tx1"/>
              </a:solidFill>
              <a:effectLst/>
              <a:latin typeface="Gill Sans MT (Body)"/>
              <a:ea typeface="Cambria"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Gill Sans MT (Body)"/>
                <a:ea typeface="Cambria" pitchFamily="18" charset="0"/>
                <a:cs typeface="Times New Roman" pitchFamily="18" charset="0"/>
              </a:rPr>
              <a:t>   </a:t>
            </a:r>
            <a:endParaRPr kumimoji="0" lang="en-US" sz="2000" b="1" i="0" u="none" strike="noStrike" cap="none" normalizeH="0" baseline="0" dirty="0" smtClean="0">
              <a:ln>
                <a:noFill/>
              </a:ln>
              <a:solidFill>
                <a:schemeClr val="tx1"/>
              </a:solidFill>
              <a:effectLst/>
              <a:latin typeface="Gill Sans MT (Body)"/>
              <a:cs typeface="Arial" pitchFamily="34" charset="0"/>
            </a:endParaRPr>
          </a:p>
          <a:p>
            <a:pPr lvl="0" algn="justLow" eaLnBrk="0" fontAlgn="base" hangingPunct="0">
              <a:lnSpc>
                <a:spcPct val="150000"/>
              </a:lnSpc>
              <a:spcBef>
                <a:spcPct val="0"/>
              </a:spcBef>
              <a:spcAft>
                <a:spcPct val="0"/>
              </a:spcAft>
            </a:pPr>
            <a:r>
              <a:rPr kumimoji="0" lang="en-US" sz="2000" b="1" i="0" u="none" strike="noStrike" cap="none" normalizeH="0" baseline="0" dirty="0" smtClean="0">
                <a:ln>
                  <a:noFill/>
                </a:ln>
                <a:solidFill>
                  <a:schemeClr val="accent6"/>
                </a:solidFill>
                <a:effectLst/>
                <a:latin typeface="Gill Sans MT (Body)"/>
                <a:ea typeface="Cambria" pitchFamily="18" charset="0"/>
                <a:cs typeface="Times New Roman" pitchFamily="18" charset="0"/>
              </a:rPr>
              <a:t>Chapter 4:</a:t>
            </a:r>
            <a:r>
              <a:rPr kumimoji="0" lang="en-US" sz="2000" b="1" i="0" u="none" strike="noStrike" cap="none" normalizeH="0" dirty="0" smtClean="0">
                <a:ln>
                  <a:noFill/>
                </a:ln>
                <a:solidFill>
                  <a:schemeClr val="accent6"/>
                </a:solidFill>
                <a:effectLst/>
                <a:latin typeface="Gill Sans MT (Body)"/>
                <a:ea typeface="Cambria" pitchFamily="18" charset="0"/>
                <a:cs typeface="Times New Roman" pitchFamily="18" charset="0"/>
              </a:rPr>
              <a:t> </a:t>
            </a:r>
            <a:r>
              <a:rPr kumimoji="0" lang="en-US" sz="2000" b="1" i="0" u="none" strike="noStrike" cap="none" normalizeH="0" dirty="0" smtClean="0">
                <a:ln>
                  <a:noFill/>
                </a:ln>
                <a:effectLst/>
                <a:latin typeface="Gill Sans MT (Body)"/>
                <a:ea typeface="Cambria" pitchFamily="18" charset="0"/>
                <a:cs typeface="Times New Roman" pitchFamily="18" charset="0"/>
              </a:rPr>
              <a:t>Design of conventional retaining walls.</a:t>
            </a:r>
            <a:endParaRPr kumimoji="0" lang="en-US" sz="2000" b="1" i="0" u="none" strike="noStrike" cap="none" normalizeH="0" baseline="0" dirty="0" smtClean="0">
              <a:ln>
                <a:noFill/>
              </a:ln>
              <a:effectLst/>
              <a:latin typeface="Gill Sans MT (Body)"/>
              <a:ea typeface="Cambria"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Gill Sans MT (Body)"/>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000" b="1" i="0" u="none" strike="noStrike" cap="none" normalizeH="0" baseline="0" dirty="0" smtClean="0">
                <a:ln>
                  <a:noFill/>
                </a:ln>
                <a:solidFill>
                  <a:schemeClr val="accent6"/>
                </a:solidFill>
                <a:effectLst/>
                <a:latin typeface="Gill Sans MT (Body)"/>
                <a:ea typeface="Cambria" pitchFamily="18" charset="0"/>
                <a:cs typeface="Times New Roman" pitchFamily="18" charset="0"/>
              </a:rPr>
              <a:t>Chapter 5:</a:t>
            </a:r>
            <a:r>
              <a:rPr kumimoji="0" lang="en-US" sz="2000" b="1" i="0" u="none" strike="noStrike" cap="none" normalizeH="0" baseline="0" dirty="0" smtClean="0">
                <a:ln>
                  <a:noFill/>
                </a:ln>
                <a:effectLst/>
                <a:latin typeface="Gill Sans MT (Body)"/>
                <a:ea typeface="Cambria" pitchFamily="18" charset="0"/>
                <a:cs typeface="Times New Roman" pitchFamily="18" charset="0"/>
              </a:rPr>
              <a:t>Bigboulders</a:t>
            </a:r>
            <a:r>
              <a:rPr kumimoji="0" lang="en-US" sz="2000" b="1" i="0" u="none" strike="noStrike" cap="none" normalizeH="0" baseline="0" dirty="0" smtClean="0">
                <a:ln>
                  <a:noFill/>
                </a:ln>
                <a:solidFill>
                  <a:schemeClr val="accent6"/>
                </a:solidFill>
                <a:effectLst/>
                <a:latin typeface="Gill Sans MT (Body)"/>
                <a:ea typeface="Cambria" pitchFamily="18" charset="0"/>
                <a:cs typeface="Times New Roman" pitchFamily="18" charset="0"/>
              </a:rPr>
              <a:t>.</a:t>
            </a:r>
            <a:endParaRPr lang="en-US" sz="2000" b="1" dirty="0" smtClean="0">
              <a:solidFill>
                <a:schemeClr val="accent6"/>
              </a:solidFill>
              <a:latin typeface="Gill Sans MT (Body)"/>
              <a:ea typeface="Cambria"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000" b="1" i="0" u="none" strike="noStrike" cap="none" normalizeH="0" dirty="0" smtClean="0">
                <a:ln>
                  <a:noFill/>
                </a:ln>
                <a:solidFill>
                  <a:schemeClr val="accent6"/>
                </a:solidFill>
                <a:effectLst/>
                <a:latin typeface="Gill Sans MT (Body)"/>
                <a:ea typeface="Cambria" pitchFamily="18" charset="0"/>
                <a:cs typeface="Times New Roman" pitchFamily="18" charset="0"/>
              </a:rPr>
              <a:t> </a:t>
            </a:r>
          </a:p>
          <a:p>
            <a:pPr marL="0" marR="0" lvl="0" indent="0" algn="justLow" defTabSz="914400" rtl="0" eaLnBrk="0" fontAlgn="base" latinLnBrk="0" hangingPunct="0">
              <a:lnSpc>
                <a:spcPct val="150000"/>
              </a:lnSpc>
              <a:spcBef>
                <a:spcPct val="0"/>
              </a:spcBef>
              <a:spcAft>
                <a:spcPct val="0"/>
              </a:spcAft>
              <a:buClrTx/>
              <a:buSzTx/>
              <a:buFontTx/>
              <a:buNone/>
              <a:tabLst/>
            </a:pPr>
            <a:r>
              <a:rPr lang="en-US" sz="2000" b="1" baseline="0" dirty="0" smtClean="0">
                <a:solidFill>
                  <a:schemeClr val="accent6"/>
                </a:solidFill>
                <a:latin typeface="Gill Sans MT (Body)"/>
                <a:cs typeface="Times New Roman" pitchFamily="18" charset="0"/>
              </a:rPr>
              <a:t>Chapter</a:t>
            </a:r>
            <a:r>
              <a:rPr lang="en-US" sz="2000" b="1" dirty="0" smtClean="0">
                <a:solidFill>
                  <a:schemeClr val="accent6"/>
                </a:solidFill>
                <a:latin typeface="Gill Sans MT (Body)"/>
                <a:cs typeface="Times New Roman" pitchFamily="18" charset="0"/>
              </a:rPr>
              <a:t> 6: </a:t>
            </a:r>
            <a:r>
              <a:rPr lang="en-US" sz="2000" b="1" dirty="0" smtClean="0">
                <a:latin typeface="Gill Sans MT (Body)"/>
                <a:cs typeface="Times New Roman" pitchFamily="18" charset="0"/>
              </a:rPr>
              <a:t>Conclusion and recommendation</a:t>
            </a:r>
            <a:r>
              <a:rPr lang="en-US" sz="2000" b="1" dirty="0" smtClean="0">
                <a:solidFill>
                  <a:schemeClr val="accent6"/>
                </a:solidFill>
                <a:latin typeface="Gill Sans MT (Body)"/>
                <a:cs typeface="Times New Roman" pitchFamily="18" charset="0"/>
              </a:rPr>
              <a:t>.  </a:t>
            </a:r>
            <a:endParaRPr kumimoji="0" lang="en-US" sz="2000" b="1" i="0" u="none" strike="noStrike" cap="none" normalizeH="0" baseline="0" dirty="0" smtClean="0">
              <a:ln>
                <a:noFill/>
              </a:ln>
              <a:solidFill>
                <a:schemeClr val="tx1"/>
              </a:solidFill>
              <a:effectLst/>
              <a:latin typeface="Gill Sans MT (Body)"/>
              <a:cs typeface="Arial" pitchFamily="34" charset="0"/>
            </a:endParaRPr>
          </a:p>
        </p:txBody>
      </p:sp>
      <p:sp>
        <p:nvSpPr>
          <p:cNvPr id="3" name="Slide Number Placeholder 2"/>
          <p:cNvSpPr>
            <a:spLocks noGrp="1"/>
          </p:cNvSpPr>
          <p:nvPr>
            <p:ph type="sldNum" sz="quarter" idx="12"/>
          </p:nvPr>
        </p:nvSpPr>
        <p:spPr/>
        <p:txBody>
          <a:bodyPr/>
          <a:lstStyle/>
          <a:p>
            <a:fld id="{3DF78686-E03F-4D8F-95F6-CF8B8E965E89}"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14546" y="260648"/>
            <a:ext cx="6177582" cy="923330"/>
          </a:xfrm>
          <a:prstGeom prst="rect">
            <a:avLst/>
          </a:prstGeom>
          <a:noFill/>
        </p:spPr>
        <p:txBody>
          <a:bodyPr wrap="squar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Vertical Section</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6" name="Picture 2"/>
          <p:cNvPicPr>
            <a:picLocks noChangeAspect="1" noChangeArrowheads="1"/>
          </p:cNvPicPr>
          <p:nvPr/>
        </p:nvPicPr>
        <p:blipFill>
          <a:blip r:embed="rId2"/>
          <a:srcRect/>
          <a:stretch>
            <a:fillRect/>
          </a:stretch>
        </p:blipFill>
        <p:spPr bwMode="auto">
          <a:xfrm>
            <a:off x="1200407" y="1571612"/>
            <a:ext cx="7943593" cy="3638562"/>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DF78686-E03F-4D8F-95F6-CF8B8E965E89}"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1828800"/>
            <a:ext cx="6934200" cy="3416320"/>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Chapter Two</a:t>
            </a:r>
          </a:p>
          <a:p>
            <a:pPr algn="ctr"/>
            <a:endPar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Review Of Bracing System</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Slide Number Placeholder 3"/>
          <p:cNvSpPr>
            <a:spLocks noGrp="1"/>
          </p:cNvSpPr>
          <p:nvPr>
            <p:ph type="sldNum" sz="quarter" idx="12"/>
          </p:nvPr>
        </p:nvSpPr>
        <p:spPr/>
        <p:txBody>
          <a:bodyPr/>
          <a:lstStyle/>
          <a:p>
            <a:fld id="{3DF78686-E03F-4D8F-95F6-CF8B8E965E89}"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000108"/>
            <a:ext cx="7866888" cy="2214578"/>
          </a:xfrm>
        </p:spPr>
        <p:txBody>
          <a:bodyPr>
            <a:noAutofit/>
          </a:bodyPr>
          <a:lstStyle/>
          <a:p>
            <a:pPr>
              <a:lnSpc>
                <a:spcPct val="150000"/>
              </a:lnSpc>
            </a:pPr>
            <a:r>
              <a:rPr lang="en-US" sz="2000" b="1" dirty="0" smtClean="0">
                <a:effectLst/>
              </a:rPr>
              <a:t>Soil Nailing:</a:t>
            </a:r>
            <a:r>
              <a:rPr lang="en-US" sz="2000" dirty="0" smtClean="0">
                <a:effectLst/>
              </a:rPr>
              <a:t> It is a technique in which soil slopes, </a:t>
            </a:r>
            <a:r>
              <a:rPr lang="en-US" sz="2000" u="sng" dirty="0" smtClean="0">
                <a:effectLst/>
                <a:hlinkClick r:id="rId2" tooltip="Earthworks (engineering)"/>
              </a:rPr>
              <a:t>excavations</a:t>
            </a:r>
            <a:r>
              <a:rPr lang="en-US" sz="2000" dirty="0" smtClean="0">
                <a:effectLst/>
              </a:rPr>
              <a:t> or retaining</a:t>
            </a:r>
            <a:br>
              <a:rPr lang="en-US" sz="2000" dirty="0" smtClean="0">
                <a:effectLst/>
              </a:rPr>
            </a:br>
            <a:r>
              <a:rPr lang="en-US" sz="2000" dirty="0" smtClean="0">
                <a:effectLst/>
              </a:rPr>
              <a:t> walls are reinforced by the insertion of relatively slender elements – </a:t>
            </a:r>
            <a:br>
              <a:rPr lang="en-US" sz="2000" dirty="0" smtClean="0">
                <a:effectLst/>
              </a:rPr>
            </a:br>
            <a:r>
              <a:rPr lang="en-US" sz="2000" dirty="0" smtClean="0">
                <a:effectLst/>
              </a:rPr>
              <a:t>normally steel reinforcing bars.</a:t>
            </a:r>
            <a:br>
              <a:rPr lang="en-US" sz="2000" dirty="0" smtClean="0">
                <a:effectLst/>
              </a:rPr>
            </a:br>
            <a:endParaRPr lang="en-US" sz="2000" dirty="0">
              <a:solidFill>
                <a:schemeClr val="tx1"/>
              </a:solidFill>
              <a:effectLst/>
            </a:endParaRPr>
          </a:p>
        </p:txBody>
      </p:sp>
      <p:sp>
        <p:nvSpPr>
          <p:cNvPr id="7" name="TextBox 6"/>
          <p:cNvSpPr txBox="1"/>
          <p:nvPr/>
        </p:nvSpPr>
        <p:spPr>
          <a:xfrm>
            <a:off x="1043608" y="2276872"/>
            <a:ext cx="7848600" cy="3554819"/>
          </a:xfrm>
          <a:prstGeom prst="rect">
            <a:avLst/>
          </a:prstGeom>
          <a:noFill/>
        </p:spPr>
        <p:txBody>
          <a:bodyPr wrap="square" rtlCol="0">
            <a:spAutoFit/>
          </a:bodyPr>
          <a:lstStyle/>
          <a:p>
            <a:pPr>
              <a:lnSpc>
                <a:spcPct val="150000"/>
              </a:lnSpc>
            </a:pPr>
            <a:endParaRPr lang="en-US" b="1" dirty="0" smtClean="0"/>
          </a:p>
          <a:p>
            <a:pPr>
              <a:lnSpc>
                <a:spcPct val="150000"/>
              </a:lnSpc>
            </a:pPr>
            <a:endParaRPr lang="en-US" b="1" dirty="0" smtClean="0"/>
          </a:p>
          <a:p>
            <a:pPr>
              <a:lnSpc>
                <a:spcPct val="150000"/>
              </a:lnSpc>
            </a:pPr>
            <a:endParaRPr lang="en-US" b="1" dirty="0" smtClean="0"/>
          </a:p>
          <a:p>
            <a:pPr>
              <a:lnSpc>
                <a:spcPct val="150000"/>
              </a:lnSpc>
            </a:pPr>
            <a:r>
              <a:rPr lang="en-US" b="1" dirty="0" smtClean="0"/>
              <a:t>Sheet Pile Walls:</a:t>
            </a:r>
            <a:r>
              <a:rPr lang="en-US" dirty="0" smtClean="0"/>
              <a:t> S</a:t>
            </a:r>
            <a:r>
              <a:rPr lang="en-US" dirty="0" smtClean="0">
                <a:latin typeface="Times New Roman" pitchFamily="18" charset="0"/>
                <a:cs typeface="Times New Roman" pitchFamily="18" charset="0"/>
              </a:rPr>
              <a:t>h</a:t>
            </a:r>
            <a:r>
              <a:rPr lang="en-US" dirty="0" smtClean="0"/>
              <a:t>eet pile walls are used to build continuous walls for waterfront structures and for temporary construction wall. They may have heights greater than 6 m if used with anchors. They can be made of steel, plastics, wood, pre-cast concrete,.</a:t>
            </a:r>
          </a:p>
          <a:p>
            <a:endParaRPr lang="en-US" dirty="0" smtClean="0"/>
          </a:p>
          <a:p>
            <a:endParaRPr lang="en-US" dirty="0"/>
          </a:p>
        </p:txBody>
      </p:sp>
      <p:sp>
        <p:nvSpPr>
          <p:cNvPr id="6" name="Title 1"/>
          <p:cNvSpPr txBox="1">
            <a:spLocks/>
          </p:cNvSpPr>
          <p:nvPr/>
        </p:nvSpPr>
        <p:spPr>
          <a:xfrm>
            <a:off x="1043608" y="4357694"/>
            <a:ext cx="7498080" cy="1143008"/>
          </a:xfrm>
          <a:prstGeom prst="rect">
            <a:avLst/>
          </a:prstGeom>
        </p:spPr>
        <p:txBody>
          <a:bodyPr anchor="ctr">
            <a:normAutofit/>
          </a:bodyPr>
          <a:lstStyle/>
          <a:p>
            <a:pPr lvl="0">
              <a:spcBef>
                <a:spcPct val="0"/>
              </a:spcBef>
              <a:defRPr/>
            </a:pPr>
            <a:endParaRPr kumimoji="0" lang="en-US" sz="32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Slide Number Placeholder 4"/>
          <p:cNvSpPr>
            <a:spLocks noGrp="1"/>
          </p:cNvSpPr>
          <p:nvPr>
            <p:ph type="sldNum" sz="quarter" idx="12"/>
          </p:nvPr>
        </p:nvSpPr>
        <p:spPr/>
        <p:txBody>
          <a:bodyPr/>
          <a:lstStyle/>
          <a:p>
            <a:fld id="{3DF78686-E03F-4D8F-95F6-CF8B8E965E89}"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43000" y="2000241"/>
            <a:ext cx="7500966" cy="2246769"/>
          </a:xfrm>
          <a:prstGeom prst="rect">
            <a:avLst/>
          </a:prstGeom>
          <a:noFill/>
        </p:spPr>
        <p:txBody>
          <a:bodyPr wrap="square" rtlCol="0">
            <a:spAutoFit/>
          </a:bodyPr>
          <a:lstStyle/>
          <a:p>
            <a:r>
              <a:rPr lang="en-US" b="1" dirty="0" smtClean="0"/>
              <a:t>Retaining Walls:</a:t>
            </a:r>
            <a:r>
              <a:rPr lang="en-US" b="1" i="1" dirty="0" smtClean="0"/>
              <a:t> </a:t>
            </a:r>
            <a:r>
              <a:rPr lang="en-US" dirty="0" smtClean="0"/>
              <a:t>Are structure s used to retain soil, rock or other materials</a:t>
            </a:r>
          </a:p>
          <a:p>
            <a:endParaRPr lang="en-US" dirty="0" smtClean="0"/>
          </a:p>
          <a:p>
            <a:r>
              <a:rPr lang="en-US" dirty="0" smtClean="0"/>
              <a:t> in a vertical condition. Hence they provide a lateral support to vertical slopes </a:t>
            </a:r>
          </a:p>
          <a:p>
            <a:endParaRPr lang="en-US" dirty="0" smtClean="0"/>
          </a:p>
          <a:p>
            <a:r>
              <a:rPr lang="en-US" dirty="0" smtClean="0"/>
              <a:t>of soil that would otherwise collapse into a more natural shape</a:t>
            </a:r>
          </a:p>
          <a:p>
            <a:pPr algn="ctr"/>
            <a:endParaRPr lang="en-US" sz="3200" dirty="0" smtClean="0"/>
          </a:p>
          <a:p>
            <a:endParaRPr lang="en-US" dirty="0"/>
          </a:p>
        </p:txBody>
      </p:sp>
      <p:sp>
        <p:nvSpPr>
          <p:cNvPr id="5" name="TextBox 4"/>
          <p:cNvSpPr txBox="1"/>
          <p:nvPr/>
        </p:nvSpPr>
        <p:spPr>
          <a:xfrm>
            <a:off x="1000100" y="142853"/>
            <a:ext cx="7848600" cy="2246769"/>
          </a:xfrm>
          <a:prstGeom prst="rect">
            <a:avLst/>
          </a:prstGeom>
          <a:noFill/>
        </p:spPr>
        <p:txBody>
          <a:bodyPr wrap="square" rtlCol="0">
            <a:spAutoFit/>
          </a:bodyPr>
          <a:lstStyle/>
          <a:p>
            <a:r>
              <a:rPr lang="en-GB" b="1" dirty="0" smtClean="0"/>
              <a:t>Ground Freezing:</a:t>
            </a:r>
            <a:r>
              <a:rPr lang="en-GB" dirty="0" smtClean="0"/>
              <a:t> It is a process of making water-bearing strata temporarily</a:t>
            </a:r>
          </a:p>
          <a:p>
            <a:endParaRPr lang="en-GB" dirty="0" smtClean="0"/>
          </a:p>
          <a:p>
            <a:r>
              <a:rPr lang="en-GB" dirty="0" smtClean="0"/>
              <a:t>  impermeable  and  to increase their compressive and shear strength by </a:t>
            </a:r>
          </a:p>
          <a:p>
            <a:endParaRPr lang="en-GB" dirty="0" smtClean="0"/>
          </a:p>
          <a:p>
            <a:r>
              <a:rPr lang="en-GB" dirty="0" smtClean="0"/>
              <a:t>  transforming joint water into ice. </a:t>
            </a:r>
            <a:endParaRPr lang="en-US" dirty="0" smtClean="0"/>
          </a:p>
          <a:p>
            <a:endParaRPr lang="en-US" sz="3200" dirty="0" smtClean="0">
              <a:solidFill>
                <a:schemeClr val="accent2">
                  <a:lumMod val="75000"/>
                </a:schemeClr>
              </a:solidFill>
            </a:endParaRPr>
          </a:p>
          <a:p>
            <a:endParaRPr lang="en-US" dirty="0"/>
          </a:p>
        </p:txBody>
      </p:sp>
      <p:sp>
        <p:nvSpPr>
          <p:cNvPr id="7" name="Slide Number Placeholder 6"/>
          <p:cNvSpPr>
            <a:spLocks noGrp="1"/>
          </p:cNvSpPr>
          <p:nvPr>
            <p:ph type="sldNum" sz="quarter" idx="12"/>
          </p:nvPr>
        </p:nvSpPr>
        <p:spPr/>
        <p:txBody>
          <a:bodyPr/>
          <a:lstStyle/>
          <a:p>
            <a:fld id="{3DF78686-E03F-4D8F-95F6-CF8B8E965E89}"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47800" y="838200"/>
            <a:ext cx="6934200" cy="3416320"/>
          </a:xfrm>
          <a:prstGeom prst="rect">
            <a:avLst/>
          </a:prstGeom>
          <a:noFill/>
        </p:spPr>
        <p:txBody>
          <a:bodyPr wrap="squar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Chapter Three</a:t>
            </a:r>
          </a:p>
          <a:p>
            <a:pPr algn="ctr"/>
            <a:endPar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Design Of Sheet Pile Walls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Slide Number Placeholder 3"/>
          <p:cNvSpPr>
            <a:spLocks noGrp="1"/>
          </p:cNvSpPr>
          <p:nvPr>
            <p:ph type="sldNum" sz="quarter" idx="12"/>
          </p:nvPr>
        </p:nvSpPr>
        <p:spPr/>
        <p:txBody>
          <a:bodyPr/>
          <a:lstStyle/>
          <a:p>
            <a:fld id="{3DF78686-E03F-4D8F-95F6-CF8B8E965E89}"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1136</TotalTime>
  <Words>1383</Words>
  <Application>Microsoft Office PowerPoint</Application>
  <PresentationFormat>On-screen Show (4:3)</PresentationFormat>
  <Paragraphs>236</Paragraphs>
  <Slides>33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Solstice</vt:lpstr>
      <vt:lpstr>Bitmap Image</vt:lpstr>
      <vt:lpstr>Graduation Project  Bracing system for deep excavation.</vt:lpstr>
      <vt:lpstr>Slide 2</vt:lpstr>
      <vt:lpstr>Slide 3</vt:lpstr>
      <vt:lpstr>Slide 4</vt:lpstr>
      <vt:lpstr>Slide 5</vt:lpstr>
      <vt:lpstr>Slide 6</vt:lpstr>
      <vt:lpstr>Soil Nailing: It is a technique in which soil slopes, excavations or retaining  walls are reinforced by the insertion of relatively slender elements –  normally steel reinforcing bars. </vt:lpstr>
      <vt:lpstr>Slide 8</vt:lpstr>
      <vt:lpstr>Slide 9</vt:lpstr>
      <vt:lpstr>Slide 10</vt:lpstr>
      <vt:lpstr>The Result The diameter of pile = (80cm), surcharge (q) = (20 KN/m2). E=24*10^6 KN/m2 As shown in figure .   </vt:lpstr>
      <vt:lpstr>The Result  Pile length = 13.73m. say 14m.       </vt:lpstr>
      <vt:lpstr>The diameter of pile = (120cm),   surcharge (q) = (75 KN/m2). E=24*10^6 KN/m2</vt:lpstr>
      <vt:lpstr> I= 8482300.2 cm^4 / cm.  =8.4 * 10^6 cm^4 / cm.  Mmax from graph = 1546 KN.m /m.   Pile 120 cm,  Mmax =3063.7 KN.m / pile  Resistance : R = 2553.1 KN.m /m.&gt; Mmax = 1546 → safe.   deflection= 109.7mm →ok.   Pile length = 21.5 m. </vt:lpstr>
      <vt:lpstr>Slide 15</vt:lpstr>
      <vt:lpstr>Slide 16</vt:lpstr>
      <vt:lpstr>Slide 17</vt:lpstr>
      <vt:lpstr>Slide 18</vt:lpstr>
      <vt:lpstr>Slide 19</vt:lpstr>
      <vt:lpstr>Slide 20</vt:lpstr>
      <vt:lpstr>Slide 21</vt:lpstr>
      <vt:lpstr>Slide 22</vt:lpstr>
      <vt:lpstr>Slide 23</vt:lpstr>
      <vt:lpstr>        Big boulder :       a-It is engineered system of stacked angular     rocks placed without mortar.        b- It’s dimensions are generally greater than 450 mm (18 in)        c-It’s weights generally greater than 90 kg (200 lb). </vt:lpstr>
      <vt:lpstr>     Design Of Big Boulders:  Left side bracing system  The following data are provided as follows: Excavation depth = 7 m Surcharge load q = 20 kN/m2 Soil properties:  Unit weight =17KN/m3  Cohesion=42 kN/m2 Big boulder properties  Unit weight = 27 kN/m3  Limestone of medium of high strength The calculations will check overturning, sliding and bearing capacity, as follows:       </vt:lpstr>
      <vt:lpstr>     check sliding : F.S= 7*27*1*2/(140+122.5-84-34) F.S= 2.7    ok</vt:lpstr>
      <vt:lpstr>Slide 27</vt:lpstr>
      <vt:lpstr>   CHAPTER SIX CONCLUSIONS  AND RECOMMENDATIONS   </vt:lpstr>
      <vt:lpstr>Slide 29</vt:lpstr>
      <vt:lpstr>Slide 30</vt:lpstr>
      <vt:lpstr>Slide 31</vt:lpstr>
      <vt:lpstr>Slide 32</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anoos</dc:creator>
  <cp:lastModifiedBy>tareq hind</cp:lastModifiedBy>
  <cp:revision>86</cp:revision>
  <dcterms:created xsi:type="dcterms:W3CDTF">2010-12-25T05:01:20Z</dcterms:created>
  <dcterms:modified xsi:type="dcterms:W3CDTF">2012-05-22T20:29:47Z</dcterms:modified>
</cp:coreProperties>
</file>