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sldIdLst>
    <p:sldId id="256" r:id="rId2"/>
    <p:sldId id="257" r:id="rId3"/>
    <p:sldId id="258" r:id="rId4"/>
    <p:sldId id="261" r:id="rId5"/>
    <p:sldId id="259" r:id="rId6"/>
    <p:sldId id="260" r:id="rId7"/>
    <p:sldId id="262" r:id="rId8"/>
    <p:sldId id="263" r:id="rId9"/>
    <p:sldId id="264" r:id="rId10"/>
    <p:sldId id="265" r:id="rId11"/>
    <p:sldId id="266" r:id="rId12"/>
    <p:sldId id="269" r:id="rId13"/>
    <p:sldId id="267" r:id="rId14"/>
    <p:sldId id="268" r:id="rId15"/>
    <p:sldId id="270" r:id="rId16"/>
    <p:sldId id="271" r:id="rId17"/>
    <p:sldId id="272" r:id="rId18"/>
    <p:sldId id="273" r:id="rId19"/>
    <p:sldId id="275" r:id="rId20"/>
    <p:sldId id="27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792"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6312CD-F13E-4ED0-9ECC-76EF11462A76}" type="datetimeFigureOut">
              <a:rPr lang="en-US" smtClean="0"/>
              <a:t>6/2/2020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C60F0D-148E-4485-B73F-8821FC2A2392}" type="slidenum">
              <a:rPr lang="en-US" smtClean="0"/>
              <a:t>‹#›</a:t>
            </a:fld>
            <a:endParaRPr lang="en-US"/>
          </a:p>
        </p:txBody>
      </p:sp>
    </p:spTree>
    <p:extLst>
      <p:ext uri="{BB962C8B-B14F-4D97-AF65-F5344CB8AC3E}">
        <p14:creationId xmlns:p14="http://schemas.microsoft.com/office/powerpoint/2010/main" val="18355893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used to determine the percentage of water in the soil (soil moisture)</a:t>
            </a:r>
            <a:endParaRPr lang="en-US" dirty="0"/>
          </a:p>
        </p:txBody>
      </p:sp>
      <p:sp>
        <p:nvSpPr>
          <p:cNvPr id="4" name="Slide Number Placeholder 3"/>
          <p:cNvSpPr>
            <a:spLocks noGrp="1"/>
          </p:cNvSpPr>
          <p:nvPr>
            <p:ph type="sldNum" sz="quarter" idx="10"/>
          </p:nvPr>
        </p:nvSpPr>
        <p:spPr/>
        <p:txBody>
          <a:bodyPr/>
          <a:lstStyle/>
          <a:p>
            <a:fld id="{25C60F0D-148E-4485-B73F-8821FC2A2392}" type="slidenum">
              <a:rPr lang="en-US" smtClean="0"/>
              <a:t>9</a:t>
            </a:fld>
            <a:endParaRPr lang="en-US"/>
          </a:p>
        </p:txBody>
      </p:sp>
    </p:spTree>
    <p:extLst>
      <p:ext uri="{BB962C8B-B14F-4D97-AF65-F5344CB8AC3E}">
        <p14:creationId xmlns:p14="http://schemas.microsoft.com/office/powerpoint/2010/main" val="2298114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8B4DA1A-07B2-46EC-A88C-ADE8DC595A8E}" type="datetimeFigureOut">
              <a:rPr lang="en-US" smtClean="0"/>
              <a:t>6/2/2020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93523ACF-0D53-4753-B74B-0A8441F8A17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8B4DA1A-07B2-46EC-A88C-ADE8DC595A8E}" type="datetimeFigureOut">
              <a:rPr lang="en-US" smtClean="0"/>
              <a:t>6/2/2020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3523ACF-0D53-4753-B74B-0A8441F8A17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8B4DA1A-07B2-46EC-A88C-ADE8DC595A8E}" type="datetimeFigureOut">
              <a:rPr lang="en-US" smtClean="0"/>
              <a:t>6/2/2020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3523ACF-0D53-4753-B74B-0A8441F8A17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8B4DA1A-07B2-46EC-A88C-ADE8DC595A8E}" type="datetimeFigureOut">
              <a:rPr lang="en-US" smtClean="0"/>
              <a:t>6/2/2020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3523ACF-0D53-4753-B74B-0A8441F8A176}"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8B4DA1A-07B2-46EC-A88C-ADE8DC595A8E}" type="datetimeFigureOut">
              <a:rPr lang="en-US" smtClean="0"/>
              <a:t>6/2/2020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3523ACF-0D53-4753-B74B-0A8441F8A176}"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8B4DA1A-07B2-46EC-A88C-ADE8DC595A8E}" type="datetimeFigureOut">
              <a:rPr lang="en-US" smtClean="0"/>
              <a:t>6/2/2020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3523ACF-0D53-4753-B74B-0A8441F8A176}"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8B4DA1A-07B2-46EC-A88C-ADE8DC595A8E}" type="datetimeFigureOut">
              <a:rPr lang="en-US" smtClean="0"/>
              <a:t>6/2/2020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3523ACF-0D53-4753-B74B-0A8441F8A17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8B4DA1A-07B2-46EC-A88C-ADE8DC595A8E}" type="datetimeFigureOut">
              <a:rPr lang="en-US" smtClean="0"/>
              <a:t>6/2/2020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3523ACF-0D53-4753-B74B-0A8441F8A176}"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8B4DA1A-07B2-46EC-A88C-ADE8DC595A8E}" type="datetimeFigureOut">
              <a:rPr lang="en-US" smtClean="0"/>
              <a:t>6/2/2020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3523ACF-0D53-4753-B74B-0A8441F8A17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8B4DA1A-07B2-46EC-A88C-ADE8DC595A8E}" type="datetimeFigureOut">
              <a:rPr lang="en-US" smtClean="0"/>
              <a:t>6/2/2020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3523ACF-0D53-4753-B74B-0A8441F8A17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8B4DA1A-07B2-46EC-A88C-ADE8DC595A8E}" type="datetimeFigureOut">
              <a:rPr lang="en-US" smtClean="0"/>
              <a:t>6/2/2020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93523ACF-0D53-4753-B74B-0A8441F8A176}"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8B4DA1A-07B2-46EC-A88C-ADE8DC595A8E}" type="datetimeFigureOut">
              <a:rPr lang="en-US" smtClean="0"/>
              <a:t>6/2/2020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3523ACF-0D53-4753-B74B-0A8441F8A17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7709"/>
            <a:ext cx="7772400" cy="1953491"/>
          </a:xfrm>
        </p:spPr>
        <p:txBody>
          <a:bodyPr/>
          <a:lstStyle/>
          <a:p>
            <a:r>
              <a:rPr lang="en-US" dirty="0" smtClean="0"/>
              <a:t>Smart Irrigation System</a:t>
            </a:r>
            <a:endParaRPr lang="en-US" dirty="0"/>
          </a:p>
        </p:txBody>
      </p:sp>
      <p:sp>
        <p:nvSpPr>
          <p:cNvPr id="3" name="Subtitle 2"/>
          <p:cNvSpPr>
            <a:spLocks noGrp="1"/>
          </p:cNvSpPr>
          <p:nvPr>
            <p:ph type="subTitle" idx="1"/>
          </p:nvPr>
        </p:nvSpPr>
        <p:spPr>
          <a:xfrm>
            <a:off x="685800" y="1981200"/>
            <a:ext cx="7772400" cy="2830111"/>
          </a:xfrm>
        </p:spPr>
        <p:style>
          <a:lnRef idx="2">
            <a:schemeClr val="accent6"/>
          </a:lnRef>
          <a:fillRef idx="1">
            <a:schemeClr val="lt1"/>
          </a:fillRef>
          <a:effectRef idx="0">
            <a:schemeClr val="accent6"/>
          </a:effectRef>
          <a:fontRef idx="minor">
            <a:schemeClr val="dk1"/>
          </a:fontRef>
        </p:style>
        <p:txBody>
          <a:bodyPr>
            <a:normAutofit fontScale="92500" lnSpcReduction="20000"/>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3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rPr>
              <a:t>Prepared by</a:t>
            </a:r>
          </a:p>
          <a:p>
            <a:pPr algn="ct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Ahed arafat</a:t>
            </a:r>
          </a:p>
          <a:p>
            <a:pPr algn="ct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Ahmad yasin</a:t>
            </a:r>
          </a:p>
          <a:p>
            <a:pPr algn="ct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Mahmoud abd alraziq</a:t>
            </a:r>
          </a:p>
          <a:p>
            <a:pPr algn="ctr"/>
            <a:endPar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algn="ctr"/>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Supervisor</a:t>
            </a:r>
          </a:p>
          <a:p>
            <a:pPr algn="ctr"/>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DR.Falah Mohammed</a:t>
            </a:r>
          </a:p>
        </p:txBody>
      </p:sp>
    </p:spTree>
    <p:extLst>
      <p:ext uri="{BB962C8B-B14F-4D97-AF65-F5344CB8AC3E}">
        <p14:creationId xmlns:p14="http://schemas.microsoft.com/office/powerpoint/2010/main" val="8466817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229600" cy="4525963"/>
          </a:xfrm>
        </p:spPr>
        <p:txBody>
          <a:bodyPr/>
          <a:lstStyle/>
          <a:p>
            <a:r>
              <a:rPr lang="en-US" dirty="0"/>
              <a:t>It is a valve that opens and closes automatically when an electric current passes through its magnetic </a:t>
            </a:r>
            <a:r>
              <a:rPr lang="en-US" dirty="0" smtClean="0"/>
              <a:t>coil.</a:t>
            </a:r>
          </a:p>
          <a:p>
            <a:endParaRPr lang="en-US" dirty="0"/>
          </a:p>
          <a:p>
            <a:r>
              <a:rPr lang="en-US" dirty="0"/>
              <a:t/>
            </a:r>
            <a:br>
              <a:rPr lang="en-US" dirty="0"/>
            </a:br>
            <a:endParaRPr lang="en-US" dirty="0"/>
          </a:p>
        </p:txBody>
      </p:sp>
      <p:sp>
        <p:nvSpPr>
          <p:cNvPr id="3" name="Title 2"/>
          <p:cNvSpPr>
            <a:spLocks noGrp="1"/>
          </p:cNvSpPr>
          <p:nvPr>
            <p:ph type="title"/>
          </p:nvPr>
        </p:nvSpPr>
        <p:spPr/>
        <p:txBody>
          <a:bodyPr/>
          <a:lstStyle/>
          <a:p>
            <a:r>
              <a:rPr lang="en-US" dirty="0" smtClean="0"/>
              <a:t>Solenoid valve</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2971800"/>
            <a:ext cx="5715000" cy="2838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254434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Liquid Level Controller for Pond Tank </a:t>
            </a:r>
            <a:r>
              <a:rPr lang="en-US" dirty="0" smtClean="0"/>
              <a:t>water</a:t>
            </a:r>
          </a:p>
          <a:p>
            <a:endParaRPr lang="en-US" dirty="0"/>
          </a:p>
          <a:p>
            <a:endParaRPr lang="en-US" dirty="0" smtClean="0"/>
          </a:p>
          <a:p>
            <a:endParaRPr lang="en-US" dirty="0"/>
          </a:p>
          <a:p>
            <a:endParaRPr lang="en-US" dirty="0" smtClean="0"/>
          </a:p>
          <a:p>
            <a:r>
              <a:rPr lang="en-US" dirty="0" smtClean="0"/>
              <a:t>Arduino</a:t>
            </a:r>
          </a:p>
          <a:p>
            <a:endParaRPr lang="en-US" dirty="0"/>
          </a:p>
        </p:txBody>
      </p:sp>
      <p:sp>
        <p:nvSpPr>
          <p:cNvPr id="3" name="Title 2"/>
          <p:cNvSpPr>
            <a:spLocks noGrp="1"/>
          </p:cNvSpPr>
          <p:nvPr>
            <p:ph type="title"/>
          </p:nvPr>
        </p:nvSpPr>
        <p:spPr/>
        <p:txBody>
          <a:bodyPr>
            <a:noAutofit/>
          </a:bodyPr>
          <a:lstStyle/>
          <a:p>
            <a:r>
              <a:rPr lang="en-US" sz="2800" b="0" dirty="0">
                <a:effectLst/>
                <a:latin typeface="Times New Roman" panose="02020603050405020304" pitchFamily="18" charset="0"/>
                <a:cs typeface="Times New Roman" panose="02020603050405020304" pitchFamily="18" charset="0"/>
              </a:rPr>
              <a:t>The control circuit contains</a:t>
            </a:r>
            <a:br>
              <a:rPr lang="en-US" sz="2800" b="0" dirty="0">
                <a:effectLst/>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
            </a:r>
            <a:br>
              <a:rPr lang="en-US" sz="2800" dirty="0">
                <a:latin typeface="Times New Roman" panose="02020603050405020304" pitchFamily="18" charset="0"/>
                <a:cs typeface="Times New Roman" panose="02020603050405020304" pitchFamily="18" charset="0"/>
              </a:rPr>
            </a:br>
            <a:endParaRPr lang="en-US" sz="2800" dirty="0">
              <a:latin typeface="Times New Roman" panose="02020603050405020304" pitchFamily="18" charset="0"/>
              <a:cs typeface="Times New Roman" panose="02020603050405020304" pitchFamily="18"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8590" y="4191000"/>
            <a:ext cx="5248275" cy="205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963" y="1905000"/>
            <a:ext cx="5932487"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48706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8153400"/>
            <a:ext cx="8229600" cy="2773363"/>
          </a:xfrm>
        </p:spPr>
        <p:txBody>
          <a:bodyPr/>
          <a:lstStyle/>
          <a:p>
            <a:endParaRPr lang="en-US"/>
          </a:p>
        </p:txBody>
      </p:sp>
      <p:sp>
        <p:nvSpPr>
          <p:cNvPr id="3" name="Title 2"/>
          <p:cNvSpPr>
            <a:spLocks noGrp="1"/>
          </p:cNvSpPr>
          <p:nvPr>
            <p:ph type="title"/>
          </p:nvPr>
        </p:nvSpPr>
        <p:spPr>
          <a:xfrm>
            <a:off x="457200" y="274638"/>
            <a:ext cx="8229600" cy="6430962"/>
          </a:xfrm>
        </p:spPr>
        <p:txBody>
          <a:bodyPr/>
          <a:lstStyle/>
          <a:p>
            <a:r>
              <a:rPr lang="en-US" dirty="0"/>
              <a:t>Calculation</a:t>
            </a:r>
          </a:p>
        </p:txBody>
      </p:sp>
    </p:spTree>
    <p:extLst>
      <p:ext uri="{BB962C8B-B14F-4D97-AF65-F5344CB8AC3E}">
        <p14:creationId xmlns:p14="http://schemas.microsoft.com/office/powerpoint/2010/main" val="36800504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p:cNvSpPr>
                <a:spLocks noGrp="1"/>
              </p:cNvSpPr>
              <p:nvPr>
                <p:ph idx="1"/>
              </p:nvPr>
            </p:nvSpPr>
            <p:spPr>
              <a:xfrm>
                <a:off x="228600" y="1143000"/>
                <a:ext cx="8458200" cy="4724401"/>
              </a:xfrm>
            </p:spPr>
            <p:txBody>
              <a:bodyPr>
                <a:normAutofit fontScale="47500" lnSpcReduction="20000"/>
              </a:bodyPr>
              <a:lstStyle/>
              <a:p>
                <a14:m>
                  <m:oMath xmlns:m="http://schemas.openxmlformats.org/officeDocument/2006/math">
                    <m:r>
                      <a:rPr lang="en-US" i="1"/>
                      <m:t>𝑤𝑎𝑡𝑒𝑟</m:t>
                    </m:r>
                    <m:r>
                      <a:rPr lang="en-US" i="1"/>
                      <m:t> </m:t>
                    </m:r>
                    <m:r>
                      <a:rPr lang="en-US" i="1"/>
                      <m:t>h𝑜𝑟𝑠𝑒𝑝𝑜𝑤𝑒𝑟</m:t>
                    </m:r>
                    <m:r>
                      <a:rPr lang="en-US" i="1"/>
                      <m:t>=</m:t>
                    </m:r>
                    <m:f>
                      <m:fPr>
                        <m:ctrlPr>
                          <a:rPr lang="en-US" i="1"/>
                        </m:ctrlPr>
                      </m:fPr>
                      <m:num>
                        <m:r>
                          <a:rPr lang="en-US" i="1"/>
                          <m:t>𝑇𝐷𝐻</m:t>
                        </m:r>
                        <m:r>
                          <a:rPr lang="en-US" i="1"/>
                          <m:t>×</m:t>
                        </m:r>
                        <m:r>
                          <a:rPr lang="en-US" i="1"/>
                          <m:t>𝑄</m:t>
                        </m:r>
                        <m:r>
                          <a:rPr lang="en-US" i="1"/>
                          <m:t>×</m:t>
                        </m:r>
                        <m:r>
                          <a:rPr lang="en-US" i="1"/>
                          <m:t>𝑆𝐺</m:t>
                        </m:r>
                      </m:num>
                      <m:den>
                        <m:r>
                          <a:rPr lang="en-US" i="1"/>
                          <m:t>3960</m:t>
                        </m:r>
                      </m:den>
                    </m:f>
                  </m:oMath>
                </a14:m>
                <a:r>
                  <a:rPr lang="en-US" dirty="0"/>
                  <a:t>					(1)</a:t>
                </a:r>
              </a:p>
              <a:p>
                <a:r>
                  <a:rPr lang="en-US" dirty="0"/>
                  <a:t>TDH: total dynamic head </a:t>
                </a:r>
              </a:p>
              <a:p>
                <a14:m>
                  <m:oMath xmlns:m="http://schemas.openxmlformats.org/officeDocument/2006/math">
                    <m:r>
                      <a:rPr lang="en-US" i="1"/>
                      <m:t>𝑇𝐷𝐻</m:t>
                    </m:r>
                    <m:r>
                      <a:rPr lang="en-US" i="1"/>
                      <m:t>=</m:t>
                    </m:r>
                    <m:r>
                      <a:rPr lang="en-US" i="1"/>
                      <m:t>𝑣𝑒𝑟𝑡𝑖𝑐𝑎𝑙</m:t>
                    </m:r>
                    <m:r>
                      <a:rPr lang="en-US" i="1"/>
                      <m:t> </m:t>
                    </m:r>
                    <m:r>
                      <a:rPr lang="en-US" i="1"/>
                      <m:t>𝑑𝑖𝑠𝑡𝑎𝑛𝑐𝑒</m:t>
                    </m:r>
                    <m:r>
                      <a:rPr lang="en-US" i="1"/>
                      <m:t>+</m:t>
                    </m:r>
                    <m:r>
                      <a:rPr lang="en-US" i="1"/>
                      <m:t>𝑓𝑟𝑖𝑐𝑡𝑖𝑜𝑛</m:t>
                    </m:r>
                    <m:r>
                      <a:rPr lang="en-US" i="1"/>
                      <m:t> </m:t>
                    </m:r>
                    <m:r>
                      <a:rPr lang="en-US" i="1"/>
                      <m:t>𝑙𝑜𝑠𝑠</m:t>
                    </m:r>
                    <m:r>
                      <a:rPr lang="en-US" i="1"/>
                      <m:t> </m:t>
                    </m:r>
                    <m:r>
                      <a:rPr lang="en-US" i="1"/>
                      <m:t>𝑓𝑟𝑜𝑚</m:t>
                    </m:r>
                    <m:r>
                      <a:rPr lang="en-US" i="1"/>
                      <m:t> </m:t>
                    </m:r>
                    <m:r>
                      <a:rPr lang="en-US" i="1"/>
                      <m:t>𝑝𝑖𝑝𝑒</m:t>
                    </m:r>
                  </m:oMath>
                </a14:m>
                <a:r>
                  <a:rPr lang="en-US" dirty="0"/>
                  <a:t>		(2)</a:t>
                </a:r>
              </a:p>
              <a:p>
                <a:r>
                  <a:rPr lang="en-US" dirty="0"/>
                  <a:t>Q: flow rate of water (gallon per minute)</a:t>
                </a:r>
              </a:p>
              <a:p>
                <a:r>
                  <a:rPr lang="en-US" dirty="0"/>
                  <a:t>SG: specific gravity of liquid (for the water equal 1)</a:t>
                </a:r>
              </a:p>
              <a:p>
                <a:pPr marL="109728" indent="0">
                  <a:buNone/>
                </a:pPr>
                <a:r>
                  <a:rPr lang="en-US" b="1" dirty="0" smtClean="0"/>
                  <a:t>In </a:t>
                </a:r>
                <a:r>
                  <a:rPr lang="en-US" b="1" dirty="0"/>
                  <a:t>this project, it is required to pump up a 3000-liter water in 30 minutes</a:t>
                </a:r>
                <a:r>
                  <a:rPr lang="en-US" dirty="0"/>
                  <a:t>.</a:t>
                </a:r>
              </a:p>
              <a:p>
                <a:pPr lvl="0"/>
                <a:r>
                  <a:rPr lang="en-US" b="1" dirty="0"/>
                  <a:t>To calculate flow rate in (</a:t>
                </a:r>
                <a:r>
                  <a:rPr lang="en-US" b="1" dirty="0" err="1"/>
                  <a:t>gpm</a:t>
                </a:r>
                <a:r>
                  <a:rPr lang="en-US" b="1" dirty="0"/>
                  <a:t>):</a:t>
                </a:r>
              </a:p>
              <a:p>
                <a:r>
                  <a:rPr lang="en-US" dirty="0"/>
                  <a:t>3000 liter = 792 gallons </a:t>
                </a:r>
              </a:p>
              <a:p>
                <a:r>
                  <a:rPr lang="en-US" dirty="0"/>
                  <a:t> </a:t>
                </a:r>
                <a:r>
                  <a:rPr lang="en-US" dirty="0" err="1"/>
                  <a:t>gpm</a:t>
                </a:r>
                <a:r>
                  <a:rPr lang="en-US" dirty="0"/>
                  <a:t> = 792/30minute = 26.4 </a:t>
                </a:r>
                <a:r>
                  <a:rPr lang="en-US" dirty="0" err="1"/>
                  <a:t>gpm</a:t>
                </a:r>
                <a:endParaRPr lang="en-US" dirty="0"/>
              </a:p>
              <a:p>
                <a:pPr lvl="0"/>
                <a:r>
                  <a:rPr lang="en-US" dirty="0"/>
                  <a:t>To calculate TDH (</a:t>
                </a:r>
                <a:r>
                  <a:rPr lang="en-US" dirty="0" err="1"/>
                  <a:t>ft</a:t>
                </a:r>
                <a:r>
                  <a:rPr lang="en-US" dirty="0"/>
                  <a:t>):</a:t>
                </a:r>
              </a:p>
              <a:p>
                <a:r>
                  <a:rPr lang="en-US" dirty="0"/>
                  <a:t>Vertical distance of well = 5m=16.4ft </a:t>
                </a:r>
              </a:p>
              <a:p>
                <a14:m>
                  <m:oMath xmlns:m="http://schemas.openxmlformats.org/officeDocument/2006/math">
                    <m:r>
                      <a:rPr lang="en-US" i="1"/>
                      <m:t>𝑓𝑟𝑖𝑐𝑡𝑖𝑜𝑛</m:t>
                    </m:r>
                    <m:r>
                      <a:rPr lang="en-US" i="1"/>
                      <m:t> </m:t>
                    </m:r>
                    <m:r>
                      <a:rPr lang="en-US" i="1"/>
                      <m:t>𝑙𝑜𝑠𝑠</m:t>
                    </m:r>
                    <m:r>
                      <a:rPr lang="en-US" i="1"/>
                      <m:t> </m:t>
                    </m:r>
                    <m:r>
                      <a:rPr lang="en-US" i="1"/>
                      <m:t>𝑓𝑟𝑜𝑚</m:t>
                    </m:r>
                    <m:r>
                      <a:rPr lang="en-US" i="1"/>
                      <m:t> </m:t>
                    </m:r>
                    <m:r>
                      <a:rPr lang="en-US" i="1"/>
                      <m:t>𝑝𝑖𝑝𝑒</m:t>
                    </m:r>
                    <m:r>
                      <a:rPr lang="en-US" i="1"/>
                      <m:t> = </m:t>
                    </m:r>
                    <m:r>
                      <a:rPr lang="en-US" i="1"/>
                      <m:t>𝑙𝑒𝑛𝑔𝑡h</m:t>
                    </m:r>
                    <m:r>
                      <a:rPr lang="en-US" i="1"/>
                      <m:t> </m:t>
                    </m:r>
                    <m:r>
                      <a:rPr lang="en-US" i="1"/>
                      <m:t>𝑜𝑓</m:t>
                    </m:r>
                    <m:r>
                      <a:rPr lang="en-US" i="1"/>
                      <m:t> </m:t>
                    </m:r>
                    <m:r>
                      <a:rPr lang="en-US" i="1"/>
                      <m:t>𝑝𝑖𝑝𝑒</m:t>
                    </m:r>
                    <m:r>
                      <a:rPr lang="en-US" i="1"/>
                      <m:t> </m:t>
                    </m:r>
                    <m:r>
                      <a:rPr lang="en-US" i="1"/>
                      <m:t>𝑓𝑡</m:t>
                    </m:r>
                    <m:r>
                      <a:rPr lang="en-US" i="1"/>
                      <m:t>×0.63 …. </m:t>
                    </m:r>
                    <m:r>
                      <a:rPr lang="en-US" i="1"/>
                      <m:t>𝑓𝑜𝑟</m:t>
                    </m:r>
                    <m:r>
                      <a:rPr lang="en-US" i="1"/>
                      <m:t> 1 </m:t>
                    </m:r>
                    <m:r>
                      <a:rPr lang="en-US" i="1"/>
                      <m:t>𝑖𝑛𝑐h</m:t>
                    </m:r>
                    <m:r>
                      <a:rPr lang="en-US" i="1"/>
                      <m:t> </m:t>
                    </m:r>
                    <m:r>
                      <a:rPr lang="en-US" i="1"/>
                      <m:t>𝑝𝑙𝑎𝑠𝑡𝑖𝑐</m:t>
                    </m:r>
                    <m:r>
                      <a:rPr lang="en-US" i="1"/>
                      <m:t> </m:t>
                    </m:r>
                    <m:r>
                      <a:rPr lang="en-US" i="1"/>
                      <m:t>𝑝𝑖𝑝𝑒</m:t>
                    </m:r>
                  </m:oMath>
                </a14:m>
                <a:r>
                  <a:rPr lang="en-US" dirty="0"/>
                  <a:t>	</a:t>
                </a:r>
                <a:r>
                  <a:rPr lang="en-US" dirty="0" smtClean="0"/>
                  <a:t>(3)</a:t>
                </a:r>
                <a:endParaRPr lang="en-US" dirty="0"/>
              </a:p>
              <a:p>
                <a:r>
                  <a:rPr lang="en-US" dirty="0"/>
                  <a:t>Total length of pipe = </a:t>
                </a:r>
                <a:r>
                  <a:rPr lang="ar-JO" dirty="0" smtClean="0"/>
                  <a:t>32</a:t>
                </a:r>
                <a:r>
                  <a:rPr lang="en-US" dirty="0" smtClean="0"/>
                  <a:t>m </a:t>
                </a:r>
                <a:r>
                  <a:rPr lang="en-US" dirty="0"/>
                  <a:t>= </a:t>
                </a:r>
                <a:r>
                  <a:rPr lang="ar-JO" dirty="0" smtClean="0"/>
                  <a:t>105</a:t>
                </a:r>
                <a:r>
                  <a:rPr lang="en-US" dirty="0" err="1" smtClean="0"/>
                  <a:t>ft</a:t>
                </a:r>
                <a:endParaRPr lang="en-US" dirty="0"/>
              </a:p>
              <a:p>
                <a:r>
                  <a:rPr lang="en-US" dirty="0"/>
                  <a:t>From </a:t>
                </a:r>
                <a:r>
                  <a:rPr lang="en-US" dirty="0" err="1"/>
                  <a:t>eq</a:t>
                </a:r>
                <a:r>
                  <a:rPr lang="en-US" dirty="0"/>
                  <a:t> </a:t>
                </a:r>
                <a:r>
                  <a:rPr lang="en-US" dirty="0" smtClean="0"/>
                  <a:t>3 </a:t>
                </a:r>
                <a:r>
                  <a:rPr lang="en-US" dirty="0"/>
                  <a:t>= </a:t>
                </a:r>
                <a:r>
                  <a:rPr lang="ar-JO" dirty="0" smtClean="0"/>
                  <a:t>66.15</a:t>
                </a:r>
                <a:r>
                  <a:rPr lang="en-US" dirty="0" smtClean="0"/>
                  <a:t> </a:t>
                </a:r>
                <a:r>
                  <a:rPr lang="en-US" dirty="0" err="1"/>
                  <a:t>ft</a:t>
                </a:r>
                <a:endParaRPr lang="en-US" dirty="0"/>
              </a:p>
              <a:p>
                <a:r>
                  <a:rPr lang="en-US" dirty="0"/>
                  <a:t>From </a:t>
                </a:r>
                <a:r>
                  <a:rPr lang="en-US" dirty="0" err="1"/>
                  <a:t>eq</a:t>
                </a:r>
                <a:r>
                  <a:rPr lang="en-US" dirty="0"/>
                  <a:t> 2 = </a:t>
                </a:r>
                <a:r>
                  <a:rPr lang="ar-JO" dirty="0" smtClean="0"/>
                  <a:t>82.5</a:t>
                </a:r>
                <a:r>
                  <a:rPr lang="en-US" dirty="0" err="1" smtClean="0"/>
                  <a:t>ft</a:t>
                </a:r>
                <a:endParaRPr lang="en-US" dirty="0"/>
              </a:p>
              <a:p>
                <a:r>
                  <a:rPr lang="en-US" dirty="0"/>
                  <a:t> </a:t>
                </a:r>
              </a:p>
              <a:p>
                <a:r>
                  <a:rPr lang="en-US" dirty="0"/>
                  <a:t> </a:t>
                </a:r>
              </a:p>
              <a:p>
                <a:pPr lvl="0"/>
                <a:r>
                  <a:rPr lang="en-US" b="1" dirty="0"/>
                  <a:t>Calculate water horsepower:</a:t>
                </a:r>
              </a:p>
              <a:p>
                <a:r>
                  <a:rPr lang="en-US" dirty="0"/>
                  <a:t>From </a:t>
                </a:r>
                <a:r>
                  <a:rPr lang="en-US" dirty="0" err="1"/>
                  <a:t>eq</a:t>
                </a:r>
                <a:r>
                  <a:rPr lang="en-US" dirty="0"/>
                  <a:t> 1 = </a:t>
                </a:r>
                <a:r>
                  <a:rPr lang="ar-JO" dirty="0" smtClean="0"/>
                  <a:t>0.55</a:t>
                </a:r>
                <a:r>
                  <a:rPr lang="en-US" dirty="0" smtClean="0"/>
                  <a:t> </a:t>
                </a:r>
                <a:r>
                  <a:rPr lang="en-US" dirty="0"/>
                  <a:t>HP = </a:t>
                </a:r>
                <a:r>
                  <a:rPr lang="ar-JO" dirty="0" smtClean="0"/>
                  <a:t>410</a:t>
                </a:r>
                <a:r>
                  <a:rPr lang="en-US" dirty="0" smtClean="0"/>
                  <a:t> </a:t>
                </a:r>
                <a:r>
                  <a:rPr lang="en-US" dirty="0"/>
                  <a:t>WATT </a:t>
                </a:r>
                <a:endParaRPr lang="ar-JO" dirty="0" smtClean="0"/>
              </a:p>
              <a:p>
                <a:r>
                  <a:rPr lang="en-US" dirty="0" smtClean="0"/>
                  <a:t>We will use 0.5KW</a:t>
                </a:r>
              </a:p>
              <a:p>
                <a:endParaRPr lang="en-US" dirty="0"/>
              </a:p>
            </p:txBody>
          </p:sp>
        </mc:Choice>
        <mc:Fallback>
          <p:sp>
            <p:nvSpPr>
              <p:cNvPr id="2" name="Content Placeholder 1"/>
              <p:cNvSpPr>
                <a:spLocks noGrp="1" noRot="1" noChangeAspect="1" noMove="1" noResize="1" noEditPoints="1" noAdjustHandles="1" noChangeArrowheads="1" noChangeShapeType="1" noTextEdit="1"/>
              </p:cNvSpPr>
              <p:nvPr>
                <p:ph idx="1"/>
              </p:nvPr>
            </p:nvSpPr>
            <p:spPr>
              <a:xfrm>
                <a:off x="228600" y="1143000"/>
                <a:ext cx="8458200" cy="4724401"/>
              </a:xfrm>
              <a:blipFill rotWithShape="1">
                <a:blip r:embed="rId2"/>
                <a:stretch>
                  <a:fillRect/>
                </a:stretch>
              </a:blipFill>
            </p:spPr>
            <p:txBody>
              <a:bodyPr/>
              <a:lstStyle/>
              <a:p>
                <a:r>
                  <a:rPr lang="en-US">
                    <a:noFill/>
                  </a:rPr>
                  <a:t> </a:t>
                </a:r>
              </a:p>
            </p:txBody>
          </p:sp>
        </mc:Fallback>
      </mc:AlternateContent>
      <p:sp>
        <p:nvSpPr>
          <p:cNvPr id="3" name="Title 2"/>
          <p:cNvSpPr>
            <a:spLocks noGrp="1"/>
          </p:cNvSpPr>
          <p:nvPr>
            <p:ph type="title"/>
          </p:nvPr>
        </p:nvSpPr>
        <p:spPr>
          <a:xfrm>
            <a:off x="381000" y="228600"/>
            <a:ext cx="8229600" cy="1295400"/>
          </a:xfrm>
        </p:spPr>
        <p:txBody>
          <a:bodyPr>
            <a:normAutofit fontScale="90000"/>
          </a:bodyPr>
          <a:lstStyle/>
          <a:p>
            <a:r>
              <a:rPr lang="en-US" dirty="0"/>
              <a:t>Calculation of horsepower for water pump</a:t>
            </a:r>
            <a:br>
              <a:rPr lang="en-US" dirty="0"/>
            </a:br>
            <a:endParaRPr lang="en-US" dirty="0"/>
          </a:p>
        </p:txBody>
      </p:sp>
    </p:spTree>
    <p:extLst>
      <p:ext uri="{BB962C8B-B14F-4D97-AF65-F5344CB8AC3E}">
        <p14:creationId xmlns:p14="http://schemas.microsoft.com/office/powerpoint/2010/main" val="569701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p:cNvSpPr>
                <a:spLocks noGrp="1"/>
              </p:cNvSpPr>
              <p:nvPr>
                <p:ph idx="1"/>
              </p:nvPr>
            </p:nvSpPr>
            <p:spPr>
              <a:xfrm>
                <a:off x="457200" y="1481329"/>
                <a:ext cx="8229600" cy="4386072"/>
              </a:xfrm>
            </p:spPr>
            <p:txBody>
              <a:bodyPr/>
              <a:lstStyle/>
              <a:p>
                <a:pPr marL="109728" indent="0">
                  <a:buNone/>
                </a:pPr>
                <a:endParaRPr lang="en-US" dirty="0"/>
              </a:p>
              <a:p>
                <a:pPr marL="109728" lvl="0" indent="0">
                  <a:buNone/>
                </a:pPr>
                <a:r>
                  <a:rPr lang="en-US" dirty="0" smtClean="0"/>
                  <a:t>To </a:t>
                </a:r>
                <a:r>
                  <a:rPr lang="en-US" dirty="0"/>
                  <a:t>Calculate the number of solar panels for (1kw):</a:t>
                </a:r>
              </a:p>
              <a:p>
                <a14:m>
                  <m:oMath xmlns:m="http://schemas.openxmlformats.org/officeDocument/2006/math">
                    <m:r>
                      <a:rPr lang="en-US" i="1"/>
                      <m:t>𝑛𝑢𝑚𝑏𝑒𝑟</m:t>
                    </m:r>
                    <m:r>
                      <a:rPr lang="en-US" i="1"/>
                      <m:t> </m:t>
                    </m:r>
                    <m:r>
                      <a:rPr lang="en-US" i="1"/>
                      <m:t>𝑜𝑓</m:t>
                    </m:r>
                    <m:r>
                      <a:rPr lang="en-US" i="1"/>
                      <m:t> </m:t>
                    </m:r>
                    <m:r>
                      <a:rPr lang="en-US" i="1"/>
                      <m:t>𝑠𝑜𝑙𝑒𝑟</m:t>
                    </m:r>
                    <m:r>
                      <a:rPr lang="en-US" i="1"/>
                      <m:t> </m:t>
                    </m:r>
                    <m:r>
                      <a:rPr lang="en-US" i="1"/>
                      <m:t>𝑝𝑎𝑛𝑒𝑙</m:t>
                    </m:r>
                    <m:r>
                      <a:rPr lang="en-US" i="1"/>
                      <m:t>=</m:t>
                    </m:r>
                    <m:f>
                      <m:fPr>
                        <m:ctrlPr>
                          <a:rPr lang="en-US" i="1"/>
                        </m:ctrlPr>
                      </m:fPr>
                      <m:num>
                        <m:r>
                          <a:rPr lang="en-US" i="1"/>
                          <m:t>𝑝</m:t>
                        </m:r>
                        <m:r>
                          <a:rPr lang="en-US" i="1"/>
                          <m:t> </m:t>
                        </m:r>
                        <m:r>
                          <a:rPr lang="en-US" i="1"/>
                          <m:t>𝑜𝑓</m:t>
                        </m:r>
                        <m:r>
                          <a:rPr lang="en-US" i="1"/>
                          <m:t> </m:t>
                        </m:r>
                        <m:r>
                          <a:rPr lang="en-US" i="1"/>
                          <m:t>𝑠𝑦𝑠</m:t>
                        </m:r>
                      </m:num>
                      <m:den>
                        <m:r>
                          <a:rPr lang="en-US" i="1"/>
                          <m:t>𝑝</m:t>
                        </m:r>
                        <m:r>
                          <a:rPr lang="en-US" i="1"/>
                          <m:t>. </m:t>
                        </m:r>
                        <m:r>
                          <a:rPr lang="en-US" i="1"/>
                          <m:t>𝑜𝑓</m:t>
                        </m:r>
                        <m:r>
                          <a:rPr lang="en-US" i="1"/>
                          <m:t> </m:t>
                        </m:r>
                        <m:r>
                          <a:rPr lang="en-US" i="1"/>
                          <m:t>𝑝𝑎𝑛𝑒𝑙</m:t>
                        </m:r>
                      </m:den>
                    </m:f>
                  </m:oMath>
                </a14:m>
                <a:endParaRPr lang="en-US" dirty="0"/>
              </a:p>
              <a:p>
                <a:r>
                  <a:rPr lang="en-US" dirty="0"/>
                  <a:t>Power of panel =350w.</a:t>
                </a:r>
              </a:p>
              <a:p>
                <a:r>
                  <a:rPr lang="en-US" dirty="0"/>
                  <a:t>From </a:t>
                </a:r>
                <a:r>
                  <a:rPr lang="en-US" dirty="0" err="1"/>
                  <a:t>eq</a:t>
                </a:r>
                <a:r>
                  <a:rPr lang="en-US" dirty="0"/>
                  <a:t> 5.  number of solar panels= 3 module.</a:t>
                </a:r>
              </a:p>
              <a:p>
                <a:endParaRPr lang="en-US" dirty="0"/>
              </a:p>
            </p:txBody>
          </p:sp>
        </mc:Choice>
        <mc:Fallback>
          <p:sp>
            <p:nvSpPr>
              <p:cNvPr id="2" name="Content Placeholder 1"/>
              <p:cNvSpPr>
                <a:spLocks noGrp="1" noRot="1" noChangeAspect="1" noMove="1" noResize="1" noEditPoints="1" noAdjustHandles="1" noChangeArrowheads="1" noChangeShapeType="1" noTextEdit="1"/>
              </p:cNvSpPr>
              <p:nvPr>
                <p:ph idx="1"/>
              </p:nvPr>
            </p:nvSpPr>
            <p:spPr>
              <a:xfrm>
                <a:off x="457200" y="1481329"/>
                <a:ext cx="8229600" cy="4386072"/>
              </a:xfrm>
              <a:blipFill rotWithShape="1">
                <a:blip r:embed="rId2"/>
                <a:stretch>
                  <a:fillRect/>
                </a:stretch>
              </a:blipFill>
            </p:spPr>
            <p:txBody>
              <a:bodyPr/>
              <a:lstStyle/>
              <a:p>
                <a:r>
                  <a:rPr lang="en-US">
                    <a:noFill/>
                  </a:rPr>
                  <a:t> </a:t>
                </a:r>
              </a:p>
            </p:txBody>
          </p:sp>
        </mc:Fallback>
      </mc:AlternateContent>
      <p:sp>
        <p:nvSpPr>
          <p:cNvPr id="3" name="Title 2"/>
          <p:cNvSpPr>
            <a:spLocks noGrp="1"/>
          </p:cNvSpPr>
          <p:nvPr>
            <p:ph type="title"/>
          </p:nvPr>
        </p:nvSpPr>
        <p:spPr/>
        <p:txBody>
          <a:bodyPr/>
          <a:lstStyle/>
          <a:p>
            <a:r>
              <a:rPr lang="en-US" dirty="0"/>
              <a:t>Calculating of the PV system</a:t>
            </a:r>
          </a:p>
        </p:txBody>
      </p:sp>
    </p:spTree>
    <p:extLst>
      <p:ext uri="{BB962C8B-B14F-4D97-AF65-F5344CB8AC3E}">
        <p14:creationId xmlns:p14="http://schemas.microsoft.com/office/powerpoint/2010/main" val="33640713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 </a:t>
            </a:r>
            <a:r>
              <a:rPr lang="en-US" dirty="0">
                <a:latin typeface="Times New Roman" panose="02020603050405020304" pitchFamily="18" charset="0"/>
                <a:cs typeface="Times New Roman" panose="02020603050405020304" pitchFamily="18" charset="0"/>
              </a:rPr>
              <a:t>The solar system generates 1 KW power and the output of solar panel form is DC voltage then use inverter to convert from DC voltage to AC voltage, after that the water pump machine  its operation  to pump water from the well to the overhead tank, we connect water level tank to control operation of the pump if the water in tank is low level  the pump it’s on and higher level the pump it’s off, after that we do automatic irrigation crops by use soil monster sensor and solenoid valve we explain that by flowcharts.</a:t>
            </a:r>
          </a:p>
          <a:p>
            <a:endParaRPr lang="en-US" dirty="0"/>
          </a:p>
        </p:txBody>
      </p:sp>
      <p:sp>
        <p:nvSpPr>
          <p:cNvPr id="3" name="Title 2"/>
          <p:cNvSpPr>
            <a:spLocks noGrp="1"/>
          </p:cNvSpPr>
          <p:nvPr>
            <p:ph type="title"/>
          </p:nvPr>
        </p:nvSpPr>
        <p:spPr/>
        <p:txBody>
          <a:bodyPr/>
          <a:lstStyle/>
          <a:p>
            <a:r>
              <a:rPr lang="en-US" dirty="0" smtClean="0"/>
              <a:t>Procedure</a:t>
            </a:r>
            <a:endParaRPr lang="en-US" dirty="0"/>
          </a:p>
        </p:txBody>
      </p:sp>
    </p:spTree>
    <p:extLst>
      <p:ext uri="{BB962C8B-B14F-4D97-AF65-F5344CB8AC3E}">
        <p14:creationId xmlns:p14="http://schemas.microsoft.com/office/powerpoint/2010/main" val="17357937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Flow chart for soil moisture sensor</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905001" y="1295400"/>
            <a:ext cx="5638800" cy="48768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1354148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Flow chart for water level tank</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143000" y="1143000"/>
            <a:ext cx="6629400" cy="48641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9882748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7790" y="1481138"/>
            <a:ext cx="8205209" cy="4525962"/>
          </a:xfrm>
          <a:prstGeom prst="rect">
            <a:avLst/>
          </a:prstGeom>
          <a:ln>
            <a:noFill/>
          </a:ln>
          <a:effectLst>
            <a:softEdge rad="112500"/>
          </a:effectLst>
        </p:spPr>
      </p:pic>
      <p:sp>
        <p:nvSpPr>
          <p:cNvPr id="3" name="Title 2"/>
          <p:cNvSpPr>
            <a:spLocks noGrp="1"/>
          </p:cNvSpPr>
          <p:nvPr>
            <p:ph type="title"/>
          </p:nvPr>
        </p:nvSpPr>
        <p:spPr/>
        <p:txBody>
          <a:bodyPr/>
          <a:lstStyle/>
          <a:p>
            <a:r>
              <a:rPr lang="en-US" dirty="0" smtClean="0"/>
              <a:t>Final design</a:t>
            </a:r>
            <a:endParaRPr lang="en-US" dirty="0"/>
          </a:p>
        </p:txBody>
      </p:sp>
    </p:spTree>
    <p:extLst>
      <p:ext uri="{BB962C8B-B14F-4D97-AF65-F5344CB8AC3E}">
        <p14:creationId xmlns:p14="http://schemas.microsoft.com/office/powerpoint/2010/main" val="1501932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effectLst/>
              </a:rPr>
              <a:t>Cost of Material</a:t>
            </a:r>
            <a:endParaRPr lang="en-US" dirty="0"/>
          </a:p>
        </p:txBody>
      </p:sp>
      <p:pic>
        <p:nvPicPr>
          <p:cNvPr id="819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1295400"/>
            <a:ext cx="7696200" cy="37209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01007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1"/>
            <a:ext cx="8153400" cy="4495800"/>
          </a:xfrm>
        </p:spPr>
        <p:style>
          <a:lnRef idx="0">
            <a:schemeClr val="accent1"/>
          </a:lnRef>
          <a:fillRef idx="3">
            <a:schemeClr val="accent1"/>
          </a:fillRef>
          <a:effectRef idx="3">
            <a:schemeClr val="accent1"/>
          </a:effectRef>
          <a:fontRef idx="minor">
            <a:schemeClr val="lt1"/>
          </a:fontRef>
        </p:style>
        <p:txBody>
          <a:bodyPr>
            <a:normAutofit/>
          </a:bodyPr>
          <a:lstStyle/>
          <a:p>
            <a:endParaRPr lang="en-US" sz="1900" b="1" dirty="0">
              <a:latin typeface="Times New Roman" panose="02020603050405020304" pitchFamily="18" charset="0"/>
              <a:cs typeface="Times New Roman" panose="02020603050405020304" pitchFamily="18" charset="0"/>
            </a:endParaRPr>
          </a:p>
          <a:p>
            <a:r>
              <a:rPr lang="en-US" sz="1900" b="1" dirty="0" smtClean="0">
                <a:latin typeface="Times New Roman" panose="02020603050405020304" pitchFamily="18" charset="0"/>
                <a:cs typeface="Times New Roman" panose="02020603050405020304" pitchFamily="18" charset="0"/>
              </a:rPr>
              <a:t>Renewable </a:t>
            </a:r>
            <a:r>
              <a:rPr lang="en-US" sz="1900" b="1" dirty="0">
                <a:latin typeface="Times New Roman" panose="02020603050405020304" pitchFamily="18" charset="0"/>
                <a:cs typeface="Times New Roman" panose="02020603050405020304" pitchFamily="18" charset="0"/>
              </a:rPr>
              <a:t>Energy Sources</a:t>
            </a:r>
            <a:r>
              <a:rPr lang="en-US" sz="1900" dirty="0">
                <a:latin typeface="Times New Roman" panose="02020603050405020304" pitchFamily="18" charset="0"/>
                <a:cs typeface="Times New Roman" panose="02020603050405020304" pitchFamily="18" charset="0"/>
              </a:rPr>
              <a:t> is the term used to describe sources of energy that are natural, continuous, largely available and environmentally benign. Renewable energy sources are constantly available and do not run out as they are being continually replenished by mother nature either at the same rate or faster than they are being consumed or used up. A good example of this would be the suns solar radiation which is so enormous that it can never be depleted giving us an abundant supply of solar energy every day. Other “Renewable Energy Sources” include the Wind, Rain, Tides, Biomass and Geothermal</a:t>
            </a:r>
            <a:r>
              <a:rPr lang="en-US" sz="1900" i="1" dirty="0">
                <a:latin typeface="Times New Roman" panose="02020603050405020304" pitchFamily="18" charset="0"/>
                <a:cs typeface="Times New Roman" panose="02020603050405020304" pitchFamily="18" charset="0"/>
              </a:rPr>
              <a:t> </a:t>
            </a:r>
            <a:r>
              <a:rPr lang="en-US" sz="1900" dirty="0">
                <a:latin typeface="Times New Roman" panose="02020603050405020304" pitchFamily="18" charset="0"/>
                <a:cs typeface="Times New Roman" panose="02020603050405020304" pitchFamily="18" charset="0"/>
              </a:rPr>
              <a:t>heat </a:t>
            </a:r>
            <a:r>
              <a:rPr lang="en-US" sz="1900" dirty="0" err="1">
                <a:latin typeface="Times New Roman" panose="02020603050405020304" pitchFamily="18" charset="0"/>
                <a:cs typeface="Times New Roman" panose="02020603050405020304" pitchFamily="18" charset="0"/>
              </a:rPr>
              <a:t>etc</a:t>
            </a:r>
            <a:r>
              <a:rPr lang="en-US" sz="1900" dirty="0">
                <a:latin typeface="Times New Roman" panose="02020603050405020304" pitchFamily="18" charset="0"/>
                <a:cs typeface="Times New Roman" panose="02020603050405020304" pitchFamily="18" charset="0"/>
              </a:rPr>
              <a:t>, or any other natural source of energy for that matter which is being constantly “renewed” or </a:t>
            </a:r>
            <a:r>
              <a:rPr lang="en-US" sz="1800" dirty="0">
                <a:latin typeface="Times New Roman" panose="02020603050405020304" pitchFamily="18" charset="0"/>
                <a:cs typeface="Times New Roman" panose="02020603050405020304" pitchFamily="18" charset="0"/>
              </a:rPr>
              <a:t>replenished by Mother Nature</a:t>
            </a:r>
            <a:r>
              <a:rPr lang="en-US" dirty="0"/>
              <a:t>. </a:t>
            </a:r>
            <a:endParaRPr lang="en-US" dirty="0"/>
          </a:p>
        </p:txBody>
      </p:sp>
      <p:sp>
        <p:nvSpPr>
          <p:cNvPr id="3" name="Title 2"/>
          <p:cNvSpPr>
            <a:spLocks noGrp="1"/>
          </p:cNvSpPr>
          <p:nvPr>
            <p:ph type="title"/>
          </p:nvPr>
        </p:nvSpPr>
        <p:spPr/>
        <p:txBody>
          <a:bodyPr>
            <a:normAutofit fontScale="90000"/>
          </a:bodyPr>
          <a:lstStyle/>
          <a:p>
            <a:r>
              <a:rPr lang="en-US" dirty="0" smtClean="0"/>
              <a:t>Introduction</a:t>
            </a:r>
            <a:br>
              <a:rPr lang="en-US" dirty="0" smtClean="0"/>
            </a:br>
            <a:endParaRPr lang="en-US" dirty="0"/>
          </a:p>
        </p:txBody>
      </p:sp>
    </p:spTree>
    <p:extLst>
      <p:ext uri="{BB962C8B-B14F-4D97-AF65-F5344CB8AC3E}">
        <p14:creationId xmlns:p14="http://schemas.microsoft.com/office/powerpoint/2010/main" val="11926291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382000" cy="4525963"/>
          </a:xfrm>
        </p:spPr>
        <p:txBody>
          <a:bodyPr/>
          <a:lstStyle/>
          <a:p>
            <a:r>
              <a:rPr lang="en-US" sz="2400" dirty="0">
                <a:latin typeface="Times New Roman" panose="02020603050405020304" pitchFamily="18" charset="0"/>
                <a:cs typeface="Times New Roman" panose="02020603050405020304" pitchFamily="18" charset="0"/>
              </a:rPr>
              <a:t>During this project we carried out a sufficient study on the project requirements and its components where we have good information on each component of the system; to supply agricultural lands with water using solar cells and surface irrigation pumps and control the system’s work automatically by using sensors to calculate soil moisture and sensors to find out the height water.</a:t>
            </a:r>
          </a:p>
          <a:p>
            <a:endParaRPr lang="en-US" dirty="0"/>
          </a:p>
        </p:txBody>
      </p:sp>
      <p:sp>
        <p:nvSpPr>
          <p:cNvPr id="3" name="Title 2"/>
          <p:cNvSpPr>
            <a:spLocks noGrp="1"/>
          </p:cNvSpPr>
          <p:nvPr>
            <p:ph type="title"/>
          </p:nvPr>
        </p:nvSpPr>
        <p:spPr/>
        <p:txBody>
          <a:bodyPr/>
          <a:lstStyle/>
          <a:p>
            <a:r>
              <a:rPr lang="en-US" dirty="0" smtClean="0"/>
              <a:t>conclusion</a:t>
            </a:r>
            <a:endParaRPr lang="en-US" dirty="0"/>
          </a:p>
        </p:txBody>
      </p:sp>
    </p:spTree>
    <p:extLst>
      <p:ext uri="{BB962C8B-B14F-4D97-AF65-F5344CB8AC3E}">
        <p14:creationId xmlns:p14="http://schemas.microsoft.com/office/powerpoint/2010/main" val="4225357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main objective for this project include a solar power source to drive a water pump that can feed an irrigation system.</a:t>
            </a:r>
            <a:endParaRPr lang="en-US" dirty="0"/>
          </a:p>
        </p:txBody>
      </p:sp>
      <p:sp>
        <p:nvSpPr>
          <p:cNvPr id="3" name="Title 2"/>
          <p:cNvSpPr>
            <a:spLocks noGrp="1"/>
          </p:cNvSpPr>
          <p:nvPr>
            <p:ph type="title"/>
          </p:nvPr>
        </p:nvSpPr>
        <p:spPr/>
        <p:txBody>
          <a:bodyPr/>
          <a:lstStyle/>
          <a:p>
            <a:r>
              <a:rPr lang="en-US" dirty="0" smtClean="0"/>
              <a:t>Objective</a:t>
            </a:r>
            <a:endParaRPr lang="en-US" dirty="0"/>
          </a:p>
        </p:txBody>
      </p:sp>
    </p:spTree>
    <p:extLst>
      <p:ext uri="{BB962C8B-B14F-4D97-AF65-F5344CB8AC3E}">
        <p14:creationId xmlns:p14="http://schemas.microsoft.com/office/powerpoint/2010/main" val="5100453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flipV="1">
            <a:off x="457200" y="6007290"/>
            <a:ext cx="8229600" cy="45719"/>
          </a:xfrm>
        </p:spPr>
        <p:txBody>
          <a:bodyPr>
            <a:normAutofit fontScale="25000" lnSpcReduction="20000"/>
          </a:bodyPr>
          <a:lstStyle/>
          <a:p>
            <a:endParaRPr lang="en-US" dirty="0"/>
          </a:p>
        </p:txBody>
      </p:sp>
      <p:sp>
        <p:nvSpPr>
          <p:cNvPr id="3" name="Title 2"/>
          <p:cNvSpPr>
            <a:spLocks noGrp="1"/>
          </p:cNvSpPr>
          <p:nvPr>
            <p:ph type="title"/>
          </p:nvPr>
        </p:nvSpPr>
        <p:spPr>
          <a:xfrm>
            <a:off x="457200" y="274638"/>
            <a:ext cx="8229600" cy="4297362"/>
          </a:xfrm>
        </p:spPr>
        <p:txBody>
          <a:bodyPr/>
          <a:lstStyle/>
          <a:p>
            <a:pPr algn="ctr"/>
            <a:r>
              <a:rPr lang="en-US" dirty="0" smtClean="0"/>
              <a:t>Component of system</a:t>
            </a:r>
            <a:endParaRPr lang="en-US" dirty="0"/>
          </a:p>
        </p:txBody>
      </p:sp>
    </p:spTree>
    <p:extLst>
      <p:ext uri="{BB962C8B-B14F-4D97-AF65-F5344CB8AC3E}">
        <p14:creationId xmlns:p14="http://schemas.microsoft.com/office/powerpoint/2010/main" val="40722947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229600" cy="4940491"/>
          </a:xfrm>
        </p:spPr>
        <p:txBody>
          <a:bodyPr/>
          <a:lstStyle/>
          <a:p>
            <a:r>
              <a:rPr lang="en-US" sz="1600" dirty="0" smtClean="0">
                <a:latin typeface="Times New Roman" panose="02020603050405020304" pitchFamily="18" charset="0"/>
                <a:cs typeface="Times New Roman" panose="02020603050405020304" pitchFamily="18" charset="0"/>
              </a:rPr>
              <a:t>Is  </a:t>
            </a:r>
            <a:r>
              <a:rPr lang="en-US" sz="1600" dirty="0">
                <a:latin typeface="Times New Roman" panose="02020603050405020304" pitchFamily="18" charset="0"/>
                <a:cs typeface="Times New Roman" panose="02020603050405020304" pitchFamily="18" charset="0"/>
              </a:rPr>
              <a:t>devices that allow for the input of sunlight, and convert this sunlight into electricity</a:t>
            </a:r>
            <a:r>
              <a:rPr lang="en-US" sz="1600" dirty="0" smtClean="0">
                <a:latin typeface="Times New Roman" panose="02020603050405020304" pitchFamily="18" charset="0"/>
                <a:cs typeface="Times New Roman" panose="02020603050405020304" pitchFamily="18" charset="0"/>
              </a:rPr>
              <a:t>.</a:t>
            </a:r>
            <a:r>
              <a:rPr lang="en-US" sz="1600" dirty="0"/>
              <a:t> </a:t>
            </a:r>
            <a:r>
              <a:rPr lang="en-US" sz="1600" dirty="0">
                <a:latin typeface="Times New Roman" panose="02020603050405020304" pitchFamily="18" charset="0"/>
                <a:cs typeface="Times New Roman" panose="02020603050405020304" pitchFamily="18" charset="0"/>
              </a:rPr>
              <a:t>The solar panel consists of solar cells which are semiconductor devices that change the sunlight into electricity or direct current</a:t>
            </a:r>
            <a:r>
              <a:rPr lang="en-US" sz="1600" dirty="0" smtClean="0">
                <a:latin typeface="Times New Roman" panose="02020603050405020304" pitchFamily="18" charset="0"/>
                <a:cs typeface="Times New Roman" panose="02020603050405020304" pitchFamily="18" charset="0"/>
              </a:rPr>
              <a:t>  </a:t>
            </a:r>
          </a:p>
          <a:p>
            <a:endParaRPr lang="en-US" dirty="0"/>
          </a:p>
        </p:txBody>
      </p:sp>
      <p:sp>
        <p:nvSpPr>
          <p:cNvPr id="3" name="Title 2"/>
          <p:cNvSpPr>
            <a:spLocks noGrp="1"/>
          </p:cNvSpPr>
          <p:nvPr>
            <p:ph type="title"/>
          </p:nvPr>
        </p:nvSpPr>
        <p:spPr/>
        <p:txBody>
          <a:bodyPr>
            <a:normAutofit fontScale="90000"/>
          </a:bodyPr>
          <a:lstStyle/>
          <a:p>
            <a:r>
              <a:rPr lang="en-US" dirty="0"/>
              <a:t>Solar panel</a:t>
            </a:r>
            <a:br>
              <a:rPr lang="en-US" dirty="0"/>
            </a:b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362200"/>
            <a:ext cx="6400800"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488221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1600" dirty="0">
                <a:latin typeface="Times New Roman" panose="02020603050405020304" pitchFamily="18" charset="0"/>
                <a:cs typeface="Times New Roman" panose="02020603050405020304" pitchFamily="18" charset="0"/>
              </a:rPr>
              <a:t>is a device capable of converting DC into AC electricity The input voltage, output voltage and frequency, and overall power handling depend on the design of the specific device or circuitry. The inverter does not produce any power; the power is provided by the DC </a:t>
            </a:r>
            <a:r>
              <a:rPr lang="en-US" sz="1600" dirty="0" smtClean="0">
                <a:latin typeface="Times New Roman" panose="02020603050405020304" pitchFamily="18" charset="0"/>
                <a:cs typeface="Times New Roman" panose="02020603050405020304" pitchFamily="18" charset="0"/>
              </a:rPr>
              <a:t>source.</a:t>
            </a:r>
          </a:p>
          <a:p>
            <a:endParaRPr lang="en-US" sz="1600" dirty="0">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p:txBody>
          <a:bodyPr/>
          <a:lstStyle/>
          <a:p>
            <a:r>
              <a:rPr lang="en-US" dirty="0" smtClean="0"/>
              <a:t>inverter</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3563" y="2286000"/>
            <a:ext cx="5862637"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40611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Water pumps are machines that move water from their sources to other </a:t>
            </a:r>
            <a:r>
              <a:rPr lang="en-US" dirty="0" smtClean="0"/>
              <a:t>places </a:t>
            </a:r>
            <a:r>
              <a:rPr lang="en-US" dirty="0"/>
              <a:t>and play an essential role in </a:t>
            </a:r>
            <a:r>
              <a:rPr lang="en-US" dirty="0" smtClean="0"/>
              <a:t>irrigation.</a:t>
            </a:r>
          </a:p>
          <a:p>
            <a:endParaRPr lang="en-US" dirty="0"/>
          </a:p>
        </p:txBody>
      </p:sp>
      <p:sp>
        <p:nvSpPr>
          <p:cNvPr id="3" name="Title 2"/>
          <p:cNvSpPr>
            <a:spLocks noGrp="1"/>
          </p:cNvSpPr>
          <p:nvPr>
            <p:ph type="title"/>
          </p:nvPr>
        </p:nvSpPr>
        <p:spPr/>
        <p:txBody>
          <a:bodyPr/>
          <a:lstStyle/>
          <a:p>
            <a:r>
              <a:rPr lang="en-US" dirty="0" smtClean="0"/>
              <a:t>Water pump</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2895600"/>
            <a:ext cx="5181600" cy="2743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30196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sensor used to determine the height of the water in the tank.</a:t>
            </a:r>
          </a:p>
          <a:p>
            <a:endParaRPr lang="en-US" dirty="0"/>
          </a:p>
        </p:txBody>
      </p:sp>
      <p:sp>
        <p:nvSpPr>
          <p:cNvPr id="3" name="Title 2"/>
          <p:cNvSpPr>
            <a:spLocks noGrp="1"/>
          </p:cNvSpPr>
          <p:nvPr>
            <p:ph type="title"/>
          </p:nvPr>
        </p:nvSpPr>
        <p:spPr/>
        <p:txBody>
          <a:bodyPr/>
          <a:lstStyle/>
          <a:p>
            <a:r>
              <a:rPr lang="en-US" dirty="0" smtClean="0"/>
              <a:t>Water level tank sensor</a:t>
            </a:r>
            <a:endParaRPr lang="en-US"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2438400"/>
            <a:ext cx="5867400" cy="2743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70208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used to determine the percentage of water in the soil (soil </a:t>
            </a:r>
            <a:r>
              <a:rPr lang="en-US" dirty="0" smtClean="0"/>
              <a:t>moisture).</a:t>
            </a:r>
          </a:p>
          <a:p>
            <a:endParaRPr lang="en-US" dirty="0"/>
          </a:p>
        </p:txBody>
      </p:sp>
      <p:sp>
        <p:nvSpPr>
          <p:cNvPr id="3" name="Title 2"/>
          <p:cNvSpPr>
            <a:spLocks noGrp="1"/>
          </p:cNvSpPr>
          <p:nvPr>
            <p:ph type="title"/>
          </p:nvPr>
        </p:nvSpPr>
        <p:spPr/>
        <p:txBody>
          <a:bodyPr/>
          <a:lstStyle/>
          <a:p>
            <a:r>
              <a:rPr lang="en-US" dirty="0" smtClean="0"/>
              <a:t>Soil moisture sensor</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2809874"/>
            <a:ext cx="4953000" cy="275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29800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1182</TotalTime>
  <Words>493</Words>
  <Application>Microsoft Office PowerPoint</Application>
  <PresentationFormat>On-screen Show (4:3)</PresentationFormat>
  <Paragraphs>73</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Concourse</vt:lpstr>
      <vt:lpstr>Smart Irrigation System</vt:lpstr>
      <vt:lpstr>Introduction </vt:lpstr>
      <vt:lpstr>Objective</vt:lpstr>
      <vt:lpstr>Component of system</vt:lpstr>
      <vt:lpstr>Solar panel </vt:lpstr>
      <vt:lpstr>inverter</vt:lpstr>
      <vt:lpstr>Water pump</vt:lpstr>
      <vt:lpstr>Water level tank sensor</vt:lpstr>
      <vt:lpstr>Soil moisture sensor</vt:lpstr>
      <vt:lpstr>Solenoid valve</vt:lpstr>
      <vt:lpstr>The control circuit contains  </vt:lpstr>
      <vt:lpstr>Calculation</vt:lpstr>
      <vt:lpstr>Calculation of horsepower for water pump </vt:lpstr>
      <vt:lpstr>Calculating of the PV system</vt:lpstr>
      <vt:lpstr>Procedure</vt:lpstr>
      <vt:lpstr>Flow chart for soil moisture sensor</vt:lpstr>
      <vt:lpstr>Flow chart for water level tank</vt:lpstr>
      <vt:lpstr>Final design</vt:lpstr>
      <vt:lpstr>Cost of Material</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Irrigation System</dc:title>
  <dc:creator>Windows User</dc:creator>
  <cp:lastModifiedBy>Windows User</cp:lastModifiedBy>
  <cp:revision>13</cp:revision>
  <dcterms:created xsi:type="dcterms:W3CDTF">2020-06-02T18:37:10Z</dcterms:created>
  <dcterms:modified xsi:type="dcterms:W3CDTF">2020-06-03T14:19:32Z</dcterms:modified>
</cp:coreProperties>
</file>