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  <p:sldMasterId id="2147483698" r:id="rId3"/>
  </p:sldMasterIdLst>
  <p:notesMasterIdLst>
    <p:notesMasterId r:id="rId74"/>
  </p:notesMasterIdLst>
  <p:sldIdLst>
    <p:sldId id="257" r:id="rId4"/>
    <p:sldId id="256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7" r:id="rId27"/>
    <p:sldId id="285" r:id="rId28"/>
    <p:sldId id="288" r:id="rId29"/>
    <p:sldId id="290" r:id="rId30"/>
    <p:sldId id="291" r:id="rId31"/>
    <p:sldId id="284" r:id="rId32"/>
    <p:sldId id="289" r:id="rId33"/>
    <p:sldId id="292" r:id="rId34"/>
    <p:sldId id="293" r:id="rId35"/>
    <p:sldId id="337" r:id="rId36"/>
    <p:sldId id="294" r:id="rId37"/>
    <p:sldId id="338" r:id="rId38"/>
    <p:sldId id="295" r:id="rId39"/>
    <p:sldId id="296" r:id="rId40"/>
    <p:sldId id="332" r:id="rId41"/>
    <p:sldId id="299" r:id="rId42"/>
    <p:sldId id="300" r:id="rId43"/>
    <p:sldId id="301" r:id="rId44"/>
    <p:sldId id="302" r:id="rId45"/>
    <p:sldId id="304" r:id="rId46"/>
    <p:sldId id="303" r:id="rId47"/>
    <p:sldId id="306" r:id="rId48"/>
    <p:sldId id="307" r:id="rId49"/>
    <p:sldId id="311" r:id="rId50"/>
    <p:sldId id="305" r:id="rId51"/>
    <p:sldId id="297" r:id="rId52"/>
    <p:sldId id="313" r:id="rId53"/>
    <p:sldId id="312" r:id="rId54"/>
    <p:sldId id="314" r:id="rId55"/>
    <p:sldId id="315" r:id="rId56"/>
    <p:sldId id="316" r:id="rId57"/>
    <p:sldId id="317" r:id="rId58"/>
    <p:sldId id="333" r:id="rId59"/>
    <p:sldId id="334" r:id="rId60"/>
    <p:sldId id="335" r:id="rId61"/>
    <p:sldId id="336" r:id="rId62"/>
    <p:sldId id="318" r:id="rId63"/>
    <p:sldId id="319" r:id="rId64"/>
    <p:sldId id="325" r:id="rId65"/>
    <p:sldId id="320" r:id="rId66"/>
    <p:sldId id="326" r:id="rId67"/>
    <p:sldId id="324" r:id="rId68"/>
    <p:sldId id="327" r:id="rId69"/>
    <p:sldId id="321" r:id="rId70"/>
    <p:sldId id="330" r:id="rId71"/>
    <p:sldId id="329" r:id="rId72"/>
    <p:sldId id="298" r:id="rId7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msh" initials="K" lastIdx="0" clrIdx="0">
    <p:extLst>
      <p:ext uri="{19B8F6BF-5375-455C-9EA6-DF929625EA0E}">
        <p15:presenceInfo xmlns:p15="http://schemas.microsoft.com/office/powerpoint/2012/main" userId="Kems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2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Total energy per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month (kWh)</a:t>
            </a:r>
            <a:endParaRPr lang="en-US" sz="3200" dirty="0">
              <a:solidFill>
                <a:schemeClr val="bg2">
                  <a:lumMod val="25000"/>
                </a:schemeClr>
              </a:solidFill>
            </a:endParaRPr>
          </a:p>
        </c:rich>
      </c:tx>
      <c:layout>
        <c:manualLayout>
          <c:xMode val="edge"/>
          <c:yMode val="edge"/>
          <c:x val="0.18158087407802179"/>
          <c:y val="1.45631067961165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Cooling (kWh)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Februray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-341.4</c:v>
                </c:pt>
                <c:pt idx="3">
                  <c:v>-1109.2</c:v>
                </c:pt>
                <c:pt idx="4">
                  <c:v>-1717.6210000000001</c:v>
                </c:pt>
                <c:pt idx="5">
                  <c:v>-1717.6</c:v>
                </c:pt>
                <c:pt idx="6">
                  <c:v>-2309.5500000000002</c:v>
                </c:pt>
                <c:pt idx="7">
                  <c:v>-1673.04</c:v>
                </c:pt>
                <c:pt idx="8">
                  <c:v>-1441.15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Heating (kWh)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Februray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3015.4999999999995</c:v>
                </c:pt>
                <c:pt idx="1">
                  <c:v>2824.46</c:v>
                </c:pt>
                <c:pt idx="2">
                  <c:v>1527.4699999999998</c:v>
                </c:pt>
                <c:pt idx="8">
                  <c:v>154.67000000000002</c:v>
                </c:pt>
                <c:pt idx="9">
                  <c:v>444.74</c:v>
                </c:pt>
                <c:pt idx="10">
                  <c:v>1041.8599999999999</c:v>
                </c:pt>
                <c:pt idx="11">
                  <c:v>1864.06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244682288"/>
        <c:axId val="244684528"/>
      </c:barChart>
      <c:catAx>
        <c:axId val="24468228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684528"/>
        <c:crosses val="autoZero"/>
        <c:auto val="1"/>
        <c:lblAlgn val="ctr"/>
        <c:lblOffset val="100"/>
        <c:tickMarkSkip val="1"/>
        <c:noMultiLvlLbl val="0"/>
      </c:catAx>
      <c:valAx>
        <c:axId val="244684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682288"/>
        <c:crosses val="autoZero"/>
        <c:crossBetween val="between"/>
      </c:valAx>
      <c:sp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BD8E5-AA03-4ADF-A088-BC69964316E2}" type="datetimeFigureOut">
              <a:rPr lang="en-US" smtClean="0"/>
              <a:t>Thu,22/12/2016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3F754-B424-4A01-B528-060ABDE19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9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1206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102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38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5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32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09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46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466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01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848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44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08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866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155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56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294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25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733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46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119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75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8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59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895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213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081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950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049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903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252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279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123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4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83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3022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063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958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660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9617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0116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846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3300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35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94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9194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933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8856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0286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423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4923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7894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12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8515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5610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30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7098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7377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0473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7914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567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0211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7957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2856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8081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296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29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19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96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3F754-B424-4A01-B528-060ABDE19A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10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BB2F7-A4C9-4140-93D2-001737E70817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2D8A-966E-4656-878D-99509EEB320E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EFCB-8D37-45CA-9AE5-6DD36D248C8F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7031-5C15-4E07-9416-69B139C73ED4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0453-975D-468B-A71F-BAEB0189902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C2E8-93FD-4A75-96B4-2A3066F5D1C3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B72A-2761-4940-833A-4DD9A9B6AB0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91FC-A256-4AC3-8CA6-5242D334056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1BF3-230F-40E5-BA2D-50DE6D44E36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67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  <p:sp>
        <p:nvSpPr>
          <p:cNvPr id="148" name="Shape 148"/>
          <p:cNvSpPr/>
          <p:nvPr/>
        </p:nvSpPr>
        <p:spPr>
          <a:xfrm rot="10800000">
            <a:off x="11607934" y="5036350"/>
            <a:ext cx="823199" cy="823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 rot="10800000">
            <a:off x="811665" y="1121813"/>
            <a:ext cx="687200" cy="6872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10800000">
            <a:off x="10926695" y="6071065"/>
            <a:ext cx="1108800" cy="11088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10800000">
            <a:off x="11277846" y="5578350"/>
            <a:ext cx="281199" cy="2811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 rot="10800000">
            <a:off x="-204195" y="-592728"/>
            <a:ext cx="1504400" cy="15044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3" name="Shape 153"/>
          <p:cNvSpPr/>
          <p:nvPr/>
        </p:nvSpPr>
        <p:spPr>
          <a:xfrm rot="10800000">
            <a:off x="10682687" y="177854"/>
            <a:ext cx="579599" cy="5795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10800000">
            <a:off x="-98102" y="1121999"/>
            <a:ext cx="441199" cy="4411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10800000">
            <a:off x="11349534" y="177873"/>
            <a:ext cx="1081599" cy="108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 rot="10800000">
            <a:off x="157330" y="-231202"/>
            <a:ext cx="781599" cy="7815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 rot="10800000">
            <a:off x="998432" y="6260065"/>
            <a:ext cx="460000" cy="460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 rot="10800000">
            <a:off x="-143715" y="5678711"/>
            <a:ext cx="884000" cy="88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 rot="10800000">
            <a:off x="-422216" y="4591379"/>
            <a:ext cx="674799" cy="674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 rot="10800000">
            <a:off x="-301559" y="5520865"/>
            <a:ext cx="1199200" cy="119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10800000">
            <a:off x="11600855" y="1466999"/>
            <a:ext cx="444400" cy="444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642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9612567" y="669600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007234" y="2655767"/>
            <a:ext cx="6177599" cy="1546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64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/>
          <p:nvPr/>
        </p:nvSpPr>
        <p:spPr>
          <a:xfrm>
            <a:off x="356733" y="-1182333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11131833" y="3843167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3007233" y="722400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9003667" y="4620134"/>
            <a:ext cx="3045599" cy="3045599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183700" y="4257600"/>
            <a:ext cx="8768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502067" y="5623034"/>
            <a:ext cx="1610399" cy="16103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10992834" y="33892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10131700" y="-400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10992833" y="1070467"/>
            <a:ext cx="876800" cy="876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285301" y="927867"/>
            <a:ext cx="1161999" cy="11619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-162900" y="3911000"/>
            <a:ext cx="1570000" cy="15700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10866767" y="944400"/>
            <a:ext cx="1128800" cy="1128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1407100" y="5206100"/>
            <a:ext cx="2748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059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3C2E-0261-4D84-B62D-44A78D59136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4077601" y="-393933"/>
            <a:ext cx="4036799" cy="40371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365001" y="3228734"/>
            <a:ext cx="7461999" cy="1546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800"/>
            </a:lvl1pPr>
            <a:lvl2pPr lvl="1" algn="ctr" rtl="0">
              <a:spcBef>
                <a:spcPts val="0"/>
              </a:spcBef>
              <a:buSzPct val="100000"/>
              <a:defRPr sz="6400"/>
            </a:lvl2pPr>
            <a:lvl3pPr lvl="2" algn="ctr" rtl="0">
              <a:spcBef>
                <a:spcPts val="0"/>
              </a:spcBef>
              <a:buSzPct val="100000"/>
              <a:defRPr sz="6400"/>
            </a:lvl3pPr>
            <a:lvl4pPr lvl="3" algn="ctr" rtl="0">
              <a:spcBef>
                <a:spcPts val="0"/>
              </a:spcBef>
              <a:buSzPct val="100000"/>
              <a:defRPr sz="6400"/>
            </a:lvl4pPr>
            <a:lvl5pPr lvl="4" algn="ctr" rtl="0">
              <a:spcBef>
                <a:spcPts val="0"/>
              </a:spcBef>
              <a:buSzPct val="100000"/>
              <a:defRPr sz="6400"/>
            </a:lvl5pPr>
            <a:lvl6pPr lvl="5" algn="ctr" rtl="0">
              <a:spcBef>
                <a:spcPts val="0"/>
              </a:spcBef>
              <a:buSzPct val="100000"/>
              <a:defRPr sz="6400"/>
            </a:lvl6pPr>
            <a:lvl7pPr lvl="6" algn="ctr" rtl="0">
              <a:spcBef>
                <a:spcPts val="0"/>
              </a:spcBef>
              <a:buSzPct val="100000"/>
              <a:defRPr sz="6400"/>
            </a:lvl7pPr>
            <a:lvl8pPr lvl="7" algn="ctr" rtl="0">
              <a:spcBef>
                <a:spcPts val="0"/>
              </a:spcBef>
              <a:buSzPct val="100000"/>
              <a:defRPr sz="6400"/>
            </a:lvl8pPr>
            <a:lvl9pPr lvl="8" algn="ctr" rtl="0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2365001" y="4599539"/>
            <a:ext cx="7461999" cy="104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A1BECC"/>
              </a:buClr>
              <a:buNone/>
              <a:defRPr b="1">
                <a:solidFill>
                  <a:srgbClr val="A1BECC"/>
                </a:solidFill>
              </a:defRPr>
            </a:lvl1pPr>
            <a:lvl2pPr lvl="1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2pPr>
            <a:lvl3pPr lvl="2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3pPr>
            <a:lvl4pPr lvl="3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4pPr>
            <a:lvl5pPr lvl="4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5pPr>
            <a:lvl6pPr lvl="5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6pPr>
            <a:lvl7pPr lvl="6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7pPr>
            <a:lvl8pPr lvl="7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8pPr>
            <a:lvl9pPr lvl="8" algn="ctr" rtl="0">
              <a:spcBef>
                <a:spcPts val="0"/>
              </a:spcBef>
              <a:buClr>
                <a:srgbClr val="A1BECC"/>
              </a:buClr>
              <a:buSzPct val="100000"/>
              <a:buNone/>
              <a:defRPr sz="4000" b="1">
                <a:solidFill>
                  <a:srgbClr val="A1BECC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886049" y="5317633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10173533" y="3292833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502067" y="1518933"/>
            <a:ext cx="1304800" cy="130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2" name="Shape 32"/>
          <p:cNvSpPr/>
          <p:nvPr/>
        </p:nvSpPr>
        <p:spPr>
          <a:xfrm>
            <a:off x="9653700" y="6216933"/>
            <a:ext cx="876800" cy="876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308234" y="-762266"/>
            <a:ext cx="3045599" cy="3045599"/>
          </a:xfrm>
          <a:prstGeom prst="donut">
            <a:avLst>
              <a:gd name="adj" fmla="val 11909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10010167" y="1223300"/>
            <a:ext cx="8768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10754567" y="-393933"/>
            <a:ext cx="1610399" cy="16103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1889601" y="27368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240667" y="5364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328062" y="4487395"/>
            <a:ext cx="607999" cy="607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9429767" y="5992967"/>
            <a:ext cx="1324800" cy="13243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9827001" y="1040134"/>
            <a:ext cx="1243199" cy="12431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240667" y="4400000"/>
            <a:ext cx="782400" cy="7824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10311167" y="623067"/>
            <a:ext cx="2748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797567" y="-272933"/>
            <a:ext cx="2066800" cy="2066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127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11112601" y="5519501"/>
            <a:ext cx="566399" cy="56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5744383" y="-1438200"/>
            <a:ext cx="3129600" cy="3129600"/>
          </a:xfrm>
          <a:prstGeom prst="donut">
            <a:avLst>
              <a:gd name="adj" fmla="val 17100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5397000" y="1073500"/>
            <a:ext cx="1398000" cy="13980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2507800" y="2560401"/>
            <a:ext cx="7176400" cy="277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/>
          <p:nvPr/>
        </p:nvSpPr>
        <p:spPr>
          <a:xfrm>
            <a:off x="4791200" y="1041825"/>
            <a:ext cx="2609600" cy="8715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/>
            <a:r>
              <a:rPr lang="en" sz="12800" kern="0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“</a:t>
            </a:r>
          </a:p>
        </p:txBody>
      </p:sp>
      <p:sp>
        <p:nvSpPr>
          <p:cNvPr id="51" name="Shape 51"/>
          <p:cNvSpPr/>
          <p:nvPr/>
        </p:nvSpPr>
        <p:spPr>
          <a:xfrm>
            <a:off x="305634" y="3984467"/>
            <a:ext cx="1070399" cy="1070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-589633" y="5333201"/>
            <a:ext cx="2261199" cy="2261199"/>
          </a:xfrm>
          <a:prstGeom prst="donut">
            <a:avLst>
              <a:gd name="adj" fmla="val 1008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1778701" y="-308966"/>
            <a:ext cx="2222399" cy="2222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734033" y="947067"/>
            <a:ext cx="642000" cy="642400"/>
          </a:xfrm>
          <a:prstGeom prst="donut">
            <a:avLst>
              <a:gd name="adj" fmla="val 3727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1376034" y="5055267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1622734" y="1748434"/>
            <a:ext cx="406399" cy="406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10325967" y="1964400"/>
            <a:ext cx="1398000" cy="1398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10734234" y="2722901"/>
            <a:ext cx="2026799" cy="2026799"/>
          </a:xfrm>
          <a:prstGeom prst="donut">
            <a:avLst>
              <a:gd name="adj" fmla="val 5022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10626367" y="4951801"/>
            <a:ext cx="797200" cy="797599"/>
          </a:xfrm>
          <a:prstGeom prst="donut">
            <a:avLst>
              <a:gd name="adj" fmla="val 43984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11478367" y="1589467"/>
            <a:ext cx="245600" cy="2456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8093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525601" y="3598101"/>
            <a:ext cx="1191599" cy="11915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346567" y="-275067"/>
            <a:ext cx="31296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-203900" y="1813400"/>
            <a:ext cx="13048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119467" y="324833"/>
            <a:ext cx="8768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1051634" y="3118200"/>
            <a:ext cx="1081599" cy="10815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204901" y="5533267"/>
            <a:ext cx="1610399" cy="16103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1754400" y="5147967"/>
            <a:ext cx="734000" cy="7340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584767" y="3990701"/>
            <a:ext cx="406399" cy="4063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10326467" y="560633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11786001" y="1359701"/>
            <a:ext cx="529999" cy="5299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11060467" y="-428166"/>
            <a:ext cx="988799" cy="9887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11535333" y="21551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2905467" y="1108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0750433" y="918500"/>
            <a:ext cx="599600" cy="599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182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6096001" y="1212067"/>
            <a:ext cx="48527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096001" y="2034339"/>
            <a:ext cx="4852799" cy="371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667"/>
            </a:lvl1pPr>
            <a:lvl2pPr lvl="1" rtl="0">
              <a:spcBef>
                <a:spcPts val="0"/>
              </a:spcBef>
              <a:buSzPct val="100000"/>
              <a:defRPr sz="2667"/>
            </a:lvl2pPr>
            <a:lvl3pPr lvl="2" rtl="0">
              <a:spcBef>
                <a:spcPts val="0"/>
              </a:spcBef>
              <a:buSzPct val="100000"/>
              <a:defRPr sz="2667"/>
            </a:lvl3pPr>
            <a:lvl4pPr lvl="3" rtl="0">
              <a:spcBef>
                <a:spcPts val="0"/>
              </a:spcBef>
              <a:buSzPct val="100000"/>
              <a:defRPr sz="2667"/>
            </a:lvl4pPr>
            <a:lvl5pPr lvl="4" rtl="0">
              <a:spcBef>
                <a:spcPts val="0"/>
              </a:spcBef>
              <a:buSzPct val="100000"/>
              <a:defRPr sz="2667"/>
            </a:lvl5pPr>
            <a:lvl6pPr lvl="5" rtl="0">
              <a:spcBef>
                <a:spcPts val="0"/>
              </a:spcBef>
              <a:buSzPct val="100000"/>
              <a:defRPr sz="2667"/>
            </a:lvl6pPr>
            <a:lvl7pPr lvl="6" rtl="0">
              <a:spcBef>
                <a:spcPts val="0"/>
              </a:spcBef>
              <a:buSzPct val="100000"/>
              <a:defRPr sz="2667"/>
            </a:lvl7pPr>
            <a:lvl8pPr lvl="7" rtl="0">
              <a:spcBef>
                <a:spcPts val="0"/>
              </a:spcBef>
              <a:buSzPct val="100000"/>
              <a:defRPr sz="2667"/>
            </a:lvl8pPr>
            <a:lvl9pPr lvl="8" rtl="0">
              <a:spcBef>
                <a:spcPts val="0"/>
              </a:spcBef>
              <a:buSzPct val="100000"/>
              <a:defRPr sz="2667"/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773700" y="1002601"/>
            <a:ext cx="4852799" cy="4852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-394200" y="-475267"/>
            <a:ext cx="1410400" cy="14104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3782133" y="239767"/>
            <a:ext cx="1304800" cy="13048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621300" y="4923667"/>
            <a:ext cx="1359200" cy="13592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980501" y="6079667"/>
            <a:ext cx="481999" cy="4819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3153067" y="462600"/>
            <a:ext cx="365599" cy="3652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-630133" y="-711200"/>
            <a:ext cx="1882400" cy="18824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3865334" y="322967"/>
            <a:ext cx="1138399" cy="11383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1414867" y="190601"/>
            <a:ext cx="717999" cy="7175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6744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914500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7534464" y="2066867"/>
            <a:ext cx="3414000" cy="4501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-478600" y="2925867"/>
            <a:ext cx="3129600" cy="31296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64600" y="-4281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264600" y="560633"/>
            <a:ext cx="876800" cy="876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569401" y="876634"/>
            <a:ext cx="1129199" cy="11291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183534" y="5523067"/>
            <a:ext cx="1610399" cy="161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4900" y="6399467"/>
            <a:ext cx="734000" cy="7340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1563367" y="22626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0459000" y="8257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10020667" y="-96666"/>
            <a:ext cx="529999" cy="5299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11535334" y="1374467"/>
            <a:ext cx="406399" cy="4063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10797201" y="223267"/>
            <a:ext cx="988799" cy="9887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193000" y="20058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-274166" y="3130301"/>
            <a:ext cx="2720799" cy="27207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406833" y="-285933"/>
            <a:ext cx="1020400" cy="1020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11376801" y="1215934"/>
            <a:ext cx="723599" cy="7235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341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1518033" y="19634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391450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297830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8681161" y="2066867"/>
            <a:ext cx="2267199" cy="45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867"/>
            </a:lvl1pPr>
            <a:lvl2pPr lvl="1" rtl="0">
              <a:spcBef>
                <a:spcPts val="0"/>
              </a:spcBef>
              <a:buSzPct val="100000"/>
              <a:defRPr sz="1867"/>
            </a:lvl2pPr>
            <a:lvl3pPr lvl="2" rtl="0">
              <a:spcBef>
                <a:spcPts val="0"/>
              </a:spcBef>
              <a:buSzPct val="100000"/>
              <a:defRPr sz="1867"/>
            </a:lvl3pPr>
            <a:lvl4pPr lvl="3" rtl="0">
              <a:spcBef>
                <a:spcPts val="0"/>
              </a:spcBef>
              <a:buSzPct val="100000"/>
              <a:defRPr sz="1867"/>
            </a:lvl4pPr>
            <a:lvl5pPr lvl="4" rtl="0">
              <a:spcBef>
                <a:spcPts val="0"/>
              </a:spcBef>
              <a:buSzPct val="100000"/>
              <a:defRPr sz="1867"/>
            </a:lvl5pPr>
            <a:lvl6pPr lvl="5" rtl="0">
              <a:spcBef>
                <a:spcPts val="0"/>
              </a:spcBef>
              <a:buSzPct val="100000"/>
              <a:defRPr sz="1867"/>
            </a:lvl6pPr>
            <a:lvl7pPr lvl="6" rtl="0">
              <a:spcBef>
                <a:spcPts val="0"/>
              </a:spcBef>
              <a:buSzPct val="100000"/>
              <a:defRPr sz="1867"/>
            </a:lvl7pPr>
            <a:lvl8pPr lvl="7" rtl="0">
              <a:spcBef>
                <a:spcPts val="0"/>
              </a:spcBef>
              <a:buSzPct val="100000"/>
              <a:defRPr sz="1867"/>
            </a:lvl8pPr>
            <a:lvl9pPr lvl="8" rtl="0">
              <a:spcBef>
                <a:spcPts val="0"/>
              </a:spcBef>
              <a:buSzPct val="100000"/>
              <a:defRPr sz="1867"/>
            </a:lvl9pPr>
          </a:lstStyle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355301" y="3975467"/>
            <a:ext cx="587199" cy="5871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91633" y="4461533"/>
            <a:ext cx="1092800" cy="10928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1815300" y="187633"/>
            <a:ext cx="1150400" cy="11512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917500" y="4562667"/>
            <a:ext cx="1416000" cy="1416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2745901" y="1483301"/>
            <a:ext cx="406399" cy="406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11631333" y="360300"/>
            <a:ext cx="7340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11395734" y="8115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10948367" y="1536867"/>
            <a:ext cx="529999" cy="5299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10132801" y="-367000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12045033" y="2490467"/>
            <a:ext cx="250800" cy="2508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355301" y="5455601"/>
            <a:ext cx="1610399" cy="161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72100" y="1237233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063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707583" y="4892200"/>
            <a:ext cx="2748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240667" y="5364333"/>
            <a:ext cx="18276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328062" y="4284195"/>
            <a:ext cx="607999" cy="6079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95334" y="4051467"/>
            <a:ext cx="1073199" cy="10731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707601" y="2144634"/>
            <a:ext cx="1391199" cy="1391999"/>
          </a:xfrm>
          <a:prstGeom prst="donut">
            <a:avLst>
              <a:gd name="adj" fmla="val 43200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2187301" y="-269166"/>
            <a:ext cx="1000399" cy="10003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-640300" y="324833"/>
            <a:ext cx="3129600" cy="3129600"/>
          </a:xfrm>
          <a:prstGeom prst="donut">
            <a:avLst>
              <a:gd name="adj" fmla="val 6129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-297300" y="667834"/>
            <a:ext cx="2443599" cy="24435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1707601" y="5266834"/>
            <a:ext cx="1000399" cy="10003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10550667" y="8003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1604533" y="2144633"/>
            <a:ext cx="382800" cy="382800"/>
          </a:xfrm>
          <a:prstGeom prst="donut">
            <a:avLst>
              <a:gd name="adj" fmla="val 18608"/>
            </a:avLst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11745835" y="1181919"/>
            <a:ext cx="555199" cy="5551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10824001" y="-3260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0418300" y="417033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11529201" y="965283"/>
            <a:ext cx="988799" cy="9887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371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596633" y="-1070367"/>
            <a:ext cx="89988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1661633" y="5570267"/>
            <a:ext cx="8868800" cy="692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480"/>
              </a:spcBef>
              <a:buSzPct val="100000"/>
              <a:buNone/>
              <a:defRPr sz="2133"/>
            </a:lvl1pPr>
          </a:lstStyle>
          <a:p>
            <a:endParaRPr/>
          </a:p>
        </p:txBody>
      </p:sp>
      <p:sp>
        <p:nvSpPr>
          <p:cNvPr id="148" name="Shape 148"/>
          <p:cNvSpPr/>
          <p:nvPr/>
        </p:nvSpPr>
        <p:spPr>
          <a:xfrm rot="10800000">
            <a:off x="11607934" y="5036350"/>
            <a:ext cx="823199" cy="823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 rot="10800000">
            <a:off x="811665" y="1121813"/>
            <a:ext cx="687200" cy="6872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10800000">
            <a:off x="10926695" y="6071065"/>
            <a:ext cx="1108800" cy="11088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 rot="10800000">
            <a:off x="11277846" y="5578350"/>
            <a:ext cx="281199" cy="2811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2" name="Shape 152"/>
          <p:cNvSpPr/>
          <p:nvPr/>
        </p:nvSpPr>
        <p:spPr>
          <a:xfrm rot="10800000">
            <a:off x="-204195" y="-592728"/>
            <a:ext cx="1504400" cy="15044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3" name="Shape 153"/>
          <p:cNvSpPr/>
          <p:nvPr/>
        </p:nvSpPr>
        <p:spPr>
          <a:xfrm rot="10800000">
            <a:off x="10682687" y="177854"/>
            <a:ext cx="579599" cy="5795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10800000">
            <a:off x="-98102" y="1121999"/>
            <a:ext cx="441199" cy="4411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10800000">
            <a:off x="11349534" y="177873"/>
            <a:ext cx="1081599" cy="108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 rot="10800000">
            <a:off x="157330" y="-231202"/>
            <a:ext cx="781599" cy="7815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7" name="Shape 157"/>
          <p:cNvSpPr/>
          <p:nvPr/>
        </p:nvSpPr>
        <p:spPr>
          <a:xfrm rot="10800000">
            <a:off x="998432" y="6260065"/>
            <a:ext cx="460000" cy="4600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 rot="10800000">
            <a:off x="-143715" y="5678711"/>
            <a:ext cx="884000" cy="88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59" name="Shape 159"/>
          <p:cNvSpPr/>
          <p:nvPr/>
        </p:nvSpPr>
        <p:spPr>
          <a:xfrm rot="10800000">
            <a:off x="-422216" y="4591379"/>
            <a:ext cx="674799" cy="674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0" name="Shape 160"/>
          <p:cNvSpPr/>
          <p:nvPr/>
        </p:nvSpPr>
        <p:spPr>
          <a:xfrm rot="10800000">
            <a:off x="-301559" y="5520865"/>
            <a:ext cx="1199200" cy="119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10800000">
            <a:off x="11600855" y="1466999"/>
            <a:ext cx="444400" cy="4444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39699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558801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-218933" y="914900"/>
            <a:ext cx="734000" cy="734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10939333" y="5198400"/>
            <a:ext cx="596000" cy="596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33901" y="-262566"/>
            <a:ext cx="988799" cy="9887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558800" y="914900"/>
            <a:ext cx="2508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11111633" y="5976667"/>
            <a:ext cx="1304800" cy="13048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989001" y="5933001"/>
            <a:ext cx="529999" cy="5299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11941733" y="5411595"/>
            <a:ext cx="382800" cy="382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-218933" y="5703601"/>
            <a:ext cx="988799" cy="9887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1424967" y="6290001"/>
            <a:ext cx="677999" cy="6779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10769967" y="298834"/>
            <a:ext cx="406399" cy="4063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1404331" y="437831"/>
            <a:ext cx="780799" cy="780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1835133" y="1583100"/>
            <a:ext cx="596000" cy="596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1265333" y="298833"/>
            <a:ext cx="1059200" cy="10592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133901" y="5107501"/>
            <a:ext cx="406399" cy="4063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90237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558801" y="-2108200"/>
            <a:ext cx="11074399" cy="110743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21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C5C0-303F-472E-B86F-37B1BC9DD1B6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D9BB2F7-A4C9-4140-93D2-001737E70817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43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3C2E-0261-4D84-B62D-44A78D59136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7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C5C0-303F-472E-B86F-37B1BC9DD1B6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5576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3595-A2F6-4879-8316-EF9A67FCD2B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475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1071-DC11-4C13-AC8D-3B6032359014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3436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1B72-6D01-4CA2-A3ED-5283A71787B3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903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97AD-C5EE-4CCC-88B8-3FD145198F80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014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0523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C542-107D-437D-8C7E-0AAB3B5B06F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03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2D8A-966E-4656-878D-99509EEB320E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3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3595-A2F6-4879-8316-EF9A67FCD2B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3EFCB-8D37-45CA-9AE5-6DD36D248C8F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1662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7031-5C15-4E07-9416-69B139C73ED4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061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40453-975D-468B-A71F-BAEB0189902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490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C2E8-93FD-4A75-96B4-2A3066F5D1C3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0961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B72A-2761-4940-833A-4DD9A9B6AB08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3711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91FC-A256-4AC3-8CA6-5242D334056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85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1BF3-230F-40E5-BA2D-50DE6D44E36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63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1071-DC11-4C13-AC8D-3B6032359014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1B72-6D01-4CA2-A3ED-5283A71787B3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97AD-C5EE-4CCC-88B8-3FD145198F80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4A70-578B-40F7-A30A-54BBA30A9B71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C542-107D-437D-8C7E-0AAB3B5B06F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7C29C5-7BE0-443E-9C09-BFCFA47FD69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716" r:id="rId18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914501" y="1212067"/>
            <a:ext cx="7033999" cy="85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914501" y="2034343"/>
            <a:ext cx="7033999" cy="371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36734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7C29C5-7BE0-443E-9C09-BFCFA47FD69A}" type="datetime1">
              <a:rPr lang="en-US" smtClean="0"/>
              <a:t>Thu,22/12/2016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75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7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5.gif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3349515" y="2854600"/>
            <a:ext cx="7033999" cy="854799"/>
          </a:xfrm>
          <a:prstGeom prst="rect">
            <a:avLst/>
          </a:prstGeom>
        </p:spPr>
        <p:txBody>
          <a:bodyPr lIns="121900" tIns="121900" rIns="121900" bIns="121900" anchor="b" anchorCtr="0">
            <a:noAutofit/>
          </a:bodyPr>
          <a:lstStyle/>
          <a:p>
            <a:pPr algn="ctr"/>
            <a:r>
              <a:rPr lang="en" sz="7200" spc="300" dirty="0" smtClean="0">
                <a:solidFill>
                  <a:srgbClr val="002060"/>
                </a:solidFill>
              </a:rPr>
              <a:t>Passive Villa </a:t>
            </a:r>
            <a:endParaRPr lang="en" sz="7200" spc="300" dirty="0">
              <a:solidFill>
                <a:srgbClr val="002060"/>
              </a:solidFill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3173687" y="301172"/>
            <a:ext cx="6921199" cy="11019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An-Najah National university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Faculty of engineering </a:t>
            </a:r>
          </a:p>
          <a:p>
            <a:pPr algn="ctr" defTabSz="1219170">
              <a:spcBef>
                <a:spcPts val="800"/>
              </a:spcBef>
            </a:pPr>
            <a:r>
              <a:rPr lang="en" kern="0" dirty="0" smtClean="0">
                <a:latin typeface="Varela Round"/>
                <a:ea typeface="Varela Round"/>
                <a:cs typeface="Varela Round"/>
                <a:sym typeface="Varela Round"/>
              </a:rPr>
              <a:t>Building engineering departmenet </a:t>
            </a:r>
          </a:p>
          <a:p>
            <a:pPr algn="ctr" defTabSz="1219170">
              <a:spcBef>
                <a:spcPts val="800"/>
              </a:spcBef>
            </a:pPr>
            <a:r>
              <a:rPr lang="en" sz="2000" b="1" kern="0" dirty="0" smtClean="0">
                <a:latin typeface="Varela Round"/>
                <a:ea typeface="Varela Round"/>
                <a:cs typeface="Varela Round"/>
                <a:sym typeface="Varela Round"/>
              </a:rPr>
              <a:t>Graduation project ||</a:t>
            </a:r>
            <a:endParaRPr lang="en" sz="2000" b="1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2873266" y="4481928"/>
            <a:ext cx="4676463" cy="19674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Prepared By :</a:t>
            </a:r>
            <a:endParaRPr lang="en" sz="2000" b="1" kern="0" dirty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Dana Saeed 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Kamal Salhab </a:t>
            </a:r>
          </a:p>
          <a:p>
            <a:pPr marL="1200150" indent="-514350" defTabSz="1219170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Mohammad Saeeri</a:t>
            </a:r>
            <a:endParaRPr lang="en" sz="2800" kern="0" dirty="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6866515" y="4449634"/>
            <a:ext cx="5517534" cy="1002122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defTabSz="1219170">
              <a:spcBef>
                <a:spcPts val="800"/>
              </a:spcBef>
            </a:pPr>
            <a:r>
              <a:rPr lang="en" sz="2000" b="1" kern="0" dirty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Supervisor </a:t>
            </a:r>
            <a:r>
              <a:rPr lang="en" sz="2000" b="1" kern="0" dirty="0" smtClean="0">
                <a:solidFill>
                  <a:srgbClr val="E8004C"/>
                </a:solidFill>
                <a:latin typeface="Varela Round"/>
                <a:ea typeface="Varela Round"/>
                <a:cs typeface="Varela Round"/>
                <a:sym typeface="Varela Round"/>
              </a:rPr>
              <a:t>:</a:t>
            </a:r>
            <a:endParaRPr lang="en" sz="2000" b="1" kern="0" dirty="0">
              <a:solidFill>
                <a:srgbClr val="E8004C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marL="1371600" indent="-400050" defTabSz="1219170">
              <a:spcBef>
                <a:spcPts val="800"/>
              </a:spcBef>
              <a:buFont typeface="Wingdings" panose="05000000000000000000" pitchFamily="2" charset="2"/>
              <a:buChar char="q"/>
              <a:tabLst>
                <a:tab pos="1543050" algn="l"/>
              </a:tabLst>
            </a:pPr>
            <a:r>
              <a:rPr lang="en" sz="2800" kern="0" dirty="0" smtClean="0">
                <a:latin typeface="Varela Round"/>
                <a:ea typeface="Varela Round"/>
                <a:cs typeface="Varela Round"/>
                <a:sym typeface="Varela Round"/>
              </a:rPr>
              <a:t>Eng</a:t>
            </a:r>
            <a:r>
              <a:rPr lang="en" sz="2800" kern="0" dirty="0">
                <a:latin typeface="Varela Round"/>
                <a:ea typeface="Varela Round"/>
                <a:cs typeface="Varela Round"/>
                <a:sym typeface="Varela Round"/>
              </a:rPr>
              <a:t>. Haitham Sawalha</a:t>
            </a:r>
          </a:p>
        </p:txBody>
      </p:sp>
    </p:spTree>
    <p:extLst>
      <p:ext uri="{BB962C8B-B14F-4D97-AF65-F5344CB8AC3E}">
        <p14:creationId xmlns:p14="http://schemas.microsoft.com/office/powerpoint/2010/main" val="3356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56346" y="163307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66091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524" y="59166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10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Ground floor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42" y="1619045"/>
            <a:ext cx="5840579" cy="52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11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First floor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060" y="1473539"/>
            <a:ext cx="6264614" cy="5384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30898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44" y="1569767"/>
            <a:ext cx="6207378" cy="528823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12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Second floor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392017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13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Roof floor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187" y="1577822"/>
            <a:ext cx="6213813" cy="544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4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50307" y="5827713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06742" y="6216652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107652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709107" y="15778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North and East elevations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164" y="2193287"/>
            <a:ext cx="6082143" cy="40233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5756"/>
          <a:stretch/>
        </p:blipFill>
        <p:spPr>
          <a:xfrm>
            <a:off x="150307" y="2330919"/>
            <a:ext cx="5855857" cy="383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50307" y="5827713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24957" y="6348623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26443" y="152829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3" name="Rectangle 2"/>
          <p:cNvSpPr/>
          <p:nvPr/>
        </p:nvSpPr>
        <p:spPr>
          <a:xfrm>
            <a:off x="709107" y="1577822"/>
            <a:ext cx="49804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South and West elevations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0" y="2278507"/>
            <a:ext cx="5920944" cy="41209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250" y="2187784"/>
            <a:ext cx="6120749" cy="431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36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16</a:t>
            </a:fld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0" y="993622"/>
            <a:ext cx="4701093" cy="677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3DView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8" t="19706" r="22708"/>
          <a:stretch/>
        </p:blipFill>
        <p:spPr>
          <a:xfrm>
            <a:off x="1933084" y="993622"/>
            <a:ext cx="8430116" cy="525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0208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17</a:t>
            </a:fld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192071"/>
            <a:ext cx="8252316" cy="6183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0" y="993622"/>
            <a:ext cx="4701093" cy="677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N.W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18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106082"/>
            <a:ext cx="8584964" cy="645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N.E	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19</a:t>
            </a:fld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710919"/>
            <a:ext cx="9270377" cy="566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</a:rPr>
              <a:t>S</a:t>
            </a:r>
            <a:r>
              <a:rPr lang="en-US" sz="2800" dirty="0" smtClean="0">
                <a:solidFill>
                  <a:srgbClr val="002060"/>
                </a:solidFill>
              </a:rPr>
              <a:t>.W View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48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228600"/>
            <a:ext cx="8574622" cy="14562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Outline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7454" y="1922430"/>
            <a:ext cx="4191000" cy="463525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Introduction.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Site analysis.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Architectural 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Structural design.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9806" y="5660371"/>
            <a:ext cx="1907484" cy="431147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</a:t>
            </a:fld>
            <a:endParaRPr lang="en-US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968454" y="1922430"/>
            <a:ext cx="4329115" cy="36015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Environmental design</a:t>
            </a:r>
            <a:r>
              <a:rPr lang="en-US" sz="2800" dirty="0" smtClean="0"/>
              <a:t>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Mechanical </a:t>
            </a:r>
            <a:r>
              <a:rPr lang="en-US" sz="2800" dirty="0"/>
              <a:t>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Electrical design.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Safety and fire system.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Quantity survey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1243" y="5788304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20</a:t>
            </a:fld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0" y="993622"/>
            <a:ext cx="47010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S.E View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33" y="487082"/>
            <a:ext cx="8101334" cy="607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34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21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261" y="1324783"/>
            <a:ext cx="5890512" cy="434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72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969070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Codes and Standards: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ACI 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318-11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reinforced concrete structural design.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600" dirty="0" smtClean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UBC -97 for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earthquake design.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ASCE 7 2010 for load combinations 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37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969071"/>
            <a:ext cx="10512424" cy="4574604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Design data: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Concrete strength for slabs and beams,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900" baseline="30000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9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=24 </a:t>
            </a:r>
            <a:r>
              <a:rPr lang="en-US" sz="29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strength for columns and shear walls ,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Steel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yield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strength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Bearing capacity for soil = 350 kN/m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28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1776" y="1439768"/>
            <a:ext cx="10512424" cy="151707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Loads: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24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903968"/>
              </p:ext>
            </p:extLst>
          </p:nvPr>
        </p:nvGraphicFramePr>
        <p:xfrm>
          <a:off x="2497825" y="2743486"/>
          <a:ext cx="9189351" cy="349287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63117"/>
                <a:gridCol w="3063117"/>
                <a:gridCol w="3063117"/>
              </a:tblGrid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Load Type 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Ribbed slab</a:t>
                      </a:r>
                      <a:endParaRPr 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Solid slab</a:t>
                      </a:r>
                      <a:endParaRPr lang="en-US" sz="2800" b="1" dirty="0"/>
                    </a:p>
                  </a:txBody>
                  <a:tcPr anchor="ctr"/>
                </a:tc>
              </a:tr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Live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2.5 (kN/m</a:t>
                      </a:r>
                      <a:r>
                        <a:rPr lang="en-US" sz="28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8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(kN/m</a:t>
                      </a:r>
                      <a:r>
                        <a:rPr lang="en-US" sz="28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8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116429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S.I.D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 (kN/m</a:t>
                      </a:r>
                      <a:r>
                        <a:rPr lang="en-US" sz="24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4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(kN/m</a:t>
                      </a:r>
                      <a:r>
                        <a:rPr lang="en-US" sz="2800" baseline="30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800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28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8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Structural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77359" y="1398493"/>
            <a:ext cx="10512424" cy="5459507"/>
          </a:xfrm>
        </p:spPr>
        <p:txBody>
          <a:bodyPr>
            <a:normAutofit fontScale="92500" lnSpcReduction="2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800" b="1" dirty="0" smtClean="0"/>
              <a:t>Lateral loads:</a:t>
            </a:r>
          </a:p>
          <a:p>
            <a:pPr marL="1828800" lvl="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seismic zone factor. Z=0.2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=0.24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=0.32.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  <a:endParaRPr lang="en-US" dirty="0" smtClean="0"/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29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27989" y="162101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Slabs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220" y="2905572"/>
            <a:ext cx="8568056" cy="395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856576" y="1875338"/>
            <a:ext cx="8516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Solid and ribbed slab with 32 cm thickness.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8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Beams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307"/>
          <a:stretch/>
        </p:blipFill>
        <p:spPr>
          <a:xfrm>
            <a:off x="2986135" y="1609432"/>
            <a:ext cx="6219793" cy="522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Columns and footings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107" y="1587500"/>
            <a:ext cx="6314333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67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29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850" y="1442919"/>
            <a:ext cx="7270750" cy="5415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7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228600"/>
            <a:ext cx="8574622" cy="14562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Introduction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3600" y="1922430"/>
            <a:ext cx="4191000" cy="463525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Project definition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9805" y="5660371"/>
            <a:ext cx="1934779" cy="431147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</a:t>
            </a:fld>
            <a:endParaRPr lang="en-US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684686" y="1967934"/>
            <a:ext cx="4329115" cy="10928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Objective.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39390" y="2816692"/>
            <a:ext cx="4014516" cy="2409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 smtClean="0"/>
              <a:t>Passive </a:t>
            </a:r>
            <a:r>
              <a:rPr lang="en-US" sz="2400" dirty="0"/>
              <a:t>villa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Palestinian requirements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endParaRPr lang="en-US" sz="2400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7391" y="2905932"/>
            <a:ext cx="3195631" cy="311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Integrated design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Comfortable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Affordable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panose="05000000000000000000" pitchFamily="2" charset="2"/>
              <a:buChar char="v"/>
            </a:pPr>
            <a:r>
              <a:rPr lang="en-US" sz="2400" dirty="0"/>
              <a:t>Energy efficient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Verification of model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0041" y="1398493"/>
            <a:ext cx="7723447" cy="5459507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Compatibility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Equilibrium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Internal force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Deflection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Drift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Period check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Model participating mass ratio check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0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31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Slab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806" y="1590382"/>
            <a:ext cx="6229350" cy="26697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657" y="4279153"/>
            <a:ext cx="6580949" cy="255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17713" y="228601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Beam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87" y="1812926"/>
            <a:ext cx="111061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64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36763" y="-404813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G.F Beam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183"/>
          <a:stretch/>
        </p:blipFill>
        <p:spPr>
          <a:xfrm>
            <a:off x="1519354" y="1271967"/>
            <a:ext cx="9276807" cy="492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4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Columns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598" y="1498600"/>
            <a:ext cx="4964402" cy="535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559" y="1498600"/>
            <a:ext cx="2593542" cy="20718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774" y="1584102"/>
            <a:ext cx="3161110" cy="19399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62" y="3795124"/>
            <a:ext cx="4093568" cy="21266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236" y="3914537"/>
            <a:ext cx="3027362" cy="229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4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61902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84349" y="0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Columns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75" y="2262187"/>
            <a:ext cx="10663238" cy="312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7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7092"/>
            <a:ext cx="5429250" cy="39147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Footing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0" y="1900405"/>
            <a:ext cx="662940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Water tanks Reinforcement 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487" y="1455737"/>
            <a:ext cx="4348163" cy="5115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94" y="1756054"/>
            <a:ext cx="7351868" cy="40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r>
              <a:rPr lang="en-US" sz="8000" dirty="0"/>
              <a:t>Environmental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38</a:t>
            </a:fld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7" b="6041"/>
          <a:stretch/>
        </p:blipFill>
        <p:spPr>
          <a:xfrm>
            <a:off x="3725877" y="1333499"/>
            <a:ext cx="4865673" cy="4171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5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Palestinian requirements for green building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631824" cy="32000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39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910046"/>
              </p:ext>
            </p:extLst>
          </p:nvPr>
        </p:nvGraphicFramePr>
        <p:xfrm>
          <a:off x="2794000" y="2533013"/>
          <a:ext cx="8635999" cy="414718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069041"/>
                <a:gridCol w="3868208"/>
                <a:gridCol w="2698750"/>
              </a:tblGrid>
              <a:tr h="14598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Number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The outer structural elements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Maximum</a:t>
                      </a:r>
                      <a:br>
                        <a:rPr lang="en-US" sz="2800" dirty="0" smtClean="0">
                          <a:effectLst/>
                        </a:rPr>
                      </a:br>
                      <a:r>
                        <a:rPr lang="en-US" sz="2800" dirty="0" smtClean="0"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U-Value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 w/m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dirty="0">
                          <a:effectLst/>
                        </a:rPr>
                        <a:t>.k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Outer wall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Outer Slab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 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Ground slab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0.46  w/m</a:t>
                      </a:r>
                      <a:r>
                        <a:rPr lang="en-US" sz="24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Windows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24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  <a:tr h="5374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Doors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 w/m</a:t>
                      </a:r>
                      <a:r>
                        <a:rPr lang="en-US" sz="24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5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28324" y="14005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Site Analysis</a:t>
            </a:r>
            <a:endParaRPr lang="en-US" sz="80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6577" y="1781724"/>
            <a:ext cx="5053012" cy="4635500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Al-</a:t>
            </a:r>
            <a:r>
              <a:rPr lang="en-US" sz="2800" dirty="0" err="1" smtClean="0">
                <a:solidFill>
                  <a:srgbClr val="002060"/>
                </a:solidFill>
              </a:rPr>
              <a:t>Ameria</a:t>
            </a:r>
            <a:r>
              <a:rPr lang="en-US" sz="2800" dirty="0" smtClean="0">
                <a:solidFill>
                  <a:srgbClr val="002060"/>
                </a:solidFill>
              </a:rPr>
              <a:t>,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 Nablus- Palestine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Total area of 1070 m</a:t>
            </a:r>
            <a:r>
              <a:rPr lang="en-US" sz="2800" baseline="30000" dirty="0" smtClean="0">
                <a:solidFill>
                  <a:srgbClr val="002060"/>
                </a:solidFill>
              </a:rPr>
              <a:t>2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661025"/>
            <a:ext cx="2228324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81146" y="6192838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</a:t>
            </a:fld>
            <a:endParaRPr lang="en-US" b="1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9000" y="1771332"/>
            <a:ext cx="7493000" cy="5086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814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Palestinian requirements for green building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40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2741"/>
              </p:ext>
            </p:extLst>
          </p:nvPr>
        </p:nvGraphicFramePr>
        <p:xfrm>
          <a:off x="2902426" y="2760472"/>
          <a:ext cx="8273574" cy="405669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598122"/>
                <a:gridCol w="2078497"/>
                <a:gridCol w="1675995"/>
                <a:gridCol w="1920960"/>
              </a:tblGrid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Maximum </a:t>
                      </a:r>
                      <a:r>
                        <a:rPr lang="en-US" sz="2400" dirty="0" smtClean="0">
                          <a:effectLst/>
                        </a:rPr>
                        <a:t/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U-Value</a:t>
                      </a:r>
                      <a:r>
                        <a:rPr lang="en-US" sz="2400" dirty="0">
                          <a:effectLst/>
                        </a:rPr>
                        <a:t/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 w/m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.k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Shading coefficient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Transmitting coefficient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glass to wall less than 40%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18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 min</a:t>
                      </a:r>
                    </a:p>
                  </a:txBody>
                  <a:tcPr marL="68580" marR="68580" marT="0" marB="0" anchor="ctr"/>
                </a:tc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glass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wall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between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(40-60)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  w/m</a:t>
                      </a:r>
                      <a:r>
                        <a:rPr lang="en-US" sz="18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0.32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 min</a:t>
                      </a:r>
                    </a:p>
                  </a:txBody>
                  <a:tcPr marL="68580" marR="68580" marT="0" marB="0" anchor="ctr"/>
                </a:tc>
              </a:tr>
              <a:tr h="9608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ratio of </a:t>
                      </a: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glass</a:t>
                      </a:r>
                      <a:b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 wall greater than 60%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  w/m</a:t>
                      </a:r>
                      <a:r>
                        <a:rPr lang="en-US" sz="18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0.25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 min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3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69887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41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09391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2060"/>
                </a:solidFill>
              </a:rPr>
              <a:t>Techniques</a:t>
            </a:r>
            <a:endParaRPr lang="en-US" sz="60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33" y="1771796"/>
            <a:ext cx="5899967" cy="4421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D:\Univ\مشروع تخرج 2\Revit\G.P_Revit.rvt_2016-Nov-12_01-30-28PM-000_3D_View_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7" y="1771797"/>
            <a:ext cx="4989513" cy="4421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788295" y="6185733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Heating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600" y="6185733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Cooling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7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08989" y="15369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9" name="Picture 8" descr="D:\Univ\مشروع تخرج 2\تجهيز\صور\New folder\p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7" b="10942"/>
          <a:stretch/>
        </p:blipFill>
        <p:spPr bwMode="auto">
          <a:xfrm>
            <a:off x="2905157" y="1609432"/>
            <a:ext cx="6619843" cy="4943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301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725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74650" y="6066473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04788"/>
            <a:ext cx="12192000" cy="145573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Shading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7" name="Picture 6" descr="D:\Univ\مشروع تخرج 2\تجهيز\صور\New folder\p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2" b="11202"/>
          <a:stretch/>
        </p:blipFill>
        <p:spPr bwMode="auto">
          <a:xfrm>
            <a:off x="6578600" y="1660525"/>
            <a:ext cx="5511800" cy="4209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D:\Univ\مشروع تخرج 2\تجهيز\صور\New folder\f3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4" b="12693"/>
          <a:stretch/>
        </p:blipFill>
        <p:spPr bwMode="auto">
          <a:xfrm>
            <a:off x="152400" y="1652586"/>
            <a:ext cx="5950965" cy="4240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2600" y="5892615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21th Jan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51800" y="5892615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21th Jun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Materials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44</a:t>
            </a:fld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67474"/>
              </p:ext>
            </p:extLst>
          </p:nvPr>
        </p:nvGraphicFramePr>
        <p:xfrm>
          <a:off x="2846863" y="2468562"/>
          <a:ext cx="8104993" cy="431323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50593"/>
                <a:gridCol w="1841324"/>
                <a:gridCol w="1601545"/>
                <a:gridCol w="1411531"/>
              </a:tblGrid>
              <a:tr h="135664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Palestinian Requirements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Passive Villa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1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Element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Value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Value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Fit/Not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walls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External roof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  w/m</a:t>
                      </a:r>
                      <a:r>
                        <a:rPr lang="en-US" sz="200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Ground slab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0.46  w/m</a:t>
                      </a:r>
                      <a:r>
                        <a:rPr lang="en-US" sz="20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0.397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Glass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  w/m</a:t>
                      </a:r>
                      <a:r>
                        <a:rPr lang="en-US" sz="2000" baseline="30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1.752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Shading coefficient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 max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  <a:tr h="4007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transmitting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25% min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Fit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73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Environmental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8050" y="0"/>
            <a:ext cx="10512424" cy="4888929"/>
          </a:xfrm>
        </p:spPr>
        <p:txBody>
          <a:bodyPr>
            <a:normAutofit/>
          </a:bodyPr>
          <a:lstStyle/>
          <a:p>
            <a:pPr marL="1270000" algn="just">
              <a:lnSpc>
                <a:spcPct val="140000"/>
              </a:lnSpc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45</a:t>
            </a:fld>
            <a:endParaRPr lang="en-US" b="1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882438033"/>
              </p:ext>
            </p:extLst>
          </p:nvPr>
        </p:nvGraphicFramePr>
        <p:xfrm>
          <a:off x="2497825" y="1807029"/>
          <a:ext cx="9663325" cy="523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704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Thermal Analysis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8050" y="0"/>
            <a:ext cx="10512424" cy="4888929"/>
          </a:xfrm>
        </p:spPr>
        <p:txBody>
          <a:bodyPr>
            <a:normAutofit/>
          </a:bodyPr>
          <a:lstStyle/>
          <a:p>
            <a:pPr marL="1270000" algn="just">
              <a:lnSpc>
                <a:spcPct val="140000"/>
              </a:lnSpc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46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916478"/>
              </p:ext>
            </p:extLst>
          </p:nvPr>
        </p:nvGraphicFramePr>
        <p:xfrm>
          <a:off x="2661550" y="4588442"/>
          <a:ext cx="8779775" cy="163766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38092"/>
                <a:gridCol w="2307505"/>
                <a:gridCol w="2221208"/>
                <a:gridCol w="2012970"/>
              </a:tblGrid>
              <a:tr h="8188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Lighting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Equipment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Cooling</a:t>
                      </a:r>
                      <a:r>
                        <a:rPr lang="en-US" sz="2000" dirty="0">
                          <a:effectLst/>
                        </a:rPr>
                        <a:t/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Total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(</a:t>
                      </a:r>
                      <a:r>
                        <a:rPr lang="en-US" sz="2400" dirty="0">
                          <a:effectLst/>
                        </a:rPr>
                        <a:t>kwh/m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188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1536.86 </a:t>
                      </a:r>
                      <a:b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(4.1)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567.67</a:t>
                      </a:r>
                      <a:b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(1.52)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8591.96</a:t>
                      </a:r>
                      <a:b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18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(22.95)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10696.5</a:t>
                      </a:r>
                      <a:br>
                        <a:rPr lang="en-US" sz="20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20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(28.57)</a:t>
                      </a:r>
                      <a:endParaRPr lang="en-US" sz="18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01776" y="3955670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Summer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843403"/>
              </p:ext>
            </p:extLst>
          </p:nvPr>
        </p:nvGraphicFramePr>
        <p:xfrm>
          <a:off x="2729600" y="2129329"/>
          <a:ext cx="8674999" cy="155237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11383"/>
                <a:gridCol w="2279968"/>
                <a:gridCol w="2194701"/>
                <a:gridCol w="1988947"/>
              </a:tblGrid>
              <a:tr h="7696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Lighting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Equipment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Heating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kWh (kwh/m</a:t>
                      </a: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Total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(</a:t>
                      </a:r>
                      <a:r>
                        <a:rPr lang="en-US" sz="2400" dirty="0">
                          <a:effectLst/>
                        </a:rPr>
                        <a:t>kwh/m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69677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2149.91</a:t>
                      </a:r>
                      <a:b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(5.74)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586.95</a:t>
                      </a:r>
                      <a:b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(1.57)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8136.12 </a:t>
                      </a:r>
                      <a:b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(21.73)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10873 </a:t>
                      </a:r>
                      <a:b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sz="2000" b="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(29.04)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01776" y="1437961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Winter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7148" y="4571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Thermal Analysis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47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117580"/>
              </p:ext>
            </p:extLst>
          </p:nvPr>
        </p:nvGraphicFramePr>
        <p:xfrm>
          <a:off x="3748752" y="1041492"/>
          <a:ext cx="5477774" cy="584138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474734"/>
                <a:gridCol w="1474734"/>
                <a:gridCol w="1264153"/>
                <a:gridCol w="1264153"/>
              </a:tblGrid>
              <a:tr h="8251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Story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Zone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Heating Capacity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(kW)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Cooling Capacity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(kW)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</a:tr>
              <a:tr h="235796"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Ground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0.83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(guest)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0.98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Dining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0.75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Sitting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0.87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0.55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Kitchen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1.22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0.65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Guest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1.16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0.87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Corridor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0.09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Dirty kitchen 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0.69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0.59</a:t>
                      </a:r>
                    </a:p>
                  </a:txBody>
                  <a:tcPr marL="45384" marR="45384" marT="0" marB="0" anchor="ctr"/>
                </a:tc>
              </a:tr>
              <a:tr h="269307"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First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room 1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1.25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1.08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Corridor (bed)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0.16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F.1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2.11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1.88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Master room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1.48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1.5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room 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0.76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0.54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Corridor (WC)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0.09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0.14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Study room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0.82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0.92</a:t>
                      </a:r>
                    </a:p>
                  </a:txBody>
                  <a:tcPr marL="45384" marR="45384" marT="0" marB="0" anchor="ctr"/>
                </a:tc>
              </a:tr>
              <a:tr h="26930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Second Floor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Kitchenette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1.68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2.62</a:t>
                      </a:r>
                    </a:p>
                  </a:txBody>
                  <a:tcPr marL="45384" marR="45384" marT="0" marB="0" anchor="ctr"/>
                </a:tc>
              </a:tr>
              <a:tr h="2693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F.2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2.31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1.77</a:t>
                      </a:r>
                    </a:p>
                  </a:txBody>
                  <a:tcPr marL="45384" marR="45384" marT="0" marB="0" anchor="ctr"/>
                </a:tc>
              </a:tr>
              <a:tr h="3182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18.54</a:t>
                      </a:r>
                      <a:endParaRPr lang="en-US" sz="120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384" marR="453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16.05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5384" marR="4538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4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Daylight Factor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48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076542"/>
              </p:ext>
            </p:extLst>
          </p:nvPr>
        </p:nvGraphicFramePr>
        <p:xfrm>
          <a:off x="2811203" y="1398497"/>
          <a:ext cx="8140654" cy="5236473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395797"/>
                <a:gridCol w="2514600"/>
                <a:gridCol w="3230257"/>
              </a:tblGrid>
              <a:tr h="96672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Zone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Average Daylight factor </a:t>
                      </a:r>
                      <a:r>
                        <a:rPr lang="en-US" sz="2400" dirty="0" smtClean="0">
                          <a:effectLst/>
                        </a:rPr>
                        <a:t>(%)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</a:tr>
              <a:tr h="284636">
                <a:tc rowSpan="6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Ground 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1.7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(guest)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2.58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Sitting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1.03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Kitchen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1.15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Guest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2.5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Dirty kitchen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2.23</a:t>
                      </a:r>
                    </a:p>
                  </a:txBody>
                  <a:tcPr marL="57752" marR="57752" marT="0" marB="0" anchor="ctr"/>
                </a:tc>
              </a:tr>
              <a:tr h="326706">
                <a:tc rowSpan="5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First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room 1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1.99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F.1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1.59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Master room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2.64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Bed room 2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1.21</a:t>
                      </a:r>
                    </a:p>
                  </a:txBody>
                  <a:tcPr marL="57752" marR="57752" marT="0" marB="0" anchor="ctr"/>
                </a:tc>
              </a:tr>
              <a:tr h="3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Study room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3.21</a:t>
                      </a:r>
                    </a:p>
                  </a:txBody>
                  <a:tcPr marL="57752" marR="57752" marT="0" marB="0" anchor="ctr"/>
                </a:tc>
              </a:tr>
              <a:tr h="32670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Second 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F.2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2.93</a:t>
                      </a:r>
                    </a:p>
                  </a:txBody>
                  <a:tcPr marL="57752" marR="57752" marT="0" marB="0" anchor="ctr"/>
                </a:tc>
              </a:tr>
              <a:tr h="38578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Avg.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57752" marR="57752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2.06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7752" marR="5775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7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Mechanical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49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383" y="1224679"/>
            <a:ext cx="5973067" cy="447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94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28324" y="140054"/>
            <a:ext cx="8574087" cy="1455738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Site Analysis</a:t>
            </a:r>
            <a:endParaRPr lang="en-US" sz="8000" dirty="0">
              <a:solidFill>
                <a:srgbClr val="0020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661025"/>
            <a:ext cx="2228324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81146" y="6192838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</a:t>
            </a:fld>
            <a:endParaRPr lang="en-US" b="1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12" y="2748294"/>
            <a:ext cx="11798488" cy="2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3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50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90325" y="-103805"/>
            <a:ext cx="9011411" cy="145573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Drainage system</a:t>
            </a:r>
            <a:endParaRPr lang="en-US" sz="66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269860"/>
            <a:ext cx="6438930" cy="52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66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51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90325" y="-103805"/>
            <a:ext cx="9011411" cy="145573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</a:rPr>
              <a:t>Layout of water tanks</a:t>
            </a:r>
            <a:endParaRPr lang="en-US" sz="66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069" y="1380833"/>
            <a:ext cx="6358547" cy="552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55563" y="5570538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74650" y="61928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52</a:t>
            </a:fld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475" y="2962275"/>
            <a:ext cx="6791325" cy="3895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160" r="8890"/>
          <a:stretch/>
        </p:blipFill>
        <p:spPr>
          <a:xfrm>
            <a:off x="374650" y="1066801"/>
            <a:ext cx="6637338" cy="3513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4313" y="-293688"/>
            <a:ext cx="901223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System of distribution of water</a:t>
            </a:r>
            <a:endParaRPr lang="en-US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109" y="1111250"/>
            <a:ext cx="9452644" cy="539115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37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04515" y="-344488"/>
            <a:ext cx="9012238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</a:rPr>
              <a:t>System of distribution of water</a:t>
            </a:r>
          </a:p>
        </p:txBody>
      </p:sp>
    </p:spTree>
    <p:extLst>
      <p:ext uri="{BB962C8B-B14F-4D97-AF65-F5344CB8AC3E}">
        <p14:creationId xmlns:p14="http://schemas.microsoft.com/office/powerpoint/2010/main" val="1129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62" y="1252537"/>
            <a:ext cx="10216515" cy="53149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02325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54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61000" y="-203201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Under Floor Heating</a:t>
            </a:r>
            <a:endParaRPr lang="en-US" sz="5400" dirty="0">
              <a:solidFill>
                <a:srgbClr val="00206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55563" y="44529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62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VRF System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1270000" algn="just">
              <a:lnSpc>
                <a:spcPct val="140000"/>
              </a:lnSpc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55</a:t>
            </a:fld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247347"/>
              </p:ext>
            </p:extLst>
          </p:nvPr>
        </p:nvGraphicFramePr>
        <p:xfrm>
          <a:off x="2497825" y="1310510"/>
          <a:ext cx="9008375" cy="554749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880861"/>
                <a:gridCol w="1880861"/>
                <a:gridCol w="1807601"/>
                <a:gridCol w="1807601"/>
                <a:gridCol w="1631451"/>
              </a:tblGrid>
              <a:tr h="845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Story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Zone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Max Design Capacity 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 (BTU/h)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Ton Refrigerator  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 (TR)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Capacity of indoor unit 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 (TR)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</a:tr>
              <a:tr h="270968"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Ground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Living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4436.9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0.37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Bed (guest)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4095.6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0.34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Dining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4436.9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0.37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Sitting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2969.3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0.25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Kitchen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4163.8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0.347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Guest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3959.1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0.33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Dirty kitchen 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2354.9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0.197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First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Bed room 1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4266.2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0.356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Living F.1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7201.4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0.60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Master room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5119.5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0.427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Bed room 2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2593.9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0.216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Study room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3139.9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0.262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0.5</a:t>
                      </a:r>
                    </a:p>
                  </a:txBody>
                  <a:tcPr marL="69277" marR="69277" marT="0" marB="0" anchor="ctr"/>
                </a:tc>
              </a:tr>
              <a:tr h="3054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Second 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Kitchenette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8941.9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0.745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9277" marR="69277" marT="0" marB="0" anchor="ctr"/>
                </a:tc>
              </a:tr>
              <a:tr h="3152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Living F.2</a:t>
                      </a:r>
                      <a:endParaRPr lang="en-US" sz="18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7883.9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0.66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9277" marR="69277" marT="0" marB="0" anchor="ctr"/>
                </a:tc>
              </a:tr>
              <a:tr h="3611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Sum.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9277" marR="69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8.5 (TR)</a:t>
                      </a:r>
                      <a:endParaRPr lang="en-US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9277" marR="6927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5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Acoustical Design</a:t>
            </a:r>
            <a:endParaRPr lang="en-US" sz="8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76" y="266349"/>
            <a:ext cx="10512424" cy="4888929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600" b="1" dirty="0" smtClean="0"/>
              <a:t>STC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56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726425" y="2369820"/>
          <a:ext cx="8957575" cy="430194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420784"/>
                <a:gridCol w="3198014"/>
                <a:gridCol w="1338777"/>
              </a:tblGrid>
              <a:tr h="4897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Layers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Modifications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STC (dB)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</a:tr>
              <a:tr h="4786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Dense Hollow Block 10 cm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786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Adding plaster on both sides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685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Adding sand to cores of hollow block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56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Adding two improvements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06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IAGOFM+Rockwell"/>
                        <a:ea typeface="Calibri" panose="020F0502020204030204" pitchFamily="34" charset="0"/>
                        <a:cs typeface="IAGOFM+Rockwel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47dB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7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725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827713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57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61633" y="0"/>
            <a:ext cx="8574087" cy="145573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002060"/>
                </a:solidFill>
              </a:rPr>
              <a:t>Modeling</a:t>
            </a:r>
            <a:endParaRPr lang="en-US" sz="8000" dirty="0">
              <a:solidFill>
                <a:srgbClr val="002060"/>
              </a:solidFill>
            </a:endParaRPr>
          </a:p>
        </p:txBody>
      </p:sp>
      <p:pic>
        <p:nvPicPr>
          <p:cNvPr id="7" name="Picture 6" descr="C:\Users\Kemsh\Desktop\G.P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5" t="8169" r="11574"/>
          <a:stretch/>
        </p:blipFill>
        <p:spPr bwMode="auto">
          <a:xfrm>
            <a:off x="3225833" y="1455737"/>
            <a:ext cx="5740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98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75350"/>
            <a:ext cx="739775" cy="66516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58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14425" y="-293688"/>
            <a:ext cx="9012237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</a:rPr>
              <a:t>Photovoltaic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633" y="1494344"/>
            <a:ext cx="8343900" cy="514616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67250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2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Photovoltaic System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59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187148" y="1615724"/>
            <a:ext cx="4010452" cy="194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21570 kWh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consumption energy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85%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be covered</a:t>
            </a:r>
          </a:p>
          <a:p>
            <a:pPr marL="1828800" indent="-5588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578600" y="1080643"/>
          <a:ext cx="4875807" cy="562974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182932"/>
                <a:gridCol w="2692875"/>
              </a:tblGrid>
              <a:tr h="5204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E Grid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(kWh)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Jan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1212.92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Feb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1124.65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Mar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1503.13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Apr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1579.5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May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1724.74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Jun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1765.17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Jul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1824.74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Aug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1808.11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Sep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1795.8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Oct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1775.21</a:t>
                      </a:r>
                    </a:p>
                  </a:txBody>
                  <a:tcPr marL="47463" marR="47463" marT="0" marB="0" anchor="ctr"/>
                </a:tc>
              </a:tr>
              <a:tr h="377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Nov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1442.08</a:t>
                      </a:r>
                    </a:p>
                  </a:txBody>
                  <a:tcPr marL="47463" marR="47463" marT="0" marB="0" anchor="ctr"/>
                </a:tc>
              </a:tr>
              <a:tr h="3835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Dec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1205.99</a:t>
                      </a:r>
                    </a:p>
                  </a:txBody>
                  <a:tcPr marL="47463" marR="47463" marT="0" marB="0" anchor="ctr"/>
                </a:tc>
              </a:tr>
              <a:tr h="4423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(kWh)</a:t>
                      </a:r>
                    </a:p>
                  </a:txBody>
                  <a:tcPr marL="47463" marR="474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18762</a:t>
                      </a:r>
                    </a:p>
                  </a:txBody>
                  <a:tcPr marL="47463" marR="4746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2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Architectural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</a:t>
            </a:fld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392" y="1326279"/>
            <a:ext cx="5626208" cy="4228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231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6753" y="-282388"/>
            <a:ext cx="9418728" cy="168486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Electrical Design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066" y="5748157"/>
            <a:ext cx="2076876" cy="404253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337" y="6192557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60</a:t>
            </a:fld>
            <a:endParaRPr lang="en-US" b="1" dirty="0"/>
          </a:p>
        </p:txBody>
      </p:sp>
      <p:pic>
        <p:nvPicPr>
          <p:cNvPr id="7" name="Picture 6" descr="D:\Univ\مشروع تخرج 2\Revit\G.P_Revit_ff.rvt_2016-Nov-23_11-13-48PM-000_3D_View_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152" y="1307229"/>
            <a:ext cx="4431348" cy="4288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87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Artificial Lighting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61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985542"/>
              </p:ext>
            </p:extLst>
          </p:nvPr>
        </p:nvGraphicFramePr>
        <p:xfrm>
          <a:off x="2497825" y="1080643"/>
          <a:ext cx="8322575" cy="577735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156280"/>
                <a:gridCol w="4166295"/>
              </a:tblGrid>
              <a:tr h="8011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Type of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Level of illuminance </a:t>
                      </a:r>
                      <a:r>
                        <a:rPr lang="en-US" sz="2000" dirty="0" smtClean="0">
                          <a:effectLst/>
                        </a:rPr>
                        <a:t>needed</a:t>
                      </a:r>
                      <a:r>
                        <a:rPr lang="en-US" sz="2000" dirty="0">
                          <a:effectLst/>
                        </a:rPr>
                        <a:t/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( lux</a:t>
                      </a:r>
                      <a:r>
                        <a:rPr lang="en-US" sz="2000" dirty="0" smtClean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Stairs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</a:t>
                      </a: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Entrances, landings ,halls, balconies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100-150</a:t>
                      </a: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Kitchen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General 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150-200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Bathroom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General 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100-200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Laundry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300-400</a:t>
                      </a: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Bedroom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General 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100-200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Studies/library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General 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100-400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Living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General </a:t>
                      </a:r>
                      <a:r>
                        <a:rPr lang="en-US" sz="2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100-200</a:t>
                      </a:r>
                      <a:endParaRPr lang="en-US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Guest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100-200</a:t>
                      </a: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Dining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100-200</a:t>
                      </a:r>
                    </a:p>
                  </a:txBody>
                  <a:tcPr marL="61159" marR="61159" marT="0" marB="0" anchor="ctr"/>
                </a:tc>
              </a:tr>
              <a:tr h="452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Storage room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159" marR="611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</a:t>
                      </a:r>
                    </a:p>
                  </a:txBody>
                  <a:tcPr marL="61159" marR="6115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2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42013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62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636712" y="-293688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Motion Sensors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648" y="1162050"/>
            <a:ext cx="8970302" cy="554672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22225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2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642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63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4312" y="-293688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Artificial Lighting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68367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790" y="1162050"/>
            <a:ext cx="8845760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8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624623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Sockets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64</a:t>
            </a:fld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34241"/>
              </p:ext>
            </p:extLst>
          </p:nvPr>
        </p:nvGraphicFramePr>
        <p:xfrm>
          <a:off x="2497825" y="1916088"/>
          <a:ext cx="8911658" cy="325982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76167"/>
                <a:gridCol w="1989627"/>
                <a:gridCol w="1989627"/>
                <a:gridCol w="2656237"/>
              </a:tblGrid>
              <a:tr h="10698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Floor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socket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400" dirty="0" smtClean="0">
                          <a:effectLst/>
                        </a:rPr>
                        <a:t>Amp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socket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sz="2400" dirty="0" smtClean="0">
                          <a:effectLst/>
                        </a:rPr>
                        <a:t>Amp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branches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(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3Ø2.5 </a:t>
                      </a:r>
                      <a:r>
                        <a:rPr lang="en-US" sz="2400" dirty="0">
                          <a:effectLst/>
                        </a:rPr>
                        <a:t>mm</a:t>
                      </a:r>
                      <a:r>
                        <a:rPr lang="en-US" sz="2400" baseline="30000" dirty="0">
                          <a:effectLst/>
                        </a:rPr>
                        <a:t>2</a:t>
                      </a:r>
                      <a:r>
                        <a:rPr lang="en-US" sz="24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G.F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F.1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</a:tr>
              <a:tr h="521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Roof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2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65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93271" y="-293688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Sockets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287" y="1162050"/>
            <a:ext cx="8832222" cy="544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54712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66</a:t>
            </a:fld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97000" y="-203201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Branches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62" y="1252537"/>
            <a:ext cx="10816589" cy="506015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-215106" y="4667251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67</a:t>
            </a:fld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053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pic>
        <p:nvPicPr>
          <p:cNvPr id="7" name="Picture 6" descr="C:\Users\Kemsh\Desktop\Thermal-Fire-Detector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175" y="1350985"/>
            <a:ext cx="2564765" cy="2219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Kemsh\Desktop\smokedetecto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15" y="903019"/>
            <a:ext cx="3115786" cy="3115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572" y="3957805"/>
            <a:ext cx="3904457" cy="2874317"/>
          </a:xfrm>
          <a:prstGeom prst="rect">
            <a:avLst/>
          </a:prstGeom>
        </p:spPr>
      </p:pic>
      <p:pic>
        <p:nvPicPr>
          <p:cNvPr id="10" name="Picture 9" descr="C:\Users\Kemsh\Desktop\alta-recessed_large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991" y="1727357"/>
            <a:ext cx="2306320" cy="51047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1453" y="-298235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Fire and Alarm </a:t>
            </a:r>
            <a:r>
              <a:rPr lang="en-US" sz="5400" dirty="0">
                <a:solidFill>
                  <a:srgbClr val="002060"/>
                </a:solidFill>
              </a:rPr>
              <a:t>System</a:t>
            </a:r>
          </a:p>
        </p:txBody>
      </p:sp>
    </p:spTree>
    <p:extLst>
      <p:ext uri="{BB962C8B-B14F-4D97-AF65-F5344CB8AC3E}">
        <p14:creationId xmlns:p14="http://schemas.microsoft.com/office/powerpoint/2010/main" val="40082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5913438"/>
            <a:ext cx="739775" cy="665162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68</a:t>
            </a:fld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460533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481453" y="-298235"/>
            <a:ext cx="9012238" cy="1455738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Fire and Alarm </a:t>
            </a:r>
            <a:r>
              <a:rPr lang="en-US" sz="5400" dirty="0">
                <a:solidFill>
                  <a:srgbClr val="002060"/>
                </a:solidFill>
              </a:rPr>
              <a:t>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650" y="1296978"/>
            <a:ext cx="7600950" cy="556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825" y="36794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Quantity Survey </a:t>
            </a:r>
            <a:endParaRPr lang="en-US" sz="8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38050" y="5507704"/>
            <a:ext cx="849098" cy="364459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69</a:t>
            </a:fld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273021"/>
              </p:ext>
            </p:extLst>
          </p:nvPr>
        </p:nvGraphicFramePr>
        <p:xfrm>
          <a:off x="2497824" y="1080643"/>
          <a:ext cx="9338575" cy="526935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828816"/>
                <a:gridCol w="3713017"/>
                <a:gridCol w="1796742"/>
              </a:tblGrid>
              <a:tr h="1026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Total Cost 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($)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Unit cost</a:t>
                      </a:r>
                      <a:br>
                        <a:rPr lang="en-US" sz="2800" dirty="0">
                          <a:effectLst/>
                        </a:rPr>
                      </a:br>
                      <a:r>
                        <a:rPr lang="en-US" sz="2800" dirty="0">
                          <a:effectLst/>
                        </a:rPr>
                        <a:t>($/m</a:t>
                      </a:r>
                      <a:r>
                        <a:rPr lang="en-US" sz="2800" baseline="30000" dirty="0">
                          <a:effectLst/>
                        </a:rPr>
                        <a:t>2</a:t>
                      </a:r>
                      <a:r>
                        <a:rPr lang="en-US" sz="2800" dirty="0">
                          <a:effectLst/>
                        </a:rPr>
                        <a:t>)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Excavation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48198.3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59.5</a:t>
                      </a:r>
                    </a:p>
                  </a:txBody>
                  <a:tcPr marL="68580" marR="68580" marT="0" marB="0" anchor="ctr"/>
                </a:tc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Civil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129620.7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160</a:t>
                      </a:r>
                    </a:p>
                  </a:txBody>
                  <a:tcPr marL="68580" marR="68580" marT="0" marB="0" anchor="ctr"/>
                </a:tc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Architectural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295348.6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364.6</a:t>
                      </a:r>
                    </a:p>
                  </a:txBody>
                  <a:tcPr marL="68580" marR="68580" marT="0" marB="0" anchor="ctr"/>
                </a:tc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Mechanical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37675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46.5</a:t>
                      </a:r>
                    </a:p>
                  </a:txBody>
                  <a:tcPr marL="68580" marR="68580" marT="0" marB="0" anchor="ctr"/>
                </a:tc>
              </a:tr>
              <a:tr h="669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Electrical works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31225.2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38.55</a:t>
                      </a:r>
                    </a:p>
                  </a:txBody>
                  <a:tcPr marL="68580" marR="68580" marT="0" marB="0" anchor="ctr"/>
                </a:tc>
              </a:tr>
              <a:tr h="8931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600" dirty="0">
                          <a:effectLst/>
                        </a:rPr>
                        <a:t>Total Cost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$ 542067.73</a:t>
                      </a:r>
                      <a:endParaRPr lang="en-US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3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$ 609</a:t>
                      </a:r>
                      <a:endParaRPr lang="en-US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7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0874" y="685799"/>
            <a:ext cx="8600982" cy="712694"/>
          </a:xfrm>
        </p:spPr>
        <p:txBody>
          <a:bodyPr>
            <a:normAutofit fontScale="90000"/>
          </a:bodyPr>
          <a:lstStyle/>
          <a:p>
            <a:r>
              <a:rPr lang="en-US" sz="8000" dirty="0"/>
              <a:t>Architectural Design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4828" y="1653504"/>
            <a:ext cx="3407849" cy="2920254"/>
          </a:xfrm>
        </p:spPr>
        <p:txBody>
          <a:bodyPr>
            <a:normAutofit fontScale="77500" lnSpcReduction="20000"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The total area of </a:t>
            </a:r>
            <a:r>
              <a:rPr lang="en-US" sz="2600" dirty="0" smtClean="0"/>
              <a:t>a passive </a:t>
            </a:r>
            <a:r>
              <a:rPr lang="en-US" sz="2600" dirty="0"/>
              <a:t>villa equal </a:t>
            </a:r>
            <a:r>
              <a:rPr lang="en-US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810</a:t>
            </a:r>
            <a:r>
              <a:rPr lang="en-US" sz="2600" dirty="0"/>
              <a:t> m</a:t>
            </a:r>
            <a:r>
              <a:rPr lang="en-US" sz="2600" baseline="30000" dirty="0"/>
              <a:t>2</a:t>
            </a:r>
            <a:r>
              <a:rPr lang="en-US" sz="2600" dirty="0"/>
              <a:t> divided into </a:t>
            </a:r>
            <a:r>
              <a:rPr lang="en-US" sz="2600" dirty="0" smtClean="0"/>
              <a:t>three floors </a:t>
            </a:r>
            <a:r>
              <a:rPr lang="en-US" sz="2600" dirty="0"/>
              <a:t>plus roof, the distributions and area of spaces in each floor are shown </a:t>
            </a:r>
            <a:r>
              <a:rPr lang="en-US" sz="2600" dirty="0" smtClean="0"/>
              <a:t>in the following table.</a:t>
            </a:r>
            <a:endParaRPr lang="en-US" sz="26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5727" y="5175916"/>
            <a:ext cx="1992098" cy="311150"/>
          </a:xfr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01776" y="552834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7</a:t>
            </a:fld>
            <a:endParaRPr lang="en-US" b="1" dirty="0"/>
          </a:p>
        </p:txBody>
      </p:sp>
      <p:graphicFrame>
        <p:nvGraphicFramePr>
          <p:cNvPr id="9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165672"/>
              </p:ext>
            </p:extLst>
          </p:nvPr>
        </p:nvGraphicFramePr>
        <p:xfrm>
          <a:off x="4965895" y="1505241"/>
          <a:ext cx="7029157" cy="517902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442105"/>
                <a:gridCol w="1442105"/>
                <a:gridCol w="1142313"/>
                <a:gridCol w="1000878"/>
                <a:gridCol w="1139161"/>
                <a:gridCol w="862595"/>
              </a:tblGrid>
              <a:tr h="533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(m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Floor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Space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 (m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</a:tr>
              <a:tr h="464688">
                <a:tc rowSpan="1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Ground floor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Entrance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20.2</a:t>
                      </a:r>
                    </a:p>
                  </a:txBody>
                  <a:tcPr marL="63133" marR="63133" marT="0" marB="0" anchor="ctr"/>
                </a:tc>
                <a:tc rowSpan="6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First </a:t>
                      </a:r>
                      <a:br>
                        <a:rPr lang="en-US" sz="1800" b="1" kern="1200" dirty="0" smtClean="0">
                          <a:effectLst/>
                        </a:rPr>
                      </a:br>
                      <a:r>
                        <a:rPr lang="en-US" sz="1800" b="1" kern="1200" dirty="0" smtClean="0">
                          <a:effectLst/>
                        </a:rPr>
                        <a:t>floor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Master bed room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</a:p>
                  </a:txBody>
                  <a:tcPr marL="63133" marR="63133" marT="0" marB="0" anchor="ctr"/>
                </a:tc>
              </a:tr>
              <a:tr h="464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Guest room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22.3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Two bed rooms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</a:p>
                  </a:txBody>
                  <a:tcPr marL="63133" marR="63133" marT="0" marB="0" anchor="ctr"/>
                </a:tc>
              </a:tr>
              <a:tr h="697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Guest room (bed)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</a:t>
                      </a:r>
                      <a:r>
                        <a:rPr lang="en-US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area</a:t>
                      </a:r>
                      <a:endParaRPr lang="en-US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48</a:t>
                      </a:r>
                    </a:p>
                  </a:txBody>
                  <a:tcPr marL="63133" marR="63133" marT="0" marB="0" anchor="ctr"/>
                </a:tc>
              </a:tr>
              <a:tr h="464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room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30.4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Study room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12.5</a:t>
                      </a:r>
                    </a:p>
                  </a:txBody>
                  <a:tcPr marL="63133" marR="63133" marT="0" marB="0" anchor="ctr"/>
                </a:tc>
              </a:tr>
              <a:tr h="2932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Sitting area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16.5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Services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</a:p>
                  </a:txBody>
                  <a:tcPr marL="63133" marR="63133" marT="0" marB="0" anchor="ctr"/>
                </a:tc>
              </a:tr>
              <a:tr h="2932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Dirty kitchen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Terraces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</a:t>
                      </a:r>
                    </a:p>
                  </a:txBody>
                  <a:tcPr marL="63133" marR="63133" marT="0" marB="0" anchor="ctr"/>
                </a:tc>
              </a:tr>
              <a:tr h="2932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Kitchen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23.2</a:t>
                      </a:r>
                    </a:p>
                  </a:txBody>
                  <a:tcPr marL="63133" marR="63133" marT="0" marB="0" anchor="ctr"/>
                </a:tc>
                <a:tc rowSpan="4"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Second floor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Living area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</a:t>
                      </a:r>
                    </a:p>
                  </a:txBody>
                  <a:tcPr marL="63133" marR="63133" marT="0" marB="0" anchor="ctr"/>
                </a:tc>
              </a:tr>
              <a:tr h="464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Storage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4.2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Laundry room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12.5</a:t>
                      </a:r>
                    </a:p>
                  </a:txBody>
                  <a:tcPr marL="63133" marR="63133" marT="0" marB="0" anchor="ctr"/>
                </a:tc>
              </a:tr>
              <a:tr h="2932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Dinning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31.85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Services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</a:t>
                      </a:r>
                    </a:p>
                  </a:txBody>
                  <a:tcPr marL="63133" marR="63133" marT="0" marB="0" anchor="ctr"/>
                </a:tc>
              </a:tr>
              <a:tr h="4523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Services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</a:p>
                  </a:txBody>
                  <a:tcPr marL="63133" marR="63133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Terraces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</a:t>
                      </a:r>
                    </a:p>
                  </a:txBody>
                  <a:tcPr marL="63133" marR="63133" marT="0" marB="0" anchor="ctr"/>
                </a:tc>
              </a:tr>
              <a:tr h="464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Terraces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effectLst/>
                        </a:rPr>
                        <a:t>Roof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Maintenance area</a:t>
                      </a:r>
                    </a:p>
                  </a:txBody>
                  <a:tcPr marL="63133" marR="6313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</a:p>
                  </a:txBody>
                  <a:tcPr marL="63133" marR="6313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73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1922708" y="2008436"/>
            <a:ext cx="47096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THANK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70906" y="3471497"/>
            <a:ext cx="381642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YOU</a:t>
            </a:r>
            <a:endParaRPr lang="en-US" sz="9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261291" y="3670990"/>
            <a:ext cx="81014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169149" y="135059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81588"/>
            <a:ext cx="2228850" cy="531812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8117" y="5897941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8</a:t>
            </a:fld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Site plan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986" y="1595792"/>
            <a:ext cx="5680414" cy="57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59387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56346" y="140054"/>
            <a:ext cx="8574087" cy="1455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002060"/>
                </a:solidFill>
              </a:rPr>
              <a:t>Architectural Design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5038454"/>
            <a:ext cx="2228850" cy="531813"/>
          </a:xfrm>
          <a:prstGeom prst="rect">
            <a:avLst/>
          </a:prstGeom>
        </p:spPr>
        <p:txBody>
          <a:bodyPr/>
          <a:lstStyle/>
          <a:p>
            <a:fld id="{B8DF0FA6-59C9-45CC-9E28-7FF64CA5567B}" type="datetime1">
              <a:rPr lang="en-US" sz="2000" smtClean="0"/>
              <a:t>Thu,22/12/2016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5388" y="5916666"/>
            <a:ext cx="550863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z="2800" b="1" smtClean="0"/>
              <a:pPr/>
              <a:t>9</a:t>
            </a:fld>
            <a:endParaRPr lang="en-US" b="1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/>
          <a:srcRect l="12805" r="15354"/>
          <a:stretch/>
        </p:blipFill>
        <p:spPr>
          <a:xfrm>
            <a:off x="3004257" y="1595792"/>
            <a:ext cx="7017550" cy="58400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56576" y="1875338"/>
            <a:ext cx="3994823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Master plan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9314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47">
    <a:dk1>
      <a:srgbClr val="000000"/>
    </a:dk1>
    <a:lt1>
      <a:srgbClr val="FFFFFF"/>
    </a:lt1>
    <a:dk2>
      <a:srgbClr val="666666"/>
    </a:dk2>
    <a:lt2>
      <a:srgbClr val="CCCCCC"/>
    </a:lt2>
    <a:accent1>
      <a:srgbClr val="3A81BA"/>
    </a:accent1>
    <a:accent2>
      <a:srgbClr val="D89F39"/>
    </a:accent2>
    <a:accent3>
      <a:srgbClr val="8BAB42"/>
    </a:accent3>
    <a:accent4>
      <a:srgbClr val="57A7B5"/>
    </a:accent4>
    <a:accent5>
      <a:srgbClr val="8B81D2"/>
    </a:accent5>
    <a:accent6>
      <a:srgbClr val="963334"/>
    </a:accent6>
    <a:hlink>
      <a:srgbClr val="1155CC"/>
    </a:hlink>
    <a:folHlink>
      <a:srgbClr val="6611CC"/>
    </a:folHlink>
  </a:clrScheme>
</a:themeOverride>
</file>

<file path=ppt/theme/themeOverride2.xml><?xml version="1.0" encoding="utf-8"?>
<a:themeOverride xmlns:a="http://schemas.openxmlformats.org/drawingml/2006/main">
  <a:clrScheme name="Custom 347">
    <a:dk1>
      <a:srgbClr val="000000"/>
    </a:dk1>
    <a:lt1>
      <a:srgbClr val="FFFFFF"/>
    </a:lt1>
    <a:dk2>
      <a:srgbClr val="666666"/>
    </a:dk2>
    <a:lt2>
      <a:srgbClr val="CCCCCC"/>
    </a:lt2>
    <a:accent1>
      <a:srgbClr val="3A81BA"/>
    </a:accent1>
    <a:accent2>
      <a:srgbClr val="D89F39"/>
    </a:accent2>
    <a:accent3>
      <a:srgbClr val="8BAB42"/>
    </a:accent3>
    <a:accent4>
      <a:srgbClr val="57A7B5"/>
    </a:accent4>
    <a:accent5>
      <a:srgbClr val="8B81D2"/>
    </a:accent5>
    <a:accent6>
      <a:srgbClr val="963334"/>
    </a:accent6>
    <a:hlink>
      <a:srgbClr val="1155CC"/>
    </a:hlink>
    <a:folHlink>
      <a:srgbClr val="6611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1967</TotalTime>
  <Words>1271</Words>
  <Application>Microsoft Office PowerPoint</Application>
  <PresentationFormat>Widescreen</PresentationFormat>
  <Paragraphs>764</Paragraphs>
  <Slides>70</Slides>
  <Notes>69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70</vt:i4>
      </vt:variant>
    </vt:vector>
  </HeadingPairs>
  <TitlesOfParts>
    <vt:vector size="84" baseType="lpstr">
      <vt:lpstr>Arial</vt:lpstr>
      <vt:lpstr>Arial Narrow</vt:lpstr>
      <vt:lpstr>Calibri</vt:lpstr>
      <vt:lpstr>Corbel</vt:lpstr>
      <vt:lpstr>Garamond</vt:lpstr>
      <vt:lpstr>IAGOFM+Rockwell</vt:lpstr>
      <vt:lpstr>Nixie One</vt:lpstr>
      <vt:lpstr>Tahoma</vt:lpstr>
      <vt:lpstr>Times New Roman</vt:lpstr>
      <vt:lpstr>Varela Round</vt:lpstr>
      <vt:lpstr>Wingdings</vt:lpstr>
      <vt:lpstr>Parallax</vt:lpstr>
      <vt:lpstr>Puck template</vt:lpstr>
      <vt:lpstr>Organic</vt:lpstr>
      <vt:lpstr>Passive Villa </vt:lpstr>
      <vt:lpstr>Outline</vt:lpstr>
      <vt:lpstr>Introduction</vt:lpstr>
      <vt:lpstr>Site Analysis</vt:lpstr>
      <vt:lpstr>Site Analysis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Architectural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Structural Design</vt:lpstr>
      <vt:lpstr>Structural Design</vt:lpstr>
      <vt:lpstr>Structural Design</vt:lpstr>
      <vt:lpstr>Structural Design</vt:lpstr>
      <vt:lpstr>Slabs</vt:lpstr>
      <vt:lpstr>Beams</vt:lpstr>
      <vt:lpstr>Columns and footings</vt:lpstr>
      <vt:lpstr>Modeling</vt:lpstr>
      <vt:lpstr>Verification of model</vt:lpstr>
      <vt:lpstr>Slab Reinforcement </vt:lpstr>
      <vt:lpstr>Beam Reinforcement </vt:lpstr>
      <vt:lpstr>G.F Beam Reinforcement </vt:lpstr>
      <vt:lpstr>Columns Reinforcement </vt:lpstr>
      <vt:lpstr>Columns Reinforcement </vt:lpstr>
      <vt:lpstr>Footing Reinforcement </vt:lpstr>
      <vt:lpstr>Water tanks Reinforcement </vt:lpstr>
      <vt:lpstr>Environmental Design</vt:lpstr>
      <vt:lpstr>Environmental Design</vt:lpstr>
      <vt:lpstr>Environmental Design</vt:lpstr>
      <vt:lpstr>Techniques</vt:lpstr>
      <vt:lpstr>Modeling</vt:lpstr>
      <vt:lpstr>Shading</vt:lpstr>
      <vt:lpstr>Environmental Design</vt:lpstr>
      <vt:lpstr>Environmental Design</vt:lpstr>
      <vt:lpstr>Thermal Analysis</vt:lpstr>
      <vt:lpstr>Thermal Analysis</vt:lpstr>
      <vt:lpstr>Daylight Factor</vt:lpstr>
      <vt:lpstr>Mechanical Design</vt:lpstr>
      <vt:lpstr>Drainage system</vt:lpstr>
      <vt:lpstr>Layout of water tanks</vt:lpstr>
      <vt:lpstr>System of distribution of water</vt:lpstr>
      <vt:lpstr>System of distribution of water</vt:lpstr>
      <vt:lpstr>Under Floor Heating</vt:lpstr>
      <vt:lpstr>VRF System</vt:lpstr>
      <vt:lpstr>Acoustical Design</vt:lpstr>
      <vt:lpstr>Modeling</vt:lpstr>
      <vt:lpstr>Photovoltaic System</vt:lpstr>
      <vt:lpstr>Photovoltaic System</vt:lpstr>
      <vt:lpstr>Electrical Design</vt:lpstr>
      <vt:lpstr>Artificial Lighting</vt:lpstr>
      <vt:lpstr>Motion Sensors</vt:lpstr>
      <vt:lpstr>Artificial Lighting</vt:lpstr>
      <vt:lpstr>Sockets</vt:lpstr>
      <vt:lpstr>Sockets</vt:lpstr>
      <vt:lpstr>Branches</vt:lpstr>
      <vt:lpstr>Fire and Alarm System</vt:lpstr>
      <vt:lpstr>Fire and Alarm System</vt:lpstr>
      <vt:lpstr>Quantity Survey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Kemsh</dc:creator>
  <cp:lastModifiedBy>Kemsh</cp:lastModifiedBy>
  <cp:revision>96</cp:revision>
  <dcterms:created xsi:type="dcterms:W3CDTF">2014-09-12T02:11:33Z</dcterms:created>
  <dcterms:modified xsi:type="dcterms:W3CDTF">2016-12-22T20:00:23Z</dcterms:modified>
</cp:coreProperties>
</file>