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3.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9" r:id="rId2"/>
    <p:sldMasterId id="2147483777" r:id="rId3"/>
    <p:sldMasterId id="2147483816" r:id="rId4"/>
  </p:sldMasterIdLst>
  <p:notesMasterIdLst>
    <p:notesMasterId r:id="rId46"/>
  </p:notesMasterIdLst>
  <p:sldIdLst>
    <p:sldId id="364" r:id="rId5"/>
    <p:sldId id="365" r:id="rId6"/>
    <p:sldId id="366" r:id="rId7"/>
    <p:sldId id="367" r:id="rId8"/>
    <p:sldId id="368" r:id="rId9"/>
    <p:sldId id="284" r:id="rId10"/>
    <p:sldId id="320" r:id="rId11"/>
    <p:sldId id="318" r:id="rId12"/>
    <p:sldId id="259" r:id="rId13"/>
    <p:sldId id="263" r:id="rId14"/>
    <p:sldId id="265" r:id="rId15"/>
    <p:sldId id="322" r:id="rId16"/>
    <p:sldId id="323" r:id="rId17"/>
    <p:sldId id="324" r:id="rId18"/>
    <p:sldId id="326" r:id="rId19"/>
    <p:sldId id="327" r:id="rId20"/>
    <p:sldId id="328" r:id="rId21"/>
    <p:sldId id="348" r:id="rId22"/>
    <p:sldId id="349" r:id="rId23"/>
    <p:sldId id="350" r:id="rId24"/>
    <p:sldId id="351" r:id="rId25"/>
    <p:sldId id="352" r:id="rId26"/>
    <p:sldId id="353" r:id="rId27"/>
    <p:sldId id="354" r:id="rId28"/>
    <p:sldId id="355" r:id="rId29"/>
    <p:sldId id="329" r:id="rId30"/>
    <p:sldId id="331" r:id="rId31"/>
    <p:sldId id="332" r:id="rId32"/>
    <p:sldId id="333" r:id="rId33"/>
    <p:sldId id="334" r:id="rId34"/>
    <p:sldId id="335" r:id="rId35"/>
    <p:sldId id="336" r:id="rId36"/>
    <p:sldId id="337" r:id="rId37"/>
    <p:sldId id="338" r:id="rId38"/>
    <p:sldId id="339" r:id="rId39"/>
    <p:sldId id="340" r:id="rId40"/>
    <p:sldId id="341" r:id="rId41"/>
    <p:sldId id="342" r:id="rId42"/>
    <p:sldId id="343" r:id="rId43"/>
    <p:sldId id="362" r:id="rId44"/>
    <p:sldId id="363"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M" initials="U" lastIdx="1" clrIdx="0">
    <p:extLst>
      <p:ext uri="{19B8F6BF-5375-455C-9EA6-DF929625EA0E}">
        <p15:presenceInfo xmlns:p15="http://schemas.microsoft.com/office/powerpoint/2012/main" userId="USER-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51" autoAdjust="0"/>
    <p:restoredTop sz="94660"/>
  </p:normalViewPr>
  <p:slideViewPr>
    <p:cSldViewPr snapToGrid="0">
      <p:cViewPr varScale="1">
        <p:scale>
          <a:sx n="75" d="100"/>
          <a:sy n="75" d="100"/>
        </p:scale>
        <p:origin x="67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232474-7F2D-4AA8-B217-5258BD65F33F}" type="datetimeFigureOut">
              <a:rPr lang="en-US" smtClean="0"/>
              <a:t>7/10/2024</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163853-0902-4BC0-B79C-F9968385F7F8}" type="slidenum">
              <a:rPr lang="en-US" smtClean="0"/>
              <a:t>‹#›</a:t>
            </a:fld>
            <a:endParaRPr lang="en-US"/>
          </a:p>
        </p:txBody>
      </p:sp>
    </p:spTree>
    <p:extLst>
      <p:ext uri="{BB962C8B-B14F-4D97-AF65-F5344CB8AC3E}">
        <p14:creationId xmlns:p14="http://schemas.microsoft.com/office/powerpoint/2010/main" val="2674893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58124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2"/>
        <p:cNvGrpSpPr/>
        <p:nvPr/>
      </p:nvGrpSpPr>
      <p:grpSpPr>
        <a:xfrm>
          <a:off x="0" y="0"/>
          <a:ext cx="0" cy="0"/>
          <a:chOff x="0" y="0"/>
          <a:chExt cx="0" cy="0"/>
        </a:xfrm>
      </p:grpSpPr>
      <p:sp>
        <p:nvSpPr>
          <p:cNvPr id="1533" name="Google Shape;1533;g1083f33e91c_1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4" name="Google Shape;1534;g1083f33e91c_1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56578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81432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61554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25767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76073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70254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38184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77594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76372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3.xml"/><Relationship Id="rId4" Type="http://schemas.openxmlformats.org/officeDocument/2006/relationships/hyperlink" Target="https://www.freepik.com/" TargetMode="Externa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4.xml"/><Relationship Id="rId4" Type="http://schemas.openxmlformats.org/officeDocument/2006/relationships/hyperlink" Target="https://www.freepik.com/" TargetMode="Externa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2.xml"/><Relationship Id="rId4" Type="http://schemas.openxmlformats.org/officeDocument/2006/relationships/hyperlink" Target="https://www.freepik.com/" TargetMode="Externa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93188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5481440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6750330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8180734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5090602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76472956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3156667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62435102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074841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445741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931891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05688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5623806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2813805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5045848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696210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357991157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71424513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3963517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29349761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101764427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3670517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517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9875257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60562537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1082274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6695100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9586877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48827741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3218690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0894443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29103501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9919177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3183523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5991650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90439259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3273042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90303890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27827718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373272837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99853450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8643683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7229481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28972923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7605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7276513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0597342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91710648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9022943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6547896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6119621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645527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377997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29670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63542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398239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57605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4575501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187688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095812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6355498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3028750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937882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2843514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408712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576194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7302652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26823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153553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871656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77244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731183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25251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152502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545195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331863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2854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9562171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359251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3924455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28308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41225634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825265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8502192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9325605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913997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879938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3807112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46353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425385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42547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876513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0541274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977857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820369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202864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82144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5941591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7907209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71921336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143470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2052186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087548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427853856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390172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769508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61104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411423807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3000035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893205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6635021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95614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284342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59394135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9976330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6941041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364792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9374785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0837954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443667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082500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79896875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35801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31882264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8310524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1401032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529115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554060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2161517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0052869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079315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9178929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3995449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9234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46183796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45590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9314316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6776879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59235820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3400193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4214942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0490546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206502692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3495595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3064760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slideLayout" Target="../slideLayouts/slideLayout69.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slideLayout" Target="../slideLayouts/slideLayout68.xml"/><Relationship Id="rId38" Type="http://schemas.openxmlformats.org/officeDocument/2006/relationships/theme" Target="../theme/theme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slideLayout" Target="../slideLayouts/slideLayout67.xml"/><Relationship Id="rId37" Type="http://schemas.openxmlformats.org/officeDocument/2006/relationships/slideLayout" Target="../slideLayouts/slideLayout72.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36" Type="http://schemas.openxmlformats.org/officeDocument/2006/relationships/slideLayout" Target="../slideLayouts/slideLayout71.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slideLayout" Target="../slideLayouts/slideLayout66.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slideLayout" Target="../slideLayouts/slideLayout65.xml"/><Relationship Id="rId35" Type="http://schemas.openxmlformats.org/officeDocument/2006/relationships/slideLayout" Target="../slideLayouts/slideLayout7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26" Type="http://schemas.openxmlformats.org/officeDocument/2006/relationships/slideLayout" Target="../slideLayouts/slideLayout98.xml"/><Relationship Id="rId39" Type="http://schemas.openxmlformats.org/officeDocument/2006/relationships/theme" Target="../theme/theme3.xml"/><Relationship Id="rId3" Type="http://schemas.openxmlformats.org/officeDocument/2006/relationships/slideLayout" Target="../slideLayouts/slideLayout75.xml"/><Relationship Id="rId21" Type="http://schemas.openxmlformats.org/officeDocument/2006/relationships/slideLayout" Target="../slideLayouts/slideLayout93.xml"/><Relationship Id="rId34" Type="http://schemas.openxmlformats.org/officeDocument/2006/relationships/slideLayout" Target="../slideLayouts/slideLayout106.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slideLayout" Target="../slideLayouts/slideLayout97.xml"/><Relationship Id="rId33" Type="http://schemas.openxmlformats.org/officeDocument/2006/relationships/slideLayout" Target="../slideLayouts/slideLayout105.xml"/><Relationship Id="rId38" Type="http://schemas.openxmlformats.org/officeDocument/2006/relationships/slideLayout" Target="../slideLayouts/slideLayout110.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slideLayout" Target="../slideLayouts/slideLayout92.xml"/><Relationship Id="rId29" Type="http://schemas.openxmlformats.org/officeDocument/2006/relationships/slideLayout" Target="../slideLayouts/slideLayout101.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32" Type="http://schemas.openxmlformats.org/officeDocument/2006/relationships/slideLayout" Target="../slideLayouts/slideLayout104.xml"/><Relationship Id="rId37" Type="http://schemas.openxmlformats.org/officeDocument/2006/relationships/slideLayout" Target="../slideLayouts/slideLayout109.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28" Type="http://schemas.openxmlformats.org/officeDocument/2006/relationships/slideLayout" Target="../slideLayouts/slideLayout100.xml"/><Relationship Id="rId36" Type="http://schemas.openxmlformats.org/officeDocument/2006/relationships/slideLayout" Target="../slideLayouts/slideLayout108.xml"/><Relationship Id="rId10" Type="http://schemas.openxmlformats.org/officeDocument/2006/relationships/slideLayout" Target="../slideLayouts/slideLayout82.xml"/><Relationship Id="rId19" Type="http://schemas.openxmlformats.org/officeDocument/2006/relationships/slideLayout" Target="../slideLayouts/slideLayout91.xml"/><Relationship Id="rId31" Type="http://schemas.openxmlformats.org/officeDocument/2006/relationships/slideLayout" Target="../slideLayouts/slideLayout103.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slideLayout" Target="../slideLayouts/slideLayout94.xml"/><Relationship Id="rId27" Type="http://schemas.openxmlformats.org/officeDocument/2006/relationships/slideLayout" Target="../slideLayouts/slideLayout99.xml"/><Relationship Id="rId30" Type="http://schemas.openxmlformats.org/officeDocument/2006/relationships/slideLayout" Target="../slideLayouts/slideLayout102.xml"/><Relationship Id="rId35" Type="http://schemas.openxmlformats.org/officeDocument/2006/relationships/slideLayout" Target="../slideLayouts/slideLayout10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34" Type="http://schemas.openxmlformats.org/officeDocument/2006/relationships/slideLayout" Target="../slideLayouts/slideLayout144.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33" Type="http://schemas.openxmlformats.org/officeDocument/2006/relationships/slideLayout" Target="../slideLayouts/slideLayout143.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slideLayout" Target="../slideLayouts/slideLayout139.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32" Type="http://schemas.openxmlformats.org/officeDocument/2006/relationships/slideLayout" Target="../slideLayouts/slideLayout142.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slideLayout" Target="../slideLayouts/slideLayout138.xml"/><Relationship Id="rId36" Type="http://schemas.openxmlformats.org/officeDocument/2006/relationships/theme" Target="../theme/theme4.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31" Type="http://schemas.openxmlformats.org/officeDocument/2006/relationships/slideLayout" Target="../slideLayouts/slideLayout141.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slideLayout" Target="../slideLayouts/slideLayout140.xml"/><Relationship Id="rId35" Type="http://schemas.openxmlformats.org/officeDocument/2006/relationships/slideLayout" Target="../slideLayouts/slideLayout1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389081864"/>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2" r:id="rId29"/>
    <p:sldLayoutId id="2147483693" r:id="rId30"/>
    <p:sldLayoutId id="2147483694" r:id="rId31"/>
    <p:sldLayoutId id="2147483695" r:id="rId32"/>
    <p:sldLayoutId id="2147483696" r:id="rId33"/>
    <p:sldLayoutId id="2147483697" r:id="rId34"/>
    <p:sldLayoutId id="2147483698"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751406445"/>
      </p:ext>
    </p:extLst>
  </p:cSld>
  <p:clrMap bg1="lt1" tx1="dk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 id="2147483725" r:id="rId25"/>
    <p:sldLayoutId id="2147483726" r:id="rId26"/>
    <p:sldLayoutId id="2147483727" r:id="rId27"/>
    <p:sldLayoutId id="2147483728" r:id="rId28"/>
    <p:sldLayoutId id="2147483729" r:id="rId29"/>
    <p:sldLayoutId id="2147483730" r:id="rId30"/>
    <p:sldLayoutId id="2147483731" r:id="rId31"/>
    <p:sldLayoutId id="2147483732" r:id="rId32"/>
    <p:sldLayoutId id="2147483733" r:id="rId33"/>
    <p:sldLayoutId id="2147483734" r:id="rId34"/>
    <p:sldLayoutId id="2147483735" r:id="rId35"/>
    <p:sldLayoutId id="2147483736" r:id="rId36"/>
    <p:sldLayoutId id="2147483737"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056969274"/>
      </p:ext>
    </p:extLst>
  </p:cSld>
  <p:clrMap bg1="lt1" tx1="dk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 id="2147483797" r:id="rId20"/>
    <p:sldLayoutId id="2147483798" r:id="rId21"/>
    <p:sldLayoutId id="2147483799" r:id="rId22"/>
    <p:sldLayoutId id="2147483800" r:id="rId23"/>
    <p:sldLayoutId id="2147483801" r:id="rId24"/>
    <p:sldLayoutId id="2147483802" r:id="rId25"/>
    <p:sldLayoutId id="2147483803" r:id="rId26"/>
    <p:sldLayoutId id="2147483804" r:id="rId27"/>
    <p:sldLayoutId id="2147483805" r:id="rId28"/>
    <p:sldLayoutId id="2147483806" r:id="rId29"/>
    <p:sldLayoutId id="2147483807" r:id="rId30"/>
    <p:sldLayoutId id="2147483808" r:id="rId31"/>
    <p:sldLayoutId id="2147483809" r:id="rId32"/>
    <p:sldLayoutId id="2147483810" r:id="rId33"/>
    <p:sldLayoutId id="2147483811" r:id="rId34"/>
    <p:sldLayoutId id="2147483812" r:id="rId35"/>
    <p:sldLayoutId id="2147483813" r:id="rId36"/>
    <p:sldLayoutId id="2147483814" r:id="rId37"/>
    <p:sldLayoutId id="2147483815"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307995412"/>
      </p:ext>
    </p:extLst>
  </p:cSld>
  <p:clrMap bg1="lt1" tx1="dk1" bg2="dk2" tx2="lt2" accent1="accent1" accent2="accent2" accent3="accent3" accent4="accent4" accent5="accent5" accent6="accent6" hlink="hlink" folHlink="folHlink"/>
  <p:sldLayoutIdLst>
    <p:sldLayoutId id="2147483819" r:id="rId1"/>
    <p:sldLayoutId id="2147483820"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 id="2147483833" r:id="rId14"/>
    <p:sldLayoutId id="2147483834" r:id="rId15"/>
    <p:sldLayoutId id="2147483835" r:id="rId16"/>
    <p:sldLayoutId id="2147483836" r:id="rId17"/>
    <p:sldLayoutId id="2147483837" r:id="rId18"/>
    <p:sldLayoutId id="2147483838" r:id="rId19"/>
    <p:sldLayoutId id="2147483839" r:id="rId20"/>
    <p:sldLayoutId id="2147483840" r:id="rId21"/>
    <p:sldLayoutId id="2147483841" r:id="rId22"/>
    <p:sldLayoutId id="2147483842" r:id="rId23"/>
    <p:sldLayoutId id="2147483843" r:id="rId24"/>
    <p:sldLayoutId id="2147483844" r:id="rId25"/>
    <p:sldLayoutId id="2147483845" r:id="rId26"/>
    <p:sldLayoutId id="2147483846" r:id="rId27"/>
    <p:sldLayoutId id="2147483847" r:id="rId28"/>
    <p:sldLayoutId id="2147483848" r:id="rId29"/>
    <p:sldLayoutId id="2147483849" r:id="rId30"/>
    <p:sldLayoutId id="2147483850" r:id="rId31"/>
    <p:sldLayoutId id="2147483851" r:id="rId32"/>
    <p:sldLayoutId id="2147483852" r:id="rId33"/>
    <p:sldLayoutId id="2147483853" r:id="rId34"/>
    <p:sldLayoutId id="2147483854"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xml"/><Relationship Id="rId1" Type="http://schemas.openxmlformats.org/officeDocument/2006/relationships/slideLayout" Target="../slideLayouts/slideLayout75.xml"/><Relationship Id="rId6" Type="http://schemas.openxmlformats.org/officeDocument/2006/relationships/image" Target="../media/image12.png"/><Relationship Id="rId5" Type="http://schemas.openxmlformats.org/officeDocument/2006/relationships/image" Target="../media/image100.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0.png"/><Relationship Id="rId1" Type="http://schemas.openxmlformats.org/officeDocument/2006/relationships/slideLayout" Target="../slideLayouts/slideLayout1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11.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11.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11.xml"/><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7.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1.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11.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png"/><Relationship Id="rId1" Type="http://schemas.openxmlformats.org/officeDocument/2006/relationships/slideLayout" Target="../slideLayouts/slideLayout112.xml"/></Relationships>
</file>

<file path=ppt/slides/_rels/slide28.xml.rels><?xml version="1.0" encoding="UTF-8" standalone="yes"?>
<Relationships xmlns="http://schemas.openxmlformats.org/package/2006/relationships"><Relationship Id="rId2" Type="http://schemas.openxmlformats.org/officeDocument/2006/relationships/image" Target="../media/image290.png"/><Relationship Id="rId1" Type="http://schemas.openxmlformats.org/officeDocument/2006/relationships/slideLayout" Target="../slideLayouts/slideLayout123.xml"/></Relationships>
</file>

<file path=ppt/slides/_rels/slide29.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23.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10.png"/><Relationship Id="rId1" Type="http://schemas.openxmlformats.org/officeDocument/2006/relationships/slideLayout" Target="../slideLayouts/slideLayout123.xml"/></Relationships>
</file>

<file path=ppt/slides/_rels/slide31.xml.rels><?xml version="1.0" encoding="UTF-8" standalone="yes"?>
<Relationships xmlns="http://schemas.openxmlformats.org/package/2006/relationships"><Relationship Id="rId2" Type="http://schemas.openxmlformats.org/officeDocument/2006/relationships/image" Target="../media/image330.png"/><Relationship Id="rId1" Type="http://schemas.openxmlformats.org/officeDocument/2006/relationships/slideLayout" Target="../slideLayouts/slideLayout123.xml"/></Relationships>
</file>

<file path=ppt/slides/_rels/slide32.xml.rels><?xml version="1.0" encoding="UTF-8" standalone="yes"?>
<Relationships xmlns="http://schemas.openxmlformats.org/package/2006/relationships"><Relationship Id="rId2" Type="http://schemas.openxmlformats.org/officeDocument/2006/relationships/image" Target="../media/image340.png"/><Relationship Id="rId1" Type="http://schemas.openxmlformats.org/officeDocument/2006/relationships/slideLayout" Target="../slideLayouts/slideLayout123.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50.png"/><Relationship Id="rId1" Type="http://schemas.openxmlformats.org/officeDocument/2006/relationships/slideLayout" Target="../slideLayouts/slideLayout123.xml"/></Relationships>
</file>

<file path=ppt/slides/_rels/slide34.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123.xml"/></Relationships>
</file>

<file path=ppt/slides/_rels/slide35.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123.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0.png"/><Relationship Id="rId1" Type="http://schemas.openxmlformats.org/officeDocument/2006/relationships/slideLayout" Target="../slideLayouts/slideLayout123.xml"/></Relationships>
</file>

<file path=ppt/slides/_rels/slide37.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123.xml"/></Relationships>
</file>

<file path=ppt/slides/_rels/slide38.xml.rels><?xml version="1.0" encoding="UTF-8" standalone="yes"?>
<Relationships xmlns="http://schemas.openxmlformats.org/package/2006/relationships"><Relationship Id="rId2" Type="http://schemas.openxmlformats.org/officeDocument/2006/relationships/image" Target="../media/image420.png"/><Relationship Id="rId1" Type="http://schemas.openxmlformats.org/officeDocument/2006/relationships/slideLayout" Target="../slideLayouts/slideLayout123.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30.png"/><Relationship Id="rId1" Type="http://schemas.openxmlformats.org/officeDocument/2006/relationships/slideLayout" Target="../slideLayouts/slideLayout12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8.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3" name="Rectangle 2">
            <a:extLst>
              <a:ext uri="{FF2B5EF4-FFF2-40B4-BE49-F238E27FC236}">
                <a16:creationId xmlns="" xmlns:a16="http://schemas.microsoft.com/office/drawing/2014/main" id="{5EA1D2F9-C0BB-40C7-49B3-D38BAC906781}"/>
              </a:ext>
            </a:extLst>
          </p:cNvPr>
          <p:cNvSpPr>
            <a:spLocks noChangeArrowheads="1"/>
          </p:cNvSpPr>
          <p:nvPr/>
        </p:nvSpPr>
        <p:spPr bwMode="auto">
          <a:xfrm>
            <a:off x="4044099" y="393776"/>
            <a:ext cx="4279769"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1pPr>
            <a:lvl2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2pPr>
            <a:lvl3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3pPr>
            <a:lvl4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4pPr>
            <a:lvl5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5pPr>
            <a:lvl6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6pPr>
            <a:lvl7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7pPr>
            <a:lvl8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8pPr>
            <a:lvl9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 algn="l"/>
                <a:tab pos="5273675" algn="l"/>
              </a:tabLst>
            </a:pPr>
            <a:r>
              <a:rPr kumimoji="0" lang="en-US" altLang="en-US" sz="20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An-Najah National University</a:t>
            </a:r>
            <a:endPar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875" algn="l"/>
                <a:tab pos="5273675" algn="l"/>
              </a:tabLst>
            </a:pPr>
            <a:endPar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 xmlns:a16="http://schemas.microsoft.com/office/drawing/2014/main" id="{11D7A03F-7CDD-C639-8947-1F5CDA96F93C}"/>
              </a:ext>
            </a:extLst>
          </p:cNvPr>
          <p:cNvSpPr txBox="1"/>
          <p:nvPr/>
        </p:nvSpPr>
        <p:spPr>
          <a:xfrm>
            <a:off x="2447826" y="2492153"/>
            <a:ext cx="6730738" cy="707886"/>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Engineering Faculty</a:t>
            </a:r>
            <a:endPar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Civil Engineering Department</a:t>
            </a:r>
            <a:endPar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 xmlns:a16="http://schemas.microsoft.com/office/drawing/2014/main" id="{85A91443-93E6-2C62-93C7-5B5721FED0A5}"/>
              </a:ext>
            </a:extLst>
          </p:cNvPr>
          <p:cNvSpPr txBox="1"/>
          <p:nvPr/>
        </p:nvSpPr>
        <p:spPr>
          <a:xfrm>
            <a:off x="1604912" y="3283602"/>
            <a:ext cx="9158142" cy="530594"/>
          </a:xfrm>
          <a:prstGeom prst="rect">
            <a:avLst/>
          </a:prstGeom>
          <a:noFill/>
        </p:spPr>
        <p:txBody>
          <a:bodyPr wrap="square">
            <a:spAutoFit/>
          </a:bodyPr>
          <a:lstStyle/>
          <a:p>
            <a:pPr marL="0" marR="0" algn="ctr">
              <a:lnSpc>
                <a:spcPct val="107000"/>
              </a:lnSpc>
              <a:spcBef>
                <a:spcPts val="0"/>
              </a:spcBef>
              <a:spcAft>
                <a:spcPts val="800"/>
              </a:spcAft>
            </a:pPr>
            <a:r>
              <a:rPr lang="en-US" sz="2800" b="1" kern="100" dirty="0">
                <a:effectLst/>
                <a:latin typeface="Calibri" panose="020F0502020204030204" pitchFamily="34" charset="0"/>
                <a:ea typeface="Calibri" panose="020F0502020204030204" pitchFamily="34" charset="0"/>
                <a:cs typeface="Calibri" panose="020F0502020204030204" pitchFamily="34" charset="0"/>
              </a:rPr>
              <a:t>Design of Mechanically Stabilized Earth Retaining Walls</a:t>
            </a:r>
            <a:endParaRPr lang="en-US" sz="2800"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 xmlns:a16="http://schemas.microsoft.com/office/drawing/2014/main" id="{9076BD52-B9F1-E3B7-4F2B-DF5CAB77CF25}"/>
              </a:ext>
            </a:extLst>
          </p:cNvPr>
          <p:cNvSpPr txBox="1"/>
          <p:nvPr/>
        </p:nvSpPr>
        <p:spPr>
          <a:xfrm>
            <a:off x="2711777" y="3767463"/>
            <a:ext cx="6202836" cy="405367"/>
          </a:xfrm>
          <a:prstGeom prst="rect">
            <a:avLst/>
          </a:prstGeom>
          <a:noFill/>
        </p:spPr>
        <p:txBody>
          <a:bodyPr wrap="square">
            <a:spAutoFit/>
          </a:bodyPr>
          <a:lstStyle/>
          <a:p>
            <a:pPr marL="0" marR="0" algn="ctr">
              <a:lnSpc>
                <a:spcPct val="107000"/>
              </a:lnSpc>
              <a:spcBef>
                <a:spcPts val="0"/>
              </a:spcBef>
              <a:spcAft>
                <a:spcPts val="800"/>
              </a:spcAft>
            </a:pPr>
            <a:r>
              <a:rPr lang="en-US" sz="20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Graduation Project </a:t>
            </a: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 xmlns:a16="http://schemas.microsoft.com/office/drawing/2014/main" id="{98DC0900-75DB-F594-43A6-EA7FA1A6EF7F}"/>
              </a:ext>
            </a:extLst>
          </p:cNvPr>
          <p:cNvSpPr txBox="1"/>
          <p:nvPr/>
        </p:nvSpPr>
        <p:spPr>
          <a:xfrm>
            <a:off x="2630213" y="4335199"/>
            <a:ext cx="6202836" cy="1171988"/>
          </a:xfrm>
          <a:prstGeom prst="rect">
            <a:avLst/>
          </a:prstGeom>
          <a:noFill/>
        </p:spPr>
        <p:txBody>
          <a:bodyPr wrap="square">
            <a:spAutoFit/>
          </a:bodyPr>
          <a:lstStyle/>
          <a:p>
            <a:pPr marL="0" marR="0" algn="ctr">
              <a:lnSpc>
                <a:spcPct val="107000"/>
              </a:lnSpc>
              <a:spcBef>
                <a:spcPts val="0"/>
              </a:spcBef>
              <a:spcAft>
                <a:spcPts val="800"/>
              </a:spcAft>
            </a:pPr>
            <a:r>
              <a:rPr lang="en-US" b="1"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Prepared by:</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Omar </a:t>
            </a:r>
            <a:r>
              <a:rPr lang="en-US"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Hindia</a:t>
            </a: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(11924081)             Yazan Ghanim (11925105)</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Qassim </a:t>
            </a:r>
            <a:r>
              <a:rPr lang="en-US"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dababseh</a:t>
            </a: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(11927489)     Mohamad </a:t>
            </a:r>
            <a:r>
              <a:rPr lang="en-US"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jabareen</a:t>
            </a: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(11925003)</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 xmlns:a16="http://schemas.microsoft.com/office/drawing/2014/main" id="{E2E9EB98-7F10-3A1C-3564-A52FD0118D74}"/>
              </a:ext>
            </a:extLst>
          </p:cNvPr>
          <p:cNvSpPr txBox="1"/>
          <p:nvPr/>
        </p:nvSpPr>
        <p:spPr>
          <a:xfrm>
            <a:off x="2711777" y="5622823"/>
            <a:ext cx="6202836" cy="405367"/>
          </a:xfrm>
          <a:prstGeom prst="rect">
            <a:avLst/>
          </a:prstGeom>
          <a:noFill/>
        </p:spPr>
        <p:txBody>
          <a:bodyPr wrap="square">
            <a:spAutoFit/>
          </a:bodyPr>
          <a:lstStyle/>
          <a:p>
            <a:pPr marL="0" marR="0" algn="ctr">
              <a:lnSpc>
                <a:spcPct val="107000"/>
              </a:lnSpc>
              <a:spcBef>
                <a:spcPts val="0"/>
              </a:spcBef>
              <a:spcAft>
                <a:spcPts val="800"/>
              </a:spcAft>
            </a:pPr>
            <a:r>
              <a:rPr lang="en-US" sz="2000" b="1"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Submitted to:</a:t>
            </a:r>
            <a:r>
              <a:rPr lang="en-US" sz="2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Dr. </a:t>
            </a:r>
            <a:r>
              <a:rPr lang="en-US" sz="2000"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Isam</a:t>
            </a:r>
            <a:r>
              <a:rPr lang="en-US" sz="2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000"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Jardaneh</a:t>
            </a: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16" name="Picture 15">
            <a:extLst>
              <a:ext uri="{FF2B5EF4-FFF2-40B4-BE49-F238E27FC236}">
                <a16:creationId xmlns="" xmlns:a16="http://schemas.microsoft.com/office/drawing/2014/main" id="{F90F41FA-4492-F730-AB38-B834080EDC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1061" y="838759"/>
            <a:ext cx="1621141" cy="1602041"/>
          </a:xfrm>
          <a:prstGeom prst="rect">
            <a:avLst/>
          </a:prstGeom>
        </p:spPr>
      </p:pic>
    </p:spTree>
    <p:extLst>
      <p:ext uri="{BB962C8B-B14F-4D97-AF65-F5344CB8AC3E}">
        <p14:creationId xmlns:p14="http://schemas.microsoft.com/office/powerpoint/2010/main" val="2916647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1" name="Title 40">
            <a:extLst>
              <a:ext uri="{FF2B5EF4-FFF2-40B4-BE49-F238E27FC236}">
                <a16:creationId xmlns="" xmlns:a16="http://schemas.microsoft.com/office/drawing/2014/main" id="{9C7336BF-813C-92CB-0D30-FBDEA3A94346}"/>
              </a:ext>
            </a:extLst>
          </p:cNvPr>
          <p:cNvSpPr>
            <a:spLocks noGrp="1"/>
          </p:cNvSpPr>
          <p:nvPr>
            <p:ph type="title"/>
          </p:nvPr>
        </p:nvSpPr>
        <p:spPr>
          <a:xfrm>
            <a:off x="950967" y="593366"/>
            <a:ext cx="10290000" cy="5592575"/>
          </a:xfrm>
        </p:spPr>
        <p:txBody>
          <a:bodyPr/>
          <a:lstStyle/>
          <a:p>
            <a:pPr>
              <a:lnSpc>
                <a:spcPct val="107000"/>
              </a:lnSpc>
              <a:spcAft>
                <a:spcPts val="300"/>
              </a:spcAft>
            </a:pPr>
            <a:r>
              <a:rPr lang="en-US" sz="2000" b="1" dirty="0">
                <a:effectLst/>
                <a:latin typeface="Times New Roman" panose="02020603050405020304" pitchFamily="18" charset="0"/>
                <a:ea typeface="Calibri" panose="020F0502020204030204" pitchFamily="34" charset="0"/>
              </a:rPr>
              <a:t>Design (MSERW) at </a:t>
            </a:r>
            <a:r>
              <a:rPr lang="en-US" sz="2000" b="1" u="sng" dirty="0">
                <a:effectLst/>
                <a:latin typeface="Times New Roman" panose="02020603050405020304" pitchFamily="18" charset="0"/>
                <a:ea typeface="Calibri" panose="020F0502020204030204" pitchFamily="34" charset="0"/>
              </a:rPr>
              <a:t>H=8</a:t>
            </a:r>
            <a:r>
              <a:rPr lang="en-US" sz="2000" u="sng" dirty="0">
                <a:solidFill>
                  <a:srgbClr val="1C1E21"/>
                </a:solidFill>
                <a:effectLst/>
                <a:latin typeface="Times New Roman" panose="02020603050405020304" pitchFamily="18" charset="0"/>
                <a:ea typeface="Times New Roman" panose="02020603050405020304" pitchFamily="18" charset="0"/>
              </a:rPr>
              <a:t>м</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2000" u="sng" dirty="0">
                <a:solidFill>
                  <a:srgbClr val="1C1E21"/>
                </a:solidFill>
                <a:effectLst/>
                <a:latin typeface="Times New Roman" panose="02020603050405020304" pitchFamily="18" charset="0"/>
                <a:ea typeface="Times New Roman" panose="02020603050405020304" pitchFamily="18" charset="0"/>
              </a:rPr>
              <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solidFill>
                  <a:srgbClr val="1C1E21"/>
                </a:solidFill>
                <a:effectLst/>
                <a:highlight>
                  <a:srgbClr val="FFFFFF"/>
                </a:highlight>
                <a:latin typeface="Times New Roman" panose="02020603050405020304" pitchFamily="18" charset="0"/>
                <a:ea typeface="Times New Roman" panose="02020603050405020304" pitchFamily="18" charset="0"/>
                <a:cs typeface="Arial" panose="020B0604020202020204" pitchFamily="34" charset="0"/>
              </a:rPr>
              <a:t> </a:t>
            </a: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effectLst/>
                <a:latin typeface="Calibri" panose="020F0502020204030204" pitchFamily="34" charset="0"/>
                <a:ea typeface="Calibri" panose="020F0502020204030204" pitchFamily="34" charset="0"/>
                <a:cs typeface="Arial" panose="020B0604020202020204" pitchFamily="34" charset="0"/>
              </a:rPr>
              <a:t/>
            </a:r>
            <a:br>
              <a:rPr lang="en-US" sz="1800" kern="100" dirty="0">
                <a:effectLst/>
                <a:latin typeface="Calibri" panose="020F0502020204030204" pitchFamily="34" charset="0"/>
                <a:ea typeface="Calibri" panose="020F0502020204030204" pitchFamily="34" charset="0"/>
                <a:cs typeface="Arial" panose="020B0604020202020204" pitchFamily="34" charset="0"/>
              </a:rPr>
            </a:br>
            <a:endParaRPr lang="en-US" sz="2000" u="sng"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itle 40">
            <a:extLst>
              <a:ext uri="{FF2B5EF4-FFF2-40B4-BE49-F238E27FC236}">
                <a16:creationId xmlns="" xmlns:a16="http://schemas.microsoft.com/office/drawing/2014/main" id="{75A8F0D7-0973-7248-AE59-57B83B61D6FF}"/>
              </a:ext>
            </a:extLst>
          </p:cNvPr>
          <p:cNvSpPr txBox="1">
            <a:spLocks/>
          </p:cNvSpPr>
          <p:nvPr/>
        </p:nvSpPr>
        <p:spPr>
          <a:xfrm>
            <a:off x="828419" y="898233"/>
            <a:ext cx="3873985" cy="10687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600" kern="0" dirty="0">
                <a:solidFill>
                  <a:srgbClr val="1C1E21"/>
                </a:solidFill>
                <a:latin typeface="Times New Roman" panose="02020603050405020304" pitchFamily="18" charset="0"/>
                <a:ea typeface="Times New Roman" panose="02020603050405020304" pitchFamily="18" charset="0"/>
              </a:rPr>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(Vertical length between strips) </a:t>
            </a:r>
            <a:r>
              <a:rPr lang="en-US" sz="1600" kern="0" dirty="0" err="1">
                <a:solidFill>
                  <a:srgbClr val="1C1E21"/>
                </a:solidFill>
                <a:latin typeface="Times New Roman" panose="02020603050405020304" pitchFamily="18" charset="0"/>
                <a:ea typeface="Times New Roman" panose="02020603050405020304" pitchFamily="18" charset="0"/>
              </a:rPr>
              <a:t>Sv</a:t>
            </a:r>
            <a:r>
              <a:rPr lang="en-US" sz="1600" kern="0" dirty="0">
                <a:solidFill>
                  <a:srgbClr val="1C1E21"/>
                </a:solidFill>
                <a:latin typeface="Times New Roman" panose="02020603050405020304" pitchFamily="18" charset="0"/>
                <a:ea typeface="Times New Roman" panose="02020603050405020304" pitchFamily="18" charset="0"/>
              </a:rPr>
              <a:t> = 0.5 m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(Horizontal length between strips) SH = 1 m </a:t>
            </a:r>
            <a:r>
              <a:rPr lang="en-US" sz="2000" u="sng" kern="0" dirty="0">
                <a:solidFill>
                  <a:srgbClr val="1C1E21"/>
                </a:solidFill>
                <a:latin typeface="Times New Roman" panose="02020603050405020304" pitchFamily="18" charset="0"/>
                <a:ea typeface="Times New Roman" panose="02020603050405020304" pitchFamily="18" charset="0"/>
              </a:rPr>
              <a:t/>
            </a:r>
            <a:br>
              <a:rPr lang="en-US" sz="2000" u="sng" kern="0" dirty="0">
                <a:solidFill>
                  <a:srgbClr val="1C1E21"/>
                </a:solidFill>
                <a:latin typeface="Times New Roman" panose="02020603050405020304" pitchFamily="18" charset="0"/>
                <a:ea typeface="Times New Roman" panose="02020603050405020304" pitchFamily="18" charset="0"/>
              </a:rPr>
            </a:br>
            <a:endParaRPr lang="en-US" sz="2000" u="sng" kern="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itle 40">
                <a:extLst>
                  <a:ext uri="{FF2B5EF4-FFF2-40B4-BE49-F238E27FC236}">
                    <a16:creationId xmlns="" xmlns:a16="http://schemas.microsoft.com/office/drawing/2014/main" id="{0AA00346-DC0E-9FC8-512F-FEB5184E9313}"/>
                  </a:ext>
                </a:extLst>
              </p:cNvPr>
              <p:cNvSpPr txBox="1">
                <a:spLocks/>
              </p:cNvSpPr>
              <p:nvPr/>
            </p:nvSpPr>
            <p:spPr>
              <a:xfrm>
                <a:off x="950967" y="1966991"/>
                <a:ext cx="4521789" cy="18288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a:lnSpc>
                    <a:spcPct val="107000"/>
                  </a:lnSpc>
                  <a:spcAft>
                    <a:spcPts val="300"/>
                  </a:spcAft>
                </a:pPr>
                <a:r>
                  <a:rPr lang="en-US" sz="1800" b="1" kern="100" dirty="0">
                    <a:latin typeface="Calibri" panose="020F0502020204030204" pitchFamily="34" charset="0"/>
                    <a:ea typeface="Calibri" panose="020F0502020204030204" pitchFamily="34" charset="0"/>
                    <a:cs typeface="+mj-cs"/>
                  </a:rPr>
                  <a:t>active pressure: </a:t>
                </a:r>
                <a:r>
                  <a:rPr lang="en-US" sz="1400" kern="100" dirty="0">
                    <a:highlight>
                      <a:srgbClr val="FFFFFF"/>
                    </a:highlight>
                    <a:latin typeface="Calibri" panose="020F0502020204030204" pitchFamily="34" charset="0"/>
                    <a:ea typeface="Calibri" panose="020F0502020204030204" pitchFamily="34" charset="0"/>
                    <a:cs typeface="+mj-cs"/>
                  </a:rPr>
                  <a:t/>
                </a:r>
                <a:br>
                  <a:rPr lang="en-US" sz="1400" kern="100" dirty="0">
                    <a:highlight>
                      <a:srgbClr val="FFFFFF"/>
                    </a:highlight>
                    <a:latin typeface="Calibri" panose="020F0502020204030204" pitchFamily="34" charset="0"/>
                    <a:ea typeface="Calibri" panose="020F0502020204030204" pitchFamily="34" charset="0"/>
                    <a:cs typeface="+mj-cs"/>
                  </a:rPr>
                </a:br>
                <a14:m>
                  <m:oMathPara xmlns:m="http://schemas.openxmlformats.org/officeDocument/2006/math">
                    <m:oMathParaPr>
                      <m:jc m:val="centerGroup"/>
                    </m:oMathParaPr>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oMath>
                    <m:oMath xmlns:m="http://schemas.openxmlformats.org/officeDocument/2006/math">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m:t>
                      </m:r>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i="1"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den>
                          </m:f>
                        </m:e>
                      </m:d>
                      <m:r>
                        <a:rPr lang="en-US" sz="1400" kern="100">
                          <a:solidFill>
                            <a:srgbClr val="1C1E21"/>
                          </a:solidFill>
                          <a:latin typeface="Cambria Math" panose="02040503050406030204" pitchFamily="18" charset="0"/>
                          <a:ea typeface="Times New Roman" panose="02020603050405020304" pitchFamily="18" charset="0"/>
                          <a:cs typeface="+mj-cs"/>
                        </a:rPr>
                        <m:t>=</m:t>
                      </m:r>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den>
                      </m:f>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 = </m:t>
                      </m:r>
                      <m:r>
                        <a:rPr lang="en-US" sz="1400" kern="100">
                          <a:solidFill>
                            <a:srgbClr val="1C1E21"/>
                          </a:solidFill>
                          <a:latin typeface="Cambria Math" panose="02040503050406030204" pitchFamily="18" charset="0"/>
                          <a:ea typeface="Times New Roman" panose="02020603050405020304" pitchFamily="18" charset="0"/>
                          <a:cs typeface="+mj-cs"/>
                        </a:rPr>
                        <m:t>51</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28</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ar-SA" sz="1400" i="1" kern="100">
                              <a:latin typeface="Cambria Math" panose="02040503050406030204" pitchFamily="18" charset="0"/>
                              <a:ea typeface="Calibri" panose="020F0502020204030204" pitchFamily="34" charset="0"/>
                              <a:cs typeface="+mj-cs"/>
                            </a:rPr>
                            <m:t>𝜎</m:t>
                          </m:r>
                        </m:e>
                        <m:sup>
                          <m:r>
                            <a:rPr lang="en-GB" sz="1400" i="1" kern="100">
                              <a:latin typeface="Cambria Math" panose="02040503050406030204" pitchFamily="18" charset="0"/>
                              <a:ea typeface="Calibri" panose="020F0502020204030204" pitchFamily="34" charset="0"/>
                              <a:cs typeface="+mj-cs"/>
                            </a:rPr>
                            <m:t>′</m:t>
                          </m:r>
                        </m:sup>
                      </m:sSup>
                      <m:r>
                        <a:rPr lang="en-GB" sz="1400" i="1" kern="100">
                          <a:latin typeface="Cambria Math" panose="02040503050406030204" pitchFamily="18" charset="0"/>
                          <a:ea typeface="Calibri" panose="020F0502020204030204" pitchFamily="34" charset="0"/>
                          <a:cs typeface="+mj-cs"/>
                        </a:rPr>
                        <m:t>𝑜</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8</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154</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Para>
                </a14:m>
                <a:r>
                  <a:rPr lang="en-US" sz="1400" kern="100" dirty="0">
                    <a:latin typeface="Calibri" panose="020F0502020204030204" pitchFamily="34" charset="0"/>
                    <a:ea typeface="Calibri" panose="020F0502020204030204" pitchFamily="34" charset="0"/>
                    <a:cs typeface="+mj-cs"/>
                  </a:rPr>
                  <a:t/>
                </a:r>
                <a:br>
                  <a:rPr lang="en-US" sz="1400" kern="100" dirty="0">
                    <a:latin typeface="Calibri" panose="020F0502020204030204" pitchFamily="34" charset="0"/>
                    <a:ea typeface="Calibri" panose="020F0502020204030204" pitchFamily="34" charset="0"/>
                    <a:cs typeface="+mj-cs"/>
                  </a:rPr>
                </a:br>
                <a:endParaRPr lang="en-US" sz="1400" u="sng" kern="0" dirty="0">
                  <a:latin typeface="Times New Roman" panose="02020603050405020304" pitchFamily="18" charset="0"/>
                  <a:ea typeface="Calibri" panose="020F0502020204030204" pitchFamily="34" charset="0"/>
                  <a:cs typeface="+mj-cs"/>
                </a:endParaRPr>
              </a:p>
            </p:txBody>
          </p:sp>
        </mc:Choice>
        <mc:Fallback xmlns="">
          <p:sp>
            <p:nvSpPr>
              <p:cNvPr id="4" name="Title 40">
                <a:extLst>
                  <a:ext uri="{FF2B5EF4-FFF2-40B4-BE49-F238E27FC236}">
                    <a16:creationId xmlns:a16="http://schemas.microsoft.com/office/drawing/2014/main" id="{0AA00346-DC0E-9FC8-512F-FEB5184E9313}"/>
                  </a:ext>
                </a:extLst>
              </p:cNvPr>
              <p:cNvSpPr txBox="1">
                <a:spLocks noRot="1" noChangeAspect="1" noMove="1" noResize="1" noEditPoints="1" noAdjustHandles="1" noChangeArrowheads="1" noChangeShapeType="1" noTextEdit="1"/>
              </p:cNvSpPr>
              <p:nvPr/>
            </p:nvSpPr>
            <p:spPr>
              <a:xfrm>
                <a:off x="950967" y="1966991"/>
                <a:ext cx="4521789" cy="1828802"/>
              </a:xfrm>
              <a:prstGeom prst="rect">
                <a:avLst/>
              </a:prstGeom>
              <a:blipFill>
                <a:blip r:embed="rId3"/>
                <a:stretch>
                  <a:fillRect l="-1213"/>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itle 40">
                <a:extLst>
                  <a:ext uri="{FF2B5EF4-FFF2-40B4-BE49-F238E27FC236}">
                    <a16:creationId xmlns="" xmlns:a16="http://schemas.microsoft.com/office/drawing/2014/main" id="{18C9700B-A7FE-73FD-E186-BA5B6A19FA84}"/>
                  </a:ext>
                </a:extLst>
              </p:cNvPr>
              <p:cNvSpPr txBox="1">
                <a:spLocks/>
              </p:cNvSpPr>
              <p:nvPr/>
            </p:nvSpPr>
            <p:spPr>
              <a:xfrm>
                <a:off x="828419" y="3900529"/>
                <a:ext cx="6298245" cy="25377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smtClean="0">
                    <a:latin typeface="Times New Roman" panose="02020603050405020304" pitchFamily="18" charset="0"/>
                    <a:cs typeface="Times New Roman" panose="02020603050405020304" pitchFamily="18" charset="0"/>
                  </a:rPr>
                  <a:t>Calculate the max tie force: </a:t>
                </a:r>
              </a:p>
              <a:p>
                <a:r>
                  <a:rPr lang="en-US" sz="1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a:latin typeface="Cambria Math" panose="02040503050406030204" pitchFamily="18" charset="0"/>
                      </a:rPr>
                      <m:t>=</m:t>
                    </m:r>
                    <m:sSup>
                      <m:sSupPr>
                        <m:ctrlPr>
                          <a:rPr lang="en-US" sz="1400" i="1">
                            <a:latin typeface="Cambria Math" panose="02040503050406030204" pitchFamily="18" charset="0"/>
                          </a:rPr>
                        </m:ctrlPr>
                      </m:sSupPr>
                      <m:e>
                        <m:r>
                          <a:rPr lang="en-GB" sz="1400" i="1">
                            <a:latin typeface="Cambria Math" panose="02040503050406030204" pitchFamily="18" charset="0"/>
                          </a:rPr>
                          <m:t>𝜎</m:t>
                        </m:r>
                      </m:e>
                      <m:sup>
                        <m:r>
                          <a:rPr lang="en-GB" sz="1400" i="1">
                            <a:latin typeface="Cambria Math" panose="02040503050406030204" pitchFamily="18" charset="0"/>
                          </a:rPr>
                          <m:t>′</m:t>
                        </m:r>
                      </m:sup>
                    </m:sSup>
                    <m:r>
                      <a:rPr lang="en-GB" sz="1400" i="1">
                        <a:latin typeface="Cambria Math" panose="02040503050406030204" pitchFamily="18" charset="0"/>
                      </a:rPr>
                      <m:t>𝑎</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Sv</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SH</m:t>
                    </m:r>
                    <m:r>
                      <a:rPr lang="en-US" sz="1400">
                        <a:latin typeface="Cambria Math" panose="02040503050406030204" pitchFamily="18" charset="0"/>
                      </a:rPr>
                      <m:t> = </m:t>
                    </m:r>
                    <m:r>
                      <a:rPr lang="en-US" sz="1400">
                        <a:latin typeface="Cambria Math" panose="02040503050406030204" pitchFamily="18" charset="0"/>
                      </a:rPr>
                      <m:t>51</m:t>
                    </m:r>
                    <m:r>
                      <a:rPr lang="en-US" sz="1400">
                        <a:latin typeface="Cambria Math" panose="02040503050406030204" pitchFamily="18" charset="0"/>
                      </a:rPr>
                      <m:t>.</m:t>
                    </m:r>
                    <m:r>
                      <a:rPr lang="en-US" sz="1400">
                        <a:latin typeface="Cambria Math" panose="02040503050406030204" pitchFamily="18" charset="0"/>
                      </a:rPr>
                      <m:t>28</m:t>
                    </m:r>
                    <m:r>
                      <a:rPr lang="en-US" sz="1400" i="1">
                        <a:latin typeface="Cambria Math" panose="02040503050406030204" pitchFamily="18" charset="0"/>
                      </a:rPr>
                      <m:t>∗</m:t>
                    </m:r>
                    <m:r>
                      <a:rPr lang="en-US" sz="1400">
                        <a:latin typeface="Cambria Math" panose="02040503050406030204" pitchFamily="18" charset="0"/>
                      </a:rPr>
                      <m:t>0</m:t>
                    </m:r>
                    <m:r>
                      <a:rPr lang="en-US" sz="1400">
                        <a:latin typeface="Cambria Math" panose="02040503050406030204" pitchFamily="18" charset="0"/>
                      </a:rPr>
                      <m:t>.</m:t>
                    </m:r>
                    <m:r>
                      <a:rPr lang="en-US" sz="1400">
                        <a:latin typeface="Cambria Math" panose="02040503050406030204" pitchFamily="18" charset="0"/>
                      </a:rPr>
                      <m:t>5</m:t>
                    </m:r>
                    <m:r>
                      <a:rPr lang="en-US" sz="1400" i="1">
                        <a:latin typeface="Cambria Math" panose="02040503050406030204" pitchFamily="18" charset="0"/>
                      </a:rPr>
                      <m:t>∗</m:t>
                    </m:r>
                    <m:r>
                      <a:rPr lang="en-US" sz="1400">
                        <a:latin typeface="Cambria Math" panose="02040503050406030204" pitchFamily="18" charset="0"/>
                      </a:rPr>
                      <m:t>1</m:t>
                    </m:r>
                    <m:r>
                      <a:rPr lang="en-US" sz="1400">
                        <a:latin typeface="Cambria Math" panose="02040503050406030204" pitchFamily="18" charset="0"/>
                      </a:rPr>
                      <m:t>= </m:t>
                    </m:r>
                    <m:r>
                      <a:rPr lang="en-US" sz="1400">
                        <a:latin typeface="Cambria Math" panose="02040503050406030204" pitchFamily="18" charset="0"/>
                      </a:rPr>
                      <m:t>25</m:t>
                    </m:r>
                    <m:r>
                      <a:rPr lang="en-US" sz="1400">
                        <a:latin typeface="Cambria Math" panose="02040503050406030204" pitchFamily="18" charset="0"/>
                      </a:rPr>
                      <m:t>.</m:t>
                    </m:r>
                    <m:r>
                      <a:rPr lang="en-US" sz="1400">
                        <a:latin typeface="Cambria Math" panose="02040503050406030204" pitchFamily="18" charset="0"/>
                      </a:rPr>
                      <m:t>64</m:t>
                    </m:r>
                    <m:r>
                      <a:rPr lang="en-US" sz="1400">
                        <a:latin typeface="Cambria Math" panose="02040503050406030204" pitchFamily="18" charset="0"/>
                      </a:rPr>
                      <m:t> </m:t>
                    </m:r>
                    <m:r>
                      <m:rPr>
                        <m:sty m:val="p"/>
                      </m:rPr>
                      <a:rPr lang="en-US" sz="1400">
                        <a:latin typeface="Cambria Math" panose="02040503050406030204" pitchFamily="18" charset="0"/>
                      </a:rPr>
                      <m:t>KN</m:t>
                    </m:r>
                  </m:oMath>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Calculate the thickness of tie (t) required to resist the breakout</a:t>
                </a:r>
                <a:r>
                  <a:rPr lang="en-US" sz="1400" dirty="0">
                    <a:latin typeface="Times New Roman" panose="02020603050405020304" pitchFamily="18" charset="0"/>
                    <a:cs typeface="Times New Roman" panose="02020603050405020304" pitchFamily="18" charset="0"/>
                  </a:rPr>
                  <a:t>.</a:t>
                </a:r>
              </a:p>
              <a:p>
                <a:pPr/>
                <a14:m>
                  <m:oMathPara xmlns:m="http://schemas.openxmlformats.org/officeDocument/2006/math">
                    <m:oMathParaPr>
                      <m:jc m:val="left"/>
                    </m:oMathParaPr>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m:t>
                      </m:r>
                      <m:f>
                        <m:fPr>
                          <m:ctrlPr>
                            <a:rPr lang="en-US" sz="1400" i="1">
                              <a:latin typeface="Cambria Math" panose="02040503050406030204" pitchFamily="18" charset="0"/>
                            </a:rPr>
                          </m:ctrlPr>
                        </m:fPr>
                        <m:num>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FS</m:t>
                          </m:r>
                          <m:d>
                            <m:dPr>
                              <m:ctrlPr>
                                <a:rPr lang="en-US" sz="1400" i="1">
                                  <a:latin typeface="Cambria Math" panose="02040503050406030204" pitchFamily="18" charset="0"/>
                                </a:rPr>
                              </m:ctrlPr>
                            </m:dPr>
                            <m:e>
                              <m:r>
                                <m:rPr>
                                  <m:sty m:val="p"/>
                                </m:rPr>
                                <a:rPr lang="" sz="1400" b="0" i="0" smtClean="0">
                                  <a:latin typeface="Cambria Math" panose="02040503050406030204" pitchFamily="18" charset="0"/>
                                </a:rPr>
                                <m:t>B</m:t>
                              </m:r>
                            </m:e>
                          </m:d>
                        </m:num>
                        <m:den>
                          <m:r>
                            <a:rPr lang="en-US" sz="1400">
                              <a:latin typeface="Cambria Math" panose="02040503050406030204" pitchFamily="18" charset="0"/>
                            </a:rPr>
                            <m:t>( </m:t>
                          </m:r>
                          <m:r>
                            <m:rPr>
                              <m:sty m:val="p"/>
                            </m:rPr>
                            <a:rPr lang="en-US" sz="1400">
                              <a:latin typeface="Cambria Math" panose="02040503050406030204" pitchFamily="18" charset="0"/>
                            </a:rPr>
                            <m:t>W</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fy</m:t>
                          </m:r>
                          <m:r>
                            <a:rPr lang="en-US" sz="1400">
                              <a:latin typeface="Cambria Math" panose="02040503050406030204" pitchFamily="18" charset="0"/>
                            </a:rPr>
                            <m:t> )</m:t>
                          </m:r>
                        </m:den>
                      </m:f>
                      <m:r>
                        <a:rPr lang="en-US" sz="1400" i="1">
                          <a:latin typeface="Cambria Math" panose="02040503050406030204" pitchFamily="18" charset="0"/>
                        </a:rPr>
                        <m:t> </m:t>
                      </m:r>
                      <m:r>
                        <a:rPr lang="en-US" sz="1400">
                          <a:latin typeface="Cambria Math" panose="02040503050406030204" pitchFamily="18" charset="0"/>
                        </a:rPr>
                        <m:t>=</m:t>
                      </m:r>
                      <m:f>
                        <m:fPr>
                          <m:ctrlPr>
                            <a:rPr lang="en-US" sz="1400" i="1">
                              <a:latin typeface="Cambria Math" panose="02040503050406030204" pitchFamily="18" charset="0"/>
                            </a:rPr>
                          </m:ctrlPr>
                        </m:fPr>
                        <m:num>
                          <m:r>
                            <a:rPr lang="en-US" sz="1400">
                              <a:latin typeface="Cambria Math" panose="02040503050406030204" pitchFamily="18" charset="0"/>
                            </a:rPr>
                            <m:t>25</m:t>
                          </m:r>
                          <m:r>
                            <a:rPr lang="en-US" sz="1400">
                              <a:latin typeface="Cambria Math" panose="02040503050406030204" pitchFamily="18" charset="0"/>
                            </a:rPr>
                            <m:t>.</m:t>
                          </m:r>
                          <m:r>
                            <a:rPr lang="en-US" sz="1400">
                              <a:latin typeface="Cambria Math" panose="02040503050406030204" pitchFamily="18" charset="0"/>
                            </a:rPr>
                            <m:t>64</m:t>
                          </m:r>
                          <m:r>
                            <a:rPr lang="en-US" sz="1400" i="1">
                              <a:latin typeface="Cambria Math" panose="02040503050406030204" pitchFamily="18" charset="0"/>
                            </a:rPr>
                            <m:t>∗</m:t>
                          </m:r>
                          <m:r>
                            <a:rPr lang="en-US" sz="1400">
                              <a:latin typeface="Cambria Math" panose="02040503050406030204" pitchFamily="18" charset="0"/>
                            </a:rPr>
                            <m:t>3</m:t>
                          </m:r>
                        </m:num>
                        <m:den>
                          <m:r>
                            <a:rPr lang="en-US" sz="1400">
                              <a:latin typeface="Cambria Math" panose="02040503050406030204" pitchFamily="18" charset="0"/>
                            </a:rPr>
                            <m:t>.</m:t>
                          </m:r>
                          <m:r>
                            <a:rPr lang="en-US" sz="1400">
                              <a:latin typeface="Cambria Math" panose="02040503050406030204" pitchFamily="18" charset="0"/>
                            </a:rPr>
                            <m:t>075</m:t>
                          </m:r>
                          <m:r>
                            <a:rPr lang="en-US" sz="1400" i="1">
                              <a:latin typeface="Cambria Math" panose="02040503050406030204" pitchFamily="18" charset="0"/>
                            </a:rPr>
                            <m:t>∗</m:t>
                          </m:r>
                          <m:r>
                            <a:rPr lang="en-US" sz="1400">
                              <a:latin typeface="Cambria Math" panose="02040503050406030204" pitchFamily="18" charset="0"/>
                            </a:rPr>
                            <m:t>240000</m:t>
                          </m:r>
                          <m:r>
                            <a:rPr lang="en-US" sz="1400">
                              <a:latin typeface="Cambria Math" panose="02040503050406030204" pitchFamily="18" charset="0"/>
                            </a:rPr>
                            <m:t> </m:t>
                          </m:r>
                        </m:den>
                      </m:f>
                      <m:r>
                        <a:rPr lang="en-US" sz="1400" i="1">
                          <a:latin typeface="Cambria Math" panose="02040503050406030204" pitchFamily="18" charset="0"/>
                        </a:rPr>
                        <m:t>=</m:t>
                      </m:r>
                      <m:r>
                        <a:rPr lang="en-US" sz="1400" i="1">
                          <a:latin typeface="Cambria Math" panose="02040503050406030204" pitchFamily="18" charset="0"/>
                        </a:rPr>
                        <m:t>4</m:t>
                      </m:r>
                      <m:r>
                        <a:rPr lang="en-US" sz="1400" i="1">
                          <a:latin typeface="Cambria Math" panose="02040503050406030204" pitchFamily="18" charset="0"/>
                        </a:rPr>
                        <m:t>.</m:t>
                      </m:r>
                      <m:r>
                        <a:rPr lang="en-US" sz="1400" i="1">
                          <a:latin typeface="Cambria Math" panose="02040503050406030204" pitchFamily="18" charset="0"/>
                        </a:rPr>
                        <m:t>268</m:t>
                      </m:r>
                      <m:r>
                        <a:rPr lang="en-US" sz="1400" i="1">
                          <a:latin typeface="Cambria Math" panose="02040503050406030204" pitchFamily="18" charset="0"/>
                        </a:rPr>
                        <m:t> </m:t>
                      </m:r>
                      <m:r>
                        <a:rPr lang="en-US" sz="1400" i="1">
                          <a:latin typeface="Cambria Math" panose="02040503050406030204" pitchFamily="18" charset="0"/>
                        </a:rPr>
                        <m:t>𝑚𝑚</m:t>
                      </m:r>
                    </m:oMath>
                  </m:oMathPara>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left"/>
                    </m:oMathParaPr>
                    <m:oMath xmlns:m="http://schemas.openxmlformats.org/officeDocument/2006/math">
                      <m:r>
                        <a:rPr lang="en-US" sz="1800" b="1" i="1">
                          <a:latin typeface="Cambria Math" panose="02040503050406030204" pitchFamily="18" charset="0"/>
                        </a:rPr>
                        <m:t>𝐭</m:t>
                      </m:r>
                      <m:r>
                        <a:rPr lang="en-US" sz="1800" b="1">
                          <a:latin typeface="Cambria Math" panose="02040503050406030204" pitchFamily="18" charset="0"/>
                        </a:rPr>
                        <m:t> (</m:t>
                      </m:r>
                      <m:r>
                        <a:rPr lang="en-US" sz="1800" b="1" i="1">
                          <a:latin typeface="Cambria Math" panose="02040503050406030204" pitchFamily="18" charset="0"/>
                        </a:rPr>
                        <m:t>𝐚𝐜𝐭𝐮𝐚𝐥</m:t>
                      </m:r>
                      <m:r>
                        <a:rPr lang="en-US" sz="1800" b="1">
                          <a:latin typeface="Cambria Math" panose="02040503050406030204" pitchFamily="18" charset="0"/>
                        </a:rPr>
                        <m:t>) </m:t>
                      </m:r>
                      <m:r>
                        <a:rPr lang="en-US" sz="1800">
                          <a:latin typeface="Cambria Math" panose="02040503050406030204" pitchFamily="18" charset="0"/>
                        </a:rPr>
                        <m:t>= </m:t>
                      </m:r>
                      <m:r>
                        <a:rPr lang="en-US" sz="1800">
                          <a:latin typeface="Cambria Math" panose="02040503050406030204" pitchFamily="18" charset="0"/>
                        </a:rPr>
                        <m:t>4</m:t>
                      </m:r>
                      <m:r>
                        <a:rPr lang="en-US" sz="1800">
                          <a:latin typeface="Cambria Math" panose="02040503050406030204" pitchFamily="18" charset="0"/>
                        </a:rPr>
                        <m:t>.</m:t>
                      </m:r>
                      <m:r>
                        <a:rPr lang="en-US" sz="1800">
                          <a:latin typeface="Cambria Math" panose="02040503050406030204" pitchFamily="18" charset="0"/>
                        </a:rPr>
                        <m:t>268</m:t>
                      </m:r>
                      <m:r>
                        <a:rPr lang="en-US" sz="1800">
                          <a:latin typeface="Cambria Math" panose="02040503050406030204" pitchFamily="18" charset="0"/>
                        </a:rPr>
                        <m:t>+</m:t>
                      </m:r>
                      <m:d>
                        <m:dPr>
                          <m:begChr m:val="（"/>
                          <m:endChr m:val="）"/>
                          <m:ctrlPr>
                            <a:rPr lang="en-US" sz="1800" i="1">
                              <a:latin typeface="Cambria Math" panose="02040503050406030204" pitchFamily="18" charset="0"/>
                            </a:rPr>
                          </m:ctrlPr>
                        </m:dPr>
                        <m:e>
                          <m:r>
                            <a:rPr lang="en-US" sz="1800">
                              <a:latin typeface="Cambria Math" panose="02040503050406030204" pitchFamily="18" charset="0"/>
                            </a:rPr>
                            <m:t>0</m:t>
                          </m:r>
                          <m:r>
                            <a:rPr lang="en-US" sz="1800">
                              <a:latin typeface="Cambria Math" panose="02040503050406030204" pitchFamily="18" charset="0"/>
                            </a:rPr>
                            <m:t>.</m:t>
                          </m:r>
                          <m:r>
                            <a:rPr lang="en-US" sz="1800">
                              <a:latin typeface="Cambria Math" panose="02040503050406030204" pitchFamily="18" charset="0"/>
                            </a:rPr>
                            <m:t>025</m:t>
                          </m:r>
                          <m:r>
                            <m:rPr>
                              <m:sty m:val="p"/>
                            </m:rPr>
                            <a:rPr lang="en-US" sz="1800">
                              <a:latin typeface="Cambria Math" panose="02040503050406030204" pitchFamily="18" charset="0"/>
                            </a:rPr>
                            <m:t>x</m:t>
                          </m:r>
                          <m:r>
                            <a:rPr lang="en-US" sz="1800">
                              <a:latin typeface="Cambria Math" panose="02040503050406030204" pitchFamily="18" charset="0"/>
                            </a:rPr>
                            <m:t> </m:t>
                          </m:r>
                          <m:r>
                            <a:rPr lang="en-US" sz="1800">
                              <a:latin typeface="Cambria Math" panose="02040503050406030204" pitchFamily="18" charset="0"/>
                            </a:rPr>
                            <m:t>50</m:t>
                          </m:r>
                        </m:e>
                      </m:d>
                      <m:r>
                        <a:rPr lang="en-US" sz="1800">
                          <a:latin typeface="Cambria Math" panose="02040503050406030204" pitchFamily="18" charset="0"/>
                        </a:rPr>
                        <m:t>=</m:t>
                      </m:r>
                      <m:r>
                        <a:rPr lang="en-US" sz="1800" i="1">
                          <a:latin typeface="Cambria Math" panose="02040503050406030204" pitchFamily="18" charset="0"/>
                        </a:rPr>
                        <m:t>5</m:t>
                      </m:r>
                      <m:r>
                        <a:rPr lang="en-US" sz="1800" i="1">
                          <a:latin typeface="Cambria Math" panose="02040503050406030204" pitchFamily="18" charset="0"/>
                        </a:rPr>
                        <m:t>.</m:t>
                      </m:r>
                      <m:r>
                        <a:rPr lang="en-US" sz="1800" i="1">
                          <a:latin typeface="Cambria Math" panose="02040503050406030204" pitchFamily="18" charset="0"/>
                        </a:rPr>
                        <m:t>5</m:t>
                      </m:r>
                      <m:r>
                        <a:rPr lang="en-US" sz="1800">
                          <a:latin typeface="Cambria Math" panose="02040503050406030204" pitchFamily="18" charset="0"/>
                        </a:rPr>
                        <m:t>  </m:t>
                      </m:r>
                      <m:r>
                        <m:rPr>
                          <m:sty m:val="p"/>
                        </m:rPr>
                        <a:rPr lang="en-US" sz="1800">
                          <a:latin typeface="Cambria Math" panose="02040503050406030204" pitchFamily="18" charset="0"/>
                        </a:rPr>
                        <m:t>mm</m:t>
                      </m:r>
                    </m:oMath>
                  </m:oMathPara>
                </a14:m>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So, a tie thickness of 6 mm will be enough.</a:t>
                </a:r>
              </a:p>
              <a:p>
                <a:pPr>
                  <a:lnSpc>
                    <a:spcPct val="107000"/>
                  </a:lnSpc>
                  <a:spcAft>
                    <a:spcPts val="300"/>
                  </a:spcAft>
                </a:pPr>
                <a:r>
                  <a:rPr lang="en-US" sz="1400" kern="100" dirty="0">
                    <a:latin typeface="Times New Roman" panose="02020603050405020304" pitchFamily="18" charset="0"/>
                    <a:ea typeface="Calibri" panose="020F0502020204030204" pitchFamily="34" charset="0"/>
                    <a:cs typeface="Times New Roman" panose="02020603050405020304" pitchFamily="18" charset="0"/>
                  </a:rPr>
                  <a:t/>
                </a:r>
                <a:br>
                  <a:rPr lang="en-US" sz="1400" kern="100" dirty="0">
                    <a:latin typeface="Times New Roman" panose="02020603050405020304" pitchFamily="18" charset="0"/>
                    <a:ea typeface="Calibri" panose="020F0502020204030204" pitchFamily="34" charset="0"/>
                    <a:cs typeface="Times New Roman" panose="02020603050405020304" pitchFamily="18" charset="0"/>
                  </a:rPr>
                </a:br>
                <a:endParaRPr lang="en-US" sz="1400" u="sng" kern="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itle 40">
                <a:extLst>
                  <a:ext uri="{FF2B5EF4-FFF2-40B4-BE49-F238E27FC236}">
                    <a16:creationId xmlns="" xmlns:a16="http://schemas.microsoft.com/office/drawing/2014/main" xmlns:a14="http://schemas.microsoft.com/office/drawing/2010/main" id="{18C9700B-A7FE-73FD-E186-BA5B6A19FA84}"/>
                  </a:ext>
                </a:extLst>
              </p:cNvPr>
              <p:cNvSpPr txBox="1">
                <a:spLocks noRot="1" noChangeAspect="1" noMove="1" noResize="1" noEditPoints="1" noAdjustHandles="1" noChangeArrowheads="1" noChangeShapeType="1" noTextEdit="1"/>
              </p:cNvSpPr>
              <p:nvPr/>
            </p:nvSpPr>
            <p:spPr>
              <a:xfrm>
                <a:off x="828419" y="3900529"/>
                <a:ext cx="6298245" cy="2537778"/>
              </a:xfrm>
              <a:prstGeom prst="rect">
                <a:avLst/>
              </a:prstGeom>
              <a:blipFill rotWithShape="0">
                <a:blip r:embed="rId4"/>
                <a:stretch>
                  <a:fillRect l="-871" b="-625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itle 40">
                <a:extLst>
                  <a:ext uri="{FF2B5EF4-FFF2-40B4-BE49-F238E27FC236}">
                    <a16:creationId xmlns="" xmlns:a16="http://schemas.microsoft.com/office/drawing/2014/main" id="{D39923B0-EDF4-704D-D03C-45F3D23ECEF9}"/>
                  </a:ext>
                </a:extLst>
              </p:cNvPr>
              <p:cNvSpPr txBox="1">
                <a:spLocks/>
              </p:cNvSpPr>
              <p:nvPr/>
            </p:nvSpPr>
            <p:spPr>
              <a:xfrm>
                <a:off x="7059583" y="898233"/>
                <a:ext cx="4710326" cy="18288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a:latin typeface="Times New Roman" panose="02020603050405020304" pitchFamily="18" charset="0"/>
                    <a:cs typeface="+mj-cs"/>
                  </a:rPr>
                  <a:t>Calculate the length of the tie (L):</a:t>
                </a:r>
                <a:r>
                  <a:rPr lang="en-US" sz="1800" dirty="0">
                    <a:latin typeface="Times New Roman" panose="02020603050405020304" pitchFamily="18" charset="0"/>
                    <a:cs typeface="+mj-cs"/>
                  </a:rPr>
                  <a:t> </a:t>
                </a:r>
              </a:p>
              <a:p>
                <a14:m>
                  <m:oMath xmlns:m="http://schemas.openxmlformats.org/officeDocument/2006/math">
                    <m:r>
                      <a:rPr lang="en-US" sz="1800" i="1" dirty="0" smtClean="0">
                        <a:latin typeface="Cambria Math" panose="02040503050406030204" pitchFamily="18" charset="0"/>
                        <a:cs typeface="+mj-cs"/>
                      </a:rPr>
                      <m:t>𝐿</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𝐿𝑒</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𝐿𝑟</m:t>
                    </m:r>
                    <m:r>
                      <a:rPr lang="en-US" sz="1800" b="0" i="0" smtClean="0">
                        <a:latin typeface="Cambria Math" panose="02040503050406030204" pitchFamily="18" charset="0"/>
                        <a:cs typeface="+mj-cs"/>
                      </a:rPr>
                      <m:t>=</m:t>
                    </m:r>
                    <m:f>
                      <m:fPr>
                        <m:ctrlPr>
                          <a:rPr lang="en-US" sz="1800" i="1">
                            <a:latin typeface="Cambria Math" panose="02040503050406030204" pitchFamily="18" charset="0"/>
                            <a:cs typeface="+mj-cs"/>
                          </a:rPr>
                        </m:ctrlPr>
                      </m:fPr>
                      <m:num>
                        <m:r>
                          <m:rPr>
                            <m:sty m:val="p"/>
                          </m:rPr>
                          <a:rPr lang="en-US" sz="1800">
                            <a:latin typeface="Cambria Math" panose="02040503050406030204" pitchFamily="18" charset="0"/>
                            <a:cs typeface="+mj-cs"/>
                          </a:rPr>
                          <m:t>Fs</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en-GB" sz="1800" i="1" kern="0">
                                <a:latin typeface="Cambria Math" panose="02040503050406030204" pitchFamily="18" charset="0"/>
                                <a:ea typeface="Calibri" panose="020F0502020204030204" pitchFamily="34" charset="0"/>
                                <a:cs typeface="+mj-cs"/>
                              </a:rPr>
                              <m:t>𝜎</m:t>
                            </m:r>
                          </m:e>
                          <m:sup>
                            <m:r>
                              <a:rPr lang="en-GB" sz="1800" i="1" kern="0">
                                <a:latin typeface="Cambria Math" panose="02040503050406030204" pitchFamily="18" charset="0"/>
                                <a:ea typeface="Calibri" panose="020F0502020204030204" pitchFamily="34" charset="0"/>
                                <a:cs typeface="+mj-cs"/>
                              </a:rPr>
                              <m:t>′</m:t>
                            </m:r>
                          </m:sup>
                        </m:sSup>
                        <m:r>
                          <a:rPr lang="en-GB" sz="1800" i="1" kern="0">
                            <a:latin typeface="Cambria Math" panose="02040503050406030204" pitchFamily="18" charset="0"/>
                            <a:ea typeface="Calibri" panose="020F0502020204030204" pitchFamily="34" charset="0"/>
                            <a:cs typeface="+mj-cs"/>
                          </a:rPr>
                          <m:t>𝑎</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Sv</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SH</m:t>
                        </m:r>
                      </m:num>
                      <m:den>
                        <m:r>
                          <a:rPr lang="en-US" sz="1800">
                            <a:latin typeface="Cambria Math" panose="02040503050406030204" pitchFamily="18" charset="0"/>
                            <a:cs typeface="+mj-cs"/>
                          </a:rPr>
                          <m:t>2</m:t>
                        </m:r>
                        <m:r>
                          <m:rPr>
                            <m:sty m:val="p"/>
                          </m:rPr>
                          <a:rPr lang="en-US" sz="1800">
                            <a:latin typeface="Cambria Math" panose="02040503050406030204" pitchFamily="18" charset="0"/>
                            <a:cs typeface="+mj-cs"/>
                          </a:rPr>
                          <m:t>W</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ar-SA" sz="1800" i="1" kern="100">
                                <a:latin typeface="Cambria Math" panose="02040503050406030204" pitchFamily="18" charset="0"/>
                                <a:ea typeface="Calibri" panose="020F0502020204030204" pitchFamily="34" charset="0"/>
                                <a:cs typeface="+mj-cs"/>
                              </a:rPr>
                              <m:t>𝜎</m:t>
                            </m:r>
                          </m:e>
                          <m:sup>
                            <m:r>
                              <a:rPr lang="en-GB" sz="1800" i="1" kern="100">
                                <a:latin typeface="Cambria Math" panose="02040503050406030204" pitchFamily="18" charset="0"/>
                                <a:ea typeface="Calibri" panose="020F0502020204030204" pitchFamily="34" charset="0"/>
                                <a:cs typeface="+mj-cs"/>
                              </a:rPr>
                              <m:t>′</m:t>
                            </m:r>
                          </m:sup>
                        </m:sSup>
                        <m:r>
                          <a:rPr lang="en-GB" sz="1800" i="1" kern="100">
                            <a:latin typeface="Cambria Math" panose="02040503050406030204" pitchFamily="18" charset="0"/>
                            <a:ea typeface="Calibri" panose="020F0502020204030204" pitchFamily="34" charset="0"/>
                            <a:cs typeface="+mj-cs"/>
                          </a:rPr>
                          <m:t>𝑜</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՛ϻ)</m:t>
                        </m:r>
                      </m:den>
                    </m:f>
                  </m:oMath>
                </a14:m>
                <a:r>
                  <a:rPr lang="en-US" sz="1800" dirty="0">
                    <a:latin typeface="Times New Roman" panose="02020603050405020304" pitchFamily="18" charset="0"/>
                    <a:cs typeface="+mj-cs"/>
                  </a:rPr>
                  <a:t> + </a:t>
                </a:r>
                <a14:m>
                  <m:oMath xmlns:m="http://schemas.openxmlformats.org/officeDocument/2006/math">
                    <m:f>
                      <m:fPr>
                        <m:ctrlPr>
                          <a:rPr lang="en-US" sz="1800" i="1">
                            <a:latin typeface="Cambria Math" panose="02040503050406030204" pitchFamily="18" charset="0"/>
                            <a:cs typeface="+mj-cs"/>
                          </a:rPr>
                        </m:ctrlPr>
                      </m:fPr>
                      <m:num>
                        <m:d>
                          <m:dPr>
                            <m:ctrlPr>
                              <a:rPr lang="en-US" sz="1800" i="1">
                                <a:latin typeface="Cambria Math" panose="02040503050406030204" pitchFamily="18" charset="0"/>
                                <a:cs typeface="+mj-cs"/>
                              </a:rPr>
                            </m:ctrlPr>
                          </m:dPr>
                          <m:e>
                            <m:r>
                              <m:rPr>
                                <m:sty m:val="p"/>
                              </m:rPr>
                              <a:rPr lang="en-US" sz="1800">
                                <a:latin typeface="Cambria Math" panose="02040503050406030204" pitchFamily="18" charset="0"/>
                                <a:cs typeface="+mj-cs"/>
                              </a:rPr>
                              <m:t>H</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Z</m:t>
                            </m:r>
                            <m:r>
                              <a:rPr lang="en-US" sz="1800">
                                <a:latin typeface="Cambria Math" panose="02040503050406030204" pitchFamily="18" charset="0"/>
                                <a:cs typeface="+mj-cs"/>
                              </a:rPr>
                              <m:t> </m:t>
                            </m:r>
                          </m:e>
                        </m:d>
                      </m:num>
                      <m:den>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a:rPr lang="en-US" sz="1800">
                            <a:latin typeface="Cambria Math" panose="02040503050406030204" pitchFamily="18" charset="0"/>
                            <a:cs typeface="+mj-cs"/>
                          </a:rPr>
                          <m:t>45</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m:t>
                        </m:r>
                        <m:r>
                          <a:rPr lang="en-US" sz="1800">
                            <a:latin typeface="Cambria Math" panose="02040503050406030204" pitchFamily="18" charset="0"/>
                            <a:cs typeface="+mj-cs"/>
                          </a:rPr>
                          <m:t>2</m:t>
                        </m:r>
                        <m:r>
                          <a:rPr lang="en-US" sz="1800">
                            <a:latin typeface="Cambria Math" panose="02040503050406030204" pitchFamily="18" charset="0"/>
                            <a:cs typeface="+mj-cs"/>
                          </a:rPr>
                          <m:t>)</m:t>
                        </m:r>
                      </m:den>
                    </m:f>
                    <m:r>
                      <a:rPr lang="en-US" sz="1800">
                        <a:latin typeface="Cambria Math" panose="02040503050406030204" pitchFamily="18" charset="0"/>
                        <a:cs typeface="+mj-cs"/>
                      </a:rPr>
                      <m:t> </m:t>
                    </m:r>
                  </m:oMath>
                </a14:m>
                <a:endParaRPr lang="en-US" sz="1800" dirty="0">
                  <a:latin typeface="Times New Roman" panose="02020603050405020304" pitchFamily="18" charset="0"/>
                  <a:cs typeface="+mj-cs"/>
                </a:endParaRPr>
              </a:p>
              <a:p>
                <a14:m>
                  <m:oMath xmlns:m="http://schemas.openxmlformats.org/officeDocument/2006/math">
                    <m:r>
                      <a:rPr lang="en-US" sz="1800" i="1" dirty="0" smtClean="0">
                        <a:latin typeface="Cambria Math" panose="02040503050406030204" pitchFamily="18" charset="0"/>
                        <a:cs typeface="+mj-cs"/>
                      </a:rPr>
                      <m:t>𝐿</m:t>
                    </m:r>
                  </m:oMath>
                </a14:m>
                <a:r>
                  <a:rPr lang="en-US" sz="1800" dirty="0">
                    <a:latin typeface="Times New Roman" panose="02020603050405020304" pitchFamily="18" charset="0"/>
                    <a:cs typeface="+mj-cs"/>
                  </a:rPr>
                  <a:t>=</a:t>
                </a:r>
                <a:r>
                  <a:rPr lang="en-US" sz="1800" dirty="0">
                    <a:solidFill>
                      <a:srgbClr val="1C1E21"/>
                    </a:solidFill>
                    <a:effectLst/>
                    <a:latin typeface="Times New Roman" panose="02020603050405020304" pitchFamily="18" charset="0"/>
                    <a:ea typeface="Times New Roman" panose="02020603050405020304" pitchFamily="18" charset="0"/>
                    <a:cs typeface="+mj-cs"/>
                  </a:rPr>
                  <a:t> </a:t>
                </a:r>
                <a14:m>
                  <m:oMath xmlns:m="http://schemas.openxmlformats.org/officeDocument/2006/math">
                    <m:f>
                      <m:fPr>
                        <m:ctrlPr>
                          <a:rPr lang="en-US" sz="1800" i="1" smtClean="0">
                            <a:solidFill>
                              <a:srgbClr val="1C1E21"/>
                            </a:solidFill>
                            <a:effectLst/>
                            <a:latin typeface="Cambria Math" panose="02040503050406030204" pitchFamily="18" charset="0"/>
                            <a:ea typeface="Times New Roman" panose="02020603050405020304" pitchFamily="18" charset="0"/>
                            <a:cs typeface="+mj-cs"/>
                          </a:rPr>
                        </m:ctrlPr>
                      </m:fPr>
                      <m:num>
                        <m:r>
                          <a:rPr lang="en-US" sz="1800">
                            <a:solidFill>
                              <a:srgbClr val="1C1E21"/>
                            </a:solidFill>
                            <a:effectLst/>
                            <a:latin typeface="Cambria Math" panose="02040503050406030204" pitchFamily="18" charset="0"/>
                            <a:ea typeface="Times New Roman" panose="02020603050405020304" pitchFamily="18" charset="0"/>
                            <a:cs typeface="+mj-cs"/>
                          </a:rPr>
                          <m:t>3</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51</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28</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1</m:t>
                        </m:r>
                      </m:num>
                      <m:den>
                        <m:r>
                          <a:rPr lang="en-US" sz="1800">
                            <a:solidFill>
                              <a:srgbClr val="1C1E21"/>
                            </a:solidFill>
                            <a:effectLst/>
                            <a:latin typeface="Cambria Math" panose="02040503050406030204" pitchFamily="18" charset="0"/>
                            <a:ea typeface="Times New Roman" panose="02020603050405020304" pitchFamily="18" charset="0"/>
                            <a:cs typeface="+mj-cs"/>
                          </a:rPr>
                          <m:t>2</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075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154</m:t>
                        </m:r>
                        <m:r>
                          <a:rPr lang="en-US" sz="1800" i="1">
                            <a:solidFill>
                              <a:srgbClr val="1C1E21"/>
                            </a:solidFill>
                            <a:effectLst/>
                            <a:latin typeface="Cambria Math" panose="02040503050406030204" pitchFamily="18" charset="0"/>
                            <a:ea typeface="Times New Roman" panose="02020603050405020304" pitchFamily="18" charset="0"/>
                            <a:cs typeface="+mj-cs"/>
                          </a:rPr>
                          <m:t>∗</m:t>
                        </m:r>
                        <m:r>
                          <m:rPr>
                            <m:sty m:val="p"/>
                          </m:rPr>
                          <a:rPr lang="en-US" sz="1800">
                            <a:solidFill>
                              <a:srgbClr val="1C1E21"/>
                            </a:solidFill>
                            <a:effectLst/>
                            <a:latin typeface="Cambria Math" panose="02040503050406030204" pitchFamily="18" charset="0"/>
                            <a:ea typeface="Times New Roman" panose="02020603050405020304" pitchFamily="18" charset="0"/>
                            <a:cs typeface="+mj-cs"/>
                          </a:rPr>
                          <m:t>tan</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20</m:t>
                        </m:r>
                        <m:r>
                          <a:rPr lang="en-US" sz="1800">
                            <a:solidFill>
                              <a:srgbClr val="1C1E21"/>
                            </a:solidFill>
                            <a:effectLst/>
                            <a:latin typeface="Cambria Math" panose="02040503050406030204" pitchFamily="18" charset="0"/>
                            <a:ea typeface="Times New Roman" panose="02020603050405020304" pitchFamily="18" charset="0"/>
                            <a:cs typeface="+mj-cs"/>
                          </a:rPr>
                          <m:t>) </m:t>
                        </m:r>
                      </m:den>
                    </m:f>
                  </m:oMath>
                </a14:m>
                <a:r>
                  <a:rPr lang="en-US" sz="1800" dirty="0">
                    <a:latin typeface="Times New Roman" panose="02020603050405020304" pitchFamily="18" charset="0"/>
                    <a:cs typeface="+mj-cs"/>
                  </a:rPr>
                  <a:t> + </a:t>
                </a:r>
                <a14:m>
                  <m:oMath xmlns:m="http://schemas.openxmlformats.org/officeDocument/2006/math">
                    <m:f>
                      <m:fPr>
                        <m:ctrlPr>
                          <a:rPr lang="en-US" sz="1800" i="1" smtClean="0">
                            <a:latin typeface="Cambria Math" panose="02040503050406030204" pitchFamily="18" charset="0"/>
                            <a:cs typeface="+mj-cs"/>
                          </a:rPr>
                        </m:ctrlPr>
                      </m:fPr>
                      <m:num>
                        <m:r>
                          <a:rPr lang="en-US" sz="1800" b="0" i="1" smtClean="0">
                            <a:latin typeface="Cambria Math" panose="02040503050406030204" pitchFamily="18" charset="0"/>
                            <a:cs typeface="+mj-cs"/>
                          </a:rPr>
                          <m:t>8</m:t>
                        </m:r>
                        <m:r>
                          <a:rPr lang="en-US" sz="1800" b="0" i="1" smtClean="0">
                            <a:latin typeface="Cambria Math" panose="02040503050406030204" pitchFamily="18" charset="0"/>
                            <a:cs typeface="+mj-cs"/>
                          </a:rPr>
                          <m:t>−</m:t>
                        </m:r>
                        <m:r>
                          <a:rPr lang="en-US" sz="1800" b="0" i="1" smtClean="0">
                            <a:latin typeface="Cambria Math" panose="02040503050406030204" pitchFamily="18" charset="0"/>
                            <a:cs typeface="+mj-cs"/>
                          </a:rPr>
                          <m:t>2</m:t>
                        </m:r>
                      </m:num>
                      <m:den>
                        <m:func>
                          <m:funcPr>
                            <m:ctrlPr>
                              <a:rPr lang="en-US" sz="1800" b="0" i="1" smtClean="0">
                                <a:latin typeface="Cambria Math" panose="02040503050406030204" pitchFamily="18" charset="0"/>
                                <a:cs typeface="+mj-cs"/>
                              </a:rPr>
                            </m:ctrlPr>
                          </m:funcPr>
                          <m:fName>
                            <m:r>
                              <m:rPr>
                                <m:sty m:val="p"/>
                              </m:rPr>
                              <a:rPr lang="en-US" sz="1800" b="0" i="0" smtClean="0">
                                <a:latin typeface="Cambria Math" panose="02040503050406030204" pitchFamily="18" charset="0"/>
                                <a:cs typeface="+mj-cs"/>
                              </a:rPr>
                              <m:t>tan</m:t>
                            </m:r>
                          </m:fName>
                          <m:e>
                            <m:r>
                              <a:rPr lang="en-US" sz="1800" b="0" i="1" smtClean="0">
                                <a:latin typeface="Cambria Math" panose="02040503050406030204" pitchFamily="18" charset="0"/>
                                <a:cs typeface="+mj-cs"/>
                              </a:rPr>
                              <m:t>60</m:t>
                            </m:r>
                          </m:e>
                        </m:func>
                      </m:den>
                    </m:f>
                    <m:r>
                      <a:rPr lang="en-US" sz="1800" b="0" i="0" smtClean="0">
                        <a:latin typeface="Cambria Math" panose="02040503050406030204" pitchFamily="18" charset="0"/>
                        <a:cs typeface="+mj-cs"/>
                      </a:rPr>
                      <m:t>=</m:t>
                    </m:r>
                    <m:r>
                      <a:rPr lang="en-US" sz="1800" i="1" dirty="0" smtClean="0">
                        <a:latin typeface="Cambria Math" panose="02040503050406030204" pitchFamily="18" charset="0"/>
                        <a:cs typeface="+mj-cs"/>
                      </a:rPr>
                      <m:t>12</m:t>
                    </m:r>
                    <m:r>
                      <a:rPr lang="en-US" sz="1800" i="1" dirty="0" smtClean="0">
                        <a:latin typeface="Cambria Math" panose="02040503050406030204" pitchFamily="18" charset="0"/>
                        <a:cs typeface="+mj-cs"/>
                      </a:rPr>
                      <m:t>.</m:t>
                    </m:r>
                    <m:r>
                      <a:rPr lang="en-US" sz="1800" i="1" dirty="0" smtClean="0">
                        <a:latin typeface="Cambria Math" panose="02040503050406030204" pitchFamily="18" charset="0"/>
                        <a:cs typeface="+mj-cs"/>
                      </a:rPr>
                      <m:t>61</m:t>
                    </m:r>
                    <m:r>
                      <a:rPr lang="en-US" sz="1800" i="1" dirty="0" smtClean="0">
                        <a:latin typeface="Cambria Math" panose="02040503050406030204" pitchFamily="18" charset="0"/>
                        <a:cs typeface="+mj-cs"/>
                      </a:rPr>
                      <m:t> =</m:t>
                    </m:r>
                    <m:r>
                      <a:rPr lang="en-US" sz="1800" i="1" dirty="0" smtClean="0">
                        <a:latin typeface="Cambria Math" panose="02040503050406030204" pitchFamily="18" charset="0"/>
                        <a:cs typeface="+mj-cs"/>
                      </a:rPr>
                      <m:t>13</m:t>
                    </m:r>
                    <m:r>
                      <a:rPr lang="en-US" sz="1800" i="1" dirty="0" smtClean="0">
                        <a:latin typeface="Cambria Math" panose="02040503050406030204" pitchFamily="18" charset="0"/>
                        <a:cs typeface="+mj-cs"/>
                      </a:rPr>
                      <m:t>𝑚</m:t>
                    </m:r>
                  </m:oMath>
                </a14:m>
                <a:endParaRPr lang="en-US" sz="1800" dirty="0">
                  <a:latin typeface="Times New Roman" panose="02020603050405020304" pitchFamily="18" charset="0"/>
                  <a:cs typeface="+mj-cs"/>
                </a:endParaRPr>
              </a:p>
            </p:txBody>
          </p:sp>
        </mc:Choice>
        <mc:Fallback xmlns="">
          <p:sp>
            <p:nvSpPr>
              <p:cNvPr id="6" name="Title 40">
                <a:extLst>
                  <a:ext uri="{FF2B5EF4-FFF2-40B4-BE49-F238E27FC236}">
                    <a16:creationId xmlns:a16="http://schemas.microsoft.com/office/drawing/2014/main" id="{D39923B0-EDF4-704D-D03C-45F3D23ECEF9}"/>
                  </a:ext>
                </a:extLst>
              </p:cNvPr>
              <p:cNvSpPr txBox="1">
                <a:spLocks noRot="1" noChangeAspect="1" noMove="1" noResize="1" noEditPoints="1" noAdjustHandles="1" noChangeArrowheads="1" noChangeShapeType="1" noTextEdit="1"/>
              </p:cNvSpPr>
              <p:nvPr/>
            </p:nvSpPr>
            <p:spPr>
              <a:xfrm>
                <a:off x="7059583" y="898233"/>
                <a:ext cx="4710326" cy="1828802"/>
              </a:xfrm>
              <a:prstGeom prst="rect">
                <a:avLst/>
              </a:prstGeom>
              <a:blipFill>
                <a:blip r:embed="rId5"/>
                <a:stretch>
                  <a:fillRect l="-1035"/>
                </a:stretch>
              </a:blipFill>
              <a:ln>
                <a:noFill/>
              </a:ln>
            </p:spPr>
            <p:txBody>
              <a:bodyPr/>
              <a:lstStyle/>
              <a:p>
                <a:r>
                  <a:rPr lang="en-US">
                    <a:noFill/>
                  </a:rPr>
                  <a:t> </a:t>
                </a:r>
              </a:p>
            </p:txBody>
          </p:sp>
        </mc:Fallback>
      </mc:AlternateContent>
      <p:pic>
        <p:nvPicPr>
          <p:cNvPr id="2" name="صورة 1"/>
          <p:cNvPicPr>
            <a:picLocks noChangeAspect="1"/>
          </p:cNvPicPr>
          <p:nvPr/>
        </p:nvPicPr>
        <p:blipFill>
          <a:blip r:embed="rId6"/>
          <a:stretch>
            <a:fillRect/>
          </a:stretch>
        </p:blipFill>
        <p:spPr>
          <a:xfrm>
            <a:off x="7057629" y="2318922"/>
            <a:ext cx="4711629" cy="4119385"/>
          </a:xfrm>
          <a:prstGeom prst="rect">
            <a:avLst/>
          </a:prstGeom>
        </p:spPr>
      </p:pic>
    </p:spTree>
    <p:extLst>
      <p:ext uri="{BB962C8B-B14F-4D97-AF65-F5344CB8AC3E}">
        <p14:creationId xmlns:p14="http://schemas.microsoft.com/office/powerpoint/2010/main" val="2133259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40">
                <a:extLst>
                  <a:ext uri="{FF2B5EF4-FFF2-40B4-BE49-F238E27FC236}">
                    <a16:creationId xmlns="" xmlns:a16="http://schemas.microsoft.com/office/drawing/2014/main" id="{BEF13453-5070-F1F2-805D-1DB702426940}"/>
                  </a:ext>
                </a:extLst>
              </p:cNvPr>
              <p:cNvSpPr txBox="1">
                <a:spLocks/>
              </p:cNvSpPr>
              <p:nvPr/>
            </p:nvSpPr>
            <p:spPr>
              <a:xfrm>
                <a:off x="451392" y="662563"/>
                <a:ext cx="6279346" cy="51443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Check for Overturning:</a:t>
                </a:r>
              </a:p>
              <a:p>
                <a:pPr>
                  <a:lnSpc>
                    <a:spcPct val="107000"/>
                  </a:lnSpc>
                  <a:spcAft>
                    <a:spcPts val="800"/>
                  </a:spcAft>
                </a:pP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𝐹𝑠</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𝑜𝑣𝑒𝑟𝑡𝑢𝑟𝑛𝑖𝑛𝑔</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𝑀𝑟</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𝑀𝑜</m:t>
                        </m:r>
                      </m:den>
                    </m:f>
                  </m:oMath>
                </a14:m>
                <a:r>
                  <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1600" i="1">
                            <a:latin typeface="Cambria Math" panose="02040503050406030204" pitchFamily="18" charset="0"/>
                          </a:rPr>
                        </m:ctrlPr>
                      </m:fPr>
                      <m:num>
                        <m:r>
                          <a:rPr lang="en-US" sz="1600" b="0" i="0" smtClean="0">
                            <a:latin typeface="Cambria Math" panose="02040503050406030204" pitchFamily="18" charset="0"/>
                          </a:rPr>
                          <m:t>13013</m:t>
                        </m:r>
                      </m:num>
                      <m:den>
                        <m:r>
                          <a:rPr lang="en-US" sz="1600">
                            <a:latin typeface="Cambria Math" panose="02040503050406030204" pitchFamily="18" charset="0"/>
                          </a:rPr>
                          <m:t>582</m:t>
                        </m:r>
                        <m:r>
                          <a:rPr lang="en-US" sz="1600">
                            <a:latin typeface="Cambria Math" panose="02040503050406030204" pitchFamily="18" charset="0"/>
                          </a:rPr>
                          <m:t>.</m:t>
                        </m:r>
                        <m:r>
                          <a:rPr lang="en-US" sz="1600">
                            <a:latin typeface="Cambria Math" panose="02040503050406030204" pitchFamily="18" charset="0"/>
                          </a:rPr>
                          <m:t>5</m:t>
                        </m:r>
                      </m:den>
                    </m:f>
                    <m:r>
                      <a:rPr lang="en-US" sz="1600" i="1">
                        <a:latin typeface="Cambria Math" panose="02040503050406030204" pitchFamily="18" charset="0"/>
                      </a:rPr>
                      <m:t>=</m:t>
                    </m:r>
                    <m:r>
                      <a:rPr lang="en-US" sz="1600" b="0" i="0" smtClean="0">
                        <a:latin typeface="Cambria Math" panose="02040503050406030204" pitchFamily="18" charset="0"/>
                      </a:rPr>
                      <m:t>22</m:t>
                    </m:r>
                    <m:r>
                      <a:rPr lang="en-US" sz="1600" b="0" i="0" smtClean="0">
                        <a:latin typeface="Cambria Math" panose="02040503050406030204" pitchFamily="18" charset="0"/>
                      </a:rPr>
                      <m:t>.</m:t>
                    </m:r>
                    <m:r>
                      <a:rPr lang="en-US" sz="1600" b="0" i="0" smtClean="0">
                        <a:latin typeface="Cambria Math" panose="02040503050406030204" pitchFamily="18" charset="0"/>
                      </a:rPr>
                      <m:t>33</m:t>
                    </m:r>
                    <m:r>
                      <a:rPr lang="en-US" sz="1600">
                        <a:latin typeface="Cambria Math" panose="02040503050406030204" pitchFamily="18" charset="0"/>
                      </a:rPr>
                      <m:t> &gt; </m:t>
                    </m:r>
                    <m:r>
                      <a:rPr lang="en-US" sz="1600">
                        <a:latin typeface="Cambria Math" panose="02040503050406030204" pitchFamily="18" charset="0"/>
                      </a:rPr>
                      <m:t>3</m:t>
                    </m:r>
                    <m:r>
                      <a:rPr lang="en-US" sz="1600">
                        <a:latin typeface="Cambria Math" panose="02040503050406030204" pitchFamily="18" charset="0"/>
                      </a:rPr>
                      <m:t>  </m:t>
                    </m:r>
                    <m:r>
                      <m:rPr>
                        <m:sty m:val="p"/>
                      </m:rPr>
                      <a:rPr lang="en-US" sz="1600">
                        <a:latin typeface="Cambria Math" panose="02040503050406030204" pitchFamily="18" charset="0"/>
                      </a:rPr>
                      <m:t>OK</m:t>
                    </m:r>
                  </m:oMath>
                </a14:m>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𝑀𝑟</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W</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X</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q</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L</m:t>
                                </m:r>
                              </m:e>
                              <m:sup>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 </m:t>
                        </m:r>
                      </m:e>
                    </m:d>
                  </m:oMath>
                </a14:m>
                <a:r>
                  <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1872</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6</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5</m:t>
                        </m:r>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13</m:t>
                                </m:r>
                              </m:e>
                              <m:sup>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latin typeface="Cambria Math" panose="02040503050406030204" pitchFamily="18" charset="0"/>
                        <a:ea typeface="Times New Roman" panose="02020603050405020304" pitchFamily="18" charset="0"/>
                        <a:cs typeface="Times New Roman" panose="02020603050405020304" pitchFamily="18" charset="0"/>
                      </a:rPr>
                      <m:t>12577</m:t>
                    </m:r>
                    <m:r>
                      <a:rPr lang="en-US" sz="1600"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latin typeface="Cambria Math" panose="02040503050406030204" pitchFamily="18" charset="0"/>
                        <a:ea typeface="Times New Roman" panose="02020603050405020304" pitchFamily="18" charset="0"/>
                        <a:cs typeface="Times New Roman" panose="02020603050405020304" pitchFamily="18" charset="0"/>
                      </a:rPr>
                      <m:t>5</m:t>
                    </m:r>
                    <m:r>
                      <a:rPr lang="en-US" sz="1600" kern="1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m</m:t>
                    </m:r>
                  </m:oMath>
                </a14:m>
                <a:endPar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γ</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H</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L</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1872</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𝑀𝑜</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𝑃𝑎</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oMath>
                </a14:m>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kern="100" dirty="0">
                    <a:latin typeface="Times New Roman" panose="02020603050405020304" pitchFamily="18" charset="0"/>
                    <a:ea typeface="Times New Roman" panose="02020603050405020304" pitchFamily="18" charset="0"/>
                    <a:cs typeface="Times New Roman" panose="02020603050405020304" pitchFamily="18" charset="0"/>
                  </a:rPr>
                  <a:t>218.44 * 2.667= 582.5 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𝜎</m:t>
                            </m:r>
                          </m:e>
                          <m: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m:t>
                            </m:r>
                          </m:sup>
                        </m:s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𝑎</m:t>
                        </m:r>
                        <m:r>
                          <a:rPr lang="en-GB" sz="16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𝑘𝑎</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8</m:t>
                        </m:r>
                      </m:sup>
                    </m:sSubSup>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8</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e>
                    </m:d>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191.8 + 26.64 = 218.44 KN</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667</m:t>
                      </m:r>
                    </m:oMath>
                  </m:oMathPara>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2" name="Title 40">
                <a:extLst>
                  <a:ext uri="{FF2B5EF4-FFF2-40B4-BE49-F238E27FC236}">
                    <a16:creationId xmlns:a16="http://schemas.microsoft.com/office/drawing/2014/main" id="{BEF13453-5070-F1F2-805D-1DB702426940}"/>
                  </a:ext>
                </a:extLst>
              </p:cNvPr>
              <p:cNvSpPr txBox="1">
                <a:spLocks noRot="1" noChangeAspect="1" noMove="1" noResize="1" noEditPoints="1" noAdjustHandles="1" noChangeArrowheads="1" noChangeShapeType="1" noTextEdit="1"/>
              </p:cNvSpPr>
              <p:nvPr/>
            </p:nvSpPr>
            <p:spPr>
              <a:xfrm>
                <a:off x="451392" y="662563"/>
                <a:ext cx="6279346" cy="5144348"/>
              </a:xfrm>
              <a:prstGeom prst="rect">
                <a:avLst/>
              </a:prstGeom>
              <a:blipFill>
                <a:blip r:embed="rId2"/>
                <a:stretch>
                  <a:fillRect l="-97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itle 40">
                <a:extLst>
                  <a:ext uri="{FF2B5EF4-FFF2-40B4-BE49-F238E27FC236}">
                    <a16:creationId xmlns="" xmlns:a16="http://schemas.microsoft.com/office/drawing/2014/main" id="{6B7AAA3C-EFEB-AB08-8A4F-6860DB9F9BFC}"/>
                  </a:ext>
                </a:extLst>
              </p:cNvPr>
              <p:cNvSpPr txBox="1">
                <a:spLocks/>
              </p:cNvSpPr>
              <p:nvPr/>
            </p:nvSpPr>
            <p:spPr>
              <a:xfrm>
                <a:off x="6825483" y="856826"/>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sliding:</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𝑃𝑎</m:t>
                        </m:r>
                      </m:den>
                    </m:f>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1872</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13</m:t>
                                </m:r>
                              </m:e>
                            </m:d>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44</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&gt; </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OK</m:t>
                    </m:r>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5" name="Title 40">
                <a:extLst>
                  <a:ext uri="{FF2B5EF4-FFF2-40B4-BE49-F238E27FC236}">
                    <a16:creationId xmlns:a16="http://schemas.microsoft.com/office/drawing/2014/main" id="{6B7AAA3C-EFEB-AB08-8A4F-6860DB9F9BFC}"/>
                  </a:ext>
                </a:extLst>
              </p:cNvPr>
              <p:cNvSpPr txBox="1">
                <a:spLocks noRot="1" noChangeAspect="1" noMove="1" noResize="1" noEditPoints="1" noAdjustHandles="1" noChangeArrowheads="1" noChangeShapeType="1" noTextEdit="1"/>
              </p:cNvSpPr>
              <p:nvPr/>
            </p:nvSpPr>
            <p:spPr>
              <a:xfrm>
                <a:off x="6825483" y="856826"/>
                <a:ext cx="5146558" cy="2103190"/>
              </a:xfrm>
              <a:prstGeom prst="rect">
                <a:avLst/>
              </a:prstGeom>
              <a:blipFill>
                <a:blip r:embed="rId3"/>
                <a:stretch>
                  <a:fillRect l="-1303"/>
                </a:stretch>
              </a:blipFill>
              <a:ln>
                <a:noFill/>
              </a:ln>
            </p:spPr>
            <p:txBody>
              <a:bodyPr/>
              <a:lstStyle/>
              <a:p>
                <a:r>
                  <a:rPr lang="en-US">
                    <a:noFill/>
                  </a:rPr>
                  <a:t> </a:t>
                </a:r>
              </a:p>
            </p:txBody>
          </p:sp>
        </mc:Fallback>
      </mc:AlternateContent>
      <p:sp>
        <p:nvSpPr>
          <p:cNvPr id="6" name="Title 40">
            <a:extLst>
              <a:ext uri="{FF2B5EF4-FFF2-40B4-BE49-F238E27FC236}">
                <a16:creationId xmlns="" xmlns:a16="http://schemas.microsoft.com/office/drawing/2014/main" id="{743EBFA2-4FBA-610C-FFD7-0FABF94BBD77}"/>
              </a:ext>
            </a:extLst>
          </p:cNvPr>
          <p:cNvSpPr txBox="1">
            <a:spLocks/>
          </p:cNvSpPr>
          <p:nvPr/>
        </p:nvSpPr>
        <p:spPr>
          <a:xfrm>
            <a:off x="6825483" y="3234737"/>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ultimate Bearing Capacity:</a:t>
            </a:r>
            <a:endPar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a:t>
            </a:r>
            <a:r>
              <a:rPr lang="en-US" sz="1600" kern="100" dirty="0" err="1">
                <a:effectLst/>
                <a:latin typeface="Times New Roman" panose="02020603050405020304" pitchFamily="18" charset="0"/>
                <a:ea typeface="Times New Roman" panose="02020603050405020304" pitchFamily="18" charset="0"/>
                <a:cs typeface="Times New Roman" panose="02020603050405020304" pitchFamily="18" charset="0"/>
              </a:rPr>
              <a:t>Q</a:t>
            </a:r>
            <a:r>
              <a:rPr lang="en-US" sz="1600" kern="100"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(γ * Z) + q = (18 * 8) + 10 = 154 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154 ≤ 220 OK</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82229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1" name="Title 40">
            <a:extLst>
              <a:ext uri="{FF2B5EF4-FFF2-40B4-BE49-F238E27FC236}">
                <a16:creationId xmlns="" xmlns:a16="http://schemas.microsoft.com/office/drawing/2014/main" id="{9C7336BF-813C-92CB-0D30-FBDEA3A94346}"/>
              </a:ext>
            </a:extLst>
          </p:cNvPr>
          <p:cNvSpPr>
            <a:spLocks noGrp="1"/>
          </p:cNvSpPr>
          <p:nvPr>
            <p:ph type="title"/>
          </p:nvPr>
        </p:nvSpPr>
        <p:spPr>
          <a:xfrm>
            <a:off x="950966" y="593366"/>
            <a:ext cx="10724673" cy="5592575"/>
          </a:xfrm>
        </p:spPr>
        <p:txBody>
          <a:bodyPr/>
          <a:lstStyle/>
          <a:p>
            <a:pPr>
              <a:lnSpc>
                <a:spcPct val="107000"/>
              </a:lnSpc>
              <a:spcAft>
                <a:spcPts val="300"/>
              </a:spcAft>
            </a:pPr>
            <a:r>
              <a:rPr lang="en-US" sz="2000" b="1" dirty="0">
                <a:effectLst/>
                <a:latin typeface="Times New Roman" panose="02020603050405020304" pitchFamily="18" charset="0"/>
                <a:ea typeface="Calibri" panose="020F0502020204030204" pitchFamily="34" charset="0"/>
              </a:rPr>
              <a:t>Design (MSERW) at </a:t>
            </a:r>
            <a:r>
              <a:rPr lang="en-US" sz="2000" b="1" u="sng" dirty="0">
                <a:effectLst/>
                <a:latin typeface="Times New Roman" panose="02020603050405020304" pitchFamily="18" charset="0"/>
                <a:ea typeface="Calibri" panose="020F0502020204030204" pitchFamily="34" charset="0"/>
              </a:rPr>
              <a:t>H=10</a:t>
            </a:r>
            <a:r>
              <a:rPr lang="en-US" sz="2000" u="sng" dirty="0">
                <a:solidFill>
                  <a:srgbClr val="1C1E21"/>
                </a:solidFill>
                <a:effectLst/>
                <a:latin typeface="Times New Roman" panose="02020603050405020304" pitchFamily="18" charset="0"/>
                <a:ea typeface="Times New Roman" panose="02020603050405020304" pitchFamily="18" charset="0"/>
              </a:rPr>
              <a:t>м</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2000" u="sng" dirty="0">
                <a:solidFill>
                  <a:srgbClr val="1C1E21"/>
                </a:solidFill>
                <a:effectLst/>
                <a:latin typeface="Times New Roman" panose="02020603050405020304" pitchFamily="18" charset="0"/>
                <a:ea typeface="Times New Roman" panose="02020603050405020304" pitchFamily="18" charset="0"/>
              </a:rPr>
              <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solidFill>
                  <a:srgbClr val="1C1E21"/>
                </a:solidFill>
                <a:effectLst/>
                <a:highlight>
                  <a:srgbClr val="FFFFFF"/>
                </a:highlight>
                <a:latin typeface="Times New Roman" panose="02020603050405020304" pitchFamily="18" charset="0"/>
                <a:ea typeface="Times New Roman" panose="02020603050405020304" pitchFamily="18" charset="0"/>
                <a:cs typeface="Arial" panose="020B0604020202020204" pitchFamily="34" charset="0"/>
              </a:rPr>
              <a:t> </a:t>
            </a: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effectLst/>
                <a:latin typeface="Calibri" panose="020F0502020204030204" pitchFamily="34" charset="0"/>
                <a:ea typeface="Calibri" panose="020F0502020204030204" pitchFamily="34" charset="0"/>
                <a:cs typeface="Arial" panose="020B0604020202020204" pitchFamily="34" charset="0"/>
              </a:rPr>
              <a:t/>
            </a:r>
            <a:br>
              <a:rPr lang="en-US" sz="1800" kern="100" dirty="0">
                <a:effectLst/>
                <a:latin typeface="Calibri" panose="020F0502020204030204" pitchFamily="34" charset="0"/>
                <a:ea typeface="Calibri" panose="020F0502020204030204" pitchFamily="34" charset="0"/>
                <a:cs typeface="Arial" panose="020B0604020202020204" pitchFamily="34" charset="0"/>
              </a:rPr>
            </a:br>
            <a:endParaRPr lang="en-US" sz="2000" u="sng"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itle 40">
            <a:extLst>
              <a:ext uri="{FF2B5EF4-FFF2-40B4-BE49-F238E27FC236}">
                <a16:creationId xmlns="" xmlns:a16="http://schemas.microsoft.com/office/drawing/2014/main" id="{75A8F0D7-0973-7248-AE59-57B83B61D6FF}"/>
              </a:ext>
            </a:extLst>
          </p:cNvPr>
          <p:cNvSpPr txBox="1">
            <a:spLocks/>
          </p:cNvSpPr>
          <p:nvPr/>
        </p:nvSpPr>
        <p:spPr>
          <a:xfrm>
            <a:off x="828419" y="898233"/>
            <a:ext cx="3873985" cy="10687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600" kern="0" dirty="0">
                <a:solidFill>
                  <a:srgbClr val="1C1E21"/>
                </a:solidFill>
                <a:latin typeface="Times New Roman" panose="02020603050405020304" pitchFamily="18" charset="0"/>
                <a:ea typeface="Times New Roman" panose="02020603050405020304" pitchFamily="18" charset="0"/>
              </a:rPr>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(Vertical length between strips) </a:t>
            </a:r>
            <a:r>
              <a:rPr lang="en-US" sz="1600" kern="0" dirty="0" err="1">
                <a:solidFill>
                  <a:srgbClr val="1C1E21"/>
                </a:solidFill>
                <a:latin typeface="Times New Roman" panose="02020603050405020304" pitchFamily="18" charset="0"/>
                <a:ea typeface="Times New Roman" panose="02020603050405020304" pitchFamily="18" charset="0"/>
              </a:rPr>
              <a:t>Sv</a:t>
            </a:r>
            <a:r>
              <a:rPr lang="en-US" sz="1600" kern="0" dirty="0">
                <a:solidFill>
                  <a:srgbClr val="1C1E21"/>
                </a:solidFill>
                <a:latin typeface="Times New Roman" panose="02020603050405020304" pitchFamily="18" charset="0"/>
                <a:ea typeface="Times New Roman" panose="02020603050405020304" pitchFamily="18" charset="0"/>
              </a:rPr>
              <a:t> = 0.6 m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(Horizontal length between strips) SH = 1 m </a:t>
            </a:r>
            <a:r>
              <a:rPr lang="en-US" sz="2000" u="sng" kern="0" dirty="0">
                <a:solidFill>
                  <a:srgbClr val="1C1E21"/>
                </a:solidFill>
                <a:latin typeface="Times New Roman" panose="02020603050405020304" pitchFamily="18" charset="0"/>
                <a:ea typeface="Times New Roman" panose="02020603050405020304" pitchFamily="18" charset="0"/>
              </a:rPr>
              <a:t/>
            </a:r>
            <a:br>
              <a:rPr lang="en-US" sz="2000" u="sng" kern="0" dirty="0">
                <a:solidFill>
                  <a:srgbClr val="1C1E21"/>
                </a:solidFill>
                <a:latin typeface="Times New Roman" panose="02020603050405020304" pitchFamily="18" charset="0"/>
                <a:ea typeface="Times New Roman" panose="02020603050405020304" pitchFamily="18" charset="0"/>
              </a:rPr>
            </a:br>
            <a:endParaRPr lang="en-US" sz="2000" u="sng" kern="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itle 40">
                <a:extLst>
                  <a:ext uri="{FF2B5EF4-FFF2-40B4-BE49-F238E27FC236}">
                    <a16:creationId xmlns="" xmlns:a16="http://schemas.microsoft.com/office/drawing/2014/main" id="{0AA00346-DC0E-9FC8-512F-FEB5184E9313}"/>
                  </a:ext>
                </a:extLst>
              </p:cNvPr>
              <p:cNvSpPr txBox="1">
                <a:spLocks/>
              </p:cNvSpPr>
              <p:nvPr/>
            </p:nvSpPr>
            <p:spPr>
              <a:xfrm>
                <a:off x="828419" y="1966991"/>
                <a:ext cx="4521789" cy="18288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a:lnSpc>
                    <a:spcPct val="107000"/>
                  </a:lnSpc>
                  <a:spcAft>
                    <a:spcPts val="300"/>
                  </a:spcAft>
                </a:pPr>
                <a:r>
                  <a:rPr lang="en-US" sz="1800" b="1" kern="100" dirty="0">
                    <a:latin typeface="Calibri" panose="020F0502020204030204" pitchFamily="34" charset="0"/>
                    <a:ea typeface="Calibri" panose="020F0502020204030204" pitchFamily="34" charset="0"/>
                    <a:cs typeface="+mj-cs"/>
                  </a:rPr>
                  <a:t>active pressure: </a:t>
                </a:r>
                <a:r>
                  <a:rPr lang="en-US" sz="1400" kern="100" dirty="0">
                    <a:highlight>
                      <a:srgbClr val="FFFFFF"/>
                    </a:highlight>
                    <a:latin typeface="Calibri" panose="020F0502020204030204" pitchFamily="34" charset="0"/>
                    <a:ea typeface="Calibri" panose="020F0502020204030204" pitchFamily="34" charset="0"/>
                    <a:cs typeface="+mj-cs"/>
                  </a:rPr>
                  <a:t/>
                </a:r>
                <a:br>
                  <a:rPr lang="en-US" sz="1400" kern="100" dirty="0">
                    <a:highlight>
                      <a:srgbClr val="FFFFFF"/>
                    </a:highlight>
                    <a:latin typeface="Calibri" panose="020F0502020204030204" pitchFamily="34" charset="0"/>
                    <a:ea typeface="Calibri" panose="020F0502020204030204" pitchFamily="34" charset="0"/>
                    <a:cs typeface="+mj-cs"/>
                  </a:rPr>
                </a:br>
                <a14:m>
                  <m:oMathPara xmlns:m="http://schemas.openxmlformats.org/officeDocument/2006/math">
                    <m:oMathParaPr>
                      <m:jc m:val="centerGroup"/>
                    </m:oMathParaPr>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oMath>
                    <m:oMath xmlns:m="http://schemas.openxmlformats.org/officeDocument/2006/math">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m:t>
                      </m:r>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i="1"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den>
                          </m:f>
                        </m:e>
                      </m:d>
                      <m:r>
                        <a:rPr lang="en-US" sz="1400" kern="100">
                          <a:solidFill>
                            <a:srgbClr val="1C1E21"/>
                          </a:solidFill>
                          <a:latin typeface="Cambria Math" panose="02040503050406030204" pitchFamily="18" charset="0"/>
                          <a:ea typeface="Times New Roman" panose="02020603050405020304" pitchFamily="18" charset="0"/>
                          <a:cs typeface="+mj-cs"/>
                        </a:rPr>
                        <m:t>=</m:t>
                      </m:r>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den>
                      </m:f>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10</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b="0" i="0" kern="100" smtClean="0">
                          <a:solidFill>
                            <a:srgbClr val="1C1E21"/>
                          </a:solidFill>
                          <a:latin typeface="Cambria Math" panose="02040503050406030204" pitchFamily="18" charset="0"/>
                          <a:ea typeface="Times New Roman" panose="02020603050405020304" pitchFamily="18" charset="0"/>
                          <a:cs typeface="+mj-cs"/>
                        </a:rPr>
                        <m:t>62</m:t>
                      </m:r>
                      <m:r>
                        <a:rPr lang="en-US" sz="1400" b="0" i="0" kern="100" smtClean="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7</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ar-SA" sz="1400" i="1" kern="100">
                              <a:latin typeface="Cambria Math" panose="02040503050406030204" pitchFamily="18" charset="0"/>
                              <a:ea typeface="Calibri" panose="020F0502020204030204" pitchFamily="34" charset="0"/>
                              <a:cs typeface="+mj-cs"/>
                            </a:rPr>
                            <m:t>𝜎</m:t>
                          </m:r>
                        </m:e>
                        <m:sup>
                          <m:r>
                            <a:rPr lang="en-GB" sz="1400" i="1" kern="100">
                              <a:latin typeface="Cambria Math" panose="02040503050406030204" pitchFamily="18" charset="0"/>
                              <a:ea typeface="Calibri" panose="020F0502020204030204" pitchFamily="34" charset="0"/>
                              <a:cs typeface="+mj-cs"/>
                            </a:rPr>
                            <m:t>′</m:t>
                          </m:r>
                        </m:sup>
                      </m:sSup>
                      <m:r>
                        <a:rPr lang="en-GB" sz="1400" i="1" kern="100">
                          <a:latin typeface="Cambria Math" panose="02040503050406030204" pitchFamily="18" charset="0"/>
                          <a:ea typeface="Calibri" panose="020F0502020204030204" pitchFamily="34" charset="0"/>
                          <a:cs typeface="+mj-cs"/>
                        </a:rPr>
                        <m:t>𝑜</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10</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190</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Para>
                </a14:m>
                <a:r>
                  <a:rPr lang="en-US" sz="1400" kern="100" dirty="0">
                    <a:latin typeface="Calibri" panose="020F0502020204030204" pitchFamily="34" charset="0"/>
                    <a:ea typeface="Calibri" panose="020F0502020204030204" pitchFamily="34" charset="0"/>
                    <a:cs typeface="+mj-cs"/>
                  </a:rPr>
                  <a:t/>
                </a:r>
                <a:br>
                  <a:rPr lang="en-US" sz="1400" kern="100" dirty="0">
                    <a:latin typeface="Calibri" panose="020F0502020204030204" pitchFamily="34" charset="0"/>
                    <a:ea typeface="Calibri" panose="020F0502020204030204" pitchFamily="34" charset="0"/>
                    <a:cs typeface="+mj-cs"/>
                  </a:rPr>
                </a:br>
                <a:endParaRPr lang="en-US" sz="1400" u="sng" kern="0" dirty="0">
                  <a:latin typeface="Times New Roman" panose="02020603050405020304" pitchFamily="18" charset="0"/>
                  <a:ea typeface="Calibri" panose="020F0502020204030204" pitchFamily="34" charset="0"/>
                  <a:cs typeface="+mj-cs"/>
                </a:endParaRPr>
              </a:p>
            </p:txBody>
          </p:sp>
        </mc:Choice>
        <mc:Fallback xmlns="">
          <p:sp>
            <p:nvSpPr>
              <p:cNvPr id="4" name="Title 40">
                <a:extLst>
                  <a:ext uri="{FF2B5EF4-FFF2-40B4-BE49-F238E27FC236}">
                    <a16:creationId xmlns:a16="http://schemas.microsoft.com/office/drawing/2014/main" id="{0AA00346-DC0E-9FC8-512F-FEB5184E9313}"/>
                  </a:ext>
                </a:extLst>
              </p:cNvPr>
              <p:cNvSpPr txBox="1">
                <a:spLocks noRot="1" noChangeAspect="1" noMove="1" noResize="1" noEditPoints="1" noAdjustHandles="1" noChangeArrowheads="1" noChangeShapeType="1" noTextEdit="1"/>
              </p:cNvSpPr>
              <p:nvPr/>
            </p:nvSpPr>
            <p:spPr>
              <a:xfrm>
                <a:off x="828419" y="1966991"/>
                <a:ext cx="4521789" cy="1828802"/>
              </a:xfrm>
              <a:prstGeom prst="rect">
                <a:avLst/>
              </a:prstGeom>
              <a:blipFill>
                <a:blip r:embed="rId3"/>
                <a:stretch>
                  <a:fillRect l="-1213"/>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itle 40">
                <a:extLst>
                  <a:ext uri="{FF2B5EF4-FFF2-40B4-BE49-F238E27FC236}">
                    <a16:creationId xmlns="" xmlns:a16="http://schemas.microsoft.com/office/drawing/2014/main" id="{18C9700B-A7FE-73FD-E186-BA5B6A19FA84}"/>
                  </a:ext>
                </a:extLst>
              </p:cNvPr>
              <p:cNvSpPr txBox="1">
                <a:spLocks/>
              </p:cNvSpPr>
              <p:nvPr/>
            </p:nvSpPr>
            <p:spPr>
              <a:xfrm>
                <a:off x="828419" y="3795793"/>
                <a:ext cx="6665890" cy="25377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smtClean="0">
                    <a:latin typeface="Times New Roman" panose="02020603050405020304" pitchFamily="18" charset="0"/>
                    <a:cs typeface="Times New Roman" panose="02020603050405020304" pitchFamily="18" charset="0"/>
                  </a:rPr>
                  <a:t>Calculate the max tie force: </a:t>
                </a:r>
              </a:p>
              <a:p>
                <a:r>
                  <a:rPr lang="en-US" sz="1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a:latin typeface="Cambria Math" panose="02040503050406030204" pitchFamily="18" charset="0"/>
                      </a:rPr>
                      <m:t>=</m:t>
                    </m:r>
                    <m:sSup>
                      <m:sSupPr>
                        <m:ctrlPr>
                          <a:rPr lang="en-US" sz="1400" i="1">
                            <a:latin typeface="Cambria Math" panose="02040503050406030204" pitchFamily="18" charset="0"/>
                          </a:rPr>
                        </m:ctrlPr>
                      </m:sSupPr>
                      <m:e>
                        <m:r>
                          <a:rPr lang="en-GB" sz="1400" i="1">
                            <a:latin typeface="Cambria Math" panose="02040503050406030204" pitchFamily="18" charset="0"/>
                          </a:rPr>
                          <m:t>𝜎</m:t>
                        </m:r>
                      </m:e>
                      <m:sup>
                        <m:r>
                          <a:rPr lang="en-GB" sz="1400" i="1">
                            <a:latin typeface="Cambria Math" panose="02040503050406030204" pitchFamily="18" charset="0"/>
                          </a:rPr>
                          <m:t>′</m:t>
                        </m:r>
                      </m:sup>
                    </m:sSup>
                    <m:r>
                      <a:rPr lang="en-GB" sz="1400" i="1">
                        <a:latin typeface="Cambria Math" panose="02040503050406030204" pitchFamily="18" charset="0"/>
                      </a:rPr>
                      <m:t>𝑎</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Sv</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SH</m:t>
                    </m:r>
                    <m:r>
                      <a:rPr lang="en-US" sz="1400">
                        <a:latin typeface="Cambria Math" panose="02040503050406030204" pitchFamily="18" charset="0"/>
                      </a:rPr>
                      <m:t> =</m:t>
                    </m:r>
                    <m:r>
                      <a:rPr lang="en-US" sz="1400" b="0" i="0" smtClean="0">
                        <a:latin typeface="Cambria Math" panose="02040503050406030204" pitchFamily="18" charset="0"/>
                      </a:rPr>
                      <m:t>62</m:t>
                    </m:r>
                    <m:r>
                      <a:rPr lang="en-US" sz="1400" b="0" i="0" smtClean="0">
                        <a:latin typeface="Cambria Math" panose="02040503050406030204" pitchFamily="18" charset="0"/>
                      </a:rPr>
                      <m:t>.</m:t>
                    </m:r>
                    <m:r>
                      <a:rPr lang="en-US" sz="1400" b="0" i="0" smtClean="0">
                        <a:latin typeface="Cambria Math" panose="02040503050406030204" pitchFamily="18" charset="0"/>
                      </a:rPr>
                      <m:t>7</m:t>
                    </m:r>
                    <m:r>
                      <a:rPr lang="en-US" sz="1400" i="1">
                        <a:latin typeface="Cambria Math" panose="02040503050406030204" pitchFamily="18" charset="0"/>
                      </a:rPr>
                      <m:t>∗</m:t>
                    </m:r>
                    <m:r>
                      <a:rPr lang="en-US" sz="1400" b="0" i="0" smtClean="0">
                        <a:latin typeface="Cambria Math" panose="02040503050406030204" pitchFamily="18" charset="0"/>
                      </a:rPr>
                      <m:t>.</m:t>
                    </m:r>
                    <m:r>
                      <a:rPr lang="en-US" sz="1400" b="0" i="0" smtClean="0">
                        <a:latin typeface="Cambria Math" panose="02040503050406030204" pitchFamily="18" charset="0"/>
                      </a:rPr>
                      <m:t>6</m:t>
                    </m:r>
                    <m:r>
                      <a:rPr lang="en-US" sz="1400" i="1">
                        <a:latin typeface="Cambria Math" panose="02040503050406030204" pitchFamily="18" charset="0"/>
                      </a:rPr>
                      <m:t>∗</m:t>
                    </m:r>
                    <m:r>
                      <a:rPr lang="en-US" sz="1400">
                        <a:latin typeface="Cambria Math" panose="02040503050406030204" pitchFamily="18" charset="0"/>
                      </a:rPr>
                      <m:t>1</m:t>
                    </m:r>
                    <m:r>
                      <a:rPr lang="en-US" sz="1400">
                        <a:latin typeface="Cambria Math" panose="02040503050406030204" pitchFamily="18" charset="0"/>
                      </a:rPr>
                      <m:t>=</m:t>
                    </m:r>
                    <m:r>
                      <a:rPr lang="en-US" sz="1400" b="0" i="0" smtClean="0">
                        <a:latin typeface="Cambria Math" panose="02040503050406030204" pitchFamily="18" charset="0"/>
                      </a:rPr>
                      <m:t>37</m:t>
                    </m:r>
                    <m:r>
                      <a:rPr lang="en-US" sz="1400" b="0" i="0" smtClean="0">
                        <a:latin typeface="Cambria Math" panose="02040503050406030204" pitchFamily="18" charset="0"/>
                      </a:rPr>
                      <m:t>.</m:t>
                    </m:r>
                    <m:r>
                      <a:rPr lang="en-US" sz="1400" b="0" i="0" smtClean="0">
                        <a:latin typeface="Cambria Math" panose="02040503050406030204" pitchFamily="18" charset="0"/>
                      </a:rPr>
                      <m:t>62</m:t>
                    </m:r>
                    <m:r>
                      <m:rPr>
                        <m:sty m:val="p"/>
                      </m:rPr>
                      <a:rPr lang="en-US" sz="1400">
                        <a:latin typeface="Cambria Math" panose="02040503050406030204" pitchFamily="18" charset="0"/>
                      </a:rPr>
                      <m:t>KN</m:t>
                    </m:r>
                  </m:oMath>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Calculate the thickness of tie (t) required to resist the breakout</a:t>
                </a:r>
                <a:r>
                  <a:rPr lang="en-US" sz="1400" dirty="0">
                    <a:latin typeface="Times New Roman" panose="02020603050405020304" pitchFamily="18" charset="0"/>
                    <a:cs typeface="Times New Roman" panose="02020603050405020304" pitchFamily="18" charset="0"/>
                  </a:rPr>
                  <a:t>.</a:t>
                </a:r>
              </a:p>
              <a:p>
                <a:pPr/>
                <a14:m>
                  <m:oMathPara xmlns:m="http://schemas.openxmlformats.org/officeDocument/2006/math">
                    <m:oMathParaPr>
                      <m:jc m:val="left"/>
                    </m:oMathParaPr>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m:t>
                      </m:r>
                      <m:f>
                        <m:fPr>
                          <m:ctrlPr>
                            <a:rPr lang="en-US" sz="1400" i="1">
                              <a:latin typeface="Cambria Math" panose="02040503050406030204" pitchFamily="18" charset="0"/>
                            </a:rPr>
                          </m:ctrlPr>
                        </m:fPr>
                        <m:num>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FS</m:t>
                          </m:r>
                          <m:d>
                            <m:dPr>
                              <m:ctrlPr>
                                <a:rPr lang="en-US" sz="1400" i="1">
                                  <a:latin typeface="Cambria Math" panose="02040503050406030204" pitchFamily="18" charset="0"/>
                                </a:rPr>
                              </m:ctrlPr>
                            </m:dPr>
                            <m:e>
                              <m:r>
                                <m:rPr>
                                  <m:sty m:val="p"/>
                                </m:rPr>
                                <a:rPr lang="" sz="1400" b="0" i="0" smtClean="0">
                                  <a:latin typeface="Cambria Math" panose="02040503050406030204" pitchFamily="18" charset="0"/>
                                </a:rPr>
                                <m:t>B</m:t>
                              </m:r>
                            </m:e>
                          </m:d>
                        </m:num>
                        <m:den>
                          <m:r>
                            <a:rPr lang="en-US" sz="1400">
                              <a:latin typeface="Cambria Math" panose="02040503050406030204" pitchFamily="18" charset="0"/>
                            </a:rPr>
                            <m:t>( </m:t>
                          </m:r>
                          <m:r>
                            <m:rPr>
                              <m:sty m:val="p"/>
                            </m:rPr>
                            <a:rPr lang="en-US" sz="1400">
                              <a:latin typeface="Cambria Math" panose="02040503050406030204" pitchFamily="18" charset="0"/>
                            </a:rPr>
                            <m:t>W</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fy</m:t>
                          </m:r>
                          <m:r>
                            <a:rPr lang="en-US" sz="1400">
                              <a:latin typeface="Cambria Math" panose="02040503050406030204" pitchFamily="18" charset="0"/>
                            </a:rPr>
                            <m:t> )</m:t>
                          </m:r>
                        </m:den>
                      </m:f>
                      <m:r>
                        <a:rPr lang="en-US" sz="1400" i="1">
                          <a:latin typeface="Cambria Math" panose="02040503050406030204" pitchFamily="18" charset="0"/>
                        </a:rPr>
                        <m:t> </m:t>
                      </m:r>
                      <m:r>
                        <a:rPr lang="en-US" sz="1400">
                          <a:latin typeface="Cambria Math" panose="02040503050406030204" pitchFamily="18" charset="0"/>
                        </a:rPr>
                        <m:t>=</m:t>
                      </m:r>
                      <m:f>
                        <m:fPr>
                          <m:ctrlPr>
                            <a:rPr lang="en-US" sz="1400" i="1">
                              <a:latin typeface="Cambria Math" panose="02040503050406030204" pitchFamily="18" charset="0"/>
                            </a:rPr>
                          </m:ctrlPr>
                        </m:fPr>
                        <m:num>
                          <m:r>
                            <a:rPr lang="en-US" sz="1400" b="0" i="0" smtClean="0">
                              <a:latin typeface="Cambria Math" panose="02040503050406030204" pitchFamily="18" charset="0"/>
                            </a:rPr>
                            <m:t>37</m:t>
                          </m:r>
                          <m:r>
                            <a:rPr lang="en-US" sz="1400" b="0" i="0" smtClean="0">
                              <a:latin typeface="Cambria Math" panose="02040503050406030204" pitchFamily="18" charset="0"/>
                            </a:rPr>
                            <m:t>.</m:t>
                          </m:r>
                          <m:r>
                            <a:rPr lang="en-US" sz="1400" b="0" i="0" smtClean="0">
                              <a:latin typeface="Cambria Math" panose="02040503050406030204" pitchFamily="18" charset="0"/>
                            </a:rPr>
                            <m:t>62</m:t>
                          </m:r>
                          <m:r>
                            <a:rPr lang="en-US" sz="1400" i="1">
                              <a:latin typeface="Cambria Math" panose="02040503050406030204" pitchFamily="18" charset="0"/>
                            </a:rPr>
                            <m:t>∗</m:t>
                          </m:r>
                          <m:r>
                            <a:rPr lang="en-US" sz="1400">
                              <a:latin typeface="Cambria Math" panose="02040503050406030204" pitchFamily="18" charset="0"/>
                            </a:rPr>
                            <m:t>3</m:t>
                          </m:r>
                        </m:num>
                        <m:den>
                          <m:r>
                            <a:rPr lang="en-US" sz="1400">
                              <a:latin typeface="Cambria Math" panose="02040503050406030204" pitchFamily="18" charset="0"/>
                            </a:rPr>
                            <m:t>.</m:t>
                          </m:r>
                          <m:r>
                            <a:rPr lang="en-US" sz="1400">
                              <a:latin typeface="Cambria Math" panose="02040503050406030204" pitchFamily="18" charset="0"/>
                            </a:rPr>
                            <m:t>075</m:t>
                          </m:r>
                          <m:r>
                            <a:rPr lang="en-US" sz="1400" i="1">
                              <a:latin typeface="Cambria Math" panose="02040503050406030204" pitchFamily="18" charset="0"/>
                            </a:rPr>
                            <m:t>∗</m:t>
                          </m:r>
                          <m:r>
                            <a:rPr lang="en-US" sz="1400">
                              <a:latin typeface="Cambria Math" panose="02040503050406030204" pitchFamily="18" charset="0"/>
                            </a:rPr>
                            <m:t>240000</m:t>
                          </m:r>
                          <m:r>
                            <a:rPr lang="en-US" sz="1400">
                              <a:latin typeface="Cambria Math" panose="02040503050406030204" pitchFamily="18" charset="0"/>
                            </a:rPr>
                            <m:t> </m:t>
                          </m:r>
                        </m:den>
                      </m:f>
                      <m:r>
                        <a:rPr lang="en-US" sz="1400" i="1">
                          <a:latin typeface="Cambria Math" panose="02040503050406030204" pitchFamily="18" charset="0"/>
                        </a:rPr>
                        <m:t>=</m:t>
                      </m:r>
                      <m:r>
                        <a:rPr lang="en-US" sz="1400" b="0" i="1" smtClean="0">
                          <a:latin typeface="Cambria Math" panose="02040503050406030204" pitchFamily="18" charset="0"/>
                        </a:rPr>
                        <m:t>6</m:t>
                      </m:r>
                      <m:r>
                        <a:rPr lang="en-US" sz="1400" b="0" i="1" smtClean="0">
                          <a:latin typeface="Cambria Math" panose="02040503050406030204" pitchFamily="18" charset="0"/>
                        </a:rPr>
                        <m:t>.</m:t>
                      </m:r>
                      <m:r>
                        <a:rPr lang="en-US" sz="1400" b="0" i="1" smtClean="0">
                          <a:latin typeface="Cambria Math" panose="02040503050406030204" pitchFamily="18" charset="0"/>
                        </a:rPr>
                        <m:t>27</m:t>
                      </m:r>
                      <m:r>
                        <a:rPr lang="en-US" sz="1400" i="1">
                          <a:latin typeface="Cambria Math" panose="02040503050406030204" pitchFamily="18" charset="0"/>
                        </a:rPr>
                        <m:t> </m:t>
                      </m:r>
                      <m:r>
                        <a:rPr lang="en-US" sz="1400" i="1">
                          <a:latin typeface="Cambria Math" panose="02040503050406030204" pitchFamily="18" charset="0"/>
                        </a:rPr>
                        <m:t>𝑚𝑚</m:t>
                      </m:r>
                    </m:oMath>
                  </m:oMathPara>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left"/>
                    </m:oMathParaPr>
                    <m:oMath xmlns:m="http://schemas.openxmlformats.org/officeDocument/2006/math">
                      <m:r>
                        <a:rPr lang="en-US" sz="1800" b="1" i="1">
                          <a:latin typeface="Cambria Math" panose="02040503050406030204" pitchFamily="18" charset="0"/>
                        </a:rPr>
                        <m:t>𝐭</m:t>
                      </m:r>
                      <m:r>
                        <a:rPr lang="en-US" sz="1800" b="1">
                          <a:latin typeface="Cambria Math" panose="02040503050406030204" pitchFamily="18" charset="0"/>
                        </a:rPr>
                        <m:t> (</m:t>
                      </m:r>
                      <m:r>
                        <a:rPr lang="en-US" sz="1800" b="1" i="1">
                          <a:latin typeface="Cambria Math" panose="02040503050406030204" pitchFamily="18" charset="0"/>
                        </a:rPr>
                        <m:t>𝐚𝐜𝐭𝐮𝐚𝐥</m:t>
                      </m:r>
                      <m:r>
                        <a:rPr lang="en-US" sz="1800" b="1">
                          <a:latin typeface="Cambria Math" panose="02040503050406030204" pitchFamily="18" charset="0"/>
                        </a:rPr>
                        <m:t>) </m:t>
                      </m:r>
                      <m:r>
                        <a:rPr lang="en-US" sz="1800">
                          <a:latin typeface="Cambria Math" panose="02040503050406030204" pitchFamily="18" charset="0"/>
                        </a:rPr>
                        <m:t>=</m:t>
                      </m:r>
                      <m:r>
                        <a:rPr lang="en-US" sz="1800" b="0" i="0" smtClean="0">
                          <a:latin typeface="Cambria Math" panose="02040503050406030204" pitchFamily="18" charset="0"/>
                        </a:rPr>
                        <m:t>6</m:t>
                      </m:r>
                      <m:r>
                        <a:rPr lang="en-US" sz="1800" b="0" i="0" smtClean="0">
                          <a:latin typeface="Cambria Math" panose="02040503050406030204" pitchFamily="18" charset="0"/>
                        </a:rPr>
                        <m:t>.</m:t>
                      </m:r>
                      <m:r>
                        <a:rPr lang="en-US" sz="1800" b="0" i="0" smtClean="0">
                          <a:latin typeface="Cambria Math" panose="02040503050406030204" pitchFamily="18" charset="0"/>
                        </a:rPr>
                        <m:t>27</m:t>
                      </m:r>
                      <m:r>
                        <a:rPr lang="en-US" sz="1800">
                          <a:latin typeface="Cambria Math" panose="02040503050406030204" pitchFamily="18" charset="0"/>
                        </a:rPr>
                        <m:t>+</m:t>
                      </m:r>
                      <m:d>
                        <m:dPr>
                          <m:begChr m:val="（"/>
                          <m:endChr m:val="）"/>
                          <m:ctrlPr>
                            <a:rPr lang="en-US" sz="1800" i="1">
                              <a:latin typeface="Cambria Math" panose="02040503050406030204" pitchFamily="18" charset="0"/>
                            </a:rPr>
                          </m:ctrlPr>
                        </m:dPr>
                        <m:e>
                          <m:r>
                            <a:rPr lang="en-US" sz="1800">
                              <a:latin typeface="Cambria Math" panose="02040503050406030204" pitchFamily="18" charset="0"/>
                            </a:rPr>
                            <m:t>0</m:t>
                          </m:r>
                          <m:r>
                            <a:rPr lang="en-US" sz="1800">
                              <a:latin typeface="Cambria Math" panose="02040503050406030204" pitchFamily="18" charset="0"/>
                            </a:rPr>
                            <m:t>.</m:t>
                          </m:r>
                          <m:r>
                            <a:rPr lang="en-US" sz="1800">
                              <a:latin typeface="Cambria Math" panose="02040503050406030204" pitchFamily="18" charset="0"/>
                            </a:rPr>
                            <m:t>025</m:t>
                          </m:r>
                          <m:r>
                            <m:rPr>
                              <m:sty m:val="p"/>
                            </m:rPr>
                            <a:rPr lang="en-US" sz="1800">
                              <a:latin typeface="Cambria Math" panose="02040503050406030204" pitchFamily="18" charset="0"/>
                            </a:rPr>
                            <m:t>x</m:t>
                          </m:r>
                          <m:r>
                            <a:rPr lang="en-US" sz="1800">
                              <a:latin typeface="Cambria Math" panose="02040503050406030204" pitchFamily="18" charset="0"/>
                            </a:rPr>
                            <m:t> </m:t>
                          </m:r>
                          <m:r>
                            <a:rPr lang="en-US" sz="1800">
                              <a:latin typeface="Cambria Math" panose="02040503050406030204" pitchFamily="18" charset="0"/>
                            </a:rPr>
                            <m:t>50</m:t>
                          </m:r>
                        </m:e>
                      </m:d>
                      <m:r>
                        <a:rPr lang="en-US" sz="1800">
                          <a:latin typeface="Cambria Math" panose="02040503050406030204" pitchFamily="18" charset="0"/>
                        </a:rPr>
                        <m:t>=</m:t>
                      </m:r>
                      <m:r>
                        <a:rPr lang="en-US" sz="1800" b="0" i="1" smtClean="0">
                          <a:latin typeface="Cambria Math" panose="02040503050406030204" pitchFamily="18" charset="0"/>
                        </a:rPr>
                        <m:t>7</m:t>
                      </m:r>
                      <m:r>
                        <a:rPr lang="en-US" sz="1800" b="0" i="1" smtClean="0">
                          <a:latin typeface="Cambria Math" panose="02040503050406030204" pitchFamily="18" charset="0"/>
                        </a:rPr>
                        <m:t>.</m:t>
                      </m:r>
                      <m:r>
                        <a:rPr lang="en-US" sz="1800" b="0" i="1" smtClean="0">
                          <a:latin typeface="Cambria Math" panose="02040503050406030204" pitchFamily="18" charset="0"/>
                        </a:rPr>
                        <m:t>52</m:t>
                      </m:r>
                      <m:r>
                        <a:rPr lang="en-US" sz="1800">
                          <a:latin typeface="Cambria Math" panose="02040503050406030204" pitchFamily="18" charset="0"/>
                        </a:rPr>
                        <m:t>  </m:t>
                      </m:r>
                      <m:r>
                        <m:rPr>
                          <m:sty m:val="p"/>
                        </m:rPr>
                        <a:rPr lang="en-US" sz="1800">
                          <a:latin typeface="Cambria Math" panose="02040503050406030204" pitchFamily="18" charset="0"/>
                        </a:rPr>
                        <m:t>mm</m:t>
                      </m:r>
                    </m:oMath>
                  </m:oMathPara>
                </a14:m>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So, a tie thickness of 8 mm will be enough.</a:t>
                </a:r>
              </a:p>
              <a:p>
                <a:pPr>
                  <a:lnSpc>
                    <a:spcPct val="107000"/>
                  </a:lnSpc>
                  <a:spcAft>
                    <a:spcPts val="300"/>
                  </a:spcAft>
                </a:pPr>
                <a:r>
                  <a:rPr lang="en-US" sz="1400" kern="100" dirty="0">
                    <a:latin typeface="Times New Roman" panose="02020603050405020304" pitchFamily="18" charset="0"/>
                    <a:ea typeface="Calibri" panose="020F0502020204030204" pitchFamily="34" charset="0"/>
                    <a:cs typeface="Times New Roman" panose="02020603050405020304" pitchFamily="18" charset="0"/>
                  </a:rPr>
                  <a:t/>
                </a:r>
                <a:br>
                  <a:rPr lang="en-US" sz="1400" kern="100" dirty="0">
                    <a:latin typeface="Times New Roman" panose="02020603050405020304" pitchFamily="18" charset="0"/>
                    <a:ea typeface="Calibri" panose="020F0502020204030204" pitchFamily="34" charset="0"/>
                    <a:cs typeface="Times New Roman" panose="02020603050405020304" pitchFamily="18" charset="0"/>
                  </a:rPr>
                </a:br>
                <a:endParaRPr lang="en-US" sz="1400" u="sng" kern="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itle 40">
                <a:extLst>
                  <a:ext uri="{FF2B5EF4-FFF2-40B4-BE49-F238E27FC236}">
                    <a16:creationId xmlns="" xmlns:a16="http://schemas.microsoft.com/office/drawing/2014/main" xmlns:a14="http://schemas.microsoft.com/office/drawing/2010/main" id="{18C9700B-A7FE-73FD-E186-BA5B6A19FA84}"/>
                  </a:ext>
                </a:extLst>
              </p:cNvPr>
              <p:cNvSpPr txBox="1">
                <a:spLocks noRot="1" noChangeAspect="1" noMove="1" noResize="1" noEditPoints="1" noAdjustHandles="1" noChangeArrowheads="1" noChangeShapeType="1" noTextEdit="1"/>
              </p:cNvSpPr>
              <p:nvPr/>
            </p:nvSpPr>
            <p:spPr>
              <a:xfrm>
                <a:off x="828419" y="3795793"/>
                <a:ext cx="6665890" cy="2537778"/>
              </a:xfrm>
              <a:prstGeom prst="rect">
                <a:avLst/>
              </a:prstGeom>
              <a:blipFill rotWithShape="0">
                <a:blip r:embed="rId4"/>
                <a:stretch>
                  <a:fillRect l="-82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itle 40">
                <a:extLst>
                  <a:ext uri="{FF2B5EF4-FFF2-40B4-BE49-F238E27FC236}">
                    <a16:creationId xmlns="" xmlns:a16="http://schemas.microsoft.com/office/drawing/2014/main" id="{D39923B0-EDF4-704D-D03C-45F3D23ECEF9}"/>
                  </a:ext>
                </a:extLst>
              </p:cNvPr>
              <p:cNvSpPr txBox="1">
                <a:spLocks/>
              </p:cNvSpPr>
              <p:nvPr/>
            </p:nvSpPr>
            <p:spPr>
              <a:xfrm>
                <a:off x="6965314" y="898233"/>
                <a:ext cx="4710326" cy="216397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a:latin typeface="Times New Roman" panose="02020603050405020304" pitchFamily="18" charset="0"/>
                    <a:cs typeface="+mj-cs"/>
                  </a:rPr>
                  <a:t>Calculate the length of the tie (L):</a:t>
                </a:r>
                <a:r>
                  <a:rPr lang="en-US" sz="1800" dirty="0">
                    <a:latin typeface="Times New Roman" panose="02020603050405020304" pitchFamily="18" charset="0"/>
                    <a:cs typeface="+mj-cs"/>
                  </a:rPr>
                  <a:t> </a:t>
                </a:r>
              </a:p>
              <a:p>
                <a14:m>
                  <m:oMath xmlns:m="http://schemas.openxmlformats.org/officeDocument/2006/math">
                    <m:r>
                      <a:rPr lang="en-US" sz="1800" i="1" dirty="0" smtClean="0">
                        <a:latin typeface="Cambria Math" panose="02040503050406030204" pitchFamily="18" charset="0"/>
                        <a:cs typeface="+mj-cs"/>
                      </a:rPr>
                      <m:t>𝐿</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𝐿𝑒</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𝐿𝑟</m:t>
                    </m:r>
                    <m:r>
                      <a:rPr lang="en-US" sz="1800" b="0" i="0" smtClean="0">
                        <a:latin typeface="Cambria Math" panose="02040503050406030204" pitchFamily="18" charset="0"/>
                        <a:cs typeface="+mj-cs"/>
                      </a:rPr>
                      <m:t>=</m:t>
                    </m:r>
                    <m:f>
                      <m:fPr>
                        <m:ctrlPr>
                          <a:rPr lang="en-US" sz="1800" i="1">
                            <a:latin typeface="Cambria Math" panose="02040503050406030204" pitchFamily="18" charset="0"/>
                            <a:cs typeface="+mj-cs"/>
                          </a:rPr>
                        </m:ctrlPr>
                      </m:fPr>
                      <m:num>
                        <m:r>
                          <m:rPr>
                            <m:sty m:val="p"/>
                          </m:rPr>
                          <a:rPr lang="en-US" sz="1800">
                            <a:latin typeface="Cambria Math" panose="02040503050406030204" pitchFamily="18" charset="0"/>
                            <a:cs typeface="+mj-cs"/>
                          </a:rPr>
                          <m:t>Fs</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en-GB" sz="1800" i="1" kern="0">
                                <a:latin typeface="Cambria Math" panose="02040503050406030204" pitchFamily="18" charset="0"/>
                                <a:ea typeface="Calibri" panose="020F0502020204030204" pitchFamily="34" charset="0"/>
                                <a:cs typeface="+mj-cs"/>
                              </a:rPr>
                              <m:t>𝜎</m:t>
                            </m:r>
                          </m:e>
                          <m:sup>
                            <m:r>
                              <a:rPr lang="en-GB" sz="1800" i="1" kern="0">
                                <a:latin typeface="Cambria Math" panose="02040503050406030204" pitchFamily="18" charset="0"/>
                                <a:ea typeface="Calibri" panose="020F0502020204030204" pitchFamily="34" charset="0"/>
                                <a:cs typeface="+mj-cs"/>
                              </a:rPr>
                              <m:t>′</m:t>
                            </m:r>
                          </m:sup>
                        </m:sSup>
                        <m:r>
                          <a:rPr lang="en-GB" sz="1800" i="1" kern="0">
                            <a:latin typeface="Cambria Math" panose="02040503050406030204" pitchFamily="18" charset="0"/>
                            <a:ea typeface="Calibri" panose="020F0502020204030204" pitchFamily="34" charset="0"/>
                            <a:cs typeface="+mj-cs"/>
                          </a:rPr>
                          <m:t>𝑎</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Sv</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SH</m:t>
                        </m:r>
                      </m:num>
                      <m:den>
                        <m:r>
                          <a:rPr lang="en-US" sz="1800">
                            <a:latin typeface="Cambria Math" panose="02040503050406030204" pitchFamily="18" charset="0"/>
                            <a:cs typeface="+mj-cs"/>
                          </a:rPr>
                          <m:t>2</m:t>
                        </m:r>
                        <m:r>
                          <m:rPr>
                            <m:sty m:val="p"/>
                          </m:rPr>
                          <a:rPr lang="en-US" sz="1800">
                            <a:latin typeface="Cambria Math" panose="02040503050406030204" pitchFamily="18" charset="0"/>
                            <a:cs typeface="+mj-cs"/>
                          </a:rPr>
                          <m:t>W</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ar-SA" sz="1800" i="1" kern="100">
                                <a:latin typeface="Cambria Math" panose="02040503050406030204" pitchFamily="18" charset="0"/>
                                <a:ea typeface="Calibri" panose="020F0502020204030204" pitchFamily="34" charset="0"/>
                                <a:cs typeface="+mj-cs"/>
                              </a:rPr>
                              <m:t>𝜎</m:t>
                            </m:r>
                          </m:e>
                          <m:sup>
                            <m:r>
                              <a:rPr lang="en-GB" sz="1800" i="1" kern="100">
                                <a:latin typeface="Cambria Math" panose="02040503050406030204" pitchFamily="18" charset="0"/>
                                <a:ea typeface="Calibri" panose="020F0502020204030204" pitchFamily="34" charset="0"/>
                                <a:cs typeface="+mj-cs"/>
                              </a:rPr>
                              <m:t>′</m:t>
                            </m:r>
                          </m:sup>
                        </m:sSup>
                        <m:r>
                          <a:rPr lang="en-GB" sz="1800" i="1" kern="100">
                            <a:latin typeface="Cambria Math" panose="02040503050406030204" pitchFamily="18" charset="0"/>
                            <a:ea typeface="Calibri" panose="020F0502020204030204" pitchFamily="34" charset="0"/>
                            <a:cs typeface="+mj-cs"/>
                          </a:rPr>
                          <m:t>𝑜</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՛ϻ)</m:t>
                        </m:r>
                      </m:den>
                    </m:f>
                  </m:oMath>
                </a14:m>
                <a:r>
                  <a:rPr lang="en-US" sz="1800" dirty="0">
                    <a:latin typeface="Times New Roman" panose="02020603050405020304" pitchFamily="18" charset="0"/>
                    <a:cs typeface="+mj-cs"/>
                  </a:rPr>
                  <a:t> + </a:t>
                </a:r>
                <a14:m>
                  <m:oMath xmlns:m="http://schemas.openxmlformats.org/officeDocument/2006/math">
                    <m:f>
                      <m:fPr>
                        <m:ctrlPr>
                          <a:rPr lang="en-US" sz="1800" i="1">
                            <a:latin typeface="Cambria Math" panose="02040503050406030204" pitchFamily="18" charset="0"/>
                            <a:cs typeface="+mj-cs"/>
                          </a:rPr>
                        </m:ctrlPr>
                      </m:fPr>
                      <m:num>
                        <m:d>
                          <m:dPr>
                            <m:ctrlPr>
                              <a:rPr lang="en-US" sz="1800" i="1">
                                <a:latin typeface="Cambria Math" panose="02040503050406030204" pitchFamily="18" charset="0"/>
                                <a:cs typeface="+mj-cs"/>
                              </a:rPr>
                            </m:ctrlPr>
                          </m:dPr>
                          <m:e>
                            <m:r>
                              <m:rPr>
                                <m:sty m:val="p"/>
                              </m:rPr>
                              <a:rPr lang="en-US" sz="1800">
                                <a:latin typeface="Cambria Math" panose="02040503050406030204" pitchFamily="18" charset="0"/>
                                <a:cs typeface="+mj-cs"/>
                              </a:rPr>
                              <m:t>H</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Z</m:t>
                            </m:r>
                            <m:r>
                              <a:rPr lang="en-US" sz="1800">
                                <a:latin typeface="Cambria Math" panose="02040503050406030204" pitchFamily="18" charset="0"/>
                                <a:cs typeface="+mj-cs"/>
                              </a:rPr>
                              <m:t> </m:t>
                            </m:r>
                          </m:e>
                        </m:d>
                      </m:num>
                      <m:den>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a:rPr lang="en-US" sz="1800">
                            <a:latin typeface="Cambria Math" panose="02040503050406030204" pitchFamily="18" charset="0"/>
                            <a:cs typeface="+mj-cs"/>
                          </a:rPr>
                          <m:t>45</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m:t>
                        </m:r>
                        <m:r>
                          <a:rPr lang="en-US" sz="1800">
                            <a:latin typeface="Cambria Math" panose="02040503050406030204" pitchFamily="18" charset="0"/>
                            <a:cs typeface="+mj-cs"/>
                          </a:rPr>
                          <m:t>2</m:t>
                        </m:r>
                        <m:r>
                          <a:rPr lang="en-US" sz="1800">
                            <a:latin typeface="Cambria Math" panose="02040503050406030204" pitchFamily="18" charset="0"/>
                            <a:cs typeface="+mj-cs"/>
                          </a:rPr>
                          <m:t>)</m:t>
                        </m:r>
                      </m:den>
                    </m:f>
                    <m:r>
                      <a:rPr lang="en-US" sz="1800">
                        <a:latin typeface="Cambria Math" panose="02040503050406030204" pitchFamily="18" charset="0"/>
                        <a:cs typeface="+mj-cs"/>
                      </a:rPr>
                      <m:t> </m:t>
                    </m:r>
                  </m:oMath>
                </a14:m>
                <a:endParaRPr lang="en-US" sz="1800" dirty="0">
                  <a:latin typeface="Times New Roman" panose="02020603050405020304" pitchFamily="18" charset="0"/>
                  <a:cs typeface="+mj-cs"/>
                </a:endParaRPr>
              </a:p>
              <a:p>
                <a14:m>
                  <m:oMath xmlns:m="http://schemas.openxmlformats.org/officeDocument/2006/math">
                    <m:r>
                      <a:rPr lang="en-US" sz="1800" i="1" dirty="0" smtClean="0">
                        <a:latin typeface="Cambria Math" panose="02040503050406030204" pitchFamily="18" charset="0"/>
                        <a:cs typeface="+mj-cs"/>
                      </a:rPr>
                      <m:t>𝐿</m:t>
                    </m:r>
                  </m:oMath>
                </a14:m>
                <a:r>
                  <a:rPr lang="en-US" sz="1800" dirty="0">
                    <a:latin typeface="Times New Roman" panose="02020603050405020304" pitchFamily="18" charset="0"/>
                    <a:cs typeface="+mj-cs"/>
                  </a:rPr>
                  <a:t>=</a:t>
                </a:r>
                <a:r>
                  <a:rPr lang="en-US" sz="1800" dirty="0">
                    <a:solidFill>
                      <a:srgbClr val="1C1E21"/>
                    </a:solidFill>
                    <a:effectLst/>
                    <a:latin typeface="Times New Roman" panose="02020603050405020304" pitchFamily="18" charset="0"/>
                    <a:ea typeface="Times New Roman" panose="02020603050405020304" pitchFamily="18" charset="0"/>
                    <a:cs typeface="+mj-cs"/>
                  </a:rPr>
                  <a:t> </a:t>
                </a:r>
                <a14:m>
                  <m:oMath xmlns:m="http://schemas.openxmlformats.org/officeDocument/2006/math">
                    <m:f>
                      <m:fPr>
                        <m:ctrlPr>
                          <a:rPr lang="en-US" sz="1800" i="1" smtClean="0">
                            <a:solidFill>
                              <a:srgbClr val="1C1E21"/>
                            </a:solidFill>
                            <a:effectLst/>
                            <a:latin typeface="Cambria Math" panose="02040503050406030204" pitchFamily="18" charset="0"/>
                            <a:ea typeface="Times New Roman" panose="02020603050405020304" pitchFamily="18" charset="0"/>
                            <a:cs typeface="+mj-cs"/>
                          </a:rPr>
                        </m:ctrlPr>
                      </m:fPr>
                      <m:num>
                        <m:r>
                          <a:rPr lang="en-US" sz="1800">
                            <a:solidFill>
                              <a:srgbClr val="1C1E21"/>
                            </a:solidFill>
                            <a:effectLst/>
                            <a:latin typeface="Cambria Math" panose="02040503050406030204" pitchFamily="18" charset="0"/>
                            <a:ea typeface="Times New Roman" panose="02020603050405020304" pitchFamily="18" charset="0"/>
                            <a:cs typeface="+mj-cs"/>
                          </a:rPr>
                          <m:t>3</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62</m:t>
                        </m:r>
                        <m:r>
                          <a:rPr lang="en-US" sz="1800" b="0" i="0" smtClean="0">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7</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0</m:t>
                        </m:r>
                        <m:r>
                          <a:rPr lang="en-US" sz="1800" b="0" i="0" smtClean="0">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6</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1</m:t>
                        </m:r>
                      </m:num>
                      <m:den>
                        <m:r>
                          <a:rPr lang="en-US" sz="1800">
                            <a:solidFill>
                              <a:srgbClr val="1C1E21"/>
                            </a:solidFill>
                            <a:effectLst/>
                            <a:latin typeface="Cambria Math" panose="02040503050406030204" pitchFamily="18" charset="0"/>
                            <a:ea typeface="Times New Roman" panose="02020603050405020304" pitchFamily="18" charset="0"/>
                            <a:cs typeface="+mj-cs"/>
                          </a:rPr>
                          <m:t>2</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075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190</m:t>
                        </m:r>
                        <m:r>
                          <a:rPr lang="en-US" sz="1800" i="1">
                            <a:solidFill>
                              <a:srgbClr val="1C1E21"/>
                            </a:solidFill>
                            <a:effectLst/>
                            <a:latin typeface="Cambria Math" panose="02040503050406030204" pitchFamily="18" charset="0"/>
                            <a:ea typeface="Times New Roman" panose="02020603050405020304" pitchFamily="18" charset="0"/>
                            <a:cs typeface="+mj-cs"/>
                          </a:rPr>
                          <m:t>∗</m:t>
                        </m:r>
                        <m:r>
                          <m:rPr>
                            <m:sty m:val="p"/>
                          </m:rPr>
                          <a:rPr lang="en-US" sz="1800">
                            <a:solidFill>
                              <a:srgbClr val="1C1E21"/>
                            </a:solidFill>
                            <a:effectLst/>
                            <a:latin typeface="Cambria Math" panose="02040503050406030204" pitchFamily="18" charset="0"/>
                            <a:ea typeface="Times New Roman" panose="02020603050405020304" pitchFamily="18" charset="0"/>
                            <a:cs typeface="+mj-cs"/>
                          </a:rPr>
                          <m:t>tan</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20</m:t>
                        </m:r>
                        <m:r>
                          <a:rPr lang="en-US" sz="1800">
                            <a:solidFill>
                              <a:srgbClr val="1C1E21"/>
                            </a:solidFill>
                            <a:effectLst/>
                            <a:latin typeface="Cambria Math" panose="02040503050406030204" pitchFamily="18" charset="0"/>
                            <a:ea typeface="Times New Roman" panose="02020603050405020304" pitchFamily="18" charset="0"/>
                            <a:cs typeface="+mj-cs"/>
                          </a:rPr>
                          <m:t>) </m:t>
                        </m:r>
                      </m:den>
                    </m:f>
                  </m:oMath>
                </a14:m>
                <a:r>
                  <a:rPr lang="en-US" sz="1800" dirty="0">
                    <a:latin typeface="Times New Roman" panose="02020603050405020304" pitchFamily="18" charset="0"/>
                    <a:cs typeface="+mj-cs"/>
                  </a:rPr>
                  <a:t> + </a:t>
                </a:r>
                <a14:m>
                  <m:oMath xmlns:m="http://schemas.openxmlformats.org/officeDocument/2006/math">
                    <m:f>
                      <m:fPr>
                        <m:ctrlPr>
                          <a:rPr lang="en-US" sz="1800" i="1" smtClean="0">
                            <a:latin typeface="Cambria Math" panose="02040503050406030204" pitchFamily="18" charset="0"/>
                            <a:cs typeface="+mj-cs"/>
                          </a:rPr>
                        </m:ctrlPr>
                      </m:fPr>
                      <m:num>
                        <m:r>
                          <a:rPr lang="en-US" sz="1800" b="0" i="1" smtClean="0">
                            <a:latin typeface="Cambria Math" panose="02040503050406030204" pitchFamily="18" charset="0"/>
                            <a:cs typeface="+mj-cs"/>
                          </a:rPr>
                          <m:t>10</m:t>
                        </m:r>
                        <m:r>
                          <a:rPr lang="en-US" sz="1800" b="0" i="1" smtClean="0">
                            <a:latin typeface="Cambria Math" panose="02040503050406030204" pitchFamily="18" charset="0"/>
                            <a:cs typeface="+mj-cs"/>
                          </a:rPr>
                          <m:t>−</m:t>
                        </m:r>
                        <m:r>
                          <a:rPr lang="en-US" sz="1800" b="0" i="1" smtClean="0">
                            <a:latin typeface="Cambria Math" panose="02040503050406030204" pitchFamily="18" charset="0"/>
                            <a:cs typeface="+mj-cs"/>
                          </a:rPr>
                          <m:t>2</m:t>
                        </m:r>
                      </m:num>
                      <m:den>
                        <m:func>
                          <m:funcPr>
                            <m:ctrlPr>
                              <a:rPr lang="en-US" sz="1800" b="0" i="1" smtClean="0">
                                <a:latin typeface="Cambria Math" panose="02040503050406030204" pitchFamily="18" charset="0"/>
                                <a:cs typeface="+mj-cs"/>
                              </a:rPr>
                            </m:ctrlPr>
                          </m:funcPr>
                          <m:fName>
                            <m:r>
                              <m:rPr>
                                <m:sty m:val="p"/>
                              </m:rPr>
                              <a:rPr lang="en-US" sz="1800" b="0" i="0" smtClean="0">
                                <a:latin typeface="Cambria Math" panose="02040503050406030204" pitchFamily="18" charset="0"/>
                                <a:cs typeface="+mj-cs"/>
                              </a:rPr>
                              <m:t>tan</m:t>
                            </m:r>
                          </m:fName>
                          <m:e>
                            <m:r>
                              <a:rPr lang="en-US" sz="1800" b="0" i="1" smtClean="0">
                                <a:latin typeface="Cambria Math" panose="02040503050406030204" pitchFamily="18" charset="0"/>
                                <a:cs typeface="+mj-cs"/>
                              </a:rPr>
                              <m:t>60</m:t>
                            </m:r>
                          </m:e>
                        </m:func>
                      </m:den>
                    </m:f>
                    <m:r>
                      <a:rPr lang="en-US" sz="1800" b="0" i="0" smtClean="0">
                        <a:latin typeface="Cambria Math" panose="02040503050406030204" pitchFamily="18" charset="0"/>
                        <a:cs typeface="+mj-cs"/>
                      </a:rPr>
                      <m:t>=</m:t>
                    </m:r>
                    <m:r>
                      <a:rPr lang="en-US" sz="1800" b="0" i="1" dirty="0" smtClean="0">
                        <a:latin typeface="Cambria Math" panose="02040503050406030204" pitchFamily="18" charset="0"/>
                        <a:cs typeface="+mj-cs"/>
                      </a:rPr>
                      <m:t>15</m:t>
                    </m:r>
                    <m:r>
                      <a:rPr lang="en-US" sz="1800" b="0" i="1" dirty="0" smtClean="0">
                        <a:latin typeface="Cambria Math" panose="02040503050406030204" pitchFamily="18" charset="0"/>
                        <a:cs typeface="+mj-cs"/>
                      </a:rPr>
                      <m:t>.</m:t>
                    </m:r>
                    <m:r>
                      <a:rPr lang="en-US" sz="1800" b="0" i="1" dirty="0" smtClean="0">
                        <a:latin typeface="Cambria Math" panose="02040503050406030204" pitchFamily="18" charset="0"/>
                        <a:cs typeface="+mj-cs"/>
                      </a:rPr>
                      <m:t>5</m:t>
                    </m:r>
                    <m:r>
                      <a:rPr lang="en-US" sz="1800" i="1" dirty="0" smtClean="0">
                        <a:latin typeface="Cambria Math" panose="02040503050406030204" pitchFamily="18" charset="0"/>
                        <a:cs typeface="+mj-cs"/>
                      </a:rPr>
                      <m:t> =</m:t>
                    </m:r>
                    <m:r>
                      <a:rPr lang="en-US" sz="1800" b="0" i="1" dirty="0" smtClean="0">
                        <a:latin typeface="Cambria Math" panose="02040503050406030204" pitchFamily="18" charset="0"/>
                        <a:cs typeface="+mj-cs"/>
                      </a:rPr>
                      <m:t>16</m:t>
                    </m:r>
                    <m:r>
                      <a:rPr lang="en-US" sz="1800" i="1" dirty="0" smtClean="0">
                        <a:latin typeface="Cambria Math" panose="02040503050406030204" pitchFamily="18" charset="0"/>
                        <a:cs typeface="+mj-cs"/>
                      </a:rPr>
                      <m:t>𝑚</m:t>
                    </m:r>
                  </m:oMath>
                </a14:m>
                <a:endParaRPr lang="en-US" sz="1800" dirty="0">
                  <a:latin typeface="Times New Roman" panose="02020603050405020304" pitchFamily="18" charset="0"/>
                  <a:cs typeface="+mj-cs"/>
                </a:endParaRPr>
              </a:p>
            </p:txBody>
          </p:sp>
        </mc:Choice>
        <mc:Fallback xmlns="">
          <p:sp>
            <p:nvSpPr>
              <p:cNvPr id="6" name="Title 40">
                <a:extLst>
                  <a:ext uri="{FF2B5EF4-FFF2-40B4-BE49-F238E27FC236}">
                    <a16:creationId xmlns:a16="http://schemas.microsoft.com/office/drawing/2014/main" id="{D39923B0-EDF4-704D-D03C-45F3D23ECEF9}"/>
                  </a:ext>
                </a:extLst>
              </p:cNvPr>
              <p:cNvSpPr txBox="1">
                <a:spLocks noRot="1" noChangeAspect="1" noMove="1" noResize="1" noEditPoints="1" noAdjustHandles="1" noChangeArrowheads="1" noChangeShapeType="1" noTextEdit="1"/>
              </p:cNvSpPr>
              <p:nvPr/>
            </p:nvSpPr>
            <p:spPr>
              <a:xfrm>
                <a:off x="6965314" y="898233"/>
                <a:ext cx="4710326" cy="2163974"/>
              </a:xfrm>
              <a:prstGeom prst="rect">
                <a:avLst/>
              </a:prstGeom>
              <a:blipFill>
                <a:blip r:embed="rId5"/>
                <a:stretch>
                  <a:fillRect l="-1166"/>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1195663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40">
                <a:extLst>
                  <a:ext uri="{FF2B5EF4-FFF2-40B4-BE49-F238E27FC236}">
                    <a16:creationId xmlns="" xmlns:a16="http://schemas.microsoft.com/office/drawing/2014/main" id="{BEF13453-5070-F1F2-805D-1DB702426940}"/>
                  </a:ext>
                </a:extLst>
              </p:cNvPr>
              <p:cNvSpPr txBox="1">
                <a:spLocks/>
              </p:cNvSpPr>
              <p:nvPr/>
            </p:nvSpPr>
            <p:spPr>
              <a:xfrm>
                <a:off x="451392" y="662563"/>
                <a:ext cx="6279346" cy="51443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Check for Overturning:</a:t>
                </a:r>
              </a:p>
              <a:p>
                <a:pPr>
                  <a:lnSpc>
                    <a:spcPct val="107000"/>
                  </a:lnSpc>
                  <a:spcAft>
                    <a:spcPts val="800"/>
                  </a:spcAft>
                </a:pP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𝐹𝑠</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𝑜𝑣𝑒𝑟𝑡𝑢𝑟𝑛𝑖𝑛𝑔</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𝑀𝑟</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𝑀𝑜</m:t>
                        </m:r>
                      </m:den>
                    </m:f>
                  </m:oMath>
                </a14:m>
                <a:r>
                  <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1600" i="1">
                            <a:latin typeface="Cambria Math" panose="02040503050406030204" pitchFamily="18" charset="0"/>
                          </a:rPr>
                        </m:ctrlPr>
                      </m:fPr>
                      <m:num>
                        <m:r>
                          <a:rPr lang="en-US" sz="1600" b="0" i="0" smtClean="0">
                            <a:latin typeface="Cambria Math" panose="02040503050406030204" pitchFamily="18" charset="0"/>
                          </a:rPr>
                          <m:t>24320</m:t>
                        </m:r>
                      </m:num>
                      <m:den>
                        <m:r>
                          <a:rPr lang="en-US" sz="1600" b="0" i="0" smtClean="0">
                            <a:latin typeface="Cambria Math" panose="02040503050406030204" pitchFamily="18" charset="0"/>
                          </a:rPr>
                          <m:t>11</m:t>
                        </m:r>
                        <m:r>
                          <a:rPr lang="en-US" sz="1600" b="0" i="1" smtClean="0">
                            <a:latin typeface="Cambria Math" panose="02040503050406030204" pitchFamily="18" charset="0"/>
                          </a:rPr>
                          <m:t>08</m:t>
                        </m:r>
                        <m:r>
                          <a:rPr lang="en-US" sz="1600" b="0" i="1" smtClean="0">
                            <a:latin typeface="Cambria Math" panose="02040503050406030204" pitchFamily="18" charset="0"/>
                          </a:rPr>
                          <m:t>.</m:t>
                        </m:r>
                        <m:r>
                          <a:rPr lang="en-US" sz="1600" b="0" i="1" smtClean="0">
                            <a:latin typeface="Cambria Math" panose="02040503050406030204" pitchFamily="18" charset="0"/>
                          </a:rPr>
                          <m:t>89</m:t>
                        </m:r>
                      </m:den>
                    </m:f>
                    <m:r>
                      <a:rPr lang="en-US" sz="1600" i="1">
                        <a:latin typeface="Cambria Math" panose="02040503050406030204" pitchFamily="18" charset="0"/>
                      </a:rPr>
                      <m:t>=</m:t>
                    </m:r>
                    <m:r>
                      <a:rPr lang="en-US" sz="1600" b="0" i="0" smtClean="0">
                        <a:latin typeface="Cambria Math" panose="02040503050406030204" pitchFamily="18" charset="0"/>
                      </a:rPr>
                      <m:t>21</m:t>
                    </m:r>
                    <m:r>
                      <a:rPr lang="en-US" sz="1600" b="0" i="0" smtClean="0">
                        <a:latin typeface="Cambria Math" panose="02040503050406030204" pitchFamily="18" charset="0"/>
                      </a:rPr>
                      <m:t>.</m:t>
                    </m:r>
                    <m:r>
                      <a:rPr lang="en-US" sz="1600" b="0" i="0" smtClean="0">
                        <a:latin typeface="Cambria Math" panose="02040503050406030204" pitchFamily="18" charset="0"/>
                      </a:rPr>
                      <m:t>93</m:t>
                    </m:r>
                    <m:r>
                      <a:rPr lang="en-US" sz="1600">
                        <a:latin typeface="Cambria Math" panose="02040503050406030204" pitchFamily="18" charset="0"/>
                      </a:rPr>
                      <m:t> &gt; </m:t>
                    </m:r>
                    <m:r>
                      <a:rPr lang="en-US" sz="1600">
                        <a:latin typeface="Cambria Math" panose="02040503050406030204" pitchFamily="18" charset="0"/>
                      </a:rPr>
                      <m:t>3</m:t>
                    </m:r>
                    <m:r>
                      <a:rPr lang="en-US" sz="1600">
                        <a:latin typeface="Cambria Math" panose="02040503050406030204" pitchFamily="18" charset="0"/>
                      </a:rPr>
                      <m:t>  </m:t>
                    </m:r>
                    <m:r>
                      <m:rPr>
                        <m:sty m:val="p"/>
                      </m:rPr>
                      <a:rPr lang="en-US" sz="1600">
                        <a:latin typeface="Cambria Math" panose="02040503050406030204" pitchFamily="18" charset="0"/>
                      </a:rPr>
                      <m:t>OK</m:t>
                    </m:r>
                  </m:oMath>
                </a14:m>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𝑀𝑟</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W</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X</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q</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L</m:t>
                                </m:r>
                              </m:e>
                              <m:sup>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 </m:t>
                        </m:r>
                      </m:e>
                    </m:d>
                  </m:oMath>
                </a14:m>
                <a:r>
                  <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2880</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8</m:t>
                        </m:r>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16</m:t>
                                </m:r>
                              </m:e>
                              <m:sup>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latin typeface="Cambria Math" panose="02040503050406030204" pitchFamily="18" charset="0"/>
                        <a:ea typeface="Times New Roman" panose="02020603050405020304" pitchFamily="18" charset="0"/>
                        <a:cs typeface="Times New Roman" panose="02020603050405020304" pitchFamily="18" charset="0"/>
                      </a:rPr>
                      <m:t>24320</m:t>
                    </m:r>
                    <m:r>
                      <a:rPr lang="en-US" sz="1600" kern="1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m</m:t>
                    </m:r>
                  </m:oMath>
                </a14:m>
                <a:endPar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γ</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H</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L</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2880</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𝑀𝑜</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𝑃𝑎</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oMath>
                </a14:m>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kern="100" dirty="0">
                    <a:latin typeface="Times New Roman" panose="02020603050405020304" pitchFamily="18" charset="0"/>
                    <a:ea typeface="Times New Roman" panose="02020603050405020304" pitchFamily="18" charset="0"/>
                    <a:cs typeface="Times New Roman" panose="02020603050405020304" pitchFamily="18" charset="0"/>
                  </a:rPr>
                  <a:t>333 *3.33= 1108.89 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𝜎</m:t>
                            </m:r>
                          </m:e>
                          <m: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m:t>
                            </m:r>
                          </m:sup>
                        </m:s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𝑎</m:t>
                        </m:r>
                        <m:r>
                          <a:rPr lang="en-GB" sz="16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𝑘𝑎</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10</m:t>
                        </m:r>
                      </m:sup>
                    </m:sSubSup>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e>
                    </m:d>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299.7 + 33.3 = 333 KN</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33</m:t>
                      </m:r>
                    </m:oMath>
                  </m:oMathPara>
                </a14:m>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2" name="Title 40">
                <a:extLst>
                  <a:ext uri="{FF2B5EF4-FFF2-40B4-BE49-F238E27FC236}">
                    <a16:creationId xmlns:a16="http://schemas.microsoft.com/office/drawing/2014/main" id="{BEF13453-5070-F1F2-805D-1DB702426940}"/>
                  </a:ext>
                </a:extLst>
              </p:cNvPr>
              <p:cNvSpPr txBox="1">
                <a:spLocks noRot="1" noChangeAspect="1" noMove="1" noResize="1" noEditPoints="1" noAdjustHandles="1" noChangeArrowheads="1" noChangeShapeType="1" noTextEdit="1"/>
              </p:cNvSpPr>
              <p:nvPr/>
            </p:nvSpPr>
            <p:spPr>
              <a:xfrm>
                <a:off x="451392" y="662563"/>
                <a:ext cx="6279346" cy="5144348"/>
              </a:xfrm>
              <a:prstGeom prst="rect">
                <a:avLst/>
              </a:prstGeom>
              <a:blipFill>
                <a:blip r:embed="rId2"/>
                <a:stretch>
                  <a:fillRect l="-97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itle 40">
                <a:extLst>
                  <a:ext uri="{FF2B5EF4-FFF2-40B4-BE49-F238E27FC236}">
                    <a16:creationId xmlns="" xmlns:a16="http://schemas.microsoft.com/office/drawing/2014/main" id="{6B7AAA3C-EFEB-AB08-8A4F-6860DB9F9BFC}"/>
                  </a:ext>
                </a:extLst>
              </p:cNvPr>
              <p:cNvSpPr txBox="1">
                <a:spLocks/>
              </p:cNvSpPr>
              <p:nvPr/>
            </p:nvSpPr>
            <p:spPr>
              <a:xfrm>
                <a:off x="6825483" y="856826"/>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sliding:</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𝑃𝑎</m:t>
                        </m:r>
                      </m:den>
                    </m:f>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2880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16</m:t>
                                </m:r>
                              </m:e>
                            </m:d>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333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32</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&gt; </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OK</m:t>
                    </m:r>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5" name="Title 40">
                <a:extLst>
                  <a:ext uri="{FF2B5EF4-FFF2-40B4-BE49-F238E27FC236}">
                    <a16:creationId xmlns:a16="http://schemas.microsoft.com/office/drawing/2014/main" id="{6B7AAA3C-EFEB-AB08-8A4F-6860DB9F9BFC}"/>
                  </a:ext>
                </a:extLst>
              </p:cNvPr>
              <p:cNvSpPr txBox="1">
                <a:spLocks noRot="1" noChangeAspect="1" noMove="1" noResize="1" noEditPoints="1" noAdjustHandles="1" noChangeArrowheads="1" noChangeShapeType="1" noTextEdit="1"/>
              </p:cNvSpPr>
              <p:nvPr/>
            </p:nvSpPr>
            <p:spPr>
              <a:xfrm>
                <a:off x="6825483" y="856826"/>
                <a:ext cx="5146558" cy="2103190"/>
              </a:xfrm>
              <a:prstGeom prst="rect">
                <a:avLst/>
              </a:prstGeom>
              <a:blipFill>
                <a:blip r:embed="rId3"/>
                <a:stretch>
                  <a:fillRect l="-1303"/>
                </a:stretch>
              </a:blipFill>
              <a:ln>
                <a:noFill/>
              </a:ln>
            </p:spPr>
            <p:txBody>
              <a:bodyPr/>
              <a:lstStyle/>
              <a:p>
                <a:r>
                  <a:rPr lang="en-US">
                    <a:noFill/>
                  </a:rPr>
                  <a:t> </a:t>
                </a:r>
              </a:p>
            </p:txBody>
          </p:sp>
        </mc:Fallback>
      </mc:AlternateContent>
      <p:sp>
        <p:nvSpPr>
          <p:cNvPr id="6" name="Title 40">
            <a:extLst>
              <a:ext uri="{FF2B5EF4-FFF2-40B4-BE49-F238E27FC236}">
                <a16:creationId xmlns="" xmlns:a16="http://schemas.microsoft.com/office/drawing/2014/main" id="{743EBFA2-4FBA-610C-FFD7-0FABF94BBD77}"/>
              </a:ext>
            </a:extLst>
          </p:cNvPr>
          <p:cNvSpPr txBox="1">
            <a:spLocks/>
          </p:cNvSpPr>
          <p:nvPr/>
        </p:nvSpPr>
        <p:spPr>
          <a:xfrm>
            <a:off x="6825483" y="3234737"/>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ultimate Bearing Capacity:</a:t>
            </a:r>
            <a:endPar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a:t>
            </a:r>
            <a:r>
              <a:rPr lang="en-US" sz="1600" kern="100" dirty="0" err="1">
                <a:effectLst/>
                <a:latin typeface="Times New Roman" panose="02020603050405020304" pitchFamily="18" charset="0"/>
                <a:ea typeface="Times New Roman" panose="02020603050405020304" pitchFamily="18" charset="0"/>
                <a:cs typeface="Times New Roman" panose="02020603050405020304" pitchFamily="18" charset="0"/>
              </a:rPr>
              <a:t>Q</a:t>
            </a:r>
            <a:r>
              <a:rPr lang="en-US" sz="1600" kern="100"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(γ * Z) + q = (18 * 10) + 10 = 190 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190 ≤ 220 OK</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38969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1" name="Title 40">
            <a:extLst>
              <a:ext uri="{FF2B5EF4-FFF2-40B4-BE49-F238E27FC236}">
                <a16:creationId xmlns="" xmlns:a16="http://schemas.microsoft.com/office/drawing/2014/main" id="{9C7336BF-813C-92CB-0D30-FBDEA3A94346}"/>
              </a:ext>
            </a:extLst>
          </p:cNvPr>
          <p:cNvSpPr>
            <a:spLocks noGrp="1"/>
          </p:cNvSpPr>
          <p:nvPr>
            <p:ph type="title"/>
          </p:nvPr>
        </p:nvSpPr>
        <p:spPr>
          <a:xfrm>
            <a:off x="950966" y="593366"/>
            <a:ext cx="10724673" cy="5592575"/>
          </a:xfrm>
        </p:spPr>
        <p:txBody>
          <a:bodyPr/>
          <a:lstStyle/>
          <a:p>
            <a:pPr>
              <a:lnSpc>
                <a:spcPct val="107000"/>
              </a:lnSpc>
              <a:spcAft>
                <a:spcPts val="300"/>
              </a:spcAft>
            </a:pPr>
            <a:r>
              <a:rPr lang="en-US" sz="2000" b="1" dirty="0">
                <a:effectLst/>
                <a:latin typeface="Times New Roman" panose="02020603050405020304" pitchFamily="18" charset="0"/>
                <a:ea typeface="Calibri" panose="020F0502020204030204" pitchFamily="34" charset="0"/>
              </a:rPr>
              <a:t>Design (MSERW) at </a:t>
            </a:r>
            <a:r>
              <a:rPr lang="en-US" sz="2000" b="1" u="sng" dirty="0">
                <a:effectLst/>
                <a:latin typeface="Times New Roman" panose="02020603050405020304" pitchFamily="18" charset="0"/>
                <a:ea typeface="Calibri" panose="020F0502020204030204" pitchFamily="34" charset="0"/>
              </a:rPr>
              <a:t>H=14</a:t>
            </a:r>
            <a:r>
              <a:rPr lang="en-US" sz="2000" u="sng" dirty="0">
                <a:solidFill>
                  <a:srgbClr val="1C1E21"/>
                </a:solidFill>
                <a:effectLst/>
                <a:latin typeface="Times New Roman" panose="02020603050405020304" pitchFamily="18" charset="0"/>
                <a:ea typeface="Times New Roman" panose="02020603050405020304" pitchFamily="18" charset="0"/>
              </a:rPr>
              <a:t>м</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2000" u="sng" dirty="0">
                <a:solidFill>
                  <a:srgbClr val="1C1E21"/>
                </a:solidFill>
                <a:effectLst/>
                <a:latin typeface="Times New Roman" panose="02020603050405020304" pitchFamily="18" charset="0"/>
                <a:ea typeface="Times New Roman" panose="02020603050405020304" pitchFamily="18" charset="0"/>
              </a:rPr>
              <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solidFill>
                  <a:srgbClr val="1C1E21"/>
                </a:solidFill>
                <a:effectLst/>
                <a:highlight>
                  <a:srgbClr val="FFFFFF"/>
                </a:highlight>
                <a:latin typeface="Times New Roman" panose="02020603050405020304" pitchFamily="18" charset="0"/>
                <a:ea typeface="Times New Roman" panose="02020603050405020304" pitchFamily="18" charset="0"/>
                <a:cs typeface="Arial" panose="020B0604020202020204" pitchFamily="34" charset="0"/>
              </a:rPr>
              <a:t> </a:t>
            </a: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effectLst/>
                <a:latin typeface="Calibri" panose="020F0502020204030204" pitchFamily="34" charset="0"/>
                <a:ea typeface="Calibri" panose="020F0502020204030204" pitchFamily="34" charset="0"/>
                <a:cs typeface="Arial" panose="020B0604020202020204" pitchFamily="34" charset="0"/>
              </a:rPr>
              <a:t/>
            </a:r>
            <a:br>
              <a:rPr lang="en-US" sz="1800" kern="100" dirty="0">
                <a:effectLst/>
                <a:latin typeface="Calibri" panose="020F0502020204030204" pitchFamily="34" charset="0"/>
                <a:ea typeface="Calibri" panose="020F0502020204030204" pitchFamily="34" charset="0"/>
                <a:cs typeface="Arial" panose="020B0604020202020204" pitchFamily="34" charset="0"/>
              </a:rPr>
            </a:br>
            <a:endParaRPr lang="en-US" sz="2000" u="sng"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itle 40">
            <a:extLst>
              <a:ext uri="{FF2B5EF4-FFF2-40B4-BE49-F238E27FC236}">
                <a16:creationId xmlns="" xmlns:a16="http://schemas.microsoft.com/office/drawing/2014/main" id="{75A8F0D7-0973-7248-AE59-57B83B61D6FF}"/>
              </a:ext>
            </a:extLst>
          </p:cNvPr>
          <p:cNvSpPr txBox="1">
            <a:spLocks/>
          </p:cNvSpPr>
          <p:nvPr/>
        </p:nvSpPr>
        <p:spPr>
          <a:xfrm>
            <a:off x="828419" y="898233"/>
            <a:ext cx="3873985" cy="10687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600" kern="0" dirty="0">
                <a:solidFill>
                  <a:srgbClr val="1C1E21"/>
                </a:solidFill>
                <a:latin typeface="Times New Roman" panose="02020603050405020304" pitchFamily="18" charset="0"/>
                <a:ea typeface="Times New Roman" panose="02020603050405020304" pitchFamily="18" charset="0"/>
              </a:rPr>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(Vertical length between strips) </a:t>
            </a:r>
            <a:r>
              <a:rPr lang="en-US" sz="1600" kern="0" dirty="0" err="1">
                <a:solidFill>
                  <a:srgbClr val="1C1E21"/>
                </a:solidFill>
                <a:latin typeface="Times New Roman" panose="02020603050405020304" pitchFamily="18" charset="0"/>
                <a:ea typeface="Times New Roman" panose="02020603050405020304" pitchFamily="18" charset="0"/>
              </a:rPr>
              <a:t>Sv</a:t>
            </a:r>
            <a:r>
              <a:rPr lang="en-US" sz="1600" kern="0" dirty="0">
                <a:solidFill>
                  <a:srgbClr val="1C1E21"/>
                </a:solidFill>
                <a:latin typeface="Times New Roman" panose="02020603050405020304" pitchFamily="18" charset="0"/>
                <a:ea typeface="Times New Roman" panose="02020603050405020304" pitchFamily="18" charset="0"/>
              </a:rPr>
              <a:t> = 0.5 m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(Horizontal length between strips) SH = 1 m </a:t>
            </a:r>
            <a:r>
              <a:rPr lang="en-US" sz="2000" u="sng" kern="0" dirty="0">
                <a:solidFill>
                  <a:srgbClr val="1C1E21"/>
                </a:solidFill>
                <a:latin typeface="Times New Roman" panose="02020603050405020304" pitchFamily="18" charset="0"/>
                <a:ea typeface="Times New Roman" panose="02020603050405020304" pitchFamily="18" charset="0"/>
              </a:rPr>
              <a:t/>
            </a:r>
            <a:br>
              <a:rPr lang="en-US" sz="2000" u="sng" kern="0" dirty="0">
                <a:solidFill>
                  <a:srgbClr val="1C1E21"/>
                </a:solidFill>
                <a:latin typeface="Times New Roman" panose="02020603050405020304" pitchFamily="18" charset="0"/>
                <a:ea typeface="Times New Roman" panose="02020603050405020304" pitchFamily="18" charset="0"/>
              </a:rPr>
            </a:br>
            <a:endParaRPr lang="en-US" sz="2000" u="sng" kern="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itle 40">
                <a:extLst>
                  <a:ext uri="{FF2B5EF4-FFF2-40B4-BE49-F238E27FC236}">
                    <a16:creationId xmlns="" xmlns:a16="http://schemas.microsoft.com/office/drawing/2014/main" id="{0AA00346-DC0E-9FC8-512F-FEB5184E9313}"/>
                  </a:ext>
                </a:extLst>
              </p:cNvPr>
              <p:cNvSpPr txBox="1">
                <a:spLocks/>
              </p:cNvSpPr>
              <p:nvPr/>
            </p:nvSpPr>
            <p:spPr>
              <a:xfrm>
                <a:off x="828419" y="1966991"/>
                <a:ext cx="4521789" cy="18288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a:lnSpc>
                    <a:spcPct val="107000"/>
                  </a:lnSpc>
                  <a:spcAft>
                    <a:spcPts val="300"/>
                  </a:spcAft>
                </a:pPr>
                <a:r>
                  <a:rPr lang="en-US" sz="1800" b="1" kern="100" dirty="0">
                    <a:latin typeface="Calibri" panose="020F0502020204030204" pitchFamily="34" charset="0"/>
                    <a:ea typeface="Calibri" panose="020F0502020204030204" pitchFamily="34" charset="0"/>
                    <a:cs typeface="+mj-cs"/>
                  </a:rPr>
                  <a:t>active pressure: </a:t>
                </a:r>
                <a:r>
                  <a:rPr lang="en-US" sz="1400" kern="100" dirty="0">
                    <a:highlight>
                      <a:srgbClr val="FFFFFF"/>
                    </a:highlight>
                    <a:latin typeface="Calibri" panose="020F0502020204030204" pitchFamily="34" charset="0"/>
                    <a:ea typeface="Calibri" panose="020F0502020204030204" pitchFamily="34" charset="0"/>
                    <a:cs typeface="+mj-cs"/>
                  </a:rPr>
                  <a:t/>
                </a:r>
                <a:br>
                  <a:rPr lang="en-US" sz="1400" kern="100" dirty="0">
                    <a:highlight>
                      <a:srgbClr val="FFFFFF"/>
                    </a:highlight>
                    <a:latin typeface="Calibri" panose="020F0502020204030204" pitchFamily="34" charset="0"/>
                    <a:ea typeface="Calibri" panose="020F0502020204030204" pitchFamily="34" charset="0"/>
                    <a:cs typeface="+mj-cs"/>
                  </a:rPr>
                </a:br>
                <a14:m>
                  <m:oMathPara xmlns:m="http://schemas.openxmlformats.org/officeDocument/2006/math">
                    <m:oMathParaPr>
                      <m:jc m:val="centerGroup"/>
                    </m:oMathParaPr>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oMath>
                    <m:oMath xmlns:m="http://schemas.openxmlformats.org/officeDocument/2006/math">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m:t>
                      </m:r>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i="1"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den>
                          </m:f>
                        </m:e>
                      </m:d>
                      <m:r>
                        <a:rPr lang="en-US" sz="1400" kern="100">
                          <a:solidFill>
                            <a:srgbClr val="1C1E21"/>
                          </a:solidFill>
                          <a:latin typeface="Cambria Math" panose="02040503050406030204" pitchFamily="18" charset="0"/>
                          <a:ea typeface="Times New Roman" panose="02020603050405020304" pitchFamily="18" charset="0"/>
                          <a:cs typeface="+mj-cs"/>
                        </a:rPr>
                        <m:t>=</m:t>
                      </m:r>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den>
                      </m:f>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14</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b="0" i="0" kern="100" smtClean="0">
                          <a:solidFill>
                            <a:srgbClr val="1C1E21"/>
                          </a:solidFill>
                          <a:latin typeface="Cambria Math" panose="02040503050406030204" pitchFamily="18" charset="0"/>
                          <a:ea typeface="Times New Roman" panose="02020603050405020304" pitchFamily="18" charset="0"/>
                          <a:cs typeface="+mj-cs"/>
                        </a:rPr>
                        <m:t>86</m:t>
                      </m:r>
                      <m:r>
                        <a:rPr lang="en-US" sz="1400" b="0" i="0" kern="100" smtClean="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46</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ar-SA" sz="1400" i="1" kern="100">
                              <a:latin typeface="Cambria Math" panose="02040503050406030204" pitchFamily="18" charset="0"/>
                              <a:ea typeface="Calibri" panose="020F0502020204030204" pitchFamily="34" charset="0"/>
                              <a:cs typeface="+mj-cs"/>
                            </a:rPr>
                            <m:t>𝜎</m:t>
                          </m:r>
                        </m:e>
                        <m:sup>
                          <m:r>
                            <a:rPr lang="en-GB" sz="1400" i="1" kern="100">
                              <a:latin typeface="Cambria Math" panose="02040503050406030204" pitchFamily="18" charset="0"/>
                              <a:ea typeface="Calibri" panose="020F0502020204030204" pitchFamily="34" charset="0"/>
                              <a:cs typeface="+mj-cs"/>
                            </a:rPr>
                            <m:t>′</m:t>
                          </m:r>
                        </m:sup>
                      </m:sSup>
                      <m:r>
                        <a:rPr lang="en-GB" sz="1400" i="1" kern="100">
                          <a:latin typeface="Cambria Math" panose="02040503050406030204" pitchFamily="18" charset="0"/>
                          <a:ea typeface="Calibri" panose="020F0502020204030204" pitchFamily="34" charset="0"/>
                          <a:cs typeface="+mj-cs"/>
                        </a:rPr>
                        <m:t>𝑜</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14</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262</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Para>
                </a14:m>
                <a:r>
                  <a:rPr lang="en-US" sz="1400" kern="100" dirty="0">
                    <a:latin typeface="Calibri" panose="020F0502020204030204" pitchFamily="34" charset="0"/>
                    <a:ea typeface="Calibri" panose="020F0502020204030204" pitchFamily="34" charset="0"/>
                    <a:cs typeface="+mj-cs"/>
                  </a:rPr>
                  <a:t/>
                </a:r>
                <a:br>
                  <a:rPr lang="en-US" sz="1400" kern="100" dirty="0">
                    <a:latin typeface="Calibri" panose="020F0502020204030204" pitchFamily="34" charset="0"/>
                    <a:ea typeface="Calibri" panose="020F0502020204030204" pitchFamily="34" charset="0"/>
                    <a:cs typeface="+mj-cs"/>
                  </a:rPr>
                </a:br>
                <a:endParaRPr lang="en-US" sz="1400" u="sng" kern="0" dirty="0">
                  <a:latin typeface="Times New Roman" panose="02020603050405020304" pitchFamily="18" charset="0"/>
                  <a:ea typeface="Calibri" panose="020F0502020204030204" pitchFamily="34" charset="0"/>
                  <a:cs typeface="+mj-cs"/>
                </a:endParaRPr>
              </a:p>
            </p:txBody>
          </p:sp>
        </mc:Choice>
        <mc:Fallback xmlns="">
          <p:sp>
            <p:nvSpPr>
              <p:cNvPr id="4" name="Title 40">
                <a:extLst>
                  <a:ext uri="{FF2B5EF4-FFF2-40B4-BE49-F238E27FC236}">
                    <a16:creationId xmlns:a16="http://schemas.microsoft.com/office/drawing/2014/main" id="{0AA00346-DC0E-9FC8-512F-FEB5184E9313}"/>
                  </a:ext>
                </a:extLst>
              </p:cNvPr>
              <p:cNvSpPr txBox="1">
                <a:spLocks noRot="1" noChangeAspect="1" noMove="1" noResize="1" noEditPoints="1" noAdjustHandles="1" noChangeArrowheads="1" noChangeShapeType="1" noTextEdit="1"/>
              </p:cNvSpPr>
              <p:nvPr/>
            </p:nvSpPr>
            <p:spPr>
              <a:xfrm>
                <a:off x="828419" y="1966991"/>
                <a:ext cx="4521789" cy="1828802"/>
              </a:xfrm>
              <a:prstGeom prst="rect">
                <a:avLst/>
              </a:prstGeom>
              <a:blipFill>
                <a:blip r:embed="rId3"/>
                <a:stretch>
                  <a:fillRect l="-1213"/>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itle 40">
                <a:extLst>
                  <a:ext uri="{FF2B5EF4-FFF2-40B4-BE49-F238E27FC236}">
                    <a16:creationId xmlns="" xmlns:a16="http://schemas.microsoft.com/office/drawing/2014/main" id="{18C9700B-A7FE-73FD-E186-BA5B6A19FA84}"/>
                  </a:ext>
                </a:extLst>
              </p:cNvPr>
              <p:cNvSpPr txBox="1">
                <a:spLocks/>
              </p:cNvSpPr>
              <p:nvPr/>
            </p:nvSpPr>
            <p:spPr>
              <a:xfrm>
                <a:off x="828419" y="3795793"/>
                <a:ext cx="6665890" cy="25377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smtClean="0">
                    <a:latin typeface="Times New Roman" panose="02020603050405020304" pitchFamily="18" charset="0"/>
                    <a:cs typeface="Times New Roman" panose="02020603050405020304" pitchFamily="18" charset="0"/>
                  </a:rPr>
                  <a:t>Calculate the max tie force: </a:t>
                </a:r>
              </a:p>
              <a:p>
                <a:r>
                  <a:rPr lang="en-US" sz="1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a:latin typeface="Cambria Math" panose="02040503050406030204" pitchFamily="18" charset="0"/>
                      </a:rPr>
                      <m:t>=</m:t>
                    </m:r>
                    <m:sSup>
                      <m:sSupPr>
                        <m:ctrlPr>
                          <a:rPr lang="en-US" sz="1400" i="1">
                            <a:latin typeface="Cambria Math" panose="02040503050406030204" pitchFamily="18" charset="0"/>
                          </a:rPr>
                        </m:ctrlPr>
                      </m:sSupPr>
                      <m:e>
                        <m:r>
                          <a:rPr lang="en-GB" sz="1400" i="1">
                            <a:latin typeface="Cambria Math" panose="02040503050406030204" pitchFamily="18" charset="0"/>
                          </a:rPr>
                          <m:t>𝜎</m:t>
                        </m:r>
                      </m:e>
                      <m:sup>
                        <m:r>
                          <a:rPr lang="en-GB" sz="1400" i="1">
                            <a:latin typeface="Cambria Math" panose="02040503050406030204" pitchFamily="18" charset="0"/>
                          </a:rPr>
                          <m:t>′</m:t>
                        </m:r>
                      </m:sup>
                    </m:sSup>
                    <m:r>
                      <a:rPr lang="en-GB" sz="1400" i="1">
                        <a:latin typeface="Cambria Math" panose="02040503050406030204" pitchFamily="18" charset="0"/>
                      </a:rPr>
                      <m:t>𝑎</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Sv</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SH</m:t>
                    </m:r>
                    <m:r>
                      <a:rPr lang="en-US" sz="1400">
                        <a:latin typeface="Cambria Math" panose="02040503050406030204" pitchFamily="18" charset="0"/>
                      </a:rPr>
                      <m:t> =</m:t>
                    </m:r>
                    <m:r>
                      <a:rPr lang="en-US" sz="1400" b="0" i="0" smtClean="0">
                        <a:latin typeface="Cambria Math" panose="02040503050406030204" pitchFamily="18" charset="0"/>
                      </a:rPr>
                      <m:t>86</m:t>
                    </m:r>
                    <m:r>
                      <a:rPr lang="en-US" sz="1400" b="0" i="0" smtClean="0">
                        <a:latin typeface="Cambria Math" panose="02040503050406030204" pitchFamily="18" charset="0"/>
                      </a:rPr>
                      <m:t>.</m:t>
                    </m:r>
                    <m:r>
                      <a:rPr lang="en-US" sz="1400" b="0" i="0" smtClean="0">
                        <a:latin typeface="Cambria Math" panose="02040503050406030204" pitchFamily="18" charset="0"/>
                      </a:rPr>
                      <m:t>46</m:t>
                    </m:r>
                    <m:r>
                      <a:rPr lang="en-US" sz="1400" i="1">
                        <a:latin typeface="Cambria Math" panose="02040503050406030204" pitchFamily="18" charset="0"/>
                      </a:rPr>
                      <m:t>∗</m:t>
                    </m:r>
                    <m:r>
                      <a:rPr lang="en-US" sz="1400" b="0" i="0" smtClean="0">
                        <a:latin typeface="Cambria Math" panose="02040503050406030204" pitchFamily="18" charset="0"/>
                      </a:rPr>
                      <m:t>.</m:t>
                    </m:r>
                    <m:r>
                      <a:rPr lang="en-US" sz="1400" b="0" i="0" smtClean="0">
                        <a:latin typeface="Cambria Math" panose="02040503050406030204" pitchFamily="18" charset="0"/>
                      </a:rPr>
                      <m:t>5</m:t>
                    </m:r>
                    <m:r>
                      <a:rPr lang="en-US" sz="1400" i="1">
                        <a:latin typeface="Cambria Math" panose="02040503050406030204" pitchFamily="18" charset="0"/>
                      </a:rPr>
                      <m:t>∗</m:t>
                    </m:r>
                    <m:r>
                      <a:rPr lang="en-US" sz="1400">
                        <a:latin typeface="Cambria Math" panose="02040503050406030204" pitchFamily="18" charset="0"/>
                      </a:rPr>
                      <m:t>1</m:t>
                    </m:r>
                    <m:r>
                      <a:rPr lang="en-US" sz="1400">
                        <a:latin typeface="Cambria Math" panose="02040503050406030204" pitchFamily="18" charset="0"/>
                      </a:rPr>
                      <m:t>=</m:t>
                    </m:r>
                    <m:r>
                      <a:rPr lang="en-US" sz="1400" b="0" i="0" smtClean="0">
                        <a:latin typeface="Cambria Math" panose="02040503050406030204" pitchFamily="18" charset="0"/>
                      </a:rPr>
                      <m:t>43</m:t>
                    </m:r>
                    <m:r>
                      <a:rPr lang="en-US" sz="1400" b="0" i="0" smtClean="0">
                        <a:latin typeface="Cambria Math" panose="02040503050406030204" pitchFamily="18" charset="0"/>
                      </a:rPr>
                      <m:t>.</m:t>
                    </m:r>
                    <m:r>
                      <a:rPr lang="en-US" sz="1400" b="0" i="0" smtClean="0">
                        <a:latin typeface="Cambria Math" panose="02040503050406030204" pitchFamily="18" charset="0"/>
                      </a:rPr>
                      <m:t>23</m:t>
                    </m:r>
                    <m:r>
                      <m:rPr>
                        <m:sty m:val="p"/>
                      </m:rPr>
                      <a:rPr lang="en-US" sz="1400">
                        <a:latin typeface="Cambria Math" panose="02040503050406030204" pitchFamily="18" charset="0"/>
                      </a:rPr>
                      <m:t>KN</m:t>
                    </m:r>
                  </m:oMath>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Calculate the thickness of tie (t) required to resist the breakout</a:t>
                </a:r>
                <a:r>
                  <a:rPr lang="en-US" sz="1400" dirty="0">
                    <a:latin typeface="Times New Roman" panose="02020603050405020304" pitchFamily="18" charset="0"/>
                    <a:cs typeface="Times New Roman" panose="02020603050405020304" pitchFamily="18" charset="0"/>
                  </a:rPr>
                  <a:t>.</a:t>
                </a:r>
              </a:p>
              <a:p>
                <a:pPr/>
                <a14:m>
                  <m:oMathPara xmlns:m="http://schemas.openxmlformats.org/officeDocument/2006/math">
                    <m:oMathParaPr>
                      <m:jc m:val="left"/>
                    </m:oMathParaPr>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m:t>
                      </m:r>
                      <m:f>
                        <m:fPr>
                          <m:ctrlPr>
                            <a:rPr lang="en-US" sz="1400" i="1">
                              <a:latin typeface="Cambria Math" panose="02040503050406030204" pitchFamily="18" charset="0"/>
                            </a:rPr>
                          </m:ctrlPr>
                        </m:fPr>
                        <m:num>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FS</m:t>
                          </m:r>
                          <m:d>
                            <m:dPr>
                              <m:ctrlPr>
                                <a:rPr lang="en-US" sz="1400" i="1">
                                  <a:latin typeface="Cambria Math" panose="02040503050406030204" pitchFamily="18" charset="0"/>
                                </a:rPr>
                              </m:ctrlPr>
                            </m:dPr>
                            <m:e>
                              <m:r>
                                <m:rPr>
                                  <m:sty m:val="p"/>
                                </m:rPr>
                                <a:rPr lang="" sz="1400" b="0" i="0" smtClean="0">
                                  <a:latin typeface="Cambria Math" panose="02040503050406030204" pitchFamily="18" charset="0"/>
                                </a:rPr>
                                <m:t>B</m:t>
                              </m:r>
                            </m:e>
                          </m:d>
                        </m:num>
                        <m:den>
                          <m:r>
                            <a:rPr lang="en-US" sz="1400">
                              <a:latin typeface="Cambria Math" panose="02040503050406030204" pitchFamily="18" charset="0"/>
                            </a:rPr>
                            <m:t>( </m:t>
                          </m:r>
                          <m:r>
                            <m:rPr>
                              <m:sty m:val="p"/>
                            </m:rPr>
                            <a:rPr lang="en-US" sz="1400">
                              <a:latin typeface="Cambria Math" panose="02040503050406030204" pitchFamily="18" charset="0"/>
                            </a:rPr>
                            <m:t>W</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fy</m:t>
                          </m:r>
                          <m:r>
                            <a:rPr lang="en-US" sz="1400">
                              <a:latin typeface="Cambria Math" panose="02040503050406030204" pitchFamily="18" charset="0"/>
                            </a:rPr>
                            <m:t> )</m:t>
                          </m:r>
                        </m:den>
                      </m:f>
                      <m:r>
                        <a:rPr lang="en-US" sz="1400" i="1">
                          <a:latin typeface="Cambria Math" panose="02040503050406030204" pitchFamily="18" charset="0"/>
                        </a:rPr>
                        <m:t> </m:t>
                      </m:r>
                      <m:r>
                        <a:rPr lang="en-US" sz="1400">
                          <a:latin typeface="Cambria Math" panose="02040503050406030204" pitchFamily="18" charset="0"/>
                        </a:rPr>
                        <m:t>=</m:t>
                      </m:r>
                      <m:f>
                        <m:fPr>
                          <m:ctrlPr>
                            <a:rPr lang="en-US" sz="1400" i="1">
                              <a:latin typeface="Cambria Math" panose="02040503050406030204" pitchFamily="18" charset="0"/>
                            </a:rPr>
                          </m:ctrlPr>
                        </m:fPr>
                        <m:num>
                          <m:r>
                            <a:rPr lang="en-US" sz="1400" b="0" i="0" smtClean="0">
                              <a:latin typeface="Cambria Math" panose="02040503050406030204" pitchFamily="18" charset="0"/>
                            </a:rPr>
                            <m:t>43</m:t>
                          </m:r>
                          <m:r>
                            <a:rPr lang="en-US" sz="1400" b="0" i="0" smtClean="0">
                              <a:latin typeface="Cambria Math" panose="02040503050406030204" pitchFamily="18" charset="0"/>
                            </a:rPr>
                            <m:t>.</m:t>
                          </m:r>
                          <m:r>
                            <a:rPr lang="en-US" sz="1400" b="0" i="0" smtClean="0">
                              <a:latin typeface="Cambria Math" panose="02040503050406030204" pitchFamily="18" charset="0"/>
                            </a:rPr>
                            <m:t>23</m:t>
                          </m:r>
                          <m:r>
                            <a:rPr lang="en-US" sz="1400" i="1">
                              <a:latin typeface="Cambria Math" panose="02040503050406030204" pitchFamily="18" charset="0"/>
                            </a:rPr>
                            <m:t>∗</m:t>
                          </m:r>
                          <m:r>
                            <a:rPr lang="en-US" sz="1400">
                              <a:latin typeface="Cambria Math" panose="02040503050406030204" pitchFamily="18" charset="0"/>
                            </a:rPr>
                            <m:t>3</m:t>
                          </m:r>
                        </m:num>
                        <m:den>
                          <m:r>
                            <a:rPr lang="en-US" sz="1400">
                              <a:latin typeface="Cambria Math" panose="02040503050406030204" pitchFamily="18" charset="0"/>
                            </a:rPr>
                            <m:t>.</m:t>
                          </m:r>
                          <m:r>
                            <a:rPr lang="en-US" sz="1400">
                              <a:latin typeface="Cambria Math" panose="02040503050406030204" pitchFamily="18" charset="0"/>
                            </a:rPr>
                            <m:t>075</m:t>
                          </m:r>
                          <m:r>
                            <a:rPr lang="en-US" sz="1400" i="1">
                              <a:latin typeface="Cambria Math" panose="02040503050406030204" pitchFamily="18" charset="0"/>
                            </a:rPr>
                            <m:t>∗</m:t>
                          </m:r>
                          <m:r>
                            <a:rPr lang="en-US" sz="1400">
                              <a:latin typeface="Cambria Math" panose="02040503050406030204" pitchFamily="18" charset="0"/>
                            </a:rPr>
                            <m:t>240000</m:t>
                          </m:r>
                          <m:r>
                            <a:rPr lang="en-US" sz="1400">
                              <a:latin typeface="Cambria Math" panose="02040503050406030204" pitchFamily="18" charset="0"/>
                            </a:rPr>
                            <m:t> </m:t>
                          </m:r>
                        </m:den>
                      </m:f>
                      <m:r>
                        <a:rPr lang="en-US" sz="1400" i="1">
                          <a:latin typeface="Cambria Math" panose="02040503050406030204" pitchFamily="18" charset="0"/>
                        </a:rPr>
                        <m:t>=</m:t>
                      </m:r>
                      <m:r>
                        <a:rPr lang="en-US" sz="1400" b="0" i="1" smtClean="0">
                          <a:latin typeface="Cambria Math" panose="02040503050406030204" pitchFamily="18" charset="0"/>
                        </a:rPr>
                        <m:t>7</m:t>
                      </m:r>
                      <m:r>
                        <a:rPr lang="en-US" sz="1400" b="0" i="1" smtClean="0">
                          <a:latin typeface="Cambria Math" panose="02040503050406030204" pitchFamily="18" charset="0"/>
                        </a:rPr>
                        <m:t>.</m:t>
                      </m:r>
                      <m:r>
                        <a:rPr lang="en-US" sz="1400" b="0" i="1" smtClean="0">
                          <a:latin typeface="Cambria Math" panose="02040503050406030204" pitchFamily="18" charset="0"/>
                        </a:rPr>
                        <m:t>205</m:t>
                      </m:r>
                      <m:r>
                        <a:rPr lang="en-US" sz="1400" i="1">
                          <a:latin typeface="Cambria Math" panose="02040503050406030204" pitchFamily="18" charset="0"/>
                        </a:rPr>
                        <m:t> </m:t>
                      </m:r>
                      <m:r>
                        <a:rPr lang="en-US" sz="1400" i="1">
                          <a:latin typeface="Cambria Math" panose="02040503050406030204" pitchFamily="18" charset="0"/>
                        </a:rPr>
                        <m:t>𝑚𝑚</m:t>
                      </m:r>
                    </m:oMath>
                  </m:oMathPara>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left"/>
                    </m:oMathParaPr>
                    <m:oMath xmlns:m="http://schemas.openxmlformats.org/officeDocument/2006/math">
                      <m:r>
                        <a:rPr lang="en-US" sz="1800" b="1" i="1">
                          <a:latin typeface="Cambria Math" panose="02040503050406030204" pitchFamily="18" charset="0"/>
                        </a:rPr>
                        <m:t>𝐭</m:t>
                      </m:r>
                      <m:r>
                        <a:rPr lang="en-US" sz="1800" b="1">
                          <a:latin typeface="Cambria Math" panose="02040503050406030204" pitchFamily="18" charset="0"/>
                        </a:rPr>
                        <m:t> (</m:t>
                      </m:r>
                      <m:r>
                        <a:rPr lang="en-US" sz="1800" b="1" i="1">
                          <a:latin typeface="Cambria Math" panose="02040503050406030204" pitchFamily="18" charset="0"/>
                        </a:rPr>
                        <m:t>𝐚𝐜𝐭𝐮𝐚𝐥</m:t>
                      </m:r>
                      <m:r>
                        <a:rPr lang="en-US" sz="1800" b="1">
                          <a:latin typeface="Cambria Math" panose="02040503050406030204" pitchFamily="18" charset="0"/>
                        </a:rPr>
                        <m:t>) </m:t>
                      </m:r>
                      <m:r>
                        <a:rPr lang="en-US" sz="1800">
                          <a:latin typeface="Cambria Math" panose="02040503050406030204" pitchFamily="18" charset="0"/>
                        </a:rPr>
                        <m:t>=</m:t>
                      </m:r>
                      <m:r>
                        <a:rPr lang="en-US" sz="1800" b="0" i="0" smtClean="0">
                          <a:latin typeface="Cambria Math" panose="02040503050406030204" pitchFamily="18" charset="0"/>
                        </a:rPr>
                        <m:t>7</m:t>
                      </m:r>
                      <m:r>
                        <a:rPr lang="en-US" sz="1800" b="0" i="0" smtClean="0">
                          <a:latin typeface="Cambria Math" panose="02040503050406030204" pitchFamily="18" charset="0"/>
                        </a:rPr>
                        <m:t>.</m:t>
                      </m:r>
                      <m:r>
                        <a:rPr lang="en-US" sz="1800" b="0" i="0" smtClean="0">
                          <a:latin typeface="Cambria Math" panose="02040503050406030204" pitchFamily="18" charset="0"/>
                        </a:rPr>
                        <m:t>205</m:t>
                      </m:r>
                      <m:r>
                        <a:rPr lang="en-US" sz="1800">
                          <a:latin typeface="Cambria Math" panose="02040503050406030204" pitchFamily="18" charset="0"/>
                        </a:rPr>
                        <m:t>+</m:t>
                      </m:r>
                      <m:d>
                        <m:dPr>
                          <m:begChr m:val="（"/>
                          <m:endChr m:val="）"/>
                          <m:ctrlPr>
                            <a:rPr lang="en-US" sz="1800" i="1">
                              <a:latin typeface="Cambria Math" panose="02040503050406030204" pitchFamily="18" charset="0"/>
                            </a:rPr>
                          </m:ctrlPr>
                        </m:dPr>
                        <m:e>
                          <m:r>
                            <a:rPr lang="en-US" sz="1800">
                              <a:latin typeface="Cambria Math" panose="02040503050406030204" pitchFamily="18" charset="0"/>
                            </a:rPr>
                            <m:t>0</m:t>
                          </m:r>
                          <m:r>
                            <a:rPr lang="en-US" sz="1800">
                              <a:latin typeface="Cambria Math" panose="02040503050406030204" pitchFamily="18" charset="0"/>
                            </a:rPr>
                            <m:t>.</m:t>
                          </m:r>
                          <m:r>
                            <a:rPr lang="en-US" sz="1800">
                              <a:latin typeface="Cambria Math" panose="02040503050406030204" pitchFamily="18" charset="0"/>
                            </a:rPr>
                            <m:t>025</m:t>
                          </m:r>
                          <m:r>
                            <m:rPr>
                              <m:sty m:val="p"/>
                            </m:rPr>
                            <a:rPr lang="en-US" sz="1800">
                              <a:latin typeface="Cambria Math" panose="02040503050406030204" pitchFamily="18" charset="0"/>
                            </a:rPr>
                            <m:t>x</m:t>
                          </m:r>
                          <m:r>
                            <a:rPr lang="en-US" sz="1800">
                              <a:latin typeface="Cambria Math" panose="02040503050406030204" pitchFamily="18" charset="0"/>
                            </a:rPr>
                            <m:t> </m:t>
                          </m:r>
                          <m:r>
                            <a:rPr lang="en-US" sz="1800">
                              <a:latin typeface="Cambria Math" panose="02040503050406030204" pitchFamily="18" charset="0"/>
                            </a:rPr>
                            <m:t>50</m:t>
                          </m:r>
                        </m:e>
                      </m:d>
                      <m:r>
                        <a:rPr lang="en-US" sz="1800">
                          <a:latin typeface="Cambria Math" panose="02040503050406030204" pitchFamily="18" charset="0"/>
                        </a:rPr>
                        <m:t>=</m:t>
                      </m:r>
                      <m:r>
                        <a:rPr lang="en-US" sz="1800" b="0" i="1" smtClean="0">
                          <a:latin typeface="Cambria Math" panose="02040503050406030204" pitchFamily="18" charset="0"/>
                        </a:rPr>
                        <m:t>8</m:t>
                      </m:r>
                      <m:r>
                        <a:rPr lang="en-US" sz="1800" b="0" i="1" smtClean="0">
                          <a:latin typeface="Cambria Math" panose="02040503050406030204" pitchFamily="18" charset="0"/>
                        </a:rPr>
                        <m:t>.</m:t>
                      </m:r>
                      <m:r>
                        <a:rPr lang="en-US" sz="1800" b="0" i="1" smtClean="0">
                          <a:latin typeface="Cambria Math" panose="02040503050406030204" pitchFamily="18" charset="0"/>
                        </a:rPr>
                        <m:t>455</m:t>
                      </m:r>
                      <m:r>
                        <a:rPr lang="en-US" sz="1800">
                          <a:latin typeface="Cambria Math" panose="02040503050406030204" pitchFamily="18" charset="0"/>
                        </a:rPr>
                        <m:t>  </m:t>
                      </m:r>
                      <m:r>
                        <m:rPr>
                          <m:sty m:val="p"/>
                        </m:rPr>
                        <a:rPr lang="en-US" sz="1800">
                          <a:latin typeface="Cambria Math" panose="02040503050406030204" pitchFamily="18" charset="0"/>
                        </a:rPr>
                        <m:t>mm</m:t>
                      </m:r>
                    </m:oMath>
                  </m:oMathPara>
                </a14:m>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So, a tie thickness of 9 mm will be enough.</a:t>
                </a:r>
              </a:p>
              <a:p>
                <a:pPr>
                  <a:lnSpc>
                    <a:spcPct val="107000"/>
                  </a:lnSpc>
                  <a:spcAft>
                    <a:spcPts val="300"/>
                  </a:spcAft>
                </a:pPr>
                <a:r>
                  <a:rPr lang="en-US" sz="1400" kern="100" dirty="0">
                    <a:latin typeface="Times New Roman" panose="02020603050405020304" pitchFamily="18" charset="0"/>
                    <a:ea typeface="Calibri" panose="020F0502020204030204" pitchFamily="34" charset="0"/>
                    <a:cs typeface="Times New Roman" panose="02020603050405020304" pitchFamily="18" charset="0"/>
                  </a:rPr>
                  <a:t/>
                </a:r>
                <a:br>
                  <a:rPr lang="en-US" sz="1400" kern="100" dirty="0">
                    <a:latin typeface="Times New Roman" panose="02020603050405020304" pitchFamily="18" charset="0"/>
                    <a:ea typeface="Calibri" panose="020F0502020204030204" pitchFamily="34" charset="0"/>
                    <a:cs typeface="Times New Roman" panose="02020603050405020304" pitchFamily="18" charset="0"/>
                  </a:rPr>
                </a:br>
                <a:endParaRPr lang="en-US" sz="1400" u="sng" kern="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itle 40">
                <a:extLst>
                  <a:ext uri="{FF2B5EF4-FFF2-40B4-BE49-F238E27FC236}">
                    <a16:creationId xmlns="" xmlns:a16="http://schemas.microsoft.com/office/drawing/2014/main" xmlns:a14="http://schemas.microsoft.com/office/drawing/2010/main" id="{18C9700B-A7FE-73FD-E186-BA5B6A19FA84}"/>
                  </a:ext>
                </a:extLst>
              </p:cNvPr>
              <p:cNvSpPr txBox="1">
                <a:spLocks noRot="1" noChangeAspect="1" noMove="1" noResize="1" noEditPoints="1" noAdjustHandles="1" noChangeArrowheads="1" noChangeShapeType="1" noTextEdit="1"/>
              </p:cNvSpPr>
              <p:nvPr/>
            </p:nvSpPr>
            <p:spPr>
              <a:xfrm>
                <a:off x="828419" y="3795793"/>
                <a:ext cx="6665890" cy="2537778"/>
              </a:xfrm>
              <a:prstGeom prst="rect">
                <a:avLst/>
              </a:prstGeom>
              <a:blipFill rotWithShape="0">
                <a:blip r:embed="rId4"/>
                <a:stretch>
                  <a:fillRect l="-82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itle 40">
                <a:extLst>
                  <a:ext uri="{FF2B5EF4-FFF2-40B4-BE49-F238E27FC236}">
                    <a16:creationId xmlns="" xmlns:a16="http://schemas.microsoft.com/office/drawing/2014/main" id="{D39923B0-EDF4-704D-D03C-45F3D23ECEF9}"/>
                  </a:ext>
                </a:extLst>
              </p:cNvPr>
              <p:cNvSpPr txBox="1">
                <a:spLocks/>
              </p:cNvSpPr>
              <p:nvPr/>
            </p:nvSpPr>
            <p:spPr>
              <a:xfrm>
                <a:off x="6965314" y="898233"/>
                <a:ext cx="4710326" cy="216397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a:latin typeface="Times New Roman" panose="02020603050405020304" pitchFamily="18" charset="0"/>
                    <a:cs typeface="+mj-cs"/>
                  </a:rPr>
                  <a:t>Calculate the length of the tie (L):</a:t>
                </a:r>
                <a:r>
                  <a:rPr lang="en-US" sz="1800" dirty="0">
                    <a:latin typeface="Times New Roman" panose="02020603050405020304" pitchFamily="18" charset="0"/>
                    <a:cs typeface="+mj-cs"/>
                  </a:rPr>
                  <a:t> </a:t>
                </a:r>
              </a:p>
              <a:p>
                <a14:m>
                  <m:oMath xmlns:m="http://schemas.openxmlformats.org/officeDocument/2006/math">
                    <m:r>
                      <a:rPr lang="en-US" sz="1800" i="1" dirty="0" smtClean="0">
                        <a:latin typeface="Cambria Math" panose="02040503050406030204" pitchFamily="18" charset="0"/>
                        <a:cs typeface="+mj-cs"/>
                      </a:rPr>
                      <m:t>𝐿</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𝐿𝑒</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𝐿𝑟</m:t>
                    </m:r>
                    <m:r>
                      <a:rPr lang="en-US" sz="1800" b="0" i="0" smtClean="0">
                        <a:latin typeface="Cambria Math" panose="02040503050406030204" pitchFamily="18" charset="0"/>
                        <a:cs typeface="+mj-cs"/>
                      </a:rPr>
                      <m:t>=</m:t>
                    </m:r>
                    <m:f>
                      <m:fPr>
                        <m:ctrlPr>
                          <a:rPr lang="en-US" sz="1800" i="1">
                            <a:latin typeface="Cambria Math" panose="02040503050406030204" pitchFamily="18" charset="0"/>
                            <a:cs typeface="+mj-cs"/>
                          </a:rPr>
                        </m:ctrlPr>
                      </m:fPr>
                      <m:num>
                        <m:r>
                          <m:rPr>
                            <m:sty m:val="p"/>
                          </m:rPr>
                          <a:rPr lang="en-US" sz="1800">
                            <a:latin typeface="Cambria Math" panose="02040503050406030204" pitchFamily="18" charset="0"/>
                            <a:cs typeface="+mj-cs"/>
                          </a:rPr>
                          <m:t>Fs</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en-GB" sz="1800" i="1" kern="0">
                                <a:latin typeface="Cambria Math" panose="02040503050406030204" pitchFamily="18" charset="0"/>
                                <a:ea typeface="Calibri" panose="020F0502020204030204" pitchFamily="34" charset="0"/>
                                <a:cs typeface="+mj-cs"/>
                              </a:rPr>
                              <m:t>𝜎</m:t>
                            </m:r>
                          </m:e>
                          <m:sup>
                            <m:r>
                              <a:rPr lang="en-GB" sz="1800" i="1" kern="0">
                                <a:latin typeface="Cambria Math" panose="02040503050406030204" pitchFamily="18" charset="0"/>
                                <a:ea typeface="Calibri" panose="020F0502020204030204" pitchFamily="34" charset="0"/>
                                <a:cs typeface="+mj-cs"/>
                              </a:rPr>
                              <m:t>′</m:t>
                            </m:r>
                          </m:sup>
                        </m:sSup>
                        <m:r>
                          <a:rPr lang="en-GB" sz="1800" i="1" kern="0">
                            <a:latin typeface="Cambria Math" panose="02040503050406030204" pitchFamily="18" charset="0"/>
                            <a:ea typeface="Calibri" panose="020F0502020204030204" pitchFamily="34" charset="0"/>
                            <a:cs typeface="+mj-cs"/>
                          </a:rPr>
                          <m:t>𝑎</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Sv</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SH</m:t>
                        </m:r>
                      </m:num>
                      <m:den>
                        <m:r>
                          <a:rPr lang="en-US" sz="1800">
                            <a:latin typeface="Cambria Math" panose="02040503050406030204" pitchFamily="18" charset="0"/>
                            <a:cs typeface="+mj-cs"/>
                          </a:rPr>
                          <m:t>2</m:t>
                        </m:r>
                        <m:r>
                          <m:rPr>
                            <m:sty m:val="p"/>
                          </m:rPr>
                          <a:rPr lang="en-US" sz="1800">
                            <a:latin typeface="Cambria Math" panose="02040503050406030204" pitchFamily="18" charset="0"/>
                            <a:cs typeface="+mj-cs"/>
                          </a:rPr>
                          <m:t>W</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ar-SA" sz="1800" i="1" kern="100">
                                <a:latin typeface="Cambria Math" panose="02040503050406030204" pitchFamily="18" charset="0"/>
                                <a:ea typeface="Calibri" panose="020F0502020204030204" pitchFamily="34" charset="0"/>
                                <a:cs typeface="+mj-cs"/>
                              </a:rPr>
                              <m:t>𝜎</m:t>
                            </m:r>
                          </m:e>
                          <m:sup>
                            <m:r>
                              <a:rPr lang="en-GB" sz="1800" i="1" kern="100">
                                <a:latin typeface="Cambria Math" panose="02040503050406030204" pitchFamily="18" charset="0"/>
                                <a:ea typeface="Calibri" panose="020F0502020204030204" pitchFamily="34" charset="0"/>
                                <a:cs typeface="+mj-cs"/>
                              </a:rPr>
                              <m:t>′</m:t>
                            </m:r>
                          </m:sup>
                        </m:sSup>
                        <m:r>
                          <a:rPr lang="en-GB" sz="1800" i="1" kern="100">
                            <a:latin typeface="Cambria Math" panose="02040503050406030204" pitchFamily="18" charset="0"/>
                            <a:ea typeface="Calibri" panose="020F0502020204030204" pitchFamily="34" charset="0"/>
                            <a:cs typeface="+mj-cs"/>
                          </a:rPr>
                          <m:t>𝑜</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՛ϻ)</m:t>
                        </m:r>
                      </m:den>
                    </m:f>
                  </m:oMath>
                </a14:m>
                <a:r>
                  <a:rPr lang="en-US" sz="1800" dirty="0">
                    <a:latin typeface="Times New Roman" panose="02020603050405020304" pitchFamily="18" charset="0"/>
                    <a:cs typeface="+mj-cs"/>
                  </a:rPr>
                  <a:t> + </a:t>
                </a:r>
                <a14:m>
                  <m:oMath xmlns:m="http://schemas.openxmlformats.org/officeDocument/2006/math">
                    <m:f>
                      <m:fPr>
                        <m:ctrlPr>
                          <a:rPr lang="en-US" sz="1800" i="1">
                            <a:latin typeface="Cambria Math" panose="02040503050406030204" pitchFamily="18" charset="0"/>
                            <a:cs typeface="+mj-cs"/>
                          </a:rPr>
                        </m:ctrlPr>
                      </m:fPr>
                      <m:num>
                        <m:d>
                          <m:dPr>
                            <m:ctrlPr>
                              <a:rPr lang="en-US" sz="1800" i="1">
                                <a:latin typeface="Cambria Math" panose="02040503050406030204" pitchFamily="18" charset="0"/>
                                <a:cs typeface="+mj-cs"/>
                              </a:rPr>
                            </m:ctrlPr>
                          </m:dPr>
                          <m:e>
                            <m:r>
                              <m:rPr>
                                <m:sty m:val="p"/>
                              </m:rPr>
                              <a:rPr lang="en-US" sz="1800">
                                <a:latin typeface="Cambria Math" panose="02040503050406030204" pitchFamily="18" charset="0"/>
                                <a:cs typeface="+mj-cs"/>
                              </a:rPr>
                              <m:t>H</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Z</m:t>
                            </m:r>
                            <m:r>
                              <a:rPr lang="en-US" sz="1800">
                                <a:latin typeface="Cambria Math" panose="02040503050406030204" pitchFamily="18" charset="0"/>
                                <a:cs typeface="+mj-cs"/>
                              </a:rPr>
                              <m:t> </m:t>
                            </m:r>
                          </m:e>
                        </m:d>
                      </m:num>
                      <m:den>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a:rPr lang="en-US" sz="1800">
                            <a:latin typeface="Cambria Math" panose="02040503050406030204" pitchFamily="18" charset="0"/>
                            <a:cs typeface="+mj-cs"/>
                          </a:rPr>
                          <m:t>45</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m:t>
                        </m:r>
                        <m:r>
                          <a:rPr lang="en-US" sz="1800">
                            <a:latin typeface="Cambria Math" panose="02040503050406030204" pitchFamily="18" charset="0"/>
                            <a:cs typeface="+mj-cs"/>
                          </a:rPr>
                          <m:t>2</m:t>
                        </m:r>
                        <m:r>
                          <a:rPr lang="en-US" sz="1800">
                            <a:latin typeface="Cambria Math" panose="02040503050406030204" pitchFamily="18" charset="0"/>
                            <a:cs typeface="+mj-cs"/>
                          </a:rPr>
                          <m:t>)</m:t>
                        </m:r>
                      </m:den>
                    </m:f>
                    <m:r>
                      <a:rPr lang="en-US" sz="1800">
                        <a:latin typeface="Cambria Math" panose="02040503050406030204" pitchFamily="18" charset="0"/>
                        <a:cs typeface="+mj-cs"/>
                      </a:rPr>
                      <m:t> </m:t>
                    </m:r>
                  </m:oMath>
                </a14:m>
                <a:endParaRPr lang="en-US" sz="1800" dirty="0">
                  <a:latin typeface="Times New Roman" panose="02020603050405020304" pitchFamily="18" charset="0"/>
                  <a:cs typeface="+mj-cs"/>
                </a:endParaRPr>
              </a:p>
              <a:p>
                <a14:m>
                  <m:oMath xmlns:m="http://schemas.openxmlformats.org/officeDocument/2006/math">
                    <m:r>
                      <a:rPr lang="en-US" sz="1800" i="1" dirty="0" smtClean="0">
                        <a:latin typeface="Cambria Math" panose="02040503050406030204" pitchFamily="18" charset="0"/>
                        <a:cs typeface="+mj-cs"/>
                      </a:rPr>
                      <m:t>𝐿</m:t>
                    </m:r>
                  </m:oMath>
                </a14:m>
                <a:r>
                  <a:rPr lang="en-US" sz="1800" dirty="0">
                    <a:latin typeface="Times New Roman" panose="02020603050405020304" pitchFamily="18" charset="0"/>
                    <a:cs typeface="+mj-cs"/>
                  </a:rPr>
                  <a:t>=</a:t>
                </a:r>
                <a:r>
                  <a:rPr lang="en-US" sz="1800" dirty="0">
                    <a:solidFill>
                      <a:srgbClr val="1C1E21"/>
                    </a:solidFill>
                    <a:effectLst/>
                    <a:latin typeface="Times New Roman" panose="02020603050405020304" pitchFamily="18" charset="0"/>
                    <a:ea typeface="Times New Roman" panose="02020603050405020304" pitchFamily="18" charset="0"/>
                    <a:cs typeface="+mj-cs"/>
                  </a:rPr>
                  <a:t> </a:t>
                </a:r>
                <a14:m>
                  <m:oMath xmlns:m="http://schemas.openxmlformats.org/officeDocument/2006/math">
                    <m:f>
                      <m:fPr>
                        <m:ctrlPr>
                          <a:rPr lang="en-US" sz="1800" i="1" smtClean="0">
                            <a:solidFill>
                              <a:srgbClr val="1C1E21"/>
                            </a:solidFill>
                            <a:effectLst/>
                            <a:latin typeface="Cambria Math" panose="02040503050406030204" pitchFamily="18" charset="0"/>
                            <a:ea typeface="Times New Roman" panose="02020603050405020304" pitchFamily="18" charset="0"/>
                            <a:cs typeface="+mj-cs"/>
                          </a:rPr>
                        </m:ctrlPr>
                      </m:fPr>
                      <m:num>
                        <m:r>
                          <a:rPr lang="en-US" sz="1800">
                            <a:solidFill>
                              <a:srgbClr val="1C1E21"/>
                            </a:solidFill>
                            <a:effectLst/>
                            <a:latin typeface="Cambria Math" panose="02040503050406030204" pitchFamily="18" charset="0"/>
                            <a:ea typeface="Times New Roman" panose="02020603050405020304" pitchFamily="18" charset="0"/>
                            <a:cs typeface="+mj-cs"/>
                          </a:rPr>
                          <m:t>3</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86</m:t>
                        </m:r>
                        <m:r>
                          <a:rPr lang="en-US" sz="1800" b="0" i="0" smtClean="0">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46</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0</m:t>
                        </m:r>
                        <m:r>
                          <a:rPr lang="en-US" sz="1800" b="0" i="0" smtClean="0">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1</m:t>
                        </m:r>
                      </m:num>
                      <m:den>
                        <m:r>
                          <a:rPr lang="en-US" sz="1800">
                            <a:solidFill>
                              <a:srgbClr val="1C1E21"/>
                            </a:solidFill>
                            <a:effectLst/>
                            <a:latin typeface="Cambria Math" panose="02040503050406030204" pitchFamily="18" charset="0"/>
                            <a:ea typeface="Times New Roman" panose="02020603050405020304" pitchFamily="18" charset="0"/>
                            <a:cs typeface="+mj-cs"/>
                          </a:rPr>
                          <m:t>2</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075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262</m:t>
                        </m:r>
                        <m:r>
                          <a:rPr lang="en-US" sz="1800" i="1">
                            <a:solidFill>
                              <a:srgbClr val="1C1E21"/>
                            </a:solidFill>
                            <a:effectLst/>
                            <a:latin typeface="Cambria Math" panose="02040503050406030204" pitchFamily="18" charset="0"/>
                            <a:ea typeface="Times New Roman" panose="02020603050405020304" pitchFamily="18" charset="0"/>
                            <a:cs typeface="+mj-cs"/>
                          </a:rPr>
                          <m:t>∗</m:t>
                        </m:r>
                        <m:r>
                          <m:rPr>
                            <m:sty m:val="p"/>
                          </m:rPr>
                          <a:rPr lang="en-US" sz="1800">
                            <a:solidFill>
                              <a:srgbClr val="1C1E21"/>
                            </a:solidFill>
                            <a:effectLst/>
                            <a:latin typeface="Cambria Math" panose="02040503050406030204" pitchFamily="18" charset="0"/>
                            <a:ea typeface="Times New Roman" panose="02020603050405020304" pitchFamily="18" charset="0"/>
                            <a:cs typeface="+mj-cs"/>
                          </a:rPr>
                          <m:t>tan</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20</m:t>
                        </m:r>
                        <m:r>
                          <a:rPr lang="en-US" sz="1800">
                            <a:solidFill>
                              <a:srgbClr val="1C1E21"/>
                            </a:solidFill>
                            <a:effectLst/>
                            <a:latin typeface="Cambria Math" panose="02040503050406030204" pitchFamily="18" charset="0"/>
                            <a:ea typeface="Times New Roman" panose="02020603050405020304" pitchFamily="18" charset="0"/>
                            <a:cs typeface="+mj-cs"/>
                          </a:rPr>
                          <m:t>) </m:t>
                        </m:r>
                      </m:den>
                    </m:f>
                  </m:oMath>
                </a14:m>
                <a:r>
                  <a:rPr lang="en-US" sz="1800" dirty="0">
                    <a:latin typeface="Times New Roman" panose="02020603050405020304" pitchFamily="18" charset="0"/>
                    <a:cs typeface="+mj-cs"/>
                  </a:rPr>
                  <a:t> + </a:t>
                </a:r>
                <a14:m>
                  <m:oMath xmlns:m="http://schemas.openxmlformats.org/officeDocument/2006/math">
                    <m:f>
                      <m:fPr>
                        <m:ctrlPr>
                          <a:rPr lang="en-US" sz="1800" i="1" smtClean="0">
                            <a:latin typeface="Cambria Math" panose="02040503050406030204" pitchFamily="18" charset="0"/>
                            <a:cs typeface="+mj-cs"/>
                          </a:rPr>
                        </m:ctrlPr>
                      </m:fPr>
                      <m:num>
                        <m:r>
                          <a:rPr lang="en-US" sz="1800" b="0" i="1" smtClean="0">
                            <a:latin typeface="Cambria Math" panose="02040503050406030204" pitchFamily="18" charset="0"/>
                            <a:cs typeface="+mj-cs"/>
                          </a:rPr>
                          <m:t>14</m:t>
                        </m:r>
                        <m:r>
                          <a:rPr lang="en-US" sz="1800" b="0" i="1" smtClean="0">
                            <a:latin typeface="Cambria Math" panose="02040503050406030204" pitchFamily="18" charset="0"/>
                            <a:cs typeface="+mj-cs"/>
                          </a:rPr>
                          <m:t>−</m:t>
                        </m:r>
                        <m:r>
                          <a:rPr lang="en-US" sz="1800" b="0" i="1" smtClean="0">
                            <a:latin typeface="Cambria Math" panose="02040503050406030204" pitchFamily="18" charset="0"/>
                            <a:cs typeface="+mj-cs"/>
                          </a:rPr>
                          <m:t>1</m:t>
                        </m:r>
                      </m:num>
                      <m:den>
                        <m:func>
                          <m:funcPr>
                            <m:ctrlPr>
                              <a:rPr lang="en-US" sz="1800" b="0" i="1" smtClean="0">
                                <a:latin typeface="Cambria Math" panose="02040503050406030204" pitchFamily="18" charset="0"/>
                                <a:cs typeface="+mj-cs"/>
                              </a:rPr>
                            </m:ctrlPr>
                          </m:funcPr>
                          <m:fName>
                            <m:r>
                              <m:rPr>
                                <m:sty m:val="p"/>
                              </m:rPr>
                              <a:rPr lang="en-US" sz="1800" b="0" i="0" smtClean="0">
                                <a:latin typeface="Cambria Math" panose="02040503050406030204" pitchFamily="18" charset="0"/>
                                <a:cs typeface="+mj-cs"/>
                              </a:rPr>
                              <m:t>tan</m:t>
                            </m:r>
                          </m:fName>
                          <m:e>
                            <m:r>
                              <a:rPr lang="en-US" sz="1800" b="0" i="1" smtClean="0">
                                <a:latin typeface="Cambria Math" panose="02040503050406030204" pitchFamily="18" charset="0"/>
                                <a:cs typeface="+mj-cs"/>
                              </a:rPr>
                              <m:t>60</m:t>
                            </m:r>
                          </m:e>
                        </m:func>
                      </m:den>
                    </m:f>
                    <m:r>
                      <a:rPr lang="en-US" sz="1800" b="0" i="0" smtClean="0">
                        <a:latin typeface="Cambria Math" panose="02040503050406030204" pitchFamily="18" charset="0"/>
                        <a:cs typeface="+mj-cs"/>
                      </a:rPr>
                      <m:t>=</m:t>
                    </m:r>
                    <m:r>
                      <a:rPr lang="en-US" sz="1800" b="0" i="1" dirty="0" smtClean="0">
                        <a:latin typeface="Cambria Math" panose="02040503050406030204" pitchFamily="18" charset="0"/>
                        <a:cs typeface="+mj-cs"/>
                      </a:rPr>
                      <m:t>16</m:t>
                    </m:r>
                    <m:r>
                      <a:rPr lang="en-US" sz="1800" b="0" i="1" dirty="0" smtClean="0">
                        <a:latin typeface="Cambria Math" panose="02040503050406030204" pitchFamily="18" charset="0"/>
                        <a:cs typeface="+mj-cs"/>
                      </a:rPr>
                      <m:t>.</m:t>
                    </m:r>
                    <m:r>
                      <a:rPr lang="en-US" sz="1800" b="0" i="1" dirty="0" smtClean="0">
                        <a:latin typeface="Cambria Math" panose="02040503050406030204" pitchFamily="18" charset="0"/>
                        <a:cs typeface="+mj-cs"/>
                      </a:rPr>
                      <m:t>56</m:t>
                    </m:r>
                    <m:r>
                      <a:rPr lang="en-US" sz="1800" i="1" dirty="0" smtClean="0">
                        <a:latin typeface="Cambria Math" panose="02040503050406030204" pitchFamily="18" charset="0"/>
                        <a:cs typeface="+mj-cs"/>
                      </a:rPr>
                      <m:t>=</m:t>
                    </m:r>
                    <m:r>
                      <a:rPr lang="en-US" sz="1800" b="0" i="1" dirty="0" smtClean="0">
                        <a:latin typeface="Cambria Math" panose="02040503050406030204" pitchFamily="18" charset="0"/>
                        <a:cs typeface="+mj-cs"/>
                      </a:rPr>
                      <m:t>17</m:t>
                    </m:r>
                    <m:r>
                      <a:rPr lang="en-US" sz="1800" i="1" dirty="0" smtClean="0">
                        <a:latin typeface="Cambria Math" panose="02040503050406030204" pitchFamily="18" charset="0"/>
                        <a:cs typeface="+mj-cs"/>
                      </a:rPr>
                      <m:t>𝑚</m:t>
                    </m:r>
                  </m:oMath>
                </a14:m>
                <a:endParaRPr lang="en-US" sz="1800" dirty="0">
                  <a:latin typeface="Times New Roman" panose="02020603050405020304" pitchFamily="18" charset="0"/>
                  <a:cs typeface="+mj-cs"/>
                </a:endParaRPr>
              </a:p>
            </p:txBody>
          </p:sp>
        </mc:Choice>
        <mc:Fallback xmlns="">
          <p:sp>
            <p:nvSpPr>
              <p:cNvPr id="6" name="Title 40">
                <a:extLst>
                  <a:ext uri="{FF2B5EF4-FFF2-40B4-BE49-F238E27FC236}">
                    <a16:creationId xmlns:a16="http://schemas.microsoft.com/office/drawing/2014/main" id="{D39923B0-EDF4-704D-D03C-45F3D23ECEF9}"/>
                  </a:ext>
                </a:extLst>
              </p:cNvPr>
              <p:cNvSpPr txBox="1">
                <a:spLocks noRot="1" noChangeAspect="1" noMove="1" noResize="1" noEditPoints="1" noAdjustHandles="1" noChangeArrowheads="1" noChangeShapeType="1" noTextEdit="1"/>
              </p:cNvSpPr>
              <p:nvPr/>
            </p:nvSpPr>
            <p:spPr>
              <a:xfrm>
                <a:off x="6965314" y="898233"/>
                <a:ext cx="4710326" cy="2163974"/>
              </a:xfrm>
              <a:prstGeom prst="rect">
                <a:avLst/>
              </a:prstGeom>
              <a:blipFill>
                <a:blip r:embed="rId5"/>
                <a:stretch>
                  <a:fillRect l="-1166"/>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13309938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40">
                <a:extLst>
                  <a:ext uri="{FF2B5EF4-FFF2-40B4-BE49-F238E27FC236}">
                    <a16:creationId xmlns="" xmlns:a16="http://schemas.microsoft.com/office/drawing/2014/main" id="{BEF13453-5070-F1F2-805D-1DB702426940}"/>
                  </a:ext>
                </a:extLst>
              </p:cNvPr>
              <p:cNvSpPr txBox="1">
                <a:spLocks/>
              </p:cNvSpPr>
              <p:nvPr/>
            </p:nvSpPr>
            <p:spPr>
              <a:xfrm>
                <a:off x="451392" y="662563"/>
                <a:ext cx="6279346" cy="51443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Check for Overturning:</a:t>
                </a:r>
              </a:p>
              <a:p>
                <a:pPr>
                  <a:lnSpc>
                    <a:spcPct val="107000"/>
                  </a:lnSpc>
                  <a:spcAft>
                    <a:spcPts val="800"/>
                  </a:spcAft>
                </a:pP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𝐹𝑠</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𝑜𝑣𝑒𝑟𝑡𝑢𝑟𝑛𝑖𝑛𝑔</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𝑀𝑟</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𝑀𝑜</m:t>
                        </m:r>
                      </m:den>
                    </m:f>
                  </m:oMath>
                </a14:m>
                <a:r>
                  <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1600" i="1" smtClean="0">
                            <a:latin typeface="Cambria Math" panose="02040503050406030204" pitchFamily="18" charset="0"/>
                          </a:rPr>
                        </m:ctrlPr>
                      </m:fPr>
                      <m:num>
                        <m:r>
                          <a:rPr lang="en-US" sz="1600" kern="100">
                            <a:latin typeface="Cambria Math" panose="02040503050406030204" pitchFamily="18" charset="0"/>
                            <a:ea typeface="Times New Roman" panose="02020603050405020304" pitchFamily="18" charset="0"/>
                            <a:cs typeface="Times New Roman" panose="02020603050405020304" pitchFamily="18" charset="0"/>
                          </a:rPr>
                          <m:t>37859</m:t>
                        </m:r>
                      </m:num>
                      <m:den>
                        <m:r>
                          <a:rPr lang="en-US" sz="1600" b="0" i="1" smtClean="0">
                            <a:latin typeface="Cambria Math" panose="02040503050406030204" pitchFamily="18" charset="0"/>
                          </a:rPr>
                          <m:t>2954</m:t>
                        </m:r>
                        <m:r>
                          <a:rPr lang="en-US" sz="1600" b="0" i="1" smtClean="0">
                            <a:latin typeface="Cambria Math" panose="02040503050406030204" pitchFamily="18" charset="0"/>
                          </a:rPr>
                          <m:t>.</m:t>
                        </m:r>
                        <m:r>
                          <a:rPr lang="en-US" sz="1600" b="0" i="1" smtClean="0">
                            <a:latin typeface="Cambria Math" panose="02040503050406030204" pitchFamily="18" charset="0"/>
                          </a:rPr>
                          <m:t>589</m:t>
                        </m:r>
                      </m:den>
                    </m:f>
                    <m:r>
                      <a:rPr lang="en-US" sz="1600" i="1">
                        <a:latin typeface="Cambria Math" panose="02040503050406030204" pitchFamily="18" charset="0"/>
                      </a:rPr>
                      <m:t>=</m:t>
                    </m:r>
                    <m:r>
                      <a:rPr lang="en-US" sz="1600" b="0" i="0" smtClean="0">
                        <a:latin typeface="Cambria Math" panose="02040503050406030204" pitchFamily="18" charset="0"/>
                      </a:rPr>
                      <m:t>12</m:t>
                    </m:r>
                    <m:r>
                      <a:rPr lang="en-US" sz="1600" b="0" i="0" smtClean="0">
                        <a:latin typeface="Cambria Math" panose="02040503050406030204" pitchFamily="18" charset="0"/>
                      </a:rPr>
                      <m:t>.</m:t>
                    </m:r>
                    <m:r>
                      <a:rPr lang="en-US" sz="1600" b="0" i="0" smtClean="0">
                        <a:latin typeface="Cambria Math" panose="02040503050406030204" pitchFamily="18" charset="0"/>
                      </a:rPr>
                      <m:t>813</m:t>
                    </m:r>
                    <m:r>
                      <a:rPr lang="en-US" sz="1600">
                        <a:latin typeface="Cambria Math" panose="02040503050406030204" pitchFamily="18" charset="0"/>
                      </a:rPr>
                      <m:t> &gt; </m:t>
                    </m:r>
                    <m:r>
                      <a:rPr lang="en-US" sz="1600">
                        <a:latin typeface="Cambria Math" panose="02040503050406030204" pitchFamily="18" charset="0"/>
                      </a:rPr>
                      <m:t>3</m:t>
                    </m:r>
                    <m:r>
                      <a:rPr lang="en-US" sz="1600">
                        <a:latin typeface="Cambria Math" panose="02040503050406030204" pitchFamily="18" charset="0"/>
                      </a:rPr>
                      <m:t>  </m:t>
                    </m:r>
                    <m:r>
                      <m:rPr>
                        <m:sty m:val="p"/>
                      </m:rPr>
                      <a:rPr lang="en-US" sz="1600">
                        <a:latin typeface="Cambria Math" panose="02040503050406030204" pitchFamily="18" charset="0"/>
                      </a:rPr>
                      <m:t>OK</m:t>
                    </m:r>
                  </m:oMath>
                </a14:m>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𝑀𝑟</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W</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X</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q</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L</m:t>
                                </m:r>
                              </m:e>
                              <m:sup>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 </m:t>
                        </m:r>
                      </m:e>
                    </m:d>
                  </m:oMath>
                </a14:m>
                <a:r>
                  <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4284</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8</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5</m:t>
                        </m:r>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17</m:t>
                                </m:r>
                              </m:e>
                              <m:sup>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latin typeface="Cambria Math" panose="02040503050406030204" pitchFamily="18" charset="0"/>
                        <a:ea typeface="Times New Roman" panose="02020603050405020304" pitchFamily="18" charset="0"/>
                        <a:cs typeface="Times New Roman" panose="02020603050405020304" pitchFamily="18" charset="0"/>
                      </a:rPr>
                      <m:t>37859</m:t>
                    </m:r>
                    <m:r>
                      <a:rPr lang="en-US" sz="1600" kern="1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m</m:t>
                    </m:r>
                  </m:oMath>
                </a14:m>
                <a:endPar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γ</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H</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L</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17</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4284</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𝑀𝑜</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𝑃𝑎</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oMath>
                </a14:m>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kern="100" dirty="0">
                    <a:latin typeface="Times New Roman" panose="02020603050405020304" pitchFamily="18" charset="0"/>
                    <a:ea typeface="Times New Roman" panose="02020603050405020304" pitchFamily="18" charset="0"/>
                    <a:cs typeface="Times New Roman" panose="02020603050405020304" pitchFamily="18" charset="0"/>
                  </a:rPr>
                  <a:t>634.032 *4.667= 2954.589 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𝜎</m:t>
                            </m:r>
                          </m:e>
                          <m: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m:t>
                            </m:r>
                          </m:sup>
                        </m:s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𝑎</m:t>
                        </m:r>
                        <m:r>
                          <a:rPr lang="en-GB" sz="16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𝑘𝑎</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14</m:t>
                        </m:r>
                      </m:sup>
                    </m:sSubSup>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17</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14</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e>
                    </m:d>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587.4 + 46.62 = 634.032KN</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4</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667</m:t>
                      </m:r>
                    </m:oMath>
                  </m:oMathPara>
                </a14:m>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2" name="Title 40">
                <a:extLst>
                  <a:ext uri="{FF2B5EF4-FFF2-40B4-BE49-F238E27FC236}">
                    <a16:creationId xmlns:a16="http://schemas.microsoft.com/office/drawing/2014/main" id="{BEF13453-5070-F1F2-805D-1DB702426940}"/>
                  </a:ext>
                </a:extLst>
              </p:cNvPr>
              <p:cNvSpPr txBox="1">
                <a:spLocks noRot="1" noChangeAspect="1" noMove="1" noResize="1" noEditPoints="1" noAdjustHandles="1" noChangeArrowheads="1" noChangeShapeType="1" noTextEdit="1"/>
              </p:cNvSpPr>
              <p:nvPr/>
            </p:nvSpPr>
            <p:spPr>
              <a:xfrm>
                <a:off x="451392" y="662563"/>
                <a:ext cx="6279346" cy="5144348"/>
              </a:xfrm>
              <a:prstGeom prst="rect">
                <a:avLst/>
              </a:prstGeom>
              <a:blipFill>
                <a:blip r:embed="rId2"/>
                <a:stretch>
                  <a:fillRect l="-97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itle 40">
                <a:extLst>
                  <a:ext uri="{FF2B5EF4-FFF2-40B4-BE49-F238E27FC236}">
                    <a16:creationId xmlns="" xmlns:a16="http://schemas.microsoft.com/office/drawing/2014/main" id="{6B7AAA3C-EFEB-AB08-8A4F-6860DB9F9BFC}"/>
                  </a:ext>
                </a:extLst>
              </p:cNvPr>
              <p:cNvSpPr txBox="1">
                <a:spLocks/>
              </p:cNvSpPr>
              <p:nvPr/>
            </p:nvSpPr>
            <p:spPr>
              <a:xfrm>
                <a:off x="6825483" y="662563"/>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sliding:</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𝑃𝑎</m:t>
                        </m:r>
                      </m:den>
                    </m:f>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4284</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17</m:t>
                                </m:r>
                              </m:e>
                            </m:d>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634</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032</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55</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&lt;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Not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OK</m:t>
                    </m:r>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5" name="Title 40">
                <a:extLst>
                  <a:ext uri="{FF2B5EF4-FFF2-40B4-BE49-F238E27FC236}">
                    <a16:creationId xmlns:a16="http://schemas.microsoft.com/office/drawing/2014/main" id="{6B7AAA3C-EFEB-AB08-8A4F-6860DB9F9BFC}"/>
                  </a:ext>
                </a:extLst>
              </p:cNvPr>
              <p:cNvSpPr txBox="1">
                <a:spLocks noRot="1" noChangeAspect="1" noMove="1" noResize="1" noEditPoints="1" noAdjustHandles="1" noChangeArrowheads="1" noChangeShapeType="1" noTextEdit="1"/>
              </p:cNvSpPr>
              <p:nvPr/>
            </p:nvSpPr>
            <p:spPr>
              <a:xfrm>
                <a:off x="6825483" y="662563"/>
                <a:ext cx="5146558" cy="2103190"/>
              </a:xfrm>
              <a:prstGeom prst="rect">
                <a:avLst/>
              </a:prstGeom>
              <a:blipFill>
                <a:blip r:embed="rId3"/>
                <a:stretch>
                  <a:fillRect l="-1303"/>
                </a:stretch>
              </a:blipFill>
              <a:ln>
                <a:noFill/>
              </a:ln>
            </p:spPr>
            <p:txBody>
              <a:bodyPr/>
              <a:lstStyle/>
              <a:p>
                <a:r>
                  <a:rPr lang="en-US">
                    <a:noFill/>
                  </a:rPr>
                  <a:t> </a:t>
                </a:r>
              </a:p>
            </p:txBody>
          </p:sp>
        </mc:Fallback>
      </mc:AlternateContent>
      <p:sp>
        <p:nvSpPr>
          <p:cNvPr id="6" name="Title 40">
            <a:extLst>
              <a:ext uri="{FF2B5EF4-FFF2-40B4-BE49-F238E27FC236}">
                <a16:creationId xmlns="" xmlns:a16="http://schemas.microsoft.com/office/drawing/2014/main" id="{743EBFA2-4FBA-610C-FFD7-0FABF94BBD77}"/>
              </a:ext>
            </a:extLst>
          </p:cNvPr>
          <p:cNvSpPr txBox="1">
            <a:spLocks/>
          </p:cNvSpPr>
          <p:nvPr/>
        </p:nvSpPr>
        <p:spPr>
          <a:xfrm>
            <a:off x="6730738" y="4286332"/>
            <a:ext cx="5485923"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ultimate Bearing Capacity:</a:t>
            </a:r>
            <a:endPar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a:t>
            </a:r>
            <a:r>
              <a:rPr lang="en-US" sz="1600" kern="100" dirty="0" err="1">
                <a:effectLst/>
                <a:latin typeface="Times New Roman" panose="02020603050405020304" pitchFamily="18" charset="0"/>
                <a:ea typeface="Times New Roman" panose="02020603050405020304" pitchFamily="18" charset="0"/>
                <a:cs typeface="Times New Roman" panose="02020603050405020304" pitchFamily="18" charset="0"/>
              </a:rPr>
              <a:t>Q</a:t>
            </a:r>
            <a:r>
              <a:rPr lang="en-US" sz="1600" kern="100"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(γ * Z) + q = (18 * 14) + 10 = </a:t>
            </a:r>
            <a:r>
              <a:rPr lang="" sz="1600" kern="100" dirty="0" smtClean="0">
                <a:latin typeface="Times New Roman" panose="02020603050405020304" pitchFamily="18" charset="0"/>
                <a:ea typeface="Times New Roman" panose="02020603050405020304" pitchFamily="18" charset="0"/>
                <a:cs typeface="Times New Roman" panose="02020603050405020304" pitchFamily="18" charset="0"/>
              </a:rPr>
              <a:t>262</a:t>
            </a:r>
            <a:r>
              <a:rPr lang="en-US" sz="1600" kern="1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262 ≥ 220 Not OK</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In this case, we must improve the soil until it becomes </a:t>
            </a:r>
            <a:r>
              <a:rPr lang="en-US" sz="1600" kern="100" dirty="0" err="1">
                <a:effectLst/>
                <a:latin typeface="Times New Roman" panose="02020603050405020304" pitchFamily="18" charset="0"/>
                <a:ea typeface="Times New Roman" panose="02020603050405020304" pitchFamily="18" charset="0"/>
                <a:cs typeface="Arial" panose="020B0604020202020204" pitchFamily="34" charset="0"/>
              </a:rPr>
              <a:t>Q</a:t>
            </a:r>
            <a:r>
              <a:rPr lang="en-US" sz="1600" kern="100" baseline="-25000" dirty="0" err="1">
                <a:effectLst/>
                <a:latin typeface="Times New Roman" panose="02020603050405020304" pitchFamily="18" charset="0"/>
                <a:ea typeface="Times New Roman" panose="02020603050405020304" pitchFamily="18" charset="0"/>
                <a:cs typeface="Arial" panose="020B0604020202020204" pitchFamily="34" charset="0"/>
              </a:rPr>
              <a:t>all</a:t>
            </a:r>
            <a:r>
              <a:rPr lang="en-US" sz="1600" kern="100" baseline="-2500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 P</a:t>
            </a:r>
            <a:r>
              <a:rPr lang="en-US" sz="1600" kern="100" baseline="-25000" dirty="0">
                <a:effectLst/>
                <a:latin typeface="Times New Roman" panose="02020603050405020304" pitchFamily="18" charset="0"/>
                <a:ea typeface="Times New Roman" panose="02020603050405020304" pitchFamily="18" charset="0"/>
                <a:cs typeface="Arial" panose="020B0604020202020204" pitchFamily="34" charset="0"/>
              </a:rPr>
              <a:t>o</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Title 40">
                <a:extLst>
                  <a:ext uri="{FF2B5EF4-FFF2-40B4-BE49-F238E27FC236}">
                    <a16:creationId xmlns="" xmlns:a16="http://schemas.microsoft.com/office/drawing/2014/main" id="{9F91C234-87A6-F52E-A9FC-DC63DFD23C6A}"/>
                  </a:ext>
                </a:extLst>
              </p:cNvPr>
              <p:cNvSpPr txBox="1">
                <a:spLocks/>
              </p:cNvSpPr>
              <p:nvPr/>
            </p:nvSpPr>
            <p:spPr>
              <a:xfrm>
                <a:off x="6825483" y="2183142"/>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2000" b="1" dirty="0">
                    <a:latin typeface="Times New Roman" panose="02020603050405020304" pitchFamily="18" charset="0"/>
                    <a:cs typeface="Times New Roman" panose="02020603050405020304" pitchFamily="18" charset="0"/>
                  </a:rPr>
                  <a:t>Take L=20m</a:t>
                </a:r>
              </a:p>
              <a:p>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Check for Overturning:</a:t>
                </a:r>
              </a:p>
              <a:p>
                <a:pPr/>
                <a14:m>
                  <m:oMathPara xmlns:m="http://schemas.openxmlformats.org/officeDocument/2006/math">
                    <m:oMathParaPr>
                      <m:jc m:val="centerGroup"/>
                    </m:oMathParaPr>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𝐹𝑠</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𝑜𝑣𝑒𝑟𝑡𝑢𝑟𝑛𝑖𝑛𝑔</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𝑀𝑟</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𝑀𝑜</m:t>
                          </m:r>
                        </m:den>
                      </m:f>
                      <m: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52400</m:t>
                          </m:r>
                        </m:num>
                        <m:den>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2954</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589</m:t>
                          </m:r>
                        </m:den>
                      </m:f>
                      <m: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17</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35</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&gt; </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OK</m:t>
                      </m:r>
                    </m:oMath>
                  </m:oMathPara>
                </a14:m>
                <a:endParaRPr lang="en-US" sz="1600" kern="1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sliding:</a:t>
                </a:r>
              </a:p>
              <a:p>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5040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20</m:t>
                                </m:r>
                              </m:e>
                            </m:d>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634</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032</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008</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&gt; </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OK</m:t>
                    </m:r>
                  </m:oMath>
                </a14:m>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400" kern="1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3" name="Title 40">
                <a:extLst>
                  <a:ext uri="{FF2B5EF4-FFF2-40B4-BE49-F238E27FC236}">
                    <a16:creationId xmlns:a16="http://schemas.microsoft.com/office/drawing/2014/main" id="{9F91C234-87A6-F52E-A9FC-DC63DFD23C6A}"/>
                  </a:ext>
                </a:extLst>
              </p:cNvPr>
              <p:cNvSpPr txBox="1">
                <a:spLocks noRot="1" noChangeAspect="1" noMove="1" noResize="1" noEditPoints="1" noAdjustHandles="1" noChangeArrowheads="1" noChangeShapeType="1" noTextEdit="1"/>
              </p:cNvSpPr>
              <p:nvPr/>
            </p:nvSpPr>
            <p:spPr>
              <a:xfrm>
                <a:off x="6825483" y="2183142"/>
                <a:ext cx="5146558" cy="2103190"/>
              </a:xfrm>
              <a:prstGeom prst="rect">
                <a:avLst/>
              </a:prstGeom>
              <a:blipFill>
                <a:blip r:embed="rId4"/>
                <a:stretch>
                  <a:fillRect l="-1303"/>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18454255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1" name="Title 40">
            <a:extLst>
              <a:ext uri="{FF2B5EF4-FFF2-40B4-BE49-F238E27FC236}">
                <a16:creationId xmlns="" xmlns:a16="http://schemas.microsoft.com/office/drawing/2014/main" id="{9C7336BF-813C-92CB-0D30-FBDEA3A94346}"/>
              </a:ext>
            </a:extLst>
          </p:cNvPr>
          <p:cNvSpPr>
            <a:spLocks noGrp="1"/>
          </p:cNvSpPr>
          <p:nvPr>
            <p:ph type="title"/>
          </p:nvPr>
        </p:nvSpPr>
        <p:spPr>
          <a:xfrm>
            <a:off x="950966" y="593366"/>
            <a:ext cx="10724673" cy="5592575"/>
          </a:xfrm>
        </p:spPr>
        <p:txBody>
          <a:bodyPr/>
          <a:lstStyle/>
          <a:p>
            <a:pPr>
              <a:lnSpc>
                <a:spcPct val="107000"/>
              </a:lnSpc>
              <a:spcAft>
                <a:spcPts val="300"/>
              </a:spcAft>
            </a:pPr>
            <a:r>
              <a:rPr lang="en-US" sz="2000" b="1" dirty="0">
                <a:effectLst/>
                <a:latin typeface="Times New Roman" panose="02020603050405020304" pitchFamily="18" charset="0"/>
                <a:ea typeface="Calibri" panose="020F0502020204030204" pitchFamily="34" charset="0"/>
              </a:rPr>
              <a:t>Design (MSERW) at </a:t>
            </a:r>
            <a:r>
              <a:rPr lang="en-US" sz="2000" b="1" u="sng" dirty="0">
                <a:effectLst/>
                <a:latin typeface="Times New Roman" panose="02020603050405020304" pitchFamily="18" charset="0"/>
                <a:ea typeface="Calibri" panose="020F0502020204030204" pitchFamily="34" charset="0"/>
              </a:rPr>
              <a:t>H=18</a:t>
            </a:r>
            <a:r>
              <a:rPr lang="en-US" sz="2000" u="sng" dirty="0">
                <a:solidFill>
                  <a:srgbClr val="1C1E21"/>
                </a:solidFill>
                <a:effectLst/>
                <a:latin typeface="Times New Roman" panose="02020603050405020304" pitchFamily="18" charset="0"/>
                <a:ea typeface="Times New Roman" panose="02020603050405020304" pitchFamily="18" charset="0"/>
              </a:rPr>
              <a:t>м</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2000" u="sng" dirty="0">
                <a:solidFill>
                  <a:srgbClr val="1C1E21"/>
                </a:solidFill>
                <a:effectLst/>
                <a:latin typeface="Times New Roman" panose="02020603050405020304" pitchFamily="18" charset="0"/>
                <a:ea typeface="Times New Roman" panose="02020603050405020304" pitchFamily="18" charset="0"/>
              </a:rPr>
              <a:t/>
            </a:r>
            <a:br>
              <a:rPr lang="en-US" sz="2000" u="sng" dirty="0">
                <a:solidFill>
                  <a:srgbClr val="1C1E21"/>
                </a:solidFill>
                <a:effectLst/>
                <a:latin typeface="Times New Roman" panose="02020603050405020304" pitchFamily="18" charset="0"/>
                <a:ea typeface="Times New Roman" panose="02020603050405020304" pitchFamily="18"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t/>
            </a:r>
            <a:br>
              <a:rPr lang="en-US" sz="1800" kern="100" dirty="0">
                <a:solidFill>
                  <a:srgbClr val="1C1E21"/>
                </a:solidFill>
                <a:latin typeface="Times New Roman" panose="02020603050405020304" pitchFamily="18" charset="0"/>
                <a:ea typeface="Times New Roman" panose="02020603050405020304" pitchFamily="18" charset="0"/>
                <a:cs typeface="Arial" panose="020B0604020202020204" pitchFamily="34" charset="0"/>
              </a:rPr>
            </a:b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solidFill>
                  <a:srgbClr val="1C1E21"/>
                </a:solidFill>
                <a:effectLst/>
                <a:highlight>
                  <a:srgbClr val="FFFFFF"/>
                </a:highlight>
                <a:latin typeface="Times New Roman" panose="02020603050405020304" pitchFamily="18" charset="0"/>
                <a:ea typeface="Times New Roman" panose="02020603050405020304" pitchFamily="18" charset="0"/>
                <a:cs typeface="Arial" panose="020B0604020202020204" pitchFamily="34" charset="0"/>
              </a:rPr>
              <a:t> </a:t>
            </a:r>
            <a: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t/>
            </a:r>
            <a:br>
              <a:rPr lang="en-US" sz="1800" kern="100" dirty="0">
                <a:effectLst/>
                <a:highlight>
                  <a:srgbClr val="FFFFFF"/>
                </a:highlight>
                <a:latin typeface="Calibri" panose="020F0502020204030204" pitchFamily="34" charset="0"/>
                <a:ea typeface="Calibri" panose="020F0502020204030204" pitchFamily="34" charset="0"/>
                <a:cs typeface="Arial" panose="020B0604020202020204" pitchFamily="34" charset="0"/>
              </a:rPr>
            </a:br>
            <a:r>
              <a:rPr lang="en-US" sz="1800" kern="100" dirty="0">
                <a:effectLst/>
                <a:latin typeface="Calibri" panose="020F0502020204030204" pitchFamily="34" charset="0"/>
                <a:ea typeface="Calibri" panose="020F0502020204030204" pitchFamily="34" charset="0"/>
                <a:cs typeface="Arial" panose="020B0604020202020204" pitchFamily="34" charset="0"/>
              </a:rPr>
              <a:t/>
            </a:r>
            <a:br>
              <a:rPr lang="en-US" sz="1800" kern="100" dirty="0">
                <a:effectLst/>
                <a:latin typeface="Calibri" panose="020F0502020204030204" pitchFamily="34" charset="0"/>
                <a:ea typeface="Calibri" panose="020F0502020204030204" pitchFamily="34" charset="0"/>
                <a:cs typeface="Arial" panose="020B0604020202020204" pitchFamily="34" charset="0"/>
              </a:rPr>
            </a:br>
            <a:endParaRPr lang="en-US" sz="2000" u="sng"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itle 40">
            <a:extLst>
              <a:ext uri="{FF2B5EF4-FFF2-40B4-BE49-F238E27FC236}">
                <a16:creationId xmlns="" xmlns:a16="http://schemas.microsoft.com/office/drawing/2014/main" id="{75A8F0D7-0973-7248-AE59-57B83B61D6FF}"/>
              </a:ext>
            </a:extLst>
          </p:cNvPr>
          <p:cNvSpPr txBox="1">
            <a:spLocks/>
          </p:cNvSpPr>
          <p:nvPr/>
        </p:nvSpPr>
        <p:spPr>
          <a:xfrm>
            <a:off x="828419" y="898233"/>
            <a:ext cx="3873985" cy="10687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600" kern="0" dirty="0">
                <a:solidFill>
                  <a:srgbClr val="1C1E21"/>
                </a:solidFill>
                <a:latin typeface="Times New Roman" panose="02020603050405020304" pitchFamily="18" charset="0"/>
                <a:ea typeface="Times New Roman" panose="02020603050405020304" pitchFamily="18" charset="0"/>
              </a:rPr>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(Vertical length between strips) </a:t>
            </a:r>
            <a:r>
              <a:rPr lang="en-US" sz="1600" kern="0" dirty="0" err="1">
                <a:solidFill>
                  <a:srgbClr val="1C1E21"/>
                </a:solidFill>
                <a:latin typeface="Times New Roman" panose="02020603050405020304" pitchFamily="18" charset="0"/>
                <a:ea typeface="Times New Roman" panose="02020603050405020304" pitchFamily="18" charset="0"/>
              </a:rPr>
              <a:t>Sv</a:t>
            </a:r>
            <a:r>
              <a:rPr lang="en-US" sz="1600" kern="0" dirty="0">
                <a:solidFill>
                  <a:srgbClr val="1C1E21"/>
                </a:solidFill>
                <a:latin typeface="Times New Roman" panose="02020603050405020304" pitchFamily="18" charset="0"/>
                <a:ea typeface="Times New Roman" panose="02020603050405020304" pitchFamily="18" charset="0"/>
              </a:rPr>
              <a:t> = 0.5 m </a:t>
            </a:r>
            <a:br>
              <a:rPr lang="en-US" sz="1600" kern="0" dirty="0">
                <a:solidFill>
                  <a:srgbClr val="1C1E21"/>
                </a:solidFill>
                <a:latin typeface="Times New Roman" panose="02020603050405020304" pitchFamily="18" charset="0"/>
                <a:ea typeface="Times New Roman" panose="02020603050405020304" pitchFamily="18" charset="0"/>
              </a:rPr>
            </a:br>
            <a:r>
              <a:rPr lang="en-US" sz="1600" kern="0" dirty="0">
                <a:solidFill>
                  <a:srgbClr val="1C1E21"/>
                </a:solidFill>
                <a:latin typeface="Times New Roman" panose="02020603050405020304" pitchFamily="18" charset="0"/>
                <a:ea typeface="Times New Roman" panose="02020603050405020304" pitchFamily="18" charset="0"/>
              </a:rPr>
              <a:t>(Horizontal length between strips) SH = 1 m </a:t>
            </a:r>
            <a:r>
              <a:rPr lang="en-US" sz="2000" u="sng" kern="0" dirty="0">
                <a:solidFill>
                  <a:srgbClr val="1C1E21"/>
                </a:solidFill>
                <a:latin typeface="Times New Roman" panose="02020603050405020304" pitchFamily="18" charset="0"/>
                <a:ea typeface="Times New Roman" panose="02020603050405020304" pitchFamily="18" charset="0"/>
              </a:rPr>
              <a:t/>
            </a:r>
            <a:br>
              <a:rPr lang="en-US" sz="2000" u="sng" kern="0" dirty="0">
                <a:solidFill>
                  <a:srgbClr val="1C1E21"/>
                </a:solidFill>
                <a:latin typeface="Times New Roman" panose="02020603050405020304" pitchFamily="18" charset="0"/>
                <a:ea typeface="Times New Roman" panose="02020603050405020304" pitchFamily="18" charset="0"/>
              </a:rPr>
            </a:br>
            <a:endParaRPr lang="en-US" sz="2000" u="sng" kern="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itle 40">
                <a:extLst>
                  <a:ext uri="{FF2B5EF4-FFF2-40B4-BE49-F238E27FC236}">
                    <a16:creationId xmlns="" xmlns:a16="http://schemas.microsoft.com/office/drawing/2014/main" id="{0AA00346-DC0E-9FC8-512F-FEB5184E9313}"/>
                  </a:ext>
                </a:extLst>
              </p:cNvPr>
              <p:cNvSpPr txBox="1">
                <a:spLocks/>
              </p:cNvSpPr>
              <p:nvPr/>
            </p:nvSpPr>
            <p:spPr>
              <a:xfrm>
                <a:off x="828419" y="1966991"/>
                <a:ext cx="4710326" cy="18288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a:lnSpc>
                    <a:spcPct val="107000"/>
                  </a:lnSpc>
                  <a:spcAft>
                    <a:spcPts val="300"/>
                  </a:spcAft>
                </a:pPr>
                <a:r>
                  <a:rPr lang="en-US" sz="1800" b="1" kern="100" dirty="0">
                    <a:latin typeface="Calibri" panose="020F0502020204030204" pitchFamily="34" charset="0"/>
                    <a:ea typeface="Calibri" panose="020F0502020204030204" pitchFamily="34" charset="0"/>
                    <a:cs typeface="+mj-cs"/>
                  </a:rPr>
                  <a:t>active pressure: </a:t>
                </a:r>
                <a:r>
                  <a:rPr lang="en-US" sz="1400" kern="100" dirty="0">
                    <a:highlight>
                      <a:srgbClr val="FFFFFF"/>
                    </a:highlight>
                    <a:latin typeface="Calibri" panose="020F0502020204030204" pitchFamily="34" charset="0"/>
                    <a:ea typeface="Calibri" panose="020F0502020204030204" pitchFamily="34" charset="0"/>
                    <a:cs typeface="+mj-cs"/>
                  </a:rPr>
                  <a:t/>
                </a:r>
                <a:br>
                  <a:rPr lang="en-US" sz="1400" kern="100" dirty="0">
                    <a:highlight>
                      <a:srgbClr val="FFFFFF"/>
                    </a:highlight>
                    <a:latin typeface="Calibri" panose="020F0502020204030204" pitchFamily="34" charset="0"/>
                    <a:ea typeface="Calibri" panose="020F0502020204030204" pitchFamily="34" charset="0"/>
                    <a:cs typeface="+mj-cs"/>
                  </a:rPr>
                </a:br>
                <a14:m>
                  <m:oMathPara xmlns:m="http://schemas.openxmlformats.org/officeDocument/2006/math">
                    <m:oMathParaPr>
                      <m:jc m:val="centerGroup"/>
                    </m:oMathParaPr>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oMath>
                    <m:oMath xmlns:m="http://schemas.openxmlformats.org/officeDocument/2006/math">
                      <m:r>
                        <m:rPr>
                          <m:sty m:val="p"/>
                        </m:rPr>
                        <a:rPr lang="en-US" sz="1400" kern="100">
                          <a:solidFill>
                            <a:srgbClr val="1C1E21"/>
                          </a:solidFill>
                          <a:latin typeface="Cambria Math" panose="02040503050406030204" pitchFamily="18" charset="0"/>
                          <a:ea typeface="Times New Roman" panose="02020603050405020304" pitchFamily="18" charset="0"/>
                          <a:cs typeface="+mj-cs"/>
                        </a:rPr>
                        <m:t>Ka</m:t>
                      </m:r>
                      <m:r>
                        <a:rPr lang="en-US" sz="1400" kern="100">
                          <a:solidFill>
                            <a:srgbClr val="1C1E21"/>
                          </a:solidFill>
                          <a:latin typeface="Cambria Math" panose="02040503050406030204" pitchFamily="18" charset="0"/>
                          <a:ea typeface="Times New Roman" panose="02020603050405020304" pitchFamily="18" charset="0"/>
                          <a:cs typeface="+mj-cs"/>
                        </a:rPr>
                        <m:t>=</m:t>
                      </m:r>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i="1"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func>
                                <m:funcPr>
                                  <m:ctrlPr>
                                    <a:rPr lang="en-US" sz="1400" i="1" kern="100">
                                      <a:solidFill>
                                        <a:srgbClr val="1C1E21"/>
                                      </a:solidFill>
                                      <a:latin typeface="Cambria Math" panose="02040503050406030204" pitchFamily="18" charset="0"/>
                                      <a:ea typeface="Times New Roman" panose="02020603050405020304" pitchFamily="18" charset="0"/>
                                      <a:cs typeface="+mj-cs"/>
                                    </a:rPr>
                                  </m:ctrlPr>
                                </m:funcPr>
                                <m:fName>
                                  <m:r>
                                    <m:rPr>
                                      <m:sty m:val="p"/>
                                    </m:rPr>
                                    <a:rPr lang="en-US" sz="1400" kern="100">
                                      <a:solidFill>
                                        <a:srgbClr val="1C1E21"/>
                                      </a:solidFill>
                                      <a:latin typeface="Cambria Math" panose="02040503050406030204" pitchFamily="18" charset="0"/>
                                      <a:ea typeface="Times New Roman" panose="02020603050405020304" pitchFamily="18" charset="0"/>
                                      <a:cs typeface="+mj-cs"/>
                                    </a:rPr>
                                    <m:t>sin</m:t>
                                  </m:r>
                                </m:fName>
                                <m:e>
                                  <m:d>
                                    <m:dPr>
                                      <m:ctrlPr>
                                        <a:rPr lang="en-US" sz="1400" i="1" kern="100">
                                          <a:solidFill>
                                            <a:srgbClr val="1C1E21"/>
                                          </a:solidFill>
                                          <a:latin typeface="Cambria Math" panose="02040503050406030204" pitchFamily="18" charset="0"/>
                                          <a:ea typeface="Times New Roman" panose="02020603050405020304" pitchFamily="18" charset="0"/>
                                          <a:cs typeface="+mj-cs"/>
                                        </a:rPr>
                                      </m:ctrlPr>
                                    </m:dPr>
                                    <m:e>
                                      <m:r>
                                        <m:rPr>
                                          <m:sty m:val="p"/>
                                        </m:rPr>
                                        <a:rPr lang="en-US" sz="1400" kern="100">
                                          <a:solidFill>
                                            <a:srgbClr val="1C1E21"/>
                                          </a:solidFill>
                                          <a:latin typeface="Cambria Math" panose="02040503050406030204" pitchFamily="18" charset="0"/>
                                          <a:ea typeface="Times New Roman" panose="02020603050405020304" pitchFamily="18" charset="0"/>
                                          <a:cs typeface="+mj-cs"/>
                                        </a:rPr>
                                        <m:t>ϕ</m:t>
                                      </m:r>
                                      <m:r>
                                        <a:rPr lang="en-US" sz="1400" kern="100">
                                          <a:solidFill>
                                            <a:srgbClr val="1C1E21"/>
                                          </a:solidFill>
                                          <a:latin typeface="Cambria Math" panose="02040503050406030204" pitchFamily="18" charset="0"/>
                                          <a:ea typeface="Times New Roman" panose="02020603050405020304" pitchFamily="18" charset="0"/>
                                          <a:cs typeface="+mj-cs"/>
                                        </a:rPr>
                                        <m:t>՛</m:t>
                                      </m:r>
                                    </m:e>
                                  </m:d>
                                </m:e>
                              </m:func>
                            </m:den>
                          </m:f>
                        </m:e>
                      </m:d>
                      <m:r>
                        <a:rPr lang="en-US" sz="1400" kern="100">
                          <a:solidFill>
                            <a:srgbClr val="1C1E21"/>
                          </a:solidFill>
                          <a:latin typeface="Cambria Math" panose="02040503050406030204" pitchFamily="18" charset="0"/>
                          <a:ea typeface="Times New Roman" panose="02020603050405020304" pitchFamily="18" charset="0"/>
                          <a:cs typeface="+mj-cs"/>
                        </a:rPr>
                        <m:t>=</m:t>
                      </m:r>
                      <m:f>
                        <m:fPr>
                          <m:ctrlPr>
                            <a:rPr lang="en-US" sz="1400" i="1" kern="100">
                              <a:solidFill>
                                <a:srgbClr val="1C1E21"/>
                              </a:solidFill>
                              <a:latin typeface="Cambria Math" panose="02040503050406030204" pitchFamily="18" charset="0"/>
                              <a:ea typeface="Times New Roman" panose="02020603050405020304" pitchFamily="18" charset="0"/>
                              <a:cs typeface="+mj-cs"/>
                            </a:rPr>
                          </m:ctrlPr>
                        </m:fPr>
                        <m:num>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num>
                        <m:den>
                          <m:r>
                            <a:rPr lang="en-US" sz="1400" kern="100">
                              <a:solidFill>
                                <a:srgbClr val="1C1E21"/>
                              </a:solidFill>
                              <a:latin typeface="Cambria Math" panose="02040503050406030204" pitchFamily="18" charset="0"/>
                              <a:ea typeface="Times New Roman" panose="02020603050405020304" pitchFamily="18" charset="0"/>
                              <a:cs typeface="+mj-cs"/>
                            </a:rPr>
                            <m:t>1</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5</m:t>
                          </m:r>
                        </m:den>
                      </m:f>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en-GB" sz="1400" i="1" kern="0">
                              <a:latin typeface="Cambria Math" panose="02040503050406030204" pitchFamily="18" charset="0"/>
                              <a:ea typeface="Calibri" panose="020F0502020204030204" pitchFamily="34" charset="0"/>
                              <a:cs typeface="+mj-cs"/>
                            </a:rPr>
                            <m:t>𝜎</m:t>
                          </m:r>
                        </m:e>
                        <m:sup>
                          <m:r>
                            <a:rPr lang="en-GB" sz="1400" i="1" kern="0">
                              <a:latin typeface="Cambria Math" panose="02040503050406030204" pitchFamily="18" charset="0"/>
                              <a:ea typeface="Calibri" panose="020F0502020204030204" pitchFamily="34" charset="0"/>
                              <a:cs typeface="+mj-cs"/>
                            </a:rPr>
                            <m:t>′</m:t>
                          </m:r>
                        </m:sup>
                      </m:sSup>
                      <m:r>
                        <a:rPr lang="en-GB" sz="1400" i="1" kern="0">
                          <a:latin typeface="Cambria Math" panose="02040503050406030204" pitchFamily="18" charset="0"/>
                          <a:ea typeface="Calibri" panose="020F0502020204030204" pitchFamily="34" charset="0"/>
                          <a:cs typeface="+mj-cs"/>
                        </a:rPr>
                        <m:t>𝑎</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kern="100">
                          <a:solidFill>
                            <a:srgbClr val="1C1E21"/>
                          </a:solidFill>
                          <a:latin typeface="Cambria Math" panose="02040503050406030204" pitchFamily="18" charset="0"/>
                          <a:ea typeface="Times New Roman" panose="02020603050405020304" pitchFamily="18" charset="0"/>
                          <a:cs typeface="+mj-cs"/>
                        </a:rPr>
                        <m:t>333</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b="0" i="0" kern="100" smtClean="0">
                          <a:solidFill>
                            <a:srgbClr val="1C1E21"/>
                          </a:solidFill>
                          <a:latin typeface="Cambria Math" panose="02040503050406030204" pitchFamily="18" charset="0"/>
                          <a:ea typeface="Times New Roman" panose="02020603050405020304" pitchFamily="18" charset="0"/>
                          <a:cs typeface="+mj-cs"/>
                        </a:rPr>
                        <m:t>111</m:t>
                      </m:r>
                      <m:r>
                        <a:rPr lang="en-US" sz="1400" b="0" i="0" kern="100" smtClean="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222</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 xmlns:m="http://schemas.openxmlformats.org/officeDocument/2006/math">
                      <m:sSup>
                        <m:sSupPr>
                          <m:ctrlPr>
                            <a:rPr lang="en-US" sz="1400" i="1" kern="100">
                              <a:latin typeface="Cambria Math" panose="02040503050406030204" pitchFamily="18" charset="0"/>
                              <a:ea typeface="Calibri" panose="020F0502020204030204" pitchFamily="34" charset="0"/>
                              <a:cs typeface="+mj-cs"/>
                            </a:rPr>
                          </m:ctrlPr>
                        </m:sSupPr>
                        <m:e>
                          <m:r>
                            <a:rPr lang="ar-SA" sz="1400" i="1" kern="100">
                              <a:latin typeface="Cambria Math" panose="02040503050406030204" pitchFamily="18" charset="0"/>
                              <a:ea typeface="Calibri" panose="020F0502020204030204" pitchFamily="34" charset="0"/>
                              <a:cs typeface="+mj-cs"/>
                            </a:rPr>
                            <m:t>𝜎</m:t>
                          </m:r>
                        </m:e>
                        <m:sup>
                          <m:r>
                            <a:rPr lang="en-GB" sz="1400" i="1" kern="100">
                              <a:latin typeface="Cambria Math" panose="02040503050406030204" pitchFamily="18" charset="0"/>
                              <a:ea typeface="Calibri" panose="020F0502020204030204" pitchFamily="34" charset="0"/>
                              <a:cs typeface="+mj-cs"/>
                            </a:rPr>
                            <m:t>′</m:t>
                          </m:r>
                        </m:sup>
                      </m:sSup>
                      <m:r>
                        <a:rPr lang="en-GB" sz="1400" i="1" kern="100">
                          <a:latin typeface="Cambria Math" panose="02040503050406030204" pitchFamily="18" charset="0"/>
                          <a:ea typeface="Calibri" panose="020F0502020204030204" pitchFamily="34" charset="0"/>
                          <a:cs typeface="+mj-cs"/>
                        </a:rPr>
                        <m:t>𝑜</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γ</m:t>
                      </m:r>
                      <m:r>
                        <a:rPr lang="en-US" sz="1400" i="1"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z</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q</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18</m:t>
                      </m:r>
                      <m:r>
                        <a:rPr lang="en-US" sz="1400" i="1"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18</m:t>
                      </m:r>
                      <m:r>
                        <a:rPr lang="en-US" sz="1400" kern="100">
                          <a:solidFill>
                            <a:srgbClr val="1C1E21"/>
                          </a:solidFill>
                          <a:latin typeface="Cambria Math" panose="02040503050406030204" pitchFamily="18" charset="0"/>
                          <a:ea typeface="Times New Roman" panose="02020603050405020304" pitchFamily="18" charset="0"/>
                          <a:cs typeface="+mj-cs"/>
                        </a:rPr>
                        <m:t>+ </m:t>
                      </m:r>
                      <m:r>
                        <a:rPr lang="en-US" sz="1400" kern="100">
                          <a:solidFill>
                            <a:srgbClr val="1C1E21"/>
                          </a:solidFill>
                          <a:latin typeface="Cambria Math" panose="02040503050406030204" pitchFamily="18" charset="0"/>
                          <a:ea typeface="Times New Roman" panose="02020603050405020304" pitchFamily="18" charset="0"/>
                          <a:cs typeface="+mj-cs"/>
                        </a:rPr>
                        <m:t>10</m:t>
                      </m:r>
                      <m:r>
                        <a:rPr lang="en-US" sz="1400" kern="100">
                          <a:solidFill>
                            <a:srgbClr val="1C1E21"/>
                          </a:solidFill>
                          <a:latin typeface="Cambria Math" panose="02040503050406030204" pitchFamily="18" charset="0"/>
                          <a:ea typeface="Times New Roman" panose="02020603050405020304" pitchFamily="18" charset="0"/>
                          <a:cs typeface="+mj-cs"/>
                        </a:rPr>
                        <m:t>=</m:t>
                      </m:r>
                      <m:r>
                        <a:rPr lang="en-US" sz="1400" b="0" i="0" kern="100" smtClean="0">
                          <a:solidFill>
                            <a:srgbClr val="1C1E21"/>
                          </a:solidFill>
                          <a:latin typeface="Cambria Math" panose="02040503050406030204" pitchFamily="18" charset="0"/>
                          <a:ea typeface="Times New Roman" panose="02020603050405020304" pitchFamily="18" charset="0"/>
                          <a:cs typeface="+mj-cs"/>
                        </a:rPr>
                        <m:t>334</m:t>
                      </m:r>
                      <m:r>
                        <a:rPr lang="en-US" sz="1400" kern="100">
                          <a:solidFill>
                            <a:srgbClr val="1C1E21"/>
                          </a:solidFill>
                          <a:latin typeface="Cambria Math" panose="02040503050406030204" pitchFamily="18" charset="0"/>
                          <a:ea typeface="Times New Roman" panose="02020603050405020304" pitchFamily="18" charset="0"/>
                          <a:cs typeface="+mj-cs"/>
                        </a:rPr>
                        <m:t> </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KN</m:t>
                      </m:r>
                      <m:r>
                        <a:rPr lang="en-US" sz="1400" kern="100">
                          <a:solidFill>
                            <a:srgbClr val="1C1E21"/>
                          </a:solidFill>
                          <a:latin typeface="Cambria Math" panose="02040503050406030204" pitchFamily="18" charset="0"/>
                          <a:ea typeface="Times New Roman" panose="02020603050405020304" pitchFamily="18" charset="0"/>
                          <a:cs typeface="+mj-cs"/>
                        </a:rPr>
                        <m:t>/</m:t>
                      </m:r>
                      <m:r>
                        <m:rPr>
                          <m:sty m:val="p"/>
                        </m:rPr>
                        <a:rPr lang="en-US" sz="1400" kern="100">
                          <a:solidFill>
                            <a:srgbClr val="1C1E21"/>
                          </a:solidFill>
                          <a:latin typeface="Cambria Math" panose="02040503050406030204" pitchFamily="18" charset="0"/>
                          <a:ea typeface="Times New Roman" panose="02020603050405020304" pitchFamily="18" charset="0"/>
                          <a:cs typeface="+mj-cs"/>
                        </a:rPr>
                        <m:t>m</m:t>
                      </m:r>
                      <m:r>
                        <a:rPr lang="en-US" sz="1400" kern="100">
                          <a:solidFill>
                            <a:srgbClr val="1C1E21"/>
                          </a:solidFill>
                          <a:latin typeface="Cambria Math" panose="02040503050406030204" pitchFamily="18" charset="0"/>
                          <a:ea typeface="Times New Roman" panose="02020603050405020304" pitchFamily="18" charset="0"/>
                          <a:cs typeface="+mj-cs"/>
                        </a:rPr>
                        <m:t>2</m:t>
                      </m:r>
                    </m:oMath>
                  </m:oMathPara>
                </a14:m>
                <a:r>
                  <a:rPr lang="en-US" sz="1400" kern="100" dirty="0">
                    <a:latin typeface="Calibri" panose="020F0502020204030204" pitchFamily="34" charset="0"/>
                    <a:ea typeface="Calibri" panose="020F0502020204030204" pitchFamily="34" charset="0"/>
                    <a:cs typeface="+mj-cs"/>
                  </a:rPr>
                  <a:t/>
                </a:r>
                <a:br>
                  <a:rPr lang="en-US" sz="1400" kern="100" dirty="0">
                    <a:latin typeface="Calibri" panose="020F0502020204030204" pitchFamily="34" charset="0"/>
                    <a:ea typeface="Calibri" panose="020F0502020204030204" pitchFamily="34" charset="0"/>
                    <a:cs typeface="+mj-cs"/>
                  </a:rPr>
                </a:br>
                <a:endParaRPr lang="en-US" sz="1400" u="sng" kern="0" dirty="0">
                  <a:latin typeface="Times New Roman" panose="02020603050405020304" pitchFamily="18" charset="0"/>
                  <a:ea typeface="Calibri" panose="020F0502020204030204" pitchFamily="34" charset="0"/>
                  <a:cs typeface="+mj-cs"/>
                </a:endParaRPr>
              </a:p>
            </p:txBody>
          </p:sp>
        </mc:Choice>
        <mc:Fallback xmlns="">
          <p:sp>
            <p:nvSpPr>
              <p:cNvPr id="4" name="Title 40">
                <a:extLst>
                  <a:ext uri="{FF2B5EF4-FFF2-40B4-BE49-F238E27FC236}">
                    <a16:creationId xmlns:a16="http://schemas.microsoft.com/office/drawing/2014/main" id="{0AA00346-DC0E-9FC8-512F-FEB5184E9313}"/>
                  </a:ext>
                </a:extLst>
              </p:cNvPr>
              <p:cNvSpPr txBox="1">
                <a:spLocks noRot="1" noChangeAspect="1" noMove="1" noResize="1" noEditPoints="1" noAdjustHandles="1" noChangeArrowheads="1" noChangeShapeType="1" noTextEdit="1"/>
              </p:cNvSpPr>
              <p:nvPr/>
            </p:nvSpPr>
            <p:spPr>
              <a:xfrm>
                <a:off x="828419" y="1966991"/>
                <a:ext cx="4710326" cy="1828802"/>
              </a:xfrm>
              <a:prstGeom prst="rect">
                <a:avLst/>
              </a:prstGeom>
              <a:blipFill>
                <a:blip r:embed="rId3"/>
                <a:stretch>
                  <a:fillRect l="-1164"/>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itle 40">
                <a:extLst>
                  <a:ext uri="{FF2B5EF4-FFF2-40B4-BE49-F238E27FC236}">
                    <a16:creationId xmlns="" xmlns:a16="http://schemas.microsoft.com/office/drawing/2014/main" id="{18C9700B-A7FE-73FD-E186-BA5B6A19FA84}"/>
                  </a:ext>
                </a:extLst>
              </p:cNvPr>
              <p:cNvSpPr txBox="1">
                <a:spLocks/>
              </p:cNvSpPr>
              <p:nvPr/>
            </p:nvSpPr>
            <p:spPr>
              <a:xfrm>
                <a:off x="828419" y="3795793"/>
                <a:ext cx="6665890" cy="25377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smtClean="0">
                    <a:latin typeface="Times New Roman" panose="02020603050405020304" pitchFamily="18" charset="0"/>
                    <a:cs typeface="Times New Roman" panose="02020603050405020304" pitchFamily="18" charset="0"/>
                  </a:rPr>
                  <a:t>Calculate the max tie force: </a:t>
                </a:r>
              </a:p>
              <a:p>
                <a:r>
                  <a:rPr lang="en-US" sz="1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a:latin typeface="Cambria Math" panose="02040503050406030204" pitchFamily="18" charset="0"/>
                      </a:rPr>
                      <m:t>=</m:t>
                    </m:r>
                    <m:sSup>
                      <m:sSupPr>
                        <m:ctrlPr>
                          <a:rPr lang="en-US" sz="1400" i="1">
                            <a:latin typeface="Cambria Math" panose="02040503050406030204" pitchFamily="18" charset="0"/>
                          </a:rPr>
                        </m:ctrlPr>
                      </m:sSupPr>
                      <m:e>
                        <m:r>
                          <a:rPr lang="en-GB" sz="1400" i="1">
                            <a:latin typeface="Cambria Math" panose="02040503050406030204" pitchFamily="18" charset="0"/>
                          </a:rPr>
                          <m:t>𝜎</m:t>
                        </m:r>
                      </m:e>
                      <m:sup>
                        <m:r>
                          <a:rPr lang="en-GB" sz="1400" i="1">
                            <a:latin typeface="Cambria Math" panose="02040503050406030204" pitchFamily="18" charset="0"/>
                          </a:rPr>
                          <m:t>′</m:t>
                        </m:r>
                      </m:sup>
                    </m:sSup>
                    <m:r>
                      <a:rPr lang="en-GB" sz="1400" i="1">
                        <a:latin typeface="Cambria Math" panose="02040503050406030204" pitchFamily="18" charset="0"/>
                      </a:rPr>
                      <m:t>𝑎</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Sv</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SH</m:t>
                    </m:r>
                    <m:r>
                      <a:rPr lang="en-US" sz="1400">
                        <a:latin typeface="Cambria Math" panose="02040503050406030204" pitchFamily="18" charset="0"/>
                      </a:rPr>
                      <m:t> =</m:t>
                    </m:r>
                    <m:r>
                      <a:rPr lang="en-US" sz="1400" b="0" i="0" smtClean="0">
                        <a:latin typeface="Cambria Math" panose="02040503050406030204" pitchFamily="18" charset="0"/>
                      </a:rPr>
                      <m:t>111</m:t>
                    </m:r>
                    <m:r>
                      <a:rPr lang="en-US" sz="1400" b="0" i="0" smtClean="0">
                        <a:latin typeface="Cambria Math" panose="02040503050406030204" pitchFamily="18" charset="0"/>
                      </a:rPr>
                      <m:t>.</m:t>
                    </m:r>
                    <m:r>
                      <a:rPr lang="en-US" sz="1400" b="0" i="0" smtClean="0">
                        <a:latin typeface="Cambria Math" panose="02040503050406030204" pitchFamily="18" charset="0"/>
                      </a:rPr>
                      <m:t>222</m:t>
                    </m:r>
                    <m:r>
                      <a:rPr lang="en-US" sz="1400" i="1">
                        <a:latin typeface="Cambria Math" panose="02040503050406030204" pitchFamily="18" charset="0"/>
                      </a:rPr>
                      <m:t>∗</m:t>
                    </m:r>
                    <m:r>
                      <a:rPr lang="en-US" sz="1400" b="0" i="0" smtClean="0">
                        <a:latin typeface="Cambria Math" panose="02040503050406030204" pitchFamily="18" charset="0"/>
                      </a:rPr>
                      <m:t>.</m:t>
                    </m:r>
                    <m:r>
                      <a:rPr lang="en-US" sz="1400" b="0" i="0" smtClean="0">
                        <a:latin typeface="Cambria Math" panose="02040503050406030204" pitchFamily="18" charset="0"/>
                      </a:rPr>
                      <m:t>5</m:t>
                    </m:r>
                    <m:r>
                      <a:rPr lang="en-US" sz="1400" i="1">
                        <a:latin typeface="Cambria Math" panose="02040503050406030204" pitchFamily="18" charset="0"/>
                      </a:rPr>
                      <m:t>∗</m:t>
                    </m:r>
                    <m:r>
                      <a:rPr lang="en-US" sz="1400">
                        <a:latin typeface="Cambria Math" panose="02040503050406030204" pitchFamily="18" charset="0"/>
                      </a:rPr>
                      <m:t>1</m:t>
                    </m:r>
                    <m:r>
                      <a:rPr lang="en-US" sz="1400">
                        <a:latin typeface="Cambria Math" panose="02040503050406030204" pitchFamily="18" charset="0"/>
                      </a:rPr>
                      <m:t>=</m:t>
                    </m:r>
                    <m:r>
                      <a:rPr lang="en-US" sz="1400" b="0" i="0" smtClean="0">
                        <a:latin typeface="Cambria Math" panose="02040503050406030204" pitchFamily="18" charset="0"/>
                      </a:rPr>
                      <m:t>55</m:t>
                    </m:r>
                    <m:r>
                      <a:rPr lang="en-US" sz="1400" b="0" i="0" smtClean="0">
                        <a:latin typeface="Cambria Math" panose="02040503050406030204" pitchFamily="18" charset="0"/>
                      </a:rPr>
                      <m:t>.</m:t>
                    </m:r>
                    <m:r>
                      <a:rPr lang="en-US" sz="1400" b="0" i="0" smtClean="0">
                        <a:latin typeface="Cambria Math" panose="02040503050406030204" pitchFamily="18" charset="0"/>
                      </a:rPr>
                      <m:t>611</m:t>
                    </m:r>
                    <m:r>
                      <m:rPr>
                        <m:sty m:val="p"/>
                      </m:rPr>
                      <a:rPr lang="en-US" sz="1400">
                        <a:latin typeface="Cambria Math" panose="02040503050406030204" pitchFamily="18" charset="0"/>
                      </a:rPr>
                      <m:t>KN</m:t>
                    </m:r>
                  </m:oMath>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Calculate the thickness of tie (t) required to resist the breakout</a:t>
                </a:r>
                <a:r>
                  <a:rPr lang="en-US" sz="1400" dirty="0">
                    <a:latin typeface="Times New Roman" panose="02020603050405020304" pitchFamily="18" charset="0"/>
                    <a:cs typeface="Times New Roman" panose="02020603050405020304" pitchFamily="18" charset="0"/>
                  </a:rPr>
                  <a:t>.</a:t>
                </a:r>
              </a:p>
              <a:p>
                <a:pPr/>
                <a14:m>
                  <m:oMathPara xmlns:m="http://schemas.openxmlformats.org/officeDocument/2006/math">
                    <m:oMathParaPr>
                      <m:jc m:val="left"/>
                    </m:oMathParaPr>
                    <m:oMath xmlns:m="http://schemas.openxmlformats.org/officeDocument/2006/math">
                      <m:r>
                        <m:rPr>
                          <m:sty m:val="p"/>
                        </m:rPr>
                        <a:rPr lang="en-US" sz="1400">
                          <a:latin typeface="Cambria Math" panose="02040503050406030204" pitchFamily="18" charset="0"/>
                        </a:rPr>
                        <m:t>t</m:t>
                      </m:r>
                      <m:r>
                        <a:rPr lang="en-US" sz="1400">
                          <a:latin typeface="Cambria Math" panose="02040503050406030204" pitchFamily="18" charset="0"/>
                        </a:rPr>
                        <m:t>=</m:t>
                      </m:r>
                      <m:f>
                        <m:fPr>
                          <m:ctrlPr>
                            <a:rPr lang="en-US" sz="1400" i="1">
                              <a:latin typeface="Cambria Math" panose="02040503050406030204" pitchFamily="18" charset="0"/>
                            </a:rPr>
                          </m:ctrlPr>
                        </m:fPr>
                        <m:num>
                          <m:r>
                            <m:rPr>
                              <m:sty m:val="p"/>
                            </m:rPr>
                            <a:rPr lang="en-US" sz="1400">
                              <a:latin typeface="Cambria Math" panose="02040503050406030204" pitchFamily="18" charset="0"/>
                            </a:rPr>
                            <m:t>T</m:t>
                          </m:r>
                          <m:r>
                            <a:rPr lang="en-US" sz="1400">
                              <a:latin typeface="Cambria Math" panose="02040503050406030204" pitchFamily="18" charset="0"/>
                            </a:rPr>
                            <m:t> </m:t>
                          </m:r>
                          <m:d>
                            <m:dPr>
                              <m:ctrlPr>
                                <a:rPr lang="en-US" sz="1400" i="1">
                                  <a:latin typeface="Cambria Math" panose="02040503050406030204" pitchFamily="18" charset="0"/>
                                </a:rPr>
                              </m:ctrlPr>
                            </m:dPr>
                            <m:e>
                              <m:r>
                                <m:rPr>
                                  <m:sty m:val="p"/>
                                </m:rPr>
                                <a:rPr lang="en-US" sz="1400">
                                  <a:latin typeface="Cambria Math" panose="02040503050406030204" pitchFamily="18" charset="0"/>
                                </a:rPr>
                                <m:t>max</m:t>
                              </m:r>
                            </m:e>
                          </m:d>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FS</m:t>
                          </m:r>
                          <m:d>
                            <m:dPr>
                              <m:ctrlPr>
                                <a:rPr lang="en-US" sz="1400" i="1">
                                  <a:latin typeface="Cambria Math" panose="02040503050406030204" pitchFamily="18" charset="0"/>
                                </a:rPr>
                              </m:ctrlPr>
                            </m:dPr>
                            <m:e>
                              <m:r>
                                <m:rPr>
                                  <m:sty m:val="p"/>
                                </m:rPr>
                                <a:rPr lang="" sz="1400" b="0" i="0" smtClean="0">
                                  <a:latin typeface="Cambria Math" panose="02040503050406030204" pitchFamily="18" charset="0"/>
                                </a:rPr>
                                <m:t>B</m:t>
                              </m:r>
                            </m:e>
                          </m:d>
                        </m:num>
                        <m:den>
                          <m:r>
                            <a:rPr lang="en-US" sz="1400">
                              <a:latin typeface="Cambria Math" panose="02040503050406030204" pitchFamily="18" charset="0"/>
                            </a:rPr>
                            <m:t>( </m:t>
                          </m:r>
                          <m:r>
                            <m:rPr>
                              <m:sty m:val="p"/>
                            </m:rPr>
                            <a:rPr lang="en-US" sz="1400">
                              <a:latin typeface="Cambria Math" panose="02040503050406030204" pitchFamily="18" charset="0"/>
                            </a:rPr>
                            <m:t>W</m:t>
                          </m:r>
                          <m:r>
                            <a:rPr lang="en-US" sz="1400" i="1">
                              <a:latin typeface="Cambria Math" panose="02040503050406030204" pitchFamily="18" charset="0"/>
                            </a:rPr>
                            <m:t>∗</m:t>
                          </m:r>
                          <m:r>
                            <a:rPr lang="en-US" sz="1400">
                              <a:latin typeface="Cambria Math" panose="02040503050406030204" pitchFamily="18" charset="0"/>
                            </a:rPr>
                            <m:t> </m:t>
                          </m:r>
                          <m:r>
                            <m:rPr>
                              <m:sty m:val="p"/>
                            </m:rPr>
                            <a:rPr lang="en-US" sz="1400">
                              <a:latin typeface="Cambria Math" panose="02040503050406030204" pitchFamily="18" charset="0"/>
                            </a:rPr>
                            <m:t>fy</m:t>
                          </m:r>
                          <m:r>
                            <a:rPr lang="en-US" sz="1400">
                              <a:latin typeface="Cambria Math" panose="02040503050406030204" pitchFamily="18" charset="0"/>
                            </a:rPr>
                            <m:t> )</m:t>
                          </m:r>
                        </m:den>
                      </m:f>
                      <m:r>
                        <a:rPr lang="en-US" sz="1400" i="1">
                          <a:latin typeface="Cambria Math" panose="02040503050406030204" pitchFamily="18" charset="0"/>
                        </a:rPr>
                        <m:t> </m:t>
                      </m:r>
                      <m:r>
                        <a:rPr lang="en-US" sz="1400">
                          <a:latin typeface="Cambria Math" panose="02040503050406030204" pitchFamily="18" charset="0"/>
                        </a:rPr>
                        <m:t>=</m:t>
                      </m:r>
                      <m:f>
                        <m:fPr>
                          <m:ctrlPr>
                            <a:rPr lang="en-US" sz="1400" i="1">
                              <a:latin typeface="Cambria Math" panose="02040503050406030204" pitchFamily="18" charset="0"/>
                            </a:rPr>
                          </m:ctrlPr>
                        </m:fPr>
                        <m:num>
                          <m:r>
                            <a:rPr lang="en-US" sz="1400" b="0" i="0" smtClean="0">
                              <a:latin typeface="Cambria Math" panose="02040503050406030204" pitchFamily="18" charset="0"/>
                            </a:rPr>
                            <m:t>55</m:t>
                          </m:r>
                          <m:r>
                            <a:rPr lang="en-US" sz="1400" b="0" i="0" smtClean="0">
                              <a:latin typeface="Cambria Math" panose="02040503050406030204" pitchFamily="18" charset="0"/>
                            </a:rPr>
                            <m:t>.</m:t>
                          </m:r>
                          <m:r>
                            <a:rPr lang="en-US" sz="1400" b="0" i="0" smtClean="0">
                              <a:latin typeface="Cambria Math" panose="02040503050406030204" pitchFamily="18" charset="0"/>
                            </a:rPr>
                            <m:t>611</m:t>
                          </m:r>
                          <m:r>
                            <a:rPr lang="en-US" sz="1400" i="1">
                              <a:latin typeface="Cambria Math" panose="02040503050406030204" pitchFamily="18" charset="0"/>
                            </a:rPr>
                            <m:t>∗</m:t>
                          </m:r>
                          <m:r>
                            <a:rPr lang="en-US" sz="1400">
                              <a:latin typeface="Cambria Math" panose="02040503050406030204" pitchFamily="18" charset="0"/>
                            </a:rPr>
                            <m:t>3</m:t>
                          </m:r>
                        </m:num>
                        <m:den>
                          <m:r>
                            <a:rPr lang="en-US" sz="1400">
                              <a:latin typeface="Cambria Math" panose="02040503050406030204" pitchFamily="18" charset="0"/>
                            </a:rPr>
                            <m:t>.</m:t>
                          </m:r>
                          <m:r>
                            <a:rPr lang="en-US" sz="1400">
                              <a:latin typeface="Cambria Math" panose="02040503050406030204" pitchFamily="18" charset="0"/>
                            </a:rPr>
                            <m:t>075</m:t>
                          </m:r>
                          <m:r>
                            <a:rPr lang="en-US" sz="1400" i="1">
                              <a:latin typeface="Cambria Math" panose="02040503050406030204" pitchFamily="18" charset="0"/>
                            </a:rPr>
                            <m:t>∗</m:t>
                          </m:r>
                          <m:r>
                            <a:rPr lang="en-US" sz="1400">
                              <a:latin typeface="Cambria Math" panose="02040503050406030204" pitchFamily="18" charset="0"/>
                            </a:rPr>
                            <m:t>240000</m:t>
                          </m:r>
                          <m:r>
                            <a:rPr lang="en-US" sz="1400">
                              <a:latin typeface="Cambria Math" panose="02040503050406030204" pitchFamily="18" charset="0"/>
                            </a:rPr>
                            <m:t> </m:t>
                          </m:r>
                        </m:den>
                      </m:f>
                      <m:r>
                        <a:rPr lang="en-US" sz="1400" i="1">
                          <a:latin typeface="Cambria Math" panose="02040503050406030204" pitchFamily="18" charset="0"/>
                        </a:rPr>
                        <m:t>=</m:t>
                      </m:r>
                      <m:r>
                        <a:rPr lang="en-US" sz="1400" b="0" i="1" smtClean="0">
                          <a:latin typeface="Cambria Math" panose="02040503050406030204" pitchFamily="18" charset="0"/>
                        </a:rPr>
                        <m:t>9</m:t>
                      </m:r>
                      <m:r>
                        <a:rPr lang="en-US" sz="1400" b="0" i="1" smtClean="0">
                          <a:latin typeface="Cambria Math" panose="02040503050406030204" pitchFamily="18" charset="0"/>
                        </a:rPr>
                        <m:t>.</m:t>
                      </m:r>
                      <m:r>
                        <a:rPr lang="en-US" sz="1400" b="0" i="1" smtClean="0">
                          <a:latin typeface="Cambria Math" panose="02040503050406030204" pitchFamily="18" charset="0"/>
                        </a:rPr>
                        <m:t>26</m:t>
                      </m:r>
                      <m:r>
                        <a:rPr lang="en-US" sz="1400" i="1">
                          <a:latin typeface="Cambria Math" panose="02040503050406030204" pitchFamily="18" charset="0"/>
                        </a:rPr>
                        <m:t> </m:t>
                      </m:r>
                      <m:r>
                        <a:rPr lang="en-US" sz="1400" i="1">
                          <a:latin typeface="Cambria Math" panose="02040503050406030204" pitchFamily="18" charset="0"/>
                        </a:rPr>
                        <m:t>𝑚𝑚</m:t>
                      </m:r>
                    </m:oMath>
                  </m:oMathPara>
                </a14:m>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left"/>
                    </m:oMathParaPr>
                    <m:oMath xmlns:m="http://schemas.openxmlformats.org/officeDocument/2006/math">
                      <m:r>
                        <a:rPr lang="en-US" sz="1800" b="1" i="1">
                          <a:latin typeface="Cambria Math" panose="02040503050406030204" pitchFamily="18" charset="0"/>
                        </a:rPr>
                        <m:t>𝐭</m:t>
                      </m:r>
                      <m:r>
                        <a:rPr lang="en-US" sz="1800" b="1">
                          <a:latin typeface="Cambria Math" panose="02040503050406030204" pitchFamily="18" charset="0"/>
                        </a:rPr>
                        <m:t> (</m:t>
                      </m:r>
                      <m:r>
                        <a:rPr lang="en-US" sz="1800" b="1" i="1">
                          <a:latin typeface="Cambria Math" panose="02040503050406030204" pitchFamily="18" charset="0"/>
                        </a:rPr>
                        <m:t>𝐚𝐜𝐭𝐮𝐚𝐥</m:t>
                      </m:r>
                      <m:r>
                        <a:rPr lang="en-US" sz="1800" b="1">
                          <a:latin typeface="Cambria Math" panose="02040503050406030204" pitchFamily="18" charset="0"/>
                        </a:rPr>
                        <m:t>) </m:t>
                      </m:r>
                      <m:r>
                        <a:rPr lang="en-US" sz="1800">
                          <a:latin typeface="Cambria Math" panose="02040503050406030204" pitchFamily="18" charset="0"/>
                        </a:rPr>
                        <m:t>=</m:t>
                      </m:r>
                      <m:r>
                        <a:rPr lang="en-US" sz="1800" b="0" i="0" smtClean="0">
                          <a:latin typeface="Cambria Math" panose="02040503050406030204" pitchFamily="18" charset="0"/>
                        </a:rPr>
                        <m:t>9</m:t>
                      </m:r>
                      <m:r>
                        <a:rPr lang="en-US" sz="1800" b="0" i="0" smtClean="0">
                          <a:latin typeface="Cambria Math" panose="02040503050406030204" pitchFamily="18" charset="0"/>
                        </a:rPr>
                        <m:t>.</m:t>
                      </m:r>
                      <m:r>
                        <a:rPr lang="en-US" sz="1800" b="0" i="0" smtClean="0">
                          <a:latin typeface="Cambria Math" panose="02040503050406030204" pitchFamily="18" charset="0"/>
                        </a:rPr>
                        <m:t>26</m:t>
                      </m:r>
                      <m:r>
                        <a:rPr lang="en-US" sz="1800">
                          <a:latin typeface="Cambria Math" panose="02040503050406030204" pitchFamily="18" charset="0"/>
                        </a:rPr>
                        <m:t>+</m:t>
                      </m:r>
                      <m:d>
                        <m:dPr>
                          <m:begChr m:val="（"/>
                          <m:endChr m:val="）"/>
                          <m:ctrlPr>
                            <a:rPr lang="en-US" sz="1800" i="1">
                              <a:latin typeface="Cambria Math" panose="02040503050406030204" pitchFamily="18" charset="0"/>
                            </a:rPr>
                          </m:ctrlPr>
                        </m:dPr>
                        <m:e>
                          <m:r>
                            <a:rPr lang="en-US" sz="1800">
                              <a:latin typeface="Cambria Math" panose="02040503050406030204" pitchFamily="18" charset="0"/>
                            </a:rPr>
                            <m:t>0</m:t>
                          </m:r>
                          <m:r>
                            <a:rPr lang="en-US" sz="1800">
                              <a:latin typeface="Cambria Math" panose="02040503050406030204" pitchFamily="18" charset="0"/>
                            </a:rPr>
                            <m:t>.</m:t>
                          </m:r>
                          <m:r>
                            <a:rPr lang="en-US" sz="1800">
                              <a:latin typeface="Cambria Math" panose="02040503050406030204" pitchFamily="18" charset="0"/>
                            </a:rPr>
                            <m:t>025</m:t>
                          </m:r>
                          <m:r>
                            <m:rPr>
                              <m:sty m:val="p"/>
                            </m:rPr>
                            <a:rPr lang="en-US" sz="1800">
                              <a:latin typeface="Cambria Math" panose="02040503050406030204" pitchFamily="18" charset="0"/>
                            </a:rPr>
                            <m:t>x</m:t>
                          </m:r>
                          <m:r>
                            <a:rPr lang="en-US" sz="1800">
                              <a:latin typeface="Cambria Math" panose="02040503050406030204" pitchFamily="18" charset="0"/>
                            </a:rPr>
                            <m:t> </m:t>
                          </m:r>
                          <m:r>
                            <a:rPr lang="en-US" sz="1800">
                              <a:latin typeface="Cambria Math" panose="02040503050406030204" pitchFamily="18" charset="0"/>
                            </a:rPr>
                            <m:t>50</m:t>
                          </m:r>
                        </m:e>
                      </m:d>
                      <m:r>
                        <a:rPr lang="en-US" sz="1800">
                          <a:latin typeface="Cambria Math" panose="02040503050406030204" pitchFamily="18" charset="0"/>
                        </a:rPr>
                        <m:t>=</m:t>
                      </m:r>
                      <m:r>
                        <a:rPr lang="en-US" sz="1800" b="0" i="1" smtClean="0">
                          <a:latin typeface="Cambria Math" panose="02040503050406030204" pitchFamily="18" charset="0"/>
                        </a:rPr>
                        <m:t>10</m:t>
                      </m:r>
                      <m:r>
                        <a:rPr lang="en-US" sz="1800" b="0" i="1" smtClean="0">
                          <a:latin typeface="Cambria Math" panose="02040503050406030204" pitchFamily="18" charset="0"/>
                        </a:rPr>
                        <m:t>.</m:t>
                      </m:r>
                      <m:r>
                        <a:rPr lang="en-US" sz="1800" b="0" i="1" smtClean="0">
                          <a:latin typeface="Cambria Math" panose="02040503050406030204" pitchFamily="18" charset="0"/>
                        </a:rPr>
                        <m:t>5</m:t>
                      </m:r>
                      <m:r>
                        <a:rPr lang="en-US" sz="1800">
                          <a:latin typeface="Cambria Math" panose="02040503050406030204" pitchFamily="18" charset="0"/>
                        </a:rPr>
                        <m:t>  </m:t>
                      </m:r>
                      <m:r>
                        <m:rPr>
                          <m:sty m:val="p"/>
                        </m:rPr>
                        <a:rPr lang="en-US" sz="1800">
                          <a:latin typeface="Cambria Math" panose="02040503050406030204" pitchFamily="18" charset="0"/>
                        </a:rPr>
                        <m:t>mm</m:t>
                      </m:r>
                    </m:oMath>
                  </m:oMathPara>
                </a14:m>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So, a tie thickness of 11 mm will be enough.</a:t>
                </a:r>
              </a:p>
              <a:p>
                <a:pPr>
                  <a:lnSpc>
                    <a:spcPct val="107000"/>
                  </a:lnSpc>
                  <a:spcAft>
                    <a:spcPts val="300"/>
                  </a:spcAft>
                </a:pPr>
                <a:r>
                  <a:rPr lang="en-US" sz="1400" kern="100" dirty="0">
                    <a:latin typeface="Times New Roman" panose="02020603050405020304" pitchFamily="18" charset="0"/>
                    <a:ea typeface="Calibri" panose="020F0502020204030204" pitchFamily="34" charset="0"/>
                    <a:cs typeface="Times New Roman" panose="02020603050405020304" pitchFamily="18" charset="0"/>
                  </a:rPr>
                  <a:t/>
                </a:r>
                <a:br>
                  <a:rPr lang="en-US" sz="1400" kern="100" dirty="0">
                    <a:latin typeface="Times New Roman" panose="02020603050405020304" pitchFamily="18" charset="0"/>
                    <a:ea typeface="Calibri" panose="020F0502020204030204" pitchFamily="34" charset="0"/>
                    <a:cs typeface="Times New Roman" panose="02020603050405020304" pitchFamily="18" charset="0"/>
                  </a:rPr>
                </a:br>
                <a:endParaRPr lang="en-US" sz="1400" u="sng" kern="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itle 40">
                <a:extLst>
                  <a:ext uri="{FF2B5EF4-FFF2-40B4-BE49-F238E27FC236}">
                    <a16:creationId xmlns="" xmlns:a16="http://schemas.microsoft.com/office/drawing/2014/main" xmlns:a14="http://schemas.microsoft.com/office/drawing/2010/main" id="{18C9700B-A7FE-73FD-E186-BA5B6A19FA84}"/>
                  </a:ext>
                </a:extLst>
              </p:cNvPr>
              <p:cNvSpPr txBox="1">
                <a:spLocks noRot="1" noChangeAspect="1" noMove="1" noResize="1" noEditPoints="1" noAdjustHandles="1" noChangeArrowheads="1" noChangeShapeType="1" noTextEdit="1"/>
              </p:cNvSpPr>
              <p:nvPr/>
            </p:nvSpPr>
            <p:spPr>
              <a:xfrm>
                <a:off x="828419" y="3795793"/>
                <a:ext cx="6665890" cy="2537778"/>
              </a:xfrm>
              <a:prstGeom prst="rect">
                <a:avLst/>
              </a:prstGeom>
              <a:blipFill rotWithShape="0">
                <a:blip r:embed="rId4"/>
                <a:stretch>
                  <a:fillRect l="-82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itle 40">
                <a:extLst>
                  <a:ext uri="{FF2B5EF4-FFF2-40B4-BE49-F238E27FC236}">
                    <a16:creationId xmlns="" xmlns:a16="http://schemas.microsoft.com/office/drawing/2014/main" id="{D39923B0-EDF4-704D-D03C-45F3D23ECEF9}"/>
                  </a:ext>
                </a:extLst>
              </p:cNvPr>
              <p:cNvSpPr txBox="1">
                <a:spLocks/>
              </p:cNvSpPr>
              <p:nvPr/>
            </p:nvSpPr>
            <p:spPr>
              <a:xfrm>
                <a:off x="6965314" y="898233"/>
                <a:ext cx="4832872" cy="216397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1800" b="1" dirty="0">
                    <a:latin typeface="Times New Roman" panose="02020603050405020304" pitchFamily="18" charset="0"/>
                    <a:cs typeface="+mj-cs"/>
                  </a:rPr>
                  <a:t>Calculate the length of the tie (L):</a:t>
                </a:r>
                <a:r>
                  <a:rPr lang="en-US" sz="1800" dirty="0">
                    <a:latin typeface="Times New Roman" panose="02020603050405020304" pitchFamily="18" charset="0"/>
                    <a:cs typeface="+mj-cs"/>
                  </a:rPr>
                  <a:t> </a:t>
                </a:r>
              </a:p>
              <a:p>
                <a14:m>
                  <m:oMath xmlns:m="http://schemas.openxmlformats.org/officeDocument/2006/math">
                    <m:r>
                      <a:rPr lang="en-US" sz="1800" i="1" dirty="0" smtClean="0">
                        <a:latin typeface="Cambria Math" panose="02040503050406030204" pitchFamily="18" charset="0"/>
                        <a:cs typeface="+mj-cs"/>
                      </a:rPr>
                      <m:t>𝐿</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𝐿𝑒</m:t>
                    </m:r>
                    <m:r>
                      <a:rPr lang="en-US" sz="1800" i="1" dirty="0" smtClean="0">
                        <a:latin typeface="Cambria Math" panose="02040503050406030204" pitchFamily="18" charset="0"/>
                        <a:cs typeface="+mj-cs"/>
                      </a:rPr>
                      <m:t> + </m:t>
                    </m:r>
                    <m:r>
                      <a:rPr lang="en-US" sz="1800" i="1" dirty="0" smtClean="0">
                        <a:latin typeface="Cambria Math" panose="02040503050406030204" pitchFamily="18" charset="0"/>
                        <a:cs typeface="+mj-cs"/>
                      </a:rPr>
                      <m:t>𝐿𝑟</m:t>
                    </m:r>
                    <m:r>
                      <a:rPr lang="en-US" sz="1800" b="0" i="0" smtClean="0">
                        <a:latin typeface="Cambria Math" panose="02040503050406030204" pitchFamily="18" charset="0"/>
                        <a:cs typeface="+mj-cs"/>
                      </a:rPr>
                      <m:t>=</m:t>
                    </m:r>
                    <m:f>
                      <m:fPr>
                        <m:ctrlPr>
                          <a:rPr lang="en-US" sz="1800" i="1">
                            <a:latin typeface="Cambria Math" panose="02040503050406030204" pitchFamily="18" charset="0"/>
                            <a:cs typeface="+mj-cs"/>
                          </a:rPr>
                        </m:ctrlPr>
                      </m:fPr>
                      <m:num>
                        <m:r>
                          <m:rPr>
                            <m:sty m:val="p"/>
                          </m:rPr>
                          <a:rPr lang="en-US" sz="1800">
                            <a:latin typeface="Cambria Math" panose="02040503050406030204" pitchFamily="18" charset="0"/>
                            <a:cs typeface="+mj-cs"/>
                          </a:rPr>
                          <m:t>Fs</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en-GB" sz="1800" i="1" kern="0">
                                <a:latin typeface="Cambria Math" panose="02040503050406030204" pitchFamily="18" charset="0"/>
                                <a:ea typeface="Calibri" panose="020F0502020204030204" pitchFamily="34" charset="0"/>
                                <a:cs typeface="+mj-cs"/>
                              </a:rPr>
                              <m:t>𝜎</m:t>
                            </m:r>
                          </m:e>
                          <m:sup>
                            <m:r>
                              <a:rPr lang="en-GB" sz="1800" i="1" kern="0">
                                <a:latin typeface="Cambria Math" panose="02040503050406030204" pitchFamily="18" charset="0"/>
                                <a:ea typeface="Calibri" panose="020F0502020204030204" pitchFamily="34" charset="0"/>
                                <a:cs typeface="+mj-cs"/>
                              </a:rPr>
                              <m:t>′</m:t>
                            </m:r>
                          </m:sup>
                        </m:sSup>
                        <m:r>
                          <a:rPr lang="en-GB" sz="1800" i="1" kern="0">
                            <a:latin typeface="Cambria Math" panose="02040503050406030204" pitchFamily="18" charset="0"/>
                            <a:ea typeface="Calibri" panose="020F0502020204030204" pitchFamily="34" charset="0"/>
                            <a:cs typeface="+mj-cs"/>
                          </a:rPr>
                          <m:t>𝑎</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Sv</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SH</m:t>
                        </m:r>
                      </m:num>
                      <m:den>
                        <m:r>
                          <a:rPr lang="en-US" sz="1800">
                            <a:latin typeface="Cambria Math" panose="02040503050406030204" pitchFamily="18" charset="0"/>
                            <a:cs typeface="+mj-cs"/>
                          </a:rPr>
                          <m:t>2</m:t>
                        </m:r>
                        <m:r>
                          <m:rPr>
                            <m:sty m:val="p"/>
                          </m:rPr>
                          <a:rPr lang="en-US" sz="1800">
                            <a:latin typeface="Cambria Math" panose="02040503050406030204" pitchFamily="18" charset="0"/>
                            <a:cs typeface="+mj-cs"/>
                          </a:rPr>
                          <m:t>W</m:t>
                        </m:r>
                        <m:r>
                          <a:rPr lang="en-US" sz="1800" i="1">
                            <a:latin typeface="Cambria Math" panose="02040503050406030204" pitchFamily="18" charset="0"/>
                            <a:cs typeface="+mj-cs"/>
                          </a:rPr>
                          <m:t>∗</m:t>
                        </m:r>
                        <m:sSup>
                          <m:sSupPr>
                            <m:ctrlPr>
                              <a:rPr lang="en-US" sz="1800" i="1" kern="100">
                                <a:latin typeface="Cambria Math" panose="02040503050406030204" pitchFamily="18" charset="0"/>
                                <a:ea typeface="Calibri" panose="020F0502020204030204" pitchFamily="34" charset="0"/>
                                <a:cs typeface="+mj-cs"/>
                              </a:rPr>
                            </m:ctrlPr>
                          </m:sSupPr>
                          <m:e>
                            <m:r>
                              <a:rPr lang="ar-SA" sz="1800" i="1" kern="100">
                                <a:latin typeface="Cambria Math" panose="02040503050406030204" pitchFamily="18" charset="0"/>
                                <a:ea typeface="Calibri" panose="020F0502020204030204" pitchFamily="34" charset="0"/>
                                <a:cs typeface="+mj-cs"/>
                              </a:rPr>
                              <m:t>𝜎</m:t>
                            </m:r>
                          </m:e>
                          <m:sup>
                            <m:r>
                              <a:rPr lang="en-GB" sz="1800" i="1" kern="100">
                                <a:latin typeface="Cambria Math" panose="02040503050406030204" pitchFamily="18" charset="0"/>
                                <a:ea typeface="Calibri" panose="020F0502020204030204" pitchFamily="34" charset="0"/>
                                <a:cs typeface="+mj-cs"/>
                              </a:rPr>
                              <m:t>′</m:t>
                            </m:r>
                          </m:sup>
                        </m:sSup>
                        <m:r>
                          <a:rPr lang="en-GB" sz="1800" i="1" kern="100">
                            <a:latin typeface="Cambria Math" panose="02040503050406030204" pitchFamily="18" charset="0"/>
                            <a:ea typeface="Calibri" panose="020F0502020204030204" pitchFamily="34" charset="0"/>
                            <a:cs typeface="+mj-cs"/>
                          </a:rPr>
                          <m:t>𝑜</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՛ϻ)</m:t>
                        </m:r>
                      </m:den>
                    </m:f>
                  </m:oMath>
                </a14:m>
                <a:r>
                  <a:rPr lang="en-US" sz="1800" dirty="0">
                    <a:latin typeface="Times New Roman" panose="02020603050405020304" pitchFamily="18" charset="0"/>
                    <a:cs typeface="+mj-cs"/>
                  </a:rPr>
                  <a:t> + </a:t>
                </a:r>
                <a14:m>
                  <m:oMath xmlns:m="http://schemas.openxmlformats.org/officeDocument/2006/math">
                    <m:f>
                      <m:fPr>
                        <m:ctrlPr>
                          <a:rPr lang="en-US" sz="1800" i="1">
                            <a:latin typeface="Cambria Math" panose="02040503050406030204" pitchFamily="18" charset="0"/>
                            <a:cs typeface="+mj-cs"/>
                          </a:rPr>
                        </m:ctrlPr>
                      </m:fPr>
                      <m:num>
                        <m:d>
                          <m:dPr>
                            <m:ctrlPr>
                              <a:rPr lang="en-US" sz="1800" i="1">
                                <a:latin typeface="Cambria Math" panose="02040503050406030204" pitchFamily="18" charset="0"/>
                                <a:cs typeface="+mj-cs"/>
                              </a:rPr>
                            </m:ctrlPr>
                          </m:dPr>
                          <m:e>
                            <m:r>
                              <m:rPr>
                                <m:sty m:val="p"/>
                              </m:rPr>
                              <a:rPr lang="en-US" sz="1800">
                                <a:latin typeface="Cambria Math" panose="02040503050406030204" pitchFamily="18" charset="0"/>
                                <a:cs typeface="+mj-cs"/>
                              </a:rPr>
                              <m:t>H</m:t>
                            </m:r>
                            <m:r>
                              <a:rPr lang="en-US" sz="1800" i="1">
                                <a:latin typeface="Cambria Math" panose="02040503050406030204" pitchFamily="18" charset="0"/>
                                <a:cs typeface="+mj-cs"/>
                              </a:rPr>
                              <m:t>−</m:t>
                            </m:r>
                            <m:r>
                              <m:rPr>
                                <m:sty m:val="p"/>
                              </m:rPr>
                              <a:rPr lang="en-US" sz="1800">
                                <a:latin typeface="Cambria Math" panose="02040503050406030204" pitchFamily="18" charset="0"/>
                                <a:cs typeface="+mj-cs"/>
                              </a:rPr>
                              <m:t>Z</m:t>
                            </m:r>
                            <m:r>
                              <a:rPr lang="en-US" sz="1800">
                                <a:latin typeface="Cambria Math" panose="02040503050406030204" pitchFamily="18" charset="0"/>
                                <a:cs typeface="+mj-cs"/>
                              </a:rPr>
                              <m:t> </m:t>
                            </m:r>
                          </m:e>
                        </m:d>
                      </m:num>
                      <m:den>
                        <m:r>
                          <m:rPr>
                            <m:sty m:val="p"/>
                          </m:rPr>
                          <a:rPr lang="en-US" sz="1800">
                            <a:latin typeface="Cambria Math" panose="02040503050406030204" pitchFamily="18" charset="0"/>
                            <a:cs typeface="+mj-cs"/>
                          </a:rPr>
                          <m:t>tan</m:t>
                        </m:r>
                        <m:r>
                          <a:rPr lang="en-US" sz="1800">
                            <a:latin typeface="Cambria Math" panose="02040503050406030204" pitchFamily="18" charset="0"/>
                            <a:cs typeface="+mj-cs"/>
                          </a:rPr>
                          <m:t>(</m:t>
                        </m:r>
                        <m:r>
                          <a:rPr lang="en-US" sz="1800">
                            <a:latin typeface="Cambria Math" panose="02040503050406030204" pitchFamily="18" charset="0"/>
                            <a:cs typeface="+mj-cs"/>
                          </a:rPr>
                          <m:t>45</m:t>
                        </m:r>
                        <m:r>
                          <a:rPr lang="en-US" sz="1800">
                            <a:latin typeface="Cambria Math" panose="02040503050406030204" pitchFamily="18" charset="0"/>
                            <a:cs typeface="+mj-cs"/>
                          </a:rPr>
                          <m:t>+(</m:t>
                        </m:r>
                        <m:r>
                          <m:rPr>
                            <m:sty m:val="p"/>
                          </m:rPr>
                          <a:rPr lang="en-US" sz="1800">
                            <a:latin typeface="Cambria Math" panose="02040503050406030204" pitchFamily="18" charset="0"/>
                            <a:cs typeface="+mj-cs"/>
                          </a:rPr>
                          <m:t>ϕ</m:t>
                        </m:r>
                        <m:r>
                          <a:rPr lang="en-US" sz="1800">
                            <a:latin typeface="Cambria Math" panose="02040503050406030204" pitchFamily="18" charset="0"/>
                            <a:cs typeface="+mj-cs"/>
                          </a:rPr>
                          <m:t>/</m:t>
                        </m:r>
                        <m:r>
                          <a:rPr lang="en-US" sz="1800">
                            <a:latin typeface="Cambria Math" panose="02040503050406030204" pitchFamily="18" charset="0"/>
                            <a:cs typeface="+mj-cs"/>
                          </a:rPr>
                          <m:t>2</m:t>
                        </m:r>
                        <m:r>
                          <a:rPr lang="en-US" sz="1800">
                            <a:latin typeface="Cambria Math" panose="02040503050406030204" pitchFamily="18" charset="0"/>
                            <a:cs typeface="+mj-cs"/>
                          </a:rPr>
                          <m:t>)</m:t>
                        </m:r>
                      </m:den>
                    </m:f>
                    <m:r>
                      <a:rPr lang="en-US" sz="1800">
                        <a:latin typeface="Cambria Math" panose="02040503050406030204" pitchFamily="18" charset="0"/>
                        <a:cs typeface="+mj-cs"/>
                      </a:rPr>
                      <m:t> </m:t>
                    </m:r>
                  </m:oMath>
                </a14:m>
                <a:endParaRPr lang="en-US" sz="1800" dirty="0">
                  <a:latin typeface="Times New Roman" panose="02020603050405020304" pitchFamily="18" charset="0"/>
                  <a:cs typeface="+mj-cs"/>
                </a:endParaRPr>
              </a:p>
              <a:p>
                <a14:m>
                  <m:oMath xmlns:m="http://schemas.openxmlformats.org/officeDocument/2006/math">
                    <m:r>
                      <a:rPr lang="en-US" sz="1800" i="1" dirty="0" smtClean="0">
                        <a:latin typeface="Cambria Math" panose="02040503050406030204" pitchFamily="18" charset="0"/>
                        <a:cs typeface="+mj-cs"/>
                      </a:rPr>
                      <m:t>𝐿</m:t>
                    </m:r>
                  </m:oMath>
                </a14:m>
                <a:r>
                  <a:rPr lang="en-US" sz="1800" dirty="0">
                    <a:latin typeface="Times New Roman" panose="02020603050405020304" pitchFamily="18" charset="0"/>
                    <a:cs typeface="+mj-cs"/>
                  </a:rPr>
                  <a:t>=</a:t>
                </a:r>
                <a:r>
                  <a:rPr lang="en-US" sz="1800" dirty="0">
                    <a:solidFill>
                      <a:srgbClr val="1C1E21"/>
                    </a:solidFill>
                    <a:effectLst/>
                    <a:latin typeface="Times New Roman" panose="02020603050405020304" pitchFamily="18" charset="0"/>
                    <a:ea typeface="Times New Roman" panose="02020603050405020304" pitchFamily="18" charset="0"/>
                    <a:cs typeface="+mj-cs"/>
                  </a:rPr>
                  <a:t> </a:t>
                </a:r>
                <a14:m>
                  <m:oMath xmlns:m="http://schemas.openxmlformats.org/officeDocument/2006/math">
                    <m:f>
                      <m:fPr>
                        <m:ctrlPr>
                          <a:rPr lang="en-US" sz="1800" i="1" smtClean="0">
                            <a:solidFill>
                              <a:srgbClr val="1C1E21"/>
                            </a:solidFill>
                            <a:effectLst/>
                            <a:latin typeface="Cambria Math" panose="02040503050406030204" pitchFamily="18" charset="0"/>
                            <a:ea typeface="Times New Roman" panose="02020603050405020304" pitchFamily="18" charset="0"/>
                            <a:cs typeface="+mj-cs"/>
                          </a:rPr>
                        </m:ctrlPr>
                      </m:fPr>
                      <m:num>
                        <m:r>
                          <a:rPr lang="en-US" sz="1800">
                            <a:solidFill>
                              <a:srgbClr val="1C1E21"/>
                            </a:solidFill>
                            <a:effectLst/>
                            <a:latin typeface="Cambria Math" panose="02040503050406030204" pitchFamily="18" charset="0"/>
                            <a:ea typeface="Times New Roman" panose="02020603050405020304" pitchFamily="18" charset="0"/>
                            <a:cs typeface="+mj-cs"/>
                          </a:rPr>
                          <m:t>3</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111</m:t>
                        </m:r>
                        <m:r>
                          <a:rPr lang="en-US" sz="1800" b="0" i="0" smtClean="0">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222</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0</m:t>
                        </m:r>
                        <m:r>
                          <a:rPr lang="en-US" sz="1800" b="0" i="0" smtClean="0">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1</m:t>
                        </m:r>
                      </m:num>
                      <m:den>
                        <m:r>
                          <a:rPr lang="en-US" sz="1800">
                            <a:solidFill>
                              <a:srgbClr val="1C1E21"/>
                            </a:solidFill>
                            <a:effectLst/>
                            <a:latin typeface="Cambria Math" panose="02040503050406030204" pitchFamily="18" charset="0"/>
                            <a:ea typeface="Times New Roman" panose="02020603050405020304" pitchFamily="18" charset="0"/>
                            <a:cs typeface="+mj-cs"/>
                          </a:rPr>
                          <m:t>2</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075</m:t>
                        </m:r>
                        <m:r>
                          <a:rPr lang="en-US" sz="1800" i="1">
                            <a:solidFill>
                              <a:srgbClr val="1C1E21"/>
                            </a:solidFill>
                            <a:effectLst/>
                            <a:latin typeface="Cambria Math" panose="02040503050406030204" pitchFamily="18" charset="0"/>
                            <a:ea typeface="Times New Roman" panose="02020603050405020304" pitchFamily="18" charset="0"/>
                            <a:cs typeface="+mj-cs"/>
                          </a:rPr>
                          <m:t>∗</m:t>
                        </m:r>
                        <m:r>
                          <a:rPr lang="en-US" sz="1800" b="0" i="0" smtClean="0">
                            <a:solidFill>
                              <a:srgbClr val="1C1E21"/>
                            </a:solidFill>
                            <a:effectLst/>
                            <a:latin typeface="Cambria Math" panose="02040503050406030204" pitchFamily="18" charset="0"/>
                            <a:ea typeface="Times New Roman" panose="02020603050405020304" pitchFamily="18" charset="0"/>
                            <a:cs typeface="+mj-cs"/>
                          </a:rPr>
                          <m:t>334</m:t>
                        </m:r>
                        <m:r>
                          <a:rPr lang="en-US" sz="1800" i="1">
                            <a:solidFill>
                              <a:srgbClr val="1C1E21"/>
                            </a:solidFill>
                            <a:effectLst/>
                            <a:latin typeface="Cambria Math" panose="02040503050406030204" pitchFamily="18" charset="0"/>
                            <a:ea typeface="Times New Roman" panose="02020603050405020304" pitchFamily="18" charset="0"/>
                            <a:cs typeface="+mj-cs"/>
                          </a:rPr>
                          <m:t>∗</m:t>
                        </m:r>
                        <m:r>
                          <m:rPr>
                            <m:sty m:val="p"/>
                          </m:rPr>
                          <a:rPr lang="en-US" sz="1800">
                            <a:solidFill>
                              <a:srgbClr val="1C1E21"/>
                            </a:solidFill>
                            <a:effectLst/>
                            <a:latin typeface="Cambria Math" panose="02040503050406030204" pitchFamily="18" charset="0"/>
                            <a:ea typeface="Times New Roman" panose="02020603050405020304" pitchFamily="18" charset="0"/>
                            <a:cs typeface="+mj-cs"/>
                          </a:rPr>
                          <m:t>tan</m:t>
                        </m:r>
                        <m:r>
                          <a:rPr lang="en-US" sz="1800">
                            <a:solidFill>
                              <a:srgbClr val="1C1E21"/>
                            </a:solidFill>
                            <a:effectLst/>
                            <a:latin typeface="Cambria Math" panose="02040503050406030204" pitchFamily="18" charset="0"/>
                            <a:ea typeface="Times New Roman" panose="02020603050405020304" pitchFamily="18" charset="0"/>
                            <a:cs typeface="+mj-cs"/>
                          </a:rPr>
                          <m:t>(</m:t>
                        </m:r>
                        <m:r>
                          <a:rPr lang="en-US" sz="1800">
                            <a:solidFill>
                              <a:srgbClr val="1C1E21"/>
                            </a:solidFill>
                            <a:effectLst/>
                            <a:latin typeface="Cambria Math" panose="02040503050406030204" pitchFamily="18" charset="0"/>
                            <a:ea typeface="Times New Roman" panose="02020603050405020304" pitchFamily="18" charset="0"/>
                            <a:cs typeface="+mj-cs"/>
                          </a:rPr>
                          <m:t>20</m:t>
                        </m:r>
                        <m:r>
                          <a:rPr lang="en-US" sz="1800">
                            <a:solidFill>
                              <a:srgbClr val="1C1E21"/>
                            </a:solidFill>
                            <a:effectLst/>
                            <a:latin typeface="Cambria Math" panose="02040503050406030204" pitchFamily="18" charset="0"/>
                            <a:ea typeface="Times New Roman" panose="02020603050405020304" pitchFamily="18" charset="0"/>
                            <a:cs typeface="+mj-cs"/>
                          </a:rPr>
                          <m:t>) </m:t>
                        </m:r>
                      </m:den>
                    </m:f>
                  </m:oMath>
                </a14:m>
                <a:r>
                  <a:rPr lang="en-US" sz="1800" dirty="0">
                    <a:latin typeface="Times New Roman" panose="02020603050405020304" pitchFamily="18" charset="0"/>
                    <a:cs typeface="+mj-cs"/>
                  </a:rPr>
                  <a:t> + </a:t>
                </a:r>
                <a14:m>
                  <m:oMath xmlns:m="http://schemas.openxmlformats.org/officeDocument/2006/math">
                    <m:f>
                      <m:fPr>
                        <m:ctrlPr>
                          <a:rPr lang="en-US" sz="1800" i="1" smtClean="0">
                            <a:latin typeface="Cambria Math" panose="02040503050406030204" pitchFamily="18" charset="0"/>
                            <a:cs typeface="+mj-cs"/>
                          </a:rPr>
                        </m:ctrlPr>
                      </m:fPr>
                      <m:num>
                        <m:r>
                          <a:rPr lang="en-US" sz="1800" b="0" i="1" smtClean="0">
                            <a:latin typeface="Cambria Math" panose="02040503050406030204" pitchFamily="18" charset="0"/>
                            <a:cs typeface="+mj-cs"/>
                          </a:rPr>
                          <m:t>18</m:t>
                        </m:r>
                        <m:r>
                          <a:rPr lang="en-US" sz="1800" b="0" i="1" smtClean="0">
                            <a:latin typeface="Cambria Math" panose="02040503050406030204" pitchFamily="18" charset="0"/>
                            <a:cs typeface="+mj-cs"/>
                          </a:rPr>
                          <m:t>−</m:t>
                        </m:r>
                        <m:r>
                          <a:rPr lang="en-US" sz="1800" b="0" i="1" smtClean="0">
                            <a:latin typeface="Cambria Math" panose="02040503050406030204" pitchFamily="18" charset="0"/>
                            <a:cs typeface="+mj-cs"/>
                          </a:rPr>
                          <m:t>2</m:t>
                        </m:r>
                      </m:num>
                      <m:den>
                        <m:func>
                          <m:funcPr>
                            <m:ctrlPr>
                              <a:rPr lang="en-US" sz="1800" b="0" i="1" smtClean="0">
                                <a:latin typeface="Cambria Math" panose="02040503050406030204" pitchFamily="18" charset="0"/>
                                <a:cs typeface="+mj-cs"/>
                              </a:rPr>
                            </m:ctrlPr>
                          </m:funcPr>
                          <m:fName>
                            <m:r>
                              <m:rPr>
                                <m:sty m:val="p"/>
                              </m:rPr>
                              <a:rPr lang="en-US" sz="1800" b="0" i="0" smtClean="0">
                                <a:latin typeface="Cambria Math" panose="02040503050406030204" pitchFamily="18" charset="0"/>
                                <a:cs typeface="+mj-cs"/>
                              </a:rPr>
                              <m:t>tan</m:t>
                            </m:r>
                          </m:fName>
                          <m:e>
                            <m:r>
                              <a:rPr lang="en-US" sz="1800" b="0" i="1" smtClean="0">
                                <a:latin typeface="Cambria Math" panose="02040503050406030204" pitchFamily="18" charset="0"/>
                                <a:cs typeface="+mj-cs"/>
                              </a:rPr>
                              <m:t>60</m:t>
                            </m:r>
                          </m:e>
                        </m:func>
                      </m:den>
                    </m:f>
                    <m:r>
                      <a:rPr lang="en-US" sz="1800" b="0" i="0" smtClean="0">
                        <a:latin typeface="Cambria Math" panose="02040503050406030204" pitchFamily="18" charset="0"/>
                        <a:cs typeface="+mj-cs"/>
                      </a:rPr>
                      <m:t>=</m:t>
                    </m:r>
                    <m:r>
                      <a:rPr lang="en-US" sz="1800" b="0" i="1" dirty="0" smtClean="0">
                        <a:latin typeface="Cambria Math" panose="02040503050406030204" pitchFamily="18" charset="0"/>
                        <a:cs typeface="+mj-cs"/>
                      </a:rPr>
                      <m:t>18</m:t>
                    </m:r>
                    <m:r>
                      <a:rPr lang="en-US" sz="1800" b="0" i="1" dirty="0" smtClean="0">
                        <a:latin typeface="Cambria Math" panose="02040503050406030204" pitchFamily="18" charset="0"/>
                        <a:cs typeface="+mj-cs"/>
                      </a:rPr>
                      <m:t>.</m:t>
                    </m:r>
                    <m:r>
                      <a:rPr lang="en-US" sz="1800" b="0" i="1" dirty="0" smtClean="0">
                        <a:latin typeface="Cambria Math" panose="02040503050406030204" pitchFamily="18" charset="0"/>
                        <a:cs typeface="+mj-cs"/>
                      </a:rPr>
                      <m:t>37</m:t>
                    </m:r>
                    <m:r>
                      <a:rPr lang="en-US" sz="1800" i="1" dirty="0" smtClean="0">
                        <a:latin typeface="Cambria Math" panose="02040503050406030204" pitchFamily="18" charset="0"/>
                        <a:cs typeface="+mj-cs"/>
                      </a:rPr>
                      <m:t>=</m:t>
                    </m:r>
                    <m:r>
                      <a:rPr lang="en-US" sz="1800" b="0" i="1" dirty="0" smtClean="0">
                        <a:latin typeface="Cambria Math" panose="02040503050406030204" pitchFamily="18" charset="0"/>
                        <a:cs typeface="+mj-cs"/>
                      </a:rPr>
                      <m:t>19</m:t>
                    </m:r>
                    <m:r>
                      <a:rPr lang="en-US" sz="1800" i="1" dirty="0" smtClean="0">
                        <a:latin typeface="Cambria Math" panose="02040503050406030204" pitchFamily="18" charset="0"/>
                        <a:cs typeface="+mj-cs"/>
                      </a:rPr>
                      <m:t>𝑚</m:t>
                    </m:r>
                  </m:oMath>
                </a14:m>
                <a:endParaRPr lang="en-US" sz="1800" dirty="0">
                  <a:latin typeface="Times New Roman" panose="02020603050405020304" pitchFamily="18" charset="0"/>
                  <a:cs typeface="+mj-cs"/>
                </a:endParaRPr>
              </a:p>
              <a:p>
                <a:endParaRPr lang="en-US" sz="1800" dirty="0">
                  <a:latin typeface="Times New Roman" panose="02020603050405020304" pitchFamily="18" charset="0"/>
                  <a:cs typeface="+mj-cs"/>
                </a:endParaRPr>
              </a:p>
              <a:p>
                <a:pPr algn="ctr"/>
                <a:r>
                  <a:rPr lang="en-US" sz="2000" b="1" dirty="0">
                    <a:latin typeface="Times New Roman" panose="02020603050405020304" pitchFamily="18" charset="0"/>
                    <a:cs typeface="+mj-cs"/>
                  </a:rPr>
                  <a:t>Take L=25m</a:t>
                </a:r>
              </a:p>
            </p:txBody>
          </p:sp>
        </mc:Choice>
        <mc:Fallback xmlns="">
          <p:sp>
            <p:nvSpPr>
              <p:cNvPr id="6" name="Title 40">
                <a:extLst>
                  <a:ext uri="{FF2B5EF4-FFF2-40B4-BE49-F238E27FC236}">
                    <a16:creationId xmlns:a16="http://schemas.microsoft.com/office/drawing/2014/main" id="{D39923B0-EDF4-704D-D03C-45F3D23ECEF9}"/>
                  </a:ext>
                </a:extLst>
              </p:cNvPr>
              <p:cNvSpPr txBox="1">
                <a:spLocks noRot="1" noChangeAspect="1" noMove="1" noResize="1" noEditPoints="1" noAdjustHandles="1" noChangeArrowheads="1" noChangeShapeType="1" noTextEdit="1"/>
              </p:cNvSpPr>
              <p:nvPr/>
            </p:nvSpPr>
            <p:spPr>
              <a:xfrm>
                <a:off x="6965314" y="898233"/>
                <a:ext cx="4832872" cy="2163974"/>
              </a:xfrm>
              <a:prstGeom prst="rect">
                <a:avLst/>
              </a:prstGeom>
              <a:blipFill>
                <a:blip r:embed="rId5"/>
                <a:stretch>
                  <a:fillRect l="-1136"/>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1587872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40">
                <a:extLst>
                  <a:ext uri="{FF2B5EF4-FFF2-40B4-BE49-F238E27FC236}">
                    <a16:creationId xmlns="" xmlns:a16="http://schemas.microsoft.com/office/drawing/2014/main" id="{BEF13453-5070-F1F2-805D-1DB702426940}"/>
                  </a:ext>
                </a:extLst>
              </p:cNvPr>
              <p:cNvSpPr txBox="1">
                <a:spLocks/>
              </p:cNvSpPr>
              <p:nvPr/>
            </p:nvSpPr>
            <p:spPr>
              <a:xfrm>
                <a:off x="451392" y="662563"/>
                <a:ext cx="6279346" cy="51443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Check for Overturning:</a:t>
                </a:r>
              </a:p>
              <a:p>
                <a:pPr>
                  <a:lnSpc>
                    <a:spcPct val="107000"/>
                  </a:lnSpc>
                  <a:spcAft>
                    <a:spcPts val="800"/>
                  </a:spcAft>
                </a:pP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𝐹𝑠</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𝑜𝑣𝑒𝑟𝑡𝑢𝑟𝑛𝑖𝑛𝑔</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𝑀𝑟</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𝑀𝑜</m:t>
                        </m:r>
                      </m:den>
                    </m:f>
                  </m:oMath>
                </a14:m>
                <a:r>
                  <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1600" i="1" smtClean="0">
                            <a:latin typeface="Cambria Math" panose="02040503050406030204" pitchFamily="18" charset="0"/>
                          </a:rPr>
                        </m:ctrlPr>
                      </m:fPr>
                      <m:num>
                        <m:r>
                          <a:rPr lang="en-US" sz="1600" b="0" i="0" kern="100" smtClean="0">
                            <a:latin typeface="Cambria Math" panose="02040503050406030204" pitchFamily="18" charset="0"/>
                            <a:ea typeface="Times New Roman" panose="02020603050405020304" pitchFamily="18" charset="0"/>
                            <a:cs typeface="Times New Roman" panose="02020603050405020304" pitchFamily="18" charset="0"/>
                          </a:rPr>
                          <m:t>104378</m:t>
                        </m:r>
                      </m:num>
                      <m:den>
                        <m:r>
                          <a:rPr lang="en-US" sz="1600" b="0" i="1" smtClean="0">
                            <a:latin typeface="Cambria Math" panose="02040503050406030204" pitchFamily="18" charset="0"/>
                          </a:rPr>
                          <m:t>6185</m:t>
                        </m:r>
                        <m:r>
                          <a:rPr lang="en-US" sz="1600" b="0" i="1" smtClean="0">
                            <a:latin typeface="Cambria Math" panose="02040503050406030204" pitchFamily="18" charset="0"/>
                          </a:rPr>
                          <m:t>.</m:t>
                        </m:r>
                        <m:r>
                          <a:rPr lang="en-US" sz="1600" b="0" i="1" smtClean="0">
                            <a:latin typeface="Cambria Math" panose="02040503050406030204" pitchFamily="18" charset="0"/>
                          </a:rPr>
                          <m:t>808</m:t>
                        </m:r>
                      </m:den>
                    </m:f>
                    <m:r>
                      <a:rPr lang="en-US" sz="1600" i="1">
                        <a:latin typeface="Cambria Math" panose="02040503050406030204" pitchFamily="18" charset="0"/>
                      </a:rPr>
                      <m:t>=</m:t>
                    </m:r>
                    <m:r>
                      <a:rPr lang="en-US" sz="1600" b="0" i="0" smtClean="0">
                        <a:latin typeface="Cambria Math" panose="02040503050406030204" pitchFamily="18" charset="0"/>
                      </a:rPr>
                      <m:t>16</m:t>
                    </m:r>
                    <m:r>
                      <a:rPr lang="en-US" sz="1600" b="0" i="0" smtClean="0">
                        <a:latin typeface="Cambria Math" panose="02040503050406030204" pitchFamily="18" charset="0"/>
                      </a:rPr>
                      <m:t>.</m:t>
                    </m:r>
                    <m:r>
                      <a:rPr lang="en-US" sz="1600" b="0" i="0" smtClean="0">
                        <a:latin typeface="Cambria Math" panose="02040503050406030204" pitchFamily="18" charset="0"/>
                      </a:rPr>
                      <m:t>87</m:t>
                    </m:r>
                    <m:r>
                      <a:rPr lang="en-US" sz="1600">
                        <a:latin typeface="Cambria Math" panose="02040503050406030204" pitchFamily="18" charset="0"/>
                      </a:rPr>
                      <m:t> &gt; </m:t>
                    </m:r>
                    <m:r>
                      <a:rPr lang="en-US" sz="1600">
                        <a:latin typeface="Cambria Math" panose="02040503050406030204" pitchFamily="18" charset="0"/>
                      </a:rPr>
                      <m:t>3</m:t>
                    </m:r>
                    <m:r>
                      <a:rPr lang="en-US" sz="1600">
                        <a:latin typeface="Cambria Math" panose="02040503050406030204" pitchFamily="18" charset="0"/>
                      </a:rPr>
                      <m:t>  </m:t>
                    </m:r>
                    <m:r>
                      <m:rPr>
                        <m:sty m:val="p"/>
                      </m:rPr>
                      <a:rPr lang="en-US" sz="1600">
                        <a:latin typeface="Cambria Math" panose="02040503050406030204" pitchFamily="18" charset="0"/>
                      </a:rPr>
                      <m:t>OK</m:t>
                    </m:r>
                  </m:oMath>
                </a14:m>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𝑀𝑟</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W</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X</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1</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q</m:t>
                    </m:r>
                    <m:r>
                      <a:rPr lang="en-US" sz="1600" kern="100">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L</m:t>
                                </m:r>
                              </m:e>
                              <m:sup>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 </m:t>
                        </m:r>
                      </m:e>
                    </m:d>
                  </m:oMath>
                </a14:m>
                <a:r>
                  <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8100</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12</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5</m:t>
                        </m:r>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0" i="1" kern="100" smtClean="0">
                                    <a:latin typeface="Cambria Math" panose="02040503050406030204" pitchFamily="18" charset="0"/>
                                    <a:ea typeface="Times New Roman" panose="02020603050405020304" pitchFamily="18" charset="0"/>
                                    <a:cs typeface="Times New Roman" panose="02020603050405020304" pitchFamily="18" charset="0"/>
                                  </a:rPr>
                                  <m:t>25</m:t>
                                </m:r>
                              </m:e>
                              <m:sup>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latin typeface="Cambria Math" panose="02040503050406030204" pitchFamily="18" charset="0"/>
                        <a:ea typeface="Times New Roman" panose="02020603050405020304" pitchFamily="18" charset="0"/>
                        <a:cs typeface="Times New Roman" panose="02020603050405020304" pitchFamily="18" charset="0"/>
                      </a:rPr>
                      <m:t>104378</m:t>
                    </m:r>
                    <m:r>
                      <a:rPr lang="en-US" sz="1600" kern="1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latin typeface="Cambria Math" panose="02040503050406030204" pitchFamily="18" charset="0"/>
                        <a:ea typeface="Times New Roman" panose="02020603050405020304" pitchFamily="18" charset="0"/>
                        <a:cs typeface="Times New Roman" panose="02020603050405020304" pitchFamily="18" charset="0"/>
                      </a:rPr>
                      <m:t>m</m:t>
                    </m:r>
                  </m:oMath>
                </a14:m>
                <a:endParaRPr lang="en-US" sz="1600" i="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γ</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H</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L</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25</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8100</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KN</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14:m>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𝑀𝑜</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𝑃𝑎</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oMath>
                </a14:m>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r>
                      <a:rPr lang="en-US" sz="1600" i="1">
                        <a:latin typeface="Cambria Math" panose="02040503050406030204" pitchFamily="18" charset="0"/>
                      </a:rPr>
                      <m:t>1030</m:t>
                    </m:r>
                    <m:r>
                      <a:rPr lang="en-US" sz="1600" i="1">
                        <a:latin typeface="Cambria Math" panose="02040503050406030204" pitchFamily="18" charset="0"/>
                      </a:rPr>
                      <m:t>.</m:t>
                    </m:r>
                    <m:r>
                      <a:rPr lang="en-US" sz="1600" i="1">
                        <a:latin typeface="Cambria Math" panose="02040503050406030204" pitchFamily="18" charset="0"/>
                      </a:rPr>
                      <m:t>968</m:t>
                    </m:r>
                    <m:r>
                      <a:rPr lang="en-US" sz="1600" i="1" smtClean="0">
                        <a:latin typeface="Cambria Math" panose="02040503050406030204" pitchFamily="18" charset="0"/>
                      </a:rPr>
                      <m:t>∗</m:t>
                    </m:r>
                    <m:r>
                      <a:rPr lang="en-US" sz="1600" i="1">
                        <a:latin typeface="Cambria Math" panose="02040503050406030204" pitchFamily="18" charset="0"/>
                      </a:rPr>
                      <m:t>6</m:t>
                    </m:r>
                    <m:r>
                      <a:rPr lang="en-US" sz="1600" i="1">
                        <a:latin typeface="Cambria Math" panose="02040503050406030204" pitchFamily="18" charset="0"/>
                      </a:rPr>
                      <m:t>=</m:t>
                    </m:r>
                    <m:r>
                      <a:rPr lang="en-US" sz="1600" i="1">
                        <a:latin typeface="Cambria Math" panose="02040503050406030204" pitchFamily="18" charset="0"/>
                      </a:rPr>
                      <m:t>6185</m:t>
                    </m:r>
                    <m:r>
                      <a:rPr lang="en-US" sz="1600" i="1">
                        <a:latin typeface="Cambria Math" panose="02040503050406030204" pitchFamily="18" charset="0"/>
                      </a:rPr>
                      <m:t>.</m:t>
                    </m:r>
                    <m:r>
                      <a:rPr lang="en-US" sz="1600" i="1">
                        <a:latin typeface="Cambria Math" panose="02040503050406030204" pitchFamily="18" charset="0"/>
                      </a:rPr>
                      <m:t>808</m:t>
                    </m:r>
                    <m:r>
                      <a:rPr lang="en-US" sz="1600" i="1">
                        <a:latin typeface="Cambria Math" panose="02040503050406030204" pitchFamily="18" charset="0"/>
                      </a:rPr>
                      <m:t> </m:t>
                    </m:r>
                    <m:r>
                      <a:rPr lang="en-US" sz="1600" i="1">
                        <a:latin typeface="Cambria Math" panose="02040503050406030204" pitchFamily="18" charset="0"/>
                      </a:rPr>
                      <m:t>𝐾𝑁</m:t>
                    </m:r>
                    <m:r>
                      <a:rPr lang="en-US" sz="1600" i="1">
                        <a:latin typeface="Cambria Math" panose="02040503050406030204" pitchFamily="18" charset="0"/>
                      </a:rPr>
                      <m:t>/</m:t>
                    </m:r>
                    <m:r>
                      <a:rPr lang="en-US" sz="1600" i="1">
                        <a:latin typeface="Cambria Math" panose="02040503050406030204" pitchFamily="18" charset="0"/>
                      </a:rPr>
                      <m:t>𝑚</m:t>
                    </m:r>
                    <m:r>
                      <a:rPr lang="en-US" sz="1600" i="1">
                        <a:latin typeface="Cambria Math" panose="02040503050406030204" pitchFamily="18" charset="0"/>
                      </a:rPr>
                      <m:t>^</m:t>
                    </m:r>
                    <m:r>
                      <a:rPr lang="en-US" sz="1600" i="1">
                        <a:latin typeface="Cambria Math" panose="02040503050406030204" pitchFamily="18" charset="0"/>
                      </a:rPr>
                      <m:t>2</m:t>
                    </m:r>
                  </m:oMath>
                </a14:m>
                <a:endPar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sSup>
                          <m:sSup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𝜎</m:t>
                            </m:r>
                          </m:e>
                          <m: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m:t>
                            </m:r>
                          </m:sup>
                        </m:sSup>
                        <m:r>
                          <a:rPr lang="en-GB" sz="1600" i="1" kern="0">
                            <a:effectLst/>
                            <a:latin typeface="Cambria Math" panose="02040503050406030204" pitchFamily="18" charset="0"/>
                            <a:ea typeface="Calibri" panose="020F0502020204030204" pitchFamily="34" charset="0"/>
                            <a:cs typeface="Times New Roman" panose="02020603050405020304" pitchFamily="18" charset="0"/>
                          </a:rPr>
                          <m:t>𝑎</m:t>
                        </m:r>
                        <m:r>
                          <a:rPr lang="en-GB" sz="16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nary>
                      <m:naryPr>
                        <m:limLoc m:val="subSup"/>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sup>
                      <m:e>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𝑑𝑧</m:t>
                        </m:r>
                      </m:e>
                    </m:nary>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Pa = </a:t>
                </a:r>
                <a14:m>
                  <m:oMath xmlns:m="http://schemas.openxmlformats.org/officeDocument/2006/math">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𝛾</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𝑘𝑎</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𝐾𝑎</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14</m:t>
                        </m:r>
                      </m:sup>
                    </m:sSubSup>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18</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333</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18</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e>
                    </m:d>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𝑃𝑎</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971</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028</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59</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94</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1030</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968</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𝐾𝑁</m:t>
                      </m:r>
                    </m:oMath>
                  </m:oMathPara>
                </a14:m>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𝑍</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𝐻</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6</m:t>
                      </m:r>
                    </m:oMath>
                  </m:oMathPara>
                </a14:m>
                <a:endParaRPr lang="en-US" sz="1800" dirty="0">
                  <a:latin typeface="Times New Roman" panose="02020603050405020304" pitchFamily="18" charset="0"/>
                  <a:cs typeface="Times New Roman" panose="02020603050405020304" pitchFamily="18" charset="0"/>
                </a:endParaRPr>
              </a:p>
            </p:txBody>
          </p:sp>
        </mc:Choice>
        <mc:Fallback xmlns="">
          <p:sp>
            <p:nvSpPr>
              <p:cNvPr id="2" name="Title 40">
                <a:extLst>
                  <a:ext uri="{FF2B5EF4-FFF2-40B4-BE49-F238E27FC236}">
                    <a16:creationId xmlns:a16="http://schemas.microsoft.com/office/drawing/2014/main" id="{BEF13453-5070-F1F2-805D-1DB702426940}"/>
                  </a:ext>
                </a:extLst>
              </p:cNvPr>
              <p:cNvSpPr txBox="1">
                <a:spLocks noRot="1" noChangeAspect="1" noMove="1" noResize="1" noEditPoints="1" noAdjustHandles="1" noChangeArrowheads="1" noChangeShapeType="1" noTextEdit="1"/>
              </p:cNvSpPr>
              <p:nvPr/>
            </p:nvSpPr>
            <p:spPr>
              <a:xfrm>
                <a:off x="451392" y="662563"/>
                <a:ext cx="6279346" cy="5144348"/>
              </a:xfrm>
              <a:prstGeom prst="rect">
                <a:avLst/>
              </a:prstGeom>
              <a:blipFill>
                <a:blip r:embed="rId2"/>
                <a:stretch>
                  <a:fillRect l="-97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itle 40">
                <a:extLst>
                  <a:ext uri="{FF2B5EF4-FFF2-40B4-BE49-F238E27FC236}">
                    <a16:creationId xmlns="" xmlns:a16="http://schemas.microsoft.com/office/drawing/2014/main" id="{6B7AAA3C-EFEB-AB08-8A4F-6860DB9F9BFC}"/>
                  </a:ext>
                </a:extLst>
              </p:cNvPr>
              <p:cNvSpPr txBox="1">
                <a:spLocks/>
              </p:cNvSpPr>
              <p:nvPr/>
            </p:nvSpPr>
            <p:spPr>
              <a:xfrm>
                <a:off x="6900420" y="662563"/>
                <a:ext cx="5146558"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sliding:</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𝑞</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𝑘</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𝑃𝑎</m:t>
                        </m:r>
                      </m:den>
                    </m:f>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FS (sliding) =  </a:t>
                </a:r>
                <a14:m>
                  <m:oMath xmlns:m="http://schemas.openxmlformats.org/officeDocument/2006/math">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8100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25</m:t>
                                </m:r>
                              </m:e>
                            </m:d>
                          </m:e>
                        </m:d>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 </m:t>
                        </m:r>
                        <m:func>
                          <m:func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1600" kern="100">
                                <a:effectLst/>
                                <a:latin typeface="Cambria Math" panose="02040503050406030204" pitchFamily="18" charset="0"/>
                                <a:ea typeface="Calibri" panose="020F0502020204030204" pitchFamily="34" charset="0"/>
                                <a:cs typeface="Times New Roman" panose="02020603050405020304" pitchFamily="18" charset="0"/>
                              </a:rPr>
                              <m:t>tan</m:t>
                            </m:r>
                          </m:fNa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30</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130</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968</m:t>
                        </m:r>
                      </m:den>
                    </m:f>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0" i="0" kern="100" smtClean="0">
                        <a:effectLst/>
                        <a:latin typeface="Cambria Math" panose="02040503050406030204" pitchFamily="18" charset="0"/>
                        <a:ea typeface="Times New Roman" panose="02020603050405020304" pitchFamily="18" charset="0"/>
                        <a:cs typeface="Times New Roman" panose="02020603050405020304" pitchFamily="18" charset="0"/>
                      </a:rPr>
                      <m:t>95</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kern="100">
                        <a:effectLst/>
                        <a:latin typeface="Cambria Math" panose="02040503050406030204" pitchFamily="18" charset="0"/>
                        <a:ea typeface="Times New Roman" panose="02020603050405020304" pitchFamily="18" charset="0"/>
                        <a:cs typeface="Times New Roman" panose="02020603050405020304" pitchFamily="18" charset="0"/>
                      </a:rPr>
                      <m:t>OK</m:t>
                    </m:r>
                  </m:oMath>
                </a14:m>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4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mc:Choice>
        <mc:Fallback xmlns="">
          <p:sp>
            <p:nvSpPr>
              <p:cNvPr id="5" name="Title 40">
                <a:extLst>
                  <a:ext uri="{FF2B5EF4-FFF2-40B4-BE49-F238E27FC236}">
                    <a16:creationId xmlns:a16="http://schemas.microsoft.com/office/drawing/2014/main" id="{6B7AAA3C-EFEB-AB08-8A4F-6860DB9F9BFC}"/>
                  </a:ext>
                </a:extLst>
              </p:cNvPr>
              <p:cNvSpPr txBox="1">
                <a:spLocks noRot="1" noChangeAspect="1" noMove="1" noResize="1" noEditPoints="1" noAdjustHandles="1" noChangeArrowheads="1" noChangeShapeType="1" noTextEdit="1"/>
              </p:cNvSpPr>
              <p:nvPr/>
            </p:nvSpPr>
            <p:spPr>
              <a:xfrm>
                <a:off x="6900420" y="662563"/>
                <a:ext cx="5146558" cy="2103190"/>
              </a:xfrm>
              <a:prstGeom prst="rect">
                <a:avLst/>
              </a:prstGeom>
              <a:blipFill>
                <a:blip r:embed="rId3"/>
                <a:stretch>
                  <a:fillRect l="-1303"/>
                </a:stretch>
              </a:blipFill>
              <a:ln>
                <a:noFill/>
              </a:ln>
            </p:spPr>
            <p:txBody>
              <a:bodyPr/>
              <a:lstStyle/>
              <a:p>
                <a:r>
                  <a:rPr lang="en-US">
                    <a:noFill/>
                  </a:rPr>
                  <a:t> </a:t>
                </a:r>
              </a:p>
            </p:txBody>
          </p:sp>
        </mc:Fallback>
      </mc:AlternateContent>
      <p:sp>
        <p:nvSpPr>
          <p:cNvPr id="6" name="Title 40">
            <a:extLst>
              <a:ext uri="{FF2B5EF4-FFF2-40B4-BE49-F238E27FC236}">
                <a16:creationId xmlns="" xmlns:a16="http://schemas.microsoft.com/office/drawing/2014/main" id="{743EBFA2-4FBA-610C-FFD7-0FABF94BBD77}"/>
              </a:ext>
            </a:extLst>
          </p:cNvPr>
          <p:cNvSpPr txBox="1">
            <a:spLocks/>
          </p:cNvSpPr>
          <p:nvPr/>
        </p:nvSpPr>
        <p:spPr>
          <a:xfrm>
            <a:off x="6730738" y="2691861"/>
            <a:ext cx="5485923" cy="210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marL="0" marR="0">
              <a:lnSpc>
                <a:spcPct val="107000"/>
              </a:lnSpc>
              <a:spcBef>
                <a:spcPts val="0"/>
              </a:spcBef>
              <a:spcAft>
                <a:spcPts val="800"/>
              </a:spcAft>
            </a:pPr>
            <a:r>
              <a:rPr lang="en-US" sz="2000" b="1" kern="100" dirty="0">
                <a:effectLst/>
                <a:latin typeface="Times New Roman" panose="02020603050405020304" pitchFamily="18" charset="0"/>
                <a:ea typeface="Times New Roman" panose="02020603050405020304" pitchFamily="18" charset="0"/>
                <a:cs typeface="Times New Roman" panose="02020603050405020304" pitchFamily="18" charset="0"/>
              </a:rPr>
              <a:t>Check for ultimate Bearing Capacity:</a:t>
            </a:r>
            <a:endPar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a:t>
            </a:r>
            <a:r>
              <a:rPr lang="en-US" sz="1600" kern="100" dirty="0" err="1">
                <a:effectLst/>
                <a:latin typeface="Times New Roman" panose="02020603050405020304" pitchFamily="18" charset="0"/>
                <a:ea typeface="Times New Roman" panose="02020603050405020304" pitchFamily="18" charset="0"/>
                <a:cs typeface="Times New Roman" panose="02020603050405020304" pitchFamily="18" charset="0"/>
              </a:rPr>
              <a:t>Q</a:t>
            </a:r>
            <a:r>
              <a:rPr lang="en-US" sz="1600" kern="100" baseline="-25000" dirty="0" err="1">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Po = (γ * Z) + q = (18 * 14) + 10 = </a:t>
            </a:r>
            <a:r>
              <a:rPr lang="" sz="1600" kern="100" dirty="0" smtClean="0">
                <a:effectLst/>
                <a:latin typeface="Times New Roman" panose="02020603050405020304" pitchFamily="18" charset="0"/>
                <a:ea typeface="Times New Roman" panose="02020603050405020304" pitchFamily="18" charset="0"/>
                <a:cs typeface="Times New Roman" panose="02020603050405020304" pitchFamily="18" charset="0"/>
              </a:rPr>
              <a:t>334</a:t>
            </a:r>
            <a:r>
              <a:rPr lang="en-US" sz="1600" kern="1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KN/m^2</a:t>
            </a:r>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334 ≥ 220 Not OK</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In this case, we must improve the soil until it becomes </a:t>
            </a:r>
            <a:r>
              <a:rPr lang="en-US" sz="1600" kern="100" dirty="0" err="1">
                <a:effectLst/>
                <a:latin typeface="Times New Roman" panose="02020603050405020304" pitchFamily="18" charset="0"/>
                <a:ea typeface="Times New Roman" panose="02020603050405020304" pitchFamily="18" charset="0"/>
                <a:cs typeface="Arial" panose="020B0604020202020204" pitchFamily="34" charset="0"/>
              </a:rPr>
              <a:t>Q</a:t>
            </a:r>
            <a:r>
              <a:rPr lang="en-US" sz="1600" kern="100" baseline="-25000" dirty="0" err="1">
                <a:effectLst/>
                <a:latin typeface="Times New Roman" panose="02020603050405020304" pitchFamily="18" charset="0"/>
                <a:ea typeface="Times New Roman" panose="02020603050405020304" pitchFamily="18" charset="0"/>
                <a:cs typeface="Arial" panose="020B0604020202020204" pitchFamily="34" charset="0"/>
              </a:rPr>
              <a:t>all</a:t>
            </a:r>
            <a:r>
              <a:rPr lang="en-US" sz="1600" kern="100" baseline="-2500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600" kern="100" dirty="0">
                <a:effectLst/>
                <a:latin typeface="Times New Roman" panose="02020603050405020304" pitchFamily="18" charset="0"/>
                <a:ea typeface="Times New Roman" panose="02020603050405020304" pitchFamily="18" charset="0"/>
                <a:cs typeface="Arial" panose="020B0604020202020204" pitchFamily="34" charset="0"/>
              </a:rPr>
              <a:t>≥ P</a:t>
            </a:r>
            <a:r>
              <a:rPr lang="en-US" sz="1600" kern="100" baseline="-25000" dirty="0">
                <a:effectLst/>
                <a:latin typeface="Times New Roman" panose="02020603050405020304" pitchFamily="18" charset="0"/>
                <a:ea typeface="Times New Roman" panose="02020603050405020304" pitchFamily="18" charset="0"/>
                <a:cs typeface="Arial" panose="020B0604020202020204" pitchFamily="34" charset="0"/>
              </a:rPr>
              <a:t>o</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3108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3" name="Title 2">
            <a:extLst>
              <a:ext uri="{FF2B5EF4-FFF2-40B4-BE49-F238E27FC236}">
                <a16:creationId xmlns="" xmlns:a16="http://schemas.microsoft.com/office/drawing/2014/main" id="{585304AC-2F45-9C2A-B9B1-EED700B2359F}"/>
              </a:ext>
            </a:extLst>
          </p:cNvPr>
          <p:cNvSpPr>
            <a:spLocks noGrp="1"/>
          </p:cNvSpPr>
          <p:nvPr>
            <p:ph type="title"/>
          </p:nvPr>
        </p:nvSpPr>
        <p:spPr>
          <a:xfrm>
            <a:off x="272270" y="808087"/>
            <a:ext cx="11482955" cy="4876276"/>
          </a:xfrm>
        </p:spPr>
        <p:txBody>
          <a:bodyPr/>
          <a:lstStyle/>
          <a:p>
            <a:pPr>
              <a:lnSpc>
                <a:spcPct val="150000"/>
              </a:lnSpc>
              <a:spcAft>
                <a:spcPts val="800"/>
              </a:spcAft>
            </a:pPr>
            <a:r>
              <a:rPr lang="en-US" sz="6000" b="1" kern="100" dirty="0">
                <a:effectLst/>
                <a:latin typeface="Times New Roman" panose="02020603050405020304" pitchFamily="18" charset="0"/>
                <a:ea typeface="Calibri" panose="020F0502020204030204" pitchFamily="34" charset="0"/>
                <a:cs typeface="Times New Roman" panose="02020603050405020304" pitchFamily="18" charset="0"/>
              </a:rPr>
              <a:t>Chapter </a:t>
            </a:r>
            <a:r>
              <a:rPr lang="en-US" sz="6000" b="1" kern="100" dirty="0" smtClean="0">
                <a:effectLst/>
                <a:latin typeface="Times New Roman" panose="02020603050405020304" pitchFamily="18" charset="0"/>
                <a:ea typeface="Calibri" panose="020F0502020204030204" pitchFamily="34" charset="0"/>
                <a:cs typeface="Times New Roman" panose="02020603050405020304" pitchFamily="18" charset="0"/>
              </a:rPr>
              <a:t>Six</a:t>
            </a:r>
            <a: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br>
            <a:r>
              <a:rPr lang="en-US" sz="4800" b="1" kern="100" dirty="0">
                <a:latin typeface="Times New Roman" panose="02020603050405020304" pitchFamily="18" charset="0"/>
                <a:ea typeface="Calibri" panose="020F0502020204030204" pitchFamily="34" charset="0"/>
                <a:cs typeface="Times New Roman" panose="02020603050405020304" pitchFamily="18" charset="0"/>
              </a:rPr>
              <a:t>Design Of Traditional Retaining Walls</a:t>
            </a:r>
            <a:br>
              <a:rPr lang="en-US" sz="4800" b="1" kern="100" dirty="0">
                <a:latin typeface="Times New Roman" panose="02020603050405020304" pitchFamily="18" charset="0"/>
                <a:ea typeface="Calibri" panose="020F0502020204030204" pitchFamily="34" charset="0"/>
                <a:cs typeface="Times New Roman" panose="02020603050405020304" pitchFamily="18" charset="0"/>
              </a:rPr>
            </a:br>
            <a:r>
              <a:rPr lang="en-US" sz="4800" b="1" kern="100" dirty="0" smtClean="0">
                <a:latin typeface="Times New Roman" panose="02020603050405020304" pitchFamily="18" charset="0"/>
                <a:ea typeface="Calibri" panose="020F0502020204030204" pitchFamily="34" charset="0"/>
                <a:cs typeface="Times New Roman" panose="02020603050405020304" pitchFamily="18" charset="0"/>
              </a:rPr>
              <a:t>(Cantilever </a:t>
            </a:r>
            <a:r>
              <a:rPr lang="en-US" sz="4800" b="1" kern="100" dirty="0">
                <a:latin typeface="Times New Roman" panose="02020603050405020304" pitchFamily="18" charset="0"/>
                <a:ea typeface="Calibri" panose="020F0502020204030204" pitchFamily="34" charset="0"/>
                <a:cs typeface="Times New Roman" panose="02020603050405020304" pitchFamily="18" charset="0"/>
              </a:rPr>
              <a:t>wall </a:t>
            </a:r>
            <a:r>
              <a:rPr lang="en-US" sz="4800" b="1" kern="1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60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10864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63F0E30E-546F-4292-4DA7-5243C050894F}"/>
              </a:ext>
            </a:extLst>
          </p:cNvPr>
          <p:cNvSpPr txBox="1">
            <a:spLocks/>
          </p:cNvSpPr>
          <p:nvPr/>
        </p:nvSpPr>
        <p:spPr>
          <a:xfrm>
            <a:off x="1226719" y="586188"/>
            <a:ext cx="9418800" cy="96103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pPr>
              <a:buClr>
                <a:srgbClr val="000000"/>
              </a:buClr>
            </a:pPr>
            <a:r>
              <a:rPr lang="en-US" sz="4400" b="1" kern="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Introduction</a:t>
            </a:r>
          </a:p>
        </p:txBody>
      </p:sp>
      <p:sp>
        <p:nvSpPr>
          <p:cNvPr id="4" name="Subtitle 4">
            <a:extLst>
              <a:ext uri="{FF2B5EF4-FFF2-40B4-BE49-F238E27FC236}">
                <a16:creationId xmlns:a16="http://schemas.microsoft.com/office/drawing/2014/main" xmlns="" id="{27BD218B-4DBB-6500-3163-AD2E5E229DC1}"/>
              </a:ext>
            </a:extLst>
          </p:cNvPr>
          <p:cNvSpPr txBox="1">
            <a:spLocks/>
          </p:cNvSpPr>
          <p:nvPr/>
        </p:nvSpPr>
        <p:spPr>
          <a:xfrm>
            <a:off x="1226719" y="1671287"/>
            <a:ext cx="9839149" cy="466864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lvl="0">
              <a:buClrTx/>
            </a:pPr>
            <a:r>
              <a:rPr lang="en-US" sz="1800" dirty="0">
                <a:latin typeface="Times New Roman" panose="02020603050405020304" pitchFamily="18" charset="0"/>
                <a:ea typeface="+mn-ea"/>
                <a:cs typeface="Times New Roman" panose="02020603050405020304" pitchFamily="18" charset="0"/>
              </a:rPr>
              <a:t>Cantilever walls are built using reinforced concrete, with an L-shaped, or inverted T-shaped, foundation. This kind of retaining wall consists of a stem and a base slab (or footing) which sits under the backfill.</a:t>
            </a: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r>
              <a:rPr lang="en-US" sz="2000" kern="0" dirty="0">
                <a:latin typeface="Times New Roman" panose="02020603050405020304" pitchFamily="18" charset="0"/>
                <a:ea typeface="Calibri" panose="020F0502020204030204" pitchFamily="34" charset="0"/>
                <a:cs typeface="Times New Roman" panose="02020603050405020304" pitchFamily="18" charset="0"/>
              </a:rPr>
              <a:t>  </a:t>
            </a: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 name="صورة 1"/>
          <p:cNvPicPr>
            <a:picLocks noChangeAspect="1"/>
          </p:cNvPicPr>
          <p:nvPr/>
        </p:nvPicPr>
        <p:blipFill>
          <a:blip r:embed="rId2"/>
          <a:stretch>
            <a:fillRect/>
          </a:stretch>
        </p:blipFill>
        <p:spPr>
          <a:xfrm>
            <a:off x="1226719" y="2590800"/>
            <a:ext cx="4691481" cy="3581400"/>
          </a:xfrm>
          <a:prstGeom prst="rect">
            <a:avLst/>
          </a:prstGeom>
        </p:spPr>
      </p:pic>
      <p:pic>
        <p:nvPicPr>
          <p:cNvPr id="6" name="صورة 5"/>
          <p:cNvPicPr>
            <a:picLocks noChangeAspect="1"/>
          </p:cNvPicPr>
          <p:nvPr/>
        </p:nvPicPr>
        <p:blipFill>
          <a:blip r:embed="rId3"/>
          <a:stretch>
            <a:fillRect/>
          </a:stretch>
        </p:blipFill>
        <p:spPr>
          <a:xfrm>
            <a:off x="6448425" y="2590800"/>
            <a:ext cx="5010802" cy="3581400"/>
          </a:xfrm>
          <a:prstGeom prst="rect">
            <a:avLst/>
          </a:prstGeom>
        </p:spPr>
      </p:pic>
    </p:spTree>
    <p:extLst>
      <p:ext uri="{BB962C8B-B14F-4D97-AF65-F5344CB8AC3E}">
        <p14:creationId xmlns:p14="http://schemas.microsoft.com/office/powerpoint/2010/main" val="67254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E7D6396-CF83-E2CC-B9F0-FE5A6307925C}"/>
              </a:ext>
            </a:extLst>
          </p:cNvPr>
          <p:cNvSpPr>
            <a:spLocks noGrp="1"/>
          </p:cNvSpPr>
          <p:nvPr>
            <p:ph type="title"/>
          </p:nvPr>
        </p:nvSpPr>
        <p:spPr/>
        <p:txBody>
          <a:bodyPr/>
          <a:lstStyle/>
          <a:p>
            <a:r>
              <a:rPr lang="en-US" sz="4400" b="1" dirty="0">
                <a:latin typeface="Calibri" panose="020F0502020204030204" pitchFamily="34" charset="0"/>
                <a:ea typeface="Calibri" panose="020F0502020204030204" pitchFamily="34" charset="0"/>
                <a:cs typeface="Calibri" panose="020F0502020204030204" pitchFamily="34" charset="0"/>
              </a:rPr>
              <a:t>Introduction</a:t>
            </a:r>
            <a:r>
              <a:rPr lang="en-US" dirty="0">
                <a:latin typeface="Calibri" panose="020F0502020204030204" pitchFamily="34" charset="0"/>
                <a:ea typeface="Calibri" panose="020F0502020204030204" pitchFamily="34" charset="0"/>
                <a:cs typeface="Calibri" panose="020F0502020204030204" pitchFamily="34" charset="0"/>
              </a:rPr>
              <a:t> </a:t>
            </a:r>
            <a:r>
              <a:rPr lang="en-US" sz="4400" b="1" dirty="0">
                <a:latin typeface="Calibri" panose="020F0502020204030204" pitchFamily="34" charset="0"/>
                <a:ea typeface="Calibri" panose="020F0502020204030204" pitchFamily="34" charset="0"/>
                <a:cs typeface="Calibri" panose="020F0502020204030204" pitchFamily="34" charset="0"/>
              </a:rPr>
              <a:t>:</a:t>
            </a:r>
            <a:r>
              <a:rPr lang="en-US" dirty="0">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 xmlns:a16="http://schemas.microsoft.com/office/drawing/2014/main" id="{A674C10A-018D-335C-266D-3ECA02649E56}"/>
              </a:ext>
            </a:extLst>
          </p:cNvPr>
          <p:cNvSpPr txBox="1"/>
          <p:nvPr/>
        </p:nvSpPr>
        <p:spPr>
          <a:xfrm>
            <a:off x="950967" y="1762812"/>
            <a:ext cx="10290000" cy="3736279"/>
          </a:xfrm>
          <a:prstGeom prst="rect">
            <a:avLst/>
          </a:prstGeom>
          <a:noFill/>
        </p:spPr>
        <p:txBody>
          <a:bodyPr wrap="square" rtlCol="0">
            <a:spAutoFit/>
          </a:bodyPr>
          <a:lstStyle/>
          <a:p>
            <a:pPr marL="0" marR="0" algn="just">
              <a:lnSpc>
                <a:spcPct val="150000"/>
              </a:lnSpc>
              <a:spcBef>
                <a:spcPts val="0"/>
              </a:spcBef>
              <a:spcAft>
                <a:spcPts val="800"/>
              </a:spcAft>
            </a:pPr>
            <a:r>
              <a:rPr lang="en-US" sz="2000" kern="100" dirty="0">
                <a:effectLst/>
                <a:latin typeface="Calibri" panose="020F0502020204030204" pitchFamily="34" charset="0"/>
                <a:ea typeface="Calibri" panose="020F0502020204030204" pitchFamily="34" charset="0"/>
                <a:cs typeface="Calibri" panose="020F0502020204030204" pitchFamily="34" charset="0"/>
              </a:rPr>
              <a:t>There are different methods to retain soil cuts or support vertical sides of soil embankments. Traditional methods are simply different types of typical retaining walls, such as, gravity retaining walls, semi-gravity retaining walls, cantilever retaining walls, counterfort retaining walls, etc. However, new modern trends are now available for these projects and the most common one is soil reinforcement. It is simply based on reinforcing the soil by horizontal strong intrusion made by steel or geosynthetic materials. This system is first suggested by Vidal in the 60’s of the last century. The system specialized for supporting soil vertical cuts is called Mechanically Stabilized Earth Retaining Wall and mainly composed of facing elements, reinforcing bars and backfill soils.</a:t>
            </a:r>
          </a:p>
        </p:txBody>
      </p:sp>
    </p:spTree>
    <p:extLst>
      <p:ext uri="{BB962C8B-B14F-4D97-AF65-F5344CB8AC3E}">
        <p14:creationId xmlns:p14="http://schemas.microsoft.com/office/powerpoint/2010/main" val="779941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9900" y="609600"/>
            <a:ext cx="11468100" cy="1449371"/>
          </a:xfrm>
          <a:prstGeom prst="rect">
            <a:avLst/>
          </a:prstGeom>
          <a:noFill/>
        </p:spPr>
        <p:txBody>
          <a:bodyPr wrap="square" rtlCol="0">
            <a:spAutoFit/>
          </a:bodyPr>
          <a:lstStyle/>
          <a:p>
            <a:pPr algn="just">
              <a:lnSpc>
                <a:spcPct val="150000"/>
              </a:lnSpc>
              <a:spcAft>
                <a:spcPts val="800"/>
              </a:spcAft>
            </a:pPr>
            <a:r>
              <a:rPr lang="en-US" sz="2000" kern="100" dirty="0" smtClean="0">
                <a:latin typeface="Times New Roman" panose="02020603050405020304" pitchFamily="18" charset="0"/>
                <a:ea typeface="Calibri" panose="020F0502020204030204" pitchFamily="34" charset="0"/>
                <a:cs typeface="Arial" panose="020B0604020202020204" pitchFamily="34" charset="0"/>
              </a:rPr>
              <a:t>We </a:t>
            </a:r>
            <a:r>
              <a:rPr lang="en-US" sz="2000" kern="100" dirty="0">
                <a:latin typeface="Times New Roman" panose="02020603050405020304" pitchFamily="18" charset="0"/>
                <a:ea typeface="Calibri" panose="020F0502020204030204" pitchFamily="34" charset="0"/>
                <a:cs typeface="Arial" panose="020B0604020202020204" pitchFamily="34" charset="0"/>
              </a:rPr>
              <a:t>designed a cantilever wall using the </a:t>
            </a:r>
            <a:r>
              <a:rPr lang="en-US" sz="2000" kern="100" dirty="0" err="1">
                <a:latin typeface="Times New Roman" panose="02020603050405020304" pitchFamily="18" charset="0"/>
                <a:ea typeface="Calibri" panose="020F0502020204030204" pitchFamily="34" charset="0"/>
                <a:cs typeface="Arial" panose="020B0604020202020204" pitchFamily="34" charset="0"/>
              </a:rPr>
              <a:t>Prokon</a:t>
            </a:r>
            <a:r>
              <a:rPr lang="en-US" sz="2000" kern="100" dirty="0">
                <a:latin typeface="Times New Roman" panose="02020603050405020304" pitchFamily="18" charset="0"/>
                <a:ea typeface="Calibri" panose="020F0502020204030204" pitchFamily="34" charset="0"/>
                <a:cs typeface="Arial" panose="020B0604020202020204" pitchFamily="34" charset="0"/>
              </a:rPr>
              <a:t> program with different lengths and dimensions so that they are within the necessary conditions for the wall to remain standing</a:t>
            </a:r>
            <a:r>
              <a:rPr lang="en-US" sz="2000" kern="100" dirty="0" smtClean="0">
                <a:latin typeface="Times New Roman" panose="02020603050405020304" pitchFamily="18" charset="0"/>
                <a:ea typeface="Calibri" panose="020F0502020204030204" pitchFamily="34" charset="0"/>
                <a:cs typeface="Arial" panose="020B0604020202020204" pitchFamily="34" charset="0"/>
              </a:rPr>
              <a:t>.</a:t>
            </a:r>
          </a:p>
          <a:p>
            <a:pPr algn="just">
              <a:lnSpc>
                <a:spcPct val="150000"/>
              </a:lnSpc>
              <a:spcAft>
                <a:spcPts val="800"/>
              </a:spcAft>
            </a:pP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صورة 4"/>
          <p:cNvPicPr>
            <a:picLocks noChangeAspect="1"/>
          </p:cNvPicPr>
          <p:nvPr/>
        </p:nvPicPr>
        <p:blipFill>
          <a:blip r:embed="rId2"/>
          <a:stretch>
            <a:fillRect/>
          </a:stretch>
        </p:blipFill>
        <p:spPr>
          <a:xfrm>
            <a:off x="2305050" y="1943100"/>
            <a:ext cx="7797800" cy="4076700"/>
          </a:xfrm>
          <a:prstGeom prst="rect">
            <a:avLst/>
          </a:prstGeom>
        </p:spPr>
      </p:pic>
    </p:spTree>
    <p:extLst>
      <p:ext uri="{BB962C8B-B14F-4D97-AF65-F5344CB8AC3E}">
        <p14:creationId xmlns:p14="http://schemas.microsoft.com/office/powerpoint/2010/main" val="8915373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3">
            <a:extLst>
              <a:ext uri="{FF2B5EF4-FFF2-40B4-BE49-F238E27FC236}">
                <a16:creationId xmlns:a16="http://schemas.microsoft.com/office/drawing/2014/main" xmlns="" id="{75D3E469-FE77-A729-8995-DD6FA354046B}"/>
              </a:ext>
            </a:extLst>
          </p:cNvPr>
          <p:cNvSpPr txBox="1"/>
          <p:nvPr/>
        </p:nvSpPr>
        <p:spPr>
          <a:xfrm>
            <a:off x="913548" y="480943"/>
            <a:ext cx="10115551" cy="6422271"/>
          </a:xfrm>
          <a:prstGeom prst="rect">
            <a:avLst/>
          </a:prstGeom>
          <a:noFill/>
        </p:spPr>
        <p:txBody>
          <a:bodyPr wrap="square">
            <a:spAutoFit/>
          </a:bodyPr>
          <a:lstStyle/>
          <a:p>
            <a:pPr algn="just">
              <a:lnSpc>
                <a:spcPct val="150000"/>
              </a:lnSpc>
              <a:spcAft>
                <a:spcPts val="800"/>
              </a:spcAft>
            </a:pPr>
            <a:r>
              <a:rPr lang="en-US" sz="2400" dirty="0">
                <a:latin typeface="Times New Roman" panose="02020603050405020304" pitchFamily="18" charset="0"/>
                <a:cs typeface="Times New Roman" panose="02020603050405020304" pitchFamily="18" charset="0"/>
              </a:rPr>
              <a:t>Through this program we will design two main factors through which we will calculate the cost </a:t>
            </a:r>
            <a:r>
              <a:rPr lang="en-US" sz="2400" dirty="0" smtClean="0">
                <a:latin typeface="Times New Roman" panose="02020603050405020304" pitchFamily="18" charset="0"/>
                <a:cs typeface="Times New Roman" panose="02020603050405020304" pitchFamily="18" charset="0"/>
              </a:rPr>
              <a:t>:</a:t>
            </a:r>
            <a:endParaRPr lang="en-US" sz="24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50000"/>
              </a:lnSpc>
              <a:spcAft>
                <a:spcPts val="800"/>
              </a:spcAft>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Wall dimensions</a:t>
            </a:r>
          </a:p>
          <a:p>
            <a:pPr marL="285750" indent="-285750">
              <a:lnSpc>
                <a:spcPct val="150000"/>
              </a:lnSpc>
              <a:spcAft>
                <a:spcPts val="800"/>
              </a:spcAft>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Steel </a:t>
            </a:r>
            <a:r>
              <a:rPr lang="en-US" sz="2400" b="1" dirty="0" smtClean="0">
                <a:latin typeface="Times New Roman" panose="02020603050405020304" pitchFamily="18" charset="0"/>
                <a:cs typeface="Times New Roman" panose="02020603050405020304" pitchFamily="18" charset="0"/>
              </a:rPr>
              <a:t>distribution</a:t>
            </a:r>
            <a:endParaRPr lang="en-US" sz="2400" b="1" dirty="0">
              <a:latin typeface="Times New Roman" panose="02020603050405020304" pitchFamily="18" charset="0"/>
              <a:cs typeface="Times New Roman" panose="02020603050405020304" pitchFamily="18" charset="0"/>
            </a:endParaRPr>
          </a:p>
          <a:p>
            <a:pPr>
              <a:lnSpc>
                <a:spcPct val="150000"/>
              </a:lnSpc>
              <a:spcAft>
                <a:spcPts val="800"/>
              </a:spcAft>
            </a:pPr>
            <a:r>
              <a:rPr lang="en-US" sz="2000" dirty="0">
                <a:latin typeface="Times New Roman" panose="02020603050405020304" pitchFamily="18" charset="0"/>
                <a:cs typeface="Times New Roman" panose="02020603050405020304" pitchFamily="18" charset="0"/>
              </a:rPr>
              <a:t>At four different heights: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H=8m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H=10m</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H=14m</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H=18m</a:t>
            </a:r>
            <a:br>
              <a:rPr lang="en-US" sz="2000" dirty="0">
                <a:latin typeface="Times New Roman" panose="02020603050405020304" pitchFamily="18" charset="0"/>
                <a:cs typeface="Times New Roman" panose="02020603050405020304" pitchFamily="18" charset="0"/>
              </a:rPr>
            </a:br>
            <a:endParaRPr lang="en-US" sz="2000" b="1" dirty="0" smtClean="0">
              <a:latin typeface="Times New Roman" panose="02020603050405020304" pitchFamily="18" charset="0"/>
              <a:cs typeface="Times New Roman" panose="02020603050405020304" pitchFamily="18" charset="0"/>
            </a:endParaRPr>
          </a:p>
          <a:p>
            <a:pPr algn="just">
              <a:lnSpc>
                <a:spcPct val="150000"/>
              </a:lnSpc>
              <a:spcAft>
                <a:spcPts val="800"/>
              </a:spcAft>
            </a:pPr>
            <a:endPar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3039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22367" y="644166"/>
            <a:ext cx="10290000" cy="5718533"/>
          </a:xfrm>
        </p:spPr>
        <p:txBody>
          <a:bodyPr/>
          <a:lstStyle/>
          <a:p>
            <a:pPr>
              <a:lnSpc>
                <a:spcPct val="107000"/>
              </a:lnSpc>
              <a:spcAft>
                <a:spcPts val="800"/>
              </a:spcAft>
            </a:pPr>
            <a:r>
              <a:rPr lang="en-US" sz="2000" b="1" kern="100" dirty="0" smtClean="0">
                <a:latin typeface="Times New Roman" panose="02020603050405020304" pitchFamily="18" charset="0"/>
                <a:ea typeface="Calibri" panose="020F0502020204030204" pitchFamily="34" charset="0"/>
                <a:cs typeface="Times New Roman" panose="02020603050405020304" pitchFamily="18" charset="0"/>
              </a:rPr>
              <a:t>At Wall </a:t>
            </a:r>
            <a:r>
              <a:rPr lang="en-US" sz="2000" b="1" kern="100" dirty="0">
                <a:latin typeface="Times New Roman" panose="02020603050405020304" pitchFamily="18" charset="0"/>
                <a:ea typeface="Calibri" panose="020F0502020204030204" pitchFamily="34" charset="0"/>
                <a:cs typeface="Times New Roman" panose="02020603050405020304" pitchFamily="18" charset="0"/>
              </a:rPr>
              <a:t>height = 8 </a:t>
            </a:r>
            <a:r>
              <a:rPr lang="en-US" sz="2000" b="1" kern="100" dirty="0" smtClean="0">
                <a:latin typeface="Times New Roman" panose="02020603050405020304" pitchFamily="18" charset="0"/>
                <a:ea typeface="Calibri" panose="020F0502020204030204" pitchFamily="34" charset="0"/>
                <a:cs typeface="Times New Roman" panose="02020603050405020304" pitchFamily="18" charset="0"/>
              </a:rPr>
              <a:t>m</a:t>
            </a:r>
            <a: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t/>
            </a:r>
            <a:b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br>
            <a:r>
              <a:rPr lang="en-US" sz="2000" kern="100" dirty="0">
                <a:latin typeface="Times New Roman" panose="02020603050405020304" pitchFamily="18" charset="0"/>
                <a:ea typeface="Calibri" panose="020F0502020204030204" pitchFamily="34" charset="0"/>
                <a:cs typeface="Times New Roman" panose="02020603050405020304" pitchFamily="18" charset="0"/>
              </a:rPr>
              <a:t/>
            </a:r>
            <a:br>
              <a:rPr lang="en-US" sz="2000" kern="100" dirty="0">
                <a:latin typeface="Times New Roman" panose="02020603050405020304" pitchFamily="18" charset="0"/>
                <a:ea typeface="Calibri" panose="020F0502020204030204" pitchFamily="34"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stretch>
            <a:fillRect/>
          </a:stretch>
        </p:blipFill>
        <p:spPr>
          <a:xfrm>
            <a:off x="6123891" y="1314464"/>
            <a:ext cx="5788947" cy="3694858"/>
          </a:xfrm>
          <a:prstGeom prst="rect">
            <a:avLst/>
          </a:prstGeom>
        </p:spPr>
      </p:pic>
      <p:pic>
        <p:nvPicPr>
          <p:cNvPr id="4" name="صورة 3"/>
          <p:cNvPicPr>
            <a:picLocks noChangeAspect="1"/>
          </p:cNvPicPr>
          <p:nvPr/>
        </p:nvPicPr>
        <p:blipFill>
          <a:blip r:embed="rId3"/>
          <a:stretch>
            <a:fillRect/>
          </a:stretch>
        </p:blipFill>
        <p:spPr>
          <a:xfrm>
            <a:off x="376943" y="1314464"/>
            <a:ext cx="5401524" cy="3694858"/>
          </a:xfrm>
          <a:prstGeom prst="rect">
            <a:avLst/>
          </a:prstGeom>
        </p:spPr>
      </p:pic>
      <p:sp>
        <p:nvSpPr>
          <p:cNvPr id="5" name="مربع نص 4"/>
          <p:cNvSpPr txBox="1"/>
          <p:nvPr/>
        </p:nvSpPr>
        <p:spPr>
          <a:xfrm>
            <a:off x="6321287" y="5168720"/>
            <a:ext cx="2551043" cy="923330"/>
          </a:xfrm>
          <a:prstGeom prst="rect">
            <a:avLst/>
          </a:prstGeom>
          <a:noFill/>
        </p:spPr>
        <p:txBody>
          <a:bodyPr wrap="square" rtlCol="0">
            <a:spAutoFit/>
          </a:bodyPr>
          <a:lstStyle/>
          <a:p>
            <a:r>
              <a:rPr lang="" dirty="0" smtClean="0"/>
              <a:t>Top stem = </a:t>
            </a:r>
            <a:r>
              <a:rPr lang="en-US" dirty="0" smtClean="0"/>
              <a:t>0.4m</a:t>
            </a:r>
            <a:endParaRPr lang="" dirty="0" smtClean="0"/>
          </a:p>
          <a:p>
            <a:r>
              <a:rPr lang="" dirty="0" smtClean="0"/>
              <a:t>Bottom stem = </a:t>
            </a:r>
            <a:r>
              <a:rPr lang="en-US" dirty="0" smtClean="0"/>
              <a:t>0.8m</a:t>
            </a:r>
            <a:endParaRPr lang="" dirty="0" smtClean="0"/>
          </a:p>
          <a:p>
            <a:r>
              <a:rPr lang="" dirty="0" smtClean="0"/>
              <a:t>Length of stem = 7.2m </a:t>
            </a:r>
          </a:p>
        </p:txBody>
      </p:sp>
      <p:sp>
        <p:nvSpPr>
          <p:cNvPr id="6" name="مربع نص 5"/>
          <p:cNvSpPr txBox="1"/>
          <p:nvPr/>
        </p:nvSpPr>
        <p:spPr>
          <a:xfrm>
            <a:off x="376943" y="5307219"/>
            <a:ext cx="5401524" cy="369332"/>
          </a:xfrm>
          <a:prstGeom prst="rect">
            <a:avLst/>
          </a:prstGeom>
          <a:noFill/>
        </p:spPr>
        <p:txBody>
          <a:bodyPr wrap="square" rtlCol="0">
            <a:spAutoFit/>
          </a:bodyPr>
          <a:lstStyle/>
          <a:p>
            <a:r>
              <a:rPr lang="" dirty="0" smtClean="0"/>
              <a:t>Steel : </a:t>
            </a:r>
            <a:r>
              <a:rPr lang="el-GR" dirty="0" smtClean="0"/>
              <a:t>Φ</a:t>
            </a:r>
            <a:r>
              <a:rPr lang="" dirty="0" smtClean="0"/>
              <a:t> 25 @ 200</a:t>
            </a:r>
            <a:r>
              <a:rPr lang="en-US" dirty="0" smtClean="0"/>
              <a:t>cm</a:t>
            </a:r>
            <a:r>
              <a:rPr lang="" dirty="0" smtClean="0"/>
              <a:t> </a:t>
            </a:r>
            <a:endParaRPr lang="en-US" dirty="0"/>
          </a:p>
        </p:txBody>
      </p:sp>
      <p:sp>
        <p:nvSpPr>
          <p:cNvPr id="7" name="مربع نص 6"/>
          <p:cNvSpPr txBox="1"/>
          <p:nvPr/>
        </p:nvSpPr>
        <p:spPr>
          <a:xfrm>
            <a:off x="8943520" y="5193940"/>
            <a:ext cx="3138866" cy="646331"/>
          </a:xfrm>
          <a:prstGeom prst="rect">
            <a:avLst/>
          </a:prstGeom>
          <a:noFill/>
        </p:spPr>
        <p:txBody>
          <a:bodyPr wrap="square" rtlCol="0">
            <a:spAutoFit/>
          </a:bodyPr>
          <a:lstStyle/>
          <a:p>
            <a:r>
              <a:rPr lang="" dirty="0" smtClean="0"/>
              <a:t>Length of slab =</a:t>
            </a:r>
            <a:r>
              <a:rPr lang="en-US" dirty="0" smtClean="0"/>
              <a:t>4.8m</a:t>
            </a:r>
            <a:endParaRPr lang="" dirty="0" smtClean="0"/>
          </a:p>
          <a:p>
            <a:r>
              <a:rPr lang="" dirty="0" smtClean="0"/>
              <a:t>Thickness of slab = 0.8m</a:t>
            </a:r>
            <a:endParaRPr lang="en-US" dirty="0"/>
          </a:p>
        </p:txBody>
      </p:sp>
    </p:spTree>
    <p:extLst>
      <p:ext uri="{BB962C8B-B14F-4D97-AF65-F5344CB8AC3E}">
        <p14:creationId xmlns:p14="http://schemas.microsoft.com/office/powerpoint/2010/main" val="319328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67" y="373517"/>
            <a:ext cx="10290000" cy="5718533"/>
          </a:xfrm>
        </p:spPr>
        <p:txBody>
          <a:bodyPr/>
          <a:lstStyle/>
          <a:p>
            <a:pPr>
              <a:lnSpc>
                <a:spcPct val="107000"/>
              </a:lnSpc>
              <a:spcAft>
                <a:spcPts val="800"/>
              </a:spcAft>
            </a:pPr>
            <a:r>
              <a:rPr lang="en-US" sz="2000" b="1" kern="100" dirty="0">
                <a:latin typeface="Times New Roman" panose="02020603050405020304" pitchFamily="18" charset="0"/>
                <a:ea typeface="Calibri" panose="020F0502020204030204" pitchFamily="34" charset="0"/>
                <a:cs typeface="Times New Roman" panose="02020603050405020304" pitchFamily="18" charset="0"/>
              </a:rPr>
              <a:t>Wall height = </a:t>
            </a:r>
            <a:r>
              <a:rPr lang="" sz="2000" b="1" kern="100" dirty="0" smtClean="0">
                <a:latin typeface="Times New Roman" panose="02020603050405020304" pitchFamily="18" charset="0"/>
                <a:ea typeface="Calibri" panose="020F0502020204030204" pitchFamily="34" charset="0"/>
                <a:cs typeface="Times New Roman" panose="02020603050405020304" pitchFamily="18" charset="0"/>
              </a:rPr>
              <a:t>10</a:t>
            </a:r>
            <a:r>
              <a:rPr lang="en-US" sz="2000" b="1" kern="100" dirty="0" smtClean="0">
                <a:latin typeface="Times New Roman" panose="02020603050405020304" pitchFamily="18" charset="0"/>
                <a:ea typeface="Calibri" panose="020F0502020204030204" pitchFamily="34" charset="0"/>
                <a:cs typeface="Times New Roman" panose="02020603050405020304" pitchFamily="18" charset="0"/>
              </a:rPr>
              <a:t> m</a:t>
            </a:r>
            <a: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t/>
            </a:r>
            <a:b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br>
            <a:r>
              <a:rPr lang="en-US" sz="2000" kern="100" dirty="0">
                <a:latin typeface="Times New Roman" panose="02020603050405020304" pitchFamily="18" charset="0"/>
                <a:ea typeface="Calibri" panose="020F0502020204030204" pitchFamily="34" charset="0"/>
                <a:cs typeface="Times New Roman" panose="02020603050405020304" pitchFamily="18" charset="0"/>
              </a:rPr>
              <a:t/>
            </a:r>
            <a:br>
              <a:rPr lang="en-US" sz="2000" kern="100" dirty="0">
                <a:latin typeface="Times New Roman" panose="02020603050405020304" pitchFamily="18" charset="0"/>
                <a:ea typeface="Calibri" panose="020F0502020204030204" pitchFamily="34"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2"/>
          <a:stretch>
            <a:fillRect/>
          </a:stretch>
        </p:blipFill>
        <p:spPr>
          <a:xfrm>
            <a:off x="6638840" y="1084264"/>
            <a:ext cx="5129567" cy="4084456"/>
          </a:xfrm>
          <a:prstGeom prst="rect">
            <a:avLst/>
          </a:prstGeom>
        </p:spPr>
      </p:pic>
      <p:pic>
        <p:nvPicPr>
          <p:cNvPr id="6" name="صورة 5"/>
          <p:cNvPicPr>
            <a:picLocks noChangeAspect="1"/>
          </p:cNvPicPr>
          <p:nvPr/>
        </p:nvPicPr>
        <p:blipFill>
          <a:blip r:embed="rId3"/>
          <a:stretch>
            <a:fillRect/>
          </a:stretch>
        </p:blipFill>
        <p:spPr>
          <a:xfrm>
            <a:off x="531866" y="1084264"/>
            <a:ext cx="5627633" cy="4084456"/>
          </a:xfrm>
          <a:prstGeom prst="rect">
            <a:avLst/>
          </a:prstGeom>
        </p:spPr>
      </p:pic>
      <p:sp>
        <p:nvSpPr>
          <p:cNvPr id="8" name="مربع نص 7"/>
          <p:cNvSpPr txBox="1"/>
          <p:nvPr/>
        </p:nvSpPr>
        <p:spPr>
          <a:xfrm>
            <a:off x="531867" y="5249941"/>
            <a:ext cx="4590228" cy="369332"/>
          </a:xfrm>
          <a:prstGeom prst="rect">
            <a:avLst/>
          </a:prstGeom>
          <a:noFill/>
        </p:spPr>
        <p:txBody>
          <a:bodyPr wrap="square" rtlCol="0">
            <a:spAutoFit/>
          </a:bodyPr>
          <a:lstStyle/>
          <a:p>
            <a:r>
              <a:rPr lang="" dirty="0"/>
              <a:t>Steel : </a:t>
            </a:r>
            <a:r>
              <a:rPr lang="el-GR" dirty="0"/>
              <a:t>Φ</a:t>
            </a:r>
            <a:r>
              <a:rPr lang="" dirty="0"/>
              <a:t> </a:t>
            </a:r>
            <a:r>
              <a:rPr lang="" dirty="0" smtClean="0"/>
              <a:t>32 </a:t>
            </a:r>
            <a:r>
              <a:rPr lang="" dirty="0"/>
              <a:t>@ </a:t>
            </a:r>
            <a:r>
              <a:rPr lang="" dirty="0" smtClean="0"/>
              <a:t>250cm </a:t>
            </a:r>
            <a:endParaRPr lang="en-US" dirty="0"/>
          </a:p>
        </p:txBody>
      </p:sp>
      <p:sp>
        <p:nvSpPr>
          <p:cNvPr id="9" name="مربع نص 8"/>
          <p:cNvSpPr txBox="1"/>
          <p:nvPr/>
        </p:nvSpPr>
        <p:spPr>
          <a:xfrm>
            <a:off x="6281531" y="5168720"/>
            <a:ext cx="2551043" cy="923330"/>
          </a:xfrm>
          <a:prstGeom prst="rect">
            <a:avLst/>
          </a:prstGeom>
          <a:noFill/>
        </p:spPr>
        <p:txBody>
          <a:bodyPr wrap="square" rtlCol="0">
            <a:spAutoFit/>
          </a:bodyPr>
          <a:lstStyle/>
          <a:p>
            <a:r>
              <a:rPr lang="" dirty="0" smtClean="0"/>
              <a:t>Top stem = 0.5</a:t>
            </a:r>
            <a:r>
              <a:rPr lang="en-US" dirty="0" smtClean="0"/>
              <a:t>m</a:t>
            </a:r>
            <a:endParaRPr lang="" dirty="0" smtClean="0"/>
          </a:p>
          <a:p>
            <a:r>
              <a:rPr lang="" dirty="0" smtClean="0"/>
              <a:t>Bottom stem = 1.0</a:t>
            </a:r>
            <a:r>
              <a:rPr lang="en-US" dirty="0" smtClean="0"/>
              <a:t>m</a:t>
            </a:r>
            <a:endParaRPr lang="" dirty="0" smtClean="0"/>
          </a:p>
          <a:p>
            <a:r>
              <a:rPr lang="" dirty="0" smtClean="0"/>
              <a:t>Length of stem = 9.0m </a:t>
            </a:r>
          </a:p>
        </p:txBody>
      </p:sp>
      <p:sp>
        <p:nvSpPr>
          <p:cNvPr id="10" name="مربع نص 9"/>
          <p:cNvSpPr txBox="1"/>
          <p:nvPr/>
        </p:nvSpPr>
        <p:spPr>
          <a:xfrm>
            <a:off x="9053134" y="5220256"/>
            <a:ext cx="3138866" cy="646331"/>
          </a:xfrm>
          <a:prstGeom prst="rect">
            <a:avLst/>
          </a:prstGeom>
          <a:noFill/>
        </p:spPr>
        <p:txBody>
          <a:bodyPr wrap="square" rtlCol="0">
            <a:spAutoFit/>
          </a:bodyPr>
          <a:lstStyle/>
          <a:p>
            <a:r>
              <a:rPr lang="" dirty="0" smtClean="0"/>
              <a:t>Length of slab =6.0</a:t>
            </a:r>
            <a:r>
              <a:rPr lang="en-US" dirty="0" smtClean="0"/>
              <a:t>m</a:t>
            </a:r>
            <a:endParaRPr lang="" dirty="0" smtClean="0"/>
          </a:p>
          <a:p>
            <a:r>
              <a:rPr lang="" dirty="0" smtClean="0"/>
              <a:t>Thickness of slab = 1.0m</a:t>
            </a:r>
            <a:endParaRPr lang="en-US" dirty="0"/>
          </a:p>
        </p:txBody>
      </p:sp>
    </p:spTree>
    <p:extLst>
      <p:ext uri="{BB962C8B-B14F-4D97-AF65-F5344CB8AC3E}">
        <p14:creationId xmlns:p14="http://schemas.microsoft.com/office/powerpoint/2010/main" val="13628277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5110" y="373517"/>
            <a:ext cx="10290000" cy="5718533"/>
          </a:xfrm>
        </p:spPr>
        <p:txBody>
          <a:bodyPr/>
          <a:lstStyle/>
          <a:p>
            <a:pPr>
              <a:lnSpc>
                <a:spcPct val="107000"/>
              </a:lnSpc>
              <a:spcAft>
                <a:spcPts val="800"/>
              </a:spcAft>
            </a:pPr>
            <a:r>
              <a:rPr lang="en-US" sz="2000" b="1" kern="100" dirty="0">
                <a:latin typeface="Times New Roman" panose="02020603050405020304" pitchFamily="18" charset="0"/>
                <a:ea typeface="Calibri" panose="020F0502020204030204" pitchFamily="34" charset="0"/>
                <a:cs typeface="Times New Roman" panose="02020603050405020304" pitchFamily="18" charset="0"/>
              </a:rPr>
              <a:t>Wall height = </a:t>
            </a:r>
            <a:r>
              <a:rPr lang="" sz="2000" b="1" kern="100" dirty="0" smtClean="0">
                <a:latin typeface="Times New Roman" panose="02020603050405020304" pitchFamily="18" charset="0"/>
                <a:ea typeface="Calibri" panose="020F0502020204030204" pitchFamily="34" charset="0"/>
                <a:cs typeface="Times New Roman" panose="02020603050405020304" pitchFamily="18" charset="0"/>
              </a:rPr>
              <a:t>14</a:t>
            </a:r>
            <a:r>
              <a:rPr lang="en-US" sz="2000" b="1" kern="100" dirty="0" smtClean="0">
                <a:latin typeface="Times New Roman" panose="02020603050405020304" pitchFamily="18" charset="0"/>
                <a:ea typeface="Calibri" panose="020F0502020204030204" pitchFamily="34" charset="0"/>
                <a:cs typeface="Times New Roman" panose="02020603050405020304" pitchFamily="18" charset="0"/>
              </a:rPr>
              <a:t> m</a:t>
            </a:r>
            <a: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t/>
            </a:r>
            <a:b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br>
            <a:r>
              <a:rPr lang="en-US" sz="2000" kern="100" dirty="0">
                <a:latin typeface="Times New Roman" panose="02020603050405020304" pitchFamily="18" charset="0"/>
                <a:ea typeface="Calibri" panose="020F0502020204030204" pitchFamily="34" charset="0"/>
                <a:cs typeface="Times New Roman" panose="02020603050405020304" pitchFamily="18" charset="0"/>
              </a:rPr>
              <a:t/>
            </a:r>
            <a:br>
              <a:rPr lang="en-US" sz="2000" kern="100" dirty="0">
                <a:latin typeface="Times New Roman" panose="02020603050405020304" pitchFamily="18" charset="0"/>
                <a:ea typeface="Calibri" panose="020F0502020204030204" pitchFamily="34"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stretch>
            <a:fillRect/>
          </a:stretch>
        </p:blipFill>
        <p:spPr>
          <a:xfrm>
            <a:off x="6402109" y="965199"/>
            <a:ext cx="5421591" cy="4295854"/>
          </a:xfrm>
          <a:prstGeom prst="rect">
            <a:avLst/>
          </a:prstGeom>
        </p:spPr>
      </p:pic>
      <p:pic>
        <p:nvPicPr>
          <p:cNvPr id="5" name="صورة 4"/>
          <p:cNvPicPr>
            <a:picLocks noChangeAspect="1"/>
          </p:cNvPicPr>
          <p:nvPr/>
        </p:nvPicPr>
        <p:blipFill>
          <a:blip r:embed="rId3"/>
          <a:stretch>
            <a:fillRect/>
          </a:stretch>
        </p:blipFill>
        <p:spPr>
          <a:xfrm>
            <a:off x="575110" y="965199"/>
            <a:ext cx="5486876" cy="4295853"/>
          </a:xfrm>
          <a:prstGeom prst="rect">
            <a:avLst/>
          </a:prstGeom>
        </p:spPr>
      </p:pic>
      <p:sp>
        <p:nvSpPr>
          <p:cNvPr id="8" name="مربع نص 7"/>
          <p:cNvSpPr txBox="1"/>
          <p:nvPr/>
        </p:nvSpPr>
        <p:spPr>
          <a:xfrm>
            <a:off x="575110" y="5630385"/>
            <a:ext cx="4826000" cy="646331"/>
          </a:xfrm>
          <a:prstGeom prst="rect">
            <a:avLst/>
          </a:prstGeom>
          <a:noFill/>
        </p:spPr>
        <p:txBody>
          <a:bodyPr wrap="square" rtlCol="0">
            <a:spAutoFit/>
          </a:bodyPr>
          <a:lstStyle/>
          <a:p>
            <a:r>
              <a:rPr lang="" dirty="0"/>
              <a:t>Steel : </a:t>
            </a:r>
            <a:r>
              <a:rPr lang="el-GR" dirty="0"/>
              <a:t>Φ</a:t>
            </a:r>
            <a:r>
              <a:rPr lang="" dirty="0"/>
              <a:t> </a:t>
            </a:r>
            <a:r>
              <a:rPr lang="" dirty="0" smtClean="0"/>
              <a:t>40 </a:t>
            </a:r>
            <a:r>
              <a:rPr lang="" dirty="0"/>
              <a:t>@ </a:t>
            </a:r>
            <a:r>
              <a:rPr lang="" dirty="0" smtClean="0"/>
              <a:t>250 cm </a:t>
            </a:r>
            <a:endParaRPr lang="en-US" dirty="0"/>
          </a:p>
          <a:p>
            <a:endParaRPr lang="en-US" dirty="0"/>
          </a:p>
        </p:txBody>
      </p:sp>
      <p:sp>
        <p:nvSpPr>
          <p:cNvPr id="7" name="مربع نص 6"/>
          <p:cNvSpPr txBox="1"/>
          <p:nvPr/>
        </p:nvSpPr>
        <p:spPr>
          <a:xfrm>
            <a:off x="9053134" y="5353386"/>
            <a:ext cx="3138866" cy="646331"/>
          </a:xfrm>
          <a:prstGeom prst="rect">
            <a:avLst/>
          </a:prstGeom>
          <a:noFill/>
        </p:spPr>
        <p:txBody>
          <a:bodyPr wrap="square" rtlCol="0">
            <a:spAutoFit/>
          </a:bodyPr>
          <a:lstStyle/>
          <a:p>
            <a:r>
              <a:rPr lang="" dirty="0" smtClean="0"/>
              <a:t>Length of slab = 7.5</a:t>
            </a:r>
            <a:r>
              <a:rPr lang="en-US" dirty="0" smtClean="0"/>
              <a:t>m</a:t>
            </a:r>
            <a:endParaRPr lang="" dirty="0" smtClean="0"/>
          </a:p>
          <a:p>
            <a:r>
              <a:rPr lang="" dirty="0" smtClean="0"/>
              <a:t>Thickness of slab = 1.5m</a:t>
            </a:r>
            <a:endParaRPr lang="en-US" dirty="0"/>
          </a:p>
        </p:txBody>
      </p:sp>
      <p:sp>
        <p:nvSpPr>
          <p:cNvPr id="9" name="مربع نص 8"/>
          <p:cNvSpPr txBox="1"/>
          <p:nvPr/>
        </p:nvSpPr>
        <p:spPr>
          <a:xfrm>
            <a:off x="6311901" y="5353386"/>
            <a:ext cx="2641252" cy="923330"/>
          </a:xfrm>
          <a:prstGeom prst="rect">
            <a:avLst/>
          </a:prstGeom>
          <a:noFill/>
        </p:spPr>
        <p:txBody>
          <a:bodyPr wrap="square" rtlCol="0">
            <a:spAutoFit/>
          </a:bodyPr>
          <a:lstStyle/>
          <a:p>
            <a:r>
              <a:rPr lang="" dirty="0" smtClean="0"/>
              <a:t>Top stem = 0.5</a:t>
            </a:r>
            <a:r>
              <a:rPr lang="en-US" dirty="0" smtClean="0"/>
              <a:t>m</a:t>
            </a:r>
            <a:endParaRPr lang="" dirty="0" smtClean="0"/>
          </a:p>
          <a:p>
            <a:r>
              <a:rPr lang="" dirty="0" smtClean="0"/>
              <a:t>Bottom stem = 1.5</a:t>
            </a:r>
            <a:r>
              <a:rPr lang="en-US" dirty="0" smtClean="0"/>
              <a:t>m</a:t>
            </a:r>
            <a:endParaRPr lang="" dirty="0" smtClean="0"/>
          </a:p>
          <a:p>
            <a:r>
              <a:rPr lang="" dirty="0" smtClean="0"/>
              <a:t>Length of stem = 12.5m </a:t>
            </a:r>
          </a:p>
        </p:txBody>
      </p:sp>
    </p:spTree>
    <p:extLst>
      <p:ext uri="{BB962C8B-B14F-4D97-AF65-F5344CB8AC3E}">
        <p14:creationId xmlns:p14="http://schemas.microsoft.com/office/powerpoint/2010/main" val="15207869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67163" y="377466"/>
            <a:ext cx="10290000" cy="5718533"/>
          </a:xfrm>
        </p:spPr>
        <p:txBody>
          <a:bodyPr/>
          <a:lstStyle/>
          <a:p>
            <a:pPr>
              <a:lnSpc>
                <a:spcPct val="107000"/>
              </a:lnSpc>
              <a:spcAft>
                <a:spcPts val="800"/>
              </a:spcAft>
            </a:pPr>
            <a:r>
              <a:rPr lang="en-US" sz="2000" b="1" kern="100" dirty="0">
                <a:latin typeface="Times New Roman" panose="02020603050405020304" pitchFamily="18" charset="0"/>
                <a:ea typeface="Calibri" panose="020F0502020204030204" pitchFamily="34" charset="0"/>
                <a:cs typeface="Times New Roman" panose="02020603050405020304" pitchFamily="18" charset="0"/>
              </a:rPr>
              <a:t>Wall height = </a:t>
            </a:r>
            <a:r>
              <a:rPr lang="" sz="2000" b="1" kern="100" dirty="0" smtClean="0">
                <a:latin typeface="Times New Roman" panose="02020603050405020304" pitchFamily="18" charset="0"/>
                <a:ea typeface="Calibri" panose="020F0502020204030204" pitchFamily="34" charset="0"/>
                <a:cs typeface="Times New Roman" panose="02020603050405020304" pitchFamily="18" charset="0"/>
              </a:rPr>
              <a:t>18</a:t>
            </a:r>
            <a:r>
              <a:rPr lang="en-US" sz="2000" b="1" kern="100" dirty="0" smtClean="0">
                <a:latin typeface="Times New Roman" panose="02020603050405020304" pitchFamily="18" charset="0"/>
                <a:ea typeface="Calibri" panose="020F0502020204030204" pitchFamily="34" charset="0"/>
                <a:cs typeface="Times New Roman" panose="02020603050405020304" pitchFamily="18" charset="0"/>
              </a:rPr>
              <a:t> m</a:t>
            </a:r>
            <a: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t/>
            </a:r>
            <a:br>
              <a:rPr lang="ar-SA" sz="2000" b="1" kern="100" dirty="0" smtClean="0">
                <a:latin typeface="Times New Roman" panose="02020603050405020304" pitchFamily="18" charset="0"/>
                <a:ea typeface="Calibri" panose="020F0502020204030204" pitchFamily="34" charset="0"/>
                <a:cs typeface="Times New Roman" panose="02020603050405020304" pitchFamily="18" charset="0"/>
              </a:rPr>
            </a:br>
            <a:r>
              <a:rPr lang="en-US" sz="2000" kern="100" dirty="0">
                <a:latin typeface="Times New Roman" panose="02020603050405020304" pitchFamily="18" charset="0"/>
                <a:ea typeface="Calibri" panose="020F0502020204030204" pitchFamily="34" charset="0"/>
                <a:cs typeface="Times New Roman" panose="02020603050405020304" pitchFamily="18" charset="0"/>
              </a:rPr>
              <a:t/>
            </a:r>
            <a:br>
              <a:rPr lang="en-US" sz="2000" kern="100" dirty="0">
                <a:latin typeface="Times New Roman" panose="02020603050405020304" pitchFamily="18" charset="0"/>
                <a:ea typeface="Calibri" panose="020F0502020204030204" pitchFamily="34"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stretch>
            <a:fillRect/>
          </a:stretch>
        </p:blipFill>
        <p:spPr>
          <a:xfrm>
            <a:off x="6268832" y="1012587"/>
            <a:ext cx="5592968" cy="4160082"/>
          </a:xfrm>
          <a:prstGeom prst="rect">
            <a:avLst/>
          </a:prstGeom>
        </p:spPr>
      </p:pic>
      <p:pic>
        <p:nvPicPr>
          <p:cNvPr id="5" name="صورة 4"/>
          <p:cNvPicPr>
            <a:picLocks noChangeAspect="1"/>
          </p:cNvPicPr>
          <p:nvPr/>
        </p:nvPicPr>
        <p:blipFill>
          <a:blip r:embed="rId3"/>
          <a:stretch>
            <a:fillRect/>
          </a:stretch>
        </p:blipFill>
        <p:spPr>
          <a:xfrm>
            <a:off x="682093" y="1050687"/>
            <a:ext cx="5185307" cy="4160082"/>
          </a:xfrm>
          <a:prstGeom prst="rect">
            <a:avLst/>
          </a:prstGeom>
        </p:spPr>
      </p:pic>
      <p:sp>
        <p:nvSpPr>
          <p:cNvPr id="8" name="مربع نص 7"/>
          <p:cNvSpPr txBox="1"/>
          <p:nvPr/>
        </p:nvSpPr>
        <p:spPr>
          <a:xfrm>
            <a:off x="508363" y="5346553"/>
            <a:ext cx="5003800" cy="646331"/>
          </a:xfrm>
          <a:prstGeom prst="rect">
            <a:avLst/>
          </a:prstGeom>
          <a:noFill/>
        </p:spPr>
        <p:txBody>
          <a:bodyPr wrap="square" rtlCol="0">
            <a:spAutoFit/>
          </a:bodyPr>
          <a:lstStyle/>
          <a:p>
            <a:r>
              <a:rPr lang="" dirty="0"/>
              <a:t>Steel : </a:t>
            </a:r>
            <a:r>
              <a:rPr lang="el-GR" dirty="0"/>
              <a:t>Φ</a:t>
            </a:r>
            <a:r>
              <a:rPr lang="" dirty="0"/>
              <a:t> </a:t>
            </a:r>
            <a:r>
              <a:rPr lang="" dirty="0" smtClean="0"/>
              <a:t>40 </a:t>
            </a:r>
            <a:r>
              <a:rPr lang="" dirty="0"/>
              <a:t>@ </a:t>
            </a:r>
            <a:r>
              <a:rPr lang="" dirty="0" smtClean="0"/>
              <a:t>150cm</a:t>
            </a:r>
            <a:endParaRPr lang="en-US" dirty="0"/>
          </a:p>
          <a:p>
            <a:endParaRPr lang="en-US" dirty="0"/>
          </a:p>
        </p:txBody>
      </p:sp>
      <p:sp>
        <p:nvSpPr>
          <p:cNvPr id="9" name="مربع نص 8"/>
          <p:cNvSpPr txBox="1"/>
          <p:nvPr/>
        </p:nvSpPr>
        <p:spPr>
          <a:xfrm>
            <a:off x="6172201" y="5317619"/>
            <a:ext cx="2647674" cy="923330"/>
          </a:xfrm>
          <a:prstGeom prst="rect">
            <a:avLst/>
          </a:prstGeom>
          <a:noFill/>
        </p:spPr>
        <p:txBody>
          <a:bodyPr wrap="square" rtlCol="0">
            <a:spAutoFit/>
          </a:bodyPr>
          <a:lstStyle/>
          <a:p>
            <a:r>
              <a:rPr lang="" dirty="0" smtClean="0"/>
              <a:t>Top stem = 0.5</a:t>
            </a:r>
            <a:r>
              <a:rPr lang="en-US" dirty="0" smtClean="0"/>
              <a:t>m</a:t>
            </a:r>
            <a:endParaRPr lang="" dirty="0" smtClean="0"/>
          </a:p>
          <a:p>
            <a:r>
              <a:rPr lang="" dirty="0" smtClean="0"/>
              <a:t>Bottom stem = 2.5</a:t>
            </a:r>
            <a:r>
              <a:rPr lang="en-US" dirty="0" smtClean="0"/>
              <a:t>m</a:t>
            </a:r>
            <a:endParaRPr lang="" dirty="0" smtClean="0"/>
          </a:p>
          <a:p>
            <a:r>
              <a:rPr lang="" dirty="0" smtClean="0"/>
              <a:t>Length of stem = 15.5m </a:t>
            </a:r>
          </a:p>
        </p:txBody>
      </p:sp>
      <p:sp>
        <p:nvSpPr>
          <p:cNvPr id="10" name="مربع نص 9"/>
          <p:cNvSpPr txBox="1"/>
          <p:nvPr/>
        </p:nvSpPr>
        <p:spPr>
          <a:xfrm>
            <a:off x="8940800" y="5317619"/>
            <a:ext cx="3138866" cy="646331"/>
          </a:xfrm>
          <a:prstGeom prst="rect">
            <a:avLst/>
          </a:prstGeom>
          <a:noFill/>
        </p:spPr>
        <p:txBody>
          <a:bodyPr wrap="square" rtlCol="0">
            <a:spAutoFit/>
          </a:bodyPr>
          <a:lstStyle/>
          <a:p>
            <a:r>
              <a:rPr lang="" dirty="0" smtClean="0"/>
              <a:t>Length of slab = 12</a:t>
            </a:r>
            <a:r>
              <a:rPr lang="en-US" dirty="0" smtClean="0"/>
              <a:t>m</a:t>
            </a:r>
            <a:endParaRPr lang="" dirty="0" smtClean="0"/>
          </a:p>
          <a:p>
            <a:r>
              <a:rPr lang="" dirty="0" smtClean="0"/>
              <a:t>Thickness of slab = 2.5m</a:t>
            </a:r>
            <a:endParaRPr lang="en-US" dirty="0"/>
          </a:p>
        </p:txBody>
      </p:sp>
    </p:spTree>
    <p:extLst>
      <p:ext uri="{BB962C8B-B14F-4D97-AF65-F5344CB8AC3E}">
        <p14:creationId xmlns:p14="http://schemas.microsoft.com/office/powerpoint/2010/main" val="33058585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FB36C1-D646-D77D-73D5-16C0B89B1BA9}"/>
              </a:ext>
            </a:extLst>
          </p:cNvPr>
          <p:cNvSpPr>
            <a:spLocks noGrp="1"/>
          </p:cNvSpPr>
          <p:nvPr>
            <p:ph type="title"/>
          </p:nvPr>
        </p:nvSpPr>
        <p:spPr>
          <a:xfrm>
            <a:off x="226244" y="1430667"/>
            <a:ext cx="11623250" cy="4178281"/>
          </a:xfrm>
        </p:spPr>
        <p:txBody>
          <a:bodyPr/>
          <a:lstStyle/>
          <a:p>
            <a:pPr marL="0" marR="0">
              <a:lnSpc>
                <a:spcPct val="150000"/>
              </a:lnSpc>
              <a:spcBef>
                <a:spcPts val="0"/>
              </a:spcBef>
              <a:spcAft>
                <a:spcPts val="800"/>
              </a:spcAft>
            </a:pPr>
            <a:r>
              <a:rPr lang="en-US" sz="6000" b="1" kern="100" dirty="0">
                <a:effectLst/>
                <a:latin typeface="Times New Roman" panose="02020603050405020304" pitchFamily="18" charset="0"/>
                <a:ea typeface="Calibri" panose="020F0502020204030204" pitchFamily="34" charset="0"/>
                <a:cs typeface="Arial" panose="020B0604020202020204" pitchFamily="34" charset="0"/>
              </a:rPr>
              <a:t>                Chapter Seven</a:t>
            </a:r>
            <a:r>
              <a:rPr lang="en-US" sz="4400" b="1" kern="100" dirty="0">
                <a:effectLst/>
                <a:latin typeface="Calibri" panose="020F0502020204030204" pitchFamily="34" charset="0"/>
                <a:ea typeface="Calibri" panose="020F0502020204030204" pitchFamily="34" charset="0"/>
                <a:cs typeface="Arial" panose="020B0604020202020204" pitchFamily="34" charset="0"/>
              </a:rPr>
              <a:t/>
            </a:r>
            <a:br>
              <a:rPr lang="en-US" sz="4400" b="1" kern="100" dirty="0">
                <a:effectLst/>
                <a:latin typeface="Calibri" panose="020F0502020204030204" pitchFamily="34" charset="0"/>
                <a:ea typeface="Calibri" panose="020F0502020204030204" pitchFamily="34" charset="0"/>
                <a:cs typeface="Arial" panose="020B0604020202020204" pitchFamily="34" charset="0"/>
              </a:rPr>
            </a:br>
            <a:r>
              <a:rPr lang="en-US" sz="6000" b="1" dirty="0">
                <a:effectLst/>
                <a:latin typeface="Times New Roman" panose="02020603050405020304" pitchFamily="18" charset="0"/>
                <a:ea typeface="Calibri" panose="020F0502020204030204" pitchFamily="34" charset="0"/>
              </a:rPr>
              <a:t>Conclusions And Recommendation </a:t>
            </a:r>
            <a:br>
              <a:rPr lang="en-US" sz="6000" b="1" dirty="0">
                <a:effectLst/>
                <a:latin typeface="Times New Roman" panose="02020603050405020304" pitchFamily="18" charset="0"/>
                <a:ea typeface="Calibri" panose="020F0502020204030204" pitchFamily="34" charset="0"/>
              </a:rPr>
            </a:br>
            <a:endParaRPr 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93688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 xmlns:a16="http://schemas.microsoft.com/office/drawing/2014/main" id="{9D2544C6-5B95-15A1-5844-56A35527A4F2}"/>
              </a:ext>
            </a:extLst>
          </p:cNvPr>
          <p:cNvSpPr>
            <a:spLocks noGrp="1"/>
          </p:cNvSpPr>
          <p:nvPr>
            <p:ph type="subTitle" idx="1"/>
          </p:nvPr>
        </p:nvSpPr>
        <p:spPr>
          <a:xfrm>
            <a:off x="301656" y="1356967"/>
            <a:ext cx="10963374" cy="2196446"/>
          </a:xfrm>
        </p:spPr>
        <p:txBody>
          <a:bodyPr/>
          <a:lstStyle/>
          <a:p>
            <a:pPr marL="0" marR="0" algn="just">
              <a:lnSpc>
                <a:spcPct val="150000"/>
              </a:lnSpc>
              <a:spcBef>
                <a:spcPts val="0"/>
              </a:spcBef>
              <a:spcAft>
                <a:spcPts val="800"/>
              </a:spcAf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This final approach of this project aims to conduct a partial comparison between the Designs of Mechanically Stabilized Earth Retaining Walls (MSERW) and Conventional Retaining Walls. </a:t>
            </a:r>
          </a:p>
          <a:p>
            <a:pPr marL="0" marR="0" algn="just">
              <a:lnSpc>
                <a:spcPct val="150000"/>
              </a:lnSpc>
              <a:spcBef>
                <a:spcPts val="0"/>
              </a:spcBef>
              <a:spcAft>
                <a:spcPts val="800"/>
              </a:spcAf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Such a comparison will discuss the differences in terms of quantities and cost.</a:t>
            </a:r>
          </a:p>
          <a:p>
            <a:pPr marL="0" marR="0" algn="just">
              <a:lnSpc>
                <a:spcPct val="150000"/>
              </a:lnSpc>
              <a:spcBef>
                <a:spcPts val="0"/>
              </a:spcBef>
              <a:spcAft>
                <a:spcPts val="800"/>
              </a:spcAft>
            </a:pPr>
            <a:r>
              <a:rPr lang="en-US" sz="2000" dirty="0">
                <a:effectLst/>
                <a:latin typeface="Times New Roman" panose="02020603050405020304" pitchFamily="18" charset="0"/>
                <a:ea typeface="Calibri" panose="020F0502020204030204" pitchFamily="34" charset="0"/>
              </a:rPr>
              <a:t>These calculated quantities will refer to the actual examples demonstrated in the previous chapters.</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p:txBody>
      </p:sp>
      <p:sp>
        <p:nvSpPr>
          <p:cNvPr id="4" name="Title 3">
            <a:extLst>
              <a:ext uri="{FF2B5EF4-FFF2-40B4-BE49-F238E27FC236}">
                <a16:creationId xmlns="" xmlns:a16="http://schemas.microsoft.com/office/drawing/2014/main" id="{9F9ECFEC-2D03-A4AA-3435-EA77679D4B69}"/>
              </a:ext>
            </a:extLst>
          </p:cNvPr>
          <p:cNvSpPr>
            <a:spLocks noGrp="1"/>
          </p:cNvSpPr>
          <p:nvPr>
            <p:ph type="title"/>
          </p:nvPr>
        </p:nvSpPr>
        <p:spPr/>
        <p:txBody>
          <a:bodyPr/>
          <a:lstStyle/>
          <a:p>
            <a:r>
              <a:rPr lang="en-US" sz="3200" b="1" dirty="0">
                <a:effectLst/>
                <a:latin typeface="Times New Roman" panose="02020603050405020304" pitchFamily="18" charset="0"/>
                <a:ea typeface="Calibri" panose="020F0502020204030204" pitchFamily="34" charset="0"/>
              </a:rPr>
              <a:t>Introduction</a:t>
            </a:r>
            <a:endParaRPr lang="en-US" dirty="0"/>
          </a:p>
        </p:txBody>
      </p:sp>
      <p:pic>
        <p:nvPicPr>
          <p:cNvPr id="5" name="Picture 4">
            <a:extLst>
              <a:ext uri="{FF2B5EF4-FFF2-40B4-BE49-F238E27FC236}">
                <a16:creationId xmlns="" xmlns:a16="http://schemas.microsoft.com/office/drawing/2014/main" id="{02288546-FF28-1923-1A65-A288812241B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37565" y="3548842"/>
            <a:ext cx="3222592" cy="2727431"/>
          </a:xfrm>
          <a:prstGeom prst="rect">
            <a:avLst/>
          </a:prstGeom>
          <a:noFill/>
          <a:ln>
            <a:noFill/>
          </a:ln>
        </p:spPr>
      </p:pic>
      <p:pic>
        <p:nvPicPr>
          <p:cNvPr id="6" name="Picture 5">
            <a:extLst>
              <a:ext uri="{FF2B5EF4-FFF2-40B4-BE49-F238E27FC236}">
                <a16:creationId xmlns="" xmlns:a16="http://schemas.microsoft.com/office/drawing/2014/main" id="{9A59963E-9EAE-A0D2-4769-F03612344B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57563" y="3560483"/>
            <a:ext cx="2887927" cy="2704150"/>
          </a:xfrm>
          <a:prstGeom prst="rect">
            <a:avLst/>
          </a:prstGeom>
          <a:noFill/>
          <a:ln>
            <a:noFill/>
          </a:ln>
        </p:spPr>
      </p:pic>
    </p:spTree>
    <p:extLst>
      <p:ext uri="{BB962C8B-B14F-4D97-AF65-F5344CB8AC3E}">
        <p14:creationId xmlns:p14="http://schemas.microsoft.com/office/powerpoint/2010/main" val="32489330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 xmlns:a16="http://schemas.microsoft.com/office/drawing/2014/main" id="{7006BE73-0D16-E6E8-D495-2C1645FF7BD8}"/>
              </a:ext>
            </a:extLst>
          </p:cNvPr>
          <p:cNvSpPr>
            <a:spLocks noGrp="1"/>
          </p:cNvSpPr>
          <p:nvPr>
            <p:ph type="subTitle" idx="3"/>
          </p:nvPr>
        </p:nvSpPr>
        <p:spPr>
          <a:xfrm>
            <a:off x="707009" y="2573518"/>
            <a:ext cx="8276735" cy="518474"/>
          </a:xfrm>
        </p:spPr>
        <p:txBody>
          <a:bodyPr/>
          <a:lstStyle/>
          <a:p>
            <a:pPr algn="l"/>
            <a:r>
              <a:rPr lang="en-US" sz="2000" dirty="0">
                <a:latin typeface="Times New Roman" panose="02020603050405020304" pitchFamily="18" charset="0"/>
                <a:cs typeface="Times New Roman" panose="02020603050405020304" pitchFamily="18" charset="0"/>
              </a:rPr>
              <a:t>H = 8m     SV = 0.5m        SH = 1m     L = 13m    T = 6mm     W = 75mm </a:t>
            </a:r>
          </a:p>
          <a:p>
            <a:pPr algn="l"/>
            <a:endParaRPr lang="en-US" sz="2000" dirty="0">
              <a:latin typeface="Times New Roman" panose="02020603050405020304" pitchFamily="18" charset="0"/>
              <a:cs typeface="Times New Roman" panose="02020603050405020304" pitchFamily="18" charset="0"/>
            </a:endParaRPr>
          </a:p>
        </p:txBody>
      </p:sp>
      <p:sp>
        <p:nvSpPr>
          <p:cNvPr id="8" name="Title 7">
            <a:extLst>
              <a:ext uri="{FF2B5EF4-FFF2-40B4-BE49-F238E27FC236}">
                <a16:creationId xmlns="" xmlns:a16="http://schemas.microsoft.com/office/drawing/2014/main" id="{C95D963C-BB92-93F9-6920-BDD4C85B5836}"/>
              </a:ext>
            </a:extLst>
          </p:cNvPr>
          <p:cNvSpPr>
            <a:spLocks noGrp="1"/>
          </p:cNvSpPr>
          <p:nvPr>
            <p:ph type="title"/>
          </p:nvPr>
        </p:nvSpPr>
        <p:spPr>
          <a:xfrm>
            <a:off x="707010" y="593367"/>
            <a:ext cx="10152668" cy="1706773"/>
          </a:xfrm>
        </p:spPr>
        <p:txBody>
          <a:bodyPr/>
          <a:lstStyle/>
          <a:p>
            <a:pPr algn="l"/>
            <a:r>
              <a:rPr lang="en-US" sz="2400" b="1" dirty="0">
                <a:effectLst/>
                <a:latin typeface="Times New Roman" panose="02020603050405020304" pitchFamily="18" charset="0"/>
                <a:ea typeface="Times New Roman" panose="02020603050405020304" pitchFamily="18" charset="0"/>
              </a:rPr>
              <a:t>Calculation of quantities and cost </a:t>
            </a:r>
            <a:r>
              <a:rPr lang="en-US" sz="2400" b="1" dirty="0">
                <a:effectLst/>
                <a:latin typeface="Times New Roman" panose="02020603050405020304" pitchFamily="18" charset="0"/>
                <a:ea typeface="Calibri" panose="020F0502020204030204" pitchFamily="34" charset="0"/>
              </a:rPr>
              <a:t>of (MSERW) and Cantilever walls</a:t>
            </a:r>
            <a:br>
              <a:rPr lang="en-US" sz="2400" b="1" dirty="0">
                <a:effectLst/>
                <a:latin typeface="Times New Roman" panose="02020603050405020304" pitchFamily="18" charset="0"/>
                <a:ea typeface="Calibri" panose="020F0502020204030204" pitchFamily="34" charset="0"/>
              </a:rPr>
            </a:b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US" sz="2400" b="1" dirty="0">
                <a:effectLst/>
                <a:latin typeface="Times New Roman" panose="02020603050405020304" pitchFamily="18" charset="0"/>
                <a:ea typeface="Times New Roman" panose="02020603050405020304" pitchFamily="18" charset="0"/>
              </a:rPr>
              <a:t>Quantities and</a:t>
            </a:r>
            <a:r>
              <a:rPr lang="en-US" sz="2400" b="1" dirty="0">
                <a:effectLst/>
                <a:latin typeface="Times New Roman" panose="02020603050405020304" pitchFamily="18" charset="0"/>
                <a:ea typeface="Calibri" panose="020F0502020204030204" pitchFamily="34" charset="0"/>
              </a:rPr>
              <a:t> cost at H=8m</a:t>
            </a:r>
            <a:br>
              <a:rPr lang="en-US" sz="2400" b="1" dirty="0">
                <a:effectLst/>
                <a:latin typeface="Times New Roman" panose="02020603050405020304" pitchFamily="18" charset="0"/>
                <a:ea typeface="Calibri" panose="020F0502020204030204" pitchFamily="34" charset="0"/>
              </a:rPr>
            </a:br>
            <a:r>
              <a:rPr lang="en-GB" sz="2400" b="1" dirty="0">
                <a:effectLst/>
                <a:latin typeface="Times New Roman" panose="02020603050405020304" pitchFamily="18" charset="0"/>
                <a:ea typeface="Calibri" panose="020F0502020204030204" pitchFamily="34" charset="0"/>
              </a:rPr>
              <a:t>Calculation of quantities and cost for (MSERW):</a:t>
            </a:r>
            <a:endParaRPr lang="en-US" sz="2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9"/>
              </p:nvPr>
            </p:nvSpPr>
            <p:spPr>
              <a:xfrm>
                <a:off x="707009" y="3186259"/>
                <a:ext cx="8276735" cy="2771479"/>
              </a:xfrm>
            </p:spPr>
            <p:txBody>
              <a:bodyPr/>
              <a:lstStyle/>
              <a:p>
                <a:pPr algn="l"/>
                <a:r>
                  <a:rPr lang="en-GB" sz="2000" b="1" dirty="0">
                    <a:latin typeface="Times New Roman" panose="02020603050405020304" pitchFamily="18" charset="0"/>
                    <a:cs typeface="Times New Roman" panose="02020603050405020304" pitchFamily="18" charset="0"/>
                  </a:rPr>
                  <a:t>Steel: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Number of steel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𝐻</m:t>
                        </m:r>
                      </m:num>
                      <m:den>
                        <m:r>
                          <a:rPr lang="en-US" sz="2000" b="0" i="1" smtClean="0">
                            <a:latin typeface="Cambria Math" panose="02040503050406030204" pitchFamily="18" charset="0"/>
                            <a:cs typeface="Times New Roman" panose="02020603050405020304" pitchFamily="18" charset="0"/>
                          </a:rPr>
                          <m:t>𝑆𝑣</m:t>
                        </m:r>
                      </m:den>
                    </m:f>
                    <m:r>
                      <a:rPr lang="en-US" sz="2000" b="0" i="0"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0" smtClean="0">
                            <a:latin typeface="Cambria Math" panose="02040503050406030204" pitchFamily="18" charset="0"/>
                            <a:cs typeface="Times New Roman" panose="02020603050405020304" pitchFamily="18" charset="0"/>
                          </a:rPr>
                          <m:t>8</m:t>
                        </m:r>
                      </m:num>
                      <m:den>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5</m:t>
                        </m:r>
                      </m:den>
                    </m:f>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16</m:t>
                    </m:r>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rods / one meter length</a:t>
                </a:r>
              </a:p>
              <a:p>
                <a:pPr algn="l"/>
                <a:r>
                  <a:rPr lang="en-GB" sz="2000" dirty="0">
                    <a:latin typeface="Times New Roman" panose="02020603050405020304" pitchFamily="18" charset="0"/>
                    <a:cs typeface="Times New Roman" panose="02020603050405020304" pitchFamily="18" charset="0"/>
                  </a:rPr>
                  <a:t>Volume of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16</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13</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075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006</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0936</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Wight </a:t>
                </a:r>
                <a14:m>
                  <m:oMath xmlns:m="http://schemas.openxmlformats.org/officeDocument/2006/math">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7850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0936</m:t>
                    </m:r>
                    <m:r>
                      <a:rPr lang="en-US" sz="2000" i="1">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r>
                          <a:rPr lang="en-US" sz="2000" i="1">
                            <a:latin typeface="Cambria Math" panose="02040503050406030204" pitchFamily="18" charset="0"/>
                            <a:cs typeface="Times New Roman" panose="02020603050405020304" pitchFamily="18" charset="0"/>
                          </a:rPr>
                          <m:t>734</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76</m:t>
                        </m:r>
                      </m:num>
                      <m:den>
                        <m:r>
                          <a:rPr lang="en-US" sz="2000" i="1">
                            <a:latin typeface="Cambria Math" panose="02040503050406030204" pitchFamily="18" charset="0"/>
                            <a:cs typeface="Times New Roman" panose="02020603050405020304" pitchFamily="18" charset="0"/>
                          </a:rPr>
                          <m:t>1000</m:t>
                        </m:r>
                      </m:den>
                    </m:f>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734</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𝑡𝑜𝑛</m:t>
                    </m:r>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1 tons of steel galvanized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4000</m:t>
                    </m:r>
                  </m:oMath>
                </a14:m>
                <a:r>
                  <a:rPr lang="en-GB" sz="2000" dirty="0">
                    <a:latin typeface="Times New Roman" panose="02020603050405020304" pitchFamily="18" charset="0"/>
                    <a:cs typeface="Times New Roman" panose="02020603050405020304" pitchFamily="18" charset="0"/>
                  </a:rPr>
                  <a:t> NIS</a:t>
                </a:r>
              </a:p>
              <a:p>
                <a:pPr algn="l"/>
                <a:r>
                  <a:rPr lang="en-GB" sz="2000" dirty="0">
                    <a:latin typeface="Times New Roman" panose="02020603050405020304" pitchFamily="18" charset="0"/>
                    <a:cs typeface="Times New Roman" panose="02020603050405020304" pitchFamily="18" charset="0"/>
                  </a:rPr>
                  <a:t>Cost of steel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0</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734</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4000</m:t>
                    </m:r>
                    <m:r>
                      <a:rPr lang="en-US" sz="2000" i="1">
                        <a:latin typeface="Cambria Math" panose="02040503050406030204" pitchFamily="18" charset="0"/>
                        <a:ea typeface="Cambria Math" panose="02040503050406030204" pitchFamily="18" charset="0"/>
                        <a:cs typeface="Times New Roman" panose="02020603050405020304" pitchFamily="18" charset="0"/>
                      </a:rPr>
                      <m:t> =</m:t>
                    </m:r>
                    <m:r>
                      <a:rPr lang="en-US" sz="2000" i="1">
                        <a:latin typeface="Cambria Math" panose="02040503050406030204" pitchFamily="18" charset="0"/>
                        <a:ea typeface="Cambria Math" panose="02040503050406030204" pitchFamily="18" charset="0"/>
                        <a:cs typeface="Times New Roman" panose="02020603050405020304" pitchFamily="18" charset="0"/>
                      </a:rPr>
                      <m:t>2939</m:t>
                    </m:r>
                  </m:oMath>
                </a14:m>
                <a:r>
                  <a:rPr lang="en-GB" sz="2000" dirty="0">
                    <a:latin typeface="Times New Roman" panose="02020603050405020304" pitchFamily="18" charset="0"/>
                    <a:cs typeface="Times New Roman" panose="02020603050405020304" pitchFamily="18" charset="0"/>
                  </a:rPr>
                  <a:t>NIS/One meter length</a:t>
                </a:r>
              </a:p>
              <a:p>
                <a:pPr algn="l"/>
                <a:endParaRPr lang="en-US"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707009" y="3186259"/>
                <a:ext cx="8276735" cy="2771479"/>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470999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9"/>
              </p:nvPr>
            </p:nvSpPr>
            <p:spPr>
              <a:xfrm>
                <a:off x="367646" y="697585"/>
                <a:ext cx="8785782" cy="5260156"/>
              </a:xfrm>
            </p:spPr>
            <p:txBody>
              <a:bodyPr/>
              <a:lstStyle/>
              <a:p>
                <a:pPr algn="l"/>
                <a:r>
                  <a:rPr lang="en-GB" sz="2000" b="1" dirty="0">
                    <a:latin typeface="Times New Roman" panose="02020603050405020304" pitchFamily="18" charset="0"/>
                    <a:cs typeface="Times New Roman" panose="02020603050405020304" pitchFamily="18" charset="0"/>
                  </a:rPr>
                  <a:t>Facing elements:</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8</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1</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0</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3</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 </m:t>
                    </m:r>
                    <m:r>
                      <a:rPr lang="en-US" sz="2000" i="1">
                        <a:latin typeface="Cambria Math" panose="02040503050406030204" pitchFamily="18" charset="0"/>
                        <a:ea typeface="Cambria Math" panose="02040503050406030204" pitchFamily="18" charset="0"/>
                        <a:cs typeface="Times New Roman" panose="02020603050405020304" pitchFamily="18" charset="0"/>
                      </a:rPr>
                      <m:t>2</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4</m:t>
                    </m:r>
                    <m:r>
                      <a:rPr lang="en-US" sz="2000" i="1">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for facing elements</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800</m:t>
                    </m:r>
                    <m:r>
                      <a:rPr lang="en-US" sz="2000" b="0" i="0"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r>
                  <a:rPr lang="en-GB" sz="2000" dirty="0">
                    <a:latin typeface="Times New Roman" panose="02020603050405020304" pitchFamily="18" charset="0"/>
                    <a:cs typeface="Times New Roman" panose="02020603050405020304" pitchFamily="18" charset="0"/>
                  </a:rPr>
                  <a:t>Costs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2</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4</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800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1920</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Backfill Material: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13</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104</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a:t>
                </a:r>
              </a:p>
              <a:p>
                <a:pPr algn="l"/>
                <a:r>
                  <a:rPr lang="en-GB" sz="2000" dirty="0">
                    <a:latin typeface="Times New Roman" panose="02020603050405020304" pitchFamily="18" charset="0"/>
                    <a:cs typeface="Times New Roman" panose="02020603050405020304" pitchFamily="18" charset="0"/>
                  </a:rPr>
                  <a:t>Cost of back fill material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104</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7280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(MSERW) at 8m :</a:t>
                </a:r>
              </a:p>
              <a:p>
                <a:pPr algn="l"/>
                <a14:m>
                  <m:oMath xmlns:m="http://schemas.openxmlformats.org/officeDocument/2006/math">
                    <m:r>
                      <a:rPr lang="en-US" sz="2000" i="1">
                        <a:latin typeface="Cambria Math" panose="02040503050406030204" pitchFamily="18" charset="0"/>
                        <a:cs typeface="Times New Roman" panose="02020603050405020304" pitchFamily="18" charset="0"/>
                      </a:rPr>
                      <m:t>2939</m:t>
                    </m:r>
                    <m:r>
                      <a:rPr lang="en-US" sz="2000" b="0" i="1" smtClean="0">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1920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7280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12139</m:t>
                    </m:r>
                    <m:r>
                      <a:rPr lang="en-US" sz="2000" b="0" i="1"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367646" y="697585"/>
                <a:ext cx="8785782" cy="5260156"/>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652091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BED3CC-1B56-8560-FFDA-A023C76255C3}"/>
              </a:ext>
            </a:extLst>
          </p:cNvPr>
          <p:cNvSpPr>
            <a:spLocks noGrp="1"/>
          </p:cNvSpPr>
          <p:nvPr>
            <p:ph type="title"/>
          </p:nvPr>
        </p:nvSpPr>
        <p:spPr/>
        <p:txBody>
          <a:bodyPr/>
          <a:lstStyle/>
          <a:p>
            <a:r>
              <a:rPr lang="en-US" sz="4400" b="1" dirty="0">
                <a:latin typeface="Calibri" panose="020F0502020204030204" pitchFamily="34" charset="0"/>
                <a:ea typeface="Calibri" panose="020F0502020204030204" pitchFamily="34" charset="0"/>
                <a:cs typeface="Calibri" panose="020F0502020204030204" pitchFamily="34" charset="0"/>
              </a:rPr>
              <a:t>Objectives :</a:t>
            </a:r>
          </a:p>
        </p:txBody>
      </p:sp>
      <p:sp>
        <p:nvSpPr>
          <p:cNvPr id="4" name="TextBox 3">
            <a:extLst>
              <a:ext uri="{FF2B5EF4-FFF2-40B4-BE49-F238E27FC236}">
                <a16:creationId xmlns="" xmlns:a16="http://schemas.microsoft.com/office/drawing/2014/main" id="{7270FF74-468E-6FA2-7323-6E2511EEE2A4}"/>
              </a:ext>
            </a:extLst>
          </p:cNvPr>
          <p:cNvSpPr txBox="1"/>
          <p:nvPr/>
        </p:nvSpPr>
        <p:spPr>
          <a:xfrm>
            <a:off x="809036" y="1538037"/>
            <a:ext cx="10001839" cy="1889620"/>
          </a:xfrm>
          <a:prstGeom prst="rect">
            <a:avLst/>
          </a:prstGeom>
          <a:noFill/>
        </p:spPr>
        <p:txBody>
          <a:bodyPr wrap="square" rtlCol="0">
            <a:spAutoFit/>
          </a:bodyPr>
          <a:lstStyle/>
          <a:p>
            <a:pPr marL="0" marR="0" algn="just">
              <a:lnSpc>
                <a:spcPct val="150000"/>
              </a:lnSpc>
              <a:spcBef>
                <a:spcPts val="0"/>
              </a:spcBef>
              <a:spcAft>
                <a:spcPts val="800"/>
              </a:spcAft>
            </a:pPr>
            <a:r>
              <a:rPr lang="en-US" sz="2000" kern="100" dirty="0">
                <a:effectLst/>
                <a:latin typeface="Calibri" panose="020F0502020204030204" pitchFamily="34" charset="0"/>
                <a:ea typeface="Calibri" panose="020F0502020204030204" pitchFamily="34" charset="0"/>
                <a:cs typeface="Calibri" panose="020F0502020204030204" pitchFamily="34" charset="0"/>
              </a:rPr>
              <a:t>The aim of this project is to design mechanically stabilized earth retaining walls for different heights and compare this design with traditional retaining walls, such as, cantilever retaining walls which the most common types in our region. Finally, comparisons will be made between the two types of retaining walls from economical and time of construction point of views.</a:t>
            </a:r>
          </a:p>
        </p:txBody>
      </p:sp>
      <p:pic>
        <p:nvPicPr>
          <p:cNvPr id="6" name="Picture 5">
            <a:extLst>
              <a:ext uri="{FF2B5EF4-FFF2-40B4-BE49-F238E27FC236}">
                <a16:creationId xmlns="" xmlns:a16="http://schemas.microsoft.com/office/drawing/2014/main" id="{8918945C-AD45-DB26-9D90-8FAA08A932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936" y="3525624"/>
            <a:ext cx="5135939" cy="2737063"/>
          </a:xfrm>
          <a:prstGeom prst="rect">
            <a:avLst/>
          </a:prstGeom>
        </p:spPr>
      </p:pic>
    </p:spTree>
    <p:extLst>
      <p:ext uri="{BB962C8B-B14F-4D97-AF65-F5344CB8AC3E}">
        <p14:creationId xmlns:p14="http://schemas.microsoft.com/office/powerpoint/2010/main" val="34392688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 xmlns:a16="http://schemas.microsoft.com/office/drawing/2014/main" id="{91ECBD47-70E0-9203-1B11-A6695321F4B6}"/>
              </a:ext>
            </a:extLst>
          </p:cNvPr>
          <p:cNvSpPr>
            <a:spLocks noGrp="1"/>
          </p:cNvSpPr>
          <p:nvPr>
            <p:ph type="title"/>
          </p:nvPr>
        </p:nvSpPr>
        <p:spPr>
          <a:xfrm>
            <a:off x="120141" y="593366"/>
            <a:ext cx="10412860" cy="1046897"/>
          </a:xfrm>
        </p:spPr>
        <p:txBody>
          <a:bodyPr/>
          <a:lstStyle/>
          <a:p>
            <a:pPr algn="l"/>
            <a:r>
              <a:rPr lang="en-GB" sz="2400" b="1" dirty="0">
                <a:latin typeface="Times New Roman" panose="02020603050405020304" pitchFamily="18" charset="0"/>
                <a:cs typeface="Times New Roman" panose="02020603050405020304" pitchFamily="18" charset="0"/>
              </a:rPr>
              <a:t>Calculation of quantities and cost for Cantilever Returning Walls:</a:t>
            </a:r>
            <a:endParaRPr lang="en-US" sz="24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Subtitle 9">
                <a:extLst>
                  <a:ext uri="{FF2B5EF4-FFF2-40B4-BE49-F238E27FC236}">
                    <a16:creationId xmlns="" xmlns:a16="http://schemas.microsoft.com/office/drawing/2014/main" id="{082F3880-E432-6F6F-69A0-337E356C5A65}"/>
                  </a:ext>
                </a:extLst>
              </p:cNvPr>
              <p:cNvSpPr>
                <a:spLocks noGrp="1"/>
              </p:cNvSpPr>
              <p:nvPr>
                <p:ph type="subTitle" idx="8"/>
              </p:nvPr>
            </p:nvSpPr>
            <p:spPr>
              <a:xfrm>
                <a:off x="120141" y="1706303"/>
                <a:ext cx="7145516" cy="3660978"/>
              </a:xfrm>
            </p:spPr>
            <p:txBody>
              <a:bodyPr/>
              <a:lstStyle/>
              <a:p>
                <a:pPr algn="l"/>
                <a:r>
                  <a:rPr lang="en-GB" sz="2000" dirty="0">
                    <a:latin typeface="Times New Roman" panose="02020603050405020304" pitchFamily="18" charset="0"/>
                    <a:cs typeface="Times New Roman" panose="02020603050405020304" pitchFamily="18" charset="0"/>
                  </a:rPr>
                  <a:t>Volume </a:t>
                </a:r>
                <a14:m>
                  <m:oMath xmlns:m="http://schemas.openxmlformats.org/officeDocument/2006/math">
                    <m:r>
                      <a:rPr lang="en-US" sz="2000" i="1" smtClean="0">
                        <a:latin typeface="Cambria Math" panose="02040503050406030204" pitchFamily="18" charset="0"/>
                        <a:cs typeface="Times New Roman" panose="02020603050405020304" pitchFamily="18" charset="0"/>
                      </a:rPr>
                      <m:t>=</m:t>
                    </m:r>
                    <m:d>
                      <m:dPr>
                        <m:ctrlPr>
                          <a:rPr lang="en-US" sz="2000" b="0" i="1" smtClean="0">
                            <a:latin typeface="Cambria Math" panose="02040503050406030204" pitchFamily="18" charset="0"/>
                            <a:cs typeface="Times New Roman" panose="02020603050405020304" pitchFamily="18" charset="0"/>
                          </a:rPr>
                        </m:ctrlPr>
                      </m:dPr>
                      <m:e>
                        <m:r>
                          <a:rPr lang="en-US" sz="2000" b="0" i="1" smtClean="0">
                            <a:latin typeface="Cambria Math" panose="02040503050406030204" pitchFamily="18" charset="0"/>
                            <a:cs typeface="Times New Roman" panose="02020603050405020304" pitchFamily="18" charset="0"/>
                          </a:rPr>
                          <m:t>4</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8</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 </m:t>
                        </m:r>
                      </m:e>
                    </m:d>
                    <m:r>
                      <a:rPr lang="en-US" sz="2000" b="0" i="1" smtClean="0">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 </m:t>
                    </m:r>
                    <m:f>
                      <m:fPr>
                        <m:ctrlPr>
                          <a:rPr lang="en-US" sz="2000" i="1">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8</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4</m:t>
                        </m:r>
                        <m:r>
                          <a:rPr lang="en-US" sz="2000" i="1">
                            <a:latin typeface="Cambria Math" panose="02040503050406030204" pitchFamily="18" charset="0"/>
                            <a:cs typeface="Times New Roman" panose="02020603050405020304" pitchFamily="18" charset="0"/>
                          </a:rPr>
                          <m:t> </m:t>
                        </m:r>
                      </m:num>
                      <m:den>
                        <m:r>
                          <a:rPr lang="en-US" sz="2000" i="1">
                            <a:latin typeface="Cambria Math" panose="02040503050406030204" pitchFamily="18" charset="0"/>
                            <a:cs typeface="Times New Roman" panose="02020603050405020304" pitchFamily="18" charset="0"/>
                          </a:rPr>
                          <m:t>2</m:t>
                        </m:r>
                      </m:den>
                    </m:f>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cs typeface="Times New Roman" panose="02020603050405020304" pitchFamily="18" charset="0"/>
                      </a:rPr>
                      <m:t>8</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16</m:t>
                    </m:r>
                    <m:r>
                      <a:rPr lang="en-US" sz="2000" i="1">
                        <a:latin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a:t>
                </a:r>
              </a:p>
              <a:p>
                <a:pPr algn="l"/>
                <a:r>
                  <a:rPr lang="en-GB" sz="2000" dirty="0">
                    <a:latin typeface="Times New Roman" panose="02020603050405020304" pitchFamily="18" charset="0"/>
                    <a:cs typeface="Times New Roman" panose="02020603050405020304" pitchFamily="18" charset="0"/>
                  </a:rPr>
                  <a:t>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at hight </a:t>
                </a:r>
                <a14:m>
                  <m:oMath xmlns:m="http://schemas.openxmlformats.org/officeDocument/2006/math">
                    <m:r>
                      <a:rPr lang="en-US" sz="2000" i="1">
                        <a:latin typeface="Cambria Math" panose="02040503050406030204" pitchFamily="18" charset="0"/>
                        <a:cs typeface="Times New Roman" panose="02020603050405020304" pitchFamily="18" charset="0"/>
                      </a:rPr>
                      <m:t>8</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cs typeface="Times New Roman" panose="02020603050405020304" pitchFamily="18" charset="0"/>
                      </a:rPr>
                      <m:t>𝑚</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1000</m:t>
                    </m:r>
                  </m:oMath>
                </a14:m>
                <a:r>
                  <a:rPr lang="en-GB" sz="2000" dirty="0">
                    <a:latin typeface="Times New Roman" panose="02020603050405020304" pitchFamily="18" charset="0"/>
                    <a:cs typeface="Times New Roman" panose="02020603050405020304" pitchFamily="18" charset="0"/>
                  </a:rPr>
                  <a:t> NIS /one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cantilever returning wall at 8m :</a:t>
                </a:r>
              </a:p>
              <a:p>
                <a:pPr algn="l"/>
                <a14:m>
                  <m:oMath xmlns:m="http://schemas.openxmlformats.org/officeDocument/2006/math">
                    <m:r>
                      <a:rPr lang="en-US" sz="2000" i="1">
                        <a:latin typeface="Cambria Math" panose="02040503050406030204" pitchFamily="18" charset="0"/>
                        <a:cs typeface="Times New Roman" panose="02020603050405020304" pitchFamily="18" charset="0"/>
                      </a:rPr>
                      <m:t>8</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16</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1000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8160</m:t>
                    </m:r>
                  </m:oMath>
                </a14:m>
                <a:r>
                  <a:rPr lang="en-GB" sz="2000" dirty="0">
                    <a:latin typeface="Times New Roman" panose="02020603050405020304" pitchFamily="18" charset="0"/>
                    <a:cs typeface="Times New Roman" panose="02020603050405020304" pitchFamily="18" charset="0"/>
                  </a:rPr>
                  <a:t> NIS/one meter length</a:t>
                </a:r>
              </a:p>
              <a:p>
                <a:pPr algn="l"/>
                <a:endParaRPr lang="en-US" dirty="0"/>
              </a:p>
            </p:txBody>
          </p:sp>
        </mc:Choice>
        <mc:Fallback xmlns="">
          <p:sp>
            <p:nvSpPr>
              <p:cNvPr id="10" name="Subtitle 9">
                <a:extLst>
                  <a:ext uri="{FF2B5EF4-FFF2-40B4-BE49-F238E27FC236}">
                    <a16:creationId xmlns:a16="http://schemas.microsoft.com/office/drawing/2014/main" id="{082F3880-E432-6F6F-69A0-337E356C5A65}"/>
                  </a:ext>
                </a:extLst>
              </p:cNvPr>
              <p:cNvSpPr>
                <a:spLocks noGrp="1" noRot="1" noChangeAspect="1" noMove="1" noResize="1" noEditPoints="1" noAdjustHandles="1" noChangeArrowheads="1" noChangeShapeType="1" noTextEdit="1"/>
              </p:cNvSpPr>
              <p:nvPr>
                <p:ph type="subTitle" idx="8"/>
              </p:nvPr>
            </p:nvSpPr>
            <p:spPr>
              <a:xfrm>
                <a:off x="120141" y="1706303"/>
                <a:ext cx="7145516" cy="3660978"/>
              </a:xfrm>
              <a:blipFill>
                <a:blip r:embed="rId2"/>
                <a:stretch>
                  <a:fillRect r="-512"/>
                </a:stretch>
              </a:blipFill>
            </p:spPr>
            <p:txBody>
              <a:bodyPr/>
              <a:lstStyle/>
              <a:p>
                <a:r>
                  <a:rPr lang="en-US">
                    <a:noFill/>
                  </a:rPr>
                  <a:t> </a:t>
                </a:r>
              </a:p>
            </p:txBody>
          </p:sp>
        </mc:Fallback>
      </mc:AlternateContent>
      <p:pic>
        <p:nvPicPr>
          <p:cNvPr id="15" name="Picture 14">
            <a:extLst>
              <a:ext uri="{FF2B5EF4-FFF2-40B4-BE49-F238E27FC236}">
                <a16:creationId xmlns="" xmlns:a16="http://schemas.microsoft.com/office/drawing/2014/main" id="{9851BEAC-8BD6-8B83-6226-3BFD50591A1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52187" y="1706303"/>
            <a:ext cx="4939814" cy="3660978"/>
          </a:xfrm>
          <a:prstGeom prst="rect">
            <a:avLst/>
          </a:prstGeom>
        </p:spPr>
      </p:pic>
    </p:spTree>
    <p:extLst>
      <p:ext uri="{BB962C8B-B14F-4D97-AF65-F5344CB8AC3E}">
        <p14:creationId xmlns:p14="http://schemas.microsoft.com/office/powerpoint/2010/main" val="4277045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 xmlns:a16="http://schemas.microsoft.com/office/drawing/2014/main" id="{7006BE73-0D16-E6E8-D495-2C1645FF7BD8}"/>
              </a:ext>
            </a:extLst>
          </p:cNvPr>
          <p:cNvSpPr>
            <a:spLocks noGrp="1"/>
          </p:cNvSpPr>
          <p:nvPr>
            <p:ph type="subTitle" idx="1"/>
          </p:nvPr>
        </p:nvSpPr>
        <p:spPr>
          <a:xfrm>
            <a:off x="707008" y="2224725"/>
            <a:ext cx="8276735" cy="518474"/>
          </a:xfrm>
        </p:spPr>
        <p:txBody>
          <a:bodyPr/>
          <a:lstStyle/>
          <a:p>
            <a:pPr algn="l"/>
            <a:r>
              <a:rPr lang="en-US" sz="2000" dirty="0">
                <a:latin typeface="Times New Roman" panose="02020603050405020304" pitchFamily="18" charset="0"/>
                <a:cs typeface="Times New Roman" panose="02020603050405020304" pitchFamily="18" charset="0"/>
              </a:rPr>
              <a:t>H = 10m     SV = 0.6m        SH = 1m     L = 16m    T = 8mm     W = 75mm </a:t>
            </a:r>
          </a:p>
          <a:p>
            <a:pPr algn="l"/>
            <a:endParaRPr 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2"/>
              </p:nvPr>
            </p:nvSpPr>
            <p:spPr>
              <a:xfrm>
                <a:off x="707009" y="3186259"/>
                <a:ext cx="8276735" cy="2771479"/>
              </a:xfrm>
            </p:spPr>
            <p:txBody>
              <a:bodyPr/>
              <a:lstStyle/>
              <a:p>
                <a:pPr algn="l"/>
                <a:r>
                  <a:rPr lang="en-GB" sz="2000" b="1" dirty="0">
                    <a:latin typeface="Times New Roman" panose="02020603050405020304" pitchFamily="18" charset="0"/>
                    <a:cs typeface="Times New Roman" panose="02020603050405020304" pitchFamily="18" charset="0"/>
                  </a:rPr>
                  <a:t>Steel: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Number of steel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𝐻</m:t>
                        </m:r>
                      </m:num>
                      <m:den>
                        <m:r>
                          <a:rPr lang="en-US" sz="2000" b="0" i="1" smtClean="0">
                            <a:latin typeface="Cambria Math" panose="02040503050406030204" pitchFamily="18" charset="0"/>
                            <a:cs typeface="Times New Roman" panose="02020603050405020304" pitchFamily="18" charset="0"/>
                          </a:rPr>
                          <m:t>𝑆𝑣</m:t>
                        </m:r>
                      </m:den>
                    </m:f>
                    <m:r>
                      <a:rPr lang="en-US" sz="2000" b="0" i="0"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0" smtClean="0">
                            <a:latin typeface="Cambria Math" panose="02040503050406030204" pitchFamily="18" charset="0"/>
                            <a:cs typeface="Times New Roman" panose="02020603050405020304" pitchFamily="18" charset="0"/>
                          </a:rPr>
                          <m:t>10</m:t>
                        </m:r>
                      </m:num>
                      <m:den>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6</m:t>
                        </m:r>
                      </m:den>
                    </m:f>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16</m:t>
                    </m:r>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6</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17</m:t>
                    </m:r>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rods / one meter length</a:t>
                </a:r>
              </a:p>
              <a:p>
                <a:pPr algn="l"/>
                <a:r>
                  <a:rPr lang="en-GB" sz="2000" dirty="0">
                    <a:latin typeface="Times New Roman" panose="02020603050405020304" pitchFamily="18" charset="0"/>
                    <a:cs typeface="Times New Roman" panose="02020603050405020304" pitchFamily="18" charset="0"/>
                  </a:rPr>
                  <a:t>Volume of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17</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16</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075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008</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1632</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Wight </a:t>
                </a:r>
                <a14:m>
                  <m:oMath xmlns:m="http://schemas.openxmlformats.org/officeDocument/2006/math">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7850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1632</m:t>
                    </m:r>
                    <m:r>
                      <a:rPr lang="en-US" sz="2000" i="1">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1218</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12</m:t>
                        </m:r>
                      </m:num>
                      <m:den>
                        <m:r>
                          <a:rPr lang="en-US" sz="2000" i="1">
                            <a:latin typeface="Cambria Math" panose="02040503050406030204" pitchFamily="18" charset="0"/>
                            <a:cs typeface="Times New Roman" panose="02020603050405020304" pitchFamily="18" charset="0"/>
                          </a:rPr>
                          <m:t>1000</m:t>
                        </m:r>
                      </m:den>
                    </m:f>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281</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𝑡𝑜𝑛</m:t>
                    </m:r>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1 tons of steel galvanized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4000</m:t>
                    </m:r>
                  </m:oMath>
                </a14:m>
                <a:r>
                  <a:rPr lang="en-GB" sz="2000" dirty="0">
                    <a:latin typeface="Times New Roman" panose="02020603050405020304" pitchFamily="18" charset="0"/>
                    <a:cs typeface="Times New Roman" panose="02020603050405020304" pitchFamily="18" charset="0"/>
                  </a:rPr>
                  <a:t> NIS</a:t>
                </a:r>
              </a:p>
              <a:p>
                <a:pPr algn="l"/>
                <a:r>
                  <a:rPr lang="en-GB" sz="2000" dirty="0">
                    <a:latin typeface="Times New Roman" panose="02020603050405020304" pitchFamily="18" charset="0"/>
                    <a:cs typeface="Times New Roman" panose="02020603050405020304" pitchFamily="18" charset="0"/>
                  </a:rPr>
                  <a:t>Cost of steel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281</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4000</m:t>
                    </m:r>
                    <m:r>
                      <a:rPr lang="en-US" sz="2000" i="1">
                        <a:latin typeface="Cambria Math" panose="02040503050406030204" pitchFamily="18" charset="0"/>
                        <a:ea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5124</m:t>
                    </m:r>
                  </m:oMath>
                </a14:m>
                <a:r>
                  <a:rPr lang="en-GB" sz="2000" dirty="0">
                    <a:latin typeface="Times New Roman" panose="02020603050405020304" pitchFamily="18" charset="0"/>
                    <a:cs typeface="Times New Roman" panose="02020603050405020304" pitchFamily="18" charset="0"/>
                  </a:rPr>
                  <a:t> NIS/One meter length</a:t>
                </a:r>
              </a:p>
              <a:p>
                <a:pPr algn="l"/>
                <a:endParaRPr lang="en-US"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707009" y="3186259"/>
                <a:ext cx="8276735" cy="2771479"/>
              </a:xfrm>
              <a:blipFill>
                <a:blip r:embed="rId2"/>
                <a:stretch>
                  <a:fillRect/>
                </a:stretch>
              </a:blipFill>
            </p:spPr>
            <p:txBody>
              <a:bodyPr/>
              <a:lstStyle/>
              <a:p>
                <a:r>
                  <a:rPr lang="en-US">
                    <a:noFill/>
                  </a:rPr>
                  <a:t> </a:t>
                </a:r>
              </a:p>
            </p:txBody>
          </p:sp>
        </mc:Fallback>
      </mc:AlternateContent>
      <p:sp>
        <p:nvSpPr>
          <p:cNvPr id="8" name="Title 7">
            <a:extLst>
              <a:ext uri="{FF2B5EF4-FFF2-40B4-BE49-F238E27FC236}">
                <a16:creationId xmlns="" xmlns:a16="http://schemas.microsoft.com/office/drawing/2014/main" id="{C95D963C-BB92-93F9-6920-BDD4C85B5836}"/>
              </a:ext>
            </a:extLst>
          </p:cNvPr>
          <p:cNvSpPr>
            <a:spLocks noGrp="1"/>
          </p:cNvSpPr>
          <p:nvPr>
            <p:ph type="title"/>
          </p:nvPr>
        </p:nvSpPr>
        <p:spPr>
          <a:xfrm>
            <a:off x="707010" y="593367"/>
            <a:ext cx="10152668" cy="1706773"/>
          </a:xfrm>
        </p:spPr>
        <p:txBody>
          <a:bodyPr/>
          <a:lstStyle/>
          <a:p>
            <a:pPr algn="l"/>
            <a:r>
              <a:rPr lang="en-US" sz="2400" b="1" u="sng" dirty="0">
                <a:effectLst/>
                <a:latin typeface="Times New Roman" panose="02020603050405020304" pitchFamily="18" charset="0"/>
                <a:ea typeface="Times New Roman" panose="02020603050405020304" pitchFamily="18" charset="0"/>
              </a:rPr>
              <a:t>Quantities and</a:t>
            </a:r>
            <a:r>
              <a:rPr lang="en-US" sz="2400" b="1" u="sng" dirty="0">
                <a:effectLst/>
                <a:latin typeface="Times New Roman" panose="02020603050405020304" pitchFamily="18" charset="0"/>
                <a:ea typeface="Calibri" panose="020F0502020204030204" pitchFamily="34" charset="0"/>
              </a:rPr>
              <a:t> cost at H=10m</a:t>
            </a: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GB" sz="2400" b="1" dirty="0">
                <a:effectLst/>
                <a:latin typeface="Times New Roman" panose="02020603050405020304" pitchFamily="18" charset="0"/>
                <a:ea typeface="Calibri" panose="020F0502020204030204" pitchFamily="34" charset="0"/>
              </a:rPr>
              <a:t>Calculation of quantities and cost for (MSERW):</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44806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1"/>
              </p:nvPr>
            </p:nvSpPr>
            <p:spPr>
              <a:xfrm>
                <a:off x="367646" y="697585"/>
                <a:ext cx="8785782" cy="5260156"/>
              </a:xfrm>
            </p:spPr>
            <p:txBody>
              <a:bodyPr/>
              <a:lstStyle/>
              <a:p>
                <a:pPr algn="l"/>
                <a:r>
                  <a:rPr lang="en-GB" sz="2000" b="1" dirty="0">
                    <a:latin typeface="Times New Roman" panose="02020603050405020304" pitchFamily="18" charset="0"/>
                    <a:cs typeface="Times New Roman" panose="02020603050405020304" pitchFamily="18" charset="0"/>
                  </a:rPr>
                  <a:t>Facing elements:</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10</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1</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0</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3</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r>
                      <a:rPr lang="en-US" sz="2000" i="1">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for facing elements</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800</m:t>
                    </m:r>
                    <m:r>
                      <a:rPr lang="en-US" sz="2000" b="0" i="0"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r>
                  <a:rPr lang="en-GB" sz="2000" dirty="0">
                    <a:latin typeface="Times New Roman" panose="02020603050405020304" pitchFamily="18" charset="0"/>
                    <a:cs typeface="Times New Roman" panose="02020603050405020304" pitchFamily="18" charset="0"/>
                  </a:rPr>
                  <a:t>Costs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800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2400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Backfill Material: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16</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160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a:t>
                </a:r>
              </a:p>
              <a:p>
                <a:pPr algn="l"/>
                <a:r>
                  <a:rPr lang="en-GB" sz="2000" dirty="0">
                    <a:latin typeface="Times New Roman" panose="02020603050405020304" pitchFamily="18" charset="0"/>
                    <a:cs typeface="Times New Roman" panose="02020603050405020304" pitchFamily="18" charset="0"/>
                  </a:rPr>
                  <a:t>Cost of back fill material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160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11200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(MSERW) at 10m :</a:t>
                </a:r>
              </a:p>
              <a:p>
                <a:pPr algn="l"/>
                <a14:m>
                  <m:oMath xmlns:m="http://schemas.openxmlformats.org/officeDocument/2006/math">
                    <m:r>
                      <a:rPr lang="en-US" sz="2000" i="1" smtClean="0">
                        <a:latin typeface="Cambria Math" panose="02040503050406030204" pitchFamily="18" charset="0"/>
                        <a:cs typeface="Times New Roman" panose="02020603050405020304" pitchFamily="18" charset="0"/>
                      </a:rPr>
                      <m:t>5</m:t>
                    </m:r>
                    <m:r>
                      <a:rPr lang="en-US" sz="2000" b="0" i="1" smtClean="0">
                        <a:latin typeface="Cambria Math" panose="02040503050406030204" pitchFamily="18" charset="0"/>
                        <a:cs typeface="Times New Roman" panose="02020603050405020304" pitchFamily="18" charset="0"/>
                      </a:rPr>
                      <m:t>124</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2400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1120</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18724</m:t>
                    </m:r>
                    <m:r>
                      <a:rPr lang="en-US" sz="2000" b="0" i="1"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367646" y="697585"/>
                <a:ext cx="8785782" cy="5260156"/>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363298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Subtitle 9">
                <a:extLst>
                  <a:ext uri="{FF2B5EF4-FFF2-40B4-BE49-F238E27FC236}">
                    <a16:creationId xmlns="" xmlns:a16="http://schemas.microsoft.com/office/drawing/2014/main" id="{082F3880-E432-6F6F-69A0-337E356C5A65}"/>
                  </a:ext>
                </a:extLst>
              </p:cNvPr>
              <p:cNvSpPr>
                <a:spLocks noGrp="1"/>
              </p:cNvSpPr>
              <p:nvPr>
                <p:ph type="subTitle" idx="1"/>
              </p:nvPr>
            </p:nvSpPr>
            <p:spPr>
              <a:xfrm>
                <a:off x="1" y="1656875"/>
                <a:ext cx="6904945" cy="4021215"/>
              </a:xfrm>
            </p:spPr>
            <p:txBody>
              <a:bodyPr/>
              <a:lstStyle/>
              <a:p>
                <a:pPr algn="l"/>
                <a:r>
                  <a:rPr lang="en-GB" sz="2000" dirty="0">
                    <a:latin typeface="Times New Roman" panose="02020603050405020304" pitchFamily="18" charset="0"/>
                    <a:cs typeface="Times New Roman" panose="02020603050405020304" pitchFamily="18" charset="0"/>
                  </a:rPr>
                  <a:t>Volume </a:t>
                </a:r>
                <a14:m>
                  <m:oMath xmlns:m="http://schemas.openxmlformats.org/officeDocument/2006/math">
                    <m:r>
                      <a:rPr lang="en-US" sz="200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6</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 )+( </m:t>
                    </m:r>
                    <m:f>
                      <m:fPr>
                        <m:ctrlPr>
                          <a:rPr lang="en-US" sz="2000" i="1">
                            <a:latin typeface="Cambria Math" panose="02040503050406030204" pitchFamily="18" charset="0"/>
                            <a:cs typeface="Times New Roman" panose="02020603050405020304" pitchFamily="18" charset="0"/>
                          </a:rPr>
                        </m:ctrlPr>
                      </m:fPr>
                      <m:num>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5</m:t>
                        </m:r>
                        <m:r>
                          <a:rPr lang="en-US" sz="2000" i="1">
                            <a:latin typeface="Cambria Math" panose="02040503050406030204" pitchFamily="18" charset="0"/>
                            <a:cs typeface="Times New Roman" panose="02020603050405020304" pitchFamily="18" charset="0"/>
                          </a:rPr>
                          <m:t> </m:t>
                        </m:r>
                      </m:num>
                      <m:den>
                        <m:r>
                          <a:rPr lang="en-US" sz="2000" i="1">
                            <a:latin typeface="Cambria Math" panose="02040503050406030204" pitchFamily="18" charset="0"/>
                            <a:cs typeface="Times New Roman" panose="02020603050405020304" pitchFamily="18" charset="0"/>
                          </a:rPr>
                          <m:t>2</m:t>
                        </m:r>
                      </m:den>
                    </m:f>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9</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12</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75</m:t>
                    </m:r>
                    <m:r>
                      <a:rPr lang="en-US" sz="2000" i="1">
                        <a:latin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a:t>
                </a:r>
              </a:p>
              <a:p>
                <a:pPr algn="l"/>
                <a:r>
                  <a:rPr lang="en-GB" sz="2000" dirty="0">
                    <a:latin typeface="Times New Roman" panose="02020603050405020304" pitchFamily="18" charset="0"/>
                    <a:cs typeface="Times New Roman" panose="02020603050405020304" pitchFamily="18" charset="0"/>
                  </a:rPr>
                  <a:t>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at hight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10</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cs typeface="Times New Roman" panose="02020603050405020304" pitchFamily="18" charset="0"/>
                      </a:rPr>
                      <m:t>𝑚</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1200</m:t>
                    </m:r>
                  </m:oMath>
                </a14:m>
                <a:r>
                  <a:rPr lang="en-GB" sz="2000" dirty="0">
                    <a:latin typeface="Times New Roman" panose="02020603050405020304" pitchFamily="18" charset="0"/>
                    <a:cs typeface="Times New Roman" panose="02020603050405020304" pitchFamily="18" charset="0"/>
                  </a:rPr>
                  <a:t> NIS /one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cantilever returning wall at 10m :</a:t>
                </a:r>
              </a:p>
              <a:p>
                <a:pPr algn="l"/>
                <a14:m>
                  <m:oMath xmlns:m="http://schemas.openxmlformats.org/officeDocument/2006/math">
                    <m:r>
                      <a:rPr lang="en-US" sz="2000" b="0" i="1" smtClean="0">
                        <a:latin typeface="Cambria Math" panose="02040503050406030204" pitchFamily="18" charset="0"/>
                        <a:cs typeface="Times New Roman" panose="02020603050405020304" pitchFamily="18" charset="0"/>
                      </a:rPr>
                      <m:t>12</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75</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1200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15300</m:t>
                    </m:r>
                  </m:oMath>
                </a14:m>
                <a:r>
                  <a:rPr lang="en-GB" sz="2000" dirty="0">
                    <a:latin typeface="Times New Roman" panose="02020603050405020304" pitchFamily="18" charset="0"/>
                    <a:cs typeface="Times New Roman" panose="02020603050405020304" pitchFamily="18" charset="0"/>
                  </a:rPr>
                  <a:t> NIS/one meter length</a:t>
                </a:r>
              </a:p>
              <a:p>
                <a:pPr algn="l"/>
                <a:endParaRPr lang="en-US" dirty="0"/>
              </a:p>
            </p:txBody>
          </p:sp>
        </mc:Choice>
        <mc:Fallback xmlns="">
          <p:sp>
            <p:nvSpPr>
              <p:cNvPr id="10" name="Subtitle 9">
                <a:extLst>
                  <a:ext uri="{FF2B5EF4-FFF2-40B4-BE49-F238E27FC236}">
                    <a16:creationId xmlns:a16="http://schemas.microsoft.com/office/drawing/2014/main" id="{082F3880-E432-6F6F-69A0-337E356C5A65}"/>
                  </a:ext>
                </a:extLst>
              </p:cNvPr>
              <p:cNvSpPr>
                <a:spLocks noGrp="1" noRot="1" noChangeAspect="1" noMove="1" noResize="1" noEditPoints="1" noAdjustHandles="1" noChangeArrowheads="1" noChangeShapeType="1" noTextEdit="1"/>
              </p:cNvSpPr>
              <p:nvPr>
                <p:ph type="subTitle" idx="8"/>
              </p:nvPr>
            </p:nvSpPr>
            <p:spPr>
              <a:xfrm>
                <a:off x="1" y="1656875"/>
                <a:ext cx="6904945" cy="4021215"/>
              </a:xfrm>
              <a:blipFill>
                <a:blip r:embed="rId2"/>
                <a:stretch>
                  <a:fillRect/>
                </a:stretch>
              </a:blipFill>
            </p:spPr>
            <p:txBody>
              <a:bodyPr/>
              <a:lstStyle/>
              <a:p>
                <a:r>
                  <a:rPr lang="en-US">
                    <a:noFill/>
                  </a:rPr>
                  <a:t> </a:t>
                </a:r>
              </a:p>
            </p:txBody>
          </p:sp>
        </mc:Fallback>
      </mc:AlternateContent>
      <p:sp>
        <p:nvSpPr>
          <p:cNvPr id="8" name="Title 7">
            <a:extLst>
              <a:ext uri="{FF2B5EF4-FFF2-40B4-BE49-F238E27FC236}">
                <a16:creationId xmlns="" xmlns:a16="http://schemas.microsoft.com/office/drawing/2014/main" id="{91ECBD47-70E0-9203-1B11-A6695321F4B6}"/>
              </a:ext>
            </a:extLst>
          </p:cNvPr>
          <p:cNvSpPr>
            <a:spLocks noGrp="1"/>
          </p:cNvSpPr>
          <p:nvPr>
            <p:ph type="title"/>
          </p:nvPr>
        </p:nvSpPr>
        <p:spPr>
          <a:xfrm>
            <a:off x="0" y="593366"/>
            <a:ext cx="10533001" cy="1046897"/>
          </a:xfrm>
        </p:spPr>
        <p:txBody>
          <a:bodyPr/>
          <a:lstStyle/>
          <a:p>
            <a:pPr algn="l"/>
            <a:r>
              <a:rPr lang="en-GB" sz="2400" b="1" dirty="0">
                <a:latin typeface="Times New Roman" panose="02020603050405020304" pitchFamily="18" charset="0"/>
                <a:cs typeface="Times New Roman" panose="02020603050405020304" pitchFamily="18" charset="0"/>
              </a:rPr>
              <a:t>Calculation of quantities and cost for Cantilever Returning Walls:</a:t>
            </a:r>
            <a:endParaRPr lang="en-US" sz="2400" b="1" dirty="0">
              <a:latin typeface="Times New Roman" panose="02020603050405020304" pitchFamily="18" charset="0"/>
              <a:cs typeface="Times New Roman" panose="02020603050405020304" pitchFamily="18" charset="0"/>
            </a:endParaRPr>
          </a:p>
        </p:txBody>
      </p:sp>
      <p:pic>
        <p:nvPicPr>
          <p:cNvPr id="15" name="Picture 14">
            <a:extLst>
              <a:ext uri="{FF2B5EF4-FFF2-40B4-BE49-F238E27FC236}">
                <a16:creationId xmlns="" xmlns:a16="http://schemas.microsoft.com/office/drawing/2014/main" id="{9851BEAC-8BD6-8B83-6226-3BFD50591A1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904946" y="1656874"/>
            <a:ext cx="5287054" cy="4021216"/>
          </a:xfrm>
          <a:prstGeom prst="rect">
            <a:avLst/>
          </a:prstGeom>
        </p:spPr>
      </p:pic>
    </p:spTree>
    <p:extLst>
      <p:ext uri="{BB962C8B-B14F-4D97-AF65-F5344CB8AC3E}">
        <p14:creationId xmlns:p14="http://schemas.microsoft.com/office/powerpoint/2010/main" val="16964945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 xmlns:a16="http://schemas.microsoft.com/office/drawing/2014/main" id="{7006BE73-0D16-E6E8-D495-2C1645FF7BD8}"/>
              </a:ext>
            </a:extLst>
          </p:cNvPr>
          <p:cNvSpPr>
            <a:spLocks noGrp="1"/>
          </p:cNvSpPr>
          <p:nvPr>
            <p:ph type="subTitle" idx="1"/>
          </p:nvPr>
        </p:nvSpPr>
        <p:spPr>
          <a:xfrm>
            <a:off x="707008" y="2224725"/>
            <a:ext cx="8276735" cy="518474"/>
          </a:xfrm>
        </p:spPr>
        <p:txBody>
          <a:bodyPr/>
          <a:lstStyle/>
          <a:p>
            <a:pPr algn="l"/>
            <a:r>
              <a:rPr lang="en-US" sz="2000" dirty="0">
                <a:latin typeface="Times New Roman" panose="02020603050405020304" pitchFamily="18" charset="0"/>
                <a:cs typeface="Times New Roman" panose="02020603050405020304" pitchFamily="18" charset="0"/>
              </a:rPr>
              <a:t>H = 14m     SV = 0.5m        SH = 1m     L = 20m    T = 9mm     W = 75mm </a:t>
            </a:r>
          </a:p>
          <a:p>
            <a:pPr algn="l"/>
            <a:endParaRPr 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2"/>
              </p:nvPr>
            </p:nvSpPr>
            <p:spPr>
              <a:xfrm>
                <a:off x="707009" y="3186259"/>
                <a:ext cx="8276735" cy="2771479"/>
              </a:xfrm>
            </p:spPr>
            <p:txBody>
              <a:bodyPr/>
              <a:lstStyle/>
              <a:p>
                <a:pPr algn="l"/>
                <a:r>
                  <a:rPr lang="en-GB" sz="2000" b="1" dirty="0">
                    <a:latin typeface="Times New Roman" panose="02020603050405020304" pitchFamily="18" charset="0"/>
                    <a:cs typeface="Times New Roman" panose="02020603050405020304" pitchFamily="18" charset="0"/>
                  </a:rPr>
                  <a:t>Steel: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Number of steel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𝐻</m:t>
                        </m:r>
                      </m:num>
                      <m:den>
                        <m:r>
                          <a:rPr lang="en-US" sz="2000" b="0" i="1" smtClean="0">
                            <a:latin typeface="Cambria Math" panose="02040503050406030204" pitchFamily="18" charset="0"/>
                            <a:cs typeface="Times New Roman" panose="02020603050405020304" pitchFamily="18" charset="0"/>
                          </a:rPr>
                          <m:t>𝑆𝑣</m:t>
                        </m:r>
                      </m:den>
                    </m:f>
                    <m:r>
                      <a:rPr lang="en-US" sz="2000" b="0" i="0"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0" smtClean="0">
                            <a:latin typeface="Cambria Math" panose="02040503050406030204" pitchFamily="18" charset="0"/>
                            <a:cs typeface="Times New Roman" panose="02020603050405020304" pitchFamily="18" charset="0"/>
                          </a:rPr>
                          <m:t>14</m:t>
                        </m:r>
                      </m:num>
                      <m:den>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5</m:t>
                        </m:r>
                      </m:den>
                    </m:f>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28</m:t>
                    </m:r>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rods / one meter length</a:t>
                </a:r>
              </a:p>
              <a:p>
                <a:pPr algn="l"/>
                <a:r>
                  <a:rPr lang="en-GB" sz="2000" dirty="0">
                    <a:latin typeface="Times New Roman" panose="02020603050405020304" pitchFamily="18" charset="0"/>
                    <a:cs typeface="Times New Roman" panose="02020603050405020304" pitchFamily="18" charset="0"/>
                  </a:rPr>
                  <a:t>Volume of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28</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075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009</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378</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Wight </a:t>
                </a:r>
                <a14:m>
                  <m:oMath xmlns:m="http://schemas.openxmlformats.org/officeDocument/2006/math">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7850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378</m:t>
                    </m:r>
                    <m:r>
                      <a:rPr lang="en-US" sz="2000" i="1">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2967</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3</m:t>
                        </m:r>
                      </m:num>
                      <m:den>
                        <m:r>
                          <a:rPr lang="en-US" sz="2000" i="1">
                            <a:latin typeface="Cambria Math" panose="02040503050406030204" pitchFamily="18" charset="0"/>
                            <a:cs typeface="Times New Roman" panose="02020603050405020304" pitchFamily="18" charset="0"/>
                          </a:rPr>
                          <m:t>1000</m:t>
                        </m:r>
                      </m:den>
                    </m:f>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9673</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𝑡𝑜𝑛</m:t>
                    </m:r>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1 tons of steel galvanized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4000</m:t>
                    </m:r>
                  </m:oMath>
                </a14:m>
                <a:r>
                  <a:rPr lang="en-GB" sz="2000" dirty="0">
                    <a:latin typeface="Times New Roman" panose="02020603050405020304" pitchFamily="18" charset="0"/>
                    <a:cs typeface="Times New Roman" panose="02020603050405020304" pitchFamily="18" charset="0"/>
                  </a:rPr>
                  <a:t> NIS</a:t>
                </a:r>
              </a:p>
              <a:p>
                <a:pPr algn="l"/>
                <a:r>
                  <a:rPr lang="en-GB" sz="2000" dirty="0">
                    <a:latin typeface="Times New Roman" panose="02020603050405020304" pitchFamily="18" charset="0"/>
                    <a:cs typeface="Times New Roman" panose="02020603050405020304" pitchFamily="18" charset="0"/>
                  </a:rPr>
                  <a:t>Cost of steel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9673</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4000</m:t>
                    </m:r>
                    <m:r>
                      <a:rPr lang="en-US" sz="2000" i="1">
                        <a:latin typeface="Cambria Math" panose="02040503050406030204" pitchFamily="18" charset="0"/>
                        <a:ea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11869</m:t>
                    </m:r>
                  </m:oMath>
                </a14:m>
                <a:r>
                  <a:rPr lang="en-GB" sz="2000" dirty="0">
                    <a:latin typeface="Times New Roman" panose="02020603050405020304" pitchFamily="18" charset="0"/>
                    <a:cs typeface="Times New Roman" panose="02020603050405020304" pitchFamily="18" charset="0"/>
                  </a:rPr>
                  <a:t> NIS/One meter length</a:t>
                </a:r>
              </a:p>
              <a:p>
                <a:pPr algn="l"/>
                <a:endParaRPr lang="en-US"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707009" y="3186259"/>
                <a:ext cx="8276735" cy="2771479"/>
              </a:xfrm>
              <a:blipFill>
                <a:blip r:embed="rId2"/>
                <a:stretch>
                  <a:fillRect/>
                </a:stretch>
              </a:blipFill>
            </p:spPr>
            <p:txBody>
              <a:bodyPr/>
              <a:lstStyle/>
              <a:p>
                <a:r>
                  <a:rPr lang="en-US">
                    <a:noFill/>
                  </a:rPr>
                  <a:t> </a:t>
                </a:r>
              </a:p>
            </p:txBody>
          </p:sp>
        </mc:Fallback>
      </mc:AlternateContent>
      <p:sp>
        <p:nvSpPr>
          <p:cNvPr id="8" name="Title 7">
            <a:extLst>
              <a:ext uri="{FF2B5EF4-FFF2-40B4-BE49-F238E27FC236}">
                <a16:creationId xmlns="" xmlns:a16="http://schemas.microsoft.com/office/drawing/2014/main" id="{C95D963C-BB92-93F9-6920-BDD4C85B5836}"/>
              </a:ext>
            </a:extLst>
          </p:cNvPr>
          <p:cNvSpPr>
            <a:spLocks noGrp="1"/>
          </p:cNvSpPr>
          <p:nvPr>
            <p:ph type="title"/>
          </p:nvPr>
        </p:nvSpPr>
        <p:spPr>
          <a:xfrm>
            <a:off x="707010" y="593367"/>
            <a:ext cx="10152668" cy="1706773"/>
          </a:xfrm>
        </p:spPr>
        <p:txBody>
          <a:bodyPr/>
          <a:lstStyle/>
          <a:p>
            <a:pPr algn="l"/>
            <a:r>
              <a:rPr lang="en-US" sz="2400" b="1" u="sng" dirty="0">
                <a:effectLst/>
                <a:latin typeface="Times New Roman" panose="02020603050405020304" pitchFamily="18" charset="0"/>
                <a:ea typeface="Times New Roman" panose="02020603050405020304" pitchFamily="18" charset="0"/>
              </a:rPr>
              <a:t>Quantities and</a:t>
            </a:r>
            <a:r>
              <a:rPr lang="en-US" sz="2400" b="1" u="sng" dirty="0">
                <a:effectLst/>
                <a:latin typeface="Times New Roman" panose="02020603050405020304" pitchFamily="18" charset="0"/>
                <a:ea typeface="Calibri" panose="020F0502020204030204" pitchFamily="34" charset="0"/>
              </a:rPr>
              <a:t> cost at H=14m</a:t>
            </a: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GB" sz="2400" b="1" dirty="0">
                <a:effectLst/>
                <a:latin typeface="Times New Roman" panose="02020603050405020304" pitchFamily="18" charset="0"/>
                <a:ea typeface="Calibri" panose="020F0502020204030204" pitchFamily="34" charset="0"/>
              </a:rPr>
              <a:t>Calculation of quantities and cost for (MSERW):</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16553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1"/>
              </p:nvPr>
            </p:nvSpPr>
            <p:spPr>
              <a:xfrm>
                <a:off x="367646" y="697585"/>
                <a:ext cx="8785782" cy="5260156"/>
              </a:xfrm>
            </p:spPr>
            <p:txBody>
              <a:bodyPr/>
              <a:lstStyle/>
              <a:p>
                <a:pPr algn="l"/>
                <a:r>
                  <a:rPr lang="en-GB" sz="2000" b="1" dirty="0">
                    <a:latin typeface="Times New Roman" panose="02020603050405020304" pitchFamily="18" charset="0"/>
                    <a:cs typeface="Times New Roman" panose="02020603050405020304" pitchFamily="18" charset="0"/>
                  </a:rPr>
                  <a:t>Facing elements:</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14</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1</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0</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3</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m:t>
                    </m:r>
                    <m:r>
                      <a:rPr lang="en-US" sz="2000" i="1">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for facing elements</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800</m:t>
                    </m:r>
                    <m:r>
                      <a:rPr lang="en-US" sz="2000" b="0" i="0"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r>
                  <a:rPr lang="en-GB" sz="2000" dirty="0">
                    <a:latin typeface="Times New Roman" panose="02020603050405020304" pitchFamily="18" charset="0"/>
                    <a:cs typeface="Times New Roman" panose="02020603050405020304" pitchFamily="18" charset="0"/>
                  </a:rPr>
                  <a:t>Costs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800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3360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Backfill Material: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14</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280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a:t>
                </a:r>
              </a:p>
              <a:p>
                <a:pPr algn="l"/>
                <a:r>
                  <a:rPr lang="en-GB" sz="2000" dirty="0">
                    <a:latin typeface="Times New Roman" panose="02020603050405020304" pitchFamily="18" charset="0"/>
                    <a:cs typeface="Times New Roman" panose="02020603050405020304" pitchFamily="18" charset="0"/>
                  </a:rPr>
                  <a:t>Cost of back fill material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280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19600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(MSERW) at 14m :</a:t>
                </a:r>
              </a:p>
              <a:p>
                <a:pPr algn="l"/>
                <a14:m>
                  <m:oMath xmlns:m="http://schemas.openxmlformats.org/officeDocument/2006/math">
                    <m:r>
                      <a:rPr lang="en-US" sz="2000" i="1">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1869</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3360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19600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34830</m:t>
                    </m:r>
                    <m:r>
                      <a:rPr lang="en-US" sz="2000" b="0" i="1"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367646" y="697585"/>
                <a:ext cx="8785782" cy="5260156"/>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109165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Subtitle 9">
                <a:extLst>
                  <a:ext uri="{FF2B5EF4-FFF2-40B4-BE49-F238E27FC236}">
                    <a16:creationId xmlns="" xmlns:a16="http://schemas.microsoft.com/office/drawing/2014/main" id="{082F3880-E432-6F6F-69A0-337E356C5A65}"/>
                  </a:ext>
                </a:extLst>
              </p:cNvPr>
              <p:cNvSpPr>
                <a:spLocks noGrp="1"/>
              </p:cNvSpPr>
              <p:nvPr>
                <p:ph type="subTitle" idx="1"/>
              </p:nvPr>
            </p:nvSpPr>
            <p:spPr>
              <a:xfrm>
                <a:off x="1" y="1656875"/>
                <a:ext cx="7400040" cy="4021215"/>
              </a:xfrm>
            </p:spPr>
            <p:txBody>
              <a:bodyPr/>
              <a:lstStyle/>
              <a:p>
                <a:pPr algn="l"/>
                <a:r>
                  <a:rPr lang="en-GB" sz="2000" dirty="0">
                    <a:latin typeface="Times New Roman" panose="02020603050405020304" pitchFamily="18" charset="0"/>
                    <a:cs typeface="Times New Roman" panose="02020603050405020304" pitchFamily="18" charset="0"/>
                  </a:rPr>
                  <a:t>Volume</a:t>
                </a:r>
                <a14:m>
                  <m:oMath xmlns:m="http://schemas.openxmlformats.org/officeDocument/2006/math">
                    <m:r>
                      <a:rPr lang="en-US" sz="2000" b="0" i="0" smtClean="0">
                        <a:latin typeface="Cambria Math" panose="02040503050406030204" pitchFamily="18" charset="0"/>
                        <a:cs typeface="Times New Roman" panose="02020603050405020304" pitchFamily="18" charset="0"/>
                      </a:rPr>
                      <m:t> </m:t>
                    </m:r>
                    <m:r>
                      <a:rPr lang="en-US" sz="200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7</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5</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r>
                          <a:rPr lang="en-US" sz="2000" i="1">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5</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5</m:t>
                        </m:r>
                        <m:r>
                          <a:rPr lang="en-US" sz="2000" i="1">
                            <a:latin typeface="Cambria Math" panose="02040503050406030204" pitchFamily="18" charset="0"/>
                            <a:cs typeface="Times New Roman" panose="02020603050405020304" pitchFamily="18" charset="0"/>
                          </a:rPr>
                          <m:t> </m:t>
                        </m:r>
                      </m:num>
                      <m:den>
                        <m:r>
                          <a:rPr lang="en-US" sz="2000" i="1">
                            <a:latin typeface="Cambria Math" panose="02040503050406030204" pitchFamily="18" charset="0"/>
                            <a:cs typeface="Times New Roman" panose="02020603050405020304" pitchFamily="18" charset="0"/>
                          </a:rPr>
                          <m:t>2</m:t>
                        </m:r>
                      </m:den>
                    </m:f>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12</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23</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75</m:t>
                    </m:r>
                    <m:r>
                      <a:rPr lang="en-US" sz="2000" i="1">
                        <a:latin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a:t>
                </a:r>
              </a:p>
              <a:p>
                <a:pPr algn="l"/>
                <a:r>
                  <a:rPr lang="en-GB" sz="2000" dirty="0">
                    <a:latin typeface="Times New Roman" panose="02020603050405020304" pitchFamily="18" charset="0"/>
                    <a:cs typeface="Times New Roman" panose="02020603050405020304" pitchFamily="18" charset="0"/>
                  </a:rPr>
                  <a:t>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at hight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14</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cs typeface="Times New Roman" panose="02020603050405020304" pitchFamily="18" charset="0"/>
                      </a:rPr>
                      <m:t>𝑚</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1600</m:t>
                    </m:r>
                  </m:oMath>
                </a14:m>
                <a:r>
                  <a:rPr lang="en-GB" sz="2000" dirty="0">
                    <a:latin typeface="Times New Roman" panose="02020603050405020304" pitchFamily="18" charset="0"/>
                    <a:cs typeface="Times New Roman" panose="02020603050405020304" pitchFamily="18" charset="0"/>
                  </a:rPr>
                  <a:t> NIS /one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cantilever returning wall at 14m :</a:t>
                </a:r>
              </a:p>
              <a:p>
                <a:pPr algn="l"/>
                <a14:m>
                  <m:oMath xmlns:m="http://schemas.openxmlformats.org/officeDocument/2006/math">
                    <m:r>
                      <a:rPr lang="en-US" sz="2000" i="1">
                        <a:latin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cs typeface="Times New Roman" panose="02020603050405020304" pitchFamily="18" charset="0"/>
                      </a:rPr>
                      <m:t>3</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75</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1600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38000</m:t>
                    </m:r>
                  </m:oMath>
                </a14:m>
                <a:r>
                  <a:rPr lang="en-GB" sz="2000" dirty="0">
                    <a:latin typeface="Times New Roman" panose="02020603050405020304" pitchFamily="18" charset="0"/>
                    <a:cs typeface="Times New Roman" panose="02020603050405020304" pitchFamily="18" charset="0"/>
                  </a:rPr>
                  <a:t> NIS/one meter length</a:t>
                </a:r>
              </a:p>
              <a:p>
                <a:pPr algn="l"/>
                <a:endParaRPr lang="en-US" dirty="0"/>
              </a:p>
            </p:txBody>
          </p:sp>
        </mc:Choice>
        <mc:Fallback xmlns="">
          <p:sp>
            <p:nvSpPr>
              <p:cNvPr id="10" name="Subtitle 9">
                <a:extLst>
                  <a:ext uri="{FF2B5EF4-FFF2-40B4-BE49-F238E27FC236}">
                    <a16:creationId xmlns:a16="http://schemas.microsoft.com/office/drawing/2014/main" id="{082F3880-E432-6F6F-69A0-337E356C5A65}"/>
                  </a:ext>
                </a:extLst>
              </p:cNvPr>
              <p:cNvSpPr>
                <a:spLocks noGrp="1" noRot="1" noChangeAspect="1" noMove="1" noResize="1" noEditPoints="1" noAdjustHandles="1" noChangeArrowheads="1" noChangeShapeType="1" noTextEdit="1"/>
              </p:cNvSpPr>
              <p:nvPr>
                <p:ph type="subTitle" idx="8"/>
              </p:nvPr>
            </p:nvSpPr>
            <p:spPr>
              <a:xfrm>
                <a:off x="1" y="1656875"/>
                <a:ext cx="7400040" cy="4021215"/>
              </a:xfrm>
              <a:blipFill>
                <a:blip r:embed="rId2"/>
                <a:stretch>
                  <a:fillRect/>
                </a:stretch>
              </a:blipFill>
            </p:spPr>
            <p:txBody>
              <a:bodyPr/>
              <a:lstStyle/>
              <a:p>
                <a:r>
                  <a:rPr lang="en-US">
                    <a:noFill/>
                  </a:rPr>
                  <a:t> </a:t>
                </a:r>
              </a:p>
            </p:txBody>
          </p:sp>
        </mc:Fallback>
      </mc:AlternateContent>
      <p:sp>
        <p:nvSpPr>
          <p:cNvPr id="8" name="Title 7">
            <a:extLst>
              <a:ext uri="{FF2B5EF4-FFF2-40B4-BE49-F238E27FC236}">
                <a16:creationId xmlns="" xmlns:a16="http://schemas.microsoft.com/office/drawing/2014/main" id="{91ECBD47-70E0-9203-1B11-A6695321F4B6}"/>
              </a:ext>
            </a:extLst>
          </p:cNvPr>
          <p:cNvSpPr>
            <a:spLocks noGrp="1"/>
          </p:cNvSpPr>
          <p:nvPr>
            <p:ph type="title"/>
          </p:nvPr>
        </p:nvSpPr>
        <p:spPr>
          <a:xfrm>
            <a:off x="113122" y="593366"/>
            <a:ext cx="10419879" cy="1046897"/>
          </a:xfrm>
        </p:spPr>
        <p:txBody>
          <a:bodyPr/>
          <a:lstStyle/>
          <a:p>
            <a:pPr algn="l"/>
            <a:r>
              <a:rPr lang="en-GB" sz="2400" b="1" dirty="0">
                <a:latin typeface="Times New Roman" panose="02020603050405020304" pitchFamily="18" charset="0"/>
                <a:cs typeface="Times New Roman" panose="02020603050405020304" pitchFamily="18" charset="0"/>
              </a:rPr>
              <a:t>Calculation of quantities and cost for Cantilever Returning Walls:</a:t>
            </a:r>
            <a:endParaRPr lang="en-US" sz="2400" b="1" dirty="0">
              <a:latin typeface="Times New Roman" panose="02020603050405020304" pitchFamily="18" charset="0"/>
              <a:cs typeface="Times New Roman" panose="02020603050405020304" pitchFamily="18" charset="0"/>
            </a:endParaRPr>
          </a:p>
        </p:txBody>
      </p:sp>
      <p:pic>
        <p:nvPicPr>
          <p:cNvPr id="15" name="Picture 14">
            <a:extLst>
              <a:ext uri="{FF2B5EF4-FFF2-40B4-BE49-F238E27FC236}">
                <a16:creationId xmlns="" xmlns:a16="http://schemas.microsoft.com/office/drawing/2014/main" id="{9851BEAC-8BD6-8B83-6226-3BFD50591A1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92306" y="1656874"/>
            <a:ext cx="4907745" cy="3867233"/>
          </a:xfrm>
          <a:prstGeom prst="rect">
            <a:avLst/>
          </a:prstGeom>
        </p:spPr>
      </p:pic>
    </p:spTree>
    <p:extLst>
      <p:ext uri="{BB962C8B-B14F-4D97-AF65-F5344CB8AC3E}">
        <p14:creationId xmlns:p14="http://schemas.microsoft.com/office/powerpoint/2010/main" val="1025874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 xmlns:a16="http://schemas.microsoft.com/office/drawing/2014/main" id="{7006BE73-0D16-E6E8-D495-2C1645FF7BD8}"/>
              </a:ext>
            </a:extLst>
          </p:cNvPr>
          <p:cNvSpPr>
            <a:spLocks noGrp="1"/>
          </p:cNvSpPr>
          <p:nvPr>
            <p:ph type="subTitle" idx="1"/>
          </p:nvPr>
        </p:nvSpPr>
        <p:spPr>
          <a:xfrm>
            <a:off x="707008" y="2224725"/>
            <a:ext cx="8276735" cy="518474"/>
          </a:xfrm>
        </p:spPr>
        <p:txBody>
          <a:bodyPr/>
          <a:lstStyle/>
          <a:p>
            <a:pPr algn="l"/>
            <a:r>
              <a:rPr lang="en-US" sz="2000" dirty="0">
                <a:latin typeface="Times New Roman" panose="02020603050405020304" pitchFamily="18" charset="0"/>
                <a:cs typeface="Times New Roman" panose="02020603050405020304" pitchFamily="18" charset="0"/>
              </a:rPr>
              <a:t>H = 18m     SV = 0.5m        SH = 1m     L = 25m    T = 11mm     W = 75mm </a:t>
            </a:r>
          </a:p>
          <a:p>
            <a:pPr algn="l"/>
            <a:endParaRPr 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2"/>
              </p:nvPr>
            </p:nvSpPr>
            <p:spPr>
              <a:xfrm>
                <a:off x="707009" y="3186259"/>
                <a:ext cx="8276735" cy="2771479"/>
              </a:xfrm>
            </p:spPr>
            <p:txBody>
              <a:bodyPr/>
              <a:lstStyle/>
              <a:p>
                <a:pPr algn="l"/>
                <a:r>
                  <a:rPr lang="en-GB" sz="2000" b="1" dirty="0">
                    <a:latin typeface="Times New Roman" panose="02020603050405020304" pitchFamily="18" charset="0"/>
                    <a:cs typeface="Times New Roman" panose="02020603050405020304" pitchFamily="18" charset="0"/>
                  </a:rPr>
                  <a:t>Steel: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Number of steel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𝐻</m:t>
                        </m:r>
                      </m:num>
                      <m:den>
                        <m:r>
                          <a:rPr lang="en-US" sz="2000" b="0" i="1" smtClean="0">
                            <a:latin typeface="Cambria Math" panose="02040503050406030204" pitchFamily="18" charset="0"/>
                            <a:cs typeface="Times New Roman" panose="02020603050405020304" pitchFamily="18" charset="0"/>
                          </a:rPr>
                          <m:t>𝑆𝑣</m:t>
                        </m:r>
                      </m:den>
                    </m:f>
                    <m:r>
                      <a:rPr lang="en-US" sz="2000" b="0" i="0"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0" smtClean="0">
                            <a:latin typeface="Cambria Math" panose="02040503050406030204" pitchFamily="18" charset="0"/>
                            <a:cs typeface="Times New Roman" panose="02020603050405020304" pitchFamily="18" charset="0"/>
                          </a:rPr>
                          <m:t>18</m:t>
                        </m:r>
                      </m:num>
                      <m:den>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5</m:t>
                        </m:r>
                      </m:den>
                    </m:f>
                    <m:r>
                      <a:rPr lang="en-US" sz="2000" b="0" i="0" smtClean="0">
                        <a:latin typeface="Cambria Math" panose="02040503050406030204" pitchFamily="18" charset="0"/>
                        <a:cs typeface="Times New Roman" panose="02020603050405020304" pitchFamily="18" charset="0"/>
                      </a:rPr>
                      <m:t>=</m:t>
                    </m:r>
                    <m:r>
                      <a:rPr lang="en-US" sz="2000" b="0" i="0" smtClean="0">
                        <a:latin typeface="Cambria Math" panose="02040503050406030204" pitchFamily="18" charset="0"/>
                        <a:cs typeface="Times New Roman" panose="02020603050405020304" pitchFamily="18" charset="0"/>
                      </a:rPr>
                      <m:t>36</m:t>
                    </m:r>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rods / one meter length</a:t>
                </a:r>
              </a:p>
              <a:p>
                <a:pPr algn="l"/>
                <a:r>
                  <a:rPr lang="en-GB" sz="2000" dirty="0">
                    <a:latin typeface="Times New Roman" panose="02020603050405020304" pitchFamily="18" charset="0"/>
                    <a:cs typeface="Times New Roman" panose="02020603050405020304" pitchFamily="18" charset="0"/>
                  </a:rPr>
                  <a:t>Volume of rods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36</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075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011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7425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Wight </a:t>
                </a:r>
                <a14:m>
                  <m:oMath xmlns:m="http://schemas.openxmlformats.org/officeDocument/2006/math">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7850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7425</m:t>
                    </m:r>
                    <m:r>
                      <a:rPr lang="en-US" sz="2000" i="1">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5828</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62</m:t>
                        </m:r>
                      </m:num>
                      <m:den>
                        <m:r>
                          <a:rPr lang="en-US" sz="2000" i="1">
                            <a:latin typeface="Cambria Math" panose="02040503050406030204" pitchFamily="18" charset="0"/>
                            <a:cs typeface="Times New Roman" panose="02020603050405020304" pitchFamily="18" charset="0"/>
                          </a:rPr>
                          <m:t>1000</m:t>
                        </m:r>
                      </m:den>
                    </m:f>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5</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82</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𝑡𝑜𝑛</m:t>
                    </m:r>
                  </m:oMath>
                </a14:m>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1 tons of steel galvanized </a:t>
                </a:r>
                <a14:m>
                  <m:oMath xmlns:m="http://schemas.openxmlformats.org/officeDocument/2006/math">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4000</m:t>
                    </m:r>
                  </m:oMath>
                </a14:m>
                <a:r>
                  <a:rPr lang="en-GB" sz="2000" dirty="0">
                    <a:latin typeface="Times New Roman" panose="02020603050405020304" pitchFamily="18" charset="0"/>
                    <a:cs typeface="Times New Roman" panose="02020603050405020304" pitchFamily="18" charset="0"/>
                  </a:rPr>
                  <a:t> NIS</a:t>
                </a:r>
              </a:p>
              <a:p>
                <a:pPr algn="l"/>
                <a:r>
                  <a:rPr lang="en-GB" sz="2000" dirty="0">
                    <a:latin typeface="Times New Roman" panose="02020603050405020304" pitchFamily="18" charset="0"/>
                    <a:cs typeface="Times New Roman" panose="02020603050405020304" pitchFamily="18" charset="0"/>
                  </a:rPr>
                  <a:t>Cost of steel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82</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4000</m:t>
                    </m:r>
                    <m:r>
                      <a:rPr lang="en-US" sz="2000" i="1">
                        <a:latin typeface="Cambria Math" panose="02040503050406030204" pitchFamily="18" charset="0"/>
                        <a:ea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23280</m:t>
                    </m:r>
                  </m:oMath>
                </a14:m>
                <a:r>
                  <a:rPr lang="en-GB" sz="2000" dirty="0">
                    <a:latin typeface="Times New Roman" panose="02020603050405020304" pitchFamily="18" charset="0"/>
                    <a:cs typeface="Times New Roman" panose="02020603050405020304" pitchFamily="18" charset="0"/>
                  </a:rPr>
                  <a:t> NIS/One meter length</a:t>
                </a:r>
              </a:p>
              <a:p>
                <a:pPr algn="l"/>
                <a:endParaRPr lang="en-US"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707009" y="3186259"/>
                <a:ext cx="8276735" cy="2771479"/>
              </a:xfrm>
              <a:blipFill>
                <a:blip r:embed="rId2"/>
                <a:stretch>
                  <a:fillRect/>
                </a:stretch>
              </a:blipFill>
            </p:spPr>
            <p:txBody>
              <a:bodyPr/>
              <a:lstStyle/>
              <a:p>
                <a:r>
                  <a:rPr lang="en-US">
                    <a:noFill/>
                  </a:rPr>
                  <a:t> </a:t>
                </a:r>
              </a:p>
            </p:txBody>
          </p:sp>
        </mc:Fallback>
      </mc:AlternateContent>
      <p:sp>
        <p:nvSpPr>
          <p:cNvPr id="8" name="Title 7">
            <a:extLst>
              <a:ext uri="{FF2B5EF4-FFF2-40B4-BE49-F238E27FC236}">
                <a16:creationId xmlns="" xmlns:a16="http://schemas.microsoft.com/office/drawing/2014/main" id="{C95D963C-BB92-93F9-6920-BDD4C85B5836}"/>
              </a:ext>
            </a:extLst>
          </p:cNvPr>
          <p:cNvSpPr>
            <a:spLocks noGrp="1"/>
          </p:cNvSpPr>
          <p:nvPr>
            <p:ph type="title"/>
          </p:nvPr>
        </p:nvSpPr>
        <p:spPr>
          <a:xfrm>
            <a:off x="707010" y="593367"/>
            <a:ext cx="10152668" cy="1706773"/>
          </a:xfrm>
        </p:spPr>
        <p:txBody>
          <a:bodyPr/>
          <a:lstStyle/>
          <a:p>
            <a:pPr algn="l"/>
            <a:r>
              <a:rPr lang="en-US" sz="2400" b="1" u="sng" dirty="0">
                <a:effectLst/>
                <a:latin typeface="Times New Roman" panose="02020603050405020304" pitchFamily="18" charset="0"/>
                <a:ea typeface="Times New Roman" panose="02020603050405020304" pitchFamily="18" charset="0"/>
              </a:rPr>
              <a:t>Quantities and</a:t>
            </a:r>
            <a:r>
              <a:rPr lang="en-US" sz="2400" b="1" u="sng" dirty="0">
                <a:effectLst/>
                <a:latin typeface="Times New Roman" panose="02020603050405020304" pitchFamily="18" charset="0"/>
                <a:ea typeface="Calibri" panose="020F0502020204030204" pitchFamily="34" charset="0"/>
              </a:rPr>
              <a:t> cost at H=18m</a:t>
            </a: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US" sz="2400" b="1" dirty="0">
                <a:effectLst/>
                <a:latin typeface="Times New Roman" panose="02020603050405020304" pitchFamily="18" charset="0"/>
                <a:ea typeface="Calibri" panose="020F0502020204030204" pitchFamily="34" charset="0"/>
              </a:rPr>
              <a:t/>
            </a:r>
            <a:br>
              <a:rPr lang="en-US" sz="2400" b="1" dirty="0">
                <a:effectLst/>
                <a:latin typeface="Times New Roman" panose="02020603050405020304" pitchFamily="18" charset="0"/>
                <a:ea typeface="Calibri" panose="020F0502020204030204" pitchFamily="34" charset="0"/>
              </a:rPr>
            </a:br>
            <a:r>
              <a:rPr lang="en-GB" sz="2400" b="1" dirty="0">
                <a:effectLst/>
                <a:latin typeface="Times New Roman" panose="02020603050405020304" pitchFamily="18" charset="0"/>
                <a:ea typeface="Calibri" panose="020F0502020204030204" pitchFamily="34" charset="0"/>
              </a:rPr>
              <a:t>Calculation of quantities and cost for (MSERW):</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42175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Subtitle 10">
                <a:extLst>
                  <a:ext uri="{FF2B5EF4-FFF2-40B4-BE49-F238E27FC236}">
                    <a16:creationId xmlns="" xmlns:a16="http://schemas.microsoft.com/office/drawing/2014/main" id="{84892DBB-ACB0-4F0D-ABF3-2132E1071EDE}"/>
                  </a:ext>
                </a:extLst>
              </p:cNvPr>
              <p:cNvSpPr>
                <a:spLocks noGrp="1"/>
              </p:cNvSpPr>
              <p:nvPr>
                <p:ph type="subTitle" idx="1"/>
              </p:nvPr>
            </p:nvSpPr>
            <p:spPr>
              <a:xfrm>
                <a:off x="367646" y="697585"/>
                <a:ext cx="8785782" cy="5260156"/>
              </a:xfrm>
            </p:spPr>
            <p:txBody>
              <a:bodyPr/>
              <a:lstStyle/>
              <a:p>
                <a:pPr algn="l"/>
                <a:r>
                  <a:rPr lang="en-GB" sz="2000" b="1" dirty="0">
                    <a:latin typeface="Times New Roman" panose="02020603050405020304" pitchFamily="18" charset="0"/>
                    <a:cs typeface="Times New Roman" panose="02020603050405020304" pitchFamily="18" charset="0"/>
                  </a:rPr>
                  <a:t>Facing elements:</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18</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1</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0</m:t>
                    </m:r>
                    <m:r>
                      <a:rPr lang="en-US" sz="2000" i="1">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3</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m:t>
                    </m:r>
                    <m:r>
                      <a:rPr lang="en-US" sz="2000" i="1">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for facing elements</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800</m:t>
                    </m:r>
                    <m:r>
                      <a:rPr lang="en-US" sz="2000" b="0" i="0"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r>
                  <a:rPr lang="en-GB" sz="2000" dirty="0">
                    <a:latin typeface="Times New Roman" panose="02020603050405020304" pitchFamily="18" charset="0"/>
                    <a:cs typeface="Times New Roman" panose="02020603050405020304" pitchFamily="18" charset="0"/>
                  </a:rPr>
                  <a:t>Costs of facing elements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ea typeface="Cambria Math" panose="02040503050406030204" pitchFamily="18" charset="0"/>
                        <a:cs typeface="Times New Roman" panose="02020603050405020304" pitchFamily="18" charset="0"/>
                      </a:rPr>
                      <m:t>800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4320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Backfill Material:</a:t>
                </a:r>
              </a:p>
              <a:p>
                <a:pPr algn="l"/>
                <a:endParaRPr lang="en-GB" sz="2000" b="1"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Volume 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18</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450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ea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 meter length</a:t>
                </a: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of backfill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a:t>
                </a:r>
              </a:p>
              <a:p>
                <a:pPr algn="l"/>
                <a:r>
                  <a:rPr lang="en-GB" sz="2000" dirty="0">
                    <a:latin typeface="Times New Roman" panose="02020603050405020304" pitchFamily="18" charset="0"/>
                    <a:cs typeface="Times New Roman" panose="02020603050405020304" pitchFamily="18" charset="0"/>
                  </a:rPr>
                  <a:t>Cost of back fill material </a:t>
                </a:r>
                <a14:m>
                  <m:oMath xmlns:m="http://schemas.openxmlformats.org/officeDocument/2006/math">
                    <m:r>
                      <a:rPr lang="en-GB"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70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450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31500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(MSERW) at 18m :</a:t>
                </a:r>
              </a:p>
              <a:p>
                <a:pPr algn="l"/>
                <a14:m>
                  <m:oMath xmlns:m="http://schemas.openxmlformats.org/officeDocument/2006/math">
                    <m:r>
                      <a:rPr lang="en-US" sz="2000" i="1" smtClean="0">
                        <a:latin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cs typeface="Times New Roman" panose="02020603050405020304" pitchFamily="18" charset="0"/>
                      </a:rPr>
                      <m:t>3280</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4320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31500</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59100</m:t>
                    </m:r>
                    <m:r>
                      <a:rPr lang="en-US" sz="2000" b="0" i="1"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NIS/One meter length</a:t>
                </a:r>
              </a:p>
              <a:p>
                <a:pPr algn="l"/>
                <a:endParaRPr lang="en-GB" sz="2000" dirty="0">
                  <a:latin typeface="Times New Roman" panose="02020603050405020304" pitchFamily="18" charset="0"/>
                  <a:cs typeface="Times New Roman" panose="02020603050405020304" pitchFamily="18" charset="0"/>
                </a:endParaRPr>
              </a:p>
            </p:txBody>
          </p:sp>
        </mc:Choice>
        <mc:Fallback xmlns="">
          <p:sp>
            <p:nvSpPr>
              <p:cNvPr id="11" name="Subtitle 10">
                <a:extLst>
                  <a:ext uri="{FF2B5EF4-FFF2-40B4-BE49-F238E27FC236}">
                    <a16:creationId xmlns:a16="http://schemas.microsoft.com/office/drawing/2014/main" id="{84892DBB-ACB0-4F0D-ABF3-2132E1071EDE}"/>
                  </a:ext>
                </a:extLst>
              </p:cNvPr>
              <p:cNvSpPr>
                <a:spLocks noGrp="1" noRot="1" noChangeAspect="1" noMove="1" noResize="1" noEditPoints="1" noAdjustHandles="1" noChangeArrowheads="1" noChangeShapeType="1" noTextEdit="1"/>
              </p:cNvSpPr>
              <p:nvPr>
                <p:ph type="subTitle" idx="9"/>
              </p:nvPr>
            </p:nvSpPr>
            <p:spPr>
              <a:xfrm>
                <a:off x="367646" y="697585"/>
                <a:ext cx="8785782" cy="5260156"/>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868333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Subtitle 9">
                <a:extLst>
                  <a:ext uri="{FF2B5EF4-FFF2-40B4-BE49-F238E27FC236}">
                    <a16:creationId xmlns="" xmlns:a16="http://schemas.microsoft.com/office/drawing/2014/main" id="{082F3880-E432-6F6F-69A0-337E356C5A65}"/>
                  </a:ext>
                </a:extLst>
              </p:cNvPr>
              <p:cNvSpPr>
                <a:spLocks noGrp="1"/>
              </p:cNvSpPr>
              <p:nvPr>
                <p:ph type="subTitle" idx="1"/>
              </p:nvPr>
            </p:nvSpPr>
            <p:spPr>
              <a:xfrm>
                <a:off x="1" y="1656875"/>
                <a:ext cx="7400040" cy="4021215"/>
              </a:xfrm>
            </p:spPr>
            <p:txBody>
              <a:bodyPr/>
              <a:lstStyle/>
              <a:p>
                <a:pPr algn="l"/>
                <a:r>
                  <a:rPr lang="en-GB" sz="2000" dirty="0">
                    <a:latin typeface="Times New Roman" panose="02020603050405020304" pitchFamily="18" charset="0"/>
                    <a:cs typeface="Times New Roman" panose="02020603050405020304" pitchFamily="18" charset="0"/>
                  </a:rPr>
                  <a:t>Volume</a:t>
                </a:r>
                <a14:m>
                  <m:oMath xmlns:m="http://schemas.openxmlformats.org/officeDocument/2006/math">
                    <m:r>
                      <a:rPr lang="en-US" sz="2000" b="0" i="0" smtClean="0">
                        <a:latin typeface="Cambria Math" panose="02040503050406030204" pitchFamily="18" charset="0"/>
                        <a:cs typeface="Times New Roman" panose="02020603050405020304" pitchFamily="18" charset="0"/>
                      </a:rPr>
                      <m:t> </m:t>
                    </m:r>
                    <m:r>
                      <a:rPr lang="en-US" sz="200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12</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i="1">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5</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5</m:t>
                        </m:r>
                        <m:r>
                          <a:rPr lang="en-US" sz="2000" i="1">
                            <a:latin typeface="Cambria Math" panose="02040503050406030204" pitchFamily="18" charset="0"/>
                            <a:cs typeface="Times New Roman" panose="02020603050405020304" pitchFamily="18" charset="0"/>
                          </a:rPr>
                          <m:t> </m:t>
                        </m:r>
                      </m:num>
                      <m:den>
                        <m:r>
                          <a:rPr lang="en-US" sz="2000" i="1">
                            <a:latin typeface="Cambria Math" panose="02040503050406030204" pitchFamily="18" charset="0"/>
                            <a:cs typeface="Times New Roman" panose="02020603050405020304" pitchFamily="18" charset="0"/>
                          </a:rPr>
                          <m:t>2</m:t>
                        </m:r>
                      </m:den>
                    </m:f>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15</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5</m:t>
                    </m:r>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53</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25</m:t>
                    </m:r>
                    <m:r>
                      <a:rPr lang="en-US" sz="2000" i="1">
                        <a:latin typeface="Cambria Math" panose="02040503050406030204" pitchFamily="18" charset="0"/>
                        <a:cs typeface="Times New Roman" panose="02020603050405020304" pitchFamily="18" charset="0"/>
                      </a:rPr>
                      <m:t> </m:t>
                    </m:r>
                    <m:sSup>
                      <m:sSupPr>
                        <m:ctrlPr>
                          <a:rPr lang="en-US" sz="2000" i="1">
                            <a:latin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cs typeface="Times New Roman" panose="02020603050405020304" pitchFamily="18" charset="0"/>
                          </a:rPr>
                          <m:t>𝑚</m:t>
                        </m:r>
                      </m:e>
                      <m:sup>
                        <m:r>
                          <a:rPr lang="en-US" sz="2000" i="1">
                            <a:latin typeface="Cambria Math" panose="02040503050406030204" pitchFamily="18" charset="0"/>
                            <a:cs typeface="Times New Roman" panose="02020603050405020304" pitchFamily="18" charset="0"/>
                          </a:rPr>
                          <m:t>3</m:t>
                        </m:r>
                      </m:sup>
                    </m:sSup>
                  </m:oMath>
                </a14:m>
                <a:r>
                  <a:rPr lang="en-GB" sz="2000" dirty="0">
                    <a:latin typeface="Times New Roman" panose="02020603050405020304" pitchFamily="18" charset="0"/>
                    <a:cs typeface="Times New Roman" panose="02020603050405020304" pitchFamily="18" charset="0"/>
                  </a:rPr>
                  <a:t>/one</a:t>
                </a:r>
              </a:p>
              <a:p>
                <a:pPr algn="l"/>
                <a:r>
                  <a:rPr lang="en-GB" sz="2000" dirty="0">
                    <a:latin typeface="Times New Roman" panose="02020603050405020304" pitchFamily="18" charset="0"/>
                    <a:cs typeface="Times New Roman" panose="02020603050405020304" pitchFamily="18" charset="0"/>
                  </a:rPr>
                  <a:t>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dirty="0">
                    <a:latin typeface="Times New Roman" panose="02020603050405020304" pitchFamily="18" charset="0"/>
                    <a:cs typeface="Times New Roman" panose="02020603050405020304" pitchFamily="18" charset="0"/>
                  </a:rPr>
                  <a:t>Cost of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 </m:t>
                    </m:r>
                    <m:sSup>
                      <m:sSupPr>
                        <m:ctrlPr>
                          <a:rPr lang="en-US" sz="2000" b="0" i="1" smtClean="0">
                            <a:latin typeface="Cambria Math" panose="02040503050406030204" pitchFamily="18" charset="0"/>
                            <a:cs typeface="Times New Roman" panose="02020603050405020304" pitchFamily="18" charset="0"/>
                          </a:rPr>
                        </m:ctrlPr>
                      </m:sSupPr>
                      <m:e>
                        <m:r>
                          <a:rPr lang="en-US" sz="2000" b="0" i="1" smtClean="0">
                            <a:latin typeface="Cambria Math" panose="02040503050406030204" pitchFamily="18" charset="0"/>
                            <a:cs typeface="Times New Roman" panose="02020603050405020304" pitchFamily="18" charset="0"/>
                          </a:rPr>
                          <m:t>𝑚</m:t>
                        </m:r>
                      </m:e>
                      <m:sup>
                        <m:r>
                          <a:rPr lang="en-US" sz="2000" b="0" i="1" smtClean="0">
                            <a:latin typeface="Cambria Math" panose="02040503050406030204" pitchFamily="18" charset="0"/>
                            <a:cs typeface="Times New Roman" panose="02020603050405020304" pitchFamily="18" charset="0"/>
                          </a:rPr>
                          <m:t>3</m:t>
                        </m:r>
                      </m:sup>
                    </m:sSup>
                    <m:r>
                      <a:rPr lang="en-US" sz="2000" b="0" i="0" smtClean="0">
                        <a:latin typeface="Cambria Math" panose="02040503050406030204" pitchFamily="18" charset="0"/>
                        <a:cs typeface="Times New Roman" panose="02020603050405020304" pitchFamily="18" charset="0"/>
                      </a:rPr>
                      <m:t> </m:t>
                    </m:r>
                  </m:oMath>
                </a14:m>
                <a:r>
                  <a:rPr lang="en-GB" sz="2000" dirty="0">
                    <a:latin typeface="Times New Roman" panose="02020603050405020304" pitchFamily="18" charset="0"/>
                    <a:cs typeface="Times New Roman" panose="02020603050405020304" pitchFamily="18" charset="0"/>
                  </a:rPr>
                  <a:t>at hight </a:t>
                </a:r>
                <a14:m>
                  <m:oMath xmlns:m="http://schemas.openxmlformats.org/officeDocument/2006/math">
                    <m:r>
                      <a:rPr lang="en-US" sz="2000" b="0" i="1" smtClean="0">
                        <a:latin typeface="Cambria Math" panose="02040503050406030204" pitchFamily="18" charset="0"/>
                        <a:cs typeface="Times New Roman" panose="02020603050405020304" pitchFamily="18" charset="0"/>
                      </a:rPr>
                      <m:t>18</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cs typeface="Times New Roman" panose="02020603050405020304" pitchFamily="18" charset="0"/>
                      </a:rPr>
                      <m:t>𝑚</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2000</m:t>
                    </m:r>
                  </m:oMath>
                </a14:m>
                <a:r>
                  <a:rPr lang="en-GB" sz="2000" dirty="0">
                    <a:latin typeface="Times New Roman" panose="02020603050405020304" pitchFamily="18" charset="0"/>
                    <a:cs typeface="Times New Roman" panose="02020603050405020304" pitchFamily="18" charset="0"/>
                  </a:rPr>
                  <a:t> NIS /one meter length</a:t>
                </a:r>
              </a:p>
              <a:p>
                <a:pPr algn="l"/>
                <a:endParaRPr lang="en-GB" sz="2000" dirty="0">
                  <a:latin typeface="Times New Roman" panose="02020603050405020304" pitchFamily="18" charset="0"/>
                  <a:cs typeface="Times New Roman" panose="02020603050405020304" pitchFamily="18" charset="0"/>
                </a:endParaRPr>
              </a:p>
              <a:p>
                <a:pPr algn="l"/>
                <a:r>
                  <a:rPr lang="en-GB" sz="2000" b="1" dirty="0">
                    <a:latin typeface="Times New Roman" panose="02020603050405020304" pitchFamily="18" charset="0"/>
                    <a:cs typeface="Times New Roman" panose="02020603050405020304" pitchFamily="18" charset="0"/>
                  </a:rPr>
                  <a:t>The total cost for cantilever returning wall at 18m :</a:t>
                </a:r>
              </a:p>
              <a:p>
                <a:pPr algn="l"/>
                <a14:m>
                  <m:oMath xmlns:m="http://schemas.openxmlformats.org/officeDocument/2006/math">
                    <m:r>
                      <a:rPr lang="en-US" sz="2000" i="1" smtClean="0">
                        <a:latin typeface="Cambria Math" panose="02040503050406030204" pitchFamily="18" charset="0"/>
                        <a:cs typeface="Times New Roman" panose="02020603050405020304" pitchFamily="18" charset="0"/>
                      </a:rPr>
                      <m:t>5</m:t>
                    </m:r>
                    <m:r>
                      <a:rPr lang="en-US" sz="2000" b="0" i="1" smtClean="0">
                        <a:latin typeface="Cambria Math" panose="02040503050406030204" pitchFamily="18" charset="0"/>
                        <a:cs typeface="Times New Roman" panose="02020603050405020304" pitchFamily="18" charset="0"/>
                      </a:rPr>
                      <m:t>3</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25</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2000</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106500</m:t>
                    </m:r>
                  </m:oMath>
                </a14:m>
                <a:r>
                  <a:rPr lang="en-GB" sz="2000" dirty="0">
                    <a:latin typeface="Times New Roman" panose="02020603050405020304" pitchFamily="18" charset="0"/>
                    <a:cs typeface="Times New Roman" panose="02020603050405020304" pitchFamily="18" charset="0"/>
                  </a:rPr>
                  <a:t> NIS/one meter length</a:t>
                </a:r>
              </a:p>
              <a:p>
                <a:pPr algn="l"/>
                <a:endParaRPr lang="en-US" dirty="0"/>
              </a:p>
            </p:txBody>
          </p:sp>
        </mc:Choice>
        <mc:Fallback xmlns="">
          <p:sp>
            <p:nvSpPr>
              <p:cNvPr id="10" name="Subtitle 9">
                <a:extLst>
                  <a:ext uri="{FF2B5EF4-FFF2-40B4-BE49-F238E27FC236}">
                    <a16:creationId xmlns:a16="http://schemas.microsoft.com/office/drawing/2014/main" id="{082F3880-E432-6F6F-69A0-337E356C5A65}"/>
                  </a:ext>
                </a:extLst>
              </p:cNvPr>
              <p:cNvSpPr>
                <a:spLocks noGrp="1" noRot="1" noChangeAspect="1" noMove="1" noResize="1" noEditPoints="1" noAdjustHandles="1" noChangeArrowheads="1" noChangeShapeType="1" noTextEdit="1"/>
              </p:cNvSpPr>
              <p:nvPr>
                <p:ph type="subTitle" idx="8"/>
              </p:nvPr>
            </p:nvSpPr>
            <p:spPr>
              <a:xfrm>
                <a:off x="1" y="1656875"/>
                <a:ext cx="7400040" cy="4021215"/>
              </a:xfrm>
              <a:blipFill>
                <a:blip r:embed="rId2"/>
                <a:stretch>
                  <a:fillRect/>
                </a:stretch>
              </a:blipFill>
            </p:spPr>
            <p:txBody>
              <a:bodyPr/>
              <a:lstStyle/>
              <a:p>
                <a:r>
                  <a:rPr lang="en-US">
                    <a:noFill/>
                  </a:rPr>
                  <a:t> </a:t>
                </a:r>
              </a:p>
            </p:txBody>
          </p:sp>
        </mc:Fallback>
      </mc:AlternateContent>
      <p:sp>
        <p:nvSpPr>
          <p:cNvPr id="8" name="Title 7">
            <a:extLst>
              <a:ext uri="{FF2B5EF4-FFF2-40B4-BE49-F238E27FC236}">
                <a16:creationId xmlns="" xmlns:a16="http://schemas.microsoft.com/office/drawing/2014/main" id="{91ECBD47-70E0-9203-1B11-A6695321F4B6}"/>
              </a:ext>
            </a:extLst>
          </p:cNvPr>
          <p:cNvSpPr>
            <a:spLocks noGrp="1"/>
          </p:cNvSpPr>
          <p:nvPr>
            <p:ph type="title"/>
          </p:nvPr>
        </p:nvSpPr>
        <p:spPr>
          <a:xfrm>
            <a:off x="113122" y="593366"/>
            <a:ext cx="10419879" cy="1046897"/>
          </a:xfrm>
        </p:spPr>
        <p:txBody>
          <a:bodyPr/>
          <a:lstStyle/>
          <a:p>
            <a:pPr algn="l"/>
            <a:r>
              <a:rPr lang="en-GB" sz="2400" b="1" dirty="0">
                <a:latin typeface="Times New Roman" panose="02020603050405020304" pitchFamily="18" charset="0"/>
                <a:cs typeface="Times New Roman" panose="02020603050405020304" pitchFamily="18" charset="0"/>
              </a:rPr>
              <a:t>Calculation of quantities and cost for Cantilever Returning Walls:</a:t>
            </a:r>
            <a:endParaRPr lang="en-US" sz="2400" b="1" dirty="0">
              <a:latin typeface="Times New Roman" panose="02020603050405020304" pitchFamily="18" charset="0"/>
              <a:cs typeface="Times New Roman" panose="02020603050405020304" pitchFamily="18" charset="0"/>
            </a:endParaRPr>
          </a:p>
        </p:txBody>
      </p:sp>
      <p:pic>
        <p:nvPicPr>
          <p:cNvPr id="15" name="Picture 14">
            <a:extLst>
              <a:ext uri="{FF2B5EF4-FFF2-40B4-BE49-F238E27FC236}">
                <a16:creationId xmlns="" xmlns:a16="http://schemas.microsoft.com/office/drawing/2014/main" id="{9851BEAC-8BD6-8B83-6226-3BFD50591A1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43007" y="1656874"/>
            <a:ext cx="4806343" cy="3867233"/>
          </a:xfrm>
          <a:prstGeom prst="rect">
            <a:avLst/>
          </a:prstGeom>
        </p:spPr>
      </p:pic>
    </p:spTree>
    <p:extLst>
      <p:ext uri="{BB962C8B-B14F-4D97-AF65-F5344CB8AC3E}">
        <p14:creationId xmlns:p14="http://schemas.microsoft.com/office/powerpoint/2010/main" val="452596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62B322-A9ED-B7EA-94D5-F22FF6AB245A}"/>
              </a:ext>
            </a:extLst>
          </p:cNvPr>
          <p:cNvSpPr>
            <a:spLocks noGrp="1"/>
          </p:cNvSpPr>
          <p:nvPr>
            <p:ph type="title"/>
          </p:nvPr>
        </p:nvSpPr>
        <p:spPr/>
        <p:txBody>
          <a:bodyPr/>
          <a:lstStyle/>
          <a:p>
            <a:r>
              <a:rPr lang="en-US" b="1" dirty="0"/>
              <a:t>Main component of (MSERW) : </a:t>
            </a:r>
            <a:r>
              <a:rPr lang="en-US" dirty="0"/>
              <a:t/>
            </a:r>
            <a:br>
              <a:rPr lang="en-US" dirty="0"/>
            </a:br>
            <a:r>
              <a:rPr lang="en-US" dirty="0"/>
              <a:t/>
            </a:r>
            <a:br>
              <a:rPr lang="en-US" dirty="0"/>
            </a:br>
            <a:r>
              <a:rPr lang="en-US" sz="2000" dirty="0"/>
              <a:t>1)</a:t>
            </a:r>
            <a:r>
              <a:rPr lang="en-US" sz="2000" kern="100" dirty="0">
                <a:effectLst/>
                <a:latin typeface="Calibri" panose="020F0502020204030204" pitchFamily="34" charset="0"/>
                <a:ea typeface="Calibri" panose="020F0502020204030204" pitchFamily="34" charset="0"/>
                <a:cs typeface="Calibri" panose="020F0502020204030204" pitchFamily="34" charset="0"/>
              </a:rPr>
              <a:t> facing elements</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r>
              <a:rPr lang="en-US" sz="2000" kern="100" dirty="0">
                <a:effectLst/>
                <a:latin typeface="Calibri" panose="020F0502020204030204" pitchFamily="34" charset="0"/>
                <a:ea typeface="Calibri" panose="020F0502020204030204" pitchFamily="34" charset="0"/>
                <a:cs typeface="Calibri" panose="020F0502020204030204" pitchFamily="34" charset="0"/>
              </a:rPr>
              <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r>
              <a:rPr lang="en-US" sz="2000" kern="100" dirty="0">
                <a:effectLst/>
                <a:latin typeface="Calibri" panose="020F0502020204030204" pitchFamily="34" charset="0"/>
                <a:ea typeface="Calibri" panose="020F0502020204030204" pitchFamily="34" charset="0"/>
                <a:cs typeface="Calibri" panose="020F0502020204030204" pitchFamily="34" charset="0"/>
              </a:rPr>
              <a:t>2) reinforcing bars </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r>
              <a:rPr lang="en-US" sz="2000" kern="100" dirty="0">
                <a:effectLst/>
                <a:latin typeface="Calibri" panose="020F0502020204030204" pitchFamily="34" charset="0"/>
                <a:ea typeface="Calibri" panose="020F0502020204030204" pitchFamily="34" charset="0"/>
                <a:cs typeface="Calibri" panose="020F0502020204030204" pitchFamily="34" charset="0"/>
              </a:rPr>
              <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r>
              <a:rPr lang="en-US" sz="2000" kern="100" dirty="0">
                <a:effectLst/>
                <a:latin typeface="Calibri" panose="020F0502020204030204" pitchFamily="34" charset="0"/>
                <a:ea typeface="Calibri" panose="020F0502020204030204" pitchFamily="34" charset="0"/>
                <a:cs typeface="Calibri" panose="020F0502020204030204" pitchFamily="34" charset="0"/>
              </a:rPr>
              <a:t>3) backfill soils</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r>
              <a:rPr lang="en-US" sz="2000" kern="100" dirty="0">
                <a:effectLst/>
                <a:latin typeface="Calibri" panose="020F0502020204030204" pitchFamily="34" charset="0"/>
                <a:ea typeface="Calibri" panose="020F0502020204030204" pitchFamily="34" charset="0"/>
                <a:cs typeface="Calibri" panose="020F0502020204030204" pitchFamily="34" charset="0"/>
              </a:rPr>
              <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r>
              <a:rPr lang="en-US" sz="2000" kern="100" dirty="0">
                <a:effectLst/>
                <a:latin typeface="Calibri" panose="020F0502020204030204" pitchFamily="34" charset="0"/>
                <a:ea typeface="Calibri" panose="020F0502020204030204" pitchFamily="34" charset="0"/>
                <a:cs typeface="Calibri" panose="020F0502020204030204" pitchFamily="34" charset="0"/>
              </a:rPr>
              <a:t/>
            </a:r>
            <a:br>
              <a:rPr lang="en-US" sz="2000" kern="100" dirty="0">
                <a:effectLst/>
                <a:latin typeface="Calibri" panose="020F0502020204030204" pitchFamily="34" charset="0"/>
                <a:ea typeface="Calibri" panose="020F0502020204030204" pitchFamily="34" charset="0"/>
                <a:cs typeface="Calibri" panose="020F0502020204030204" pitchFamily="34" charset="0"/>
              </a:rPr>
            </a:br>
            <a:endParaRPr lang="en-US" sz="2000" dirty="0"/>
          </a:p>
        </p:txBody>
      </p:sp>
      <p:pic>
        <p:nvPicPr>
          <p:cNvPr id="3" name="Picture 2">
            <a:extLst>
              <a:ext uri="{FF2B5EF4-FFF2-40B4-BE49-F238E27FC236}">
                <a16:creationId xmlns="" xmlns:a16="http://schemas.microsoft.com/office/drawing/2014/main" id="{149398F1-2B95-9194-43E3-8A4CBFA4F675}"/>
              </a:ext>
            </a:extLst>
          </p:cNvPr>
          <p:cNvPicPr>
            <a:picLocks noChangeAspect="1"/>
          </p:cNvPicPr>
          <p:nvPr/>
        </p:nvPicPr>
        <p:blipFill>
          <a:blip r:embed="rId2"/>
          <a:stretch>
            <a:fillRect/>
          </a:stretch>
        </p:blipFill>
        <p:spPr>
          <a:xfrm>
            <a:off x="6095967" y="2832519"/>
            <a:ext cx="4970398" cy="2934093"/>
          </a:xfrm>
          <a:prstGeom prst="rect">
            <a:avLst/>
          </a:prstGeom>
        </p:spPr>
      </p:pic>
    </p:spTree>
    <p:extLst>
      <p:ext uri="{BB962C8B-B14F-4D97-AF65-F5344CB8AC3E}">
        <p14:creationId xmlns:p14="http://schemas.microsoft.com/office/powerpoint/2010/main" val="20115486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graphicFrame>
        <p:nvGraphicFramePr>
          <p:cNvPr id="5" name="جدول 4"/>
          <p:cNvGraphicFramePr>
            <a:graphicFrameLocks noGrp="1"/>
          </p:cNvGraphicFramePr>
          <p:nvPr>
            <p:extLst>
              <p:ext uri="{D42A27DB-BD31-4B8C-83A1-F6EECF244321}">
                <p14:modId xmlns:p14="http://schemas.microsoft.com/office/powerpoint/2010/main" val="4073922652"/>
              </p:ext>
            </p:extLst>
          </p:nvPr>
        </p:nvGraphicFramePr>
        <p:xfrm>
          <a:off x="241300" y="654603"/>
          <a:ext cx="11722099" cy="5359399"/>
        </p:xfrm>
        <a:graphic>
          <a:graphicData uri="http://schemas.openxmlformats.org/drawingml/2006/table">
            <a:tbl>
              <a:tblPr firstRow="1" bandRow="1">
                <a:tableStyleId>{073A0DAA-6AF3-43AB-8588-CEC1D06C72B9}</a:tableStyleId>
              </a:tblPr>
              <a:tblGrid>
                <a:gridCol w="1232258"/>
                <a:gridCol w="1731030"/>
                <a:gridCol w="1955965"/>
                <a:gridCol w="6802846"/>
              </a:tblGrid>
              <a:tr h="1232291">
                <a:tc>
                  <a:txBody>
                    <a:bodyPr/>
                    <a:lstStyle/>
                    <a:p>
                      <a:pPr algn="ctr"/>
                      <a:r>
                        <a:rPr lang="" sz="1600" dirty="0" smtClean="0"/>
                        <a:t>Height</a:t>
                      </a:r>
                      <a:r>
                        <a:rPr lang="" sz="1600" baseline="0" dirty="0" smtClean="0"/>
                        <a:t> of wall</a:t>
                      </a:r>
                    </a:p>
                    <a:p>
                      <a:pPr algn="ctr"/>
                      <a:r>
                        <a:rPr lang="" sz="1600" baseline="0" dirty="0" smtClean="0"/>
                        <a:t>(m)</a:t>
                      </a:r>
                      <a:endParaRPr lang="en-US" sz="1600" dirty="0"/>
                    </a:p>
                  </a:txBody>
                  <a:tcPr/>
                </a:tc>
                <a:tc>
                  <a:txBody>
                    <a:bodyPr/>
                    <a:lstStyle/>
                    <a:p>
                      <a:pPr algn="ctr"/>
                      <a:r>
                        <a:rPr lang="" sz="1600" dirty="0" smtClean="0"/>
                        <a:t>Total</a:t>
                      </a:r>
                      <a:r>
                        <a:rPr lang="" sz="1600" baseline="0" dirty="0" smtClean="0"/>
                        <a:t> cost of</a:t>
                      </a:r>
                    </a:p>
                    <a:p>
                      <a:pPr algn="ctr"/>
                      <a:r>
                        <a:rPr lang="" sz="1600" baseline="0" dirty="0" smtClean="0"/>
                        <a:t> (MSERW)</a:t>
                      </a:r>
                    </a:p>
                    <a:p>
                      <a:pPr algn="ctr"/>
                      <a:r>
                        <a:rPr lang="" sz="1600" baseline="0" dirty="0" smtClean="0"/>
                        <a:t>(NIS/One meter length)</a:t>
                      </a:r>
                    </a:p>
                  </a:txBody>
                  <a:tcPr/>
                </a:tc>
                <a:tc>
                  <a:txBody>
                    <a:bodyPr/>
                    <a:lstStyle/>
                    <a:p>
                      <a:pPr algn="ctr"/>
                      <a:r>
                        <a:rPr lang="" sz="1800" dirty="0" smtClean="0"/>
                        <a:t>Total cost</a:t>
                      </a:r>
                      <a:r>
                        <a:rPr lang="" sz="1800" baseline="0" dirty="0" smtClean="0"/>
                        <a:t> of Cantilever Wall</a:t>
                      </a:r>
                    </a:p>
                    <a:p>
                      <a:pPr algn="ctr"/>
                      <a:r>
                        <a:rPr lang="" sz="1800" baseline="0" dirty="0" smtClean="0"/>
                        <a:t>(NIS/One meter length)</a:t>
                      </a:r>
                      <a:endParaRPr lang="en-US" sz="1800" dirty="0"/>
                    </a:p>
                  </a:txBody>
                  <a:tcPr/>
                </a:tc>
                <a:tc>
                  <a:txBody>
                    <a:bodyPr/>
                    <a:lstStyle/>
                    <a:p>
                      <a:pPr algn="ctr"/>
                      <a:r>
                        <a:rPr lang="" sz="1600" dirty="0" smtClean="0"/>
                        <a:t>Discrubtion</a:t>
                      </a:r>
                      <a:endParaRPr lang="en-US" sz="1600" dirty="0"/>
                    </a:p>
                  </a:txBody>
                  <a:tcPr/>
                </a:tc>
              </a:tr>
              <a:tr h="792694">
                <a:tc>
                  <a:txBody>
                    <a:bodyPr/>
                    <a:lstStyle/>
                    <a:p>
                      <a:pPr algn="ctr"/>
                      <a:r>
                        <a:rPr lang="" dirty="0" smtClean="0"/>
                        <a:t>H=8m</a:t>
                      </a:r>
                    </a:p>
                    <a:p>
                      <a:endParaRPr lang="" dirty="0" smtClean="0"/>
                    </a:p>
                  </a:txBody>
                  <a:tcPr/>
                </a:tc>
                <a:tc>
                  <a:txBody>
                    <a:bodyPr/>
                    <a:lstStyle/>
                    <a:p>
                      <a:pPr algn="ctr"/>
                      <a:r>
                        <a:rPr lang="en-US" sz="1867" b="0" i="0" u="none" strike="noStrike" cap="none" dirty="0" smtClean="0">
                          <a:solidFill>
                            <a:schemeClr val="dk1"/>
                          </a:solidFill>
                          <a:effectLst/>
                          <a:latin typeface="+mn-lt"/>
                          <a:ea typeface="+mn-ea"/>
                          <a:cs typeface="+mn-cs"/>
                          <a:sym typeface="Arial"/>
                        </a:rPr>
                        <a:t>12139</a:t>
                      </a:r>
                      <a:endParaRPr lang="en-US" dirty="0"/>
                    </a:p>
                  </a:txBody>
                  <a:tcPr/>
                </a:tc>
                <a:tc>
                  <a:txBody>
                    <a:bodyPr/>
                    <a:lstStyle/>
                    <a:p>
                      <a:pPr algn="ctr"/>
                      <a:r>
                        <a:rPr lang="" dirty="0" smtClean="0"/>
                        <a:t>8160</a:t>
                      </a:r>
                    </a:p>
                    <a:p>
                      <a:pPr algn="ctr"/>
                      <a:endParaRPr lang="" dirty="0" smtClean="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67" b="0" i="0" u="none" strike="noStrike" cap="none" dirty="0" smtClean="0">
                          <a:solidFill>
                            <a:schemeClr val="dk1"/>
                          </a:solidFill>
                          <a:effectLst/>
                          <a:latin typeface="+mn-lt"/>
                          <a:ea typeface="+mn-ea"/>
                          <a:cs typeface="+mn-cs"/>
                          <a:sym typeface="Arial"/>
                        </a:rPr>
                        <a:t>the cantilever retaining wall is less expensive than (MSERW).</a:t>
                      </a:r>
                    </a:p>
                  </a:txBody>
                  <a:tcPr/>
                </a:tc>
              </a:tr>
              <a:tr h="1274683">
                <a:tc>
                  <a:txBody>
                    <a:bodyPr/>
                    <a:lstStyle/>
                    <a:p>
                      <a:pPr algn="ctr"/>
                      <a:r>
                        <a:rPr lang="" dirty="0" smtClean="0"/>
                        <a:t>H=10m</a:t>
                      </a:r>
                      <a:endParaRPr lang="en-US" dirty="0"/>
                    </a:p>
                  </a:txBody>
                  <a:tcPr/>
                </a:tc>
                <a:tc>
                  <a:txBody>
                    <a:bodyPr/>
                    <a:lstStyle/>
                    <a:p>
                      <a:pPr algn="ctr"/>
                      <a:r>
                        <a:rPr lang="en-US" sz="1867" b="0" i="0" u="none" strike="noStrike" cap="none" dirty="0" smtClean="0">
                          <a:solidFill>
                            <a:schemeClr val="dk1"/>
                          </a:solidFill>
                          <a:effectLst/>
                          <a:latin typeface="+mn-lt"/>
                          <a:ea typeface="+mn-ea"/>
                          <a:cs typeface="+mn-cs"/>
                          <a:sym typeface="Arial"/>
                        </a:rPr>
                        <a:t>18424</a:t>
                      </a:r>
                      <a:endParaRPr lang="en-US" dirty="0"/>
                    </a:p>
                  </a:txBody>
                  <a:tcPr/>
                </a:tc>
                <a:tc>
                  <a:txBody>
                    <a:bodyPr/>
                    <a:lstStyle/>
                    <a:p>
                      <a:pPr algn="ctr"/>
                      <a:r>
                        <a:rPr lang="en-US" sz="1867" b="0" i="0" u="none" strike="noStrike" cap="none" dirty="0" smtClean="0">
                          <a:solidFill>
                            <a:schemeClr val="dk1"/>
                          </a:solidFill>
                          <a:effectLst/>
                          <a:latin typeface="+mn-lt"/>
                          <a:ea typeface="+mn-ea"/>
                          <a:cs typeface="+mn-cs"/>
                          <a:sym typeface="Arial"/>
                        </a:rPr>
                        <a:t>15300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67" b="0" i="0" u="none" strike="noStrike" cap="none" dirty="0" smtClean="0">
                          <a:solidFill>
                            <a:schemeClr val="dk1"/>
                          </a:solidFill>
                          <a:effectLst/>
                          <a:latin typeface="+mn-lt"/>
                          <a:ea typeface="+mn-ea"/>
                          <a:cs typeface="+mn-cs"/>
                          <a:sym typeface="Arial"/>
                        </a:rPr>
                        <a:t>the cantilever retaining wall is less expensive than (MSERW). But the difference becomes less at this height, meaning that the height of 10 m can be considered the turning point. </a:t>
                      </a:r>
                    </a:p>
                    <a:p>
                      <a:endParaRPr lang="en-US" dirty="0"/>
                    </a:p>
                  </a:txBody>
                  <a:tcPr/>
                </a:tc>
              </a:tr>
              <a:tr h="785048">
                <a:tc>
                  <a:txBody>
                    <a:bodyPr/>
                    <a:lstStyle/>
                    <a:p>
                      <a:pPr algn="ctr"/>
                      <a:r>
                        <a:rPr lang="" dirty="0" smtClean="0"/>
                        <a:t>H=14m</a:t>
                      </a:r>
                      <a:endParaRPr lang="en-US" dirty="0"/>
                    </a:p>
                  </a:txBody>
                  <a:tcPr/>
                </a:tc>
                <a:tc>
                  <a:txBody>
                    <a:bodyPr/>
                    <a:lstStyle/>
                    <a:p>
                      <a:pPr algn="ctr"/>
                      <a:r>
                        <a:rPr lang="en-US" sz="1867" b="0" i="0" u="none" strike="noStrike" cap="none" dirty="0" smtClean="0">
                          <a:solidFill>
                            <a:schemeClr val="dk1"/>
                          </a:solidFill>
                          <a:effectLst/>
                          <a:latin typeface="+mn-lt"/>
                          <a:ea typeface="+mn-ea"/>
                          <a:cs typeface="+mn-cs"/>
                          <a:sym typeface="Arial"/>
                        </a:rPr>
                        <a:t>34830</a:t>
                      </a:r>
                      <a:endParaRPr lang="en-US" dirty="0"/>
                    </a:p>
                  </a:txBody>
                  <a:tcPr/>
                </a:tc>
                <a:tc>
                  <a:txBody>
                    <a:bodyPr/>
                    <a:lstStyle/>
                    <a:p>
                      <a:pPr algn="ctr"/>
                      <a:r>
                        <a:rPr lang="en-US" sz="1867" b="0" i="0" u="none" strike="noStrike" cap="none" dirty="0" smtClean="0">
                          <a:solidFill>
                            <a:schemeClr val="dk1"/>
                          </a:solidFill>
                          <a:effectLst/>
                          <a:latin typeface="+mn-lt"/>
                          <a:ea typeface="+mn-ea"/>
                          <a:cs typeface="+mn-cs"/>
                          <a:sym typeface="Arial"/>
                        </a:rPr>
                        <a:t>38000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67" b="0" i="0" u="none" strike="noStrike" cap="none" dirty="0" smtClean="0">
                          <a:solidFill>
                            <a:schemeClr val="dk1"/>
                          </a:solidFill>
                          <a:effectLst/>
                          <a:latin typeface="+mn-lt"/>
                          <a:ea typeface="+mn-ea"/>
                          <a:cs typeface="+mn-cs"/>
                          <a:sym typeface="Arial"/>
                        </a:rPr>
                        <a:t>the cantilever retaining wall is more expensive than (MSERW).</a:t>
                      </a:r>
                    </a:p>
                    <a:p>
                      <a:endParaRPr lang="en-US" dirty="0"/>
                    </a:p>
                  </a:txBody>
                  <a:tcPr/>
                </a:tc>
              </a:tr>
              <a:tr h="1274683">
                <a:tc>
                  <a:txBody>
                    <a:bodyPr/>
                    <a:lstStyle/>
                    <a:p>
                      <a:pPr algn="ctr"/>
                      <a:r>
                        <a:rPr lang="" dirty="0" smtClean="0"/>
                        <a:t>H=18m</a:t>
                      </a:r>
                      <a:endParaRPr lang="en-US" dirty="0"/>
                    </a:p>
                  </a:txBody>
                  <a:tcPr/>
                </a:tc>
                <a:tc>
                  <a:txBody>
                    <a:bodyPr/>
                    <a:lstStyle/>
                    <a:p>
                      <a:pPr algn="ctr"/>
                      <a:r>
                        <a:rPr lang="en-US" sz="1867" b="0" i="0" u="none" strike="noStrike" cap="none" dirty="0" smtClean="0">
                          <a:solidFill>
                            <a:schemeClr val="dk1"/>
                          </a:solidFill>
                          <a:effectLst/>
                          <a:latin typeface="+mn-lt"/>
                          <a:ea typeface="+mn-ea"/>
                          <a:cs typeface="+mn-cs"/>
                          <a:sym typeface="Arial"/>
                        </a:rPr>
                        <a:t>59100</a:t>
                      </a:r>
                      <a:endParaRPr lang="en-US" dirty="0"/>
                    </a:p>
                  </a:txBody>
                  <a:tcPr/>
                </a:tc>
                <a:tc>
                  <a:txBody>
                    <a:bodyPr/>
                    <a:lstStyle/>
                    <a:p>
                      <a:pPr algn="ctr"/>
                      <a:r>
                        <a:rPr lang="en-US" sz="1867" b="0" i="0" u="none" strike="noStrike" cap="none" dirty="0" smtClean="0">
                          <a:solidFill>
                            <a:schemeClr val="dk1"/>
                          </a:solidFill>
                          <a:effectLst/>
                          <a:latin typeface="+mn-lt"/>
                          <a:ea typeface="+mn-ea"/>
                          <a:cs typeface="+mn-cs"/>
                          <a:sym typeface="Arial"/>
                        </a:rPr>
                        <a:t>106500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67" b="0" i="0" u="none" strike="noStrike" cap="none" dirty="0" smtClean="0">
                          <a:solidFill>
                            <a:schemeClr val="dk1"/>
                          </a:solidFill>
                          <a:effectLst/>
                          <a:latin typeface="+mn-lt"/>
                          <a:ea typeface="+mn-ea"/>
                          <a:cs typeface="+mn-cs"/>
                          <a:sym typeface="Arial"/>
                        </a:rPr>
                        <a:t>the cantilever retaining wall is more expensive than (MSERW). We also notice that as the height increases, the difference between the two walls increases</a:t>
                      </a:r>
                      <a:r>
                        <a:rPr lang="ar-SA" sz="1867" b="0" i="0" u="none" strike="noStrike" cap="none" dirty="0" smtClean="0">
                          <a:solidFill>
                            <a:schemeClr val="dk1"/>
                          </a:solidFill>
                          <a:effectLst/>
                          <a:latin typeface="+mn-lt"/>
                          <a:ea typeface="+mn-ea"/>
                          <a:cs typeface="+mn-cs"/>
                          <a:sym typeface="Arial"/>
                        </a:rPr>
                        <a:t>.</a:t>
                      </a:r>
                      <a:endParaRPr lang="en-US" sz="1867" b="0" i="0" u="none" strike="noStrike" cap="none" dirty="0" smtClean="0">
                        <a:solidFill>
                          <a:schemeClr val="dk1"/>
                        </a:solidFill>
                        <a:effectLst/>
                        <a:latin typeface="+mn-lt"/>
                        <a:ea typeface="+mn-ea"/>
                        <a:cs typeface="+mn-cs"/>
                        <a:sym typeface="Arial"/>
                      </a:endParaRPr>
                    </a:p>
                    <a:p>
                      <a:endParaRPr lang="en-US" sz="1867" b="0" i="0" u="none" strike="noStrike" cap="none" dirty="0">
                        <a:solidFill>
                          <a:schemeClr val="dk1"/>
                        </a:solidFill>
                        <a:effectLst/>
                        <a:latin typeface="+mn-lt"/>
                        <a:ea typeface="+mn-ea"/>
                        <a:cs typeface="+mn-cs"/>
                        <a:sym typeface="Arial"/>
                      </a:endParaRPr>
                    </a:p>
                  </a:txBody>
                  <a:tcPr/>
                </a:tc>
              </a:tr>
            </a:tbl>
          </a:graphicData>
        </a:graphic>
      </p:graphicFrame>
    </p:spTree>
    <p:extLst>
      <p:ext uri="{BB962C8B-B14F-4D97-AF65-F5344CB8AC3E}">
        <p14:creationId xmlns:p14="http://schemas.microsoft.com/office/powerpoint/2010/main" val="31807399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535"/>
        <p:cNvGrpSpPr/>
        <p:nvPr/>
      </p:nvGrpSpPr>
      <p:grpSpPr>
        <a:xfrm>
          <a:off x="0" y="0"/>
          <a:ext cx="0" cy="0"/>
          <a:chOff x="0" y="0"/>
          <a:chExt cx="0" cy="0"/>
        </a:xfrm>
      </p:grpSpPr>
      <p:sp>
        <p:nvSpPr>
          <p:cNvPr id="1537" name="Google Shape;1537;p120"/>
          <p:cNvSpPr txBox="1">
            <a:spLocks noGrp="1"/>
          </p:cNvSpPr>
          <p:nvPr>
            <p:ph type="title"/>
          </p:nvPr>
        </p:nvSpPr>
        <p:spPr>
          <a:xfrm>
            <a:off x="1825383" y="2587136"/>
            <a:ext cx="8107600" cy="4572522"/>
          </a:xfrm>
          <a:prstGeom prst="rect">
            <a:avLst/>
          </a:prstGeom>
        </p:spPr>
        <p:txBody>
          <a:bodyPr spcFirstLastPara="1" wrap="square" lIns="121900" tIns="121900" rIns="121900" bIns="121900" anchor="t" anchorCtr="0">
            <a:noAutofit/>
          </a:bodyPr>
          <a:lstStyle/>
          <a:p>
            <a:r>
              <a:rPr lang="en-US" sz="9600" dirty="0">
                <a:latin typeface="Calibri" panose="020F0502020204030204" pitchFamily="34" charset="0"/>
                <a:ea typeface="Calibri" panose="020F0502020204030204" pitchFamily="34" charset="0"/>
                <a:cs typeface="Calibri" panose="020F0502020204030204" pitchFamily="34" charset="0"/>
              </a:rPr>
              <a:t>Thank you</a:t>
            </a:r>
            <a:endParaRPr sz="9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1771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537"/>
                                        </p:tgtEl>
                                        <p:attrNameLst>
                                          <p:attrName>style.visibility</p:attrName>
                                        </p:attrNameLst>
                                      </p:cBhvr>
                                      <p:to>
                                        <p:strVal val="visible"/>
                                      </p:to>
                                    </p:set>
                                    <p:anim calcmode="lin" valueType="num">
                                      <p:cBhvr additive="base">
                                        <p:cTn id="7" dur="1000"/>
                                        <p:tgtEl>
                                          <p:spTgt spid="15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6A6AED-B0D4-F874-4F96-0223F9679AD7}"/>
              </a:ext>
            </a:extLst>
          </p:cNvPr>
          <p:cNvSpPr>
            <a:spLocks noGrp="1"/>
          </p:cNvSpPr>
          <p:nvPr>
            <p:ph type="title"/>
          </p:nvPr>
        </p:nvSpPr>
        <p:spPr/>
        <p:txBody>
          <a:bodyPr/>
          <a:lstStyle/>
          <a:p>
            <a:r>
              <a:rPr lang="en-US" b="1" dirty="0"/>
              <a:t>Main component of </a:t>
            </a:r>
            <a:r>
              <a:rPr lang="en-US" sz="3200" b="1" kern="100" dirty="0">
                <a:effectLst/>
                <a:latin typeface="Calibri" panose="020F0502020204030204" pitchFamily="34" charset="0"/>
                <a:ea typeface="Calibri" panose="020F0502020204030204" pitchFamily="34" charset="0"/>
                <a:cs typeface="Calibri" panose="020F0502020204030204" pitchFamily="34" charset="0"/>
              </a:rPr>
              <a:t>cantilever retaining wall</a:t>
            </a:r>
            <a:r>
              <a:rPr lang="en-US" b="1" dirty="0"/>
              <a:t> :</a:t>
            </a:r>
            <a:br>
              <a:rPr lang="en-US" b="1" dirty="0"/>
            </a:br>
            <a:r>
              <a:rPr lang="en-US" b="1" dirty="0"/>
              <a:t/>
            </a:r>
            <a:br>
              <a:rPr lang="en-US" b="1" dirty="0"/>
            </a:br>
            <a:r>
              <a:rPr lang="en-US" b="1" dirty="0"/>
              <a:t> 1) slab</a:t>
            </a:r>
            <a:br>
              <a:rPr lang="en-US" b="1" dirty="0"/>
            </a:br>
            <a:r>
              <a:rPr lang="en-US" b="1" dirty="0"/>
              <a:t/>
            </a:r>
            <a:br>
              <a:rPr lang="en-US" b="1" dirty="0"/>
            </a:br>
            <a:r>
              <a:rPr lang="en-US" b="1" dirty="0"/>
              <a:t>2) stem </a:t>
            </a:r>
            <a:br>
              <a:rPr lang="en-US" b="1" dirty="0"/>
            </a:br>
            <a:r>
              <a:rPr lang="en-US" b="1" dirty="0"/>
              <a:t/>
            </a:r>
            <a:br>
              <a:rPr lang="en-US" b="1" dirty="0"/>
            </a:br>
            <a:endParaRPr lang="en-US" b="1" dirty="0"/>
          </a:p>
        </p:txBody>
      </p:sp>
      <p:pic>
        <p:nvPicPr>
          <p:cNvPr id="4" name="Picture 3">
            <a:extLst>
              <a:ext uri="{FF2B5EF4-FFF2-40B4-BE49-F238E27FC236}">
                <a16:creationId xmlns="" xmlns:a16="http://schemas.microsoft.com/office/drawing/2014/main" id="{A0252AA5-2704-2A37-EA2C-2CEB22170C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3121" y="3265715"/>
            <a:ext cx="4571999" cy="2824842"/>
          </a:xfrm>
          <a:prstGeom prst="rect">
            <a:avLst/>
          </a:prstGeom>
        </p:spPr>
      </p:pic>
      <p:pic>
        <p:nvPicPr>
          <p:cNvPr id="6" name="Picture 5">
            <a:extLst>
              <a:ext uri="{FF2B5EF4-FFF2-40B4-BE49-F238E27FC236}">
                <a16:creationId xmlns="" xmlns:a16="http://schemas.microsoft.com/office/drawing/2014/main" id="{AC5EBF2D-643A-13C5-2C79-DD72A9EB88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6293" y="3265715"/>
            <a:ext cx="3951514" cy="2824843"/>
          </a:xfrm>
          <a:prstGeom prst="rect">
            <a:avLst/>
          </a:prstGeom>
        </p:spPr>
      </p:pic>
    </p:spTree>
    <p:extLst>
      <p:ext uri="{BB962C8B-B14F-4D97-AF65-F5344CB8AC3E}">
        <p14:creationId xmlns:p14="http://schemas.microsoft.com/office/powerpoint/2010/main" val="4281491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3" name="Title 2">
            <a:extLst>
              <a:ext uri="{FF2B5EF4-FFF2-40B4-BE49-F238E27FC236}">
                <a16:creationId xmlns="" xmlns:a16="http://schemas.microsoft.com/office/drawing/2014/main" id="{585304AC-2F45-9C2A-B9B1-EED700B2359F}"/>
              </a:ext>
            </a:extLst>
          </p:cNvPr>
          <p:cNvSpPr>
            <a:spLocks noGrp="1"/>
          </p:cNvSpPr>
          <p:nvPr>
            <p:ph type="title"/>
          </p:nvPr>
        </p:nvSpPr>
        <p:spPr>
          <a:xfrm>
            <a:off x="272270" y="808087"/>
            <a:ext cx="11482955" cy="4876276"/>
          </a:xfrm>
        </p:spPr>
        <p:txBody>
          <a:bodyPr/>
          <a:lstStyle/>
          <a:p>
            <a:pPr>
              <a:lnSpc>
                <a:spcPct val="150000"/>
              </a:lnSpc>
              <a:spcAft>
                <a:spcPts val="800"/>
              </a:spcAft>
            </a:pPr>
            <a:r>
              <a:rPr lang="en-US" sz="6000" b="1" kern="100" dirty="0">
                <a:effectLst/>
                <a:latin typeface="Times New Roman" panose="02020603050405020304" pitchFamily="18" charset="0"/>
                <a:ea typeface="Calibri" panose="020F0502020204030204" pitchFamily="34" charset="0"/>
                <a:cs typeface="Times New Roman" panose="02020603050405020304" pitchFamily="18" charset="0"/>
              </a:rPr>
              <a:t>Chapter Five</a:t>
            </a:r>
            <a: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br>
            <a:r>
              <a:rPr lang="en-US" sz="4800" b="1" kern="100" dirty="0">
                <a:effectLst/>
                <a:latin typeface="Times New Roman" panose="02020603050405020304" pitchFamily="18" charset="0"/>
                <a:ea typeface="Calibri" panose="020F0502020204030204" pitchFamily="34" charset="0"/>
                <a:cs typeface="Times New Roman" panose="02020603050405020304" pitchFamily="18" charset="0"/>
              </a:rPr>
              <a:t>Design Of Mechanically Stabilized Earth Retaining Walls (MSERW)</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br>
            <a: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6000" kern="1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6000" dirty="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63F0E30E-546F-4292-4DA7-5243C050894F}"/>
              </a:ext>
            </a:extLst>
          </p:cNvPr>
          <p:cNvSpPr txBox="1">
            <a:spLocks/>
          </p:cNvSpPr>
          <p:nvPr/>
        </p:nvSpPr>
        <p:spPr>
          <a:xfrm>
            <a:off x="1226719" y="586188"/>
            <a:ext cx="9418800" cy="96103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Vidaloka"/>
              <a:buNone/>
              <a:defRPr sz="3000" b="0" i="0" u="none" strike="noStrike" cap="none">
                <a:solidFill>
                  <a:schemeClr val="dk1"/>
                </a:solidFill>
                <a:latin typeface="Vidaloka"/>
                <a:ea typeface="Vidaloka"/>
                <a:cs typeface="Vidaloka"/>
                <a:sym typeface="Vidaloka"/>
              </a:defRPr>
            </a:lvl1pPr>
            <a:lvl2pPr marR="0" lvl="1"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1" u="none" strike="noStrike" cap="none">
                <a:solidFill>
                  <a:schemeClr val="dk1"/>
                </a:solidFill>
                <a:latin typeface="Arial"/>
                <a:ea typeface="Arial"/>
                <a:cs typeface="Arial"/>
                <a:sym typeface="Arial"/>
              </a:defRPr>
            </a:lvl9pPr>
          </a:lstStyle>
          <a:p>
            <a:r>
              <a:rPr lang="en-US" sz="4400" b="1" kern="0" dirty="0">
                <a:latin typeface="Times New Roman" panose="02020603050405020304" pitchFamily="18" charset="0"/>
                <a:ea typeface="Calibri" panose="020F0502020204030204" pitchFamily="34" charset="0"/>
                <a:cs typeface="Times New Roman" panose="02020603050405020304" pitchFamily="18" charset="0"/>
              </a:rPr>
              <a:t>Introduction</a:t>
            </a:r>
          </a:p>
        </p:txBody>
      </p:sp>
      <p:sp>
        <p:nvSpPr>
          <p:cNvPr id="4" name="Subtitle 4">
            <a:extLst>
              <a:ext uri="{FF2B5EF4-FFF2-40B4-BE49-F238E27FC236}">
                <a16:creationId xmlns="" xmlns:a16="http://schemas.microsoft.com/office/drawing/2014/main" id="{27BD218B-4DBB-6500-3163-AD2E5E229DC1}"/>
              </a:ext>
            </a:extLst>
          </p:cNvPr>
          <p:cNvSpPr txBox="1">
            <a:spLocks/>
          </p:cNvSpPr>
          <p:nvPr/>
        </p:nvSpPr>
        <p:spPr>
          <a:xfrm>
            <a:off x="1226719" y="1671287"/>
            <a:ext cx="9839149" cy="466864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2000" kern="0" dirty="0">
                <a:latin typeface="Times New Roman" panose="02020603050405020304" pitchFamily="18" charset="0"/>
                <a:ea typeface="Calibri" panose="020F0502020204030204" pitchFamily="34" charset="0"/>
                <a:cs typeface="Times New Roman" panose="02020603050405020304" pitchFamily="18" charset="0"/>
              </a:rPr>
              <a:t>Mechanically stabilized retaining wall (MSREW) is a new geotechnical technology that uses</a:t>
            </a:r>
          </a:p>
          <a:p>
            <a:r>
              <a:rPr lang="en-US" sz="2000" kern="0" dirty="0">
                <a:latin typeface="Times New Roman" panose="02020603050405020304" pitchFamily="18" charset="0"/>
                <a:ea typeface="Calibri" panose="020F0502020204030204" pitchFamily="34" charset="0"/>
                <a:cs typeface="Times New Roman" panose="02020603050405020304" pitchFamily="18" charset="0"/>
              </a:rPr>
              <a:t>galvanized steel bars that extend within soil layers.</a:t>
            </a:r>
          </a:p>
          <a:p>
            <a:r>
              <a:rPr lang="en-US" sz="2000" kern="0" dirty="0">
                <a:latin typeface="Times New Roman" panose="02020603050405020304" pitchFamily="18" charset="0"/>
                <a:ea typeface="Calibri" panose="020F0502020204030204" pitchFamily="34" charset="0"/>
                <a:cs typeface="Times New Roman" panose="02020603050405020304" pitchFamily="18" charset="0"/>
              </a:rPr>
              <a:t>  </a:t>
            </a: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kern="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2" descr="Retaining walls - Terre Armée's solutions">
            <a:extLst>
              <a:ext uri="{FF2B5EF4-FFF2-40B4-BE49-F238E27FC236}">
                <a16:creationId xmlns="" xmlns:a16="http://schemas.microsoft.com/office/drawing/2014/main" id="{EBA42437-E051-4F1F-C490-0C450027EF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6719" y="2689384"/>
            <a:ext cx="4938411" cy="32904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 xmlns:a16="http://schemas.microsoft.com/office/drawing/2014/main" id="{EF408D5B-920A-6C89-336A-32F9A4601DF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30776" y="2690563"/>
            <a:ext cx="5145340" cy="3289303"/>
          </a:xfrm>
          <a:prstGeom prst="rect">
            <a:avLst/>
          </a:prstGeom>
          <a:noFill/>
          <a:ln>
            <a:noFill/>
          </a:ln>
        </p:spPr>
      </p:pic>
    </p:spTree>
    <p:extLst>
      <p:ext uri="{BB962C8B-B14F-4D97-AF65-F5344CB8AC3E}">
        <p14:creationId xmlns:p14="http://schemas.microsoft.com/office/powerpoint/2010/main" val="33474589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893B1EBD-5CB3-7388-D036-7044BE83C84E}"/>
              </a:ext>
            </a:extLst>
          </p:cNvPr>
          <p:cNvPicPr>
            <a:picLocks noChangeAspect="1"/>
          </p:cNvPicPr>
          <p:nvPr/>
        </p:nvPicPr>
        <p:blipFill>
          <a:blip r:embed="rId2"/>
          <a:stretch>
            <a:fillRect/>
          </a:stretch>
        </p:blipFill>
        <p:spPr>
          <a:xfrm>
            <a:off x="709856" y="3503530"/>
            <a:ext cx="3277551" cy="2848390"/>
          </a:xfrm>
          <a:prstGeom prst="rect">
            <a:avLst/>
          </a:prstGeom>
        </p:spPr>
      </p:pic>
      <p:pic>
        <p:nvPicPr>
          <p:cNvPr id="11" name="Picture 10">
            <a:extLst>
              <a:ext uri="{FF2B5EF4-FFF2-40B4-BE49-F238E27FC236}">
                <a16:creationId xmlns="" xmlns:a16="http://schemas.microsoft.com/office/drawing/2014/main" id="{20F74DA1-3344-7D27-74F0-8A71728CAA2F}"/>
              </a:ext>
            </a:extLst>
          </p:cNvPr>
          <p:cNvPicPr>
            <a:picLocks noChangeAspect="1"/>
          </p:cNvPicPr>
          <p:nvPr/>
        </p:nvPicPr>
        <p:blipFill>
          <a:blip r:embed="rId3"/>
          <a:stretch>
            <a:fillRect/>
          </a:stretch>
        </p:blipFill>
        <p:spPr>
          <a:xfrm>
            <a:off x="8321958" y="3503529"/>
            <a:ext cx="3444478" cy="2848389"/>
          </a:xfrm>
          <a:prstGeom prst="rect">
            <a:avLst/>
          </a:prstGeom>
        </p:spPr>
      </p:pic>
      <p:pic>
        <p:nvPicPr>
          <p:cNvPr id="13" name="Picture 12">
            <a:extLst>
              <a:ext uri="{FF2B5EF4-FFF2-40B4-BE49-F238E27FC236}">
                <a16:creationId xmlns="" xmlns:a16="http://schemas.microsoft.com/office/drawing/2014/main" id="{491B59F5-D187-8AF3-C454-C6489BA97BA4}"/>
              </a:ext>
            </a:extLst>
          </p:cNvPr>
          <p:cNvPicPr>
            <a:picLocks noChangeAspect="1"/>
          </p:cNvPicPr>
          <p:nvPr/>
        </p:nvPicPr>
        <p:blipFill>
          <a:blip r:embed="rId4"/>
          <a:stretch>
            <a:fillRect/>
          </a:stretch>
        </p:blipFill>
        <p:spPr>
          <a:xfrm>
            <a:off x="4366877" y="3503529"/>
            <a:ext cx="3458246" cy="2848389"/>
          </a:xfrm>
          <a:prstGeom prst="rect">
            <a:avLst/>
          </a:prstGeom>
        </p:spPr>
      </p:pic>
      <p:sp>
        <p:nvSpPr>
          <p:cNvPr id="22" name="Subtitle 4">
            <a:extLst>
              <a:ext uri="{FF2B5EF4-FFF2-40B4-BE49-F238E27FC236}">
                <a16:creationId xmlns="" xmlns:a16="http://schemas.microsoft.com/office/drawing/2014/main" id="{6FE38137-0EAF-C13F-CDA8-96D8A5ADFE44}"/>
              </a:ext>
            </a:extLst>
          </p:cNvPr>
          <p:cNvSpPr txBox="1">
            <a:spLocks/>
          </p:cNvSpPr>
          <p:nvPr/>
        </p:nvSpPr>
        <p:spPr>
          <a:xfrm>
            <a:off x="1243748" y="600623"/>
            <a:ext cx="9821870" cy="282837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000" kern="1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4" name="TextBox 23">
            <a:extLst>
              <a:ext uri="{FF2B5EF4-FFF2-40B4-BE49-F238E27FC236}">
                <a16:creationId xmlns="" xmlns:a16="http://schemas.microsoft.com/office/drawing/2014/main" id="{75D3E469-FE77-A729-8995-DD6FA354046B}"/>
              </a:ext>
            </a:extLst>
          </p:cNvPr>
          <p:cNvSpPr txBox="1"/>
          <p:nvPr/>
        </p:nvSpPr>
        <p:spPr>
          <a:xfrm>
            <a:off x="1243748" y="600623"/>
            <a:ext cx="10115551" cy="2945935"/>
          </a:xfrm>
          <a:prstGeom prst="rect">
            <a:avLst/>
          </a:prstGeom>
          <a:noFill/>
        </p:spPr>
        <p:txBody>
          <a:bodyPr wrap="square">
            <a:spAutoFit/>
          </a:bodyPr>
          <a:lstStyle/>
          <a:p>
            <a:pPr marL="0" marR="0" algn="just">
              <a:lnSpc>
                <a:spcPct val="150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The general design procedure of (MSERW) can be divided into two parts:</a:t>
            </a:r>
          </a:p>
          <a:p>
            <a:pPr marL="285750" marR="0" lvl="0" indent="-285750" algn="just">
              <a:lnSpc>
                <a:spcPct val="150000"/>
              </a:lnSpc>
              <a:spcBef>
                <a:spcPts val="0"/>
              </a:spcBef>
              <a:spcAft>
                <a:spcPts val="800"/>
              </a:spcAft>
              <a:buFont typeface="Arial" panose="020B0604020202020204" pitchFamily="34" charset="0"/>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Satisfying internal stability requirements</a:t>
            </a:r>
          </a:p>
          <a:p>
            <a:pPr marL="0" marR="0" algn="just">
              <a:lnSpc>
                <a:spcPct val="150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The internal stability checks involve determining tie breaking and tie pullout in the reinforcing elements.</a:t>
            </a:r>
          </a:p>
          <a:p>
            <a:pPr marL="285750" marR="0" lvl="0" indent="-285750" algn="just">
              <a:lnSpc>
                <a:spcPct val="150000"/>
              </a:lnSpc>
              <a:spcBef>
                <a:spcPts val="0"/>
              </a:spcBef>
              <a:spcAft>
                <a:spcPts val="800"/>
              </a:spcAft>
              <a:buFont typeface="Arial" panose="020B0604020202020204" pitchFamily="34" charset="0"/>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Checking the external stability of the wall.</a:t>
            </a:r>
          </a:p>
          <a:p>
            <a:pPr marL="0" marR="0" algn="just">
              <a:lnSpc>
                <a:spcPct val="150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As for the external Stability checks, they include checks for overturning, sliding and bearing capacity failure.</a:t>
            </a:r>
          </a:p>
        </p:txBody>
      </p:sp>
    </p:spTree>
    <p:extLst>
      <p:ext uri="{BB962C8B-B14F-4D97-AF65-F5344CB8AC3E}">
        <p14:creationId xmlns:p14="http://schemas.microsoft.com/office/powerpoint/2010/main" val="13070913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777068" y="377073"/>
            <a:ext cx="10116102" cy="876692"/>
          </a:xfrm>
          <a:prstGeom prst="rect">
            <a:avLst/>
          </a:prstGeom>
        </p:spPr>
        <p:txBody>
          <a:bodyPr spcFirstLastPara="1" wrap="square" lIns="121900" tIns="121900" rIns="121900" bIns="121900" anchor="t" anchorCtr="0">
            <a:noAutofit/>
          </a:bodyPr>
          <a:lstStyle/>
          <a:p>
            <a:pPr lvl="0"/>
            <a:r>
              <a:rPr lang="en-US" sz="6000" b="1" dirty="0"/>
              <a:t>calculation</a:t>
            </a:r>
            <a:endParaRPr sz="6000" b="1" dirty="0"/>
          </a:p>
        </p:txBody>
      </p:sp>
      <p:sp>
        <p:nvSpPr>
          <p:cNvPr id="489" name="Google Shape;489;p60"/>
          <p:cNvSpPr txBox="1">
            <a:spLocks noGrp="1"/>
          </p:cNvSpPr>
          <p:nvPr>
            <p:ph type="body" idx="1"/>
          </p:nvPr>
        </p:nvSpPr>
        <p:spPr>
          <a:xfrm>
            <a:off x="777068" y="3177482"/>
            <a:ext cx="11414932" cy="3098260"/>
          </a:xfrm>
          <a:prstGeom prst="rect">
            <a:avLst/>
          </a:prstGeom>
        </p:spPr>
        <p:txBody>
          <a:bodyPr spcFirstLastPara="1" wrap="square" lIns="121900" tIns="121900" rIns="121900" bIns="121900" anchor="t" anchorCtr="0">
            <a:noAutofit/>
          </a:bodyPr>
          <a:lstStyle/>
          <a:p>
            <a:pPr marL="0" indent="0">
              <a:buSzPts val="1100"/>
              <a:buNone/>
            </a:pPr>
            <a:r>
              <a:rPr lang="en-US" sz="2000" dirty="0">
                <a:latin typeface="Times New Roman" panose="02020603050405020304" pitchFamily="18" charset="0"/>
                <a:cs typeface="Times New Roman" panose="02020603050405020304" pitchFamily="18" charset="0"/>
              </a:rPr>
              <a:t>width of strip (w) = 75 mm</a:t>
            </a:r>
          </a:p>
          <a:p>
            <a:pPr marL="0" indent="0">
              <a:buSzPts val="1100"/>
              <a:buNone/>
            </a:pPr>
            <a:r>
              <a:rPr lang="en-US" sz="2000" dirty="0" err="1">
                <a:latin typeface="Times New Roman" panose="02020603050405020304" pitchFamily="18" charset="0"/>
                <a:cs typeface="Times New Roman" panose="02020603050405020304" pitchFamily="18" charset="0"/>
              </a:rPr>
              <a:t>fy</a:t>
            </a:r>
            <a:r>
              <a:rPr lang="en-US" sz="2000" dirty="0">
                <a:latin typeface="Times New Roman" panose="02020603050405020304" pitchFamily="18" charset="0"/>
                <a:cs typeface="Times New Roman" panose="02020603050405020304" pitchFamily="18" charset="0"/>
              </a:rPr>
              <a:t> = 240000 KN/m2</a:t>
            </a:r>
          </a:p>
          <a:p>
            <a:pPr marL="0" indent="0">
              <a:buSzPts val="1100"/>
              <a:buNone/>
            </a:pPr>
            <a:endParaRPr lang="en-US" sz="2000" dirty="0">
              <a:latin typeface="Times New Roman" panose="02020603050405020304" pitchFamily="18" charset="0"/>
              <a:cs typeface="Times New Roman" panose="02020603050405020304" pitchFamily="18" charset="0"/>
            </a:endParaRPr>
          </a:p>
          <a:p>
            <a:pPr marL="0" indent="0">
              <a:buSzPts val="1100"/>
              <a:buNone/>
            </a:pPr>
            <a:r>
              <a:rPr lang="en-US" sz="2000" dirty="0">
                <a:latin typeface="Times New Roman" panose="02020603050405020304" pitchFamily="18" charset="0"/>
                <a:cs typeface="Times New Roman" panose="02020603050405020304" pitchFamily="18" charset="0"/>
              </a:rPr>
              <a:t>Assume that the soil - tie friction angle (ϕ՛µ= 20°) </a:t>
            </a:r>
          </a:p>
          <a:p>
            <a:pPr marL="0" indent="0">
              <a:buSzPts val="1100"/>
              <a:buNone/>
            </a:pPr>
            <a:endParaRPr lang="en-US" sz="2000" dirty="0">
              <a:latin typeface="Times New Roman" panose="02020603050405020304" pitchFamily="18" charset="0"/>
              <a:cs typeface="Times New Roman" panose="02020603050405020304" pitchFamily="18" charset="0"/>
            </a:endParaRPr>
          </a:p>
          <a:p>
            <a:pPr marL="0" indent="0">
              <a:buSzPts val="1100"/>
              <a:buNone/>
            </a:pPr>
            <a:r>
              <a:rPr lang="en-US" sz="2000" dirty="0">
                <a:latin typeface="Times New Roman" panose="02020603050405020304" pitchFamily="18" charset="0"/>
                <a:cs typeface="Times New Roman" panose="02020603050405020304" pitchFamily="18" charset="0"/>
              </a:rPr>
              <a:t>(The factor of safety against tie breaking) Required FS(B) = 3 </a:t>
            </a:r>
          </a:p>
          <a:p>
            <a:pPr marL="0" indent="0">
              <a:buSzPts val="1100"/>
              <a:buNone/>
            </a:pPr>
            <a:r>
              <a:rPr lang="en-US" sz="2000" dirty="0">
                <a:latin typeface="Times New Roman" panose="02020603050405020304" pitchFamily="18" charset="0"/>
                <a:cs typeface="Times New Roman" panose="02020603050405020304" pitchFamily="18" charset="0"/>
              </a:rPr>
              <a:t>(The factor of safety against tie pullout) Required FS(p) = 3</a:t>
            </a:r>
          </a:p>
          <a:p>
            <a:pPr marL="0" indent="0">
              <a:buSzPts val="1100"/>
              <a:buNone/>
            </a:pPr>
            <a:endParaRPr lang="en-US" sz="2000" dirty="0">
              <a:latin typeface="Times New Roman" panose="02020603050405020304" pitchFamily="18" charset="0"/>
              <a:cs typeface="Times New Roman" panose="02020603050405020304" pitchFamily="18" charset="0"/>
            </a:endParaRPr>
          </a:p>
          <a:p>
            <a:pPr marL="0" indent="0">
              <a:buSzPts val="1100"/>
              <a:buNone/>
            </a:pPr>
            <a:r>
              <a:rPr lang="en-US" sz="2000" dirty="0">
                <a:latin typeface="Times New Roman" panose="02020603050405020304" pitchFamily="18" charset="0"/>
                <a:cs typeface="Times New Roman" panose="02020603050405020304" pitchFamily="18" charset="0"/>
              </a:rPr>
              <a:t> Assume the corrosion of galvanize steel to be 0.025mm/year and the life span of the structure to be 50 years.</a:t>
            </a:r>
          </a:p>
          <a:p>
            <a:pPr marL="0" indent="0">
              <a:buSzPts val="1100"/>
              <a:buNone/>
            </a:pPr>
            <a:endParaRPr lang="en-US" sz="2000" dirty="0">
              <a:latin typeface="Times New Roman" panose="02020603050405020304" pitchFamily="18" charset="0"/>
              <a:cs typeface="Times New Roman" panose="02020603050405020304" pitchFamily="18" charset="0"/>
            </a:endParaRPr>
          </a:p>
          <a:p>
            <a:pPr marL="0" indent="0">
              <a:buSzPts val="1100"/>
              <a:buNone/>
            </a:pPr>
            <a:endParaRPr lang="en-US" sz="2000" dirty="0">
              <a:latin typeface="Times New Roman" panose="02020603050405020304" pitchFamily="18" charset="0"/>
              <a:cs typeface="Times New Roman" panose="02020603050405020304" pitchFamily="18" charset="0"/>
            </a:endParaRPr>
          </a:p>
          <a:p>
            <a:pPr marL="0" indent="0">
              <a:buSzPts val="1100"/>
              <a:buNone/>
            </a:pPr>
            <a:endParaRPr lang="en-US" sz="2000" dirty="0">
              <a:latin typeface="Times New Roman" panose="02020603050405020304" pitchFamily="18" charset="0"/>
              <a:cs typeface="Times New Roman" panose="02020603050405020304" pitchFamily="18" charset="0"/>
            </a:endParaRPr>
          </a:p>
        </p:txBody>
      </p:sp>
      <p:sp>
        <p:nvSpPr>
          <p:cNvPr id="2" name="مربع نص 1">
            <a:extLst>
              <a:ext uri="{FF2B5EF4-FFF2-40B4-BE49-F238E27FC236}">
                <a16:creationId xmlns="" xmlns:a16="http://schemas.microsoft.com/office/drawing/2014/main" id="{5BF6746F-DAC8-7D0C-6AB2-EE91F444E833}"/>
              </a:ext>
            </a:extLst>
          </p:cNvPr>
          <p:cNvSpPr txBox="1"/>
          <p:nvPr/>
        </p:nvSpPr>
        <p:spPr>
          <a:xfrm>
            <a:off x="777068" y="1651231"/>
            <a:ext cx="5036094" cy="1631216"/>
          </a:xfrm>
          <a:prstGeom prst="rect">
            <a:avLst/>
          </a:prstGeom>
          <a:noFill/>
        </p:spPr>
        <p:txBody>
          <a:bodyPr wrap="square" rtlCol="0">
            <a:spAutoFit/>
          </a:bodyPr>
          <a:lstStyle/>
          <a:p>
            <a:pPr marL="0" indent="0">
              <a:buSzPts val="1100"/>
              <a:buNone/>
            </a:pPr>
            <a:r>
              <a:rPr lang="en-US" sz="2000" dirty="0">
                <a:latin typeface="Times New Roman" panose="02020603050405020304" pitchFamily="18" charset="0"/>
                <a:cs typeface="Times New Roman" panose="02020603050405020304" pitchFamily="18" charset="0"/>
              </a:rPr>
              <a:t>Properties of granular backfill material:</a:t>
            </a:r>
          </a:p>
          <a:p>
            <a:pPr marL="0" indent="0">
              <a:buSzPts val="1100"/>
              <a:buNone/>
            </a:pPr>
            <a:r>
              <a:rPr lang="el-GR" sz="2000" dirty="0">
                <a:latin typeface="Times New Roman" panose="02020603050405020304" pitchFamily="18" charset="0"/>
                <a:cs typeface="Times New Roman" panose="02020603050405020304" pitchFamily="18" charset="0"/>
              </a:rPr>
              <a:t>ϕ</a:t>
            </a:r>
            <a:r>
              <a:rPr lang="hy-AM" sz="2000" dirty="0">
                <a:latin typeface="Times New Roman" panose="02020603050405020304" pitchFamily="18" charset="0"/>
                <a:cs typeface="Times New Roman" panose="02020603050405020304" pitchFamily="18" charset="0"/>
              </a:rPr>
              <a:t>՛ = 30°</a:t>
            </a:r>
          </a:p>
          <a:p>
            <a:pPr marL="0" indent="0">
              <a:buSzPts val="1100"/>
              <a:buNone/>
            </a:pPr>
            <a:r>
              <a:rPr lang="el-GR" sz="2000" dirty="0">
                <a:latin typeface="Times New Roman" panose="02020603050405020304" pitchFamily="18" charset="0"/>
                <a:cs typeface="Times New Roman" panose="02020603050405020304" pitchFamily="18" charset="0"/>
              </a:rPr>
              <a:t>γ = 18 </a:t>
            </a:r>
            <a:r>
              <a:rPr lang="en-US" sz="2000" dirty="0" err="1">
                <a:latin typeface="Times New Roman" panose="02020603050405020304" pitchFamily="18" charset="0"/>
                <a:cs typeface="Times New Roman" panose="02020603050405020304" pitchFamily="18" charset="0"/>
              </a:rPr>
              <a:t>kN</a:t>
            </a:r>
            <a:r>
              <a:rPr lang="en-US" sz="2000" dirty="0">
                <a:latin typeface="Times New Roman" panose="02020603050405020304" pitchFamily="18" charset="0"/>
                <a:cs typeface="Times New Roman" panose="02020603050405020304" pitchFamily="18" charset="0"/>
              </a:rPr>
              <a:t>/m2</a:t>
            </a:r>
          </a:p>
          <a:p>
            <a:pPr marL="0" indent="0">
              <a:buSzPts val="1100"/>
              <a:buNone/>
            </a:pPr>
            <a:r>
              <a:rPr lang="en-US" sz="2000" dirty="0">
                <a:latin typeface="Times New Roman" panose="02020603050405020304" pitchFamily="18" charset="0"/>
                <a:cs typeface="Times New Roman" panose="02020603050405020304" pitchFamily="18" charset="0"/>
              </a:rPr>
              <a:t>C = 0 KN/m2</a:t>
            </a:r>
          </a:p>
          <a:p>
            <a:pPr marL="0" indent="0">
              <a:buSzPts val="1100"/>
              <a:buNone/>
            </a:pPr>
            <a:endParaRPr lang="en-US" sz="2000" dirty="0">
              <a:latin typeface="Times New Roman" panose="02020603050405020304" pitchFamily="18" charset="0"/>
              <a:cs typeface="Times New Roman" panose="02020603050405020304" pitchFamily="18" charset="0"/>
            </a:endParaRPr>
          </a:p>
        </p:txBody>
      </p:sp>
      <p:sp>
        <p:nvSpPr>
          <p:cNvPr id="4" name="مربع نص 1">
            <a:extLst>
              <a:ext uri="{FF2B5EF4-FFF2-40B4-BE49-F238E27FC236}">
                <a16:creationId xmlns="" xmlns:a16="http://schemas.microsoft.com/office/drawing/2014/main" id="{EB18BA00-BAB7-09F1-37BD-57A82BF3BB63}"/>
              </a:ext>
            </a:extLst>
          </p:cNvPr>
          <p:cNvSpPr txBox="1"/>
          <p:nvPr/>
        </p:nvSpPr>
        <p:spPr>
          <a:xfrm>
            <a:off x="6604439" y="1651231"/>
            <a:ext cx="3950938" cy="1015663"/>
          </a:xfrm>
          <a:prstGeom prst="rect">
            <a:avLst/>
          </a:prstGeom>
          <a:noFill/>
        </p:spPr>
        <p:txBody>
          <a:bodyPr wrap="square" rtlCol="0">
            <a:spAutoFit/>
          </a:bodyPr>
          <a:lstStyle/>
          <a:p>
            <a:pPr marL="0" indent="0">
              <a:buSzPts val="1100"/>
              <a:buNone/>
            </a:pPr>
            <a:r>
              <a:rPr lang="en-US" sz="2000" dirty="0">
                <a:latin typeface="Times New Roman" panose="02020603050405020304" pitchFamily="18" charset="0"/>
                <a:cs typeface="Times New Roman" panose="02020603050405020304" pitchFamily="18" charset="0"/>
              </a:rPr>
              <a:t>Properties of foundation soil:</a:t>
            </a:r>
          </a:p>
          <a:p>
            <a:pPr marL="0" indent="0">
              <a:buSzPts val="1100"/>
              <a:buNone/>
            </a:pPr>
            <a:r>
              <a:rPr lang="en-US" sz="2000" dirty="0" err="1">
                <a:latin typeface="Times New Roman" panose="02020603050405020304" pitchFamily="18" charset="0"/>
                <a:cs typeface="Times New Roman" panose="02020603050405020304" pitchFamily="18" charset="0"/>
              </a:rPr>
              <a:t>Qall</a:t>
            </a:r>
            <a:r>
              <a:rPr lang="en-US" sz="2000" dirty="0">
                <a:latin typeface="Times New Roman" panose="02020603050405020304" pitchFamily="18" charset="0"/>
                <a:cs typeface="Times New Roman" panose="02020603050405020304" pitchFamily="18" charset="0"/>
              </a:rPr>
              <a:t> = 220KN/m2</a:t>
            </a:r>
          </a:p>
          <a:p>
            <a:pPr marL="0" indent="0">
              <a:buSzPts val="110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313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2766</TotalTime>
  <Words>1476</Words>
  <Application>Microsoft Office PowerPoint</Application>
  <PresentationFormat>ملء الشاشة</PresentationFormat>
  <Paragraphs>401</Paragraphs>
  <Slides>41</Slides>
  <Notes>10</Notes>
  <HiddenSlides>0</HiddenSlides>
  <MMClips>0</MMClips>
  <ScaleCrop>false</ScaleCrop>
  <HeadingPairs>
    <vt:vector size="6" baseType="variant">
      <vt:variant>
        <vt:lpstr>الخطوط المستخدمة</vt:lpstr>
      </vt:variant>
      <vt:variant>
        <vt:i4>13</vt:i4>
      </vt:variant>
      <vt:variant>
        <vt:lpstr>نسق</vt:lpstr>
      </vt:variant>
      <vt:variant>
        <vt:i4>4</vt:i4>
      </vt:variant>
      <vt:variant>
        <vt:lpstr>عناوين الشرائح</vt:lpstr>
      </vt:variant>
      <vt:variant>
        <vt:i4>41</vt:i4>
      </vt:variant>
    </vt:vector>
  </HeadingPairs>
  <TitlesOfParts>
    <vt:vector size="58" baseType="lpstr">
      <vt:lpstr>Arial</vt:lpstr>
      <vt:lpstr>Calibri</vt:lpstr>
      <vt:lpstr>Cambria Math</vt:lpstr>
      <vt:lpstr>Josefin Sans</vt:lpstr>
      <vt:lpstr>Lato</vt:lpstr>
      <vt:lpstr>Mako</vt:lpstr>
      <vt:lpstr>Merriweather Light</vt:lpstr>
      <vt:lpstr>Montserrat</vt:lpstr>
      <vt:lpstr>Open Sans</vt:lpstr>
      <vt:lpstr>Open Sans SemiBold</vt:lpstr>
      <vt:lpstr>Russo One</vt:lpstr>
      <vt:lpstr>Times New Roman</vt:lpstr>
      <vt:lpstr>Vidaloka</vt:lpstr>
      <vt:lpstr>Minimalist Business Slides XL by Slidesgo</vt:lpstr>
      <vt:lpstr>1_Minimalist Business Slides XL by Slidesgo</vt:lpstr>
      <vt:lpstr>3_Minimalist Business Slides XL by Slidesgo</vt:lpstr>
      <vt:lpstr>4_Minimalist Business Slides XL by Slidesgo</vt:lpstr>
      <vt:lpstr>عرض تقديمي في PowerPoint</vt:lpstr>
      <vt:lpstr>Introduction : </vt:lpstr>
      <vt:lpstr>Objectives :</vt:lpstr>
      <vt:lpstr>Main component of (MSERW) :   1) facing elements  2) reinforcing bars   3) backfill soils   </vt:lpstr>
      <vt:lpstr>Main component of cantilever retaining wall :   1) slab  2) stem   </vt:lpstr>
      <vt:lpstr>Chapter Five Design Of Mechanically Stabilized Earth Retaining Walls (MSERW)  </vt:lpstr>
      <vt:lpstr>عرض تقديمي في PowerPoint</vt:lpstr>
      <vt:lpstr>عرض تقديمي في PowerPoint</vt:lpstr>
      <vt:lpstr>calculation</vt:lpstr>
      <vt:lpstr>Design (MSERW) at H=8м        </vt:lpstr>
      <vt:lpstr>عرض تقديمي في PowerPoint</vt:lpstr>
      <vt:lpstr>Design (MSERW) at H=10м        </vt:lpstr>
      <vt:lpstr>عرض تقديمي في PowerPoint</vt:lpstr>
      <vt:lpstr>Design (MSERW) at H=14м        </vt:lpstr>
      <vt:lpstr>عرض تقديمي في PowerPoint</vt:lpstr>
      <vt:lpstr>Design (MSERW) at H=18м        </vt:lpstr>
      <vt:lpstr>عرض تقديمي في PowerPoint</vt:lpstr>
      <vt:lpstr>Chapter Six Design Of Traditional Retaining Walls (Cantilever wall ) </vt:lpstr>
      <vt:lpstr>عرض تقديمي في PowerPoint</vt:lpstr>
      <vt:lpstr>عرض تقديمي في PowerPoint</vt:lpstr>
      <vt:lpstr>عرض تقديمي في PowerPoint</vt:lpstr>
      <vt:lpstr>At Wall height = 8 m  </vt:lpstr>
      <vt:lpstr>Wall height = 10 m  </vt:lpstr>
      <vt:lpstr>Wall height = 14 m  </vt:lpstr>
      <vt:lpstr>Wall height = 18 m  </vt:lpstr>
      <vt:lpstr>                Chapter Seven Conclusions And Recommendation  </vt:lpstr>
      <vt:lpstr>Introduction</vt:lpstr>
      <vt:lpstr>Calculation of quantities and cost of (MSERW) and Cantilever walls  Quantities and cost at H=8m Calculation of quantities and cost for (MSERW):</vt:lpstr>
      <vt:lpstr>عرض تقديمي في PowerPoint</vt:lpstr>
      <vt:lpstr>Calculation of quantities and cost for Cantilever Returning Walls:</vt:lpstr>
      <vt:lpstr>Quantities and cost at H=10m  Calculation of quantities and cost for (MSERW):</vt:lpstr>
      <vt:lpstr>عرض تقديمي في PowerPoint</vt:lpstr>
      <vt:lpstr>Calculation of quantities and cost for Cantilever Returning Walls:</vt:lpstr>
      <vt:lpstr>Quantities and cost at H=14m  Calculation of quantities and cost for (MSERW):</vt:lpstr>
      <vt:lpstr>عرض تقديمي في PowerPoint</vt:lpstr>
      <vt:lpstr>Calculation of quantities and cost for Cantilever Returning Walls:</vt:lpstr>
      <vt:lpstr>Quantities and cost at H=18m  Calculation of quantities and cost for (MSERW):</vt:lpstr>
      <vt:lpstr>عرض تقديمي في PowerPoint</vt:lpstr>
      <vt:lpstr>Calculation of quantities and cost for Cantilever Returning Walls:</vt:lpstr>
      <vt:lpstr>عرض تقديمي في PowerPoint</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miditech</dc:creator>
  <cp:lastModifiedBy>miditech</cp:lastModifiedBy>
  <cp:revision>31</cp:revision>
  <dcterms:created xsi:type="dcterms:W3CDTF">2024-02-13T19:11:11Z</dcterms:created>
  <dcterms:modified xsi:type="dcterms:W3CDTF">2024-07-11T08:01:09Z</dcterms:modified>
</cp:coreProperties>
</file>