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307" r:id="rId27"/>
    <p:sldId id="283" r:id="rId28"/>
    <p:sldId id="286" r:id="rId29"/>
    <p:sldId id="284" r:id="rId30"/>
    <p:sldId id="287" r:id="rId31"/>
    <p:sldId id="306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21" r:id="rId50"/>
    <p:sldId id="308" r:id="rId51"/>
    <p:sldId id="309" r:id="rId52"/>
    <p:sldId id="322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20" autoAdjust="0"/>
    <p:restoredTop sz="94660"/>
  </p:normalViewPr>
  <p:slideViewPr>
    <p:cSldViewPr snapToGrid="0">
      <p:cViewPr>
        <p:scale>
          <a:sx n="55" d="100"/>
          <a:sy n="55" d="100"/>
        </p:scale>
        <p:origin x="18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5417F6-1AA8-45B3-AFA9-92EAA18062E7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29EBB4-0C51-41B6-A467-2BF6091BD421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Introduction</a:t>
          </a:r>
        </a:p>
      </dgm:t>
    </dgm:pt>
    <dgm:pt modelId="{E6C2AF83-DCF2-4DCC-892B-310A3B602C53}" type="parTrans" cxnId="{7473837C-BDB0-462C-BEE5-4D25D68356B8}">
      <dgm:prSet/>
      <dgm:spPr/>
      <dgm:t>
        <a:bodyPr/>
        <a:lstStyle/>
        <a:p>
          <a:endParaRPr lang="en-US"/>
        </a:p>
      </dgm:t>
    </dgm:pt>
    <dgm:pt modelId="{FB93AAEB-B334-461F-B001-B0ECEA708BBC}" type="sibTrans" cxnId="{7473837C-BDB0-462C-BEE5-4D25D68356B8}">
      <dgm:prSet/>
      <dgm:spPr/>
      <dgm:t>
        <a:bodyPr/>
        <a:lstStyle/>
        <a:p>
          <a:endParaRPr lang="en-US"/>
        </a:p>
      </dgm:t>
    </dgm:pt>
    <dgm:pt modelId="{7EBEA21A-5756-4551-963E-6D53C3A33022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Architectural Design</a:t>
          </a:r>
        </a:p>
      </dgm:t>
    </dgm:pt>
    <dgm:pt modelId="{E541751D-FBF1-484D-BC38-4FBDF439FF93}" type="parTrans" cxnId="{D2679FE5-3785-4198-9E40-24917C565FDD}">
      <dgm:prSet/>
      <dgm:spPr/>
      <dgm:t>
        <a:bodyPr/>
        <a:lstStyle/>
        <a:p>
          <a:endParaRPr lang="en-US"/>
        </a:p>
      </dgm:t>
    </dgm:pt>
    <dgm:pt modelId="{F3A26BFB-34EC-4384-9D57-70B592E756BC}" type="sibTrans" cxnId="{D2679FE5-3785-4198-9E40-24917C565FDD}">
      <dgm:prSet/>
      <dgm:spPr/>
      <dgm:t>
        <a:bodyPr/>
        <a:lstStyle/>
        <a:p>
          <a:endParaRPr lang="en-US"/>
        </a:p>
      </dgm:t>
    </dgm:pt>
    <dgm:pt modelId="{9D013196-6C0E-436D-B7EA-4C4884507EEF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Environmental Design</a:t>
          </a:r>
        </a:p>
      </dgm:t>
    </dgm:pt>
    <dgm:pt modelId="{CF45249D-5F01-43CB-926A-A7EDACB81ECC}" type="parTrans" cxnId="{5B1BE1D1-9D97-483C-95B7-78C0B8803090}">
      <dgm:prSet/>
      <dgm:spPr/>
      <dgm:t>
        <a:bodyPr/>
        <a:lstStyle/>
        <a:p>
          <a:endParaRPr lang="en-US"/>
        </a:p>
      </dgm:t>
    </dgm:pt>
    <dgm:pt modelId="{7A4785FF-5024-49CD-A7EB-B7CE93BF8A99}" type="sibTrans" cxnId="{5B1BE1D1-9D97-483C-95B7-78C0B8803090}">
      <dgm:prSet/>
      <dgm:spPr/>
      <dgm:t>
        <a:bodyPr/>
        <a:lstStyle/>
        <a:p>
          <a:endParaRPr lang="en-US"/>
        </a:p>
      </dgm:t>
    </dgm:pt>
    <dgm:pt modelId="{3FA2F73C-AF1F-440F-B802-98D05361280B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Electrical Design</a:t>
          </a:r>
        </a:p>
      </dgm:t>
    </dgm:pt>
    <dgm:pt modelId="{B3282C00-30ED-400D-BBEE-DAC378C2D506}" type="parTrans" cxnId="{AB0AC90D-CD0F-49D4-B86D-C6CF67D00AFA}">
      <dgm:prSet/>
      <dgm:spPr/>
      <dgm:t>
        <a:bodyPr/>
        <a:lstStyle/>
        <a:p>
          <a:endParaRPr lang="en-US"/>
        </a:p>
      </dgm:t>
    </dgm:pt>
    <dgm:pt modelId="{142ABEFE-6B05-45B7-AFF3-9F67483A4BA8}" type="sibTrans" cxnId="{AB0AC90D-CD0F-49D4-B86D-C6CF67D00AFA}">
      <dgm:prSet/>
      <dgm:spPr/>
      <dgm:t>
        <a:bodyPr/>
        <a:lstStyle/>
        <a:p>
          <a:endParaRPr lang="en-US"/>
        </a:p>
      </dgm:t>
    </dgm:pt>
    <dgm:pt modelId="{94BF1E17-CFEF-476F-85E3-3D7E3419DA46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Quantity Surveying and Cost Estimation</a:t>
          </a:r>
        </a:p>
      </dgm:t>
    </dgm:pt>
    <dgm:pt modelId="{A6DAB69A-9D2B-4466-938D-8CA1320A9E9B}" type="parTrans" cxnId="{74BDCFFE-F1A1-4786-AF50-D9A3D50B7BA7}">
      <dgm:prSet/>
      <dgm:spPr/>
      <dgm:t>
        <a:bodyPr/>
        <a:lstStyle/>
        <a:p>
          <a:endParaRPr lang="en-US"/>
        </a:p>
      </dgm:t>
    </dgm:pt>
    <dgm:pt modelId="{3D8DB025-34C6-4FEA-9FCC-E61E8DF3BAFF}" type="sibTrans" cxnId="{74BDCFFE-F1A1-4786-AF50-D9A3D50B7BA7}">
      <dgm:prSet/>
      <dgm:spPr/>
      <dgm:t>
        <a:bodyPr/>
        <a:lstStyle/>
        <a:p>
          <a:endParaRPr lang="en-US"/>
        </a:p>
      </dgm:t>
    </dgm:pt>
    <dgm:pt modelId="{6998CEC6-EB4E-4F37-8AA4-511BB170F55C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Mechanical Design</a:t>
          </a:r>
        </a:p>
      </dgm:t>
    </dgm:pt>
    <dgm:pt modelId="{40EB9722-B7C1-4430-B58B-84C485EC45E4}" type="parTrans" cxnId="{E45B2F9F-C29F-4DC8-8342-EF16877B8951}">
      <dgm:prSet/>
      <dgm:spPr/>
      <dgm:t>
        <a:bodyPr/>
        <a:lstStyle/>
        <a:p>
          <a:endParaRPr lang="en-US"/>
        </a:p>
      </dgm:t>
    </dgm:pt>
    <dgm:pt modelId="{7A8DF66E-ED9A-4413-8583-F49F6EA0D73B}" type="sibTrans" cxnId="{E45B2F9F-C29F-4DC8-8342-EF16877B8951}">
      <dgm:prSet/>
      <dgm:spPr/>
      <dgm:t>
        <a:bodyPr/>
        <a:lstStyle/>
        <a:p>
          <a:endParaRPr lang="en-US"/>
        </a:p>
      </dgm:t>
    </dgm:pt>
    <dgm:pt modelId="{8779DBC3-093E-4E65-823D-3FF66D8992B8}">
      <dgm:prSet custT="1"/>
      <dgm:spPr/>
      <dgm:t>
        <a:bodyPr/>
        <a:lstStyle/>
        <a:p>
          <a:pPr rtl="0"/>
          <a:r>
            <a:rPr lang="en-US" sz="2500" b="1" dirty="0">
              <a:latin typeface="Cambria" panose="02040503050406030204" pitchFamily="18" charset="0"/>
            </a:rPr>
            <a:t>Structural Design</a:t>
          </a:r>
        </a:p>
      </dgm:t>
    </dgm:pt>
    <dgm:pt modelId="{4BE1DB4E-1A04-4382-9970-38F6350F4B29}" type="parTrans" cxnId="{95AD291B-C014-43DA-8101-FFDD9BC8EE0F}">
      <dgm:prSet/>
      <dgm:spPr/>
      <dgm:t>
        <a:bodyPr/>
        <a:lstStyle/>
        <a:p>
          <a:endParaRPr lang="en-US"/>
        </a:p>
      </dgm:t>
    </dgm:pt>
    <dgm:pt modelId="{A1D37E44-B571-49F7-9F43-46F9162EA41B}" type="sibTrans" cxnId="{95AD291B-C014-43DA-8101-FFDD9BC8EE0F}">
      <dgm:prSet/>
      <dgm:spPr/>
      <dgm:t>
        <a:bodyPr/>
        <a:lstStyle/>
        <a:p>
          <a:endParaRPr lang="en-US"/>
        </a:p>
      </dgm:t>
    </dgm:pt>
    <dgm:pt modelId="{4A7B6421-6FB6-4E86-B8D5-73182C5D6659}" type="pres">
      <dgm:prSet presAssocID="{1F5417F6-1AA8-45B3-AFA9-92EAA18062E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1E13C90-B91F-4015-90A3-61B8C649715B}" type="pres">
      <dgm:prSet presAssocID="{1F5417F6-1AA8-45B3-AFA9-92EAA18062E7}" presName="pyramid" presStyleLbl="node1" presStyleIdx="0" presStyleCnt="1" custLinFactNeighborY="-761"/>
      <dgm:spPr>
        <a:solidFill>
          <a:schemeClr val="accent5">
            <a:lumMod val="75000"/>
          </a:schemeClr>
        </a:solidFill>
      </dgm:spPr>
    </dgm:pt>
    <dgm:pt modelId="{039D0FF3-BBEC-4C96-874E-8BBC50242D72}" type="pres">
      <dgm:prSet presAssocID="{1F5417F6-1AA8-45B3-AFA9-92EAA18062E7}" presName="theList" presStyleCnt="0"/>
      <dgm:spPr/>
    </dgm:pt>
    <dgm:pt modelId="{00803970-99A2-4936-B25E-0C1D72885B6D}" type="pres">
      <dgm:prSet presAssocID="{2929EBB4-0C51-41B6-A467-2BF6091BD421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EAB33E-0769-4018-9D30-EC582B3489F5}" type="pres">
      <dgm:prSet presAssocID="{2929EBB4-0C51-41B6-A467-2BF6091BD421}" presName="aSpace" presStyleCnt="0"/>
      <dgm:spPr/>
    </dgm:pt>
    <dgm:pt modelId="{0CBF37E2-C627-4892-8C5E-86B7DF96F9D4}" type="pres">
      <dgm:prSet presAssocID="{7EBEA21A-5756-4551-963E-6D53C3A33022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4AFD7-78D6-4468-A763-AA3A5A6B5153}" type="pres">
      <dgm:prSet presAssocID="{7EBEA21A-5756-4551-963E-6D53C3A33022}" presName="aSpace" presStyleCnt="0"/>
      <dgm:spPr/>
    </dgm:pt>
    <dgm:pt modelId="{ECF628A8-6911-47FF-BEA4-01DD14BE6025}" type="pres">
      <dgm:prSet presAssocID="{9D013196-6C0E-436D-B7EA-4C4884507EEF}" presName="aNode" presStyleLbl="fgAcc1" presStyleIdx="2" presStyleCnt="7" custLinFactNeighborX="356" custLinFactNeighborY="-167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4A05C-FF28-4CA8-B06F-A191BD3C6917}" type="pres">
      <dgm:prSet presAssocID="{9D013196-6C0E-436D-B7EA-4C4884507EEF}" presName="aSpace" presStyleCnt="0"/>
      <dgm:spPr/>
    </dgm:pt>
    <dgm:pt modelId="{33C0DC00-5EF6-4FC4-B79B-1C5A07DDD5E1}" type="pres">
      <dgm:prSet presAssocID="{8779DBC3-093E-4E65-823D-3FF66D8992B8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A11F71-B7F7-45EF-9ED6-8CCB627E52E1}" type="pres">
      <dgm:prSet presAssocID="{8779DBC3-093E-4E65-823D-3FF66D8992B8}" presName="aSpace" presStyleCnt="0"/>
      <dgm:spPr/>
    </dgm:pt>
    <dgm:pt modelId="{B5953358-4256-4AC6-BA21-EADC786751EA}" type="pres">
      <dgm:prSet presAssocID="{3FA2F73C-AF1F-440F-B802-98D05361280B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EF063-2B47-4C89-8651-496F8BB87178}" type="pres">
      <dgm:prSet presAssocID="{3FA2F73C-AF1F-440F-B802-98D05361280B}" presName="aSpace" presStyleCnt="0"/>
      <dgm:spPr/>
    </dgm:pt>
    <dgm:pt modelId="{B812A217-706B-401C-B858-F83D679F84AE}" type="pres">
      <dgm:prSet presAssocID="{6998CEC6-EB4E-4F37-8AA4-511BB170F55C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5C19C-FBCA-4B80-BD49-773E2BF11F0B}" type="pres">
      <dgm:prSet presAssocID="{6998CEC6-EB4E-4F37-8AA4-511BB170F55C}" presName="aSpace" presStyleCnt="0"/>
      <dgm:spPr/>
    </dgm:pt>
    <dgm:pt modelId="{85186FC6-3BFB-4E8C-8035-F982C7B9813E}" type="pres">
      <dgm:prSet presAssocID="{94BF1E17-CFEF-476F-85E3-3D7E3419DA46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20EE08-DF4E-42C7-8A17-D145B06B79E3}" type="pres">
      <dgm:prSet presAssocID="{94BF1E17-CFEF-476F-85E3-3D7E3419DA46}" presName="aSpace" presStyleCnt="0"/>
      <dgm:spPr/>
    </dgm:pt>
  </dgm:ptLst>
  <dgm:cxnLst>
    <dgm:cxn modelId="{AB0AC90D-CD0F-49D4-B86D-C6CF67D00AFA}" srcId="{1F5417F6-1AA8-45B3-AFA9-92EAA18062E7}" destId="{3FA2F73C-AF1F-440F-B802-98D05361280B}" srcOrd="4" destOrd="0" parTransId="{B3282C00-30ED-400D-BBEE-DAC378C2D506}" sibTransId="{142ABEFE-6B05-45B7-AFF3-9F67483A4BA8}"/>
    <dgm:cxn modelId="{95AD291B-C014-43DA-8101-FFDD9BC8EE0F}" srcId="{1F5417F6-1AA8-45B3-AFA9-92EAA18062E7}" destId="{8779DBC3-093E-4E65-823D-3FF66D8992B8}" srcOrd="3" destOrd="0" parTransId="{4BE1DB4E-1A04-4382-9970-38F6350F4B29}" sibTransId="{A1D37E44-B571-49F7-9F43-46F9162EA41B}"/>
    <dgm:cxn modelId="{F0CEB70A-201C-4585-99FC-35B093BC3208}" type="presOf" srcId="{94BF1E17-CFEF-476F-85E3-3D7E3419DA46}" destId="{85186FC6-3BFB-4E8C-8035-F982C7B9813E}" srcOrd="0" destOrd="0" presId="urn:microsoft.com/office/officeart/2005/8/layout/pyramid2"/>
    <dgm:cxn modelId="{74BDCFFE-F1A1-4786-AF50-D9A3D50B7BA7}" srcId="{1F5417F6-1AA8-45B3-AFA9-92EAA18062E7}" destId="{94BF1E17-CFEF-476F-85E3-3D7E3419DA46}" srcOrd="6" destOrd="0" parTransId="{A6DAB69A-9D2B-4466-938D-8CA1320A9E9B}" sibTransId="{3D8DB025-34C6-4FEA-9FCC-E61E8DF3BAFF}"/>
    <dgm:cxn modelId="{86BCF3AF-24E1-4C2A-B672-CAFFEF88CF6A}" type="presOf" srcId="{8779DBC3-093E-4E65-823D-3FF66D8992B8}" destId="{33C0DC00-5EF6-4FC4-B79B-1C5A07DDD5E1}" srcOrd="0" destOrd="0" presId="urn:microsoft.com/office/officeart/2005/8/layout/pyramid2"/>
    <dgm:cxn modelId="{D2679FE5-3785-4198-9E40-24917C565FDD}" srcId="{1F5417F6-1AA8-45B3-AFA9-92EAA18062E7}" destId="{7EBEA21A-5756-4551-963E-6D53C3A33022}" srcOrd="1" destOrd="0" parTransId="{E541751D-FBF1-484D-BC38-4FBDF439FF93}" sibTransId="{F3A26BFB-34EC-4384-9D57-70B592E756BC}"/>
    <dgm:cxn modelId="{E45B2F9F-C29F-4DC8-8342-EF16877B8951}" srcId="{1F5417F6-1AA8-45B3-AFA9-92EAA18062E7}" destId="{6998CEC6-EB4E-4F37-8AA4-511BB170F55C}" srcOrd="5" destOrd="0" parTransId="{40EB9722-B7C1-4430-B58B-84C485EC45E4}" sibTransId="{7A8DF66E-ED9A-4413-8583-F49F6EA0D73B}"/>
    <dgm:cxn modelId="{CF686BE7-7B75-4262-A54D-2C4985AD3EBF}" type="presOf" srcId="{9D013196-6C0E-436D-B7EA-4C4884507EEF}" destId="{ECF628A8-6911-47FF-BEA4-01DD14BE6025}" srcOrd="0" destOrd="0" presId="urn:microsoft.com/office/officeart/2005/8/layout/pyramid2"/>
    <dgm:cxn modelId="{AE3EE6FC-948F-452A-BA57-3365A77BD769}" type="presOf" srcId="{7EBEA21A-5756-4551-963E-6D53C3A33022}" destId="{0CBF37E2-C627-4892-8C5E-86B7DF96F9D4}" srcOrd="0" destOrd="0" presId="urn:microsoft.com/office/officeart/2005/8/layout/pyramid2"/>
    <dgm:cxn modelId="{06A9C7B8-0E42-4519-B3AA-E480FFF6F0A6}" type="presOf" srcId="{1F5417F6-1AA8-45B3-AFA9-92EAA18062E7}" destId="{4A7B6421-6FB6-4E86-B8D5-73182C5D6659}" srcOrd="0" destOrd="0" presId="urn:microsoft.com/office/officeart/2005/8/layout/pyramid2"/>
    <dgm:cxn modelId="{5B8E255F-DEB2-4667-8F07-BF2799C8E345}" type="presOf" srcId="{3FA2F73C-AF1F-440F-B802-98D05361280B}" destId="{B5953358-4256-4AC6-BA21-EADC786751EA}" srcOrd="0" destOrd="0" presId="urn:microsoft.com/office/officeart/2005/8/layout/pyramid2"/>
    <dgm:cxn modelId="{CB9FC9B5-FAD0-4779-BB1E-7FF08691814E}" type="presOf" srcId="{2929EBB4-0C51-41B6-A467-2BF6091BD421}" destId="{00803970-99A2-4936-B25E-0C1D72885B6D}" srcOrd="0" destOrd="0" presId="urn:microsoft.com/office/officeart/2005/8/layout/pyramid2"/>
    <dgm:cxn modelId="{7473837C-BDB0-462C-BEE5-4D25D68356B8}" srcId="{1F5417F6-1AA8-45B3-AFA9-92EAA18062E7}" destId="{2929EBB4-0C51-41B6-A467-2BF6091BD421}" srcOrd="0" destOrd="0" parTransId="{E6C2AF83-DCF2-4DCC-892B-310A3B602C53}" sibTransId="{FB93AAEB-B334-461F-B001-B0ECEA708BBC}"/>
    <dgm:cxn modelId="{5B1BE1D1-9D97-483C-95B7-78C0B8803090}" srcId="{1F5417F6-1AA8-45B3-AFA9-92EAA18062E7}" destId="{9D013196-6C0E-436D-B7EA-4C4884507EEF}" srcOrd="2" destOrd="0" parTransId="{CF45249D-5F01-43CB-926A-A7EDACB81ECC}" sibTransId="{7A4785FF-5024-49CD-A7EB-B7CE93BF8A99}"/>
    <dgm:cxn modelId="{F25600AC-3F89-44C4-9BB1-0DA70B4C8820}" type="presOf" srcId="{6998CEC6-EB4E-4F37-8AA4-511BB170F55C}" destId="{B812A217-706B-401C-B858-F83D679F84AE}" srcOrd="0" destOrd="0" presId="urn:microsoft.com/office/officeart/2005/8/layout/pyramid2"/>
    <dgm:cxn modelId="{AAD0464D-8ED7-43BD-9DAC-C862380E595D}" type="presParOf" srcId="{4A7B6421-6FB6-4E86-B8D5-73182C5D6659}" destId="{61E13C90-B91F-4015-90A3-61B8C649715B}" srcOrd="0" destOrd="0" presId="urn:microsoft.com/office/officeart/2005/8/layout/pyramid2"/>
    <dgm:cxn modelId="{AA18D40F-6C5D-4456-A557-24748809DD92}" type="presParOf" srcId="{4A7B6421-6FB6-4E86-B8D5-73182C5D6659}" destId="{039D0FF3-BBEC-4C96-874E-8BBC50242D72}" srcOrd="1" destOrd="0" presId="urn:microsoft.com/office/officeart/2005/8/layout/pyramid2"/>
    <dgm:cxn modelId="{41EC04F4-9D57-447E-8990-EFE776608BDD}" type="presParOf" srcId="{039D0FF3-BBEC-4C96-874E-8BBC50242D72}" destId="{00803970-99A2-4936-B25E-0C1D72885B6D}" srcOrd="0" destOrd="0" presId="urn:microsoft.com/office/officeart/2005/8/layout/pyramid2"/>
    <dgm:cxn modelId="{6816B8CB-ADFE-45AF-AC35-E8FB7C1302F8}" type="presParOf" srcId="{039D0FF3-BBEC-4C96-874E-8BBC50242D72}" destId="{3EEAB33E-0769-4018-9D30-EC582B3489F5}" srcOrd="1" destOrd="0" presId="urn:microsoft.com/office/officeart/2005/8/layout/pyramid2"/>
    <dgm:cxn modelId="{BE4AA29A-219C-4AE2-B6B3-91CE7058C0D1}" type="presParOf" srcId="{039D0FF3-BBEC-4C96-874E-8BBC50242D72}" destId="{0CBF37E2-C627-4892-8C5E-86B7DF96F9D4}" srcOrd="2" destOrd="0" presId="urn:microsoft.com/office/officeart/2005/8/layout/pyramid2"/>
    <dgm:cxn modelId="{8CA88E34-0020-4A1F-8728-4C820D7A04BF}" type="presParOf" srcId="{039D0FF3-BBEC-4C96-874E-8BBC50242D72}" destId="{C534AFD7-78D6-4468-A763-AA3A5A6B5153}" srcOrd="3" destOrd="0" presId="urn:microsoft.com/office/officeart/2005/8/layout/pyramid2"/>
    <dgm:cxn modelId="{42555F1C-BD13-4DEB-9136-90499929C2D3}" type="presParOf" srcId="{039D0FF3-BBEC-4C96-874E-8BBC50242D72}" destId="{ECF628A8-6911-47FF-BEA4-01DD14BE6025}" srcOrd="4" destOrd="0" presId="urn:microsoft.com/office/officeart/2005/8/layout/pyramid2"/>
    <dgm:cxn modelId="{E5FC814C-43B2-41D6-B9FB-F16EB42AA672}" type="presParOf" srcId="{039D0FF3-BBEC-4C96-874E-8BBC50242D72}" destId="{EDC4A05C-FF28-4CA8-B06F-A191BD3C6917}" srcOrd="5" destOrd="0" presId="urn:microsoft.com/office/officeart/2005/8/layout/pyramid2"/>
    <dgm:cxn modelId="{85298376-76E3-4C06-B53F-2C406FCCCDD8}" type="presParOf" srcId="{039D0FF3-BBEC-4C96-874E-8BBC50242D72}" destId="{33C0DC00-5EF6-4FC4-B79B-1C5A07DDD5E1}" srcOrd="6" destOrd="0" presId="urn:microsoft.com/office/officeart/2005/8/layout/pyramid2"/>
    <dgm:cxn modelId="{1A7DC05D-B592-40D7-9851-CD6F5DD63366}" type="presParOf" srcId="{039D0FF3-BBEC-4C96-874E-8BBC50242D72}" destId="{2AA11F71-B7F7-45EF-9ED6-8CCB627E52E1}" srcOrd="7" destOrd="0" presId="urn:microsoft.com/office/officeart/2005/8/layout/pyramid2"/>
    <dgm:cxn modelId="{037145D6-7628-4E3C-9E2A-D59AF0C011AB}" type="presParOf" srcId="{039D0FF3-BBEC-4C96-874E-8BBC50242D72}" destId="{B5953358-4256-4AC6-BA21-EADC786751EA}" srcOrd="8" destOrd="0" presId="urn:microsoft.com/office/officeart/2005/8/layout/pyramid2"/>
    <dgm:cxn modelId="{3523D2ED-B525-4FD2-96FB-1A7153572B8A}" type="presParOf" srcId="{039D0FF3-BBEC-4C96-874E-8BBC50242D72}" destId="{844EF063-2B47-4C89-8651-496F8BB87178}" srcOrd="9" destOrd="0" presId="urn:microsoft.com/office/officeart/2005/8/layout/pyramid2"/>
    <dgm:cxn modelId="{3E8BA51E-0E64-45F5-BB46-48A7E4ACC16E}" type="presParOf" srcId="{039D0FF3-BBEC-4C96-874E-8BBC50242D72}" destId="{B812A217-706B-401C-B858-F83D679F84AE}" srcOrd="10" destOrd="0" presId="urn:microsoft.com/office/officeart/2005/8/layout/pyramid2"/>
    <dgm:cxn modelId="{6600AE3D-604B-4543-AFE3-35023D1F4350}" type="presParOf" srcId="{039D0FF3-BBEC-4C96-874E-8BBC50242D72}" destId="{1DD5C19C-FBCA-4B80-BD49-773E2BF11F0B}" srcOrd="11" destOrd="0" presId="urn:microsoft.com/office/officeart/2005/8/layout/pyramid2"/>
    <dgm:cxn modelId="{3FA87FA1-9913-43A5-96C2-3DA8047687E4}" type="presParOf" srcId="{039D0FF3-BBEC-4C96-874E-8BBC50242D72}" destId="{85186FC6-3BFB-4E8C-8035-F982C7B9813E}" srcOrd="12" destOrd="0" presId="urn:microsoft.com/office/officeart/2005/8/layout/pyramid2"/>
    <dgm:cxn modelId="{7543B579-C741-4B5A-AE21-4F970E8A218D}" type="presParOf" srcId="{039D0FF3-BBEC-4C96-874E-8BBC50242D72}" destId="{2820EE08-DF4E-42C7-8A17-D145B06B79E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13C90-B91F-4015-90A3-61B8C649715B}">
      <dsp:nvSpPr>
        <dsp:cNvPr id="0" name=""/>
        <dsp:cNvSpPr/>
      </dsp:nvSpPr>
      <dsp:spPr>
        <a:xfrm>
          <a:off x="0" y="0"/>
          <a:ext cx="5446131" cy="6145948"/>
        </a:xfrm>
        <a:prstGeom prst="triangle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803970-99A2-4936-B25E-0C1D72885B6D}">
      <dsp:nvSpPr>
        <dsp:cNvPr id="0" name=""/>
        <dsp:cNvSpPr/>
      </dsp:nvSpPr>
      <dsp:spPr>
        <a:xfrm>
          <a:off x="2723065" y="615194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Introduction</a:t>
          </a:r>
        </a:p>
      </dsp:txBody>
      <dsp:txXfrm>
        <a:off x="2753536" y="645665"/>
        <a:ext cx="3479043" cy="563255"/>
      </dsp:txXfrm>
    </dsp:sp>
    <dsp:sp modelId="{0CBF37E2-C627-4892-8C5E-86B7DF96F9D4}">
      <dsp:nvSpPr>
        <dsp:cNvPr id="0" name=""/>
        <dsp:cNvSpPr/>
      </dsp:nvSpPr>
      <dsp:spPr>
        <a:xfrm>
          <a:off x="2723065" y="131741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Architectural Design</a:t>
          </a:r>
        </a:p>
      </dsp:txBody>
      <dsp:txXfrm>
        <a:off x="2753536" y="1347888"/>
        <a:ext cx="3479043" cy="563255"/>
      </dsp:txXfrm>
    </dsp:sp>
    <dsp:sp modelId="{ECF628A8-6911-47FF-BEA4-01DD14BE6025}">
      <dsp:nvSpPr>
        <dsp:cNvPr id="0" name=""/>
        <dsp:cNvSpPr/>
      </dsp:nvSpPr>
      <dsp:spPr>
        <a:xfrm>
          <a:off x="2723065" y="200657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Environmental Design</a:t>
          </a:r>
        </a:p>
      </dsp:txBody>
      <dsp:txXfrm>
        <a:off x="2753536" y="2037048"/>
        <a:ext cx="3479043" cy="563255"/>
      </dsp:txXfrm>
    </dsp:sp>
    <dsp:sp modelId="{33C0DC00-5EF6-4FC4-B79B-1C5A07DDD5E1}">
      <dsp:nvSpPr>
        <dsp:cNvPr id="0" name=""/>
        <dsp:cNvSpPr/>
      </dsp:nvSpPr>
      <dsp:spPr>
        <a:xfrm>
          <a:off x="2723065" y="2721862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Structural Design</a:t>
          </a:r>
        </a:p>
      </dsp:txBody>
      <dsp:txXfrm>
        <a:off x="2753536" y="2752333"/>
        <a:ext cx="3479043" cy="563255"/>
      </dsp:txXfrm>
    </dsp:sp>
    <dsp:sp modelId="{B5953358-4256-4AC6-BA21-EADC786751EA}">
      <dsp:nvSpPr>
        <dsp:cNvPr id="0" name=""/>
        <dsp:cNvSpPr/>
      </dsp:nvSpPr>
      <dsp:spPr>
        <a:xfrm>
          <a:off x="2723065" y="3424085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Electrical Design</a:t>
          </a:r>
        </a:p>
      </dsp:txBody>
      <dsp:txXfrm>
        <a:off x="2753536" y="3454556"/>
        <a:ext cx="3479043" cy="563255"/>
      </dsp:txXfrm>
    </dsp:sp>
    <dsp:sp modelId="{B812A217-706B-401C-B858-F83D679F84AE}">
      <dsp:nvSpPr>
        <dsp:cNvPr id="0" name=""/>
        <dsp:cNvSpPr/>
      </dsp:nvSpPr>
      <dsp:spPr>
        <a:xfrm>
          <a:off x="2723065" y="4126307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Mechanical Design</a:t>
          </a:r>
        </a:p>
      </dsp:txBody>
      <dsp:txXfrm>
        <a:off x="2753536" y="4156778"/>
        <a:ext cx="3479043" cy="563255"/>
      </dsp:txXfrm>
    </dsp:sp>
    <dsp:sp modelId="{85186FC6-3BFB-4E8C-8035-F982C7B9813E}">
      <dsp:nvSpPr>
        <dsp:cNvPr id="0" name=""/>
        <dsp:cNvSpPr/>
      </dsp:nvSpPr>
      <dsp:spPr>
        <a:xfrm>
          <a:off x="2723065" y="4828530"/>
          <a:ext cx="3539985" cy="6241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latin typeface="Cambria" panose="02040503050406030204" pitchFamily="18" charset="0"/>
            </a:rPr>
            <a:t>Quantity Surveying and Cost Estimation</a:t>
          </a:r>
        </a:p>
      </dsp:txBody>
      <dsp:txXfrm>
        <a:off x="2753536" y="4859001"/>
        <a:ext cx="3479043" cy="563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59684"/>
      </p:ext>
    </p:extLst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24390"/>
      </p:ext>
    </p:extLst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057537"/>
      </p:ext>
    </p:extLst>
  </p:cSld>
  <p:clrMapOvr>
    <a:masterClrMapping/>
  </p:clrMapOvr>
  <p:transition spd="med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56616"/>
      </p:ext>
    </p:extLst>
  </p:cSld>
  <p:clrMapOvr>
    <a:masterClrMapping/>
  </p:clrMapOvr>
  <p:transition spd="med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589590"/>
      </p:ext>
    </p:extLst>
  </p:cSld>
  <p:clrMapOvr>
    <a:masterClrMapping/>
  </p:clrMapOvr>
  <p:transition spd="med">
    <p:pull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192390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62107"/>
      </p:ext>
    </p:extLst>
  </p:cSld>
  <p:clrMapOvr>
    <a:masterClrMapping/>
  </p:clrMapOvr>
  <p:transition spd="med"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40763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595892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79213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84935"/>
      </p:ext>
    </p:extLst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2716"/>
      </p:ext>
    </p:extLst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11701"/>
      </p:ext>
    </p:extLst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993805"/>
      </p:ext>
    </p:extLst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061146"/>
      </p:ext>
    </p:extLst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030406"/>
      </p:ext>
    </p:extLst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5/23/2017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FCBEF"/>
                </a:solidFill>
              </a:rPr>
              <a:pPr defTabSz="457200"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pull dir="r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40.png"/><Relationship Id="rId4" Type="http://schemas.openxmlformats.org/officeDocument/2006/relationships/image" Target="../media/image3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5" Type="http://schemas.openxmlformats.org/officeDocument/2006/relationships/image" Target="../media/image90.pn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18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jpeg"/><Relationship Id="rId7" Type="http://schemas.openxmlformats.org/officeDocument/2006/relationships/image" Target="../media/image116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jp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-403827" y="4986131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</a:t>
            </a:r>
          </a:p>
          <a:p>
            <a:pPr algn="ctr"/>
            <a:r>
              <a:rPr lang="en-US" sz="2400" b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Eng. </a:t>
            </a:r>
            <a:r>
              <a:rPr lang="en-US" sz="2400" b="1" dirty="0" err="1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Fadi</a:t>
            </a:r>
            <a:r>
              <a:rPr lang="en-US" sz="2400" b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A.Fatayer</a:t>
            </a:r>
            <a:endParaRPr lang="en-US" sz="2400" b="1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49497" y="307724"/>
            <a:ext cx="5777543" cy="163121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40" tIns="45720" rIns="91440" bIns="45720">
            <a:spAutoFit/>
          </a:bodyPr>
          <a:lstStyle/>
          <a:p>
            <a:pPr algn="ctr" defTabSz="457200"/>
            <a:r>
              <a:rPr lang="en-US" sz="5000" b="1" dirty="0">
                <a:ln w="0"/>
                <a:gradFill>
                  <a:gsLst>
                    <a:gs pos="0">
                      <a:srgbClr val="42B051">
                        <a:lumMod val="50000"/>
                      </a:srgbClr>
                    </a:gs>
                    <a:gs pos="50000">
                      <a:srgbClr val="42B051"/>
                    </a:gs>
                    <a:gs pos="100000">
                      <a:srgbClr val="42B051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of</a:t>
            </a:r>
          </a:p>
          <a:p>
            <a:pPr algn="ctr" defTabSz="457200"/>
            <a:r>
              <a:rPr lang="en-US" sz="5000" b="1" dirty="0">
                <a:ln w="0"/>
                <a:gradFill>
                  <a:gsLst>
                    <a:gs pos="0">
                      <a:srgbClr val="42B051">
                        <a:lumMod val="50000"/>
                      </a:srgbClr>
                    </a:gs>
                    <a:gs pos="50000">
                      <a:srgbClr val="42B051"/>
                    </a:gs>
                    <a:gs pos="100000">
                      <a:srgbClr val="42B051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Public Library</a:t>
            </a:r>
          </a:p>
        </p:txBody>
      </p:sp>
      <p:sp>
        <p:nvSpPr>
          <p:cNvPr id="8" name="Rectangle 7"/>
          <p:cNvSpPr/>
          <p:nvPr/>
        </p:nvSpPr>
        <p:spPr>
          <a:xfrm>
            <a:off x="401170" y="2528211"/>
            <a:ext cx="61569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b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Murad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H.Al-jawhary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Anas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M.Qaddara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457200">
              <a:lnSpc>
                <a:spcPct val="150000"/>
              </a:lnSpc>
            </a:pP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Maha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N.Jadallah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Hala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M.Salameh</a:t>
            </a:r>
            <a:endParaRPr lang="en-US" sz="2400" b="1" dirty="0">
              <a:ln w="0"/>
              <a:solidFill>
                <a:srgbClr val="42B051">
                  <a:lumMod val="75000"/>
                </a:srgb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fld id="{7981B074-5119-4AE8-9C05-0D79E96340D8}" type="slidenum">
              <a:rPr lang="en-US">
                <a:solidFill>
                  <a:prstClr val="white"/>
                </a:solidFill>
              </a:rPr>
              <a:pPr algn="ctr" defTabSz="457200"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6" name="Picture 2" descr="Image result for an-najah university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9" y="972402"/>
            <a:ext cx="1555809" cy="155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293457" y="2666710"/>
            <a:ext cx="325689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An-</a:t>
            </a:r>
            <a:r>
              <a:rPr lang="en-US" sz="2400" b="1" dirty="0" err="1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Najah</a:t>
            </a: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National University</a:t>
            </a:r>
          </a:p>
          <a:p>
            <a:pPr algn="ctr" defTabSz="457200">
              <a:lnSpc>
                <a:spcPct val="150000"/>
              </a:lnSpc>
            </a:pPr>
            <a:endParaRPr lang="en-US" sz="2400" b="1" dirty="0">
              <a:ln w="0"/>
              <a:solidFill>
                <a:srgbClr val="42B051">
                  <a:lumMod val="75000"/>
                </a:srgb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Faculty of Engineering</a:t>
            </a:r>
          </a:p>
          <a:p>
            <a:pPr algn="ctr" defTabSz="457200">
              <a:lnSpc>
                <a:spcPct val="150000"/>
              </a:lnSpc>
            </a:pP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Building Engineering Department</a:t>
            </a:r>
          </a:p>
        </p:txBody>
      </p:sp>
    </p:spTree>
    <p:extLst>
      <p:ext uri="{BB962C8B-B14F-4D97-AF65-F5344CB8AC3E}">
        <p14:creationId xmlns:p14="http://schemas.microsoft.com/office/powerpoint/2010/main" val="4102173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683" y="992285"/>
            <a:ext cx="10180978" cy="497262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427" y="3193955"/>
            <a:ext cx="9229725" cy="27622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04617" y="1495425"/>
            <a:ext cx="153311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Second 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</a:rPr>
              <a:t>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10</a:t>
            </a:r>
          </a:p>
        </p:txBody>
      </p:sp>
      <p:sp>
        <p:nvSpPr>
          <p:cNvPr id="7" name="Rectangle 6"/>
          <p:cNvSpPr/>
          <p:nvPr/>
        </p:nvSpPr>
        <p:spPr>
          <a:xfrm>
            <a:off x="2866031" y="1456823"/>
            <a:ext cx="4681398" cy="14637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0697405" y="4292738"/>
            <a:ext cx="311119" cy="2823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ent Arrow 9"/>
          <p:cNvSpPr/>
          <p:nvPr/>
        </p:nvSpPr>
        <p:spPr>
          <a:xfrm rot="5400000">
            <a:off x="7676761" y="2149845"/>
            <a:ext cx="867521" cy="1126186"/>
          </a:xfrm>
          <a:prstGeom prst="ben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https://scontent.fjrs1-1.fna.fbcdn.net/v/t34.0-12/18624519_707574039449208_2111302995_n.png?oh=1af72b635862bf14c3728849bb211843&amp;oe=592606F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922" y="2945436"/>
            <a:ext cx="6229350" cy="338137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Left-Up Arrow 14"/>
          <p:cNvSpPr/>
          <p:nvPr/>
        </p:nvSpPr>
        <p:spPr>
          <a:xfrm>
            <a:off x="7393577" y="4575080"/>
            <a:ext cx="3614947" cy="767629"/>
          </a:xfrm>
          <a:prstGeom prst="leftUpArrow">
            <a:avLst>
              <a:gd name="adj1" fmla="val 18193"/>
              <a:gd name="adj2" fmla="val 25000"/>
              <a:gd name="adj3" fmla="val 25000"/>
            </a:avLst>
          </a:prstGeom>
          <a:solidFill>
            <a:srgbClr val="00B05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6608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11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616" y="1495425"/>
            <a:ext cx="30753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East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16" y="2311599"/>
            <a:ext cx="12008750" cy="302467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723477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Mohammad Aljawhry\AppData\Local\Microsoft\Windows\INetCache\Content.Word\SOUT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62" y="2489019"/>
            <a:ext cx="12008750" cy="30246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South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2715193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West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15" y="2268133"/>
            <a:ext cx="12008751" cy="30870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791040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14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North Elevation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6" descr="C:\Users\Mohammad Aljawhry\AppData\Local\Microsoft\Windows\INetCache\Content.Word\NORT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62" y="2691790"/>
            <a:ext cx="12008750" cy="26191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499084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436" y="2080200"/>
            <a:ext cx="11528946" cy="31527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Section A – A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9433722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079" y="2276302"/>
            <a:ext cx="10730100" cy="370141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616" y="149542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Section B – B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9043548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994" y="1307652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3D model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82657" y="6228867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186" y="2187581"/>
            <a:ext cx="9325558" cy="35359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5567864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78225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0573583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4885" y="1806439"/>
            <a:ext cx="4243919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Shading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Daylight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Thermal Design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Acoustics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Natural Ventilation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19</a:t>
            </a:r>
          </a:p>
        </p:txBody>
      </p:sp>
      <p:pic>
        <p:nvPicPr>
          <p:cNvPr id="7" name="Picture 6" descr="E:\Documents\Desktop\mm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06" y="2020669"/>
            <a:ext cx="6682164" cy="2687809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355414183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3943" y="830890"/>
            <a:ext cx="7822568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0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83434770"/>
              </p:ext>
            </p:extLst>
          </p:nvPr>
        </p:nvGraphicFramePr>
        <p:xfrm>
          <a:off x="287377" y="359355"/>
          <a:ext cx="6263051" cy="6145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0485005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E13C90-B91F-4015-90A3-61B8C64971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dgm id="{61E13C90-B91F-4015-90A3-61B8C64971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803970-99A2-4936-B25E-0C1D72885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dgm id="{00803970-99A2-4936-B25E-0C1D72885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CBF37E2-C627-4892-8C5E-86B7DF96F9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CBF37E2-C627-4892-8C5E-86B7DF96F9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CF628A8-6911-47FF-BEA4-01DD14BE60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>
                                            <p:graphicEl>
                                              <a:dgm id="{ECF628A8-6911-47FF-BEA4-01DD14BE60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3C0DC00-5EF6-4FC4-B79B-1C5A07DDD5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">
                                            <p:graphicEl>
                                              <a:dgm id="{33C0DC00-5EF6-4FC4-B79B-1C5A07DDD5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5953358-4256-4AC6-BA21-EADC786751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B5953358-4256-4AC6-BA21-EADC786751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12A217-706B-401C-B858-F83D679F84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">
                                            <p:graphicEl>
                                              <a:dgm id="{B812A217-706B-401C-B858-F83D679F84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5186FC6-3BFB-4E8C-8035-F982C7B98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">
                                            <p:graphicEl>
                                              <a:dgm id="{85186FC6-3BFB-4E8C-8035-F982C7B98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67460" y="1166207"/>
            <a:ext cx="10341357" cy="24083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en-US" sz="32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West windows (vertical shutters)</a:t>
            </a:r>
          </a:p>
          <a:p>
            <a:pPr>
              <a:lnSpc>
                <a:spcPct val="150000"/>
              </a:lnSpc>
            </a:pPr>
            <a:endParaRPr lang="en-US" sz="1500" b="1" dirty="0">
              <a:latin typeface="Cambria" panose="020405030504060302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</a:rPr>
              <a:t>South windows (horizontal shutters and cantilever</a:t>
            </a:r>
            <a:r>
              <a:rPr lang="en-US" sz="3200" b="1" dirty="0"/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Shading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20</a:t>
            </a:r>
          </a:p>
        </p:txBody>
      </p:sp>
      <p:pic>
        <p:nvPicPr>
          <p:cNvPr id="6" name="Picture 5" descr="E:\Documents\Desktop\vgt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549" y="3817987"/>
            <a:ext cx="6475941" cy="263437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E:\Documents\Desktop\s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629" y="3615167"/>
            <a:ext cx="3872538" cy="304001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898" y="3501635"/>
            <a:ext cx="5334000" cy="326707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059644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Shading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61346" y="2040615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South windows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E:\Documents\Desktop\d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45" y="3071137"/>
            <a:ext cx="5840261" cy="273331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E:\Documents\Desktop\jyu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43" y="3071136"/>
            <a:ext cx="5840261" cy="273331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1048152" y="6083030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21</a:t>
            </a:r>
          </a:p>
        </p:txBody>
      </p:sp>
      <p:sp>
        <p:nvSpPr>
          <p:cNvPr id="8" name="Rectangle 7"/>
          <p:cNvSpPr/>
          <p:nvPr/>
        </p:nvSpPr>
        <p:spPr>
          <a:xfrm>
            <a:off x="1732067" y="5804451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Summer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72328" y="5839407"/>
            <a:ext cx="33346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Winter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61067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0230" y="1166207"/>
            <a:ext cx="27929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Daylight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6137" y="4754606"/>
            <a:ext cx="2861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South reading area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80717" y="4859540"/>
            <a:ext cx="2472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Compute room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39220" y="6113355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6996" y="5228496"/>
            <a:ext cx="2007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D.F = 3.04 % </a:t>
            </a:r>
          </a:p>
        </p:txBody>
      </p:sp>
      <p:pic>
        <p:nvPicPr>
          <p:cNvPr id="12" name="Picture 11" descr="E:\Documents\Desktop\bv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0" y="1965290"/>
            <a:ext cx="5388736" cy="25847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3" name="Picture 12" descr="E:\Documents\Desktop\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672" y="2152084"/>
            <a:ext cx="3148652" cy="23979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4" name="Picture 13" descr="E:\Documents\Desktop\1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754" y="955356"/>
            <a:ext cx="1829225" cy="41480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313101" y="5343046"/>
            <a:ext cx="2007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D.F = 2.26 %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70922" y="4791300"/>
            <a:ext cx="3056576" cy="117277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870788" y="4865930"/>
            <a:ext cx="2688087" cy="106777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949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23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70230" y="1166207"/>
            <a:ext cx="33856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217484" y="1871758"/>
            <a:ext cx="11407159" cy="4426263"/>
            <a:chOff x="-217484" y="1687091"/>
            <a:chExt cx="11407159" cy="4426263"/>
          </a:xfrm>
        </p:grpSpPr>
        <p:sp>
          <p:nvSpPr>
            <p:cNvPr id="8" name="Rectangle 7"/>
            <p:cNvSpPr/>
            <p:nvPr/>
          </p:nvSpPr>
          <p:spPr>
            <a:xfrm>
              <a:off x="-217484" y="1687091"/>
              <a:ext cx="5005952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Internal wall (U value)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" name="Picture 9" descr="E:\Documents\Desktop\hgf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985" y="2503548"/>
              <a:ext cx="4643270" cy="29809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pic>
          <p:nvPicPr>
            <p:cNvPr id="11" name="Picture 10" descr="E:\Documents\Desktop\gf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1001" y="2482845"/>
              <a:ext cx="5798674" cy="3630509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1936575"/>
                  </p:ext>
                </p:extLst>
              </p:nvPr>
            </p:nvGraphicFramePr>
            <p:xfrm>
              <a:off x="3179928" y="2688215"/>
              <a:ext cx="5950424" cy="2910384"/>
            </p:xfrm>
            <a:graphic>
              <a:graphicData uri="http://schemas.openxmlformats.org/drawingml/2006/table">
                <a:tbl>
                  <a:tblPr>
                    <a:tableStyleId>{08FB837D-C827-4EFA-A057-4D05807E0F7C}</a:tableStyleId>
                  </a:tblPr>
                  <a:tblGrid>
                    <a:gridCol w="323268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71774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77338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Component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 value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u="none" strike="noStrike" baseline="0" dirty="0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𝑾</m:t>
                              </m:r>
                              <m:r>
                                <a:rPr lang="en-US" sz="2000" b="1" i="1" u="none" strike="noStrike" baseline="0" dirty="0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2000" b="1" i="1" u="none" strike="noStrike" baseline="0" dirty="0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 u="none" strike="noStrike" baseline="0" dirty="0" err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2000" b="1" i="1" u="none" strike="noStrike" baseline="0" dirty="0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000" b="1" i="1" u="none" strike="noStrike" baseline="0" dirty="0" err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2000" b="1" i="1" u="none" strike="noStrike" baseline="0" dirty="0" err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𝑲</m:t>
                              </m:r>
                            </m:oMath>
                          </a14:m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5608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0.456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608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Roof</a:t>
                          </a:r>
                          <a:endParaRPr lang="en-US" sz="20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0.604</a:t>
                          </a:r>
                          <a:endParaRPr lang="en-US" sz="20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10152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2000" b="1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Window (double glass, low e)</a:t>
                          </a:r>
                          <a:endParaRPr lang="en-US" sz="20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1.761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1936575"/>
                  </p:ext>
                </p:extLst>
              </p:nvPr>
            </p:nvGraphicFramePr>
            <p:xfrm>
              <a:off x="3179928" y="2688215"/>
              <a:ext cx="5950424" cy="2910384"/>
            </p:xfrm>
            <a:graphic>
              <a:graphicData uri="http://schemas.openxmlformats.org/drawingml/2006/table">
                <a:tbl>
                  <a:tblPr>
                    <a:tableStyleId>{08FB837D-C827-4EFA-A057-4D05807E0F7C}</a:tableStyleId>
                  </a:tblPr>
                  <a:tblGrid>
                    <a:gridCol w="3232682"/>
                    <a:gridCol w="2717742"/>
                  </a:tblGrid>
                  <a:tr h="77338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Component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119283" t="-787" r="-673" b="-279528"/>
                          </a:stretch>
                        </a:blipFill>
                      </a:tcPr>
                    </a:tc>
                  </a:tr>
                  <a:tr h="5608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0.456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56089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Roof</a:t>
                          </a:r>
                          <a:endParaRPr lang="en-US" sz="20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0.604</a:t>
                          </a:r>
                          <a:endParaRPr lang="en-US" sz="20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015214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2000" b="1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Window (double glass, low e)</a:t>
                          </a:r>
                          <a:endParaRPr lang="en-US" sz="20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20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1.761</a:t>
                          </a:r>
                          <a:endParaRPr lang="en-US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7" name="Rectangle 16"/>
          <p:cNvSpPr/>
          <p:nvPr/>
        </p:nvSpPr>
        <p:spPr>
          <a:xfrm>
            <a:off x="-137496" y="1865223"/>
            <a:ext cx="598315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U value of other components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1881864"/>
            <a:ext cx="11277625" cy="4416157"/>
            <a:chOff x="-199012" y="6090566"/>
            <a:chExt cx="11277625" cy="4416157"/>
          </a:xfrm>
        </p:grpSpPr>
        <p:sp>
          <p:nvSpPr>
            <p:cNvPr id="5" name="Rectangle 4"/>
            <p:cNvSpPr/>
            <p:nvPr/>
          </p:nvSpPr>
          <p:spPr>
            <a:xfrm>
              <a:off x="-199012" y="6090566"/>
              <a:ext cx="4845976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External wall (U value)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6" descr="E:\Documents\Desktop\hg.PNG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5816" y="6876214"/>
              <a:ext cx="5392797" cy="3630509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074" name="Picture 2" descr="https://scontent.fjrs1-1.fna.fbcdn.net/v/t34.0-12/18624519_707574039449208_2111302995_n.png?oh=1af72b635862bf14c3728849bb211843&amp;oe=592606F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73" y="6920980"/>
              <a:ext cx="5355983" cy="29073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3935870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0230" y="1166207"/>
            <a:ext cx="33856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218364" y="2182555"/>
            <a:ext cx="11955310" cy="4529596"/>
            <a:chOff x="-259308" y="2197078"/>
            <a:chExt cx="11955310" cy="4529596"/>
          </a:xfrm>
        </p:grpSpPr>
        <p:sp>
          <p:nvSpPr>
            <p:cNvPr id="6" name="Rectangle 5"/>
            <p:cNvSpPr/>
            <p:nvPr/>
          </p:nvSpPr>
          <p:spPr>
            <a:xfrm>
              <a:off x="-137496" y="2441022"/>
              <a:ext cx="338566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Cooling loads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0978" y="2197078"/>
              <a:ext cx="5405024" cy="196450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pic>
          <p:nvPicPr>
            <p:cNvPr id="8" name="Picture 7" descr="E:\Documents\Desktop\fr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1770" y="4327009"/>
              <a:ext cx="4663440" cy="2399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sp>
          <p:nvSpPr>
            <p:cNvPr id="9" name="Rectangle 8"/>
            <p:cNvSpPr/>
            <p:nvPr/>
          </p:nvSpPr>
          <p:spPr>
            <a:xfrm>
              <a:off x="-259308" y="3367135"/>
              <a:ext cx="6766788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Total cooling load=162.41 kW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" name="Picture 9" descr="E:\Documents\Desktop\design builder 19-4 results\cooling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627" y="1012498"/>
            <a:ext cx="6700923" cy="587248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-96172" y="2182555"/>
            <a:ext cx="338566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Cooling load diagram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45995205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0230" y="1166207"/>
            <a:ext cx="33856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Thermal Design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259308" y="2182555"/>
            <a:ext cx="11996254" cy="4529596"/>
            <a:chOff x="-259308" y="2182555"/>
            <a:chExt cx="11996254" cy="4529596"/>
          </a:xfrm>
        </p:grpSpPr>
        <p:sp>
          <p:nvSpPr>
            <p:cNvPr id="6" name="Rectangle 5"/>
            <p:cNvSpPr/>
            <p:nvPr/>
          </p:nvSpPr>
          <p:spPr>
            <a:xfrm>
              <a:off x="-107926" y="2580034"/>
              <a:ext cx="338566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Heating loads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-259308" y="3367135"/>
              <a:ext cx="6766788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Total heating load=124.49 kW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1922" y="2182555"/>
              <a:ext cx="5405024" cy="196450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pic>
          <p:nvPicPr>
            <p:cNvPr id="9" name="Picture 8" descr="E:\Documents\Desktop\fr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2714" y="4312486"/>
              <a:ext cx="4663440" cy="2399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</p:grpSp>
      <p:grpSp>
        <p:nvGrpSpPr>
          <p:cNvPr id="16" name="Group 15"/>
          <p:cNvGrpSpPr/>
          <p:nvPr/>
        </p:nvGrpSpPr>
        <p:grpSpPr>
          <a:xfrm>
            <a:off x="-259308" y="972935"/>
            <a:ext cx="11421485" cy="5818748"/>
            <a:chOff x="-259308" y="972935"/>
            <a:chExt cx="11421485" cy="5818748"/>
          </a:xfrm>
        </p:grpSpPr>
        <p:pic>
          <p:nvPicPr>
            <p:cNvPr id="13" name="Picture 12" descr="E:\Documents\Desktop\design builder 19-4 results\heating.png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9609" y="972935"/>
              <a:ext cx="8212568" cy="5818748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5" name="Rectangle 14"/>
            <p:cNvSpPr/>
            <p:nvPr/>
          </p:nvSpPr>
          <p:spPr>
            <a:xfrm>
              <a:off x="-259308" y="2041425"/>
              <a:ext cx="3385663" cy="107721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Heating load diagram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-275340" y="2222118"/>
            <a:ext cx="11641494" cy="3039344"/>
            <a:chOff x="-275340" y="2222118"/>
            <a:chExt cx="11641494" cy="3039344"/>
          </a:xfrm>
        </p:grpSpPr>
        <p:grpSp>
          <p:nvGrpSpPr>
            <p:cNvPr id="19" name="Group 18"/>
            <p:cNvGrpSpPr/>
            <p:nvPr/>
          </p:nvGrpSpPr>
          <p:grpSpPr>
            <a:xfrm>
              <a:off x="-275340" y="2222118"/>
              <a:ext cx="11641494" cy="3039344"/>
              <a:chOff x="-275340" y="1991627"/>
              <a:chExt cx="11641494" cy="3039344"/>
            </a:xfrm>
          </p:grpSpPr>
          <p:pic>
            <p:nvPicPr>
              <p:cNvPr id="17" name="Picture 16" descr="E:\Documents\Desktop\fds.PNG"/>
              <p:cNvPicPr/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3070" y="1991627"/>
                <a:ext cx="8393084" cy="3039344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-275340" y="2087591"/>
                <a:ext cx="3385663" cy="10772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Energy consumption</a:t>
                </a:r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" name="Oval 3"/>
            <p:cNvSpPr/>
            <p:nvPr/>
          </p:nvSpPr>
          <p:spPr>
            <a:xfrm>
              <a:off x="10385047" y="2920364"/>
              <a:ext cx="962526" cy="52487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8537410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411298" y="122393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PPD and PMV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84" y="1223931"/>
            <a:ext cx="7270802" cy="55608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97" b="5318"/>
          <a:stretch/>
        </p:blipFill>
        <p:spPr>
          <a:xfrm>
            <a:off x="2776184" y="5919539"/>
            <a:ext cx="8703832" cy="7058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64337118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Reverberation Time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1580" t="-13542" r="-135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-1071987" y="2497409"/>
            <a:ext cx="539962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Reading area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&lt; 1.00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6424481"/>
                  </p:ext>
                </p:extLst>
              </p:nvPr>
            </p:nvGraphicFramePr>
            <p:xfrm>
              <a:off x="3025430" y="2552748"/>
              <a:ext cx="2911062" cy="4305252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45553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55531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7390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(Hz)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smtClean="0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smtClean="0">
                                        <a:latin typeface="Cambria Math" panose="02040503050406030204" pitchFamily="18" charset="0"/>
                                      </a:rPr>
                                      <m:t>𝟔𝟎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0.82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0.71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0.92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6424481"/>
                  </p:ext>
                </p:extLst>
              </p:nvPr>
            </p:nvGraphicFramePr>
            <p:xfrm>
              <a:off x="3025430" y="2552748"/>
              <a:ext cx="2911062" cy="4305252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455531"/>
                    <a:gridCol w="1455531"/>
                  </a:tblGrid>
                  <a:tr h="7390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(</a:t>
                          </a:r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Hz)</a:t>
                          </a:r>
                          <a:endPara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100837" t="-1653" r="-1255" b="-499174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0.82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0.71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0.92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8444697"/>
                  </p:ext>
                </p:extLst>
              </p:nvPr>
            </p:nvGraphicFramePr>
            <p:xfrm>
              <a:off x="9111633" y="2552748"/>
              <a:ext cx="2911062" cy="4305252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45553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455531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7390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(Hz)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smtClean="0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smtClean="0">
                                        <a:latin typeface="Cambria Math" panose="02040503050406030204" pitchFamily="18" charset="0"/>
                                      </a:rPr>
                                      <m:t>𝟔𝟎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1.57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0.51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0.44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0.34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0.32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0.36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0.34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8444697"/>
                  </p:ext>
                </p:extLst>
              </p:nvPr>
            </p:nvGraphicFramePr>
            <p:xfrm>
              <a:off x="9111633" y="2552748"/>
              <a:ext cx="2911062" cy="4305252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1455531"/>
                    <a:gridCol w="1455531"/>
                  </a:tblGrid>
                  <a:tr h="7390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(Hz)</a:t>
                          </a:r>
                          <a:endPara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00837" t="-1653" r="-1255" b="-499174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1.57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0.51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0.44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0.34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0.32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0.36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0.33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0.34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16000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0.40</a:t>
                          </a:r>
                          <a:endParaRPr lang="en-US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4" name="Rectangle 13"/>
          <p:cNvSpPr/>
          <p:nvPr/>
        </p:nvSpPr>
        <p:spPr>
          <a:xfrm>
            <a:off x="4828329" y="2469015"/>
            <a:ext cx="539962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Librarian office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&lt; 0.60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2695778"/>
            <a:ext cx="11221283" cy="3132071"/>
            <a:chOff x="0" y="3266682"/>
            <a:chExt cx="11221283" cy="3132071"/>
          </a:xfrm>
        </p:grpSpPr>
        <p:sp>
          <p:nvSpPr>
            <p:cNvPr id="5" name="Rectangle 4"/>
            <p:cNvSpPr/>
            <p:nvPr/>
          </p:nvSpPr>
          <p:spPr>
            <a:xfrm>
              <a:off x="202954" y="3266682"/>
              <a:ext cx="5399625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Used absorptive material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4306187"/>
              <a:ext cx="5399625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Acoustical ceiling tiles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2350" y="5126949"/>
              <a:ext cx="8025522" cy="12718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pic>
          <p:nvPicPr>
            <p:cNvPr id="3074" name="Picture 2" descr="quiettile.jpg (300×275)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3490" y="4306187"/>
              <a:ext cx="2227793" cy="20421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14"/>
          <p:cNvSpPr/>
          <p:nvPr/>
        </p:nvSpPr>
        <p:spPr>
          <a:xfrm>
            <a:off x="2902766" y="4475668"/>
            <a:ext cx="3160295" cy="7941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974698" y="4483690"/>
            <a:ext cx="3160295" cy="7941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4044298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content.fjrs1-1.fna.fbcdn.net/v/t34.0-12/18624519_707574039449208_2111302995_n.png?oh=1af72b635862bf14c3728849bb211843&amp;oe=592606F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89" y="3533199"/>
            <a:ext cx="4775754" cy="263457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82392" y="1680321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STC and IIC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E:\Documents\Desktop\acoustical results\TL c external wal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66" y="3409586"/>
            <a:ext cx="6848383" cy="331164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-642694" y="2599168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External wall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223369" y="2384060"/>
            <a:ext cx="6096498" cy="1840683"/>
            <a:chOff x="4197160" y="2236480"/>
            <a:chExt cx="6096498" cy="1840683"/>
          </a:xfrm>
        </p:grpSpPr>
        <p:sp>
          <p:nvSpPr>
            <p:cNvPr id="11" name="Oval 10"/>
            <p:cNvSpPr/>
            <p:nvPr/>
          </p:nvSpPr>
          <p:spPr>
            <a:xfrm>
              <a:off x="9570325" y="3626786"/>
              <a:ext cx="723333" cy="45037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stCxn id="11" idx="0"/>
            </p:cNvCxnSpPr>
            <p:nvPr/>
          </p:nvCxnSpPr>
          <p:spPr>
            <a:xfrm flipH="1" flipV="1">
              <a:off x="8954184" y="2812466"/>
              <a:ext cx="977808" cy="814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4852862" y="2236480"/>
              <a:ext cx="4067033" cy="902558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97160" y="2321964"/>
              <a:ext cx="5399625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TL composite =53 dB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-1455774" y="2430493"/>
            <a:ext cx="13054141" cy="4302701"/>
            <a:chOff x="-1528891" y="2228424"/>
            <a:chExt cx="13054141" cy="4302701"/>
          </a:xfrm>
        </p:grpSpPr>
        <p:grpSp>
          <p:nvGrpSpPr>
            <p:cNvPr id="23" name="Group 22"/>
            <p:cNvGrpSpPr/>
            <p:nvPr/>
          </p:nvGrpSpPr>
          <p:grpSpPr>
            <a:xfrm>
              <a:off x="-1528891" y="2532583"/>
              <a:ext cx="13054141" cy="3998542"/>
              <a:chOff x="-1380248" y="2529013"/>
              <a:chExt cx="13054141" cy="3998542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-1380248" y="2529013"/>
                <a:ext cx="5399625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 smtClean="0">
                    <a:latin typeface="Cambria" panose="02040503050406030204" pitchFamily="18" charset="0"/>
                  </a:rPr>
                  <a:t>Floor</a:t>
                </a:r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1" name="Picture 20" descr="E:\Documents\Desktop\aq.PNG"/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302" y="3215913"/>
                <a:ext cx="3758885" cy="3230816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2" name="Picture 21" descr="E:\Documents\Desktop\acoustical results\IIC floor.PNG"/>
              <p:cNvPicPr/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6931" y="3162291"/>
                <a:ext cx="6916962" cy="3365264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  <p:grpSp>
          <p:nvGrpSpPr>
            <p:cNvPr id="47" name="Group 46"/>
            <p:cNvGrpSpPr/>
            <p:nvPr/>
          </p:nvGrpSpPr>
          <p:grpSpPr>
            <a:xfrm>
              <a:off x="5753197" y="2228424"/>
              <a:ext cx="5399625" cy="1829225"/>
              <a:chOff x="6146086" y="1111260"/>
              <a:chExt cx="5399625" cy="1829225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146086" y="1111260"/>
                <a:ext cx="5399625" cy="1392534"/>
                <a:chOff x="5833696" y="2287967"/>
                <a:chExt cx="5399625" cy="1392534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 flipH="1" flipV="1">
                  <a:off x="9564713" y="3183943"/>
                  <a:ext cx="389658" cy="49655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6622822" y="2287967"/>
                  <a:ext cx="4067033" cy="902558"/>
                </a:xfrm>
                <a:prstGeom prst="rect">
                  <a:avLst/>
                </a:prstGeom>
                <a:noFill/>
                <a:ln w="2857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833696" y="2413591"/>
                  <a:ext cx="5399625" cy="58477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pPr algn="ctr"/>
                  <a:r>
                    <a:rPr lang="en-US" sz="3200" b="1" dirty="0">
                      <a:latin typeface="Cambria" panose="02040503050406030204" pitchFamily="18" charset="0"/>
                    </a:rPr>
                    <a:t>IIC = 84 dB</a:t>
                  </a:r>
                  <a:endPara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6" name="Oval 45"/>
              <p:cNvSpPr/>
              <p:nvPr/>
            </p:nvSpPr>
            <p:spPr>
              <a:xfrm>
                <a:off x="10003874" y="2490108"/>
                <a:ext cx="723333" cy="450377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-596397" y="2332040"/>
            <a:ext cx="12160504" cy="4403633"/>
            <a:chOff x="-1323321" y="6915546"/>
            <a:chExt cx="12160504" cy="4403633"/>
          </a:xfrm>
        </p:grpSpPr>
        <p:grpSp>
          <p:nvGrpSpPr>
            <p:cNvPr id="45" name="Group 44"/>
            <p:cNvGrpSpPr/>
            <p:nvPr/>
          </p:nvGrpSpPr>
          <p:grpSpPr>
            <a:xfrm>
              <a:off x="-1323321" y="6915546"/>
              <a:ext cx="12160504" cy="4403633"/>
              <a:chOff x="-660410" y="2215982"/>
              <a:chExt cx="12160504" cy="4403633"/>
            </a:xfrm>
          </p:grpSpPr>
          <p:pic>
            <p:nvPicPr>
              <p:cNvPr id="38" name="Picture 37" descr="E:\Documents\Desktop\acoustical results\STC office.PNG"/>
              <p:cNvPicPr/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3132" y="3238628"/>
                <a:ext cx="6916962" cy="3380987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-660410" y="2519511"/>
                <a:ext cx="5399625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Internal wall</a:t>
                </a:r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5694545" y="2215982"/>
                <a:ext cx="5399625" cy="1841667"/>
                <a:chOff x="5708090" y="2287967"/>
                <a:chExt cx="5399625" cy="1841667"/>
              </a:xfrm>
            </p:grpSpPr>
            <p:sp>
              <p:nvSpPr>
                <p:cNvPr id="41" name="Oval 40"/>
                <p:cNvSpPr/>
                <p:nvPr/>
              </p:nvSpPr>
              <p:spPr>
                <a:xfrm>
                  <a:off x="9607415" y="3679257"/>
                  <a:ext cx="723333" cy="450377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2" name="Straight Arrow Connector 41"/>
                <p:cNvCxnSpPr/>
                <p:nvPr/>
              </p:nvCxnSpPr>
              <p:spPr>
                <a:xfrm flipH="1" flipV="1">
                  <a:off x="9564713" y="3183943"/>
                  <a:ext cx="389658" cy="49655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tangle 42"/>
                <p:cNvSpPr/>
                <p:nvPr/>
              </p:nvSpPr>
              <p:spPr>
                <a:xfrm>
                  <a:off x="6622822" y="2287967"/>
                  <a:ext cx="4067033" cy="902558"/>
                </a:xfrm>
                <a:prstGeom prst="rect">
                  <a:avLst/>
                </a:prstGeom>
                <a:noFill/>
                <a:ln w="2857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5708090" y="2412291"/>
                  <a:ext cx="5399625" cy="58477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pPr algn="ctr"/>
                  <a:r>
                    <a:rPr lang="en-US" sz="3200" b="1" dirty="0">
                      <a:latin typeface="Cambria" panose="02040503050406030204" pitchFamily="18" charset="0"/>
                    </a:rPr>
                    <a:t>STC = 48 dB</a:t>
                  </a:r>
                  <a:endPara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pic>
          <p:nvPicPr>
            <p:cNvPr id="49" name="Picture 48" descr="E:\Documents\Desktop\hgf.PNG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853" y="7938192"/>
              <a:ext cx="3657600" cy="24257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</p:grpSp>
      <p:sp>
        <p:nvSpPr>
          <p:cNvPr id="34" name="Rectangle 3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30653629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82393" y="1591999"/>
                <a:ext cx="5399625" cy="10772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Articulation Loss of Consonants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𝑨</m:t>
                    </m:r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𝒄𝒐𝒏𝒔𝒐𝒏</m:t>
                        </m:r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3" y="1591999"/>
                <a:ext cx="5399625" cy="1077218"/>
              </a:xfrm>
              <a:prstGeom prst="rect">
                <a:avLst/>
              </a:prstGeom>
              <a:blipFill rotWithShape="0">
                <a:blip r:embed="rId3"/>
                <a:stretch>
                  <a:fillRect t="-7345" b="-17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50623" y="3628163"/>
            <a:ext cx="59731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For classroom = 14.30 %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E:\Documents\Desktop\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90" y="4816374"/>
            <a:ext cx="8191500" cy="12829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801990" y="3464212"/>
            <a:ext cx="5070446" cy="91267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40160110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1" y="2320058"/>
            <a:ext cx="80549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4232579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88" y="2401547"/>
            <a:ext cx="9077325" cy="39187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68674" y="1552171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Sound reinforcing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08982" y="2358803"/>
            <a:ext cx="9983334" cy="3905519"/>
            <a:chOff x="1508982" y="2358803"/>
            <a:chExt cx="9983334" cy="3905519"/>
          </a:xfrm>
        </p:grpSpPr>
        <p:grpSp>
          <p:nvGrpSpPr>
            <p:cNvPr id="10" name="Group 9"/>
            <p:cNvGrpSpPr/>
            <p:nvPr/>
          </p:nvGrpSpPr>
          <p:grpSpPr>
            <a:xfrm>
              <a:off x="4290635" y="2358803"/>
              <a:ext cx="7201681" cy="3905519"/>
              <a:chOff x="4290635" y="2358803"/>
              <a:chExt cx="7201681" cy="390551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82205" y="2358803"/>
                <a:ext cx="6410111" cy="335092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</p:pic>
          <p:sp>
            <p:nvSpPr>
              <p:cNvPr id="8" name="Bent-Up Arrow 7"/>
              <p:cNvSpPr/>
              <p:nvPr/>
            </p:nvSpPr>
            <p:spPr>
              <a:xfrm>
                <a:off x="4290635" y="5709732"/>
                <a:ext cx="2795197" cy="554590"/>
              </a:xfrm>
              <a:prstGeom prst="bentUpArrow">
                <a:avLst/>
              </a:prstGeom>
              <a:solidFill>
                <a:schemeClr val="accent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1508982" y="4749421"/>
              <a:ext cx="2885597" cy="139326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911" y="2230561"/>
            <a:ext cx="6343615" cy="43095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402081976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0164" y="2069052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Sola-Boost </a:t>
            </a:r>
            <a:r>
              <a:rPr lang="en-US" sz="3200" b="1" dirty="0" err="1">
                <a:latin typeface="Cambria" panose="02040503050406030204" pitchFamily="18" charset="0"/>
              </a:rPr>
              <a:t>windcatchers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12275" y="1248387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Natural Ventilation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37" y="1833162"/>
            <a:ext cx="6914022" cy="41173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8" name="Group 17"/>
          <p:cNvGrpSpPr/>
          <p:nvPr/>
        </p:nvGrpSpPr>
        <p:grpSpPr>
          <a:xfrm>
            <a:off x="3183820" y="1012498"/>
            <a:ext cx="8890196" cy="5762661"/>
            <a:chOff x="3183820" y="1012498"/>
            <a:chExt cx="8890196" cy="5762661"/>
          </a:xfrm>
        </p:grpSpPr>
        <p:pic>
          <p:nvPicPr>
            <p:cNvPr id="14" name="Picture 1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6830" y="1012498"/>
              <a:ext cx="4757186" cy="576266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5" name="Rectangle 14"/>
            <p:cNvSpPr/>
            <p:nvPr/>
          </p:nvSpPr>
          <p:spPr>
            <a:xfrm>
              <a:off x="7316830" y="4439265"/>
              <a:ext cx="4757186" cy="99472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3820" y="2842811"/>
              <a:ext cx="3169355" cy="3654873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9012" y="2094533"/>
            <a:ext cx="8902144" cy="3769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55483956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29955656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4884" y="1224548"/>
            <a:ext cx="9005992" cy="52475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Codes</a:t>
            </a:r>
          </a:p>
          <a:p>
            <a:endParaRPr lang="en-US" sz="15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(ACI 318-14) for RC Structures Design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(ACI 350.3-06) for Water Tank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Seismic </a:t>
            </a:r>
            <a:r>
              <a:rPr lang="en-US" sz="32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Loads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(UBC 97) for Earthquake Loads </a:t>
            </a:r>
          </a:p>
          <a:p>
            <a:pPr lvl="0"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(ASCE 7 2010) for loads computations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370771717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54885" y="1191296"/>
                <a:ext cx="8222119" cy="575542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n-US" sz="32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Loads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Live Load =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𝑲𝑵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 dirty="0">
                  <a:solidFill>
                    <a:prstClr val="black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SID=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𝟓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𝟔𝟓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𝑲𝑵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 dirty="0">
                  <a:solidFill>
                    <a:prstClr val="black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EQ Loads (UBC97):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I= 1.25                                            </a:t>
                </a:r>
                <a:r>
                  <a:rPr lang="en-US" sz="2800" b="1" dirty="0" err="1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Cv</a:t>
                </a: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=0.4 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R= 5.5                                             </a:t>
                </a:r>
                <a:r>
                  <a:rPr lang="en-US" sz="2800" b="1" dirty="0" err="1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Ca</a:t>
                </a: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=0.28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Z= 0.2 (2B)                                   Ct= 0.0488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85" y="1191296"/>
                <a:ext cx="8222119" cy="5755422"/>
              </a:xfrm>
              <a:prstGeom prst="rect">
                <a:avLst/>
              </a:prstGeom>
              <a:blipFill rotWithShape="0">
                <a:blip r:embed="rId2"/>
                <a:stretch>
                  <a:fillRect l="-1853" t="-1376" b="-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79923769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690" y="1615345"/>
            <a:ext cx="45440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Material</a:t>
            </a:r>
          </a:p>
          <a:p>
            <a:endParaRPr lang="en-US" sz="1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Concrete    B350</a:t>
            </a: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Steel           </a:t>
            </a:r>
            <a:r>
              <a:rPr lang="en-US" sz="3200" b="1" dirty="0" err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Fy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= 420MPa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082202" y="1557443"/>
                <a:ext cx="8750319" cy="4324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 Design Sections</a:t>
                </a:r>
                <a:endParaRPr lang="en-US" sz="25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5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Slabs thickness             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0.4 m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Columns(rectangular)    </a:t>
                </a:r>
                <a:r>
                  <a:rPr lang="en-US" sz="2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</a:t>
                </a:r>
                <a14:m>
                  <m:oMath xmlns:m="http://schemas.openxmlformats.org/officeDocument/2006/math">
                    <m:r>
                      <a: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0.4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</a:t>
                </a:r>
                <a14:m>
                  <m:oMath xmlns:m="http://schemas.openxmlformats.org/officeDocument/2006/math">
                    <m:r>
                      <a: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m)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Column(circular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    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0.30 m (radius)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Beams                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0.45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0.35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),(0.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0.35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Walls  thicknesses       </a:t>
                </a:r>
                <a:r>
                  <a:rPr lang="en-US" sz="25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 &amp; 0.3 m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202" y="1557443"/>
                <a:ext cx="8750319" cy="4324261"/>
              </a:xfrm>
              <a:prstGeom prst="rect">
                <a:avLst/>
              </a:prstGeom>
              <a:blipFill rotWithShape="0">
                <a:blip r:embed="rId2"/>
                <a:stretch>
                  <a:fillRect l="-1185" t="-1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21691" y="4099444"/>
            <a:ext cx="4544079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Structural system</a:t>
            </a:r>
          </a:p>
          <a:p>
            <a:endParaRPr lang="en-US" sz="1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Two way ribbed slab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690" y="1569178"/>
            <a:ext cx="4544079" cy="19271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1689" y="4007121"/>
            <a:ext cx="4544079" cy="19271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82203" y="1557443"/>
            <a:ext cx="6786385" cy="437679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56584909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057963" y="1215699"/>
            <a:ext cx="12974191" cy="5205737"/>
            <a:chOff x="-1057963" y="1215699"/>
            <a:chExt cx="12974191" cy="520573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4798" y="1215699"/>
              <a:ext cx="9941430" cy="520573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-1057963" y="1561404"/>
              <a:ext cx="4051370" cy="107721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Selected</a:t>
              </a:r>
            </a:p>
            <a:p>
              <a:pPr algn="ctr"/>
              <a:r>
                <a: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Block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064840" y="1215699"/>
            <a:ext cx="11268382" cy="5109748"/>
            <a:chOff x="-1064840" y="1215699"/>
            <a:chExt cx="11268382" cy="5109748"/>
          </a:xfrm>
        </p:grpSpPr>
        <p:sp>
          <p:nvSpPr>
            <p:cNvPr id="6" name="Rectangle 5"/>
            <p:cNvSpPr/>
            <p:nvPr/>
          </p:nvSpPr>
          <p:spPr>
            <a:xfrm>
              <a:off x="-1064840" y="1526774"/>
              <a:ext cx="4051370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3D model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Picture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7225" y="1215699"/>
              <a:ext cx="7726317" cy="510974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</p:grp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86821219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777" y="1230213"/>
            <a:ext cx="4184651" cy="31676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75" y="2959552"/>
            <a:ext cx="4228193" cy="360090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98997" y="1675139"/>
            <a:ext cx="286374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26115644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114113"/>
              </p:ext>
            </p:extLst>
          </p:nvPr>
        </p:nvGraphicFramePr>
        <p:xfrm>
          <a:off x="3432630" y="4102318"/>
          <a:ext cx="8222340" cy="270082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986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313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461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461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3292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 calculations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Calculations from ETABS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01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4030" algn="l"/>
                          <a:tab pos="669925" algn="ctr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1273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1370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01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   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01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     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 KN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12.80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511587"/>
              </p:ext>
            </p:extLst>
          </p:nvPr>
        </p:nvGraphicFramePr>
        <p:xfrm>
          <a:off x="3432630" y="1470719"/>
          <a:ext cx="8301285" cy="274320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046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975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627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5894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calculations (KN)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Calculations from ETABS (KN)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203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20785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20474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203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7423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7423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894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13268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13551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2.00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98998" y="1675139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Equilibrium Check</a:t>
            </a:r>
          </a:p>
        </p:txBody>
      </p:sp>
      <p:sp>
        <p:nvSpPr>
          <p:cNvPr id="9" name="Rectangle 8"/>
          <p:cNvSpPr/>
          <p:nvPr/>
        </p:nvSpPr>
        <p:spPr>
          <a:xfrm>
            <a:off x="398998" y="1675139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Internal Forces Check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432630" y="1012498"/>
            <a:ext cx="5560860" cy="3089819"/>
            <a:chOff x="3432630" y="1012498"/>
            <a:chExt cx="5560860" cy="3089819"/>
          </a:xfrm>
        </p:grpSpPr>
        <p:pic>
          <p:nvPicPr>
            <p:cNvPr id="10" name="Picture 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32630" y="1012498"/>
              <a:ext cx="5560860" cy="3089819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1" name="Oval 10"/>
            <p:cNvSpPr/>
            <p:nvPr/>
          </p:nvSpPr>
          <p:spPr>
            <a:xfrm>
              <a:off x="4499429" y="1781939"/>
              <a:ext cx="290285" cy="2790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98115" y="1472933"/>
              <a:ext cx="984091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C1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212330569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851" y="1376362"/>
            <a:ext cx="8351384" cy="54816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4" name="Oval 3"/>
          <p:cNvSpPr/>
          <p:nvPr/>
        </p:nvSpPr>
        <p:spPr>
          <a:xfrm>
            <a:off x="6008915" y="4844452"/>
            <a:ext cx="478971" cy="43874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04858" y="3957525"/>
            <a:ext cx="950686" cy="2806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617083"/>
            <a:ext cx="28637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Deflection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93101" y="2806443"/>
            <a:ext cx="2312592" cy="147732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Limit = 11300/240</a:t>
            </a: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   = 47 mm</a:t>
            </a:r>
          </a:p>
          <a:p>
            <a:pPr algn="ctr"/>
            <a:endParaRPr lang="en-US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(According to</a:t>
            </a: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ACI </a:t>
            </a:r>
            <a:r>
              <a:rPr lang="en-US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318-11)</a:t>
            </a:r>
            <a:endParaRPr lang="en-US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5121768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628" y="1056639"/>
            <a:ext cx="10699310" cy="58169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Public library building: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n w="0"/>
                <a:solidFill>
                  <a:srgbClr val="42B051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in Nablus, </a:t>
            </a:r>
            <a:r>
              <a:rPr lang="en-US" sz="3000" b="1" dirty="0" err="1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Wadee</a:t>
            </a: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US" sz="3000" b="1" dirty="0" err="1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Toffah</a:t>
            </a:r>
            <a:endParaRPr lang="en-US" sz="3000" b="1" dirty="0">
              <a:ln w="0"/>
              <a:solidFill>
                <a:srgbClr val="42B051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 city does not have a public library with a complete design that satisfies all requirements of public library building</a:t>
            </a:r>
          </a:p>
          <a:p>
            <a:pPr algn="just"/>
            <a:endParaRPr lang="en-US" sz="3200" dirty="0"/>
          </a:p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000" b="1" dirty="0">
                <a:ln w="0"/>
                <a:solidFill>
                  <a:srgbClr val="42B0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goal was to provide an integrated design of a public library building that takes into account all design aspects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1924437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5989"/>
          <a:stretch/>
        </p:blipFill>
        <p:spPr>
          <a:xfrm>
            <a:off x="2449524" y="914809"/>
            <a:ext cx="6848475" cy="48981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39548" y="1944916"/>
            <a:ext cx="3033938" cy="15675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008241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Slab: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Two-Way Ribbed Slab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41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231" y="1979388"/>
            <a:ext cx="7448550" cy="4191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7082"/>
          <a:stretch/>
        </p:blipFill>
        <p:spPr>
          <a:xfrm>
            <a:off x="2568312" y="2219311"/>
            <a:ext cx="9017995" cy="355375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690340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195" y="1740402"/>
            <a:ext cx="10325100" cy="26922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584141" y="2009321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Beam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5812" y="828356"/>
            <a:ext cx="2682777" cy="2743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1465" y="3654734"/>
            <a:ext cx="2931472" cy="25046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622487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32769" y="3094186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Column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9978224"/>
                  </p:ext>
                </p:extLst>
              </p:nvPr>
            </p:nvGraphicFramePr>
            <p:xfrm>
              <a:off x="1907046" y="1681617"/>
              <a:ext cx="5800041" cy="43563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00107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90012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199935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199935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1199935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</a:tblGrid>
                  <a:tr h="578269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Section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STIRRUPS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5203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Zone A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Zone B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66624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 (1,4,6,14,15,2,7,5,17,16)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150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𝑚𝑚</m:t>
                              </m:r>
                            </m:oMath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300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𝑚𝑚</m:t>
                              </m:r>
                            </m:oMath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4441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 (3,8)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0" i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150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𝑚𝑚</m:t>
                              </m:r>
                            </m:oMath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∅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300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4441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C(9)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150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𝑚𝑚</m:t>
                              </m:r>
                            </m:oMath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∅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300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934456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C(10,11,12,13)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800*800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∅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150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∅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300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49284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D600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∅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120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∅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250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  <a:tr h="4441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C(18)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400*800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150</m:t>
                              </m:r>
                              <m:r>
                                <a:rPr lang="en-US" sz="11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𝑚𝑚</m:t>
                              </m:r>
                            </m:oMath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∅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300</m:t>
                                </m:r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9978224"/>
                  </p:ext>
                </p:extLst>
              </p:nvPr>
            </p:nvGraphicFramePr>
            <p:xfrm>
              <a:off x="1907046" y="1681617"/>
              <a:ext cx="5800041" cy="43563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00107"/>
                    <a:gridCol w="900129"/>
                    <a:gridCol w="1199935"/>
                    <a:gridCol w="1199935"/>
                    <a:gridCol w="1199935"/>
                  </a:tblGrid>
                  <a:tr h="578269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Section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STIRRUPS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</a:tr>
                  <a:tr h="35203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Zone A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Zone B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</a:tr>
                  <a:tr h="66624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 (1,4,6,14,15,2,7,5,17,16)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4264" t="-141284" r="-201015" b="-418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4264" t="-141284" r="-101015" b="-418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84264" t="-141284" r="-1015" b="-418349"/>
                          </a:stretch>
                        </a:blipFill>
                      </a:tcPr>
                    </a:tc>
                  </a:tr>
                  <a:tr h="4441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 (3,8)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4264" t="-360274" r="-201015" b="-5246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4264" t="-360274" r="-101015" b="-5246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84264" t="-360274" r="-1015" b="-524658"/>
                          </a:stretch>
                        </a:blipFill>
                      </a:tcPr>
                    </a:tc>
                  </a:tr>
                  <a:tr h="4441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C(9)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800*400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4264" t="-460274" r="-201015" b="-4246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4264" t="-460274" r="-101015" b="-4246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84264" t="-460274" r="-1015" b="-424658"/>
                          </a:stretch>
                        </a:blipFill>
                      </a:tcPr>
                    </a:tc>
                  </a:tr>
                  <a:tr h="934456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C(10,11,12,13)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800*800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4264" t="-265584" r="-201015" b="-101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4264" t="-265584" r="-101015" b="-101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84264" t="-265584" r="-1015" b="-101299"/>
                          </a:stretch>
                        </a:blipFill>
                      </a:tcPr>
                    </a:tc>
                  </a:tr>
                  <a:tr h="49284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D600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2EF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4264" t="-695062" r="-201015" b="-92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4264" t="-695062" r="-101015" b="-925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84264" t="-695062" r="-1015" b="-92593"/>
                          </a:stretch>
                        </a:blipFill>
                      </a:tcPr>
                    </a:tc>
                  </a:tr>
                  <a:tr h="44416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C(18)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70AD4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400*800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5E0B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84264" t="-882192" r="-201015" b="-27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4264" t="-882192" r="-101015" b="-27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523" marR="64523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84264" t="-882192" r="-1015" b="-274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755" y="2852798"/>
            <a:ext cx="3808111" cy="21007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2082801" y="3352147"/>
            <a:ext cx="5508170" cy="2806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551" y="313842"/>
            <a:ext cx="4129246" cy="63572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159846766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50504" y="2950232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808" y="1299188"/>
            <a:ext cx="7439078" cy="495938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0467116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80165" y="2917117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76077" y="5888650"/>
            <a:ext cx="373745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Section in footing (F1)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09100" y="5887628"/>
            <a:ext cx="294771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Plan of footing (F1)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45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850291" y="1383443"/>
            <a:ext cx="10136694" cy="4032867"/>
            <a:chOff x="1850291" y="1383443"/>
            <a:chExt cx="10136694" cy="403286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0291" y="1400792"/>
              <a:ext cx="6011889" cy="401551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56636" y="1383443"/>
              <a:ext cx="4030349" cy="397529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9569" y="1431627"/>
            <a:ext cx="9297634" cy="425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9627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24610" y="1462318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Shear wall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702" y="1241609"/>
            <a:ext cx="9070999" cy="28480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174" y="2665641"/>
            <a:ext cx="4333875" cy="41052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856324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0979" y="1329494"/>
            <a:ext cx="4602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Water Tank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551" y="2193683"/>
            <a:ext cx="4886325" cy="41338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213" y="2193683"/>
            <a:ext cx="5573939" cy="413644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92213" y="2786744"/>
            <a:ext cx="1673365" cy="8774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2904" y="2193683"/>
            <a:ext cx="6983953" cy="41338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47</a:t>
            </a:r>
          </a:p>
        </p:txBody>
      </p:sp>
    </p:spTree>
    <p:extLst>
      <p:ext uri="{BB962C8B-B14F-4D97-AF65-F5344CB8AC3E}">
        <p14:creationId xmlns:p14="http://schemas.microsoft.com/office/powerpoint/2010/main" val="257898059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0979" y="1329494"/>
            <a:ext cx="4602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Stair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79" y="1968056"/>
            <a:ext cx="11076039" cy="4713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737803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49</a:t>
            </a:r>
          </a:p>
        </p:txBody>
      </p:sp>
    </p:spTree>
    <p:extLst>
      <p:ext uri="{BB962C8B-B14F-4D97-AF65-F5344CB8AC3E}">
        <p14:creationId xmlns:p14="http://schemas.microsoft.com/office/powerpoint/2010/main" val="45759639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587555"/>
            <a:ext cx="116708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reading room: ceiling lamps are on and table lamps are off. </a:t>
            </a:r>
          </a:p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other spaces: all lamps are 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187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48" y="1869053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lvl="0" indent="-514350" algn="just">
              <a:lnSpc>
                <a:spcPct val="150000"/>
              </a:lnSpc>
              <a:buAutoNum type="arabicPeriod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3175819" y="1305138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Light scenes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8982" y="3072926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results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946010" y="1303787"/>
            <a:ext cx="7835040" cy="5001338"/>
            <a:chOff x="3502171" y="1044588"/>
            <a:chExt cx="7880786" cy="5389735"/>
          </a:xfrm>
        </p:grpSpPr>
        <p:pic>
          <p:nvPicPr>
            <p:cNvPr id="32" name="Picture 3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02171" y="1044588"/>
              <a:ext cx="6251429" cy="537068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05679" y="1052312"/>
              <a:ext cx="1577278" cy="538201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sp>
          <p:nvSpPr>
            <p:cNvPr id="34" name="Rectangle 33"/>
            <p:cNvSpPr/>
            <p:nvPr/>
          </p:nvSpPr>
          <p:spPr>
            <a:xfrm>
              <a:off x="6627885" y="5487323"/>
              <a:ext cx="3062397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en-US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Max 15.6 at 330̊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8878" y="1668992"/>
            <a:ext cx="11922331" cy="4547724"/>
            <a:chOff x="168971" y="7244226"/>
            <a:chExt cx="11922331" cy="4547724"/>
          </a:xfrm>
        </p:grpSpPr>
        <p:pic>
          <p:nvPicPr>
            <p:cNvPr id="37" name="Picture 36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7177" y="7244226"/>
              <a:ext cx="5884125" cy="454772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49" name="Picture 4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72312" y="8182589"/>
              <a:ext cx="5943600" cy="156337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0" name="Picture 49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68971" y="9775671"/>
              <a:ext cx="5943600" cy="155511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55" name="Group 54"/>
          <p:cNvGrpSpPr/>
          <p:nvPr/>
        </p:nvGrpSpPr>
        <p:grpSpPr>
          <a:xfrm>
            <a:off x="224698" y="1593475"/>
            <a:ext cx="11880218" cy="4504055"/>
            <a:chOff x="197528" y="6319449"/>
            <a:chExt cx="11880218" cy="4504055"/>
          </a:xfrm>
        </p:grpSpPr>
        <p:pic>
          <p:nvPicPr>
            <p:cNvPr id="52" name="Picture 51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97528" y="8834525"/>
              <a:ext cx="5943600" cy="158559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3" name="Picture 52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97528" y="7274330"/>
              <a:ext cx="5943600" cy="156019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4" name="Picture 53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6134146" y="6319449"/>
              <a:ext cx="5943600" cy="450405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66" name="Group 65"/>
          <p:cNvGrpSpPr/>
          <p:nvPr/>
        </p:nvGrpSpPr>
        <p:grpSpPr>
          <a:xfrm>
            <a:off x="108878" y="2282541"/>
            <a:ext cx="11761170" cy="4498436"/>
            <a:chOff x="13529271" y="1953705"/>
            <a:chExt cx="11761170" cy="4498436"/>
          </a:xfrm>
        </p:grpSpPr>
        <p:pic>
          <p:nvPicPr>
            <p:cNvPr id="5" name="Picture 4"/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24452" y="1953705"/>
              <a:ext cx="6065989" cy="449752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grpSp>
          <p:nvGrpSpPr>
            <p:cNvPr id="10" name="Group 9"/>
            <p:cNvGrpSpPr/>
            <p:nvPr/>
          </p:nvGrpSpPr>
          <p:grpSpPr>
            <a:xfrm>
              <a:off x="13529271" y="2226939"/>
              <a:ext cx="5815306" cy="4225202"/>
              <a:chOff x="54997" y="2535648"/>
              <a:chExt cx="5815306" cy="4225202"/>
            </a:xfrm>
          </p:grpSpPr>
          <p:pic>
            <p:nvPicPr>
              <p:cNvPr id="7" name="Picture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438" y="2535648"/>
                <a:ext cx="5810865" cy="1572928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8" name="Picture 7"/>
              <p:cNvPicPr/>
              <p:nvPr/>
            </p:nvPicPr>
            <p:blipFill rotWithShape="1">
              <a:blip r:embed="rId11"/>
              <a:srcRect b="17395"/>
              <a:stretch/>
            </p:blipFill>
            <p:spPr>
              <a:xfrm>
                <a:off x="58992" y="3978041"/>
                <a:ext cx="5810865" cy="1260709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9" name="Picture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4997" y="5294671"/>
                <a:ext cx="5810865" cy="1466179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</p:grpSp>
      <p:sp>
        <p:nvSpPr>
          <p:cNvPr id="72" name="Rectangle 71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50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459146" y="1123988"/>
            <a:ext cx="5702417" cy="5580519"/>
            <a:chOff x="12763747" y="-1311650"/>
            <a:chExt cx="5847042" cy="6065949"/>
          </a:xfrm>
        </p:grpSpPr>
        <p:pic>
          <p:nvPicPr>
            <p:cNvPr id="21" name="Picture 20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13335278" y="-1311650"/>
              <a:ext cx="4353937" cy="475583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63" name="Picture 62"/>
            <p:cNvPicPr/>
            <p:nvPr/>
          </p:nvPicPr>
          <p:blipFill rotWithShape="1">
            <a:blip r:embed="rId13"/>
            <a:srcRect t="87408" r="7062"/>
            <a:stretch/>
          </p:blipFill>
          <p:spPr>
            <a:xfrm>
              <a:off x="12763747" y="2926676"/>
              <a:ext cx="5847042" cy="1827623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2" name="Group 21"/>
          <p:cNvGrpSpPr/>
          <p:nvPr/>
        </p:nvGrpSpPr>
        <p:grpSpPr>
          <a:xfrm>
            <a:off x="3730878" y="1475800"/>
            <a:ext cx="8190261" cy="5070699"/>
            <a:chOff x="8315598" y="7568792"/>
            <a:chExt cx="8190261" cy="5070699"/>
          </a:xfrm>
        </p:grpSpPr>
        <p:grpSp>
          <p:nvGrpSpPr>
            <p:cNvPr id="11" name="Group 10"/>
            <p:cNvGrpSpPr/>
            <p:nvPr/>
          </p:nvGrpSpPr>
          <p:grpSpPr>
            <a:xfrm>
              <a:off x="8766581" y="7568792"/>
              <a:ext cx="7739278" cy="4706379"/>
              <a:chOff x="-4083183" y="1600357"/>
              <a:chExt cx="8151420" cy="5634143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-4083183" y="1600357"/>
                <a:ext cx="4686300" cy="5634143"/>
                <a:chOff x="3963464" y="-90706"/>
                <a:chExt cx="4686300" cy="5634143"/>
              </a:xfrm>
            </p:grpSpPr>
            <p:pic>
              <p:nvPicPr>
                <p:cNvPr id="15" name="Picture 14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963464" y="-90706"/>
                  <a:ext cx="4686300" cy="5634143"/>
                </a:xfrm>
                <a:prstGeom prst="rect">
                  <a:avLst/>
                </a:prstGeom>
                <a:ln w="38100" cap="sq">
                  <a:solidFill>
                    <a:srgbClr val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5632501" y="4578660"/>
                  <a:ext cx="796413" cy="758693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6952886" y="4548520"/>
                  <a:ext cx="667200" cy="769726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814345" y="2743747"/>
                  <a:ext cx="667200" cy="769726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8" name="Rectangle 57"/>
              <p:cNvSpPr/>
              <p:nvPr/>
            </p:nvSpPr>
            <p:spPr>
              <a:xfrm>
                <a:off x="1592536" y="5414557"/>
                <a:ext cx="2475701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Required </a:t>
                </a:r>
                <a:r>
                  <a:rPr lang="en-US" b="1" dirty="0" err="1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illuminance</a:t>
                </a:r>
                <a:endParaRPr lang="en-US" b="1" dirty="0">
                  <a:solidFill>
                    <a:srgbClr val="FF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(300-500 lx)</a:t>
                </a: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Required uniformity </a:t>
                </a: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(&gt;0.60)</a:t>
                </a:r>
              </a:p>
            </p:txBody>
          </p:sp>
        </p:grpSp>
        <p:pic>
          <p:nvPicPr>
            <p:cNvPr id="79" name="Picture 78"/>
            <p:cNvPicPr/>
            <p:nvPr/>
          </p:nvPicPr>
          <p:blipFill rotWithShape="1">
            <a:blip r:embed="rId14"/>
            <a:srcRect l="4109" t="75373" r="9906" b="3405"/>
            <a:stretch/>
          </p:blipFill>
          <p:spPr>
            <a:xfrm>
              <a:off x="8315598" y="10754915"/>
              <a:ext cx="5683917" cy="188457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87" name="Rectangle 86"/>
            <p:cNvSpPr/>
            <p:nvPr/>
          </p:nvSpPr>
          <p:spPr>
            <a:xfrm>
              <a:off x="12238320" y="11396780"/>
              <a:ext cx="977617" cy="99287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0351230" y="11396780"/>
              <a:ext cx="1253179" cy="99287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645045" y="1364077"/>
            <a:ext cx="8452123" cy="4996969"/>
            <a:chOff x="12302720" y="1861031"/>
            <a:chExt cx="8452123" cy="4996969"/>
          </a:xfrm>
        </p:grpSpPr>
        <p:grpSp>
          <p:nvGrpSpPr>
            <p:cNvPr id="14" name="Group 13"/>
            <p:cNvGrpSpPr/>
            <p:nvPr/>
          </p:nvGrpSpPr>
          <p:grpSpPr>
            <a:xfrm>
              <a:off x="12542075" y="1861031"/>
              <a:ext cx="8212768" cy="4789794"/>
              <a:chOff x="-13645983" y="-3070169"/>
              <a:chExt cx="8212768" cy="4789794"/>
            </a:xfrm>
          </p:grpSpPr>
          <p:pic>
            <p:nvPicPr>
              <p:cNvPr id="23" name="Picture 2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-13645983" y="-3070169"/>
                <a:ext cx="8212768" cy="4789794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61" name="Rectangle 60"/>
              <p:cNvSpPr/>
              <p:nvPr/>
            </p:nvSpPr>
            <p:spPr>
              <a:xfrm>
                <a:off x="-8162203" y="186268"/>
                <a:ext cx="2500831" cy="1477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Required uniformity </a:t>
                </a: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(&gt;0.60) </a:t>
                </a: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(&gt;0.60)</a:t>
                </a: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(&gt;0.40)</a:t>
                </a:r>
              </a:p>
              <a:p>
                <a:pPr algn="ctr"/>
                <a:endParaRPr lang="en-US" b="1" dirty="0">
                  <a:solidFill>
                    <a:srgbClr val="FF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45" name="Picture 44"/>
            <p:cNvPicPr/>
            <p:nvPr/>
          </p:nvPicPr>
          <p:blipFill rotWithShape="1">
            <a:blip r:embed="rId15"/>
            <a:srcRect t="75642" r="43652" b="4461"/>
            <a:stretch/>
          </p:blipFill>
          <p:spPr>
            <a:xfrm>
              <a:off x="12302720" y="5025802"/>
              <a:ext cx="5747343" cy="183219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46" name="Rectangle 45"/>
            <p:cNvSpPr/>
            <p:nvPr/>
          </p:nvSpPr>
          <p:spPr>
            <a:xfrm>
              <a:off x="16720472" y="5181692"/>
              <a:ext cx="673241" cy="11738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5296415" y="5181692"/>
              <a:ext cx="942906" cy="11738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864667" y="1461064"/>
            <a:ext cx="8251674" cy="4713736"/>
            <a:chOff x="3851084" y="2083671"/>
            <a:chExt cx="8251674" cy="4713736"/>
          </a:xfrm>
        </p:grpSpPr>
        <p:grpSp>
          <p:nvGrpSpPr>
            <p:cNvPr id="69" name="Group 68"/>
            <p:cNvGrpSpPr/>
            <p:nvPr/>
          </p:nvGrpSpPr>
          <p:grpSpPr>
            <a:xfrm>
              <a:off x="3851084" y="2083671"/>
              <a:ext cx="8251674" cy="4713736"/>
              <a:chOff x="3851084" y="2083671"/>
              <a:chExt cx="8251674" cy="4713736"/>
            </a:xfrm>
          </p:grpSpPr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878959" y="2083671"/>
                <a:ext cx="8223799" cy="46623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 rotWithShape="1">
              <a:blip r:embed="rId16"/>
              <a:srcRect t="96673" b="446"/>
              <a:stretch/>
            </p:blipFill>
            <p:spPr>
              <a:xfrm>
                <a:off x="3851084" y="6334699"/>
                <a:ext cx="8223799" cy="4627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70" name="Rectangle 69"/>
            <p:cNvSpPr/>
            <p:nvPr/>
          </p:nvSpPr>
          <p:spPr>
            <a:xfrm>
              <a:off x="8150033" y="6280760"/>
              <a:ext cx="1363283" cy="512057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904241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1" y="2320058"/>
            <a:ext cx="805496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3963382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78198" y="1012498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scenes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0548" y="1869053"/>
            <a:ext cx="12241161" cy="14811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Artificial lighting:</a:t>
            </a:r>
          </a:p>
          <a:p>
            <a:pPr lvl="0" algn="just">
              <a:lnSpc>
                <a:spcPct val="150000"/>
              </a:lnSpc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982" y="2821115"/>
            <a:ext cx="116086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reading room: ceiling lamps are on and table lamps are dimmed by 50% )</a:t>
            </a:r>
            <a:endParaRPr lang="en-US" sz="30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3088638" y="1952981"/>
            <a:ext cx="4721373" cy="4905019"/>
            <a:chOff x="3088638" y="1952981"/>
            <a:chExt cx="4721373" cy="4905019"/>
          </a:xfrm>
        </p:grpSpPr>
        <p:grpSp>
          <p:nvGrpSpPr>
            <p:cNvPr id="12" name="Group 11"/>
            <p:cNvGrpSpPr/>
            <p:nvPr/>
          </p:nvGrpSpPr>
          <p:grpSpPr>
            <a:xfrm>
              <a:off x="3752361" y="1952981"/>
              <a:ext cx="4057650" cy="4728302"/>
              <a:chOff x="3506697" y="1952981"/>
              <a:chExt cx="4057650" cy="4728302"/>
            </a:xfrm>
          </p:grpSpPr>
          <p:pic>
            <p:nvPicPr>
              <p:cNvPr id="9" name="Picture 8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506697" y="1952981"/>
                <a:ext cx="4057650" cy="4728302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6048987" y="5844429"/>
                <a:ext cx="599463" cy="77774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4939325" y="5863480"/>
                <a:ext cx="634297" cy="758693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7" name="Picture 16"/>
            <p:cNvPicPr/>
            <p:nvPr/>
          </p:nvPicPr>
          <p:blipFill rotWithShape="1">
            <a:blip r:embed="rId2"/>
            <a:srcRect l="4678" t="75247" r="11082" b="3112"/>
            <a:stretch/>
          </p:blipFill>
          <p:spPr>
            <a:xfrm>
              <a:off x="3088638" y="5061144"/>
              <a:ext cx="4717505" cy="179685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9" name="Rectangle 18"/>
            <p:cNvSpPr/>
            <p:nvPr/>
          </p:nvSpPr>
          <p:spPr>
            <a:xfrm>
              <a:off x="4778289" y="5686763"/>
              <a:ext cx="1040997" cy="9525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414398" y="5738646"/>
              <a:ext cx="798689" cy="8835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984226" y="1952981"/>
            <a:ext cx="4113303" cy="4905019"/>
            <a:chOff x="7984226" y="1952981"/>
            <a:chExt cx="4113303" cy="4905019"/>
          </a:xfrm>
        </p:grpSpPr>
        <p:grpSp>
          <p:nvGrpSpPr>
            <p:cNvPr id="13" name="Group 12"/>
            <p:cNvGrpSpPr/>
            <p:nvPr/>
          </p:nvGrpSpPr>
          <p:grpSpPr>
            <a:xfrm>
              <a:off x="7984226" y="1952981"/>
              <a:ext cx="3939088" cy="4728302"/>
              <a:chOff x="7738562" y="1952981"/>
              <a:chExt cx="3939088" cy="4728302"/>
            </a:xfrm>
          </p:grpSpPr>
          <p:pic>
            <p:nvPicPr>
              <p:cNvPr id="8" name="Picture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38562" y="1952981"/>
                <a:ext cx="3939088" cy="4728302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10198778" y="5861519"/>
                <a:ext cx="599463" cy="77774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005388" y="5844429"/>
                <a:ext cx="634297" cy="758693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1" name="Picture 20"/>
            <p:cNvPicPr/>
            <p:nvPr/>
          </p:nvPicPr>
          <p:blipFill rotWithShape="1">
            <a:blip r:embed="rId3"/>
            <a:srcRect l="2459" t="75014" r="9603" b="2289"/>
            <a:stretch/>
          </p:blipFill>
          <p:spPr>
            <a:xfrm>
              <a:off x="7985246" y="5064779"/>
              <a:ext cx="4112283" cy="179322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5" name="Rectangle 24"/>
            <p:cNvSpPr/>
            <p:nvPr/>
          </p:nvSpPr>
          <p:spPr>
            <a:xfrm>
              <a:off x="9448707" y="5728783"/>
              <a:ext cx="858894" cy="9525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72803" y="5738646"/>
              <a:ext cx="665153" cy="9426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002" y="1952981"/>
            <a:ext cx="6943113" cy="4935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6511910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8198" y="1012498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scenes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48" y="1564255"/>
            <a:ext cx="1224116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Artificial and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lnSpc>
                <a:spcPct val="150000"/>
              </a:lnSpc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31915" y="1873915"/>
            <a:ext cx="5266922" cy="4915073"/>
            <a:chOff x="5131915" y="1942927"/>
            <a:chExt cx="5266922" cy="4915073"/>
          </a:xfrm>
        </p:grpSpPr>
        <p:grpSp>
          <p:nvGrpSpPr>
            <p:cNvPr id="13" name="Group 12"/>
            <p:cNvGrpSpPr/>
            <p:nvPr/>
          </p:nvGrpSpPr>
          <p:grpSpPr>
            <a:xfrm>
              <a:off x="5412769" y="1942927"/>
              <a:ext cx="4572000" cy="4284774"/>
              <a:chOff x="6915150" y="1909049"/>
              <a:chExt cx="4572000" cy="4682490"/>
            </a:xfrm>
          </p:grpSpPr>
          <p:pic>
            <p:nvPicPr>
              <p:cNvPr id="5" name="Picture 4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5150" y="1909049"/>
                <a:ext cx="4572000" cy="468249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8814723" y="5623374"/>
                <a:ext cx="772853" cy="914871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008004" y="5623375"/>
                <a:ext cx="540428" cy="91487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6" name="Picture 15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55" t="73318" r="11263" b="1785"/>
            <a:stretch/>
          </p:blipFill>
          <p:spPr bwMode="auto">
            <a:xfrm>
              <a:off x="5131915" y="4864204"/>
              <a:ext cx="5266922" cy="199379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9" name="Rectangle 18"/>
            <p:cNvSpPr/>
            <p:nvPr/>
          </p:nvSpPr>
          <p:spPr>
            <a:xfrm>
              <a:off x="7013887" y="5442520"/>
              <a:ext cx="1077668" cy="126274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927115" y="5442520"/>
              <a:ext cx="765558" cy="126274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915" y="1810011"/>
            <a:ext cx="6547658" cy="4941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0991484" y="6227701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04147556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Electrical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8198" y="1012498"/>
            <a:ext cx="12241161" cy="7425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28868" y="2369473"/>
            <a:ext cx="6462139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load from light scene (1)   =  5401.2 W</a:t>
            </a:r>
          </a:p>
          <a:p>
            <a:pPr algn="just">
              <a:lnSpc>
                <a:spcPct val="2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load from light scene (2)   =  5744.6 W</a:t>
            </a:r>
          </a:p>
          <a:p>
            <a:pPr algn="just">
              <a:lnSpc>
                <a:spcPct val="2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load from light scene (3)   =  4848.0 W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425325" y="6285869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278232736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82680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53</a:t>
            </a:r>
          </a:p>
        </p:txBody>
      </p:sp>
    </p:spTree>
    <p:extLst>
      <p:ext uri="{BB962C8B-B14F-4D97-AF65-F5344CB8AC3E}">
        <p14:creationId xmlns:p14="http://schemas.microsoft.com/office/powerpoint/2010/main" val="255901551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320" y="810467"/>
            <a:ext cx="4649291" cy="5119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10000" y="1932037"/>
            <a:ext cx="16369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Water Supply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919" y="810467"/>
            <a:ext cx="4433283" cy="5119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64972" y="5975243"/>
                <a:ext cx="6265515" cy="5847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Library water demand = 65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ar-SA" sz="3200" b="1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972" y="5975243"/>
                <a:ext cx="6265515" cy="584775"/>
              </a:xfrm>
              <a:prstGeom prst="rect">
                <a:avLst/>
              </a:prstGeom>
              <a:blipFill rotWithShape="0">
                <a:blip r:embed="rId4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54</a:t>
            </a:r>
          </a:p>
        </p:txBody>
      </p:sp>
    </p:spTree>
    <p:extLst>
      <p:ext uri="{BB962C8B-B14F-4D97-AF65-F5344CB8AC3E}">
        <p14:creationId xmlns:p14="http://schemas.microsoft.com/office/powerpoint/2010/main" val="163848563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56523"/>
            <a:ext cx="196228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Drainage System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289" y="953672"/>
            <a:ext cx="4783433" cy="5295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114" y="953672"/>
            <a:ext cx="4797643" cy="52642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56769476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306646"/>
            <a:ext cx="192903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Rain Water Drainage 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846" y="2057616"/>
            <a:ext cx="8061960" cy="4504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090490" y="4643678"/>
            <a:ext cx="2043024" cy="11240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214" y="1127523"/>
            <a:ext cx="6240399" cy="3182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44630992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965559" y="3258401"/>
            <a:ext cx="7166470" cy="2890560"/>
            <a:chOff x="5278363" y="1315209"/>
            <a:chExt cx="7166470" cy="289056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45371" y="1331546"/>
              <a:ext cx="3399462" cy="2874223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9" name="Rectangle 28"/>
            <p:cNvSpPr/>
            <p:nvPr/>
          </p:nvSpPr>
          <p:spPr>
            <a:xfrm>
              <a:off x="5278363" y="1315209"/>
              <a:ext cx="4051370" cy="279595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Fan coil unit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(42 NH)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(3.7– 12.6 kW) cooling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(5.1– 17.5 kW) heating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Carrier company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75819" y="1305138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</a:p>
        </p:txBody>
      </p:sp>
      <p:sp>
        <p:nvSpPr>
          <p:cNvPr id="4" name="Rectangle 3"/>
          <p:cNvSpPr/>
          <p:nvPr/>
        </p:nvSpPr>
        <p:spPr>
          <a:xfrm>
            <a:off x="-153536" y="2291484"/>
            <a:ext cx="78731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VAV (Variable Air Volume) system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762489" y="3411750"/>
            <a:ext cx="6006716" cy="2874018"/>
            <a:chOff x="-666237" y="3411750"/>
            <a:chExt cx="6006716" cy="287401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01298" y="3411750"/>
              <a:ext cx="2539181" cy="287401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Rectangle 5"/>
            <p:cNvSpPr/>
            <p:nvPr/>
          </p:nvSpPr>
          <p:spPr>
            <a:xfrm>
              <a:off x="-666237" y="3411750"/>
              <a:ext cx="4051370" cy="22419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Chiller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(16LJ 01-82)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(80 – 4000 kW)</a:t>
              </a:r>
            </a:p>
            <a:p>
              <a:pPr algn="ctr">
                <a:lnSpc>
                  <a:spcPct val="150000"/>
                </a:lnSpc>
              </a:pP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Carrier company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27517" y="2876259"/>
            <a:ext cx="10305428" cy="3503054"/>
            <a:chOff x="875763" y="1828800"/>
            <a:chExt cx="10305428" cy="3503054"/>
          </a:xfrm>
        </p:grpSpPr>
        <p:grpSp>
          <p:nvGrpSpPr>
            <p:cNvPr id="22" name="Group 21"/>
            <p:cNvGrpSpPr/>
            <p:nvPr/>
          </p:nvGrpSpPr>
          <p:grpSpPr>
            <a:xfrm>
              <a:off x="950267" y="1963003"/>
              <a:ext cx="10230924" cy="3274165"/>
              <a:chOff x="950267" y="1963003"/>
              <a:chExt cx="10230924" cy="3274165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267" y="1963003"/>
                <a:ext cx="4663473" cy="3274165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98837" y="2770701"/>
                <a:ext cx="1641891" cy="148897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7129821" y="2042043"/>
                    <a:ext cx="4051370" cy="2677656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r>
                      <a:rPr lang="en-US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Ceiling Diffuser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(525</a:t>
                    </a:r>
                    <a14:m>
                      <m:oMath xmlns:m="http://schemas.openxmlformats.org/officeDocument/2006/math"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</m:oMath>
                    </a14:m>
                    <a:r>
                      <a:rPr lang="en-US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525 mm)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Air flow     689 L/s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Noise level  37 </a:t>
                    </a:r>
                    <a:r>
                      <a:rPr lang="en-US" sz="2800" b="1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dBA</a:t>
                    </a:r>
                    <a:endParaRPr lang="en-US" sz="2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29821" y="2042043"/>
                    <a:ext cx="4051370" cy="2677656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27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3" name="Rectangle 22"/>
            <p:cNvSpPr/>
            <p:nvPr/>
          </p:nvSpPr>
          <p:spPr>
            <a:xfrm>
              <a:off x="875763" y="1828800"/>
              <a:ext cx="10303099" cy="350305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57</a:t>
            </a:r>
          </a:p>
        </p:txBody>
      </p:sp>
    </p:spTree>
    <p:extLst>
      <p:ext uri="{BB962C8B-B14F-4D97-AF65-F5344CB8AC3E}">
        <p14:creationId xmlns:p14="http://schemas.microsoft.com/office/powerpoint/2010/main" val="214606136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75818" y="1181074"/>
            <a:ext cx="52442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(GF floor)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36" y="2132467"/>
            <a:ext cx="5375564" cy="39894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069" y="3390791"/>
            <a:ext cx="6423531" cy="3097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927861" y="1935831"/>
            <a:ext cx="3602082" cy="18791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58</a:t>
            </a:r>
          </a:p>
        </p:txBody>
      </p:sp>
    </p:spTree>
    <p:extLst>
      <p:ext uri="{BB962C8B-B14F-4D97-AF65-F5344CB8AC3E}">
        <p14:creationId xmlns:p14="http://schemas.microsoft.com/office/powerpoint/2010/main" val="147349700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75818" y="1181074"/>
            <a:ext cx="52442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(1st floor)</a:t>
            </a:r>
          </a:p>
        </p:txBody>
      </p:sp>
      <p:sp>
        <p:nvSpPr>
          <p:cNvPr id="5" name="Rectangle 4"/>
          <p:cNvSpPr/>
          <p:nvPr/>
        </p:nvSpPr>
        <p:spPr>
          <a:xfrm>
            <a:off x="1851661" y="3783681"/>
            <a:ext cx="3602082" cy="18791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18058"/>
            <a:ext cx="8382000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480124" y="3650330"/>
            <a:ext cx="3602082" cy="18791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3743" y="2170511"/>
            <a:ext cx="6581775" cy="2959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23329865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235" y="1699387"/>
            <a:ext cx="7610793" cy="47529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530897" y="757486"/>
            <a:ext cx="24790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Site map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0897" y="757485"/>
            <a:ext cx="24790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Site Plan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6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0661" y="1860360"/>
            <a:ext cx="247900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Main entrance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0137" y="1670602"/>
            <a:ext cx="7942453" cy="471221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6870392" y="4544704"/>
            <a:ext cx="2819518" cy="137842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1249" y="259594"/>
            <a:ext cx="6781666" cy="4136489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2251698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29 0.39283 L 3.125E-6 -1.85185E-6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71" y="-19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10" grpId="0"/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0922" y="0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Mechanical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-40012" y="800653"/>
            <a:ext cx="12129674" cy="5943047"/>
            <a:chOff x="-40012" y="800653"/>
            <a:chExt cx="12129674" cy="5943047"/>
          </a:xfrm>
        </p:grpSpPr>
        <p:sp>
          <p:nvSpPr>
            <p:cNvPr id="2" name="Rectangle 1"/>
            <p:cNvSpPr/>
            <p:nvPr/>
          </p:nvSpPr>
          <p:spPr>
            <a:xfrm>
              <a:off x="-40012" y="1992012"/>
              <a:ext cx="2394551" cy="20621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 smtClean="0">
                  <a:latin typeface="Cambria" panose="02040503050406030204" pitchFamily="18" charset="0"/>
                </a:rPr>
                <a:t>Emergency</a:t>
              </a:r>
            </a:p>
            <a:p>
              <a:pPr algn="ctr"/>
              <a:r>
                <a:rPr lang="en-US" sz="3200" b="1" dirty="0" smtClean="0">
                  <a:latin typeface="Cambria" panose="02040503050406030204" pitchFamily="18" charset="0"/>
                </a:rPr>
                <a:t>Fire Protection System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17500" y="800653"/>
              <a:ext cx="11772162" cy="5943047"/>
              <a:chOff x="317500" y="800653"/>
              <a:chExt cx="11772162" cy="594304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60815" y="2296812"/>
                <a:ext cx="7512554" cy="3665837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7" name="Oval 6"/>
              <p:cNvSpPr/>
              <p:nvPr/>
            </p:nvSpPr>
            <p:spPr>
              <a:xfrm>
                <a:off x="4260732" y="2731344"/>
                <a:ext cx="182880" cy="16764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>
                <a:stCxn id="7" idx="7"/>
                <a:endCxn id="22" idx="1"/>
              </p:cNvCxnSpPr>
              <p:nvPr/>
            </p:nvCxnSpPr>
            <p:spPr>
              <a:xfrm flipV="1">
                <a:off x="4416830" y="1728659"/>
                <a:ext cx="1491890" cy="102723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 10"/>
              <p:cNvSpPr/>
              <p:nvPr/>
            </p:nvSpPr>
            <p:spPr>
              <a:xfrm>
                <a:off x="7309659" y="4597940"/>
                <a:ext cx="182880" cy="167640"/>
              </a:xfrm>
              <a:prstGeom prst="ellips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/>
              <p:cNvCxnSpPr>
                <a:stCxn id="11" idx="7"/>
              </p:cNvCxnSpPr>
              <p:nvPr/>
            </p:nvCxnSpPr>
            <p:spPr>
              <a:xfrm flipV="1">
                <a:off x="7465757" y="3381934"/>
                <a:ext cx="1576182" cy="124055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>
                <a:off x="4368619" y="3352214"/>
                <a:ext cx="182880" cy="167640"/>
              </a:xfrm>
              <a:prstGeom prst="ellips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`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H="1">
                <a:off x="2528269" y="3483134"/>
                <a:ext cx="1840350" cy="143207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5549719" y="5351799"/>
                <a:ext cx="182880" cy="167640"/>
              </a:xfrm>
              <a:prstGeom prst="ellips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/>
              <p:cNvCxnSpPr>
                <a:endCxn id="20" idx="3"/>
              </p:cNvCxnSpPr>
              <p:nvPr/>
            </p:nvCxnSpPr>
            <p:spPr>
              <a:xfrm flipH="1">
                <a:off x="4653099" y="5482719"/>
                <a:ext cx="896621" cy="70673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" name="Picture 19" descr="E:\Documents\Desktop\download.jpg"/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6731" y="5635210"/>
                <a:ext cx="1466368" cy="110849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1" name="Picture 20" descr="E:\Documents\Desktop\44_kuru-sistem-yassi-hortumlu-yangin-dolaplari_turkoz-yangin_df0820ba-78dc-4f90-8c44-71a432f3c085.jpg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500" y="4520966"/>
                <a:ext cx="2210769" cy="1746483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2" name="Picture 21" descr="E:\Documents\Desktop\foam-accident-500-10.jpg"/>
              <p:cNvPicPr/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8720" y="800653"/>
                <a:ext cx="2801877" cy="1856012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24077" y="901457"/>
                <a:ext cx="3065585" cy="3065585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</p:grpSp>
      <p:grpSp>
        <p:nvGrpSpPr>
          <p:cNvPr id="36" name="Group 35"/>
          <p:cNvGrpSpPr/>
          <p:nvPr/>
        </p:nvGrpSpPr>
        <p:grpSpPr>
          <a:xfrm>
            <a:off x="-174646" y="921932"/>
            <a:ext cx="12166732" cy="5464757"/>
            <a:chOff x="-77070" y="1234663"/>
            <a:chExt cx="12166732" cy="5464757"/>
          </a:xfrm>
        </p:grpSpPr>
        <p:grpSp>
          <p:nvGrpSpPr>
            <p:cNvPr id="33" name="Group 32"/>
            <p:cNvGrpSpPr/>
            <p:nvPr/>
          </p:nvGrpSpPr>
          <p:grpSpPr>
            <a:xfrm>
              <a:off x="2300280" y="1234663"/>
              <a:ext cx="9789382" cy="5464757"/>
              <a:chOff x="2300280" y="1234663"/>
              <a:chExt cx="9789382" cy="5464757"/>
            </a:xfrm>
          </p:grpSpPr>
          <p:pic>
            <p:nvPicPr>
              <p:cNvPr id="28" name="Picture 27" descr="E:\Documents\Desktop\dsa.PNG"/>
              <p:cNvPicPr/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0280" y="1234663"/>
                <a:ext cx="9789382" cy="5464757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cxnSp>
            <p:nvCxnSpPr>
              <p:cNvPr id="30" name="Straight Connector 29"/>
              <p:cNvCxnSpPr/>
              <p:nvPr/>
            </p:nvCxnSpPr>
            <p:spPr>
              <a:xfrm flipV="1">
                <a:off x="7617211" y="3320281"/>
                <a:ext cx="1491890" cy="102723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/>
              <p:cNvSpPr/>
              <p:nvPr/>
            </p:nvSpPr>
            <p:spPr>
              <a:xfrm>
                <a:off x="7434331" y="4347516"/>
                <a:ext cx="182880" cy="16764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32" name="Picture 31" descr="E:\Documents\Desktop\di9K9gzxT.gif"/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92224" y="2064124"/>
                <a:ext cx="2914650" cy="123825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</p:grpSp>
        <p:sp>
          <p:nvSpPr>
            <p:cNvPr id="34" name="Rectangle 33"/>
            <p:cNvSpPr/>
            <p:nvPr/>
          </p:nvSpPr>
          <p:spPr>
            <a:xfrm>
              <a:off x="-77070" y="1866374"/>
              <a:ext cx="2394551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Emergency Egress System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78409436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6813" y="2337642"/>
            <a:ext cx="885230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Quantity Surveying &amp; Cost Estimation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30144223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0" y="1396991"/>
                <a:ext cx="12485077" cy="53816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b="1" dirty="0">
                  <a:latin typeface="Cambria" panose="02040503050406030204" pitchFamily="18" charset="0"/>
                </a:endParaRPr>
              </a:p>
              <a:p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</a:t>
                </a:r>
                <a:r>
                  <a:rPr lang="en-US" sz="3200" b="1" dirty="0" err="1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finishings</a:t>
                </a:r>
                <a:r>
                  <a:rPr lang="en-US" sz="3200" b="1" dirty="0" smtClean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and Structural Design</a:t>
                </a:r>
              </a:p>
              <a:p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                          = 12,401,045 NIS</a:t>
                </a:r>
              </a:p>
              <a:p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Mechanical Design = 1,656,315 NIS</a:t>
                </a:r>
              </a:p>
              <a:p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Electrical Design including elevators</a:t>
                </a:r>
              </a:p>
              <a:p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                                = </a:t>
                </a:r>
                <a:r>
                  <a:rPr lang="ar-SA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595</a:t>
                </a:r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,725 NIS </a:t>
                </a:r>
              </a:p>
              <a:p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Total Cost for Project =14,653,085 NIS (1,519 NIS/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endParaRPr lang="en-US" sz="32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96991"/>
                <a:ext cx="12485077" cy="5381601"/>
              </a:xfrm>
              <a:prstGeom prst="rect">
                <a:avLst/>
              </a:prstGeom>
              <a:blipFill rotWithShape="0">
                <a:blip r:embed="rId2"/>
                <a:stretch>
                  <a:fillRect l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86567" y="298939"/>
            <a:ext cx="114896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Quantity Surveying and Cost Estimation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226643520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duation3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54A021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solidFill>
            <a:srgbClr val="90C226">
              <a:lumMod val="60000"/>
              <a:lumOff val="40000"/>
            </a:srgb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08270" y="2140174"/>
            <a:ext cx="7498080" cy="2577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11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Curlz MT" panose="04040404050702020202" pitchFamily="82" charset="0"/>
              </a:rPr>
              <a:t>Thank You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11613025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7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616" y="1495425"/>
            <a:ext cx="375450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</a:rPr>
              <a:t>Basement 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389" y="1624026"/>
            <a:ext cx="6923324" cy="498479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033341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503" y="1127910"/>
            <a:ext cx="9721612" cy="536321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8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616" y="1495425"/>
            <a:ext cx="165736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Ground 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</a:rPr>
              <a:t>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20035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824" y="1012498"/>
            <a:ext cx="10172361" cy="55809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1048152" y="6083030"/>
            <a:ext cx="40089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9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Architectural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617" y="1495425"/>
            <a:ext cx="139663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First 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</a:rPr>
              <a:t>floor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89848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9693</TotalTime>
  <Words>1091</Words>
  <Application>Microsoft Office PowerPoint</Application>
  <PresentationFormat>Widescreen</PresentationFormat>
  <Paragraphs>452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5" baseType="lpstr">
      <vt:lpstr>Andalus</vt:lpstr>
      <vt:lpstr>Arial</vt:lpstr>
      <vt:lpstr>Calibri</vt:lpstr>
      <vt:lpstr>Cambria</vt:lpstr>
      <vt:lpstr>Cambria Math</vt:lpstr>
      <vt:lpstr>Curlz MT</vt:lpstr>
      <vt:lpstr>Tahoma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198</cp:revision>
  <dcterms:created xsi:type="dcterms:W3CDTF">2017-05-16T10:04:57Z</dcterms:created>
  <dcterms:modified xsi:type="dcterms:W3CDTF">2017-05-24T11:26:12Z</dcterms:modified>
</cp:coreProperties>
</file>