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84" r:id="rId1"/>
  </p:sldMasterIdLst>
  <p:sldIdLst>
    <p:sldId id="256" r:id="rId2"/>
    <p:sldId id="257" r:id="rId3"/>
    <p:sldId id="258" r:id="rId4"/>
    <p:sldId id="259" r:id="rId5"/>
    <p:sldId id="260" r:id="rId6"/>
    <p:sldId id="261" r:id="rId7"/>
    <p:sldId id="263" r:id="rId8"/>
    <p:sldId id="264" r:id="rId9"/>
    <p:sldId id="262"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p:scale>
          <a:sx n="76" d="100"/>
          <a:sy n="76" d="100"/>
        </p:scale>
        <p:origin x="-1206" y="-4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12/05/1443</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12/05/1443</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12/05/1443</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12/05/1443</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12/05/1443</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12/05/1443</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12/05/1443</a:t>
            </a:fld>
            <a:endParaRPr lang="ar-SA" dirty="0"/>
          </a:p>
        </p:txBody>
      </p:sp>
      <p:sp>
        <p:nvSpPr>
          <p:cNvPr id="8" name="عنصر نائب للتذييل 7"/>
          <p:cNvSpPr>
            <a:spLocks noGrp="1"/>
          </p:cNvSpPr>
          <p:nvPr>
            <p:ph type="ftr" sz="quarter" idx="11"/>
          </p:nvPr>
        </p:nvSpPr>
        <p:spPr/>
        <p:txBody>
          <a:bodyPr/>
          <a:lstStyle/>
          <a:p>
            <a:endParaRPr lang="ar-SA" dirty="0"/>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12/05/1443</a:t>
            </a:fld>
            <a:endParaRPr lang="ar-SA" dirty="0"/>
          </a:p>
        </p:txBody>
      </p:sp>
      <p:sp>
        <p:nvSpPr>
          <p:cNvPr id="4" name="عنصر نائب للتذييل 3"/>
          <p:cNvSpPr>
            <a:spLocks noGrp="1"/>
          </p:cNvSpPr>
          <p:nvPr>
            <p:ph type="ftr" sz="quarter" idx="11"/>
          </p:nvPr>
        </p:nvSpPr>
        <p:spPr/>
        <p:txBody>
          <a:bodyPr/>
          <a:lstStyle/>
          <a:p>
            <a:endParaRPr lang="ar-SA" dirty="0"/>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12/05/1443</a:t>
            </a:fld>
            <a:endParaRPr lang="ar-SA" dirty="0"/>
          </a:p>
        </p:txBody>
      </p:sp>
      <p:sp>
        <p:nvSpPr>
          <p:cNvPr id="3" name="عنصر نائب للتذييل 2"/>
          <p:cNvSpPr>
            <a:spLocks noGrp="1"/>
          </p:cNvSpPr>
          <p:nvPr>
            <p:ph type="ftr" sz="quarter" idx="11"/>
          </p:nvPr>
        </p:nvSpPr>
        <p:spPr/>
        <p:txBody>
          <a:bodyPr/>
          <a:lstStyle/>
          <a:p>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12/05/1443</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dirty="0"/>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12/05/1443</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4000" r="-4000"/>
          </a:stretch>
        </a:blip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12/05/1443</a:t>
            </a:fld>
            <a:endParaRPr lang="ar-SA" dirty="0"/>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dirty="0"/>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dirty="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image" Target="../media/image17.png"/><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 Id="rId9" Type="http://schemas.openxmlformats.org/officeDocument/2006/relationships/image" Target="../media/image24.png"/></Relationships>
</file>

<file path=ppt/slides/_rels/slide19.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image" Target="../media/image25.png"/><Relationship Id="rId1" Type="http://schemas.openxmlformats.org/officeDocument/2006/relationships/slideLayout" Target="../slideLayouts/slideLayout2.xml"/><Relationship Id="rId6" Type="http://schemas.openxmlformats.org/officeDocument/2006/relationships/image" Target="../media/image29.png"/><Relationship Id="rId11" Type="http://schemas.openxmlformats.org/officeDocument/2006/relationships/image" Target="../media/image34.png"/><Relationship Id="rId5" Type="http://schemas.openxmlformats.org/officeDocument/2006/relationships/image" Target="../media/image28.png"/><Relationship Id="rId10" Type="http://schemas.openxmlformats.org/officeDocument/2006/relationships/image" Target="../media/image33.png"/><Relationship Id="rId4" Type="http://schemas.openxmlformats.org/officeDocument/2006/relationships/image" Target="../media/image27.png"/><Relationship Id="rId9" Type="http://schemas.openxmlformats.org/officeDocument/2006/relationships/image" Target="../media/image3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41.png"/><Relationship Id="rId13" Type="http://schemas.openxmlformats.org/officeDocument/2006/relationships/image" Target="../media/image43.png"/><Relationship Id="rId3" Type="http://schemas.openxmlformats.org/officeDocument/2006/relationships/image" Target="../media/image36.png"/><Relationship Id="rId7" Type="http://schemas.openxmlformats.org/officeDocument/2006/relationships/image" Target="../media/image40.png"/><Relationship Id="rId12" Type="http://schemas.openxmlformats.org/officeDocument/2006/relationships/image" Target="../media/image42.png"/><Relationship Id="rId2" Type="http://schemas.openxmlformats.org/officeDocument/2006/relationships/image" Target="../media/image35.png"/><Relationship Id="rId1" Type="http://schemas.openxmlformats.org/officeDocument/2006/relationships/slideLayout" Target="../slideLayouts/slideLayout2.xml"/><Relationship Id="rId6" Type="http://schemas.openxmlformats.org/officeDocument/2006/relationships/image" Target="../media/image39.png"/><Relationship Id="rId11" Type="http://schemas.openxmlformats.org/officeDocument/2006/relationships/image" Target="../media/image31.png"/><Relationship Id="rId5" Type="http://schemas.openxmlformats.org/officeDocument/2006/relationships/image" Target="../media/image38.png"/><Relationship Id="rId15" Type="http://schemas.openxmlformats.org/officeDocument/2006/relationships/image" Target="../media/image45.png"/><Relationship Id="rId10" Type="http://schemas.openxmlformats.org/officeDocument/2006/relationships/image" Target="../media/image30.png"/><Relationship Id="rId4" Type="http://schemas.openxmlformats.org/officeDocument/2006/relationships/image" Target="../media/image37.png"/><Relationship Id="rId9" Type="http://schemas.openxmlformats.org/officeDocument/2006/relationships/image" Target="../media/image29.png"/><Relationship Id="rId14" Type="http://schemas.openxmlformats.org/officeDocument/2006/relationships/image" Target="../media/image44.png"/></Relationships>
</file>

<file path=ppt/slides/_rels/slide21.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gi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2.xml"/><Relationship Id="rId4" Type="http://schemas.openxmlformats.org/officeDocument/2006/relationships/image" Target="../media/image51.png"/></Relationships>
</file>

<file path=ppt/slides/_rels/slide29.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2.xml"/><Relationship Id="rId4" Type="http://schemas.openxmlformats.org/officeDocument/2006/relationships/image" Target="../media/image61.png"/></Relationships>
</file>

<file path=ppt/slides/_rels/slide38.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2.xml"/><Relationship Id="rId4" Type="http://schemas.openxmlformats.org/officeDocument/2006/relationships/image" Target="../media/image67.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68.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وان 5"/>
          <p:cNvSpPr>
            <a:spLocks noGrp="1"/>
          </p:cNvSpPr>
          <p:nvPr>
            <p:ph type="title"/>
          </p:nvPr>
        </p:nvSpPr>
        <p:spPr/>
        <p:txBody>
          <a:bodyPr/>
          <a:lstStyle/>
          <a:p>
            <a:pPr rtl="0"/>
            <a:r>
              <a:rPr lang="en-US" dirty="0" smtClean="0"/>
              <a:t>.</a:t>
            </a:r>
            <a:endParaRPr lang="ar-SA" dirty="0"/>
          </a:p>
        </p:txBody>
      </p:sp>
      <p:sp>
        <p:nvSpPr>
          <p:cNvPr id="7" name="عنصر نائب للمحتوى 6"/>
          <p:cNvSpPr>
            <a:spLocks noGrp="1"/>
          </p:cNvSpPr>
          <p:nvPr>
            <p:ph idx="1"/>
          </p:nvPr>
        </p:nvSpPr>
        <p:spPr>
          <a:xfrm>
            <a:off x="0" y="2357430"/>
            <a:ext cx="9144000" cy="4500570"/>
          </a:xfrm>
        </p:spPr>
        <p:txBody>
          <a:bodyPr>
            <a:normAutofit fontScale="47500" lnSpcReduction="20000"/>
          </a:bodyPr>
          <a:lstStyle/>
          <a:p>
            <a:pPr algn="ctr" rtl="0">
              <a:buNone/>
            </a:pPr>
            <a:r>
              <a:rPr lang="en-US" sz="3400" b="1" dirty="0" smtClean="0"/>
              <a:t>An-Najah National University</a:t>
            </a:r>
            <a:endParaRPr lang="en-US" sz="3400" dirty="0" smtClean="0"/>
          </a:p>
          <a:p>
            <a:pPr algn="ctr" rtl="0">
              <a:buNone/>
            </a:pPr>
            <a:r>
              <a:rPr lang="en-US" sz="3400" b="1" dirty="0" smtClean="0"/>
              <a:t>Faculty of Engineering and Information Technology</a:t>
            </a:r>
            <a:br>
              <a:rPr lang="en-US" sz="3400" b="1" dirty="0" smtClean="0"/>
            </a:br>
            <a:r>
              <a:rPr lang="en-US" sz="3400" b="1" dirty="0" smtClean="0"/>
              <a:t>  Department of Mechanical and Mechatronics Engineering</a:t>
            </a:r>
            <a:endParaRPr lang="en-US" sz="3400" dirty="0" smtClean="0"/>
          </a:p>
          <a:p>
            <a:pPr algn="ctr" rtl="0">
              <a:buNone/>
            </a:pPr>
            <a:r>
              <a:rPr lang="en-US" sz="3400" b="1" dirty="0" smtClean="0"/>
              <a:t> </a:t>
            </a:r>
            <a:endParaRPr lang="en-US" sz="3400" dirty="0" smtClean="0"/>
          </a:p>
          <a:p>
            <a:pPr algn="ctr" rtl="0">
              <a:buNone/>
            </a:pPr>
            <a:r>
              <a:rPr lang="en-US" sz="3400" b="1" dirty="0" smtClean="0"/>
              <a:t>Graduation Project 2:</a:t>
            </a:r>
            <a:endParaRPr lang="en-US" sz="3400" dirty="0" smtClean="0"/>
          </a:p>
          <a:p>
            <a:pPr algn="ctr" rtl="0">
              <a:buNone/>
            </a:pPr>
            <a:r>
              <a:rPr lang="ar-SA" sz="3400" b="1" dirty="0" smtClean="0"/>
              <a:t>     </a:t>
            </a:r>
            <a:r>
              <a:rPr lang="en-US" sz="3400" b="1" dirty="0" smtClean="0"/>
              <a:t>Geothermal Energy In Palestine: Current Situation (Hardee's Restaurant).</a:t>
            </a:r>
            <a:endParaRPr lang="en-US" sz="3400" dirty="0" smtClean="0"/>
          </a:p>
          <a:p>
            <a:pPr algn="ctr" rtl="0">
              <a:buNone/>
            </a:pPr>
            <a:r>
              <a:rPr lang="en-US" sz="3400" b="1" dirty="0" smtClean="0"/>
              <a:t> </a:t>
            </a:r>
            <a:endParaRPr lang="en-US" sz="3400" dirty="0" smtClean="0"/>
          </a:p>
          <a:p>
            <a:pPr algn="ctr" rtl="0">
              <a:buNone/>
            </a:pPr>
            <a:r>
              <a:rPr lang="en-US" sz="3400" b="1" dirty="0" smtClean="0"/>
              <a:t>Supervisor: </a:t>
            </a:r>
            <a:endParaRPr lang="en-US" sz="3400" dirty="0" smtClean="0"/>
          </a:p>
          <a:p>
            <a:pPr algn="ctr" rtl="0">
              <a:buNone/>
            </a:pPr>
            <a:r>
              <a:rPr lang="en-US" sz="3400" dirty="0" smtClean="0"/>
              <a:t>Dr. </a:t>
            </a:r>
            <a:r>
              <a:rPr lang="en-US" sz="3400" dirty="0" err="1" smtClean="0"/>
              <a:t>Ramez</a:t>
            </a:r>
            <a:r>
              <a:rPr lang="ar-SA" sz="3400" dirty="0" smtClean="0"/>
              <a:t> </a:t>
            </a:r>
            <a:r>
              <a:rPr lang="en-US" sz="3400" dirty="0" err="1" smtClean="0"/>
              <a:t>khaldi</a:t>
            </a:r>
            <a:r>
              <a:rPr lang="en-US" sz="3400" dirty="0" smtClean="0"/>
              <a:t>.</a:t>
            </a:r>
          </a:p>
          <a:p>
            <a:pPr algn="ctr" rtl="0">
              <a:buNone/>
            </a:pPr>
            <a:r>
              <a:rPr lang="en-US" sz="3400" dirty="0" smtClean="0"/>
              <a:t> </a:t>
            </a:r>
          </a:p>
          <a:p>
            <a:pPr algn="ctr" rtl="0">
              <a:buNone/>
            </a:pPr>
            <a:r>
              <a:rPr lang="en-US" sz="3400" b="1" dirty="0" smtClean="0"/>
              <a:t>Group members:</a:t>
            </a:r>
            <a:endParaRPr lang="en-US" sz="3400" dirty="0" smtClean="0"/>
          </a:p>
          <a:p>
            <a:pPr algn="ctr" rtl="0">
              <a:buNone/>
            </a:pPr>
            <a:r>
              <a:rPr lang="en-US" sz="3400" dirty="0" err="1" smtClean="0"/>
              <a:t>Nour</a:t>
            </a:r>
            <a:r>
              <a:rPr lang="ar-SA" sz="3400" dirty="0" smtClean="0"/>
              <a:t> </a:t>
            </a:r>
            <a:r>
              <a:rPr lang="en-US" sz="3400" dirty="0" err="1" smtClean="0"/>
              <a:t>Yaseen</a:t>
            </a:r>
            <a:r>
              <a:rPr lang="en-US" sz="3400" dirty="0" smtClean="0"/>
              <a:t>.</a:t>
            </a:r>
          </a:p>
          <a:p>
            <a:pPr algn="ctr" rtl="0">
              <a:buNone/>
            </a:pPr>
            <a:r>
              <a:rPr lang="en-US" sz="3400" dirty="0" err="1" smtClean="0"/>
              <a:t>Obaida</a:t>
            </a:r>
            <a:r>
              <a:rPr lang="ar-SA" sz="3400" dirty="0" smtClean="0"/>
              <a:t> </a:t>
            </a:r>
            <a:r>
              <a:rPr lang="en-US" sz="3400" dirty="0" err="1" smtClean="0"/>
              <a:t>Rahhal</a:t>
            </a:r>
            <a:r>
              <a:rPr lang="en-US" sz="3400" dirty="0" smtClean="0"/>
              <a:t>.</a:t>
            </a:r>
          </a:p>
          <a:p>
            <a:pPr algn="ctr" rtl="0">
              <a:buNone/>
            </a:pPr>
            <a:r>
              <a:rPr lang="en-US" sz="3400" dirty="0" smtClean="0"/>
              <a:t> </a:t>
            </a:r>
          </a:p>
          <a:p>
            <a:pPr algn="ctr" rtl="0">
              <a:buNone/>
            </a:pPr>
            <a:r>
              <a:rPr lang="en-US" sz="3400" dirty="0" smtClean="0"/>
              <a:t> </a:t>
            </a:r>
          </a:p>
          <a:p>
            <a:pPr algn="ctr" rtl="0">
              <a:buNone/>
            </a:pPr>
            <a:r>
              <a:rPr lang="en-US" sz="3400" dirty="0" smtClean="0"/>
              <a:t> </a:t>
            </a:r>
          </a:p>
          <a:p>
            <a:pPr algn="ctr" rtl="0">
              <a:buNone/>
            </a:pPr>
            <a:r>
              <a:rPr lang="en-US" sz="3400" dirty="0" smtClean="0"/>
              <a:t> </a:t>
            </a:r>
          </a:p>
          <a:p>
            <a:pPr algn="ctr" rtl="0">
              <a:buNone/>
            </a:pPr>
            <a:r>
              <a:rPr lang="en-PH" sz="3400" b="1" dirty="0" smtClean="0"/>
              <a:t>Dec-2021</a:t>
            </a:r>
            <a:endParaRPr lang="en-US" sz="3400" dirty="0" smtClean="0"/>
          </a:p>
          <a:p>
            <a:pPr algn="just" rtl="0"/>
            <a:endParaRPr lang="ar-SA" dirty="0"/>
          </a:p>
        </p:txBody>
      </p:sp>
      <p:pic>
        <p:nvPicPr>
          <p:cNvPr id="8" name="Picture 11" descr="شعار_الجامعة"/>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43305" y="285728"/>
            <a:ext cx="2076451" cy="2076450"/>
          </a:xfrm>
          <a:prstGeom prst="rect">
            <a:avLst/>
          </a:prstGeom>
          <a:noFill/>
          <a:ln>
            <a:noFill/>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571604" y="0"/>
            <a:ext cx="7572396" cy="1142984"/>
          </a:xfrm>
        </p:spPr>
        <p:txBody>
          <a:bodyPr/>
          <a:lstStyle/>
          <a:p>
            <a:pPr algn="just" rtl="0"/>
            <a:r>
              <a:rPr lang="en-US" dirty="0" smtClean="0"/>
              <a:t>CHAPTER 2: Literature review.</a:t>
            </a:r>
            <a:endParaRPr lang="ar-SA" dirty="0"/>
          </a:p>
        </p:txBody>
      </p:sp>
      <p:sp>
        <p:nvSpPr>
          <p:cNvPr id="3" name="عنصر نائب للمحتوى 2"/>
          <p:cNvSpPr>
            <a:spLocks noGrp="1"/>
          </p:cNvSpPr>
          <p:nvPr>
            <p:ph idx="1"/>
          </p:nvPr>
        </p:nvSpPr>
        <p:spPr>
          <a:xfrm>
            <a:off x="1571604" y="1214422"/>
            <a:ext cx="7572396" cy="5643578"/>
          </a:xfrm>
        </p:spPr>
        <p:txBody>
          <a:bodyPr>
            <a:normAutofit/>
          </a:bodyPr>
          <a:lstStyle/>
          <a:p>
            <a:pPr algn="just" rtl="0"/>
            <a:r>
              <a:rPr lang="en-US" sz="2000" b="1" dirty="0" smtClean="0"/>
              <a:t>Top </a:t>
            </a:r>
            <a:r>
              <a:rPr lang="en-US" sz="2000" b="1" dirty="0"/>
              <a:t>10 countries in geothermal energy (end2019</a:t>
            </a:r>
            <a:r>
              <a:rPr lang="en-US" sz="2000" b="1" dirty="0" smtClean="0"/>
              <a:t>):</a:t>
            </a:r>
          </a:p>
          <a:p>
            <a:pPr algn="just" rtl="0"/>
            <a:endParaRPr lang="en-US" sz="2000" dirty="0" smtClean="0"/>
          </a:p>
          <a:p>
            <a:pPr algn="just" rtl="0"/>
            <a:endParaRPr lang="en-US" sz="2000" dirty="0"/>
          </a:p>
          <a:p>
            <a:pPr algn="just" rtl="0"/>
            <a:endParaRPr lang="en-US" sz="2000" dirty="0" smtClean="0"/>
          </a:p>
          <a:p>
            <a:pPr algn="just" rtl="0"/>
            <a:endParaRPr lang="en-US" sz="2000" dirty="0"/>
          </a:p>
          <a:p>
            <a:pPr algn="just" rtl="0">
              <a:buNone/>
            </a:pPr>
            <a:endParaRPr lang="en-US" sz="2000" dirty="0"/>
          </a:p>
          <a:p>
            <a:pPr algn="just" rtl="0">
              <a:buNone/>
            </a:pPr>
            <a:endParaRPr lang="en-US" sz="2000" dirty="0" smtClean="0"/>
          </a:p>
          <a:p>
            <a:pPr algn="just" rtl="0"/>
            <a:r>
              <a:rPr lang="en-US" sz="2000" b="1" dirty="0"/>
              <a:t>Top 10 countries in geothermal energy (end 2020):</a:t>
            </a:r>
            <a:endParaRPr lang="ar-SA" sz="2000" dirty="0"/>
          </a:p>
        </p:txBody>
      </p:sp>
      <p:pic>
        <p:nvPicPr>
          <p:cNvPr id="4" name="Picture 20"/>
          <p:cNvPicPr/>
          <p:nvPr/>
        </p:nvPicPr>
        <p:blipFill>
          <a:blip r:embed="rId2">
            <a:extLst>
              <a:ext uri="{28A0092B-C50C-407E-A947-70E740481C1C}">
                <a14:useLocalDpi xmlns:a14="http://schemas.microsoft.com/office/drawing/2010/main" val="0"/>
              </a:ext>
            </a:extLst>
          </a:blip>
          <a:stretch>
            <a:fillRect/>
          </a:stretch>
        </p:blipFill>
        <p:spPr>
          <a:xfrm>
            <a:off x="1643042" y="1647738"/>
            <a:ext cx="7500957" cy="1924138"/>
          </a:xfrm>
          <a:prstGeom prst="rect">
            <a:avLst/>
          </a:prstGeom>
        </p:spPr>
      </p:pic>
      <p:pic>
        <p:nvPicPr>
          <p:cNvPr id="6" name="Picture 21"/>
          <p:cNvPicPr/>
          <p:nvPr/>
        </p:nvPicPr>
        <p:blipFill>
          <a:blip r:embed="rId3">
            <a:extLst>
              <a:ext uri="{28A0092B-C50C-407E-A947-70E740481C1C}">
                <a14:useLocalDpi xmlns:a14="http://schemas.microsoft.com/office/drawing/2010/main" val="0"/>
              </a:ext>
            </a:extLst>
          </a:blip>
          <a:stretch>
            <a:fillRect/>
          </a:stretch>
        </p:blipFill>
        <p:spPr>
          <a:xfrm>
            <a:off x="1714480" y="4286256"/>
            <a:ext cx="7429520" cy="2214578"/>
          </a:xfrm>
          <a:prstGeom prst="rect">
            <a:avLst/>
          </a:prstGeom>
        </p:spPr>
      </p:pic>
      <p:sp>
        <p:nvSpPr>
          <p:cNvPr id="7" name="مستطيل 6"/>
          <p:cNvSpPr/>
          <p:nvPr/>
        </p:nvSpPr>
        <p:spPr>
          <a:xfrm>
            <a:off x="2285984" y="6334780"/>
            <a:ext cx="6143668" cy="523220"/>
          </a:xfrm>
          <a:prstGeom prst="rect">
            <a:avLst/>
          </a:prstGeom>
        </p:spPr>
        <p:txBody>
          <a:bodyPr wrap="square">
            <a:spAutoFit/>
          </a:bodyPr>
          <a:lstStyle/>
          <a:p>
            <a:pPr algn="just" rtl="0"/>
            <a:r>
              <a:rPr lang="en-US" sz="1400" dirty="0" smtClean="0"/>
              <a:t>Figure (9): Countries that produce the most heat energy in the world in the end of 2020. </a:t>
            </a:r>
            <a:endParaRPr lang="ar-SA" sz="1400" dirty="0"/>
          </a:p>
        </p:txBody>
      </p:sp>
      <p:sp>
        <p:nvSpPr>
          <p:cNvPr id="55298" name="Rectangle 2"/>
          <p:cNvSpPr>
            <a:spLocks noChangeArrowheads="1"/>
          </p:cNvSpPr>
          <p:nvPr/>
        </p:nvSpPr>
        <p:spPr bwMode="auto">
          <a:xfrm>
            <a:off x="1643042" y="3515826"/>
            <a:ext cx="7500958"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tab pos="1276350" algn="l"/>
              </a:tabLst>
            </a:pPr>
            <a:r>
              <a:rPr kumimoji="0" lang="en-US"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Figure (8): Countries that produce the most heat energy in the world in Year-End 2019. </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571604" y="0"/>
            <a:ext cx="7572396" cy="857232"/>
          </a:xfrm>
        </p:spPr>
        <p:txBody>
          <a:bodyPr>
            <a:normAutofit/>
          </a:bodyPr>
          <a:lstStyle/>
          <a:p>
            <a:pPr algn="just" rtl="0"/>
            <a:r>
              <a:rPr lang="en-US" sz="3600" dirty="0"/>
              <a:t>Renewable energy consumption:</a:t>
            </a:r>
            <a:endParaRPr lang="ar-SA" sz="3600" dirty="0"/>
          </a:p>
        </p:txBody>
      </p:sp>
      <p:sp>
        <p:nvSpPr>
          <p:cNvPr id="3" name="عنصر نائب للمحتوى 2"/>
          <p:cNvSpPr>
            <a:spLocks noGrp="1"/>
          </p:cNvSpPr>
          <p:nvPr>
            <p:ph idx="1"/>
          </p:nvPr>
        </p:nvSpPr>
        <p:spPr>
          <a:xfrm>
            <a:off x="1571604" y="1000108"/>
            <a:ext cx="7572396" cy="5857892"/>
          </a:xfrm>
        </p:spPr>
        <p:txBody>
          <a:bodyPr>
            <a:normAutofit/>
          </a:bodyPr>
          <a:lstStyle/>
          <a:p>
            <a:pPr algn="just" rtl="0"/>
            <a:r>
              <a:rPr lang="en-US" sz="2000" dirty="0"/>
              <a:t>Other countries represent an installed power generation capacity of 925 MW, bringing the total installed geothermal power generation capacity at the end of the year 2020 to 15,608 MW. </a:t>
            </a:r>
          </a:p>
          <a:p>
            <a:pPr algn="just" rtl="0"/>
            <a:r>
              <a:rPr lang="en-US" sz="2000" dirty="0"/>
              <a:t>European countries generate more than 4000  from geothermal </a:t>
            </a:r>
            <a:r>
              <a:rPr lang="en-US" sz="2000" dirty="0" smtClean="0"/>
              <a:t>sources predominantly </a:t>
            </a:r>
            <a:r>
              <a:rPr lang="en-US" sz="2000" dirty="0"/>
              <a:t>in Italy, Iceland, Turkey and Russia </a:t>
            </a:r>
            <a:r>
              <a:rPr lang="en-US" sz="2000" dirty="0" smtClean="0"/>
              <a:t>.</a:t>
            </a:r>
            <a:endParaRPr lang="ar-SA" sz="2000" dirty="0"/>
          </a:p>
        </p:txBody>
      </p:sp>
      <p:pic>
        <p:nvPicPr>
          <p:cNvPr id="4" name="Picture 22"/>
          <p:cNvPicPr/>
          <p:nvPr/>
        </p:nvPicPr>
        <p:blipFill>
          <a:blip r:embed="rId2">
            <a:extLst>
              <a:ext uri="{28A0092B-C50C-407E-A947-70E740481C1C}">
                <a14:useLocalDpi xmlns:a14="http://schemas.microsoft.com/office/drawing/2010/main" val="0"/>
              </a:ext>
            </a:extLst>
          </a:blip>
          <a:stretch>
            <a:fillRect/>
          </a:stretch>
        </p:blipFill>
        <p:spPr>
          <a:xfrm>
            <a:off x="1571604" y="2857496"/>
            <a:ext cx="7572396" cy="3429024"/>
          </a:xfrm>
          <a:prstGeom prst="rect">
            <a:avLst/>
          </a:prstGeom>
        </p:spPr>
      </p:pic>
      <p:sp>
        <p:nvSpPr>
          <p:cNvPr id="54273" name="Rectangle 1"/>
          <p:cNvSpPr>
            <a:spLocks noChangeArrowheads="1"/>
          </p:cNvSpPr>
          <p:nvPr/>
        </p:nvSpPr>
        <p:spPr bwMode="auto">
          <a:xfrm>
            <a:off x="3062167" y="6286520"/>
            <a:ext cx="4316695" cy="33855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tab pos="1276350" algn="l"/>
              </a:tabLst>
            </a:pPr>
            <a:r>
              <a:rPr kumimoji="0" lang="en-US"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Figure (10): Ratios of renewable energy sources.</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571604" y="0"/>
            <a:ext cx="7572396" cy="857232"/>
          </a:xfrm>
        </p:spPr>
        <p:txBody>
          <a:bodyPr>
            <a:normAutofit fontScale="90000"/>
          </a:bodyPr>
          <a:lstStyle/>
          <a:p>
            <a:pPr algn="l" rtl="0"/>
            <a:r>
              <a:rPr lang="en-PH" dirty="0" smtClean="0"/>
              <a:t/>
            </a:r>
            <a:br>
              <a:rPr lang="en-PH" dirty="0" smtClean="0"/>
            </a:br>
            <a:r>
              <a:rPr lang="en-PH" dirty="0" smtClean="0"/>
              <a:t> </a:t>
            </a:r>
            <a:r>
              <a:rPr lang="en-PH" sz="4000" dirty="0"/>
              <a:t>Geothermal growth worldwide:</a:t>
            </a:r>
            <a:r>
              <a:rPr lang="en-US" dirty="0"/>
              <a:t/>
            </a:r>
            <a:br>
              <a:rPr lang="en-US" dirty="0"/>
            </a:br>
            <a:endParaRPr lang="ar-SA" dirty="0"/>
          </a:p>
        </p:txBody>
      </p:sp>
      <p:pic>
        <p:nvPicPr>
          <p:cNvPr id="4" name="Picture 14"/>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571625" y="1000108"/>
            <a:ext cx="7572375" cy="5232127"/>
          </a:xfrm>
          <a:prstGeom prst="rect">
            <a:avLst/>
          </a:prstGeom>
        </p:spPr>
      </p:pic>
      <p:sp>
        <p:nvSpPr>
          <p:cNvPr id="53249" name="Rectangle 1"/>
          <p:cNvSpPr>
            <a:spLocks noChangeArrowheads="1"/>
          </p:cNvSpPr>
          <p:nvPr/>
        </p:nvSpPr>
        <p:spPr bwMode="auto">
          <a:xfrm>
            <a:off x="2423040" y="6215082"/>
            <a:ext cx="5366534" cy="33855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Figure (11): The growth in the geothermal energy worldwide. </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571604" y="0"/>
            <a:ext cx="7572396" cy="1214422"/>
          </a:xfrm>
        </p:spPr>
        <p:txBody>
          <a:bodyPr>
            <a:noAutofit/>
          </a:bodyPr>
          <a:lstStyle/>
          <a:p>
            <a:pPr algn="l" rtl="0"/>
            <a:r>
              <a:rPr lang="en-US" sz="4000" dirty="0" smtClean="0"/>
              <a:t>CHAPTER 3: Geothermal in Palestine.</a:t>
            </a:r>
            <a:endParaRPr lang="ar-SA" sz="4000" dirty="0"/>
          </a:p>
        </p:txBody>
      </p:sp>
      <p:sp>
        <p:nvSpPr>
          <p:cNvPr id="3" name="عنصر نائب للمحتوى 2"/>
          <p:cNvSpPr>
            <a:spLocks noGrp="1"/>
          </p:cNvSpPr>
          <p:nvPr>
            <p:ph idx="1"/>
          </p:nvPr>
        </p:nvSpPr>
        <p:spPr>
          <a:xfrm>
            <a:off x="1571604" y="1285860"/>
            <a:ext cx="7572396" cy="5572140"/>
          </a:xfrm>
        </p:spPr>
        <p:txBody>
          <a:bodyPr>
            <a:normAutofit/>
          </a:bodyPr>
          <a:lstStyle/>
          <a:p>
            <a:pPr algn="just" rtl="0"/>
            <a:r>
              <a:rPr lang="en-US" sz="2000" dirty="0" smtClean="0"/>
              <a:t> </a:t>
            </a:r>
            <a:r>
              <a:rPr lang="en-US" sz="2000" dirty="0"/>
              <a:t>Energy prices in </a:t>
            </a:r>
            <a:r>
              <a:rPr lang="en-US" sz="2000" dirty="0" smtClean="0"/>
              <a:t>Palestine:</a:t>
            </a:r>
          </a:p>
          <a:p>
            <a:pPr algn="just" rtl="0"/>
            <a:endParaRPr lang="en-US" sz="2000" dirty="0"/>
          </a:p>
          <a:p>
            <a:pPr algn="just" rtl="0"/>
            <a:endParaRPr lang="en-US" sz="2000" dirty="0" smtClean="0"/>
          </a:p>
          <a:p>
            <a:pPr algn="just" rtl="0"/>
            <a:endParaRPr lang="en-US" sz="2000" dirty="0"/>
          </a:p>
          <a:p>
            <a:pPr algn="just" rtl="0"/>
            <a:endParaRPr lang="en-US" sz="2000" dirty="0" smtClean="0"/>
          </a:p>
          <a:p>
            <a:pPr algn="just" rtl="0"/>
            <a:endParaRPr lang="en-US" sz="2000" dirty="0"/>
          </a:p>
          <a:p>
            <a:pPr algn="just" rtl="0"/>
            <a:endParaRPr lang="en-US" sz="2000" dirty="0" smtClean="0"/>
          </a:p>
          <a:p>
            <a:pPr algn="just" rtl="0"/>
            <a:endParaRPr lang="en-US" sz="2000" dirty="0"/>
          </a:p>
          <a:p>
            <a:pPr algn="just" rtl="0"/>
            <a:r>
              <a:rPr lang="en-US" sz="2000" dirty="0"/>
              <a:t>Locations of Geothermal Sources in Palestine</a:t>
            </a:r>
            <a:r>
              <a:rPr lang="en-US" sz="2000" dirty="0" smtClean="0"/>
              <a:t>:</a:t>
            </a:r>
          </a:p>
          <a:p>
            <a:pPr algn="just" rtl="0"/>
            <a:endParaRPr lang="en-US" sz="2000" dirty="0"/>
          </a:p>
          <a:p>
            <a:pPr algn="just" rtl="0">
              <a:buNone/>
            </a:pPr>
            <a:endParaRPr lang="en-US" sz="2000" dirty="0" smtClean="0"/>
          </a:p>
          <a:p>
            <a:pPr algn="just" rtl="0"/>
            <a:endParaRPr lang="ar-SA" sz="2000" dirty="0"/>
          </a:p>
        </p:txBody>
      </p:sp>
      <p:graphicFrame>
        <p:nvGraphicFramePr>
          <p:cNvPr id="4" name="جدول 3"/>
          <p:cNvGraphicFramePr>
            <a:graphicFrameLocks noGrp="1"/>
          </p:cNvGraphicFramePr>
          <p:nvPr>
            <p:extLst>
              <p:ext uri="{D42A27DB-BD31-4B8C-83A1-F6EECF244321}">
                <p14:modId xmlns:p14="http://schemas.microsoft.com/office/powerpoint/2010/main" val="670367627"/>
              </p:ext>
            </p:extLst>
          </p:nvPr>
        </p:nvGraphicFramePr>
        <p:xfrm>
          <a:off x="1643042" y="2143116"/>
          <a:ext cx="4929222" cy="2011680"/>
        </p:xfrm>
        <a:graphic>
          <a:graphicData uri="http://schemas.openxmlformats.org/drawingml/2006/table">
            <a:tbl>
              <a:tblPr rtl="1" firstRow="1" bandRow="1">
                <a:tableStyleId>{5C22544A-7EE6-4342-B048-85BDC9FD1C3A}</a:tableStyleId>
              </a:tblPr>
              <a:tblGrid>
                <a:gridCol w="2464611"/>
                <a:gridCol w="2464611"/>
              </a:tblGrid>
              <a:tr h="321471">
                <a:tc>
                  <a:txBody>
                    <a:bodyPr/>
                    <a:lstStyle/>
                    <a:p>
                      <a:pPr rtl="1"/>
                      <a:r>
                        <a:rPr lang="en-US" sz="1600" b="1" kern="1200" dirty="0" smtClean="0">
                          <a:solidFill>
                            <a:schemeClr val="lt1"/>
                          </a:solidFill>
                          <a:latin typeface="+mn-lt"/>
                          <a:ea typeface="+mn-ea"/>
                          <a:cs typeface="+mn-cs"/>
                        </a:rPr>
                        <a:t>0.128 – 0.22 $/kWh</a:t>
                      </a:r>
                      <a:endParaRPr lang="ar-SA" sz="1600" dirty="0"/>
                    </a:p>
                  </a:txBody>
                  <a:tcPr/>
                </a:tc>
                <a:tc>
                  <a:txBody>
                    <a:bodyPr/>
                    <a:lstStyle/>
                    <a:p>
                      <a:pPr algn="just" rtl="0"/>
                      <a:r>
                        <a:rPr lang="en-US" sz="1600" dirty="0" smtClean="0"/>
                        <a:t>Price of electricity</a:t>
                      </a:r>
                      <a:endParaRPr lang="ar-SA" sz="1600" dirty="0"/>
                    </a:p>
                  </a:txBody>
                  <a:tcPr/>
                </a:tc>
              </a:tr>
              <a:tr h="321471">
                <a:tc>
                  <a:txBody>
                    <a:bodyPr/>
                    <a:lstStyle/>
                    <a:p>
                      <a:pPr rtl="1"/>
                      <a:r>
                        <a:rPr lang="en-US" sz="1600" kern="1200" dirty="0" smtClean="0">
                          <a:solidFill>
                            <a:schemeClr val="dk1"/>
                          </a:solidFill>
                          <a:latin typeface="+mn-lt"/>
                          <a:ea typeface="+mn-ea"/>
                          <a:cs typeface="+mn-cs"/>
                        </a:rPr>
                        <a:t>1.6   $/liter</a:t>
                      </a:r>
                      <a:endParaRPr lang="ar-SA" sz="1600" dirty="0"/>
                    </a:p>
                  </a:txBody>
                  <a:tcPr/>
                </a:tc>
                <a:tc>
                  <a:txBody>
                    <a:bodyPr/>
                    <a:lstStyle/>
                    <a:p>
                      <a:pPr algn="just" rtl="0"/>
                      <a:r>
                        <a:rPr lang="en-US" sz="1600" dirty="0" smtClean="0"/>
                        <a:t>Price of gasoline</a:t>
                      </a:r>
                      <a:endParaRPr lang="ar-SA" sz="1600" dirty="0"/>
                    </a:p>
                  </a:txBody>
                  <a:tcPr/>
                </a:tc>
              </a:tr>
              <a:tr h="321471">
                <a:tc>
                  <a:txBody>
                    <a:bodyPr/>
                    <a:lstStyle/>
                    <a:p>
                      <a:pPr rtl="1"/>
                      <a:r>
                        <a:rPr lang="en-US" sz="1600" kern="1200" smtClean="0">
                          <a:solidFill>
                            <a:schemeClr val="dk1"/>
                          </a:solidFill>
                          <a:latin typeface="+mn-lt"/>
                          <a:ea typeface="+mn-ea"/>
                          <a:cs typeface="+mn-cs"/>
                        </a:rPr>
                        <a:t>2.1  </a:t>
                      </a:r>
                      <a:r>
                        <a:rPr lang="en-US" sz="1600" kern="1200" dirty="0" smtClean="0">
                          <a:solidFill>
                            <a:schemeClr val="dk1"/>
                          </a:solidFill>
                          <a:latin typeface="+mn-lt"/>
                          <a:ea typeface="+mn-ea"/>
                          <a:cs typeface="+mn-cs"/>
                        </a:rPr>
                        <a:t>$/liter</a:t>
                      </a:r>
                      <a:endParaRPr lang="ar-SA" sz="1600" dirty="0"/>
                    </a:p>
                  </a:txBody>
                  <a:tcPr/>
                </a:tc>
                <a:tc>
                  <a:txBody>
                    <a:bodyPr/>
                    <a:lstStyle/>
                    <a:p>
                      <a:pPr algn="just" rtl="0"/>
                      <a:r>
                        <a:rPr lang="en-US" sz="1600" dirty="0" smtClean="0"/>
                        <a:t>Price of diesel</a:t>
                      </a:r>
                      <a:endParaRPr lang="ar-SA" sz="1600" dirty="0"/>
                    </a:p>
                  </a:txBody>
                  <a:tcPr/>
                </a:tc>
              </a:tr>
              <a:tr h="321471">
                <a:tc>
                  <a:txBody>
                    <a:bodyPr/>
                    <a:lstStyle/>
                    <a:p>
                      <a:pPr rtl="1"/>
                      <a:r>
                        <a:rPr lang="en-US" sz="1600" kern="1200" dirty="0" smtClean="0">
                          <a:solidFill>
                            <a:schemeClr val="dk1"/>
                          </a:solidFill>
                          <a:latin typeface="+mn-lt"/>
                          <a:ea typeface="+mn-ea"/>
                          <a:cs typeface="+mn-cs"/>
                        </a:rPr>
                        <a:t>1.44   $ /Kg</a:t>
                      </a:r>
                      <a:endParaRPr lang="ar-SA" sz="1600" dirty="0"/>
                    </a:p>
                  </a:txBody>
                  <a:tcPr/>
                </a:tc>
                <a:tc>
                  <a:txBody>
                    <a:bodyPr/>
                    <a:lstStyle/>
                    <a:p>
                      <a:pPr algn="just" rtl="0"/>
                      <a:r>
                        <a:rPr lang="en-US" sz="1600" dirty="0" smtClean="0"/>
                        <a:t>Price of gas</a:t>
                      </a:r>
                      <a:endParaRPr lang="ar-SA" sz="1600" dirty="0"/>
                    </a:p>
                  </a:txBody>
                  <a:tcPr/>
                </a:tc>
              </a:tr>
              <a:tr h="321471">
                <a:tc>
                  <a:txBody>
                    <a:bodyPr/>
                    <a:lstStyle/>
                    <a:p>
                      <a:pPr rtl="1"/>
                      <a:r>
                        <a:rPr lang="en-US" sz="1600" kern="1200" dirty="0" smtClean="0">
                          <a:solidFill>
                            <a:schemeClr val="dk1"/>
                          </a:solidFill>
                          <a:latin typeface="+mn-lt"/>
                          <a:ea typeface="+mn-ea"/>
                          <a:cs typeface="+mn-cs"/>
                        </a:rPr>
                        <a:t>1.3   $/liter</a:t>
                      </a:r>
                      <a:endParaRPr lang="ar-SA" sz="1600" dirty="0"/>
                    </a:p>
                  </a:txBody>
                  <a:tcPr/>
                </a:tc>
                <a:tc>
                  <a:txBody>
                    <a:bodyPr/>
                    <a:lstStyle/>
                    <a:p>
                      <a:pPr algn="just" rtl="0"/>
                      <a:r>
                        <a:rPr lang="en-US" sz="1600" dirty="0" smtClean="0"/>
                        <a:t>Price of kerosene</a:t>
                      </a:r>
                      <a:endParaRPr lang="ar-SA" sz="1600" dirty="0"/>
                    </a:p>
                  </a:txBody>
                  <a:tcPr/>
                </a:tc>
              </a:tr>
              <a:tr h="321471">
                <a:tc>
                  <a:txBody>
                    <a:bodyPr/>
                    <a:lstStyle/>
                    <a:p>
                      <a:pPr rtl="1"/>
                      <a:r>
                        <a:rPr lang="en-US" sz="1600" kern="1200" dirty="0" smtClean="0">
                          <a:solidFill>
                            <a:schemeClr val="dk1"/>
                          </a:solidFill>
                          <a:latin typeface="+mn-lt"/>
                          <a:ea typeface="+mn-ea"/>
                          <a:cs typeface="+mn-cs"/>
                        </a:rPr>
                        <a:t>195-334  $ /ton</a:t>
                      </a:r>
                      <a:endParaRPr lang="ar-SA" sz="1600" dirty="0"/>
                    </a:p>
                  </a:txBody>
                  <a:tcPr/>
                </a:tc>
                <a:tc>
                  <a:txBody>
                    <a:bodyPr/>
                    <a:lstStyle/>
                    <a:p>
                      <a:pPr algn="just" rtl="0"/>
                      <a:r>
                        <a:rPr lang="en-US" sz="1600" dirty="0" smtClean="0"/>
                        <a:t>Price of firewood</a:t>
                      </a:r>
                      <a:endParaRPr lang="ar-SA" sz="1600" dirty="0"/>
                    </a:p>
                  </a:txBody>
                  <a:tcPr/>
                </a:tc>
              </a:tr>
            </a:tbl>
          </a:graphicData>
        </a:graphic>
      </p:graphicFrame>
      <p:sp>
        <p:nvSpPr>
          <p:cNvPr id="5" name="مستطيل 4"/>
          <p:cNvSpPr/>
          <p:nvPr/>
        </p:nvSpPr>
        <p:spPr>
          <a:xfrm>
            <a:off x="1785918" y="1714488"/>
            <a:ext cx="3839577" cy="338554"/>
          </a:xfrm>
          <a:prstGeom prst="rect">
            <a:avLst/>
          </a:prstGeom>
        </p:spPr>
        <p:txBody>
          <a:bodyPr wrap="none">
            <a:spAutoFit/>
          </a:bodyPr>
          <a:lstStyle/>
          <a:p>
            <a:pPr algn="just" rtl="0"/>
            <a:r>
              <a:rPr lang="en-US" sz="1600" dirty="0" smtClean="0"/>
              <a:t>Table (3.1): The prices of energy in Palestine</a:t>
            </a:r>
            <a:endParaRPr lang="ar-SA" sz="1600" dirty="0"/>
          </a:p>
        </p:txBody>
      </p:sp>
      <p:pic>
        <p:nvPicPr>
          <p:cNvPr id="7" name="Picture 10"/>
          <p:cNvPicPr/>
          <p:nvPr/>
        </p:nvPicPr>
        <p:blipFill>
          <a:blip r:embed="rId2">
            <a:extLst>
              <a:ext uri="{28A0092B-C50C-407E-A947-70E740481C1C}">
                <a14:useLocalDpi xmlns:a14="http://schemas.microsoft.com/office/drawing/2010/main" val="0"/>
              </a:ext>
            </a:extLst>
          </a:blip>
          <a:srcRect/>
          <a:stretch>
            <a:fillRect/>
          </a:stretch>
        </p:blipFill>
        <p:spPr bwMode="auto">
          <a:xfrm>
            <a:off x="6786578" y="1071546"/>
            <a:ext cx="2357422" cy="5072098"/>
          </a:xfrm>
          <a:prstGeom prst="rect">
            <a:avLst/>
          </a:prstGeom>
          <a:noFill/>
          <a:ln>
            <a:noFill/>
          </a:ln>
        </p:spPr>
      </p:pic>
      <p:sp>
        <p:nvSpPr>
          <p:cNvPr id="8" name="مستطيل 7"/>
          <p:cNvSpPr/>
          <p:nvPr/>
        </p:nvSpPr>
        <p:spPr>
          <a:xfrm>
            <a:off x="4572000" y="6211669"/>
            <a:ext cx="4572000" cy="584775"/>
          </a:xfrm>
          <a:prstGeom prst="rect">
            <a:avLst/>
          </a:prstGeom>
        </p:spPr>
        <p:txBody>
          <a:bodyPr>
            <a:spAutoFit/>
          </a:bodyPr>
          <a:lstStyle/>
          <a:p>
            <a:pPr algn="just" rtl="0"/>
            <a:r>
              <a:rPr lang="en-US" sz="1600" dirty="0" smtClean="0"/>
              <a:t>Figure (12): shows the temperature of the earth at depth of 6 km. </a:t>
            </a:r>
            <a:endParaRPr lang="ar-SA" sz="16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571604" y="0"/>
            <a:ext cx="7572396" cy="1142984"/>
          </a:xfrm>
        </p:spPr>
        <p:txBody>
          <a:bodyPr>
            <a:normAutofit fontScale="90000"/>
          </a:bodyPr>
          <a:lstStyle/>
          <a:p>
            <a:pPr algn="l" rtl="0"/>
            <a:r>
              <a:rPr lang="en-PH" sz="4000" dirty="0" smtClean="0"/>
              <a:t>Geothermal </a:t>
            </a:r>
            <a:r>
              <a:rPr lang="en-PH" sz="4000" dirty="0"/>
              <a:t>energy companies in </a:t>
            </a:r>
            <a:r>
              <a:rPr lang="en-PH" sz="4000" dirty="0" smtClean="0"/>
              <a:t>Palestine:</a:t>
            </a:r>
            <a:endParaRPr lang="ar-SA" sz="4000" dirty="0"/>
          </a:p>
        </p:txBody>
      </p:sp>
      <p:sp>
        <p:nvSpPr>
          <p:cNvPr id="3" name="عنصر نائب للمحتوى 2"/>
          <p:cNvSpPr>
            <a:spLocks noGrp="1"/>
          </p:cNvSpPr>
          <p:nvPr>
            <p:ph idx="1"/>
          </p:nvPr>
        </p:nvSpPr>
        <p:spPr>
          <a:xfrm>
            <a:off x="1571604" y="1214422"/>
            <a:ext cx="7572396" cy="5643578"/>
          </a:xfrm>
        </p:spPr>
        <p:txBody>
          <a:bodyPr>
            <a:normAutofit/>
          </a:bodyPr>
          <a:lstStyle/>
          <a:p>
            <a:pPr algn="just" rtl="0"/>
            <a:r>
              <a:rPr lang="en-US" sz="2000" dirty="0"/>
              <a:t>There are just a few firms in our nation "Palestine" that work in the field of geothermal energy; one of these companies is "MENA GEOTHERMAL" in Ramallah. It has a number of successful initiatives in Palestine and Jordan, </a:t>
            </a:r>
            <a:r>
              <a:rPr lang="en-US" sz="2000" dirty="0" smtClean="0"/>
              <a:t>including:</a:t>
            </a:r>
          </a:p>
          <a:p>
            <a:pPr algn="just" rtl="0"/>
            <a:endParaRPr lang="ar-SA" sz="2000" dirty="0"/>
          </a:p>
        </p:txBody>
      </p:sp>
      <p:pic>
        <p:nvPicPr>
          <p:cNvPr id="7" name="صورة 6"/>
          <p:cNvPicPr/>
          <p:nvPr/>
        </p:nvPicPr>
        <p:blipFill>
          <a:blip r:embed="rId2">
            <a:extLst>
              <a:ext uri="{28A0092B-C50C-407E-A947-70E740481C1C}">
                <a14:useLocalDpi xmlns:a14="http://schemas.microsoft.com/office/drawing/2010/main" val="0"/>
              </a:ext>
            </a:extLst>
          </a:blip>
          <a:srcRect/>
          <a:stretch>
            <a:fillRect/>
          </a:stretch>
        </p:blipFill>
        <p:spPr bwMode="auto">
          <a:xfrm>
            <a:off x="1571604" y="3000372"/>
            <a:ext cx="3571900" cy="3333679"/>
          </a:xfrm>
          <a:prstGeom prst="rect">
            <a:avLst/>
          </a:prstGeom>
          <a:noFill/>
          <a:ln>
            <a:noFill/>
          </a:ln>
        </p:spPr>
      </p:pic>
      <p:pic>
        <p:nvPicPr>
          <p:cNvPr id="8" name="Picture 16"/>
          <p:cNvPicPr/>
          <p:nvPr/>
        </p:nvPicPr>
        <p:blipFill>
          <a:blip r:embed="rId3">
            <a:extLst>
              <a:ext uri="{28A0092B-C50C-407E-A947-70E740481C1C}">
                <a14:useLocalDpi xmlns:a14="http://schemas.microsoft.com/office/drawing/2010/main" val="0"/>
              </a:ext>
            </a:extLst>
          </a:blip>
          <a:stretch>
            <a:fillRect/>
          </a:stretch>
        </p:blipFill>
        <p:spPr>
          <a:xfrm>
            <a:off x="5286380" y="3000372"/>
            <a:ext cx="3857620" cy="3286148"/>
          </a:xfrm>
          <a:prstGeom prst="rect">
            <a:avLst/>
          </a:prstGeom>
        </p:spPr>
      </p:pic>
      <p:sp>
        <p:nvSpPr>
          <p:cNvPr id="9" name="مستطيل 8"/>
          <p:cNvSpPr/>
          <p:nvPr/>
        </p:nvSpPr>
        <p:spPr>
          <a:xfrm>
            <a:off x="5214942" y="6357958"/>
            <a:ext cx="4643470" cy="307777"/>
          </a:xfrm>
          <a:prstGeom prst="rect">
            <a:avLst/>
          </a:prstGeom>
        </p:spPr>
        <p:txBody>
          <a:bodyPr wrap="square">
            <a:spAutoFit/>
          </a:bodyPr>
          <a:lstStyle/>
          <a:p>
            <a:pPr algn="just" rtl="0"/>
            <a:r>
              <a:rPr lang="en-US" sz="1400" dirty="0" smtClean="0"/>
              <a:t>Figure (14): UCI headquarter building in Ramallah</a:t>
            </a:r>
            <a:endParaRPr lang="ar-SA" sz="1400" dirty="0"/>
          </a:p>
        </p:txBody>
      </p:sp>
      <p:sp>
        <p:nvSpPr>
          <p:cNvPr id="51201" name="Rectangle 1"/>
          <p:cNvSpPr>
            <a:spLocks noChangeArrowheads="1"/>
          </p:cNvSpPr>
          <p:nvPr/>
        </p:nvSpPr>
        <p:spPr bwMode="auto">
          <a:xfrm>
            <a:off x="1500166" y="6334780"/>
            <a:ext cx="3571900"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Figure (13): Geothermal system of the villa in Etihad subdivision</a:t>
            </a:r>
            <a:r>
              <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571604" y="0"/>
            <a:ext cx="7572396" cy="714356"/>
          </a:xfrm>
        </p:spPr>
        <p:txBody>
          <a:bodyPr>
            <a:normAutofit fontScale="90000"/>
          </a:bodyPr>
          <a:lstStyle/>
          <a:p>
            <a:pPr algn="just" rtl="0"/>
            <a:r>
              <a:rPr lang="en-US" dirty="0" smtClean="0"/>
              <a:t> </a:t>
            </a:r>
            <a:r>
              <a:rPr lang="en-US" sz="3600" dirty="0"/>
              <a:t>Constraint:</a:t>
            </a:r>
            <a:endParaRPr lang="ar-SA" sz="3600" dirty="0"/>
          </a:p>
        </p:txBody>
      </p:sp>
      <p:sp>
        <p:nvSpPr>
          <p:cNvPr id="3" name="عنصر نائب للمحتوى 2"/>
          <p:cNvSpPr>
            <a:spLocks noGrp="1"/>
          </p:cNvSpPr>
          <p:nvPr>
            <p:ph idx="1"/>
          </p:nvPr>
        </p:nvSpPr>
        <p:spPr>
          <a:xfrm>
            <a:off x="1571604" y="857232"/>
            <a:ext cx="7572396" cy="6000768"/>
          </a:xfrm>
        </p:spPr>
        <p:txBody>
          <a:bodyPr>
            <a:normAutofit fontScale="32500" lnSpcReduction="20000"/>
          </a:bodyPr>
          <a:lstStyle/>
          <a:p>
            <a:pPr algn="just" rtl="0"/>
            <a:r>
              <a:rPr lang="en-US" sz="5500" dirty="0"/>
              <a:t>We encountered many difficulties in this project because it is unusual for local energy producing companies, in addition to the habitual access to energy from the Zionist occupation, and geothermal energy is not well-known in developing countries and is used infrequently, but the situation may change in the future.</a:t>
            </a:r>
          </a:p>
          <a:p>
            <a:pPr algn="just" rtl="0"/>
            <a:r>
              <a:rPr lang="en-US" sz="5500" dirty="0"/>
              <a:t>Initially, there are various ways, which are: vertical hole drilling, horizontal hole drilling, and diagonal hole drilling. We use one of these methods based on the available area of the project, in addition to the cheaper hole drilling costs than other methods.</a:t>
            </a:r>
          </a:p>
          <a:p>
            <a:pPr algn="just" rtl="0"/>
            <a:r>
              <a:rPr lang="en-US" sz="5500" dirty="0"/>
              <a:t>Second, how to make this project cost-effective with rapid efficiency and repayment, so that the geothermal installation may operate 24 hours a day, seven days a week. Finally, we have an issue in our nation with investor ideas since they do not believe in investing in clean energy concepts.</a:t>
            </a:r>
          </a:p>
          <a:p>
            <a:pPr algn="just" rtl="0"/>
            <a:r>
              <a:rPr lang="en-US" sz="5500" b="1" dirty="0"/>
              <a:t>Stander code:</a:t>
            </a:r>
            <a:endParaRPr lang="en-US" sz="5500" dirty="0"/>
          </a:p>
          <a:p>
            <a:pPr algn="just" rtl="0"/>
            <a:r>
              <a:rPr lang="en-US" sz="5500" dirty="0"/>
              <a:t>We have used many of the standard code in this project including ASHRAE code, Palestinian heat code, British code, mechanic system code, and ASTM code</a:t>
            </a:r>
          </a:p>
          <a:p>
            <a:pPr algn="just" rtl="0"/>
            <a:r>
              <a:rPr lang="en-US" sz="5500" b="1" dirty="0"/>
              <a:t>Earlier course:</a:t>
            </a:r>
            <a:endParaRPr lang="en-US" sz="5500" dirty="0"/>
          </a:p>
          <a:p>
            <a:pPr algn="just" rtl="0"/>
            <a:r>
              <a:rPr lang="en-US" sz="5500" dirty="0"/>
              <a:t>We have benefited greatly from the courses we studied previously, and we have implemented a part of our project, this courses is mechanics of fluid (67320), HVACs (67440), Thermodynamic 1&amp;2 (67220, 67329) and Building systems (67529).</a:t>
            </a:r>
          </a:p>
          <a:p>
            <a:endParaRPr lang="ar-SA"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571604" y="0"/>
            <a:ext cx="7572396" cy="1285860"/>
          </a:xfrm>
        </p:spPr>
        <p:txBody>
          <a:bodyPr>
            <a:normAutofit/>
          </a:bodyPr>
          <a:lstStyle/>
          <a:p>
            <a:pPr algn="just" rtl="0"/>
            <a:r>
              <a:rPr lang="en-US" sz="4000" dirty="0" smtClean="0"/>
              <a:t>CHAPTER 4: Methodology</a:t>
            </a:r>
            <a:endParaRPr lang="ar-SA" sz="4000" dirty="0"/>
          </a:p>
        </p:txBody>
      </p:sp>
      <p:sp>
        <p:nvSpPr>
          <p:cNvPr id="3" name="عنصر نائب للمحتوى 2"/>
          <p:cNvSpPr>
            <a:spLocks noGrp="1"/>
          </p:cNvSpPr>
          <p:nvPr>
            <p:ph idx="1"/>
          </p:nvPr>
        </p:nvSpPr>
        <p:spPr>
          <a:xfrm>
            <a:off x="1571604" y="1285860"/>
            <a:ext cx="7572396" cy="5572140"/>
          </a:xfrm>
        </p:spPr>
        <p:txBody>
          <a:bodyPr>
            <a:normAutofit/>
          </a:bodyPr>
          <a:lstStyle/>
          <a:p>
            <a:pPr algn="just" rtl="0">
              <a:buNone/>
            </a:pPr>
            <a:r>
              <a:rPr lang="en-PH" sz="2000" dirty="0" smtClean="0"/>
              <a:t>     </a:t>
            </a:r>
            <a:r>
              <a:rPr lang="en-PH" dirty="0" smtClean="0"/>
              <a:t>Procedure:</a:t>
            </a:r>
            <a:endParaRPr lang="en-US" dirty="0" smtClean="0"/>
          </a:p>
          <a:p>
            <a:pPr lvl="0" algn="just" rtl="0"/>
            <a:r>
              <a:rPr lang="en-US" sz="2000" dirty="0" smtClean="0"/>
              <a:t>Calculate the cooling and heating loads.</a:t>
            </a:r>
          </a:p>
          <a:p>
            <a:pPr lvl="0" algn="just" rtl="0"/>
            <a:r>
              <a:rPr lang="en-US" sz="2000" dirty="0" smtClean="0"/>
              <a:t>Select heat pump.</a:t>
            </a:r>
          </a:p>
          <a:p>
            <a:pPr lvl="0" algn="just" rtl="0"/>
            <a:r>
              <a:rPr lang="en-US" sz="2000" dirty="0" smtClean="0"/>
              <a:t>Select the ground loop.</a:t>
            </a:r>
          </a:p>
          <a:p>
            <a:pPr lvl="0" algn="just" rtl="0"/>
            <a:r>
              <a:rPr lang="en-US" sz="2000" dirty="0" smtClean="0"/>
              <a:t>Select pipe for ground loop:the plastic pipes have been foundto be the most cost effective.</a:t>
            </a:r>
          </a:p>
          <a:p>
            <a:pPr lvl="0" algn="just" rtl="0"/>
            <a:r>
              <a:rPr lang="en-US" sz="2000" dirty="0" smtClean="0"/>
              <a:t>Calculate length of ground loop.</a:t>
            </a:r>
          </a:p>
          <a:p>
            <a:pPr lvl="0" algn="just" rtl="0"/>
            <a:r>
              <a:rPr lang="en-US" sz="2000" dirty="0" smtClean="0"/>
              <a:t>Choose fluid in ground loop: accordion to application.</a:t>
            </a:r>
          </a:p>
          <a:p>
            <a:pPr algn="just" rtl="0"/>
            <a:r>
              <a:rPr lang="en-US" sz="2000" dirty="0" smtClean="0"/>
              <a:t>Select circulating pump or pumps.</a:t>
            </a:r>
            <a:endParaRPr lang="ar-SA" sz="20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571604" y="0"/>
            <a:ext cx="7572396" cy="928670"/>
          </a:xfrm>
        </p:spPr>
        <p:txBody>
          <a:bodyPr>
            <a:normAutofit/>
          </a:bodyPr>
          <a:lstStyle/>
          <a:p>
            <a:pPr algn="just" rtl="0"/>
            <a:r>
              <a:rPr lang="en-US" sz="3600" b="1" dirty="0" smtClean="0"/>
              <a:t>Estimation of natural heat flow:</a:t>
            </a:r>
            <a:endParaRPr lang="ar-SA" sz="3600" dirty="0"/>
          </a:p>
        </p:txBody>
      </p:sp>
      <p:sp>
        <p:nvSpPr>
          <p:cNvPr id="3" name="عنصر نائب للمحتوى 2"/>
          <p:cNvSpPr>
            <a:spLocks noGrp="1"/>
          </p:cNvSpPr>
          <p:nvPr>
            <p:ph idx="1"/>
          </p:nvPr>
        </p:nvSpPr>
        <p:spPr>
          <a:xfrm>
            <a:off x="1571604" y="1071546"/>
            <a:ext cx="7572396" cy="5786454"/>
          </a:xfrm>
        </p:spPr>
        <p:txBody>
          <a:bodyPr>
            <a:normAutofit/>
          </a:bodyPr>
          <a:lstStyle/>
          <a:p>
            <a:pPr algn="just" rtl="0"/>
            <a:r>
              <a:rPr lang="en-US" sz="2200" dirty="0" smtClean="0"/>
              <a:t>The heat flow is estimated by determining the quantity of heat transferred by convection and conduction, as well as the conductivity of the natural heat flow from the ground to the surface.</a:t>
            </a:r>
          </a:p>
          <a:p>
            <a:pPr algn="just" rtl="0"/>
            <a:r>
              <a:rPr lang="en-US" sz="2200" dirty="0" smtClean="0"/>
              <a:t>The conductive heat flux is estimated by multiplying the thermal conductivity constant of the rocks near the surface by a temperature gradient underneath. Geothermal conductivity and subterranean thermal gradient are calculated using temperature readings, samples, and laboratory testing. </a:t>
            </a:r>
          </a:p>
          <a:p>
            <a:endParaRPr lang="ar-SA"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571604" y="0"/>
            <a:ext cx="7572396" cy="45719"/>
          </a:xfrm>
        </p:spPr>
        <p:txBody>
          <a:bodyPr>
            <a:normAutofit fontScale="90000"/>
          </a:bodyPr>
          <a:lstStyle/>
          <a:p>
            <a:r>
              <a:rPr lang="en-US" dirty="0" smtClean="0"/>
              <a:t>.</a:t>
            </a:r>
            <a:endParaRPr lang="ar-SA" dirty="0"/>
          </a:p>
        </p:txBody>
      </p:sp>
      <p:sp>
        <p:nvSpPr>
          <p:cNvPr id="3" name="عنصر نائب للمحتوى 2"/>
          <p:cNvSpPr>
            <a:spLocks noGrp="1"/>
          </p:cNvSpPr>
          <p:nvPr>
            <p:ph idx="1"/>
          </p:nvPr>
        </p:nvSpPr>
        <p:spPr>
          <a:xfrm>
            <a:off x="1571604" y="0"/>
            <a:ext cx="7572396" cy="6858000"/>
          </a:xfrm>
        </p:spPr>
        <p:txBody>
          <a:bodyPr>
            <a:noAutofit/>
          </a:bodyPr>
          <a:lstStyle/>
          <a:p>
            <a:pPr lvl="0" algn="just" rtl="0"/>
            <a:r>
              <a:rPr lang="en-US" sz="2000" dirty="0" smtClean="0"/>
              <a:t>Heat flow by conduction estimated by:</a:t>
            </a:r>
          </a:p>
          <a:p>
            <a:pPr algn="just" rtl="0">
              <a:buNone/>
            </a:pPr>
            <a:r>
              <a:rPr lang="en-US" sz="2000" dirty="0" smtClean="0"/>
              <a:t>                                                          .                         (4.1) </a:t>
            </a:r>
          </a:p>
          <a:p>
            <a:pPr algn="just" rtl="0">
              <a:buNone/>
            </a:pPr>
            <a:r>
              <a:rPr lang="en-US" sz="2000" dirty="0" smtClean="0"/>
              <a:t>  Where:</a:t>
            </a:r>
          </a:p>
          <a:p>
            <a:pPr algn="just" rtl="0">
              <a:buNone/>
            </a:pPr>
            <a:r>
              <a:rPr lang="en-US" sz="1800" i="1" dirty="0" smtClean="0"/>
              <a:t>H: Conductive</a:t>
            </a:r>
            <a:r>
              <a:rPr lang="en-US" sz="1800" dirty="0" smtClean="0"/>
              <a:t> heat flow, Watt. </a:t>
            </a:r>
          </a:p>
          <a:p>
            <a:pPr algn="just" rtl="0">
              <a:buNone/>
            </a:pPr>
            <a:r>
              <a:rPr lang="en-US" sz="1800" i="1" dirty="0" smtClean="0"/>
              <a:t>A: </a:t>
            </a:r>
            <a:r>
              <a:rPr lang="en-US" sz="1800" dirty="0" smtClean="0"/>
              <a:t>Surface area, m².</a:t>
            </a:r>
          </a:p>
          <a:p>
            <a:pPr algn="just" rtl="0">
              <a:buNone/>
            </a:pPr>
            <a:r>
              <a:rPr lang="en-US" sz="1800" i="1" dirty="0" smtClean="0"/>
              <a:t>C:</a:t>
            </a:r>
            <a:r>
              <a:rPr lang="en-US" sz="1800" dirty="0" smtClean="0"/>
              <a:t>Rock thermal conductivity, Watt/m°. C.</a:t>
            </a:r>
          </a:p>
          <a:p>
            <a:pPr algn="just" rtl="0">
              <a:buNone/>
            </a:pPr>
            <a:r>
              <a:rPr lang="en-US" sz="1800" dirty="0" smtClean="0"/>
              <a:t>     :Geothermal gradient, °C/m.</a:t>
            </a:r>
          </a:p>
          <a:p>
            <a:pPr algn="just" rtl="0">
              <a:buNone/>
            </a:pPr>
            <a:r>
              <a:rPr lang="en-US" sz="1800" dirty="0" smtClean="0"/>
              <a:t>      : Bottom whole temperature, °C.</a:t>
            </a:r>
          </a:p>
          <a:p>
            <a:pPr algn="just" rtl="0">
              <a:buNone/>
            </a:pPr>
            <a:r>
              <a:rPr lang="en-US" sz="1800" dirty="0" smtClean="0"/>
              <a:t>       : Mean ambient temperature, °C.</a:t>
            </a:r>
          </a:p>
          <a:p>
            <a:pPr algn="just" rtl="0">
              <a:buNone/>
            </a:pPr>
            <a:r>
              <a:rPr lang="en-US" sz="1800" i="1" dirty="0" smtClean="0"/>
              <a:t>  Z</a:t>
            </a:r>
            <a:r>
              <a:rPr lang="en-US" sz="1800" dirty="0" smtClean="0"/>
              <a:t>:Depth, m.</a:t>
            </a:r>
          </a:p>
          <a:p>
            <a:pPr lvl="0" algn="just" rtl="0"/>
            <a:r>
              <a:rPr lang="en-US" sz="2000" dirty="0" smtClean="0"/>
              <a:t>Heat flow by conviction estimated by:</a:t>
            </a:r>
          </a:p>
          <a:p>
            <a:pPr algn="just" rtl="0">
              <a:buNone/>
            </a:pPr>
            <a:r>
              <a:rPr lang="en-US" sz="2000" dirty="0" smtClean="0"/>
              <a:t>                                                                                   (4.2)  </a:t>
            </a:r>
          </a:p>
          <a:p>
            <a:pPr algn="just" rtl="0">
              <a:buNone/>
            </a:pPr>
            <a:r>
              <a:rPr lang="en-US" sz="2000" dirty="0" smtClean="0"/>
              <a:t>Where:</a:t>
            </a:r>
          </a:p>
          <a:p>
            <a:pPr algn="just" rtl="0">
              <a:buNone/>
            </a:pPr>
            <a:r>
              <a:rPr lang="en-US" sz="2000" dirty="0" smtClean="0"/>
              <a:t>       :Convective heat flow, kW.</a:t>
            </a:r>
          </a:p>
          <a:p>
            <a:pPr algn="just" rtl="0">
              <a:buNone/>
            </a:pPr>
            <a:r>
              <a:rPr lang="en-US" sz="2000" dirty="0" smtClean="0"/>
              <a:t>      </a:t>
            </a:r>
            <a:r>
              <a:rPr lang="en-US" sz="2000" dirty="0"/>
              <a:t>F</a:t>
            </a:r>
            <a:r>
              <a:rPr lang="en-US" sz="2000" dirty="0" smtClean="0"/>
              <a:t> : Mass flow rate of thermal spring, kg/s.</a:t>
            </a:r>
          </a:p>
          <a:p>
            <a:pPr algn="just" rtl="0">
              <a:buNone/>
            </a:pPr>
            <a:r>
              <a:rPr lang="en-US" sz="2000" dirty="0" smtClean="0"/>
              <a:t>      m:Heat capacity of fluid, kJ/kg. °C.</a:t>
            </a:r>
          </a:p>
          <a:p>
            <a:pPr algn="just" rtl="0">
              <a:buNone/>
            </a:pPr>
            <a:r>
              <a:rPr lang="en-US" sz="2000" dirty="0" smtClean="0"/>
              <a:t>       : Fluid discharge temperature, °C.</a:t>
            </a:r>
          </a:p>
          <a:p>
            <a:pPr algn="just" rtl="0">
              <a:buNone/>
            </a:pPr>
            <a:r>
              <a:rPr lang="en-US" sz="2000" dirty="0" smtClean="0"/>
              <a:t>       : Mean ambient temperature, °C.</a:t>
            </a:r>
          </a:p>
          <a:p>
            <a:pPr algn="just" rtl="0"/>
            <a:r>
              <a:rPr lang="en-US" sz="2000" dirty="0" smtClean="0"/>
              <a:t>Total heat is equal summation of    </a:t>
            </a:r>
            <a:endParaRPr lang="ar-SA" sz="2000" dirty="0"/>
          </a:p>
        </p:txBody>
      </p:sp>
      <p:sp>
        <p:nvSpPr>
          <p:cNvPr id="3481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dirty="0"/>
          </a:p>
        </p:txBody>
      </p:sp>
      <p:pic>
        <p:nvPicPr>
          <p:cNvPr id="34817"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4218292" y="3837821"/>
            <a:ext cx="1962152" cy="468241"/>
          </a:xfrm>
          <a:prstGeom prst="rect">
            <a:avLst/>
          </a:prstGeom>
          <a:noFill/>
        </p:spPr>
      </p:pic>
      <p:sp>
        <p:nvSpPr>
          <p:cNvPr id="3482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dirty="0"/>
          </a:p>
        </p:txBody>
      </p:sp>
      <p:pic>
        <p:nvPicPr>
          <p:cNvPr id="34819"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3857620" y="428604"/>
            <a:ext cx="2409825" cy="561975"/>
          </a:xfrm>
          <a:prstGeom prst="rect">
            <a:avLst/>
          </a:prstGeom>
          <a:noFill/>
        </p:spPr>
      </p:pic>
      <p:sp>
        <p:nvSpPr>
          <p:cNvPr id="34822"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dirty="0"/>
          </a:p>
        </p:txBody>
      </p:sp>
      <p:pic>
        <p:nvPicPr>
          <p:cNvPr id="34821" name="Picture 5"/>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5572132" y="6429396"/>
            <a:ext cx="642942" cy="428604"/>
          </a:xfrm>
          <a:prstGeom prst="rect">
            <a:avLst/>
          </a:prstGeom>
          <a:noFill/>
        </p:spPr>
      </p:pic>
      <p:sp>
        <p:nvSpPr>
          <p:cNvPr id="34824"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dirty="0"/>
          </a:p>
        </p:txBody>
      </p:sp>
      <p:pic>
        <p:nvPicPr>
          <p:cNvPr id="34823" name="Picture 7"/>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1714480" y="2214554"/>
            <a:ext cx="209550" cy="438150"/>
          </a:xfrm>
          <a:prstGeom prst="rect">
            <a:avLst/>
          </a:prstGeom>
          <a:noFill/>
        </p:spPr>
      </p:pic>
      <p:sp>
        <p:nvSpPr>
          <p:cNvPr id="34826"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dirty="0"/>
          </a:p>
        </p:txBody>
      </p:sp>
      <p:pic>
        <p:nvPicPr>
          <p:cNvPr id="34825" name="Picture 9"/>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1714480" y="2643182"/>
            <a:ext cx="222885" cy="309563"/>
          </a:xfrm>
          <a:prstGeom prst="rect">
            <a:avLst/>
          </a:prstGeom>
          <a:noFill/>
        </p:spPr>
      </p:pic>
      <p:sp>
        <p:nvSpPr>
          <p:cNvPr id="34828"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dirty="0"/>
          </a:p>
        </p:txBody>
      </p:sp>
      <p:pic>
        <p:nvPicPr>
          <p:cNvPr id="34827" name="Picture 11"/>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1701145" y="2928933"/>
            <a:ext cx="222885" cy="309563"/>
          </a:xfrm>
          <a:prstGeom prst="rect">
            <a:avLst/>
          </a:prstGeom>
          <a:noFill/>
        </p:spPr>
      </p:pic>
      <p:sp>
        <p:nvSpPr>
          <p:cNvPr id="34830"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dirty="0"/>
          </a:p>
        </p:txBody>
      </p:sp>
      <p:sp>
        <p:nvSpPr>
          <p:cNvPr id="34832"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dirty="0"/>
          </a:p>
        </p:txBody>
      </p:sp>
      <p:sp>
        <p:nvSpPr>
          <p:cNvPr id="34834" name="Rectangle 1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dirty="0"/>
          </a:p>
        </p:txBody>
      </p:sp>
      <p:pic>
        <p:nvPicPr>
          <p:cNvPr id="34833" name="Picture 17"/>
          <p:cNvPicPr>
            <a:picLocks noChangeAspect="1" noChangeArrowheads="1"/>
          </p:cNvPicPr>
          <p:nvPr/>
        </p:nvPicPr>
        <p:blipFill>
          <a:blip r:embed="rId8">
            <a:clrChange>
              <a:clrFrom>
                <a:srgbClr val="FFFFFF"/>
              </a:clrFrom>
              <a:clrTo>
                <a:srgbClr val="FFFFFF">
                  <a:alpha val="0"/>
                </a:srgbClr>
              </a:clrTo>
            </a:clrChange>
          </a:blip>
          <a:srcRect/>
          <a:stretch>
            <a:fillRect/>
          </a:stretch>
        </p:blipFill>
        <p:spPr bwMode="auto">
          <a:xfrm>
            <a:off x="1785918" y="5500702"/>
            <a:ext cx="217171" cy="452439"/>
          </a:xfrm>
          <a:prstGeom prst="rect">
            <a:avLst/>
          </a:prstGeom>
          <a:noFill/>
        </p:spPr>
      </p:pic>
      <p:sp>
        <p:nvSpPr>
          <p:cNvPr id="34836" name="Rectangle 2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dirty="0"/>
          </a:p>
        </p:txBody>
      </p:sp>
      <p:pic>
        <p:nvPicPr>
          <p:cNvPr id="34835" name="Picture 19"/>
          <p:cNvPicPr>
            <a:picLocks noChangeAspect="1" noChangeArrowheads="1"/>
          </p:cNvPicPr>
          <p:nvPr/>
        </p:nvPicPr>
        <p:blipFill>
          <a:blip r:embed="rId9">
            <a:clrChange>
              <a:clrFrom>
                <a:srgbClr val="FFFFFF"/>
              </a:clrFrom>
              <a:clrTo>
                <a:srgbClr val="FFFFFF">
                  <a:alpha val="0"/>
                </a:srgbClr>
              </a:clrTo>
            </a:clrChange>
          </a:blip>
          <a:srcRect/>
          <a:stretch>
            <a:fillRect/>
          </a:stretch>
        </p:blipFill>
        <p:spPr bwMode="auto">
          <a:xfrm>
            <a:off x="1785918" y="5857892"/>
            <a:ext cx="285752" cy="453841"/>
          </a:xfrm>
          <a:prstGeom prst="rect">
            <a:avLst/>
          </a:prstGeom>
          <a:noFill/>
        </p:spPr>
      </p:pic>
      <p:sp>
        <p:nvSpPr>
          <p:cNvPr id="34838"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dirty="0"/>
          </a:p>
        </p:txBody>
      </p:sp>
      <p:pic>
        <p:nvPicPr>
          <p:cNvPr id="34837" name="Picture 21"/>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1714480" y="6143644"/>
            <a:ext cx="285753" cy="396880"/>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571604" y="0"/>
            <a:ext cx="7572396" cy="1000108"/>
          </a:xfrm>
        </p:spPr>
        <p:txBody>
          <a:bodyPr>
            <a:normAutofit/>
          </a:bodyPr>
          <a:lstStyle/>
          <a:p>
            <a:pPr algn="just" rtl="0"/>
            <a:r>
              <a:rPr lang="en-US" sz="3600" b="1" dirty="0" smtClean="0"/>
              <a:t>Heating load calculation:</a:t>
            </a:r>
            <a:endParaRPr lang="ar-SA" sz="3600" dirty="0"/>
          </a:p>
        </p:txBody>
      </p:sp>
      <p:sp>
        <p:nvSpPr>
          <p:cNvPr id="3" name="عنصر نائب للمحتوى 2"/>
          <p:cNvSpPr>
            <a:spLocks noGrp="1"/>
          </p:cNvSpPr>
          <p:nvPr>
            <p:ph idx="1"/>
          </p:nvPr>
        </p:nvSpPr>
        <p:spPr>
          <a:xfrm>
            <a:off x="1571604" y="1142984"/>
            <a:ext cx="7572396" cy="5715016"/>
          </a:xfrm>
        </p:spPr>
        <p:txBody>
          <a:bodyPr>
            <a:normAutofit lnSpcReduction="10000"/>
          </a:bodyPr>
          <a:lstStyle/>
          <a:p>
            <a:pPr algn="just" rtl="0"/>
            <a:r>
              <a:rPr lang="en-US" sz="2000" dirty="0" smtClean="0"/>
              <a:t>This is accomplished by modifying the thermal load for application via: loss via walls and ceilings, as well as infiltration and ventilation losses:</a:t>
            </a:r>
          </a:p>
          <a:p>
            <a:pPr algn="just" rtl="0"/>
            <a:r>
              <a:rPr lang="en-US" sz="2000" b="1" dirty="0" smtClean="0"/>
              <a:t>Transmission heat losses calculation:</a:t>
            </a:r>
            <a:r>
              <a:rPr lang="en-US" sz="2000" dirty="0" smtClean="0"/>
              <a:t>This is accomplished by calculating the area to be heated or cooled and calculating the overall heat transfer coefficient through surfaces, windows, doors, and the floor, as well as fixing the inside and outside design temperatures, and then calculating the transmission heat loss using the following formula:</a:t>
            </a:r>
          </a:p>
          <a:p>
            <a:pPr algn="just" rtl="0"/>
            <a:r>
              <a:rPr lang="en-US" sz="2000" dirty="0" smtClean="0"/>
              <a:t>                                                         (4.3)</a:t>
            </a:r>
          </a:p>
          <a:p>
            <a:r>
              <a:rPr lang="en-US" sz="2000" dirty="0" smtClean="0"/>
              <a:t> </a:t>
            </a:r>
          </a:p>
          <a:p>
            <a:pPr algn="just" rtl="0">
              <a:buNone/>
            </a:pPr>
            <a:r>
              <a:rPr lang="en-US" sz="2000" dirty="0" smtClean="0"/>
              <a:t>    Where:</a:t>
            </a:r>
          </a:p>
          <a:p>
            <a:pPr algn="just" rtl="0">
              <a:buNone/>
            </a:pPr>
            <a:r>
              <a:rPr lang="en-US" sz="2000" dirty="0" smtClean="0"/>
              <a:t>      :The amount of heat losses through walls and roof (          ).</a:t>
            </a:r>
          </a:p>
          <a:p>
            <a:pPr algn="just" rtl="0">
              <a:buNone/>
            </a:pPr>
            <a:r>
              <a:rPr lang="en-US" sz="2000" dirty="0" smtClean="0"/>
              <a:t>      :Allover heat transfer coefficient  (             ).</a:t>
            </a:r>
          </a:p>
          <a:p>
            <a:pPr algn="just" rtl="0">
              <a:buNone/>
            </a:pPr>
            <a:r>
              <a:rPr lang="en-US" sz="2000" dirty="0" smtClean="0"/>
              <a:t>      : Surface area  (       ).</a:t>
            </a:r>
          </a:p>
          <a:p>
            <a:pPr algn="just" rtl="0">
              <a:buNone/>
            </a:pPr>
            <a:r>
              <a:rPr lang="en-US" sz="2000" dirty="0" smtClean="0"/>
              <a:t>      : Inside designcondition temperature.(            ).</a:t>
            </a:r>
          </a:p>
          <a:p>
            <a:pPr algn="just" rtl="0">
              <a:buNone/>
            </a:pPr>
            <a:r>
              <a:rPr lang="en-US" sz="2000" dirty="0" smtClean="0"/>
              <a:t>      :Outside design condition temperature.(          ) </a:t>
            </a:r>
          </a:p>
          <a:p>
            <a:pPr algn="just" rtl="0"/>
            <a:endParaRPr lang="en-US" sz="2000" dirty="0" smtClean="0"/>
          </a:p>
          <a:p>
            <a:pPr algn="just" rtl="0"/>
            <a:endParaRPr lang="en-US" sz="2000" dirty="0" smtClean="0"/>
          </a:p>
          <a:p>
            <a:pPr algn="just" rtl="0"/>
            <a:endParaRPr lang="en-US" sz="2000" dirty="0" smtClean="0"/>
          </a:p>
          <a:p>
            <a:pPr algn="just" rtl="0"/>
            <a:endParaRPr lang="en-US" sz="2000" dirty="0" smtClean="0"/>
          </a:p>
          <a:p>
            <a:endParaRPr lang="ar-SA" dirty="0"/>
          </a:p>
        </p:txBody>
      </p:sp>
      <p:sp>
        <p:nvSpPr>
          <p:cNvPr id="3379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dirty="0"/>
          </a:p>
        </p:txBody>
      </p:sp>
      <p:pic>
        <p:nvPicPr>
          <p:cNvPr id="33793"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571736" y="3714752"/>
            <a:ext cx="2546914" cy="430728"/>
          </a:xfrm>
          <a:prstGeom prst="rect">
            <a:avLst/>
          </a:prstGeom>
          <a:noFill/>
        </p:spPr>
      </p:pic>
      <p:sp>
        <p:nvSpPr>
          <p:cNvPr id="3379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dirty="0"/>
          </a:p>
        </p:txBody>
      </p:sp>
      <p:pic>
        <p:nvPicPr>
          <p:cNvPr id="33795"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1643042" y="4714884"/>
            <a:ext cx="357190" cy="436566"/>
          </a:xfrm>
          <a:prstGeom prst="rect">
            <a:avLst/>
          </a:prstGeom>
          <a:noFill/>
        </p:spPr>
      </p:pic>
      <p:sp>
        <p:nvSpPr>
          <p:cNvPr id="33798"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dirty="0"/>
          </a:p>
        </p:txBody>
      </p:sp>
      <p:pic>
        <p:nvPicPr>
          <p:cNvPr id="33797" name="Picture 5"/>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1714480" y="5072074"/>
            <a:ext cx="214314" cy="428628"/>
          </a:xfrm>
          <a:prstGeom prst="rect">
            <a:avLst/>
          </a:prstGeom>
          <a:noFill/>
        </p:spPr>
      </p:pic>
      <p:sp>
        <p:nvSpPr>
          <p:cNvPr id="33800"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dirty="0"/>
          </a:p>
        </p:txBody>
      </p:sp>
      <p:pic>
        <p:nvPicPr>
          <p:cNvPr id="33799" name="Picture 7"/>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1714480" y="5357826"/>
            <a:ext cx="214314" cy="471491"/>
          </a:xfrm>
          <a:prstGeom prst="rect">
            <a:avLst/>
          </a:prstGeom>
          <a:noFill/>
        </p:spPr>
      </p:pic>
      <p:sp>
        <p:nvSpPr>
          <p:cNvPr id="33802"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dirty="0"/>
          </a:p>
        </p:txBody>
      </p:sp>
      <p:pic>
        <p:nvPicPr>
          <p:cNvPr id="33801" name="Picture 9"/>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1714480" y="5715016"/>
            <a:ext cx="214314" cy="314327"/>
          </a:xfrm>
          <a:prstGeom prst="rect">
            <a:avLst/>
          </a:prstGeom>
          <a:noFill/>
        </p:spPr>
      </p:pic>
      <p:sp>
        <p:nvSpPr>
          <p:cNvPr id="33804"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dirty="0"/>
          </a:p>
        </p:txBody>
      </p:sp>
      <p:pic>
        <p:nvPicPr>
          <p:cNvPr id="33803" name="Picture 11"/>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1643042" y="6072206"/>
            <a:ext cx="288349" cy="352426"/>
          </a:xfrm>
          <a:prstGeom prst="rect">
            <a:avLst/>
          </a:prstGeom>
          <a:noFill/>
        </p:spPr>
      </p:pic>
      <p:sp>
        <p:nvSpPr>
          <p:cNvPr id="33806"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dirty="0"/>
          </a:p>
        </p:txBody>
      </p:sp>
      <p:pic>
        <p:nvPicPr>
          <p:cNvPr id="33805" name="Picture 13"/>
          <p:cNvPicPr>
            <a:picLocks noChangeAspect="1" noChangeArrowheads="1"/>
          </p:cNvPicPr>
          <p:nvPr/>
        </p:nvPicPr>
        <p:blipFill>
          <a:blip r:embed="rId8">
            <a:clrChange>
              <a:clrFrom>
                <a:srgbClr val="FFFFFF"/>
              </a:clrFrom>
              <a:clrTo>
                <a:srgbClr val="FFFFFF">
                  <a:alpha val="0"/>
                </a:srgbClr>
              </a:clrTo>
            </a:clrChange>
          </a:blip>
          <a:srcRect/>
          <a:stretch>
            <a:fillRect/>
          </a:stretch>
        </p:blipFill>
        <p:spPr bwMode="auto">
          <a:xfrm>
            <a:off x="7429520" y="4786322"/>
            <a:ext cx="285752" cy="392909"/>
          </a:xfrm>
          <a:prstGeom prst="rect">
            <a:avLst/>
          </a:prstGeom>
          <a:noFill/>
        </p:spPr>
      </p:pic>
      <p:sp>
        <p:nvSpPr>
          <p:cNvPr id="33808"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dirty="0"/>
          </a:p>
        </p:txBody>
      </p:sp>
      <p:pic>
        <p:nvPicPr>
          <p:cNvPr id="33807" name="Picture 15"/>
          <p:cNvPicPr>
            <a:picLocks noChangeAspect="1" noChangeArrowheads="1"/>
          </p:cNvPicPr>
          <p:nvPr/>
        </p:nvPicPr>
        <p:blipFill>
          <a:blip r:embed="rId9">
            <a:clrChange>
              <a:clrFrom>
                <a:srgbClr val="FFFFFF"/>
              </a:clrFrom>
              <a:clrTo>
                <a:srgbClr val="FFFFFF">
                  <a:alpha val="0"/>
                </a:srgbClr>
              </a:clrTo>
            </a:clrChange>
          </a:blip>
          <a:srcRect/>
          <a:stretch>
            <a:fillRect/>
          </a:stretch>
        </p:blipFill>
        <p:spPr bwMode="auto">
          <a:xfrm>
            <a:off x="5500694" y="5143512"/>
            <a:ext cx="785818" cy="278839"/>
          </a:xfrm>
          <a:prstGeom prst="rect">
            <a:avLst/>
          </a:prstGeom>
          <a:noFill/>
        </p:spPr>
      </p:pic>
      <p:sp>
        <p:nvSpPr>
          <p:cNvPr id="33810" name="Rectangle 1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dirty="0"/>
          </a:p>
        </p:txBody>
      </p:sp>
      <p:pic>
        <p:nvPicPr>
          <p:cNvPr id="33809" name="Picture 17"/>
          <p:cNvPicPr>
            <a:picLocks noChangeAspect="1" noChangeArrowheads="1"/>
          </p:cNvPicPr>
          <p:nvPr/>
        </p:nvPicPr>
        <p:blipFill>
          <a:blip r:embed="rId10">
            <a:clrChange>
              <a:clrFrom>
                <a:srgbClr val="FFFFFF"/>
              </a:clrFrom>
              <a:clrTo>
                <a:srgbClr val="FFFFFF">
                  <a:alpha val="0"/>
                </a:srgbClr>
              </a:clrTo>
            </a:clrChange>
          </a:blip>
          <a:srcRect/>
          <a:stretch>
            <a:fillRect/>
          </a:stretch>
        </p:blipFill>
        <p:spPr bwMode="auto">
          <a:xfrm>
            <a:off x="3571868" y="5357826"/>
            <a:ext cx="357190" cy="357190"/>
          </a:xfrm>
          <a:prstGeom prst="rect">
            <a:avLst/>
          </a:prstGeom>
          <a:noFill/>
        </p:spPr>
      </p:pic>
      <p:sp>
        <p:nvSpPr>
          <p:cNvPr id="33812" name="Rectangle 2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dirty="0"/>
          </a:p>
        </p:txBody>
      </p:sp>
      <p:pic>
        <p:nvPicPr>
          <p:cNvPr id="33811" name="Picture 19"/>
          <p:cNvPicPr>
            <a:picLocks noChangeAspect="1" noChangeArrowheads="1"/>
          </p:cNvPicPr>
          <p:nvPr/>
        </p:nvPicPr>
        <p:blipFill>
          <a:blip r:embed="rId11">
            <a:clrChange>
              <a:clrFrom>
                <a:srgbClr val="FFFFFF"/>
              </a:clrFrom>
              <a:clrTo>
                <a:srgbClr val="FFFFFF">
                  <a:alpha val="0"/>
                </a:srgbClr>
              </a:clrTo>
            </a:clrChange>
          </a:blip>
          <a:srcRect/>
          <a:stretch>
            <a:fillRect/>
          </a:stretch>
        </p:blipFill>
        <p:spPr bwMode="auto">
          <a:xfrm>
            <a:off x="6143636" y="5715016"/>
            <a:ext cx="285752" cy="392909"/>
          </a:xfrm>
          <a:prstGeom prst="rect">
            <a:avLst/>
          </a:prstGeom>
          <a:noFill/>
        </p:spPr>
      </p:pic>
      <p:sp>
        <p:nvSpPr>
          <p:cNvPr id="33814"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dirty="0"/>
          </a:p>
        </p:txBody>
      </p:sp>
      <p:pic>
        <p:nvPicPr>
          <p:cNvPr id="33813" name="Picture 21"/>
          <p:cNvPicPr>
            <a:picLocks noChangeAspect="1" noChangeArrowheads="1"/>
          </p:cNvPicPr>
          <p:nvPr/>
        </p:nvPicPr>
        <p:blipFill>
          <a:blip r:embed="rId11">
            <a:clrChange>
              <a:clrFrom>
                <a:srgbClr val="FFFFFF"/>
              </a:clrFrom>
              <a:clrTo>
                <a:srgbClr val="FFFFFF">
                  <a:alpha val="0"/>
                </a:srgbClr>
              </a:clrTo>
            </a:clrChange>
          </a:blip>
          <a:srcRect/>
          <a:stretch>
            <a:fillRect/>
          </a:stretch>
        </p:blipFill>
        <p:spPr bwMode="auto">
          <a:xfrm>
            <a:off x="6215074" y="6129949"/>
            <a:ext cx="357190" cy="491137"/>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571604" y="214290"/>
            <a:ext cx="7572396" cy="1000132"/>
          </a:xfrm>
        </p:spPr>
        <p:txBody>
          <a:bodyPr/>
          <a:lstStyle/>
          <a:p>
            <a:pPr algn="l" rtl="0"/>
            <a:r>
              <a:rPr lang="en-US" dirty="0" smtClean="0"/>
              <a:t>Abstract</a:t>
            </a:r>
            <a:endParaRPr lang="ar-SA" dirty="0"/>
          </a:p>
        </p:txBody>
      </p:sp>
      <p:sp>
        <p:nvSpPr>
          <p:cNvPr id="3" name="عنصر نائب للمحتوى 2"/>
          <p:cNvSpPr>
            <a:spLocks noGrp="1"/>
          </p:cNvSpPr>
          <p:nvPr>
            <p:ph idx="1"/>
          </p:nvPr>
        </p:nvSpPr>
        <p:spPr>
          <a:xfrm>
            <a:off x="1571604" y="1214422"/>
            <a:ext cx="7572396" cy="5643578"/>
          </a:xfrm>
        </p:spPr>
        <p:txBody>
          <a:bodyPr>
            <a:normAutofit/>
          </a:bodyPr>
          <a:lstStyle/>
          <a:p>
            <a:pPr algn="just" rtl="0"/>
            <a:r>
              <a:rPr lang="en-US" sz="2000" dirty="0" smtClean="0"/>
              <a:t>The Palestinians are now paying the highest prices for energy and a clear increase in the number of people and equipment, so it is necessary to use alternative natural energy sources, including the heating and adaptation system using geothermal energy.</a:t>
            </a:r>
          </a:p>
          <a:p>
            <a:pPr marL="0" indent="0" algn="just" rtl="0">
              <a:buNone/>
            </a:pPr>
            <a:endParaRPr lang="en-US" sz="2000" dirty="0" smtClean="0"/>
          </a:p>
          <a:p>
            <a:pPr algn="just" rtl="0"/>
            <a:r>
              <a:rPr lang="en-US" sz="2000" dirty="0" smtClean="0"/>
              <a:t>Geothermal energy is useful and environmentally friendly, as heat is transferred from the ground.</a:t>
            </a:r>
          </a:p>
          <a:p>
            <a:pPr marL="0" indent="0" algn="just" rtl="0">
              <a:buNone/>
            </a:pPr>
            <a:endParaRPr lang="en-US" sz="2000" dirty="0" smtClean="0"/>
          </a:p>
          <a:p>
            <a:pPr algn="just" rtl="0"/>
            <a:r>
              <a:rPr lang="en-US" sz="2000" dirty="0" smtClean="0"/>
              <a:t>In this project, we will compare the advantages and disadvantages of geothermal energy with other types of energy in terms of (cost, maintenance and most effective).</a:t>
            </a:r>
            <a:endParaRPr lang="ar-SA" sz="20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571604" y="0"/>
            <a:ext cx="7572396" cy="45719"/>
          </a:xfrm>
        </p:spPr>
        <p:txBody>
          <a:bodyPr>
            <a:normAutofit fontScale="90000"/>
          </a:bodyPr>
          <a:lstStyle/>
          <a:p>
            <a:r>
              <a:rPr lang="en-US" dirty="0" smtClean="0"/>
              <a:t>.</a:t>
            </a:r>
            <a:endParaRPr lang="ar-SA" dirty="0"/>
          </a:p>
        </p:txBody>
      </p:sp>
      <p:sp>
        <p:nvSpPr>
          <p:cNvPr id="3" name="عنصر نائب للمحتوى 2"/>
          <p:cNvSpPr>
            <a:spLocks noGrp="1"/>
          </p:cNvSpPr>
          <p:nvPr>
            <p:ph idx="1"/>
          </p:nvPr>
        </p:nvSpPr>
        <p:spPr>
          <a:xfrm>
            <a:off x="1571604" y="0"/>
            <a:ext cx="7572396" cy="6858000"/>
          </a:xfrm>
        </p:spPr>
        <p:txBody>
          <a:bodyPr>
            <a:normAutofit fontScale="70000" lnSpcReduction="20000"/>
          </a:bodyPr>
          <a:lstStyle/>
          <a:p>
            <a:pPr algn="just" rtl="0"/>
            <a:r>
              <a:rPr lang="en-US" b="1" dirty="0" smtClean="0"/>
              <a:t>Infiltration heat loss calculation:</a:t>
            </a:r>
            <a:endParaRPr lang="en-US" dirty="0" smtClean="0"/>
          </a:p>
          <a:p>
            <a:pPr algn="just" rtl="0"/>
            <a:r>
              <a:rPr lang="en-US" dirty="0" smtClean="0"/>
              <a:t>This approach is based on the hourly air change coefficient (ACH), which occurs when the air within the room is replaced by cold air from the outside and vice versa, causing the internal temperature to rise </a:t>
            </a:r>
            <a:r>
              <a:rPr lang="en-US" dirty="0"/>
              <a:t>.</a:t>
            </a:r>
            <a:r>
              <a:rPr lang="en-US" dirty="0" smtClean="0"/>
              <a:t> The calculation of infiltration heat loss is done using the following formula:</a:t>
            </a:r>
          </a:p>
          <a:p>
            <a:pPr algn="just" rtl="0">
              <a:buNone/>
            </a:pPr>
            <a:r>
              <a:rPr lang="en-US" dirty="0" smtClean="0"/>
              <a:t> </a:t>
            </a:r>
          </a:p>
          <a:p>
            <a:pPr algn="just" rtl="0"/>
            <a:r>
              <a:rPr lang="en-US" dirty="0" smtClean="0"/>
              <a:t>                                                                         (4.4) </a:t>
            </a:r>
          </a:p>
          <a:p>
            <a:pPr algn="just" rtl="0">
              <a:buNone/>
            </a:pPr>
            <a:r>
              <a:rPr lang="en-US" dirty="0" smtClean="0"/>
              <a:t>Where:</a:t>
            </a:r>
          </a:p>
          <a:p>
            <a:pPr algn="just" rtl="0">
              <a:buNone/>
            </a:pPr>
            <a:r>
              <a:rPr lang="en-US" dirty="0" smtClean="0"/>
              <a:t>      : Infiltration heat losses (       ).</a:t>
            </a:r>
          </a:p>
          <a:p>
            <a:pPr algn="just" rtl="0">
              <a:buNone/>
            </a:pPr>
            <a:r>
              <a:rPr lang="en-US" dirty="0" smtClean="0"/>
              <a:t>      : Volume of building(       ).</a:t>
            </a:r>
          </a:p>
          <a:p>
            <a:pPr algn="just" rtl="0">
              <a:buNone/>
            </a:pPr>
            <a:r>
              <a:rPr lang="en-US" dirty="0" smtClean="0"/>
              <a:t>      : Air change per hour.</a:t>
            </a:r>
          </a:p>
          <a:p>
            <a:pPr algn="just" rtl="0">
              <a:buNone/>
            </a:pPr>
            <a:r>
              <a:rPr lang="en-US" dirty="0" smtClean="0"/>
              <a:t>      : Specific heat capacity of air (         )</a:t>
            </a:r>
          </a:p>
          <a:p>
            <a:pPr algn="just" rtl="0">
              <a:buNone/>
            </a:pPr>
            <a:r>
              <a:rPr lang="en-US" dirty="0" smtClean="0"/>
              <a:t>      : Density of air(           ).</a:t>
            </a:r>
          </a:p>
          <a:p>
            <a:pPr algn="just" rtl="0">
              <a:buNone/>
            </a:pPr>
            <a:r>
              <a:rPr lang="en-US" dirty="0" smtClean="0"/>
              <a:t>      :Inside designcondition temperature         ).</a:t>
            </a:r>
          </a:p>
          <a:p>
            <a:pPr algn="just" rtl="0">
              <a:buNone/>
            </a:pPr>
            <a:r>
              <a:rPr lang="en-US" dirty="0" smtClean="0"/>
              <a:t>      :Outside design condition temperature     ). </a:t>
            </a:r>
          </a:p>
          <a:p>
            <a:pPr algn="just" rtl="0">
              <a:buNone/>
            </a:pPr>
            <a:r>
              <a:rPr lang="en-US" dirty="0" smtClean="0"/>
              <a:t> </a:t>
            </a:r>
          </a:p>
          <a:p>
            <a:pPr algn="just" rtl="0"/>
            <a:r>
              <a:rPr lang="en-US" dirty="0" smtClean="0"/>
              <a:t>Find the total load using addition transmission with infiltration, and the equation is as follows:</a:t>
            </a:r>
          </a:p>
          <a:p>
            <a:pPr marL="0" indent="0" algn="just" rtl="0">
              <a:buNone/>
            </a:pPr>
            <a:r>
              <a:rPr lang="en-US" dirty="0" smtClean="0"/>
              <a:t>                                                                    (4.5)</a:t>
            </a:r>
          </a:p>
          <a:p>
            <a:pPr algn="l" rtl="0"/>
            <a:endParaRPr lang="ar-SA" dirty="0"/>
          </a:p>
        </p:txBody>
      </p:sp>
      <p:sp>
        <p:nvSpPr>
          <p:cNvPr id="3277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dirty="0"/>
          </a:p>
        </p:txBody>
      </p:sp>
      <p:pic>
        <p:nvPicPr>
          <p:cNvPr id="32769"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285984" y="2071678"/>
            <a:ext cx="4143404" cy="302534"/>
          </a:xfrm>
          <a:prstGeom prst="rect">
            <a:avLst/>
          </a:prstGeom>
          <a:noFill/>
        </p:spPr>
      </p:pic>
      <p:sp>
        <p:nvSpPr>
          <p:cNvPr id="3277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dirty="0"/>
          </a:p>
        </p:txBody>
      </p:sp>
      <p:pic>
        <p:nvPicPr>
          <p:cNvPr id="32771"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3369105" y="5985788"/>
            <a:ext cx="2500330" cy="446488"/>
          </a:xfrm>
          <a:prstGeom prst="rect">
            <a:avLst/>
          </a:prstGeom>
          <a:noFill/>
        </p:spPr>
      </p:pic>
      <p:sp>
        <p:nvSpPr>
          <p:cNvPr id="3277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dirty="0"/>
          </a:p>
        </p:txBody>
      </p:sp>
      <p:pic>
        <p:nvPicPr>
          <p:cNvPr id="32773" name="Picture 5"/>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1643042" y="2714620"/>
            <a:ext cx="285752" cy="392909"/>
          </a:xfrm>
          <a:prstGeom prst="rect">
            <a:avLst/>
          </a:prstGeom>
          <a:noFill/>
        </p:spPr>
      </p:pic>
      <p:sp>
        <p:nvSpPr>
          <p:cNvPr id="32776"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dirty="0"/>
          </a:p>
        </p:txBody>
      </p:sp>
      <p:pic>
        <p:nvPicPr>
          <p:cNvPr id="32775" name="Picture 7"/>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1714480" y="3143248"/>
            <a:ext cx="214314" cy="428628"/>
          </a:xfrm>
          <a:prstGeom prst="rect">
            <a:avLst/>
          </a:prstGeom>
          <a:noFill/>
        </p:spPr>
      </p:pic>
      <p:sp>
        <p:nvSpPr>
          <p:cNvPr id="32778"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dirty="0"/>
          </a:p>
        </p:txBody>
      </p:sp>
      <p:pic>
        <p:nvPicPr>
          <p:cNvPr id="32777" name="Picture 9"/>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1643042" y="3500438"/>
            <a:ext cx="428628" cy="294682"/>
          </a:xfrm>
          <a:prstGeom prst="rect">
            <a:avLst/>
          </a:prstGeom>
          <a:noFill/>
        </p:spPr>
      </p:pic>
      <p:sp>
        <p:nvSpPr>
          <p:cNvPr id="32780"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dirty="0"/>
          </a:p>
        </p:txBody>
      </p:sp>
      <p:pic>
        <p:nvPicPr>
          <p:cNvPr id="32779" name="Picture 11"/>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1714480" y="3786190"/>
            <a:ext cx="285752" cy="330871"/>
          </a:xfrm>
          <a:prstGeom prst="rect">
            <a:avLst/>
          </a:prstGeom>
          <a:noFill/>
        </p:spPr>
      </p:pic>
      <p:sp>
        <p:nvSpPr>
          <p:cNvPr id="32782"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dirty="0"/>
          </a:p>
        </p:txBody>
      </p:sp>
      <p:pic>
        <p:nvPicPr>
          <p:cNvPr id="32781" name="Picture 13"/>
          <p:cNvPicPr>
            <a:picLocks noChangeAspect="1" noChangeArrowheads="1"/>
          </p:cNvPicPr>
          <p:nvPr/>
        </p:nvPicPr>
        <p:blipFill>
          <a:blip r:embed="rId8">
            <a:clrChange>
              <a:clrFrom>
                <a:srgbClr val="FFFFFF"/>
              </a:clrFrom>
              <a:clrTo>
                <a:srgbClr val="FFFFFF">
                  <a:alpha val="0"/>
                </a:srgbClr>
              </a:clrTo>
            </a:clrChange>
          </a:blip>
          <a:srcRect/>
          <a:stretch>
            <a:fillRect/>
          </a:stretch>
        </p:blipFill>
        <p:spPr bwMode="auto">
          <a:xfrm>
            <a:off x="1785918" y="4000504"/>
            <a:ext cx="214314" cy="523879"/>
          </a:xfrm>
          <a:prstGeom prst="rect">
            <a:avLst/>
          </a:prstGeom>
          <a:noFill/>
        </p:spPr>
      </p:pic>
      <p:sp>
        <p:nvSpPr>
          <p:cNvPr id="32784"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dirty="0"/>
          </a:p>
        </p:txBody>
      </p:sp>
      <p:pic>
        <p:nvPicPr>
          <p:cNvPr id="32783" name="Picture 15"/>
          <p:cNvPicPr>
            <a:picLocks noChangeAspect="1" noChangeArrowheads="1"/>
          </p:cNvPicPr>
          <p:nvPr/>
        </p:nvPicPr>
        <p:blipFill>
          <a:blip r:embed="rId9">
            <a:clrChange>
              <a:clrFrom>
                <a:srgbClr val="FFFFFF"/>
              </a:clrFrom>
              <a:clrTo>
                <a:srgbClr val="FFFFFF">
                  <a:alpha val="0"/>
                </a:srgbClr>
              </a:clrTo>
            </a:clrChange>
          </a:blip>
          <a:srcRect/>
          <a:stretch>
            <a:fillRect/>
          </a:stretch>
        </p:blipFill>
        <p:spPr bwMode="auto">
          <a:xfrm>
            <a:off x="1714480" y="4500570"/>
            <a:ext cx="240290" cy="352426"/>
          </a:xfrm>
          <a:prstGeom prst="rect">
            <a:avLst/>
          </a:prstGeom>
          <a:noFill/>
        </p:spPr>
      </p:pic>
      <p:sp>
        <p:nvSpPr>
          <p:cNvPr id="32786" name="Rectangle 1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dirty="0"/>
          </a:p>
        </p:txBody>
      </p:sp>
      <p:pic>
        <p:nvPicPr>
          <p:cNvPr id="32785" name="Picture 17"/>
          <p:cNvPicPr>
            <a:picLocks noChangeAspect="1" noChangeArrowheads="1"/>
          </p:cNvPicPr>
          <p:nvPr/>
        </p:nvPicPr>
        <p:blipFill>
          <a:blip r:embed="rId10">
            <a:clrChange>
              <a:clrFrom>
                <a:srgbClr val="FFFFFF"/>
              </a:clrFrom>
              <a:clrTo>
                <a:srgbClr val="FFFFFF">
                  <a:alpha val="0"/>
                </a:srgbClr>
              </a:clrTo>
            </a:clrChange>
          </a:blip>
          <a:srcRect/>
          <a:stretch>
            <a:fillRect/>
          </a:stretch>
        </p:blipFill>
        <p:spPr bwMode="auto">
          <a:xfrm>
            <a:off x="1643042" y="4786322"/>
            <a:ext cx="288349" cy="352426"/>
          </a:xfrm>
          <a:prstGeom prst="rect">
            <a:avLst/>
          </a:prstGeom>
          <a:noFill/>
        </p:spPr>
      </p:pic>
      <p:sp>
        <p:nvSpPr>
          <p:cNvPr id="32788" name="Rectangle 2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dirty="0"/>
          </a:p>
        </p:txBody>
      </p:sp>
      <p:pic>
        <p:nvPicPr>
          <p:cNvPr id="32787" name="Picture 19"/>
          <p:cNvPicPr>
            <a:picLocks noChangeAspect="1" noChangeArrowheads="1"/>
          </p:cNvPicPr>
          <p:nvPr/>
        </p:nvPicPr>
        <p:blipFill>
          <a:blip r:embed="rId11">
            <a:clrChange>
              <a:clrFrom>
                <a:srgbClr val="FFFFFF"/>
              </a:clrFrom>
              <a:clrTo>
                <a:srgbClr val="FFFFFF">
                  <a:alpha val="0"/>
                </a:srgbClr>
              </a:clrTo>
            </a:clrChange>
          </a:blip>
          <a:srcRect/>
          <a:stretch>
            <a:fillRect/>
          </a:stretch>
        </p:blipFill>
        <p:spPr bwMode="auto">
          <a:xfrm>
            <a:off x="4929190" y="2786058"/>
            <a:ext cx="285752" cy="392909"/>
          </a:xfrm>
          <a:prstGeom prst="rect">
            <a:avLst/>
          </a:prstGeom>
          <a:noFill/>
        </p:spPr>
      </p:pic>
      <p:sp>
        <p:nvSpPr>
          <p:cNvPr id="32790"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dirty="0"/>
          </a:p>
        </p:txBody>
      </p:sp>
      <p:pic>
        <p:nvPicPr>
          <p:cNvPr id="32789" name="Picture 21"/>
          <p:cNvPicPr>
            <a:picLocks noChangeAspect="1" noChangeArrowheads="1"/>
          </p:cNvPicPr>
          <p:nvPr/>
        </p:nvPicPr>
        <p:blipFill>
          <a:blip r:embed="rId12">
            <a:clrChange>
              <a:clrFrom>
                <a:srgbClr val="FFFFFF"/>
              </a:clrFrom>
              <a:clrTo>
                <a:srgbClr val="FFFFFF">
                  <a:alpha val="0"/>
                </a:srgbClr>
              </a:clrTo>
            </a:clrChange>
          </a:blip>
          <a:srcRect/>
          <a:stretch>
            <a:fillRect/>
          </a:stretch>
        </p:blipFill>
        <p:spPr bwMode="auto">
          <a:xfrm>
            <a:off x="4357686" y="3071810"/>
            <a:ext cx="428628" cy="428628"/>
          </a:xfrm>
          <a:prstGeom prst="rect">
            <a:avLst/>
          </a:prstGeom>
          <a:noFill/>
        </p:spPr>
      </p:pic>
      <p:sp>
        <p:nvSpPr>
          <p:cNvPr id="32792" name="Rectangle 2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dirty="0"/>
          </a:p>
        </p:txBody>
      </p:sp>
      <p:pic>
        <p:nvPicPr>
          <p:cNvPr id="32791" name="Picture 23"/>
          <p:cNvPicPr>
            <a:picLocks noChangeAspect="1" noChangeArrowheads="1"/>
          </p:cNvPicPr>
          <p:nvPr/>
        </p:nvPicPr>
        <p:blipFill>
          <a:blip r:embed="rId13">
            <a:clrChange>
              <a:clrFrom>
                <a:srgbClr val="FFFFFF"/>
              </a:clrFrom>
              <a:clrTo>
                <a:srgbClr val="FFFFFF">
                  <a:alpha val="0"/>
                </a:srgbClr>
              </a:clrTo>
            </a:clrChange>
          </a:blip>
          <a:srcRect/>
          <a:stretch>
            <a:fillRect/>
          </a:stretch>
        </p:blipFill>
        <p:spPr bwMode="auto">
          <a:xfrm>
            <a:off x="5429256" y="3857628"/>
            <a:ext cx="504825" cy="209550"/>
          </a:xfrm>
          <a:prstGeom prst="rect">
            <a:avLst/>
          </a:prstGeom>
          <a:noFill/>
        </p:spPr>
      </p:pic>
      <p:sp>
        <p:nvSpPr>
          <p:cNvPr id="32794" name="Rectangle 2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dirty="0"/>
          </a:p>
        </p:txBody>
      </p:sp>
      <p:pic>
        <p:nvPicPr>
          <p:cNvPr id="32793" name="Picture 25"/>
          <p:cNvPicPr>
            <a:picLocks noChangeAspect="1" noChangeArrowheads="1"/>
          </p:cNvPicPr>
          <p:nvPr/>
        </p:nvPicPr>
        <p:blipFill>
          <a:blip r:embed="rId14">
            <a:clrChange>
              <a:clrFrom>
                <a:srgbClr val="FFFFFF"/>
              </a:clrFrom>
              <a:clrTo>
                <a:srgbClr val="FFFFFF">
                  <a:alpha val="0"/>
                </a:srgbClr>
              </a:clrTo>
            </a:clrChange>
          </a:blip>
          <a:srcRect/>
          <a:stretch>
            <a:fillRect/>
          </a:stretch>
        </p:blipFill>
        <p:spPr bwMode="auto">
          <a:xfrm>
            <a:off x="3857620" y="4143380"/>
            <a:ext cx="466725" cy="209550"/>
          </a:xfrm>
          <a:prstGeom prst="rect">
            <a:avLst/>
          </a:prstGeom>
          <a:noFill/>
        </p:spPr>
      </p:pic>
      <p:sp>
        <p:nvSpPr>
          <p:cNvPr id="32796" name="Rectangle 2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dirty="0"/>
          </a:p>
        </p:txBody>
      </p:sp>
      <p:pic>
        <p:nvPicPr>
          <p:cNvPr id="32795" name="Picture 27"/>
          <p:cNvPicPr>
            <a:picLocks noChangeAspect="1" noChangeArrowheads="1"/>
          </p:cNvPicPr>
          <p:nvPr/>
        </p:nvPicPr>
        <p:blipFill>
          <a:blip r:embed="rId15">
            <a:clrChange>
              <a:clrFrom>
                <a:srgbClr val="FFFFFF"/>
              </a:clrFrom>
              <a:clrTo>
                <a:srgbClr val="FFFFFF">
                  <a:alpha val="0"/>
                </a:srgbClr>
              </a:clrTo>
            </a:clrChange>
          </a:blip>
          <a:srcRect/>
          <a:stretch>
            <a:fillRect/>
          </a:stretch>
        </p:blipFill>
        <p:spPr bwMode="auto">
          <a:xfrm>
            <a:off x="6286512" y="4429132"/>
            <a:ext cx="361951" cy="346214"/>
          </a:xfrm>
          <a:prstGeom prst="rect">
            <a:avLst/>
          </a:prstGeom>
          <a:noFill/>
        </p:spPr>
      </p:pic>
      <p:sp>
        <p:nvSpPr>
          <p:cNvPr id="32798" name="Rectangle 3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dirty="0"/>
          </a:p>
        </p:txBody>
      </p:sp>
      <p:pic>
        <p:nvPicPr>
          <p:cNvPr id="32797" name="Picture 29"/>
          <p:cNvPicPr>
            <a:picLocks noChangeAspect="1" noChangeArrowheads="1"/>
          </p:cNvPicPr>
          <p:nvPr/>
        </p:nvPicPr>
        <p:blipFill>
          <a:blip r:embed="rId15">
            <a:clrChange>
              <a:clrFrom>
                <a:srgbClr val="FFFFFF"/>
              </a:clrFrom>
              <a:clrTo>
                <a:srgbClr val="FFFFFF">
                  <a:alpha val="0"/>
                </a:srgbClr>
              </a:clrTo>
            </a:clrChange>
          </a:blip>
          <a:srcRect/>
          <a:stretch>
            <a:fillRect/>
          </a:stretch>
        </p:blipFill>
        <p:spPr bwMode="auto">
          <a:xfrm>
            <a:off x="6414004" y="4775346"/>
            <a:ext cx="366931" cy="350978"/>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571604" y="0"/>
            <a:ext cx="7572396" cy="1071546"/>
          </a:xfrm>
        </p:spPr>
        <p:txBody>
          <a:bodyPr/>
          <a:lstStyle/>
          <a:p>
            <a:pPr algn="just" rtl="0"/>
            <a:r>
              <a:rPr lang="en-US" sz="3600" dirty="0" smtClean="0"/>
              <a:t> Geothermal heat pump:</a:t>
            </a:r>
            <a:r>
              <a:rPr lang="en-US" dirty="0" smtClean="0"/>
              <a:t> </a:t>
            </a:r>
            <a:endParaRPr lang="ar-SA" dirty="0"/>
          </a:p>
        </p:txBody>
      </p:sp>
      <p:sp>
        <p:nvSpPr>
          <p:cNvPr id="3" name="عنصر نائب للمحتوى 2"/>
          <p:cNvSpPr>
            <a:spLocks noGrp="1"/>
          </p:cNvSpPr>
          <p:nvPr>
            <p:ph idx="1"/>
          </p:nvPr>
        </p:nvSpPr>
        <p:spPr>
          <a:xfrm>
            <a:off x="1571604" y="1142984"/>
            <a:ext cx="7572396" cy="5715016"/>
          </a:xfrm>
        </p:spPr>
        <p:txBody>
          <a:bodyPr>
            <a:normAutofit fontScale="92500" lnSpcReduction="20000"/>
          </a:bodyPr>
          <a:lstStyle/>
          <a:p>
            <a:pPr algn="just" rtl="0"/>
            <a:r>
              <a:rPr lang="en-US" sz="2000" dirty="0" smtClean="0"/>
              <a:t>To begin, we must understand how heat pumps function. Heat pumps, in simple terms, transport energy from one location to another </a:t>
            </a:r>
          </a:p>
          <a:p>
            <a:pPr algn="just" rtl="0"/>
            <a:endParaRPr lang="en-US" sz="2000" dirty="0" smtClean="0"/>
          </a:p>
          <a:p>
            <a:pPr algn="just" rtl="0"/>
            <a:endParaRPr lang="en-US" sz="2000" dirty="0" smtClean="0"/>
          </a:p>
          <a:p>
            <a:pPr algn="just" rtl="0"/>
            <a:endParaRPr lang="en-US" sz="2000" dirty="0" smtClean="0"/>
          </a:p>
          <a:p>
            <a:pPr algn="just" rtl="0"/>
            <a:endParaRPr lang="en-US" sz="2000" dirty="0" smtClean="0"/>
          </a:p>
          <a:p>
            <a:pPr algn="just" rtl="0"/>
            <a:endParaRPr lang="en-US" sz="2000" dirty="0" smtClean="0"/>
          </a:p>
          <a:p>
            <a:pPr algn="just" rtl="0"/>
            <a:endParaRPr lang="en-US" sz="2000" dirty="0" smtClean="0"/>
          </a:p>
          <a:p>
            <a:pPr algn="just" rtl="0"/>
            <a:endParaRPr lang="en-US" sz="2000" dirty="0" smtClean="0"/>
          </a:p>
          <a:p>
            <a:pPr algn="just" rtl="0"/>
            <a:endParaRPr lang="en-US" sz="2000" dirty="0" smtClean="0"/>
          </a:p>
          <a:p>
            <a:pPr algn="just" rtl="0"/>
            <a:endParaRPr lang="en-US" sz="2000" dirty="0" smtClean="0"/>
          </a:p>
          <a:p>
            <a:pPr algn="just" rtl="0"/>
            <a:endParaRPr lang="en-US" sz="2000" dirty="0" smtClean="0"/>
          </a:p>
          <a:p>
            <a:pPr algn="just" rtl="0"/>
            <a:endParaRPr lang="en-US" sz="2000" b="1" dirty="0" smtClean="0"/>
          </a:p>
          <a:p>
            <a:pPr algn="just" rtl="0"/>
            <a:r>
              <a:rPr lang="en-US" sz="2000" b="1" dirty="0" smtClean="0"/>
              <a:t> </a:t>
            </a:r>
            <a:r>
              <a:rPr lang="en-US" sz="2200" b="1" dirty="0" smtClean="0"/>
              <a:t>How the ground source heat pumps system works?</a:t>
            </a:r>
            <a:endParaRPr lang="en-US" sz="2200" dirty="0" smtClean="0"/>
          </a:p>
          <a:p>
            <a:pPr algn="just" rtl="0"/>
            <a:r>
              <a:rPr lang="en-US" sz="2200" dirty="0" smtClean="0"/>
              <a:t>The fluid flows through the pipes at a low temperature, and the heat is absorbed from the earth. The fluid next enters the compressor, where the temperature and pressure are raised and either transferred to the area for heating or utilized to heat the water. The earth, which causes heat absorption when a liquid is passed beneath it.</a:t>
            </a:r>
            <a:endParaRPr lang="ar-SA" sz="2200" dirty="0"/>
          </a:p>
        </p:txBody>
      </p:sp>
      <p:pic>
        <p:nvPicPr>
          <p:cNvPr id="5" name="Picture 15"/>
          <p:cNvPicPr/>
          <p:nvPr/>
        </p:nvPicPr>
        <p:blipFill>
          <a:blip r:embed="rId2">
            <a:extLst>
              <a:ext uri="{28A0092B-C50C-407E-A947-70E740481C1C}">
                <a14:useLocalDpi xmlns:a14="http://schemas.microsoft.com/office/drawing/2010/main" val="0"/>
              </a:ext>
            </a:extLst>
          </a:blip>
          <a:stretch>
            <a:fillRect/>
          </a:stretch>
        </p:blipFill>
        <p:spPr>
          <a:xfrm>
            <a:off x="1571604" y="1643050"/>
            <a:ext cx="3214710" cy="2714644"/>
          </a:xfrm>
          <a:prstGeom prst="rect">
            <a:avLst/>
          </a:prstGeom>
        </p:spPr>
      </p:pic>
      <p:sp>
        <p:nvSpPr>
          <p:cNvPr id="31745" name="Rectangle 1"/>
          <p:cNvSpPr>
            <a:spLocks noChangeArrowheads="1"/>
          </p:cNvSpPr>
          <p:nvPr/>
        </p:nvSpPr>
        <p:spPr bwMode="auto">
          <a:xfrm>
            <a:off x="1708661" y="4357694"/>
            <a:ext cx="5785430" cy="33855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Figure (16): geothermal heating and cooling in summer and winter.</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pic>
        <p:nvPicPr>
          <p:cNvPr id="7" name="Picture 9"/>
          <p:cNvPicPr/>
          <p:nvPr/>
        </p:nvPicPr>
        <p:blipFill>
          <a:blip r:embed="rId3">
            <a:extLst>
              <a:ext uri="{28A0092B-C50C-407E-A947-70E740481C1C}">
                <a14:useLocalDpi xmlns:a14="http://schemas.microsoft.com/office/drawing/2010/main" val="0"/>
              </a:ext>
            </a:extLst>
          </a:blip>
          <a:stretch>
            <a:fillRect/>
          </a:stretch>
        </p:blipFill>
        <p:spPr>
          <a:xfrm>
            <a:off x="4572000" y="1785927"/>
            <a:ext cx="4572000" cy="2643206"/>
          </a:xfrm>
          <a:prstGeom prst="rect">
            <a:avLst/>
          </a:prstGeom>
        </p:spPr>
      </p:pic>
      <p:sp>
        <p:nvSpPr>
          <p:cNvPr id="31746" name="Rectangle 2"/>
          <p:cNvSpPr>
            <a:spLocks noChangeArrowheads="1"/>
          </p:cNvSpPr>
          <p:nvPr/>
        </p:nvSpPr>
        <p:spPr bwMode="auto">
          <a:xfrm>
            <a:off x="5057430" y="4071942"/>
            <a:ext cx="2053767" cy="27699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Figure (15): heat pump cycle.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571604" y="0"/>
            <a:ext cx="7572396" cy="857232"/>
          </a:xfrm>
        </p:spPr>
        <p:txBody>
          <a:bodyPr>
            <a:normAutofit/>
          </a:bodyPr>
          <a:lstStyle/>
          <a:p>
            <a:pPr algn="just" rtl="0"/>
            <a:r>
              <a:rPr lang="en-US" sz="3600" b="1" dirty="0" smtClean="0"/>
              <a:t> Heat pump selection:</a:t>
            </a:r>
            <a:endParaRPr lang="ar-SA" sz="3600" dirty="0"/>
          </a:p>
        </p:txBody>
      </p:sp>
      <p:sp>
        <p:nvSpPr>
          <p:cNvPr id="3" name="عنصر نائب للمحتوى 2"/>
          <p:cNvSpPr>
            <a:spLocks noGrp="1"/>
          </p:cNvSpPr>
          <p:nvPr>
            <p:ph idx="1"/>
          </p:nvPr>
        </p:nvSpPr>
        <p:spPr>
          <a:xfrm>
            <a:off x="1571604" y="642918"/>
            <a:ext cx="7572396" cy="6215082"/>
          </a:xfrm>
        </p:spPr>
        <p:txBody>
          <a:bodyPr>
            <a:normAutofit/>
          </a:bodyPr>
          <a:lstStyle/>
          <a:p>
            <a:pPr algn="just" rtl="0"/>
            <a:r>
              <a:rPr lang="en-US" sz="2000" dirty="0" smtClean="0"/>
              <a:t>To choose the heat pump, we need to know the following coordinates:</a:t>
            </a:r>
          </a:p>
          <a:p>
            <a:pPr algn="just" rtl="0">
              <a:buNone/>
            </a:pPr>
            <a:r>
              <a:rPr lang="en-US" sz="2000" dirty="0" smtClean="0"/>
              <a:t>• System configuration (open, close, etc.).</a:t>
            </a:r>
          </a:p>
          <a:p>
            <a:pPr algn="just" rtl="0">
              <a:buNone/>
            </a:pPr>
            <a:r>
              <a:rPr lang="en-US" sz="2000" dirty="0" smtClean="0"/>
              <a:t>• The building's burden (the load).</a:t>
            </a:r>
          </a:p>
          <a:p>
            <a:pPr algn="just" rtl="0">
              <a:buNone/>
            </a:pPr>
            <a:r>
              <a:rPr lang="en-US" sz="2000" dirty="0" smtClean="0"/>
              <a:t>• A performance coefficient is necessary (COP).</a:t>
            </a:r>
          </a:p>
          <a:p>
            <a:pPr algn="just" rtl="0">
              <a:buNone/>
            </a:pPr>
            <a:r>
              <a:rPr lang="en-US" sz="2000" dirty="0" smtClean="0"/>
              <a:t>• Pump specifications (such as reversible or not, water to air, water to water).</a:t>
            </a:r>
          </a:p>
          <a:p>
            <a:pPr algn="just" rtl="0"/>
            <a:r>
              <a:rPr lang="en-PH" sz="2000" dirty="0" smtClean="0"/>
              <a:t>The technology employed in this project is a closed vertical system with water to air heat pump.</a:t>
            </a:r>
            <a:endParaRPr lang="en-US" sz="2000" dirty="0" smtClean="0"/>
          </a:p>
          <a:p>
            <a:pPr algn="just" rtl="0"/>
            <a:r>
              <a:rPr lang="en-US" sz="2000" dirty="0" smtClean="0"/>
              <a:t>Given the following heat pump type:   </a:t>
            </a:r>
          </a:p>
          <a:p>
            <a:pPr algn="just" rtl="0">
              <a:buNone/>
            </a:pPr>
            <a:r>
              <a:rPr lang="en-PH" sz="2000" dirty="0" smtClean="0"/>
              <a:t>                           Table (4.1): EKW Reversible pump data. [29]</a:t>
            </a:r>
            <a:endParaRPr lang="en-US" sz="2000" dirty="0" smtClean="0"/>
          </a:p>
          <a:p>
            <a:pPr algn="just" rtl="0"/>
            <a:endParaRPr lang="en-US" sz="2000" dirty="0" smtClean="0"/>
          </a:p>
          <a:p>
            <a:pPr algn="just" rtl="0"/>
            <a:endParaRPr lang="ar-SA" sz="2000" dirty="0"/>
          </a:p>
        </p:txBody>
      </p:sp>
      <p:graphicFrame>
        <p:nvGraphicFramePr>
          <p:cNvPr id="5" name="جدول 4"/>
          <p:cNvGraphicFramePr>
            <a:graphicFrameLocks noGrp="1"/>
          </p:cNvGraphicFramePr>
          <p:nvPr/>
        </p:nvGraphicFramePr>
        <p:xfrm>
          <a:off x="2214546" y="4572008"/>
          <a:ext cx="6480456" cy="2104056"/>
        </p:xfrm>
        <a:graphic>
          <a:graphicData uri="http://schemas.openxmlformats.org/drawingml/2006/table">
            <a:tbl>
              <a:tblPr rtl="1" firstRow="1" bandRow="1">
                <a:tableStyleId>{5C22544A-7EE6-4342-B048-85BDC9FD1C3A}</a:tableStyleId>
              </a:tblPr>
              <a:tblGrid>
                <a:gridCol w="552050"/>
                <a:gridCol w="116840"/>
                <a:gridCol w="533500"/>
                <a:gridCol w="692055"/>
                <a:gridCol w="736136"/>
                <a:gridCol w="610981"/>
                <a:gridCol w="116840"/>
                <a:gridCol w="632202"/>
                <a:gridCol w="693696"/>
                <a:gridCol w="939821"/>
                <a:gridCol w="856335"/>
              </a:tblGrid>
              <a:tr h="192702">
                <a:tc gridSpan="3">
                  <a:txBody>
                    <a:bodyPr/>
                    <a:lstStyle/>
                    <a:p>
                      <a:pPr algn="just" rtl="0"/>
                      <a:r>
                        <a:rPr lang="en-US" sz="1400" b="1" kern="1200" dirty="0" smtClean="0">
                          <a:solidFill>
                            <a:schemeClr val="lt1"/>
                          </a:solidFill>
                          <a:latin typeface="+mn-lt"/>
                          <a:ea typeface="+mn-ea"/>
                          <a:cs typeface="+mn-cs"/>
                        </a:rPr>
                        <a:t>Heating:</a:t>
                      </a:r>
                      <a:endParaRPr lang="ar-SA" sz="1400" dirty="0"/>
                    </a:p>
                  </a:txBody>
                  <a:tcPr>
                    <a:solidFill>
                      <a:schemeClr val="accent5"/>
                    </a:solidFill>
                  </a:tcPr>
                </a:tc>
                <a:tc hMerge="1">
                  <a:txBody>
                    <a:bodyPr/>
                    <a:lstStyle/>
                    <a:p>
                      <a:pPr rtl="1"/>
                      <a:endParaRPr lang="ar-SA"/>
                    </a:p>
                  </a:txBody>
                  <a:tcPr/>
                </a:tc>
                <a:tc hMerge="1">
                  <a:txBody>
                    <a:bodyPr/>
                    <a:lstStyle/>
                    <a:p>
                      <a:pPr rtl="1"/>
                      <a:endParaRPr lang="ar-SA"/>
                    </a:p>
                  </a:txBody>
                  <a:tcPr/>
                </a:tc>
                <a:tc rowSpan="3">
                  <a:txBody>
                    <a:bodyPr/>
                    <a:lstStyle/>
                    <a:p>
                      <a:pPr algn="just" rtl="0"/>
                      <a:r>
                        <a:rPr lang="en-US" sz="1400" b="1" kern="1200" dirty="0" smtClean="0">
                          <a:solidFill>
                            <a:schemeClr val="lt1"/>
                          </a:solidFill>
                          <a:latin typeface="+mn-lt"/>
                          <a:ea typeface="+mn-ea"/>
                          <a:cs typeface="+mn-cs"/>
                        </a:rPr>
                        <a:t>Source Liquid Flow (L/s)</a:t>
                      </a:r>
                      <a:endParaRPr lang="ar-SA" sz="1400" dirty="0"/>
                    </a:p>
                  </a:txBody>
                  <a:tcPr>
                    <a:solidFill>
                      <a:schemeClr val="accent5"/>
                    </a:solidFill>
                  </a:tcPr>
                </a:tc>
                <a:tc rowSpan="3">
                  <a:txBody>
                    <a:bodyPr/>
                    <a:lstStyle/>
                    <a:p>
                      <a:pPr algn="just" rtl="0"/>
                      <a:r>
                        <a:rPr lang="en-US" sz="1400" b="1" kern="1200" dirty="0" smtClean="0">
                          <a:solidFill>
                            <a:schemeClr val="lt1"/>
                          </a:solidFill>
                          <a:latin typeface="+mn-lt"/>
                          <a:ea typeface="+mn-ea"/>
                          <a:cs typeface="+mn-cs"/>
                        </a:rPr>
                        <a:t>Load Liquid Flow (L/s)</a:t>
                      </a:r>
                      <a:endParaRPr lang="ar-SA" sz="1400" dirty="0"/>
                    </a:p>
                  </a:txBody>
                  <a:tcPr>
                    <a:solidFill>
                      <a:schemeClr val="accent5"/>
                    </a:solidFill>
                  </a:tcPr>
                </a:tc>
                <a:tc gridSpan="3">
                  <a:txBody>
                    <a:bodyPr/>
                    <a:lstStyle/>
                    <a:p>
                      <a:pPr algn="just" rtl="0"/>
                      <a:r>
                        <a:rPr lang="en-US" sz="1400" b="1" kern="1200" dirty="0" smtClean="0">
                          <a:solidFill>
                            <a:schemeClr val="lt1"/>
                          </a:solidFill>
                          <a:latin typeface="+mn-lt"/>
                          <a:ea typeface="+mn-ea"/>
                          <a:cs typeface="+mn-cs"/>
                        </a:rPr>
                        <a:t>Cooling:</a:t>
                      </a:r>
                      <a:endParaRPr lang="ar-SA" sz="1400" dirty="0"/>
                    </a:p>
                  </a:txBody>
                  <a:tcPr>
                    <a:solidFill>
                      <a:schemeClr val="accent5"/>
                    </a:solidFill>
                  </a:tcPr>
                </a:tc>
                <a:tc hMerge="1">
                  <a:txBody>
                    <a:bodyPr/>
                    <a:lstStyle/>
                    <a:p>
                      <a:pPr rtl="1"/>
                      <a:endParaRPr lang="ar-SA"/>
                    </a:p>
                  </a:txBody>
                  <a:tcPr/>
                </a:tc>
                <a:tc hMerge="1">
                  <a:txBody>
                    <a:bodyPr/>
                    <a:lstStyle/>
                    <a:p>
                      <a:pPr rtl="1"/>
                      <a:endParaRPr lang="ar-SA"/>
                    </a:p>
                  </a:txBody>
                  <a:tcPr/>
                </a:tc>
                <a:tc rowSpan="3">
                  <a:txBody>
                    <a:bodyPr/>
                    <a:lstStyle/>
                    <a:p>
                      <a:pPr algn="just" rtl="0"/>
                      <a:r>
                        <a:rPr lang="en-US" sz="1400" b="1" kern="1200" dirty="0" smtClean="0">
                          <a:solidFill>
                            <a:schemeClr val="lt1"/>
                          </a:solidFill>
                          <a:latin typeface="+mn-lt"/>
                          <a:ea typeface="+mn-ea"/>
                          <a:cs typeface="+mn-cs"/>
                        </a:rPr>
                        <a:t>Source Liquid Flow (L/s)</a:t>
                      </a:r>
                      <a:endParaRPr lang="ar-SA" sz="1400" dirty="0"/>
                    </a:p>
                  </a:txBody>
                  <a:tcPr>
                    <a:solidFill>
                      <a:schemeClr val="accent5"/>
                    </a:solidFill>
                  </a:tcPr>
                </a:tc>
                <a:tc rowSpan="3">
                  <a:txBody>
                    <a:bodyPr/>
                    <a:lstStyle/>
                    <a:p>
                      <a:pPr algn="just" rtl="0"/>
                      <a:r>
                        <a:rPr lang="en-US" sz="1400" b="1" kern="1200" dirty="0" smtClean="0">
                          <a:solidFill>
                            <a:schemeClr val="lt1"/>
                          </a:solidFill>
                          <a:latin typeface="+mn-lt"/>
                          <a:ea typeface="+mn-ea"/>
                          <a:cs typeface="+mn-cs"/>
                        </a:rPr>
                        <a:t>Load Liquid Flow (L/s)</a:t>
                      </a:r>
                      <a:endParaRPr lang="ar-SA" sz="1400" dirty="0"/>
                    </a:p>
                  </a:txBody>
                  <a:tcPr>
                    <a:solidFill>
                      <a:schemeClr val="accent5"/>
                    </a:solidFill>
                  </a:tcPr>
                </a:tc>
                <a:tc rowSpan="3">
                  <a:txBody>
                    <a:bodyPr/>
                    <a:lstStyle/>
                    <a:p>
                      <a:pPr algn="just" rtl="0"/>
                      <a:r>
                        <a:rPr lang="en-US" sz="1400" b="1" kern="1200" dirty="0" smtClean="0">
                          <a:solidFill>
                            <a:schemeClr val="lt1"/>
                          </a:solidFill>
                          <a:latin typeface="+mn-lt"/>
                          <a:ea typeface="+mn-ea"/>
                          <a:cs typeface="+mn-cs"/>
                        </a:rPr>
                        <a:t>Model:</a:t>
                      </a:r>
                      <a:endParaRPr lang="ar-SA" sz="1400" dirty="0"/>
                    </a:p>
                  </a:txBody>
                  <a:tcPr>
                    <a:solidFill>
                      <a:schemeClr val="accent5"/>
                    </a:solidFill>
                  </a:tcPr>
                </a:tc>
              </a:tr>
              <a:tr h="337229">
                <a:tc gridSpan="3">
                  <a:txBody>
                    <a:bodyPr/>
                    <a:lstStyle/>
                    <a:p>
                      <a:pPr algn="just" rtl="0"/>
                      <a:r>
                        <a:rPr lang="en-US" sz="1400" kern="1200" dirty="0" smtClean="0">
                          <a:solidFill>
                            <a:schemeClr val="dk1"/>
                          </a:solidFill>
                          <a:latin typeface="+mn-lt"/>
                          <a:ea typeface="+mn-ea"/>
                          <a:cs typeface="+mn-cs"/>
                        </a:rPr>
                        <a:t>LLT= 35°C</a:t>
                      </a:r>
                    </a:p>
                    <a:p>
                      <a:pPr algn="just" rtl="0"/>
                      <a:r>
                        <a:rPr lang="en-US" sz="1400" kern="1200" dirty="0" smtClean="0">
                          <a:solidFill>
                            <a:schemeClr val="dk1"/>
                          </a:solidFill>
                          <a:latin typeface="+mn-lt"/>
                          <a:ea typeface="+mn-ea"/>
                          <a:cs typeface="+mn-cs"/>
                        </a:rPr>
                        <a:t>LST= -3°C</a:t>
                      </a:r>
                      <a:endParaRPr lang="ar-SA" sz="1400" dirty="0"/>
                    </a:p>
                  </a:txBody>
                  <a:tcPr>
                    <a:solidFill>
                      <a:schemeClr val="accent5"/>
                    </a:solidFill>
                  </a:tcPr>
                </a:tc>
                <a:tc hMerge="1">
                  <a:txBody>
                    <a:bodyPr/>
                    <a:lstStyle/>
                    <a:p>
                      <a:pPr rtl="1"/>
                      <a:endParaRPr lang="ar-SA"/>
                    </a:p>
                  </a:txBody>
                  <a:tcPr/>
                </a:tc>
                <a:tc hMerge="1">
                  <a:txBody>
                    <a:bodyPr/>
                    <a:lstStyle/>
                    <a:p>
                      <a:pPr rtl="1"/>
                      <a:endParaRPr lang="ar-SA"/>
                    </a:p>
                  </a:txBody>
                  <a:tcPr/>
                </a:tc>
                <a:tc vMerge="1">
                  <a:txBody>
                    <a:bodyPr/>
                    <a:lstStyle/>
                    <a:p>
                      <a:pPr rtl="1"/>
                      <a:endParaRPr lang="ar-SA"/>
                    </a:p>
                  </a:txBody>
                  <a:tcPr/>
                </a:tc>
                <a:tc vMerge="1">
                  <a:txBody>
                    <a:bodyPr/>
                    <a:lstStyle/>
                    <a:p>
                      <a:pPr rtl="1"/>
                      <a:endParaRPr lang="ar-SA"/>
                    </a:p>
                  </a:txBody>
                  <a:tcPr/>
                </a:tc>
                <a:tc gridSpan="3">
                  <a:txBody>
                    <a:bodyPr/>
                    <a:lstStyle/>
                    <a:p>
                      <a:pPr algn="just" rtl="0"/>
                      <a:r>
                        <a:rPr lang="en-US" sz="1400" kern="1200" dirty="0" smtClean="0">
                          <a:solidFill>
                            <a:schemeClr val="dk1"/>
                          </a:solidFill>
                          <a:latin typeface="+mn-lt"/>
                          <a:ea typeface="+mn-ea"/>
                          <a:cs typeface="+mn-cs"/>
                        </a:rPr>
                        <a:t>LLT=18°C</a:t>
                      </a:r>
                    </a:p>
                    <a:p>
                      <a:pPr algn="just" rtl="0"/>
                      <a:r>
                        <a:rPr lang="en-US" sz="1400" kern="1200" dirty="0" smtClean="0">
                          <a:solidFill>
                            <a:schemeClr val="dk1"/>
                          </a:solidFill>
                          <a:latin typeface="+mn-lt"/>
                          <a:ea typeface="+mn-ea"/>
                          <a:cs typeface="+mn-cs"/>
                        </a:rPr>
                        <a:t>LST=35°C</a:t>
                      </a:r>
                      <a:endParaRPr lang="ar-SA" sz="1400" dirty="0"/>
                    </a:p>
                  </a:txBody>
                  <a:tcPr>
                    <a:solidFill>
                      <a:schemeClr val="accent5"/>
                    </a:solidFill>
                  </a:tcPr>
                </a:tc>
                <a:tc hMerge="1">
                  <a:txBody>
                    <a:bodyPr/>
                    <a:lstStyle/>
                    <a:p>
                      <a:pPr rtl="1"/>
                      <a:endParaRPr lang="ar-SA"/>
                    </a:p>
                  </a:txBody>
                  <a:tcPr/>
                </a:tc>
                <a:tc hMerge="1">
                  <a:txBody>
                    <a:bodyPr/>
                    <a:lstStyle/>
                    <a:p>
                      <a:pPr rtl="1"/>
                      <a:endParaRPr lang="ar-SA"/>
                    </a:p>
                  </a:txBody>
                  <a:tcPr/>
                </a:tc>
                <a:tc vMerge="1">
                  <a:txBody>
                    <a:bodyPr/>
                    <a:lstStyle/>
                    <a:p>
                      <a:pPr rtl="1"/>
                      <a:endParaRPr lang="ar-SA"/>
                    </a:p>
                  </a:txBody>
                  <a:tcPr/>
                </a:tc>
                <a:tc vMerge="1">
                  <a:txBody>
                    <a:bodyPr/>
                    <a:lstStyle/>
                    <a:p>
                      <a:pPr rtl="1"/>
                      <a:endParaRPr lang="ar-SA"/>
                    </a:p>
                  </a:txBody>
                  <a:tcPr/>
                </a:tc>
                <a:tc vMerge="1">
                  <a:txBody>
                    <a:bodyPr/>
                    <a:lstStyle/>
                    <a:p>
                      <a:pPr rtl="1"/>
                      <a:endParaRPr lang="ar-SA"/>
                    </a:p>
                  </a:txBody>
                  <a:tcPr/>
                </a:tc>
              </a:tr>
              <a:tr h="915336">
                <a:tc gridSpan="2">
                  <a:txBody>
                    <a:bodyPr/>
                    <a:lstStyle/>
                    <a:p>
                      <a:pPr algn="just" rtl="0"/>
                      <a:r>
                        <a:rPr lang="en-US" sz="1400" kern="1200" dirty="0" smtClean="0">
                          <a:solidFill>
                            <a:schemeClr val="dk1"/>
                          </a:solidFill>
                          <a:latin typeface="+mn-lt"/>
                          <a:ea typeface="+mn-ea"/>
                          <a:cs typeface="+mn-cs"/>
                        </a:rPr>
                        <a:t>COP</a:t>
                      </a:r>
                      <a:endParaRPr lang="ar-SA" sz="1400" dirty="0"/>
                    </a:p>
                  </a:txBody>
                  <a:tcPr>
                    <a:solidFill>
                      <a:schemeClr val="accent5"/>
                    </a:solidFill>
                  </a:tcPr>
                </a:tc>
                <a:tc hMerge="1">
                  <a:txBody>
                    <a:bodyPr/>
                    <a:lstStyle/>
                    <a:p>
                      <a:pPr rtl="1"/>
                      <a:endParaRPr lang="ar-SA"/>
                    </a:p>
                  </a:txBody>
                  <a:tcPr/>
                </a:tc>
                <a:tc>
                  <a:txBody>
                    <a:bodyPr/>
                    <a:lstStyle/>
                    <a:p>
                      <a:pPr algn="just" rtl="0"/>
                      <a:r>
                        <a:rPr lang="en-US" sz="1400" kern="1200" dirty="0" smtClean="0">
                          <a:solidFill>
                            <a:schemeClr val="dk1"/>
                          </a:solidFill>
                          <a:latin typeface="+mn-lt"/>
                          <a:ea typeface="+mn-ea"/>
                          <a:cs typeface="+mn-cs"/>
                        </a:rPr>
                        <a:t>Capacity KW</a:t>
                      </a:r>
                      <a:endParaRPr lang="ar-SA" sz="1400" dirty="0"/>
                    </a:p>
                  </a:txBody>
                  <a:tcPr>
                    <a:solidFill>
                      <a:schemeClr val="accent5"/>
                    </a:solidFill>
                  </a:tcPr>
                </a:tc>
                <a:tc vMerge="1">
                  <a:txBody>
                    <a:bodyPr/>
                    <a:lstStyle/>
                    <a:p>
                      <a:pPr rtl="1"/>
                      <a:endParaRPr lang="ar-SA"/>
                    </a:p>
                  </a:txBody>
                  <a:tcPr/>
                </a:tc>
                <a:tc vMerge="1">
                  <a:txBody>
                    <a:bodyPr/>
                    <a:lstStyle/>
                    <a:p>
                      <a:pPr rtl="1"/>
                      <a:endParaRPr lang="ar-SA"/>
                    </a:p>
                  </a:txBody>
                  <a:tcPr/>
                </a:tc>
                <a:tc>
                  <a:txBody>
                    <a:bodyPr/>
                    <a:lstStyle/>
                    <a:p>
                      <a:pPr algn="just" rtl="0"/>
                      <a:r>
                        <a:rPr lang="en-US" sz="1400" kern="1200" dirty="0" smtClean="0">
                          <a:solidFill>
                            <a:schemeClr val="dk1"/>
                          </a:solidFill>
                          <a:latin typeface="+mn-lt"/>
                          <a:ea typeface="+mn-ea"/>
                          <a:cs typeface="+mn-cs"/>
                        </a:rPr>
                        <a:t>COP</a:t>
                      </a:r>
                      <a:endParaRPr lang="ar-SA" sz="1400" dirty="0"/>
                    </a:p>
                  </a:txBody>
                  <a:tcPr>
                    <a:solidFill>
                      <a:schemeClr val="accent5"/>
                    </a:solidFill>
                  </a:tcPr>
                </a:tc>
                <a:tc gridSpan="2">
                  <a:txBody>
                    <a:bodyPr/>
                    <a:lstStyle/>
                    <a:p>
                      <a:pPr algn="just" rtl="0"/>
                      <a:r>
                        <a:rPr lang="en-US" sz="1800" kern="1200" dirty="0" smtClean="0">
                          <a:solidFill>
                            <a:schemeClr val="dk1"/>
                          </a:solidFill>
                          <a:latin typeface="+mn-lt"/>
                          <a:ea typeface="+mn-ea"/>
                          <a:cs typeface="+mn-cs"/>
                        </a:rPr>
                        <a:t>Capacity KW</a:t>
                      </a:r>
                      <a:endParaRPr lang="ar-SA" sz="1400" dirty="0"/>
                    </a:p>
                  </a:txBody>
                  <a:tcPr>
                    <a:solidFill>
                      <a:schemeClr val="accent5"/>
                    </a:solidFill>
                  </a:tcPr>
                </a:tc>
                <a:tc hMerge="1">
                  <a:txBody>
                    <a:bodyPr/>
                    <a:lstStyle/>
                    <a:p>
                      <a:pPr rtl="1"/>
                      <a:endParaRPr lang="ar-SA"/>
                    </a:p>
                  </a:txBody>
                  <a:tcPr/>
                </a:tc>
                <a:tc vMerge="1">
                  <a:txBody>
                    <a:bodyPr/>
                    <a:lstStyle/>
                    <a:p>
                      <a:pPr rtl="1"/>
                      <a:endParaRPr lang="ar-SA"/>
                    </a:p>
                  </a:txBody>
                  <a:tcPr/>
                </a:tc>
                <a:tc vMerge="1">
                  <a:txBody>
                    <a:bodyPr/>
                    <a:lstStyle/>
                    <a:p>
                      <a:pPr rtl="1"/>
                      <a:endParaRPr lang="ar-SA"/>
                    </a:p>
                  </a:txBody>
                  <a:tcPr/>
                </a:tc>
                <a:tc vMerge="1">
                  <a:txBody>
                    <a:bodyPr/>
                    <a:lstStyle/>
                    <a:p>
                      <a:pPr rtl="1"/>
                      <a:endParaRPr lang="ar-SA"/>
                    </a:p>
                  </a:txBody>
                  <a:tcPr/>
                </a:tc>
              </a:tr>
              <a:tr h="192702">
                <a:tc>
                  <a:txBody>
                    <a:bodyPr/>
                    <a:lstStyle/>
                    <a:p>
                      <a:pPr rtl="1"/>
                      <a:r>
                        <a:rPr lang="en-US" sz="1800" kern="1200" dirty="0" smtClean="0">
                          <a:solidFill>
                            <a:schemeClr val="dk1"/>
                          </a:solidFill>
                          <a:latin typeface="+mn-lt"/>
                          <a:ea typeface="+mn-ea"/>
                          <a:cs typeface="+mn-cs"/>
                        </a:rPr>
                        <a:t>4.9</a:t>
                      </a:r>
                      <a:endParaRPr lang="ar-SA" dirty="0"/>
                    </a:p>
                  </a:txBody>
                  <a:tcPr>
                    <a:solidFill>
                      <a:schemeClr val="accent5"/>
                    </a:solidFill>
                  </a:tcPr>
                </a:tc>
                <a:tc gridSpan="2">
                  <a:txBody>
                    <a:bodyPr/>
                    <a:lstStyle/>
                    <a:p>
                      <a:pPr rtl="1"/>
                      <a:r>
                        <a:rPr lang="en-US" sz="1800" kern="1200" dirty="0" smtClean="0">
                          <a:solidFill>
                            <a:schemeClr val="dk1"/>
                          </a:solidFill>
                          <a:latin typeface="+mn-lt"/>
                          <a:ea typeface="+mn-ea"/>
                          <a:cs typeface="+mn-cs"/>
                        </a:rPr>
                        <a:t>202</a:t>
                      </a:r>
                      <a:endParaRPr lang="ar-SA" dirty="0"/>
                    </a:p>
                  </a:txBody>
                  <a:tcPr>
                    <a:solidFill>
                      <a:schemeClr val="accent5"/>
                    </a:solidFill>
                  </a:tcPr>
                </a:tc>
                <a:tc hMerge="1">
                  <a:txBody>
                    <a:bodyPr/>
                    <a:lstStyle/>
                    <a:p>
                      <a:pPr rtl="1"/>
                      <a:endParaRPr lang="ar-SA"/>
                    </a:p>
                  </a:txBody>
                  <a:tcPr/>
                </a:tc>
                <a:tc>
                  <a:txBody>
                    <a:bodyPr/>
                    <a:lstStyle/>
                    <a:p>
                      <a:pPr rtl="1"/>
                      <a:r>
                        <a:rPr lang="en-US" sz="1800" kern="1200" dirty="0" smtClean="0">
                          <a:solidFill>
                            <a:schemeClr val="dk1"/>
                          </a:solidFill>
                          <a:latin typeface="+mn-lt"/>
                          <a:ea typeface="+mn-ea"/>
                          <a:cs typeface="+mn-cs"/>
                        </a:rPr>
                        <a:t>5.70</a:t>
                      </a:r>
                      <a:endParaRPr lang="ar-SA" dirty="0"/>
                    </a:p>
                  </a:txBody>
                  <a:tcPr>
                    <a:solidFill>
                      <a:schemeClr val="accent5"/>
                    </a:solidFill>
                  </a:tcPr>
                </a:tc>
                <a:tc>
                  <a:txBody>
                    <a:bodyPr/>
                    <a:lstStyle/>
                    <a:p>
                      <a:pPr rtl="1"/>
                      <a:r>
                        <a:rPr lang="en-US" sz="1800" kern="1200" dirty="0" smtClean="0">
                          <a:solidFill>
                            <a:schemeClr val="dk1"/>
                          </a:solidFill>
                          <a:latin typeface="+mn-lt"/>
                          <a:ea typeface="+mn-ea"/>
                          <a:cs typeface="+mn-cs"/>
                        </a:rPr>
                        <a:t>4.30</a:t>
                      </a:r>
                      <a:endParaRPr lang="ar-SA" dirty="0"/>
                    </a:p>
                  </a:txBody>
                  <a:tcPr>
                    <a:solidFill>
                      <a:schemeClr val="accent5"/>
                    </a:solidFill>
                  </a:tcPr>
                </a:tc>
                <a:tc gridSpan="2">
                  <a:txBody>
                    <a:bodyPr/>
                    <a:lstStyle/>
                    <a:p>
                      <a:pPr rtl="1"/>
                      <a:r>
                        <a:rPr lang="en-US" sz="1800" kern="1200" dirty="0" smtClean="0">
                          <a:solidFill>
                            <a:schemeClr val="dk1"/>
                          </a:solidFill>
                          <a:latin typeface="+mn-lt"/>
                          <a:ea typeface="+mn-ea"/>
                          <a:cs typeface="+mn-cs"/>
                        </a:rPr>
                        <a:t>5.4</a:t>
                      </a:r>
                      <a:endParaRPr lang="ar-SA" dirty="0"/>
                    </a:p>
                  </a:txBody>
                  <a:tcPr>
                    <a:solidFill>
                      <a:schemeClr val="accent5"/>
                    </a:solidFill>
                  </a:tcPr>
                </a:tc>
                <a:tc hMerge="1">
                  <a:txBody>
                    <a:bodyPr/>
                    <a:lstStyle/>
                    <a:p>
                      <a:pPr rtl="1"/>
                      <a:endParaRPr lang="ar-SA"/>
                    </a:p>
                  </a:txBody>
                  <a:tcPr/>
                </a:tc>
                <a:tc>
                  <a:txBody>
                    <a:bodyPr/>
                    <a:lstStyle/>
                    <a:p>
                      <a:pPr rtl="1"/>
                      <a:r>
                        <a:rPr lang="en-US" sz="1800" kern="1200" dirty="0" smtClean="0">
                          <a:solidFill>
                            <a:schemeClr val="dk1"/>
                          </a:solidFill>
                          <a:latin typeface="+mn-lt"/>
                          <a:ea typeface="+mn-ea"/>
                          <a:cs typeface="+mn-cs"/>
                        </a:rPr>
                        <a:t>156</a:t>
                      </a:r>
                      <a:endParaRPr lang="ar-SA" dirty="0"/>
                    </a:p>
                  </a:txBody>
                  <a:tcPr>
                    <a:solidFill>
                      <a:schemeClr val="accent5"/>
                    </a:solidFill>
                  </a:tcPr>
                </a:tc>
                <a:tc>
                  <a:txBody>
                    <a:bodyPr/>
                    <a:lstStyle/>
                    <a:p>
                      <a:pPr rtl="1"/>
                      <a:r>
                        <a:rPr lang="en-US" sz="1800" kern="1200" dirty="0" smtClean="0">
                          <a:solidFill>
                            <a:schemeClr val="dk1"/>
                          </a:solidFill>
                          <a:latin typeface="+mn-lt"/>
                          <a:ea typeface="+mn-ea"/>
                          <a:cs typeface="+mn-cs"/>
                        </a:rPr>
                        <a:t>4.30</a:t>
                      </a:r>
                      <a:endParaRPr lang="ar-SA" dirty="0"/>
                    </a:p>
                  </a:txBody>
                  <a:tcPr>
                    <a:solidFill>
                      <a:schemeClr val="accent5"/>
                    </a:solidFill>
                  </a:tcPr>
                </a:tc>
                <a:tc>
                  <a:txBody>
                    <a:bodyPr/>
                    <a:lstStyle/>
                    <a:p>
                      <a:pPr rtl="1"/>
                      <a:r>
                        <a:rPr lang="en-US" sz="1800" kern="1200" dirty="0" smtClean="0">
                          <a:solidFill>
                            <a:schemeClr val="dk1"/>
                          </a:solidFill>
                          <a:latin typeface="+mn-lt"/>
                          <a:ea typeface="+mn-ea"/>
                          <a:cs typeface="+mn-cs"/>
                        </a:rPr>
                        <a:t>5.70</a:t>
                      </a:r>
                      <a:endParaRPr lang="ar-SA" dirty="0"/>
                    </a:p>
                  </a:txBody>
                  <a:tcPr>
                    <a:solidFill>
                      <a:schemeClr val="accent5"/>
                    </a:solidFill>
                  </a:tcPr>
                </a:tc>
                <a:tc>
                  <a:txBody>
                    <a:bodyPr/>
                    <a:lstStyle/>
                    <a:p>
                      <a:pPr rtl="1"/>
                      <a:r>
                        <a:rPr lang="en-US" sz="1800" kern="1200" dirty="0" smtClean="0">
                          <a:solidFill>
                            <a:schemeClr val="dk1"/>
                          </a:solidFill>
                          <a:latin typeface="+mn-lt"/>
                          <a:ea typeface="+mn-ea"/>
                          <a:cs typeface="+mn-cs"/>
                        </a:rPr>
                        <a:t>EW540</a:t>
                      </a:r>
                      <a:endParaRPr lang="ar-SA" dirty="0"/>
                    </a:p>
                  </a:txBody>
                  <a:tcPr>
                    <a:solidFill>
                      <a:schemeClr val="accent5"/>
                    </a:solidFill>
                  </a:tcPr>
                </a:tc>
              </a:tr>
            </a:tbl>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571604" y="0"/>
            <a:ext cx="7572396" cy="928670"/>
          </a:xfrm>
        </p:spPr>
        <p:txBody>
          <a:bodyPr>
            <a:normAutofit fontScale="90000"/>
          </a:bodyPr>
          <a:lstStyle/>
          <a:p>
            <a:pPr algn="just" rtl="0"/>
            <a:r>
              <a:rPr lang="en-US" dirty="0" smtClean="0"/>
              <a:t> </a:t>
            </a:r>
            <a:r>
              <a:rPr lang="en-US" sz="4000" dirty="0" smtClean="0"/>
              <a:t>Choosing the right geothermal system</a:t>
            </a:r>
            <a:r>
              <a:rPr lang="en-US" dirty="0" smtClean="0"/>
              <a:t>:</a:t>
            </a:r>
            <a:endParaRPr lang="ar-SA" dirty="0"/>
          </a:p>
        </p:txBody>
      </p:sp>
      <p:sp>
        <p:nvSpPr>
          <p:cNvPr id="3" name="عنصر نائب للمحتوى 2"/>
          <p:cNvSpPr>
            <a:spLocks noGrp="1"/>
          </p:cNvSpPr>
          <p:nvPr>
            <p:ph idx="1"/>
          </p:nvPr>
        </p:nvSpPr>
        <p:spPr>
          <a:xfrm>
            <a:off x="1571604" y="1000108"/>
            <a:ext cx="7572396" cy="5857892"/>
          </a:xfrm>
        </p:spPr>
        <p:txBody>
          <a:bodyPr>
            <a:normAutofit fontScale="92500" lnSpcReduction="20000"/>
          </a:bodyPr>
          <a:lstStyle/>
          <a:p>
            <a:pPr algn="just" rtl="0"/>
            <a:r>
              <a:rPr lang="en-US" sz="2000" b="1" dirty="0" smtClean="0"/>
              <a:t>Information to be monitored for geothermal energy extraction:</a:t>
            </a:r>
          </a:p>
          <a:p>
            <a:pPr lvl="0" algn="just" rtl="0"/>
            <a:r>
              <a:rPr lang="en-US" sz="2000" dirty="0" smtClean="0"/>
              <a:t>1-Geological survey: This covers the study of the earth's outer layer (the crust) at a certain depth, as well as the rock, its composition, age, and groundwater.</a:t>
            </a:r>
          </a:p>
          <a:p>
            <a:pPr lvl="0" algn="just" rtl="0"/>
            <a:r>
              <a:rPr lang="en-US" sz="2000" dirty="0" smtClean="0"/>
              <a:t>2-Thermal gradient measurements: It entails drilling into the earth at a depth of 50-100 meters, recording temperatures along the way, and estimating the thermal conductivity of rocks.</a:t>
            </a:r>
          </a:p>
          <a:p>
            <a:pPr lvl="0" algn="just" rtl="0"/>
            <a:r>
              <a:rPr lang="en-US" sz="2000" dirty="0" smtClean="0"/>
              <a:t>3-Drilling and testing for deep exploration. </a:t>
            </a:r>
          </a:p>
          <a:p>
            <a:pPr algn="just" rtl="0"/>
            <a:r>
              <a:rPr lang="en-US" sz="2000" b="1" dirty="0" smtClean="0"/>
              <a:t> Factors that uses in choosing:</a:t>
            </a:r>
            <a:endParaRPr lang="en-US" sz="2200" dirty="0" smtClean="0"/>
          </a:p>
          <a:p>
            <a:pPr algn="just" rtl="0"/>
            <a:r>
              <a:rPr lang="en-US" sz="2200" dirty="0" smtClean="0"/>
              <a:t>The following elements influence the sort of system that should be installed: </a:t>
            </a:r>
          </a:p>
          <a:p>
            <a:pPr algn="just" rtl="0"/>
            <a:r>
              <a:rPr lang="en-US" sz="2200" dirty="0" smtClean="0"/>
              <a:t>1- Weather conditions (location).</a:t>
            </a:r>
          </a:p>
          <a:p>
            <a:pPr algn="just" rtl="0"/>
            <a:r>
              <a:rPr lang="en-US" sz="2200" dirty="0" smtClean="0"/>
              <a:t>2- Soil conditions and constituents</a:t>
            </a:r>
          </a:p>
          <a:p>
            <a:pPr algn="just" rtl="0"/>
            <a:r>
              <a:rPr lang="en-US" sz="2200" dirty="0" smtClean="0"/>
              <a:t>3- The initial drilling expense.</a:t>
            </a:r>
          </a:p>
          <a:p>
            <a:pPr algn="l" rtl="0"/>
            <a:r>
              <a:rPr lang="en-US" sz="2200" dirty="0" smtClean="0"/>
              <a:t>4-The system's available area or space.</a:t>
            </a:r>
            <a:br>
              <a:rPr lang="en-US" sz="2200" dirty="0" smtClean="0"/>
            </a:br>
            <a:endParaRPr lang="en-US" sz="2200" dirty="0" smtClean="0"/>
          </a:p>
          <a:p>
            <a:pPr algn="just" rtl="0"/>
            <a:r>
              <a:rPr lang="en-US" sz="2200" dirty="0" smtClean="0"/>
              <a:t>These elements govern the selection of the right type. As a result of the aforementioned considerations, we decided the vertical ring system to employ in Hardees resturant, and this is what our project will discuss</a:t>
            </a:r>
            <a:endParaRPr lang="ar-SA" sz="22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571604" y="0"/>
            <a:ext cx="7572396" cy="928670"/>
          </a:xfrm>
        </p:spPr>
        <p:txBody>
          <a:bodyPr>
            <a:normAutofit/>
          </a:bodyPr>
          <a:lstStyle/>
          <a:p>
            <a:pPr algn="l" rtl="0"/>
            <a:r>
              <a:rPr lang="en-US" b="1" dirty="0" smtClean="0"/>
              <a:t> </a:t>
            </a:r>
            <a:r>
              <a:rPr lang="en-US" sz="3100" b="1" dirty="0" smtClean="0"/>
              <a:t>Vertical-loop system in Hardee's Restaurant:</a:t>
            </a:r>
            <a:endParaRPr lang="ar-SA" sz="3100" dirty="0"/>
          </a:p>
        </p:txBody>
      </p:sp>
      <p:sp>
        <p:nvSpPr>
          <p:cNvPr id="3" name="عنصر نائب للمحتوى 2"/>
          <p:cNvSpPr>
            <a:spLocks noGrp="1"/>
          </p:cNvSpPr>
          <p:nvPr>
            <p:ph idx="1"/>
          </p:nvPr>
        </p:nvSpPr>
        <p:spPr>
          <a:xfrm>
            <a:off x="1571604" y="1000108"/>
            <a:ext cx="7572396" cy="5857892"/>
          </a:xfrm>
        </p:spPr>
        <p:txBody>
          <a:bodyPr>
            <a:normAutofit/>
          </a:bodyPr>
          <a:lstStyle/>
          <a:p>
            <a:pPr algn="just" rtl="0"/>
            <a:r>
              <a:rPr lang="en-US" sz="2000" b="1" dirty="0" smtClean="0"/>
              <a:t>Considerations about vertical closed loop:</a:t>
            </a:r>
            <a:endParaRPr lang="en-US" sz="2000" dirty="0" smtClean="0"/>
          </a:p>
          <a:p>
            <a:pPr lvl="0" algn="just" rtl="0"/>
            <a:r>
              <a:rPr lang="en-US" sz="2000" dirty="0" smtClean="0"/>
              <a:t>Because ground temperatures are more consistent at depths of 6 meters or deeper, vertical loops require fewer feet of piping than horizontal loops.</a:t>
            </a:r>
          </a:p>
          <a:p>
            <a:pPr lvl="0" algn="just" rtl="0"/>
            <a:r>
              <a:rPr lang="en-US" sz="2000" dirty="0" smtClean="0"/>
              <a:t>Vertical boreholes generally have a diameter of 13 to 18 cm and are placed 3 to 6 meters apart.</a:t>
            </a:r>
          </a:p>
          <a:p>
            <a:pPr lvl="0" algn="just" rtl="0"/>
            <a:r>
              <a:rPr lang="en-US" sz="2000" dirty="0" smtClean="0"/>
              <a:t>A pair of 2 to 3 centimeter pipes are put into the borehole and joined at the bottom by a U-bend assembly. The pipes in each borehole are connected in a trench 1 to 2 meters below grade.</a:t>
            </a:r>
          </a:p>
          <a:p>
            <a:pPr lvl="0" algn="just" rtl="0"/>
            <a:r>
              <a:rPr lang="en-US" sz="2000" dirty="0" smtClean="0"/>
              <a:t>Because pipe length might range from 91 to 183 meters per ton of heat production, proper design is critical. </a:t>
            </a:r>
          </a:p>
          <a:p>
            <a:pPr lvl="0" algn="just" rtl="0"/>
            <a:r>
              <a:rPr lang="en-US" sz="2000" dirty="0" smtClean="0"/>
              <a:t>Prior to system installation, your contractor may drill a test borehole to verify soil conditions and check loop length and design. </a:t>
            </a:r>
          </a:p>
          <a:p>
            <a:endParaRPr lang="ar-SA"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571604" y="0"/>
            <a:ext cx="7572396" cy="928670"/>
          </a:xfrm>
        </p:spPr>
        <p:txBody>
          <a:bodyPr/>
          <a:lstStyle/>
          <a:p>
            <a:pPr algn="just" rtl="0"/>
            <a:r>
              <a:rPr lang="en-US" b="1" dirty="0" smtClean="0"/>
              <a:t> </a:t>
            </a:r>
            <a:r>
              <a:rPr lang="en-US" sz="3600" b="1" dirty="0" smtClean="0"/>
              <a:t>Parallel system:</a:t>
            </a:r>
            <a:endParaRPr lang="ar-SA" sz="3600" dirty="0"/>
          </a:p>
        </p:txBody>
      </p:sp>
      <p:sp>
        <p:nvSpPr>
          <p:cNvPr id="3" name="عنصر نائب للمحتوى 2"/>
          <p:cNvSpPr>
            <a:spLocks noGrp="1"/>
          </p:cNvSpPr>
          <p:nvPr>
            <p:ph idx="1"/>
          </p:nvPr>
        </p:nvSpPr>
        <p:spPr>
          <a:xfrm>
            <a:off x="1571604" y="1000108"/>
            <a:ext cx="7572396" cy="5857892"/>
          </a:xfrm>
        </p:spPr>
        <p:txBody>
          <a:bodyPr>
            <a:normAutofit/>
          </a:bodyPr>
          <a:lstStyle/>
          <a:p>
            <a:pPr algn="l" rtl="0"/>
            <a:r>
              <a:rPr lang="en-US" sz="2000" b="1" dirty="0" smtClean="0"/>
              <a:t>Advantages:</a:t>
            </a:r>
          </a:p>
          <a:p>
            <a:pPr algn="l" rtl="0"/>
            <a:r>
              <a:rPr lang="en-US" sz="2000" dirty="0" smtClean="0"/>
              <a:t>1. The tubes are reasonably priced and functional.</a:t>
            </a:r>
          </a:p>
          <a:p>
            <a:pPr algn="l" rtl="0"/>
            <a:r>
              <a:rPr lang="en-US" sz="2000" dirty="0" smtClean="0"/>
              <a:t>2. It requires very little freezing.</a:t>
            </a:r>
          </a:p>
          <a:p>
            <a:pPr algn="l" rtl="0"/>
            <a:r>
              <a:rPr lang="en-US" sz="2000" dirty="0" smtClean="0"/>
              <a:t>3. The installation fee is rather affordable.</a:t>
            </a:r>
          </a:p>
          <a:p>
            <a:pPr algn="l" rtl="0"/>
            <a:r>
              <a:rPr lang="en-US" sz="2000" b="1" dirty="0" smtClean="0"/>
              <a:t>Disadvantages:</a:t>
            </a:r>
          </a:p>
          <a:p>
            <a:pPr algn="l" rtl="0"/>
            <a:r>
              <a:rPr lang="en-US" sz="2000" dirty="0" smtClean="0"/>
              <a:t>1. Make an effort to guarantee proper air discharge.</a:t>
            </a:r>
          </a:p>
          <a:p>
            <a:pPr algn="l" rtl="0"/>
            <a:r>
              <a:rPr lang="en-US" sz="2000" dirty="0" smtClean="0"/>
              <a:t>2. Maintain balanced flow at balanced speeds, within 5% or less, on each parallel lane.  </a:t>
            </a:r>
          </a:p>
          <a:p>
            <a:pPr algn="l" rtl="0">
              <a:buNone/>
            </a:pPr>
            <a:r>
              <a:rPr lang="en-US" sz="2000" dirty="0" smtClean="0"/>
              <a:t/>
            </a:r>
            <a:br>
              <a:rPr lang="en-US" sz="2000" dirty="0" smtClean="0"/>
            </a:br>
            <a:r>
              <a:rPr lang="en-US" sz="2000" dirty="0" smtClean="0"/>
              <a:t>Because of the cheaper cost and accessible area, we picked a parallel system for our project.</a:t>
            </a:r>
          </a:p>
          <a:p>
            <a:endParaRPr lang="ar-SA"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571604" y="0"/>
            <a:ext cx="7572396" cy="928670"/>
          </a:xfrm>
        </p:spPr>
        <p:txBody>
          <a:bodyPr>
            <a:normAutofit/>
          </a:bodyPr>
          <a:lstStyle/>
          <a:p>
            <a:pPr algn="just" rtl="0"/>
            <a:r>
              <a:rPr lang="en-US" sz="3600" b="1" dirty="0" smtClean="0"/>
              <a:t>Types of pipes:</a:t>
            </a:r>
            <a:endParaRPr lang="ar-SA" sz="3600" dirty="0"/>
          </a:p>
        </p:txBody>
      </p:sp>
      <p:sp>
        <p:nvSpPr>
          <p:cNvPr id="3" name="عنصر نائب للمحتوى 2"/>
          <p:cNvSpPr>
            <a:spLocks noGrp="1"/>
          </p:cNvSpPr>
          <p:nvPr>
            <p:ph idx="1"/>
          </p:nvPr>
        </p:nvSpPr>
        <p:spPr>
          <a:xfrm>
            <a:off x="1571604" y="928670"/>
            <a:ext cx="7572396" cy="5929330"/>
          </a:xfrm>
        </p:spPr>
        <p:txBody>
          <a:bodyPr>
            <a:normAutofit fontScale="92500" lnSpcReduction="10000"/>
          </a:bodyPr>
          <a:lstStyle/>
          <a:p>
            <a:pPr algn="just" rtl="0"/>
            <a:r>
              <a:rPr lang="en-US" sz="2200" dirty="0" smtClean="0"/>
              <a:t>According to the International Association of Geothermal Pumps, the best types of pipes are PVC pipes made of polyethylene or butylene, and they are chosen as follows:</a:t>
            </a:r>
          </a:p>
          <a:p>
            <a:pPr algn="just" rtl="0"/>
            <a:r>
              <a:rPr lang="en-US" sz="2200" dirty="0" smtClean="0"/>
              <a:t>1. Polyethylene: When tested on ASTM 3350, the acceptable grade is PE355434C or PE355434C.</a:t>
            </a:r>
          </a:p>
          <a:p>
            <a:pPr algn="just" rtl="0"/>
            <a:r>
              <a:rPr lang="en-US" sz="2200" dirty="0" smtClean="0"/>
              <a:t>2. Polybutylene: Butylene tube is made in accordance with ASTM D-2581. </a:t>
            </a:r>
          </a:p>
          <a:p>
            <a:pPr algn="just" rtl="0"/>
            <a:r>
              <a:rPr lang="en-US" sz="2200" b="1" dirty="0" smtClean="0"/>
              <a:t>Pipe (parallel loop):</a:t>
            </a:r>
            <a:endParaRPr lang="en-US" sz="2200" dirty="0" smtClean="0"/>
          </a:p>
          <a:p>
            <a:pPr algn="just" rtl="0"/>
            <a:r>
              <a:rPr lang="en-US" sz="2200" dirty="0" smtClean="0"/>
              <a:t>Parallel installation necessitates a great deal of care, but it also necessitates smaller pipe diameters and lowers pressure. The polyethylene or polyethylene pipes have a 1-1/2 inch diameter. In parallel systems, one loop is employed for every ton (12,000 BTU/h) of heat pump capability.</a:t>
            </a:r>
          </a:p>
          <a:p>
            <a:pPr algn="just" rtl="0"/>
            <a:r>
              <a:rPr lang="en-US" sz="2200" dirty="0" smtClean="0"/>
              <a:t>The International Ground Source Heat Pump Association (IGSHPA) has provided the following dimensions:</a:t>
            </a:r>
          </a:p>
          <a:p>
            <a:pPr lvl="0" algn="just" rtl="0"/>
            <a:r>
              <a:rPr lang="en-US" sz="2200" dirty="0" smtClean="0"/>
              <a:t>Pipe size about: 3/4</a:t>
            </a:r>
            <a:r>
              <a:rPr lang="ar-SA" sz="2200" dirty="0" smtClean="0"/>
              <a:t>"</a:t>
            </a:r>
            <a:r>
              <a:rPr lang="en-US" sz="2200" dirty="0" smtClean="0"/>
              <a:t> and 1</a:t>
            </a:r>
            <a:r>
              <a:rPr lang="ar-JO" sz="2200" dirty="0" smtClean="0"/>
              <a:t>"</a:t>
            </a:r>
            <a:r>
              <a:rPr lang="en-US" sz="2200" dirty="0" smtClean="0"/>
              <a:t>.</a:t>
            </a:r>
          </a:p>
          <a:p>
            <a:pPr lvl="0" algn="just" rtl="0"/>
            <a:r>
              <a:rPr lang="en-US" sz="2200" dirty="0" smtClean="0"/>
              <a:t>Bore lengths about: 100 to 200.</a:t>
            </a:r>
          </a:p>
          <a:p>
            <a:pPr lvl="0" algn="just" rtl="0"/>
            <a:r>
              <a:rPr lang="en-US" sz="2200" dirty="0" smtClean="0"/>
              <a:t>Pipe lengths about: 200 to 400.</a:t>
            </a:r>
          </a:p>
          <a:p>
            <a:pPr lvl="0" algn="just" rtl="0"/>
            <a:r>
              <a:rPr lang="en-US" sz="2200" dirty="0" smtClean="0"/>
              <a:t>Length between loops about: 10 to 15. </a:t>
            </a:r>
          </a:p>
          <a:p>
            <a:pPr algn="just" rtl="0"/>
            <a:endParaRPr lang="en-US" sz="2000" dirty="0" smtClean="0"/>
          </a:p>
          <a:p>
            <a:endParaRPr lang="ar-SA"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571604" y="0"/>
            <a:ext cx="7572396" cy="1071546"/>
          </a:xfrm>
        </p:spPr>
        <p:txBody>
          <a:bodyPr>
            <a:normAutofit/>
          </a:bodyPr>
          <a:lstStyle/>
          <a:p>
            <a:pPr algn="just" rtl="0"/>
            <a:r>
              <a:rPr lang="en-US" sz="3200" dirty="0" smtClean="0"/>
              <a:t>Geothermal system for Hardee’s Restaurant:</a:t>
            </a:r>
            <a:endParaRPr lang="ar-SA" sz="3200" dirty="0"/>
          </a:p>
        </p:txBody>
      </p:sp>
      <p:sp>
        <p:nvSpPr>
          <p:cNvPr id="3" name="عنصر نائب للمحتوى 2"/>
          <p:cNvSpPr>
            <a:spLocks noGrp="1"/>
          </p:cNvSpPr>
          <p:nvPr>
            <p:ph idx="1"/>
          </p:nvPr>
        </p:nvSpPr>
        <p:spPr>
          <a:xfrm>
            <a:off x="1571604" y="1071546"/>
            <a:ext cx="7572396" cy="5786454"/>
          </a:xfrm>
        </p:spPr>
        <p:txBody>
          <a:bodyPr>
            <a:normAutofit/>
          </a:bodyPr>
          <a:lstStyle/>
          <a:p>
            <a:pPr algn="just" rtl="0"/>
            <a:r>
              <a:rPr lang="en-PH" sz="1800" dirty="0" smtClean="0"/>
              <a:t>The traditional HVAC system employed in </a:t>
            </a:r>
            <a:r>
              <a:rPr lang="en-US" sz="1800" dirty="0" smtClean="0"/>
              <a:t>Hardee’s Restaurant In Nablus</a:t>
            </a:r>
            <a:r>
              <a:rPr lang="en-PH" sz="1800" dirty="0" smtClean="0"/>
              <a:t>consists of one chillers, has a power of 140 kilowatts, which explains how much the system costs. Furthermore, the system consists of one boilers (160 kw) for heating (one of which is standby),</a:t>
            </a:r>
          </a:p>
          <a:p>
            <a:pPr algn="just" rtl="0">
              <a:buNone/>
            </a:pPr>
            <a:r>
              <a:rPr lang="en-PH" sz="1800" dirty="0" smtClean="0"/>
              <a:t> </a:t>
            </a:r>
            <a:r>
              <a:rPr lang="en-US" sz="1800" dirty="0" smtClean="0"/>
              <a:t/>
            </a:r>
            <a:br>
              <a:rPr lang="en-US" sz="1800" dirty="0" smtClean="0"/>
            </a:br>
            <a:r>
              <a:rPr lang="en-PH" sz="1800" dirty="0" smtClean="0"/>
              <a:t>Due to the high operating costs, we decided to employ the geothermal system </a:t>
            </a:r>
            <a:r>
              <a:rPr lang="en-US" sz="1800" dirty="0" smtClean="0"/>
              <a:t>Hardee’s Restaurant In Nablus </a:t>
            </a:r>
            <a:r>
              <a:rPr lang="en-PH" sz="1800" dirty="0" smtClean="0"/>
              <a:t>to reduce costs.</a:t>
            </a:r>
          </a:p>
          <a:p>
            <a:pPr algn="just" rtl="0">
              <a:buNone/>
            </a:pPr>
            <a:endParaRPr lang="en-US" sz="1800" dirty="0" smtClean="0"/>
          </a:p>
          <a:p>
            <a:endParaRPr lang="ar-SA" dirty="0"/>
          </a:p>
        </p:txBody>
      </p:sp>
      <p:pic>
        <p:nvPicPr>
          <p:cNvPr id="4" name="Picture 8"/>
          <p:cNvPicPr/>
          <p:nvPr/>
        </p:nvPicPr>
        <p:blipFill>
          <a:blip r:embed="rId2">
            <a:extLst>
              <a:ext uri="{28A0092B-C50C-407E-A947-70E740481C1C}">
                <a14:useLocalDpi xmlns:a14="http://schemas.microsoft.com/office/drawing/2010/main" val="0"/>
              </a:ext>
            </a:extLst>
          </a:blip>
          <a:stretch>
            <a:fillRect/>
          </a:stretch>
        </p:blipFill>
        <p:spPr>
          <a:xfrm>
            <a:off x="2428860" y="3143248"/>
            <a:ext cx="5929354" cy="3306445"/>
          </a:xfrm>
          <a:prstGeom prst="rect">
            <a:avLst/>
          </a:prstGeom>
          <a:ln>
            <a:noFill/>
          </a:ln>
          <a:effectLst>
            <a:softEdge rad="112500"/>
          </a:effectLst>
        </p:spPr>
      </p:pic>
      <p:sp>
        <p:nvSpPr>
          <p:cNvPr id="25601" name="Rectangle 1"/>
          <p:cNvSpPr>
            <a:spLocks noChangeArrowheads="1"/>
          </p:cNvSpPr>
          <p:nvPr/>
        </p:nvSpPr>
        <p:spPr bwMode="auto">
          <a:xfrm>
            <a:off x="4243455" y="6519446"/>
            <a:ext cx="2986715" cy="33855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Figure (17): vertical loop system. </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571604" y="0"/>
            <a:ext cx="7572396" cy="857232"/>
          </a:xfrm>
        </p:spPr>
        <p:txBody>
          <a:bodyPr>
            <a:normAutofit/>
          </a:bodyPr>
          <a:lstStyle/>
          <a:p>
            <a:pPr algn="just" rtl="0"/>
            <a:r>
              <a:rPr lang="en-PH" sz="3600" dirty="0" smtClean="0"/>
              <a:t>Thermal test:</a:t>
            </a:r>
            <a:endParaRPr lang="ar-SA" sz="3600" dirty="0"/>
          </a:p>
        </p:txBody>
      </p:sp>
      <p:sp>
        <p:nvSpPr>
          <p:cNvPr id="3" name="عنصر نائب للمحتوى 2"/>
          <p:cNvSpPr>
            <a:spLocks noGrp="1"/>
          </p:cNvSpPr>
          <p:nvPr>
            <p:ph idx="1"/>
          </p:nvPr>
        </p:nvSpPr>
        <p:spPr>
          <a:xfrm>
            <a:off x="1571604" y="928670"/>
            <a:ext cx="7572396" cy="5929330"/>
          </a:xfrm>
        </p:spPr>
        <p:txBody>
          <a:bodyPr>
            <a:normAutofit lnSpcReduction="10000"/>
          </a:bodyPr>
          <a:lstStyle/>
          <a:p>
            <a:pPr algn="just" rtl="0"/>
            <a:r>
              <a:rPr lang="en-PH" sz="2000" dirty="0" smtClean="0"/>
              <a:t>Knowledge of subterranean thermal characteristics is essential for designing a borehole heat exchanger (BHE) for a ground source heat pump (GSHP) or underground thermal energy storage (UTES). Thermal conductivity should be tested on-site for bigger plants (commercial GSHP or UTES). A great technique for this is the reaction test. A specified heat load is injected into BHE</a:t>
            </a:r>
            <a:endParaRPr lang="en-US" sz="2000" dirty="0" smtClean="0"/>
          </a:p>
          <a:p>
            <a:pPr algn="just" rtl="0"/>
            <a:r>
              <a:rPr lang="en-PH" sz="2000" dirty="0" smtClean="0"/>
              <a:t>for a thermal response test, and the ensuing temperature variations of the circulating fluid are monitored.</a:t>
            </a:r>
            <a:endParaRPr lang="en-US" sz="2000" dirty="0" smtClean="0"/>
          </a:p>
          <a:p>
            <a:pPr algn="just" rtl="0"/>
            <a:r>
              <a:rPr lang="en-US" sz="2000" b="1" dirty="0" smtClean="0"/>
              <a:t> Evolution thermal response:</a:t>
            </a:r>
          </a:p>
          <a:p>
            <a:pPr algn="just" rtl="0">
              <a:buNone/>
            </a:pPr>
            <a:r>
              <a:rPr lang="en-US" sz="2000" b="1" dirty="0" smtClean="0"/>
              <a:t>                                                                  </a:t>
            </a:r>
            <a:r>
              <a:rPr lang="en-US" sz="2000" dirty="0" smtClean="0"/>
              <a:t>(4.6)</a:t>
            </a:r>
          </a:p>
          <a:p>
            <a:pPr algn="just" rtl="0">
              <a:buNone/>
            </a:pPr>
            <a:r>
              <a:rPr lang="en-US" sz="2000" dirty="0" smtClean="0"/>
              <a:t>Where:</a:t>
            </a:r>
          </a:p>
          <a:p>
            <a:pPr algn="just" rtl="0">
              <a:buNone/>
            </a:pPr>
            <a:r>
              <a:rPr lang="en-US" sz="2000" dirty="0" smtClean="0"/>
              <a:t>K: inclination of the curve of the temperature versus logarithmic time.</a:t>
            </a:r>
          </a:p>
          <a:p>
            <a:pPr algn="just" rtl="0">
              <a:buNone/>
            </a:pPr>
            <a:r>
              <a:rPr lang="en-US" sz="2000" dirty="0" smtClean="0"/>
              <a:t>Q= heat injection / extraction.</a:t>
            </a:r>
          </a:p>
          <a:p>
            <a:pPr algn="just" rtl="0">
              <a:buNone/>
            </a:pPr>
            <a:r>
              <a:rPr lang="en-US" sz="2000" dirty="0" smtClean="0"/>
              <a:t>H= length of borehole heat exchanger.</a:t>
            </a:r>
          </a:p>
          <a:p>
            <a:pPr algn="just" rtl="0">
              <a:buNone/>
            </a:pPr>
            <a:r>
              <a:rPr lang="en-US" sz="2000" dirty="0" smtClean="0"/>
              <a:t>    =Effective thermal conductivity.[34]</a:t>
            </a:r>
          </a:p>
          <a:p>
            <a:pPr algn="just" rtl="0"/>
            <a:r>
              <a:rPr lang="en-US" sz="2000" dirty="0" smtClean="0"/>
              <a:t>To calculate thermal conductivity, the formula has to be transformed:</a:t>
            </a:r>
          </a:p>
          <a:p>
            <a:pPr algn="just" rtl="0">
              <a:buNone/>
            </a:pPr>
            <a:r>
              <a:rPr lang="en-US" sz="2000" dirty="0" smtClean="0"/>
              <a:t>                                                   (4.7)</a:t>
            </a:r>
          </a:p>
          <a:p>
            <a:pPr algn="l" rtl="0"/>
            <a:endParaRPr lang="ar-SA" sz="2000" dirty="0"/>
          </a:p>
        </p:txBody>
      </p:sp>
      <p:sp>
        <p:nvSpPr>
          <p:cNvPr id="2457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dirty="0"/>
          </a:p>
        </p:txBody>
      </p:sp>
      <p:pic>
        <p:nvPicPr>
          <p:cNvPr id="24577"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3143240" y="3571876"/>
            <a:ext cx="2071702" cy="541401"/>
          </a:xfrm>
          <a:prstGeom prst="rect">
            <a:avLst/>
          </a:prstGeom>
          <a:noFill/>
        </p:spPr>
      </p:pic>
      <p:sp>
        <p:nvSpPr>
          <p:cNvPr id="2458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dirty="0"/>
          </a:p>
        </p:txBody>
      </p:sp>
      <p:pic>
        <p:nvPicPr>
          <p:cNvPr id="24579"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1571604" y="5357826"/>
            <a:ext cx="361950" cy="209550"/>
          </a:xfrm>
          <a:prstGeom prst="rect">
            <a:avLst/>
          </a:prstGeom>
          <a:noFill/>
        </p:spPr>
      </p:pic>
      <p:sp>
        <p:nvSpPr>
          <p:cNvPr id="24582"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dirty="0"/>
          </a:p>
        </p:txBody>
      </p:sp>
      <p:pic>
        <p:nvPicPr>
          <p:cNvPr id="24581" name="Picture 5"/>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2714612" y="6175230"/>
            <a:ext cx="1714512" cy="682770"/>
          </a:xfrm>
          <a:prstGeom prst="rect">
            <a:avLst/>
          </a:prstGeom>
          <a:noFill/>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571604" y="0"/>
            <a:ext cx="7572396" cy="1000108"/>
          </a:xfrm>
        </p:spPr>
        <p:txBody>
          <a:bodyPr/>
          <a:lstStyle/>
          <a:p>
            <a:pPr algn="just" rtl="0"/>
            <a:r>
              <a:rPr lang="en-PH" dirty="0" smtClean="0"/>
              <a:t> </a:t>
            </a:r>
            <a:r>
              <a:rPr lang="en-PH" sz="3600" dirty="0" smtClean="0"/>
              <a:t>Borehole Thermal Resistance:</a:t>
            </a:r>
            <a:endParaRPr lang="ar-SA" sz="3600" dirty="0"/>
          </a:p>
        </p:txBody>
      </p:sp>
      <p:sp>
        <p:nvSpPr>
          <p:cNvPr id="3" name="عنصر نائب للمحتوى 2"/>
          <p:cNvSpPr>
            <a:spLocks noGrp="1"/>
          </p:cNvSpPr>
          <p:nvPr>
            <p:ph idx="1"/>
          </p:nvPr>
        </p:nvSpPr>
        <p:spPr>
          <a:xfrm>
            <a:off x="1571604" y="1071546"/>
            <a:ext cx="7572396" cy="5786454"/>
          </a:xfrm>
        </p:spPr>
        <p:txBody>
          <a:bodyPr>
            <a:normAutofit fontScale="85000" lnSpcReduction="20000"/>
          </a:bodyPr>
          <a:lstStyle/>
          <a:p>
            <a:pPr algn="just" rtl="0"/>
            <a:r>
              <a:rPr lang="en-US" sz="2600" dirty="0" smtClean="0"/>
              <a:t>The following formula may be used to calculate thermal resistance (    ):</a:t>
            </a:r>
          </a:p>
          <a:p>
            <a:pPr algn="just" rtl="0"/>
            <a:r>
              <a:rPr lang="en-US" sz="2600" dirty="0" smtClean="0"/>
              <a:t>                                                                 (4.8)</a:t>
            </a:r>
          </a:p>
          <a:p>
            <a:pPr algn="just" rtl="0">
              <a:buNone/>
            </a:pPr>
            <a:r>
              <a:rPr lang="en-US" sz="2600" dirty="0" smtClean="0"/>
              <a:t>Where:</a:t>
            </a:r>
          </a:p>
          <a:p>
            <a:pPr algn="just" rtl="0">
              <a:buNone/>
            </a:pPr>
            <a:r>
              <a:rPr lang="en-US" sz="2600" dirty="0" smtClean="0"/>
              <a:t>Q: heat injection (w).</a:t>
            </a:r>
          </a:p>
          <a:p>
            <a:pPr algn="just" rtl="0">
              <a:buNone/>
            </a:pPr>
            <a:r>
              <a:rPr lang="en-US" sz="2600" dirty="0" smtClean="0"/>
              <a:t>H: borehole depth (m).</a:t>
            </a:r>
          </a:p>
          <a:p>
            <a:pPr algn="just" rtl="0">
              <a:buNone/>
            </a:pPr>
            <a:r>
              <a:rPr lang="en-US" sz="2600" dirty="0" smtClean="0"/>
              <a:t>T0: initial ground temperature(c).</a:t>
            </a:r>
          </a:p>
          <a:p>
            <a:pPr algn="just" rtl="0">
              <a:buNone/>
            </a:pPr>
            <a:r>
              <a:rPr lang="en-US" sz="2600" dirty="0" smtClean="0"/>
              <a:t>λ:thermal conductivity.</a:t>
            </a:r>
          </a:p>
          <a:p>
            <a:pPr algn="just" rtl="0">
              <a:buNone/>
            </a:pPr>
            <a:r>
              <a:rPr lang="en-US" sz="2600" dirty="0" smtClean="0"/>
              <a:t>α: thermal diffusivity. R0: borehole radius(m).</a:t>
            </a:r>
          </a:p>
          <a:p>
            <a:pPr algn="just" rtl="0">
              <a:buNone/>
            </a:pPr>
            <a:endParaRPr lang="en-US" sz="2600" dirty="0" smtClean="0"/>
          </a:p>
          <a:p>
            <a:pPr algn="just" rtl="0"/>
            <a:r>
              <a:rPr lang="en-US" sz="2600" dirty="0" smtClean="0"/>
              <a:t>When employing parameter estimate approaches, the various elements of  (e.g., thermal conductivity of the grout) are often discovered, and  may be determined. The overall thermal resistance determined by the test for this project is 4 M2 Co/W. (this value was given from previous test in Ramallah city form). The average ground temperature was discovered to be 19Co, and the test has a hole depth of 100 m.</a:t>
            </a:r>
          </a:p>
          <a:p>
            <a:endParaRPr lang="ar-SA" dirty="0"/>
          </a:p>
        </p:txBody>
      </p:sp>
      <p:sp>
        <p:nvSpPr>
          <p:cNvPr id="2355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dirty="0"/>
          </a:p>
        </p:txBody>
      </p:sp>
      <p:pic>
        <p:nvPicPr>
          <p:cNvPr id="23553"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3286116" y="1357299"/>
            <a:ext cx="288564" cy="373436"/>
          </a:xfrm>
          <a:prstGeom prst="rect">
            <a:avLst/>
          </a:prstGeom>
          <a:noFill/>
        </p:spPr>
      </p:pic>
      <p:sp>
        <p:nvSpPr>
          <p:cNvPr id="2355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dirty="0"/>
          </a:p>
        </p:txBody>
      </p:sp>
      <p:pic>
        <p:nvPicPr>
          <p:cNvPr id="23555"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2214546" y="1623496"/>
            <a:ext cx="3714776" cy="391029"/>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571604" y="274638"/>
            <a:ext cx="7572396" cy="1011222"/>
          </a:xfrm>
        </p:spPr>
        <p:txBody>
          <a:bodyPr/>
          <a:lstStyle/>
          <a:p>
            <a:pPr algn="just" rtl="0"/>
            <a:r>
              <a:rPr lang="en-US" dirty="0" smtClean="0"/>
              <a:t>Contents:</a:t>
            </a:r>
            <a:endParaRPr lang="ar-SA" dirty="0"/>
          </a:p>
        </p:txBody>
      </p:sp>
      <p:sp>
        <p:nvSpPr>
          <p:cNvPr id="3" name="عنصر نائب للمحتوى 2"/>
          <p:cNvSpPr>
            <a:spLocks noGrp="1"/>
          </p:cNvSpPr>
          <p:nvPr>
            <p:ph idx="1"/>
          </p:nvPr>
        </p:nvSpPr>
        <p:spPr>
          <a:xfrm>
            <a:off x="1571604" y="1285860"/>
            <a:ext cx="7572396" cy="5572140"/>
          </a:xfrm>
        </p:spPr>
        <p:txBody>
          <a:bodyPr>
            <a:normAutofit/>
          </a:bodyPr>
          <a:lstStyle/>
          <a:p>
            <a:pPr algn="l" rtl="0">
              <a:lnSpc>
                <a:spcPct val="90000"/>
              </a:lnSpc>
            </a:pPr>
            <a:r>
              <a:rPr lang="en-US" sz="2400" dirty="0" smtClean="0">
                <a:solidFill>
                  <a:schemeClr val="tx1"/>
                </a:solidFill>
                <a:latin typeface="Times New Roman" panose="02020603050405020304" pitchFamily="18" charset="0"/>
                <a:cs typeface="Times New Roman" panose="02020603050405020304" pitchFamily="18" charset="0"/>
              </a:rPr>
              <a:t>CHAPTER 1: INTRODUCTION</a:t>
            </a:r>
            <a:r>
              <a:rPr lang="ru-RU" altLang="ko-KR" sz="2400" dirty="0" smtClean="0">
                <a:solidFill>
                  <a:schemeClr val="tx1"/>
                </a:solidFill>
                <a:latin typeface="Times New Roman" panose="02020603050405020304" pitchFamily="18" charset="0"/>
                <a:ea typeface="굴림" charset="-127"/>
                <a:cs typeface="Times New Roman" panose="02020603050405020304" pitchFamily="18" charset="0"/>
              </a:rPr>
              <a:t>.</a:t>
            </a:r>
            <a:endParaRPr lang="en-US" altLang="ko-KR" sz="2400" dirty="0" smtClean="0">
              <a:solidFill>
                <a:schemeClr val="tx1"/>
              </a:solidFill>
              <a:latin typeface="Times New Roman" panose="02020603050405020304" pitchFamily="18" charset="0"/>
              <a:ea typeface="굴림" charset="-127"/>
              <a:cs typeface="Times New Roman" panose="02020603050405020304" pitchFamily="18" charset="0"/>
            </a:endParaRPr>
          </a:p>
          <a:p>
            <a:pPr algn="l" rtl="0">
              <a:lnSpc>
                <a:spcPct val="90000"/>
              </a:lnSpc>
            </a:pPr>
            <a:r>
              <a:rPr lang="en-US" sz="2400" dirty="0" smtClean="0">
                <a:solidFill>
                  <a:schemeClr val="tx1"/>
                </a:solidFill>
                <a:latin typeface="Times New Roman" panose="02020603050405020304" pitchFamily="18" charset="0"/>
                <a:cs typeface="Times New Roman" panose="02020603050405020304" pitchFamily="18" charset="0"/>
              </a:rPr>
              <a:t>CHAPTER 2: LITERATURE REVIEW.</a:t>
            </a:r>
          </a:p>
          <a:p>
            <a:pPr algn="l" rtl="0">
              <a:lnSpc>
                <a:spcPct val="90000"/>
              </a:lnSpc>
            </a:pPr>
            <a:r>
              <a:rPr lang="en-US" sz="2400" dirty="0" smtClean="0">
                <a:solidFill>
                  <a:schemeClr val="tx1"/>
                </a:solidFill>
                <a:latin typeface="Times New Roman" panose="02020603050405020304" pitchFamily="18" charset="0"/>
                <a:cs typeface="Times New Roman" panose="02020603050405020304" pitchFamily="18" charset="0"/>
              </a:rPr>
              <a:t>CHAPTER 3:GEOTHERMAL ENERGY IN PALESTINE.</a:t>
            </a:r>
          </a:p>
          <a:p>
            <a:pPr algn="l" rtl="0">
              <a:lnSpc>
                <a:spcPct val="90000"/>
              </a:lnSpc>
            </a:pPr>
            <a:r>
              <a:rPr lang="en-US" sz="2400" dirty="0" smtClean="0">
                <a:solidFill>
                  <a:schemeClr val="tx1"/>
                </a:solidFill>
                <a:latin typeface="Times New Roman" panose="02020603050405020304" pitchFamily="18" charset="0"/>
                <a:cs typeface="Times New Roman" panose="02020603050405020304" pitchFamily="18" charset="0"/>
              </a:rPr>
              <a:t>CHAPTER 4: METHDOLOGY.</a:t>
            </a:r>
          </a:p>
          <a:p>
            <a:pPr algn="l" rtl="0">
              <a:lnSpc>
                <a:spcPct val="90000"/>
              </a:lnSpc>
            </a:pPr>
            <a:r>
              <a:rPr lang="en-US" sz="2400" dirty="0" smtClean="0">
                <a:solidFill>
                  <a:schemeClr val="tx1"/>
                </a:solidFill>
                <a:latin typeface="Times New Roman" panose="02020603050405020304" pitchFamily="18" charset="0"/>
                <a:cs typeface="Times New Roman" panose="02020603050405020304" pitchFamily="18" charset="0"/>
              </a:rPr>
              <a:t>CHAPTER 5: RESULTS AND DISCUSSION(COST ANALYSIS).</a:t>
            </a:r>
          </a:p>
          <a:p>
            <a:pPr algn="l" rtl="0">
              <a:lnSpc>
                <a:spcPct val="90000"/>
              </a:lnSpc>
            </a:pPr>
            <a:r>
              <a:rPr lang="en-US" sz="2400" dirty="0" smtClean="0">
                <a:solidFill>
                  <a:schemeClr val="tx1"/>
                </a:solidFill>
                <a:latin typeface="Times New Roman" panose="02020603050405020304" pitchFamily="18" charset="0"/>
                <a:cs typeface="Times New Roman" panose="02020603050405020304" pitchFamily="18" charset="0"/>
              </a:rPr>
              <a:t>CHAPTER 6: CONCLUSIONS AND RECOMMENDATIONS.</a:t>
            </a:r>
            <a:endParaRPr lang="ar-SA" sz="24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571604" y="0"/>
            <a:ext cx="7572396" cy="1000108"/>
          </a:xfrm>
        </p:spPr>
        <p:txBody>
          <a:bodyPr>
            <a:normAutofit/>
          </a:bodyPr>
          <a:lstStyle/>
          <a:p>
            <a:pPr algn="just" rtl="0"/>
            <a:r>
              <a:rPr lang="en-US" sz="3600" dirty="0" smtClean="0"/>
              <a:t>Pipe sizing:</a:t>
            </a:r>
            <a:endParaRPr lang="ar-SA" sz="3600" dirty="0"/>
          </a:p>
        </p:txBody>
      </p:sp>
      <p:sp>
        <p:nvSpPr>
          <p:cNvPr id="3" name="عنصر نائب للمحتوى 2"/>
          <p:cNvSpPr>
            <a:spLocks noGrp="1"/>
          </p:cNvSpPr>
          <p:nvPr>
            <p:ph idx="1"/>
          </p:nvPr>
        </p:nvSpPr>
        <p:spPr>
          <a:xfrm>
            <a:off x="1571604" y="1071546"/>
            <a:ext cx="7572396" cy="5786454"/>
          </a:xfrm>
        </p:spPr>
        <p:txBody>
          <a:bodyPr>
            <a:normAutofit fontScale="70000" lnSpcReduction="20000"/>
          </a:bodyPr>
          <a:lstStyle/>
          <a:p>
            <a:pPr algn="just" rtl="0"/>
            <a:r>
              <a:rPr lang="en-US" sz="2900" b="1" dirty="0" smtClean="0"/>
              <a:t>Ground heat exchanger(GHX) sizing (Pipe lengthestimation):</a:t>
            </a:r>
            <a:endParaRPr lang="en-US" sz="2900" dirty="0" smtClean="0"/>
          </a:p>
          <a:p>
            <a:pPr algn="just" rtl="0"/>
            <a:r>
              <a:rPr lang="en-US" sz="2900" dirty="0" smtClean="0"/>
              <a:t>Ground heat exchanger size is primarily concerned with determining heat exchanger length. To determine the length, two approaches will be used:</a:t>
            </a:r>
          </a:p>
          <a:p>
            <a:pPr algn="just" rtl="0"/>
            <a:endParaRPr lang="en-US" sz="2900" dirty="0" smtClean="0"/>
          </a:p>
          <a:p>
            <a:pPr algn="l" rtl="0"/>
            <a:r>
              <a:rPr lang="en-US" sz="2900" b="1" dirty="0" smtClean="0"/>
              <a:t>Method (1):</a:t>
            </a:r>
            <a:endParaRPr lang="en-US" sz="2900" dirty="0" smtClean="0"/>
          </a:p>
          <a:p>
            <a:pPr algn="l" rtl="0"/>
            <a:r>
              <a:rPr lang="en-US" sz="2900" dirty="0" smtClean="0"/>
              <a:t>The required GHX length () based on heating requirement is:</a:t>
            </a:r>
          </a:p>
          <a:p>
            <a:pPr algn="l" rtl="0">
              <a:buNone/>
            </a:pPr>
            <a:r>
              <a:rPr lang="en-US" sz="2900" dirty="0" smtClean="0"/>
              <a:t>                                                                           (4.9)</a:t>
            </a:r>
          </a:p>
          <a:p>
            <a:pPr algn="l" rtl="0">
              <a:buNone/>
            </a:pPr>
            <a:r>
              <a:rPr lang="en-US" sz="2900" dirty="0" smtClean="0"/>
              <a:t>Where:</a:t>
            </a:r>
          </a:p>
          <a:p>
            <a:pPr algn="l" rtl="0">
              <a:buNone/>
            </a:pPr>
            <a:r>
              <a:rPr lang="en-US" sz="2900" dirty="0" smtClean="0"/>
              <a:t>  q heat   : the load liquid flow for the heating</a:t>
            </a:r>
          </a:p>
          <a:p>
            <a:pPr algn="l" rtl="0">
              <a:buNone/>
            </a:pPr>
            <a:r>
              <a:rPr lang="en-US" sz="2900" b="1" dirty="0" smtClean="0"/>
              <a:t>  </a:t>
            </a:r>
            <a:r>
              <a:rPr lang="en-US" sz="2900" dirty="0" smtClean="0"/>
              <a:t>cop h</a:t>
            </a:r>
            <a:r>
              <a:rPr lang="en-US" sz="2900" b="1" dirty="0" smtClean="0"/>
              <a:t>  : </a:t>
            </a:r>
            <a:r>
              <a:rPr lang="en-US" sz="2900" dirty="0" smtClean="0"/>
              <a:t>the design heating coefficient of performance(COP) of the heat pump system. </a:t>
            </a:r>
          </a:p>
          <a:p>
            <a:pPr algn="l" rtl="0">
              <a:buNone/>
            </a:pPr>
            <a:r>
              <a:rPr lang="en-US" sz="2900" dirty="0" smtClean="0"/>
              <a:t>  Rp :the pipe thermal resistance.</a:t>
            </a:r>
          </a:p>
          <a:p>
            <a:pPr algn="l" rtl="0">
              <a:buNone/>
            </a:pPr>
            <a:r>
              <a:rPr lang="en-US" sz="2900" dirty="0" smtClean="0"/>
              <a:t>  Rs  :the soil/field thermal resistance.</a:t>
            </a:r>
          </a:p>
          <a:p>
            <a:pPr algn="l" rtl="0">
              <a:buNone/>
            </a:pPr>
            <a:r>
              <a:rPr lang="en-US" sz="2900" dirty="0" smtClean="0"/>
              <a:t>  Fh   :the GHX part load factor for heating.</a:t>
            </a:r>
          </a:p>
          <a:p>
            <a:pPr algn="l" rtl="0">
              <a:buNone/>
            </a:pPr>
            <a:r>
              <a:rPr lang="en-US" sz="2900" dirty="0" smtClean="0"/>
              <a:t>  Tg  , min:the minimum undisturbed ground temperature.</a:t>
            </a:r>
          </a:p>
          <a:p>
            <a:pPr algn="l" rtl="0">
              <a:buNone/>
            </a:pPr>
            <a:r>
              <a:rPr lang="en-US" sz="2900" dirty="0" smtClean="0"/>
              <a:t>  Tewt . min:the minimum design entering water temperature(EWT) at the heat pump.</a:t>
            </a:r>
          </a:p>
          <a:p>
            <a:endParaRPr lang="ar-SA" dirty="0"/>
          </a:p>
        </p:txBody>
      </p:sp>
      <p:sp>
        <p:nvSpPr>
          <p:cNvPr id="2253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dirty="0"/>
          </a:p>
        </p:txBody>
      </p:sp>
      <p:pic>
        <p:nvPicPr>
          <p:cNvPr id="22529"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571736" y="3000372"/>
            <a:ext cx="3219450" cy="619125"/>
          </a:xfrm>
          <a:prstGeom prst="rect">
            <a:avLst/>
          </a:prstGeom>
          <a:noFill/>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571604" y="0"/>
            <a:ext cx="7572396" cy="45719"/>
          </a:xfrm>
        </p:spPr>
        <p:txBody>
          <a:bodyPr>
            <a:normAutofit fontScale="90000"/>
          </a:bodyPr>
          <a:lstStyle/>
          <a:p>
            <a:r>
              <a:rPr lang="en-US" dirty="0" smtClean="0"/>
              <a:t>.</a:t>
            </a:r>
            <a:endParaRPr lang="ar-SA" dirty="0"/>
          </a:p>
        </p:txBody>
      </p:sp>
      <p:sp>
        <p:nvSpPr>
          <p:cNvPr id="3" name="عنصر نائب للمحتوى 2"/>
          <p:cNvSpPr>
            <a:spLocks noGrp="1"/>
          </p:cNvSpPr>
          <p:nvPr>
            <p:ph idx="1"/>
          </p:nvPr>
        </p:nvSpPr>
        <p:spPr>
          <a:xfrm>
            <a:off x="1571604" y="0"/>
            <a:ext cx="7572396" cy="6858000"/>
          </a:xfrm>
        </p:spPr>
        <p:txBody>
          <a:bodyPr>
            <a:normAutofit lnSpcReduction="10000"/>
          </a:bodyPr>
          <a:lstStyle/>
          <a:p>
            <a:pPr algn="just" rtl="0"/>
            <a:r>
              <a:rPr lang="en-US" sz="2000" dirty="0" smtClean="0"/>
              <a:t>A similar equation can be used to calculate the required GHX length (Lc) based on cooling requirements:</a:t>
            </a:r>
          </a:p>
          <a:p>
            <a:pPr algn="just" rtl="0"/>
            <a:r>
              <a:rPr lang="en-US" sz="2000" dirty="0" smtClean="0"/>
              <a:t>                                                                        (4.10)</a:t>
            </a:r>
          </a:p>
          <a:p>
            <a:pPr algn="just" rtl="0"/>
            <a:r>
              <a:rPr lang="en-US" sz="2000" dirty="0" smtClean="0"/>
              <a:t>Where:</a:t>
            </a:r>
          </a:p>
          <a:p>
            <a:pPr algn="just" rtl="0">
              <a:buNone/>
            </a:pPr>
            <a:r>
              <a:rPr lang="en-US" sz="2000" dirty="0" smtClean="0"/>
              <a:t>q cooling: the load liquid flow for the cooling.</a:t>
            </a:r>
          </a:p>
          <a:p>
            <a:pPr algn="just" rtl="0">
              <a:buNone/>
            </a:pPr>
            <a:r>
              <a:rPr lang="en-US" sz="2000" dirty="0" smtClean="0"/>
              <a:t>Cop c: the design cooling coefficient of performance (COP) of the heat pump system.</a:t>
            </a:r>
          </a:p>
          <a:p>
            <a:pPr algn="just" rtl="0">
              <a:buNone/>
            </a:pPr>
            <a:r>
              <a:rPr lang="en-US" sz="2000" dirty="0" smtClean="0"/>
              <a:t>Rp:the pipe thermal resistance.</a:t>
            </a:r>
          </a:p>
          <a:p>
            <a:pPr algn="just" rtl="0">
              <a:buNone/>
            </a:pPr>
            <a:r>
              <a:rPr lang="en-US" sz="2000" dirty="0" smtClean="0"/>
              <a:t>Rs:the soil/field thermal resistance.</a:t>
            </a:r>
          </a:p>
          <a:p>
            <a:pPr algn="just" rtl="0">
              <a:buNone/>
            </a:pPr>
            <a:r>
              <a:rPr lang="en-US" sz="2000" dirty="0" smtClean="0"/>
              <a:t>Fc:the part load factor for cooling.</a:t>
            </a:r>
          </a:p>
          <a:p>
            <a:pPr algn="just" rtl="0">
              <a:buNone/>
            </a:pPr>
            <a:r>
              <a:rPr lang="en-US" sz="2000" dirty="0" smtClean="0"/>
              <a:t>Tg.max: the maximum undisturbed ground temperature.</a:t>
            </a:r>
          </a:p>
          <a:p>
            <a:pPr algn="just" rtl="0">
              <a:buNone/>
            </a:pPr>
            <a:r>
              <a:rPr lang="en-US" sz="2000" dirty="0" smtClean="0"/>
              <a:t>Tewt.max: the maximum design entering water temperature at the heat pump. [36]</a:t>
            </a:r>
          </a:p>
          <a:p>
            <a:pPr algn="just" rtl="0"/>
            <a:r>
              <a:rPr lang="en-US" sz="2000" b="1" dirty="0" smtClean="0"/>
              <a:t>Method (2):</a:t>
            </a:r>
            <a:endParaRPr lang="en-US" sz="2000" dirty="0" smtClean="0"/>
          </a:p>
          <a:p>
            <a:pPr algn="just" rtl="0"/>
            <a:r>
              <a:rPr lang="en-US" sz="2000" dirty="0" smtClean="0"/>
              <a:t>For horizontal and vertical systems given the following:</a:t>
            </a:r>
          </a:p>
          <a:p>
            <a:pPr algn="just" rtl="0"/>
            <a:r>
              <a:rPr lang="en-US" sz="2000" dirty="0" smtClean="0">
                <a:solidFill>
                  <a:srgbClr val="FF0000"/>
                </a:solidFill>
              </a:rPr>
              <a:t>Vertical, all configurations</a:t>
            </a:r>
            <a:r>
              <a:rPr lang="en-US" sz="2000" dirty="0" smtClean="0"/>
              <a:t>: L= 21m / KW (73m / ton).</a:t>
            </a:r>
          </a:p>
          <a:p>
            <a:pPr algn="just" rtl="0"/>
            <a:r>
              <a:rPr lang="en-US" sz="2000" dirty="0" smtClean="0"/>
              <a:t>Note: KW or ton is the heating load.</a:t>
            </a:r>
          </a:p>
          <a:p>
            <a:pPr algn="just" rtl="0"/>
            <a:r>
              <a:rPr lang="en-US" sz="2000" dirty="0" smtClean="0"/>
              <a:t>Horizontal, single pipe: L=37m / KW (130m / ton).</a:t>
            </a:r>
          </a:p>
          <a:p>
            <a:pPr algn="just" rtl="0"/>
            <a:r>
              <a:rPr lang="en-US" sz="2000" dirty="0" smtClean="0"/>
              <a:t>Horizontal, tow pipes per length: L= 44m / KW (155.5m / ton). Horizontal, four pipes per length: L= 54m / KW (180.5m / ton).</a:t>
            </a:r>
          </a:p>
          <a:p>
            <a:pPr algn="just" rtl="0">
              <a:buNone/>
            </a:pPr>
            <a:endParaRPr lang="en-US" sz="2000" dirty="0" smtClean="0"/>
          </a:p>
          <a:p>
            <a:endParaRPr lang="ar-SA" dirty="0"/>
          </a:p>
        </p:txBody>
      </p:sp>
      <p:sp>
        <p:nvSpPr>
          <p:cNvPr id="2150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dirty="0"/>
          </a:p>
        </p:txBody>
      </p:sp>
      <p:pic>
        <p:nvPicPr>
          <p:cNvPr id="21505"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357422" y="642918"/>
            <a:ext cx="3390900" cy="609600"/>
          </a:xfrm>
          <a:prstGeom prst="rect">
            <a:avLst/>
          </a:prstGeom>
          <a:noFill/>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571604" y="0"/>
            <a:ext cx="7572396" cy="857232"/>
          </a:xfrm>
        </p:spPr>
        <p:txBody>
          <a:bodyPr>
            <a:normAutofit/>
          </a:bodyPr>
          <a:lstStyle/>
          <a:p>
            <a:pPr algn="just" rtl="0"/>
            <a:r>
              <a:rPr lang="en-US" sz="3600" dirty="0" smtClean="0"/>
              <a:t>Part LoadFactor(F):</a:t>
            </a:r>
            <a:endParaRPr lang="ar-SA" sz="3600" dirty="0"/>
          </a:p>
        </p:txBody>
      </p:sp>
      <p:sp>
        <p:nvSpPr>
          <p:cNvPr id="3" name="عنصر نائب للمحتوى 2"/>
          <p:cNvSpPr>
            <a:spLocks noGrp="1"/>
          </p:cNvSpPr>
          <p:nvPr>
            <p:ph idx="1"/>
          </p:nvPr>
        </p:nvSpPr>
        <p:spPr>
          <a:xfrm>
            <a:off x="1571604" y="928670"/>
            <a:ext cx="7572396" cy="5929330"/>
          </a:xfrm>
        </p:spPr>
        <p:txBody>
          <a:bodyPr>
            <a:normAutofit/>
          </a:bodyPr>
          <a:lstStyle/>
          <a:p>
            <a:pPr algn="just" rtl="0"/>
            <a:r>
              <a:rPr lang="en-US" sz="2000" dirty="0" smtClean="0"/>
              <a:t>Using the preceding calculations to get the GHX length necessitates the evaluation of the GHX component load factor. The component load factor (F) is the percentage of equivalent full load hours during the design month to the load number of hours in the month, as shown on the GHX (Kavanaugh and Rafferty, 1997) . It may be calculated as follows:</a:t>
            </a:r>
          </a:p>
          <a:p>
            <a:pPr algn="just" rtl="0"/>
            <a:r>
              <a:rPr lang="en-US" sz="2000" dirty="0" smtClean="0"/>
              <a:t>                                                              (4.11)</a:t>
            </a:r>
          </a:p>
          <a:p>
            <a:pPr algn="just" rtl="0"/>
            <a:r>
              <a:rPr lang="en-US" sz="2000" dirty="0" smtClean="0"/>
              <a:t>Where:</a:t>
            </a:r>
          </a:p>
          <a:p>
            <a:pPr algn="just" rtl="0">
              <a:buNone/>
            </a:pPr>
            <a:r>
              <a:rPr lang="en-US" sz="2000" dirty="0" smtClean="0"/>
              <a:t>q avg: average load for the month.</a:t>
            </a:r>
          </a:p>
          <a:p>
            <a:pPr algn="just" rtl="0">
              <a:buNone/>
            </a:pPr>
            <a:r>
              <a:rPr lang="en-US" sz="2000" dirty="0" smtClean="0"/>
              <a:t>q max: peak load for the month.</a:t>
            </a:r>
          </a:p>
          <a:p>
            <a:pPr algn="just" rtl="0"/>
            <a:r>
              <a:rPr lang="en-US" sz="2000" dirty="0" smtClean="0"/>
              <a:t>The component load factor (F) is calculated for the design cooling and heating months, which are generally July and January in the northern hemisphere, resulting in the values  and  utilized in equations. When utilizing peak load calculations, portion load equals one (maximum load). </a:t>
            </a:r>
          </a:p>
          <a:p>
            <a:endParaRPr lang="ar-SA" dirty="0"/>
          </a:p>
        </p:txBody>
      </p:sp>
      <p:sp>
        <p:nvSpPr>
          <p:cNvPr id="2048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dirty="0"/>
          </a:p>
        </p:txBody>
      </p:sp>
      <p:pic>
        <p:nvPicPr>
          <p:cNvPr id="20481"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3714744" y="2857496"/>
            <a:ext cx="1571636" cy="438150"/>
          </a:xfrm>
          <a:prstGeom prst="rect">
            <a:avLst/>
          </a:prstGeom>
          <a:noFill/>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571604" y="0"/>
            <a:ext cx="7572396" cy="785794"/>
          </a:xfrm>
        </p:spPr>
        <p:txBody>
          <a:bodyPr>
            <a:normAutofit/>
          </a:bodyPr>
          <a:lstStyle/>
          <a:p>
            <a:pPr algn="just" rtl="0"/>
            <a:r>
              <a:rPr lang="en-US" sz="3600" dirty="0" smtClean="0"/>
              <a:t>Estimation of pipe length:</a:t>
            </a:r>
            <a:endParaRPr lang="ar-SA" sz="3600" dirty="0"/>
          </a:p>
        </p:txBody>
      </p:sp>
      <p:sp>
        <p:nvSpPr>
          <p:cNvPr id="3" name="عنصر نائب للمحتوى 2"/>
          <p:cNvSpPr>
            <a:spLocks noGrp="1"/>
          </p:cNvSpPr>
          <p:nvPr>
            <p:ph idx="1"/>
          </p:nvPr>
        </p:nvSpPr>
        <p:spPr>
          <a:xfrm>
            <a:off x="1571604" y="928670"/>
            <a:ext cx="7572396" cy="5929330"/>
          </a:xfrm>
        </p:spPr>
        <p:txBody>
          <a:bodyPr>
            <a:normAutofit fontScale="92500" lnSpcReduction="10000"/>
          </a:bodyPr>
          <a:lstStyle/>
          <a:p>
            <a:pPr algn="just" rtl="0"/>
            <a:r>
              <a:rPr lang="en-US" sz="2200" dirty="0" smtClean="0"/>
              <a:t>From the thermal test, we have: </a:t>
            </a:r>
          </a:p>
          <a:p>
            <a:pPr algn="just" rtl="0">
              <a:buNone/>
            </a:pPr>
            <a:r>
              <a:rPr lang="en-US" sz="2200" dirty="0" smtClean="0"/>
              <a:t>Tg= 19</a:t>
            </a:r>
          </a:p>
          <a:p>
            <a:pPr algn="just" rtl="0">
              <a:buNone/>
            </a:pPr>
            <a:r>
              <a:rPr lang="en-US" sz="2200" dirty="0" smtClean="0"/>
              <a:t>Tewt, min = - 6.7 . </a:t>
            </a:r>
          </a:p>
          <a:p>
            <a:pPr algn="just" rtl="0">
              <a:buNone/>
            </a:pPr>
            <a:r>
              <a:rPr lang="en-US" sz="2200" dirty="0" smtClean="0"/>
              <a:t>Tewt.max = 92.2 . </a:t>
            </a:r>
          </a:p>
          <a:p>
            <a:pPr algn="just" rtl="0">
              <a:buNone/>
            </a:pPr>
            <a:r>
              <a:rPr lang="en-US" sz="2200" dirty="0" smtClean="0"/>
              <a:t>Rp =.4/W.</a:t>
            </a:r>
          </a:p>
          <a:p>
            <a:pPr algn="just" rtl="0">
              <a:buNone/>
            </a:pPr>
            <a:r>
              <a:rPr lang="en-US" sz="2200" dirty="0" smtClean="0"/>
              <a:t>Rs = 1/W.</a:t>
            </a:r>
          </a:p>
          <a:p>
            <a:pPr algn="just" rtl="0"/>
            <a:r>
              <a:rPr lang="en-US" sz="2200" dirty="0" smtClean="0"/>
              <a:t>From the heat pump, we have:</a:t>
            </a:r>
          </a:p>
          <a:p>
            <a:pPr algn="just" rtl="0">
              <a:buNone/>
            </a:pPr>
            <a:r>
              <a:rPr lang="en-US" sz="2200" b="1" dirty="0" smtClean="0"/>
              <a:t>For heating:</a:t>
            </a:r>
            <a:r>
              <a:rPr lang="en-US" sz="2200" dirty="0" smtClean="0"/>
              <a:t>COP = 4.9 andFlow rate = 4.3L/s.</a:t>
            </a:r>
          </a:p>
          <a:p>
            <a:pPr algn="just" rtl="0">
              <a:buNone/>
            </a:pPr>
            <a:r>
              <a:rPr lang="en-US" sz="2200" b="1" dirty="0" smtClean="0"/>
              <a:t>For cooling:</a:t>
            </a:r>
            <a:r>
              <a:rPr lang="en-US" sz="2200" dirty="0" smtClean="0"/>
              <a:t>COP = 5.4 andFlow rate = 5.7L/s.</a:t>
            </a:r>
          </a:p>
          <a:p>
            <a:pPr algn="just" rtl="0"/>
            <a:r>
              <a:rPr lang="en-US" sz="2200" dirty="0" smtClean="0"/>
              <a:t>By using (method 2) which is the most sustained and effective, we have the following: </a:t>
            </a:r>
          </a:p>
          <a:p>
            <a:pPr algn="just" rtl="0"/>
            <a:r>
              <a:rPr lang="en-US" sz="2200" b="1" dirty="0" smtClean="0"/>
              <a:t>Note</a:t>
            </a:r>
            <a:r>
              <a:rPr lang="en-US" sz="2200" dirty="0" smtClean="0"/>
              <a:t>: The design on the heating load. (160 kw).</a:t>
            </a:r>
          </a:p>
          <a:p>
            <a:pPr algn="just" rtl="0"/>
            <a:r>
              <a:rPr lang="en-US" sz="2200" dirty="0" smtClean="0"/>
              <a:t>Sample calculation:</a:t>
            </a:r>
          </a:p>
          <a:p>
            <a:pPr algn="just" rtl="0"/>
            <a:r>
              <a:rPr lang="en-US" sz="2200" dirty="0" smtClean="0"/>
              <a:t>Lc= 21(m/KW) ×160=(KW) =3360 m.</a:t>
            </a:r>
          </a:p>
          <a:p>
            <a:pPr algn="just" rtl="0"/>
            <a:r>
              <a:rPr lang="en-US" sz="2200" dirty="0" smtClean="0"/>
              <a:t>So,</a:t>
            </a:r>
          </a:p>
          <a:p>
            <a:pPr algn="just" rtl="0"/>
            <a:r>
              <a:rPr lang="en-US" sz="2200" dirty="0" smtClean="0"/>
              <a:t>The Number of holes: depth/length =3360/100 =34 holes.</a:t>
            </a:r>
          </a:p>
          <a:p>
            <a:pPr algn="just" rtl="0">
              <a:buNone/>
            </a:pPr>
            <a:r>
              <a:rPr lang="en-US" sz="2200" dirty="0" smtClean="0"/>
              <a:t> </a:t>
            </a:r>
          </a:p>
          <a:p>
            <a:endParaRPr lang="ar-SA"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571604" y="0"/>
            <a:ext cx="7572396" cy="1000108"/>
          </a:xfrm>
        </p:spPr>
        <p:txBody>
          <a:bodyPr>
            <a:normAutofit/>
          </a:bodyPr>
          <a:lstStyle/>
          <a:p>
            <a:pPr algn="just" rtl="0"/>
            <a:r>
              <a:rPr lang="en-PH" sz="4000" dirty="0" smtClean="0"/>
              <a:t> </a:t>
            </a:r>
            <a:r>
              <a:rPr lang="en-PH" sz="3600" dirty="0" smtClean="0"/>
              <a:t>Considerations:</a:t>
            </a:r>
            <a:endParaRPr lang="ar-SA" sz="3600" dirty="0"/>
          </a:p>
        </p:txBody>
      </p:sp>
      <p:sp>
        <p:nvSpPr>
          <p:cNvPr id="3" name="عنصر نائب للمحتوى 2"/>
          <p:cNvSpPr>
            <a:spLocks noGrp="1"/>
          </p:cNvSpPr>
          <p:nvPr>
            <p:ph idx="1"/>
          </p:nvPr>
        </p:nvSpPr>
        <p:spPr>
          <a:xfrm>
            <a:off x="1571604" y="1071546"/>
            <a:ext cx="7572396" cy="5786454"/>
          </a:xfrm>
        </p:spPr>
        <p:txBody>
          <a:bodyPr/>
          <a:lstStyle/>
          <a:p>
            <a:pPr algn="just" rtl="0"/>
            <a:r>
              <a:rPr lang="en-US" sz="2000" dirty="0" smtClean="0"/>
              <a:t>Because of the high expected operating costs for heating and cooling, we planned to establish a geothermal power station in our project where a building has been chosen and it is a Hardee's Restaurant in the city of Nablus where we will calculate the loads that the building consumes and calculate its cost and on the other side we will calculate the cost of the new system and how long we need to recover the capital where.</a:t>
            </a:r>
          </a:p>
          <a:p>
            <a:endParaRPr lang="ar-SA"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571604" y="0"/>
            <a:ext cx="7572396" cy="1285860"/>
          </a:xfrm>
        </p:spPr>
        <p:txBody>
          <a:bodyPr>
            <a:normAutofit fontScale="90000"/>
          </a:bodyPr>
          <a:lstStyle/>
          <a:p>
            <a:pPr rtl="0"/>
            <a:r>
              <a:rPr lang="en-US" dirty="0" smtClean="0"/>
              <a:t>Chapter 5:Results and Analysis</a:t>
            </a:r>
            <a:br>
              <a:rPr lang="en-US" dirty="0" smtClean="0"/>
            </a:br>
            <a:r>
              <a:rPr lang="en-US" dirty="0" smtClean="0"/>
              <a:t>(Cost Analysis)</a:t>
            </a:r>
            <a:endParaRPr lang="ar-SA" dirty="0"/>
          </a:p>
        </p:txBody>
      </p:sp>
      <p:sp>
        <p:nvSpPr>
          <p:cNvPr id="3" name="عنصر نائب للمحتوى 2"/>
          <p:cNvSpPr>
            <a:spLocks noGrp="1"/>
          </p:cNvSpPr>
          <p:nvPr>
            <p:ph idx="1"/>
          </p:nvPr>
        </p:nvSpPr>
        <p:spPr>
          <a:xfrm>
            <a:off x="1571604" y="1357298"/>
            <a:ext cx="7572396" cy="5500702"/>
          </a:xfrm>
        </p:spPr>
        <p:txBody>
          <a:bodyPr>
            <a:normAutofit/>
          </a:bodyPr>
          <a:lstStyle/>
          <a:p>
            <a:pPr algn="just" rtl="0"/>
            <a:r>
              <a:rPr lang="en-US" sz="2000" b="1" dirty="0" smtClean="0"/>
              <a:t>Estimation of the normal system cost:</a:t>
            </a:r>
          </a:p>
          <a:p>
            <a:pPr algn="just" rtl="0">
              <a:buNone/>
            </a:pPr>
            <a:r>
              <a:rPr lang="en-US" sz="2000" dirty="0" smtClean="0"/>
              <a:t>Normal system has a boiler used for heating, and one chillers used for cooling.</a:t>
            </a:r>
          </a:p>
          <a:p>
            <a:pPr algn="just" rtl="0">
              <a:buNone/>
            </a:pPr>
            <a:r>
              <a:rPr lang="en-US" sz="2000" b="1" dirty="0" smtClean="0"/>
              <a:t>1 Initial cost:</a:t>
            </a:r>
            <a:endParaRPr lang="en-US" sz="2000" dirty="0" smtClean="0"/>
          </a:p>
          <a:p>
            <a:pPr algn="just" rtl="0"/>
            <a:r>
              <a:rPr lang="en-US" sz="2000" dirty="0" smtClean="0"/>
              <a:t>The first item to consider is the expense of heating and cooling (material cost). The mechanical room (which comprises the boiler and pumps) required for heating the Hardee’s Restaurant In Nablus have cost = 2000 $, as well as the chiller required for coolingIn addition to the cost of installation have cost = 8,000 $.</a:t>
            </a:r>
          </a:p>
          <a:p>
            <a:pPr algn="just" rtl="0"/>
            <a:r>
              <a:rPr lang="en-US" sz="2000" dirty="0" smtClean="0"/>
              <a:t>Initial cost = (10000) $= 31000 NIS</a:t>
            </a:r>
          </a:p>
          <a:p>
            <a:pPr algn="just" rtl="0">
              <a:buNone/>
            </a:pPr>
            <a:r>
              <a:rPr lang="en-US" sz="2000" b="1" dirty="0" smtClean="0"/>
              <a:t>2 Running cost:</a:t>
            </a:r>
            <a:endParaRPr lang="en-US" sz="2000" dirty="0" smtClean="0"/>
          </a:p>
          <a:p>
            <a:pPr algn="just" rtl="0"/>
            <a:r>
              <a:rPr lang="en-US" sz="2000" dirty="0" smtClean="0"/>
              <a:t>The running cost is the amount of fuel used to heat the building in the winter and the amount of electricity used to power the chillers. The running cost will be calculated using the daily average approach.</a:t>
            </a:r>
          </a:p>
          <a:p>
            <a:pPr algn="just" rtl="0"/>
            <a:endParaRPr lang="en-US" sz="2000" dirty="0" smtClean="0"/>
          </a:p>
          <a:p>
            <a:pPr algn="just" rtl="0"/>
            <a:endParaRPr lang="ar-SA" sz="2000" b="1"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571604" y="0"/>
            <a:ext cx="7115196" cy="214290"/>
          </a:xfrm>
        </p:spPr>
        <p:txBody>
          <a:bodyPr>
            <a:normAutofit fontScale="90000"/>
          </a:bodyPr>
          <a:lstStyle/>
          <a:p>
            <a:r>
              <a:rPr lang="en-US" dirty="0" smtClean="0"/>
              <a:t>.</a:t>
            </a:r>
            <a:endParaRPr lang="ar-SA" dirty="0"/>
          </a:p>
        </p:txBody>
      </p:sp>
      <p:sp>
        <p:nvSpPr>
          <p:cNvPr id="3" name="عنصر نائب للمحتوى 2"/>
          <p:cNvSpPr>
            <a:spLocks noGrp="1"/>
          </p:cNvSpPr>
          <p:nvPr>
            <p:ph idx="1"/>
          </p:nvPr>
        </p:nvSpPr>
        <p:spPr>
          <a:xfrm>
            <a:off x="1571604" y="0"/>
            <a:ext cx="7572396" cy="6858000"/>
          </a:xfrm>
        </p:spPr>
        <p:txBody>
          <a:bodyPr>
            <a:normAutofit/>
          </a:bodyPr>
          <a:lstStyle/>
          <a:p>
            <a:pPr algn="just" rtl="0"/>
            <a:r>
              <a:rPr lang="en-US" sz="2000" b="1" dirty="0" smtClean="0"/>
              <a:t>Daily average method:</a:t>
            </a:r>
            <a:endParaRPr lang="en-US" sz="2000" dirty="0" smtClean="0"/>
          </a:p>
          <a:p>
            <a:pPr algn="just" rtl="0"/>
            <a:r>
              <a:rPr lang="en-US" sz="2000" dirty="0" smtClean="0"/>
              <a:t>It's a formula for calculating the mass of fuel required for heating, and the general formula is as follows:</a:t>
            </a:r>
          </a:p>
          <a:p>
            <a:pPr algn="just" rtl="0"/>
            <a:r>
              <a:rPr lang="en-US" sz="2000" dirty="0" smtClean="0"/>
              <a:t>                                                                        (5.1)</a:t>
            </a:r>
          </a:p>
          <a:p>
            <a:pPr algn="just" rtl="0"/>
            <a:r>
              <a:rPr lang="en-US" sz="2000" dirty="0" smtClean="0"/>
              <a:t>                                                                         (5.2)</a:t>
            </a:r>
          </a:p>
          <a:p>
            <a:pPr algn="just" rtl="0">
              <a:buNone/>
            </a:pPr>
            <a:r>
              <a:rPr lang="en-US" sz="2000" dirty="0" smtClean="0"/>
              <a:t>Where:</a:t>
            </a:r>
          </a:p>
          <a:p>
            <a:pPr algn="just" rtl="0">
              <a:buNone/>
            </a:pPr>
            <a:r>
              <a:rPr lang="en-US" sz="2000" dirty="0" smtClean="0"/>
              <a:t>mf= mass of fuel consumed.</a:t>
            </a:r>
          </a:p>
          <a:p>
            <a:pPr algn="just" rtl="0">
              <a:buNone/>
            </a:pPr>
            <a:r>
              <a:rPr lang="en-US" sz="2000" dirty="0" smtClean="0"/>
              <a:t>Q= required heating load Kwh.</a:t>
            </a:r>
          </a:p>
          <a:p>
            <a:pPr algn="just" rtl="0">
              <a:buNone/>
            </a:pPr>
            <a:r>
              <a:rPr lang="en-US" sz="2000" dirty="0" smtClean="0"/>
              <a:t>DD= degree-day for estimated period.</a:t>
            </a:r>
          </a:p>
          <a:p>
            <a:pPr algn="just" rtl="0">
              <a:buNone/>
            </a:pPr>
            <a:r>
              <a:rPr lang="en-US" sz="2000" dirty="0" smtClean="0"/>
              <a:t>Cd= empirical correction factor for heating effect versus degree.</a:t>
            </a:r>
          </a:p>
          <a:p>
            <a:pPr algn="just" rtl="0">
              <a:buNone/>
            </a:pPr>
            <a:r>
              <a:rPr lang="en-US" sz="2000" dirty="0" smtClean="0"/>
              <a:t>Cv= calorific value for fuel used for (diesel 39000 KJ/Kg).</a:t>
            </a:r>
          </a:p>
          <a:p>
            <a:pPr algn="just" rtl="0">
              <a:buNone/>
            </a:pPr>
            <a:r>
              <a:rPr lang="en-US" sz="2000" dirty="0" smtClean="0"/>
              <a:t>Ta = mean monthtemperature.</a:t>
            </a:r>
          </a:p>
          <a:p>
            <a:pPr algn="just" rtl="0">
              <a:buNone/>
            </a:pPr>
            <a:r>
              <a:rPr lang="en-US" sz="2000" dirty="0" smtClean="0"/>
              <a:t>eff = efficiency for (fuel80%). </a:t>
            </a:r>
          </a:p>
          <a:p>
            <a:pPr algn="just" rtl="0"/>
            <a:r>
              <a:rPr lang="en-US" sz="2000" dirty="0" smtClean="0"/>
              <a:t>The values of Cd are given by:</a:t>
            </a:r>
          </a:p>
          <a:p>
            <a:endParaRPr lang="ar-SA" dirty="0"/>
          </a:p>
        </p:txBody>
      </p:sp>
      <p:sp>
        <p:nvSpPr>
          <p:cNvPr id="1638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dirty="0"/>
          </a:p>
        </p:txBody>
      </p:sp>
      <p:pic>
        <p:nvPicPr>
          <p:cNvPr id="16385"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3214678" y="1058130"/>
            <a:ext cx="2305053" cy="456330"/>
          </a:xfrm>
          <a:prstGeom prst="rect">
            <a:avLst/>
          </a:prstGeom>
          <a:noFill/>
        </p:spPr>
      </p:pic>
      <p:sp>
        <p:nvSpPr>
          <p:cNvPr id="1638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dirty="0"/>
          </a:p>
        </p:txBody>
      </p:sp>
      <p:pic>
        <p:nvPicPr>
          <p:cNvPr id="16387"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3071802" y="1598796"/>
            <a:ext cx="2652716" cy="234754"/>
          </a:xfrm>
          <a:prstGeom prst="rect">
            <a:avLst/>
          </a:prstGeom>
          <a:noFill/>
        </p:spPr>
      </p:pic>
      <p:graphicFrame>
        <p:nvGraphicFramePr>
          <p:cNvPr id="8" name="جدول 7"/>
          <p:cNvGraphicFramePr>
            <a:graphicFrameLocks noGrp="1"/>
          </p:cNvGraphicFramePr>
          <p:nvPr/>
        </p:nvGraphicFramePr>
        <p:xfrm>
          <a:off x="2214546" y="5286388"/>
          <a:ext cx="6096000" cy="1112520"/>
        </p:xfrm>
        <a:graphic>
          <a:graphicData uri="http://schemas.openxmlformats.org/drawingml/2006/table">
            <a:tbl>
              <a:tblPr rtl="1" firstRow="1" bandRow="1">
                <a:tableStyleId>{5C22544A-7EE6-4342-B048-85BDC9FD1C3A}</a:tableStyleId>
              </a:tblPr>
              <a:tblGrid>
                <a:gridCol w="2032000"/>
                <a:gridCol w="2032000"/>
                <a:gridCol w="2032000"/>
              </a:tblGrid>
              <a:tr h="370840">
                <a:tc>
                  <a:txBody>
                    <a:bodyPr/>
                    <a:lstStyle/>
                    <a:p>
                      <a:pPr rtl="1"/>
                      <a:r>
                        <a:rPr lang="en-US" dirty="0" smtClean="0"/>
                        <a:t>0-1000DD</a:t>
                      </a:r>
                      <a:endParaRPr lang="ar-SA" dirty="0"/>
                    </a:p>
                  </a:txBody>
                  <a:tcPr/>
                </a:tc>
                <a:tc>
                  <a:txBody>
                    <a:bodyPr/>
                    <a:lstStyle/>
                    <a:p>
                      <a:pPr rtl="1"/>
                      <a:r>
                        <a:rPr lang="en-US" dirty="0" smtClean="0"/>
                        <a:t>for</a:t>
                      </a:r>
                      <a:endParaRPr lang="ar-SA" dirty="0"/>
                    </a:p>
                  </a:txBody>
                  <a:tcPr/>
                </a:tc>
                <a:tc>
                  <a:txBody>
                    <a:bodyPr/>
                    <a:lstStyle/>
                    <a:p>
                      <a:pPr rtl="1"/>
                      <a:r>
                        <a:rPr lang="en-US" dirty="0" smtClean="0"/>
                        <a:t>0.8</a:t>
                      </a:r>
                      <a:endParaRPr lang="ar-SA" dirty="0"/>
                    </a:p>
                  </a:txBody>
                  <a:tcPr/>
                </a:tc>
              </a:tr>
              <a:tr h="370840">
                <a:tc>
                  <a:txBody>
                    <a:bodyPr/>
                    <a:lstStyle/>
                    <a:p>
                      <a:pPr rtl="1"/>
                      <a:r>
                        <a:rPr lang="en-US" dirty="0" smtClean="0"/>
                        <a:t>1000-2000DD</a:t>
                      </a:r>
                      <a:endParaRPr lang="ar-SA" dirty="0"/>
                    </a:p>
                  </a:txBody>
                  <a:tcPr>
                    <a:solidFill>
                      <a:schemeClr val="accent1"/>
                    </a:solidFill>
                  </a:tcPr>
                </a:tc>
                <a:tc>
                  <a:txBody>
                    <a:bodyPr/>
                    <a:lstStyle/>
                    <a:p>
                      <a:pPr rtl="1"/>
                      <a:r>
                        <a:rPr lang="en-US" dirty="0" smtClean="0"/>
                        <a:t>for</a:t>
                      </a:r>
                      <a:endParaRPr lang="ar-SA" dirty="0"/>
                    </a:p>
                  </a:txBody>
                  <a:tcPr>
                    <a:solidFill>
                      <a:schemeClr val="accent1"/>
                    </a:solidFill>
                  </a:tcPr>
                </a:tc>
                <a:tc>
                  <a:txBody>
                    <a:bodyPr/>
                    <a:lstStyle/>
                    <a:p>
                      <a:pPr rtl="1"/>
                      <a:r>
                        <a:rPr lang="en-US" dirty="0" smtClean="0"/>
                        <a:t>0.75</a:t>
                      </a:r>
                      <a:endParaRPr lang="ar-SA" dirty="0"/>
                    </a:p>
                  </a:txBody>
                  <a:tcPr>
                    <a:solidFill>
                      <a:schemeClr val="accent1"/>
                    </a:solidFill>
                  </a:tcPr>
                </a:tc>
              </a:tr>
              <a:tr h="370840">
                <a:tc>
                  <a:txBody>
                    <a:bodyPr/>
                    <a:lstStyle/>
                    <a:p>
                      <a:pPr rtl="1"/>
                      <a:r>
                        <a:rPr lang="en-US" dirty="0" smtClean="0"/>
                        <a:t>2000-3000DD</a:t>
                      </a:r>
                      <a:endParaRPr lang="ar-SA" dirty="0"/>
                    </a:p>
                  </a:txBody>
                  <a:tcPr>
                    <a:solidFill>
                      <a:schemeClr val="accent1"/>
                    </a:solidFill>
                  </a:tcPr>
                </a:tc>
                <a:tc>
                  <a:txBody>
                    <a:bodyPr/>
                    <a:lstStyle/>
                    <a:p>
                      <a:pPr rtl="1"/>
                      <a:r>
                        <a:rPr lang="en-US" dirty="0" smtClean="0"/>
                        <a:t>for</a:t>
                      </a:r>
                      <a:endParaRPr lang="ar-SA" dirty="0"/>
                    </a:p>
                  </a:txBody>
                  <a:tcPr>
                    <a:solidFill>
                      <a:schemeClr val="accent1"/>
                    </a:solidFill>
                  </a:tcPr>
                </a:tc>
                <a:tc>
                  <a:txBody>
                    <a:bodyPr/>
                    <a:lstStyle/>
                    <a:p>
                      <a:pPr rtl="1"/>
                      <a:r>
                        <a:rPr lang="en-US" dirty="0" smtClean="0"/>
                        <a:t>0.7</a:t>
                      </a:r>
                      <a:endParaRPr lang="ar-SA" dirty="0"/>
                    </a:p>
                  </a:txBody>
                  <a:tcPr>
                    <a:solidFill>
                      <a:schemeClr val="accent1"/>
                    </a:solidFill>
                  </a:tcPr>
                </a:tc>
              </a:tr>
            </a:tbl>
          </a:graphicData>
        </a:graphic>
      </p:graphicFrame>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643042" y="0"/>
            <a:ext cx="7043758" cy="45719"/>
          </a:xfrm>
        </p:spPr>
        <p:txBody>
          <a:bodyPr>
            <a:normAutofit fontScale="90000"/>
          </a:bodyPr>
          <a:lstStyle/>
          <a:p>
            <a:r>
              <a:rPr lang="en-US" dirty="0" smtClean="0"/>
              <a:t>.</a:t>
            </a:r>
            <a:endParaRPr lang="ar-SA" dirty="0"/>
          </a:p>
        </p:txBody>
      </p:sp>
      <p:sp>
        <p:nvSpPr>
          <p:cNvPr id="3" name="عنصر نائب للمحتوى 2"/>
          <p:cNvSpPr>
            <a:spLocks noGrp="1"/>
          </p:cNvSpPr>
          <p:nvPr>
            <p:ph idx="1"/>
          </p:nvPr>
        </p:nvSpPr>
        <p:spPr>
          <a:xfrm>
            <a:off x="1571604" y="0"/>
            <a:ext cx="7572396" cy="6858000"/>
          </a:xfrm>
        </p:spPr>
        <p:txBody>
          <a:bodyPr>
            <a:normAutofit fontScale="70000" lnSpcReduction="20000"/>
          </a:bodyPr>
          <a:lstStyle/>
          <a:p>
            <a:pPr algn="just" rtl="0"/>
            <a:r>
              <a:rPr lang="en-US" sz="2300" dirty="0" smtClean="0"/>
              <a:t>From the previous equation, the values of DD for each month are listed in table 5.2 below:</a:t>
            </a:r>
          </a:p>
          <a:p>
            <a:pPr algn="just" rtl="0">
              <a:buNone/>
            </a:pPr>
            <a:r>
              <a:rPr lang="en-US" sz="2300" dirty="0" smtClean="0"/>
              <a:t>                             Table (5.2): DD value of each month.</a:t>
            </a:r>
          </a:p>
          <a:p>
            <a:pPr algn="just" rtl="0">
              <a:buNone/>
            </a:pPr>
            <a:endParaRPr lang="en-US" sz="2300" dirty="0" smtClean="0"/>
          </a:p>
          <a:p>
            <a:pPr algn="just" rtl="0">
              <a:buNone/>
            </a:pPr>
            <a:endParaRPr lang="en-US" sz="2300" dirty="0" smtClean="0"/>
          </a:p>
          <a:p>
            <a:pPr algn="just" rtl="0">
              <a:buNone/>
            </a:pPr>
            <a:endParaRPr lang="en-US" sz="2300" dirty="0" smtClean="0"/>
          </a:p>
          <a:p>
            <a:pPr algn="just" rtl="0">
              <a:buNone/>
            </a:pPr>
            <a:endParaRPr lang="en-US" sz="2300" dirty="0" smtClean="0"/>
          </a:p>
          <a:p>
            <a:pPr algn="just" rtl="0">
              <a:buNone/>
            </a:pPr>
            <a:endParaRPr lang="en-US" sz="2300" dirty="0" smtClean="0"/>
          </a:p>
          <a:p>
            <a:pPr algn="just" rtl="0">
              <a:buNone/>
            </a:pPr>
            <a:endParaRPr lang="en-US" sz="2300" dirty="0" smtClean="0"/>
          </a:p>
          <a:p>
            <a:pPr algn="just" rtl="0">
              <a:buNone/>
            </a:pPr>
            <a:endParaRPr lang="en-US" sz="2300" dirty="0" smtClean="0"/>
          </a:p>
          <a:p>
            <a:pPr algn="just" rtl="0">
              <a:buNone/>
            </a:pPr>
            <a:endParaRPr lang="en-US" sz="2300" dirty="0" smtClean="0"/>
          </a:p>
          <a:p>
            <a:pPr algn="l" rtl="0"/>
            <a:r>
              <a:rPr lang="en-US" sz="2300" dirty="0" smtClean="0"/>
              <a:t>Note that when the value of the DD is negative, it must be replaced with zero. From table 5.2, the sum of DD is 909.</a:t>
            </a:r>
          </a:p>
          <a:p>
            <a:pPr algn="l" rtl="0"/>
            <a:r>
              <a:rPr lang="en-US" sz="2300" dirty="0" smtClean="0"/>
              <a:t>So, from the equation (6.1), the fuel mass will be:</a:t>
            </a:r>
          </a:p>
          <a:p>
            <a:pPr algn="l" rtl="0"/>
            <a:r>
              <a:rPr lang="en-US" sz="2300" dirty="0" smtClean="0"/>
              <a:t> </a:t>
            </a:r>
          </a:p>
          <a:p>
            <a:pPr algn="l" rtl="0"/>
            <a:r>
              <a:rPr lang="en-US" sz="2300" dirty="0" smtClean="0"/>
              <a:t>And to determine the volume of fuelwe use the following relationship:</a:t>
            </a:r>
          </a:p>
          <a:p>
            <a:pPr algn="l" rtl="0"/>
            <a:endParaRPr lang="en-US" sz="2300" dirty="0" smtClean="0"/>
          </a:p>
          <a:p>
            <a:pPr algn="l" rtl="0">
              <a:buNone/>
            </a:pPr>
            <a:r>
              <a:rPr lang="en-US" sz="2300" dirty="0" smtClean="0"/>
              <a:t>Where : volume of fuel (m</a:t>
            </a:r>
            <a:r>
              <a:rPr lang="en-US" sz="2300" baseline="30000" dirty="0" smtClean="0"/>
              <a:t>3</a:t>
            </a:r>
            <a:r>
              <a:rPr lang="en-US" sz="2300" dirty="0" smtClean="0"/>
              <a:t>).</a:t>
            </a:r>
          </a:p>
          <a:p>
            <a:pPr algn="l" rtl="0">
              <a:buNone/>
            </a:pPr>
            <a:endParaRPr lang="en-US" sz="2300" dirty="0" smtClean="0"/>
          </a:p>
          <a:p>
            <a:pPr algn="l" rtl="0">
              <a:buNone/>
            </a:pPr>
            <a:r>
              <a:rPr lang="en-US" sz="2300" dirty="0" smtClean="0"/>
              <a:t>Where the cost liter of fuel equal to 6.3 So,</a:t>
            </a:r>
          </a:p>
          <a:p>
            <a:pPr algn="l" rtl="0">
              <a:buNone/>
            </a:pPr>
            <a:r>
              <a:rPr lang="en-US" sz="2300" dirty="0" smtClean="0"/>
              <a:t>Cost=11600* 6.3=73080NIS.</a:t>
            </a:r>
          </a:p>
          <a:p>
            <a:pPr algn="l" rtl="0">
              <a:buNone/>
            </a:pPr>
            <a:r>
              <a:rPr lang="en-US" sz="2300" dirty="0" smtClean="0"/>
              <a:t>The running cost for cooling operation estimated as following:</a:t>
            </a:r>
          </a:p>
          <a:p>
            <a:pPr algn="l" rtl="0">
              <a:buNone/>
            </a:pPr>
            <a:r>
              <a:rPr lang="en-US" sz="2300" dirty="0" smtClean="0"/>
              <a:t>one chiller at (Hardee’s Restaurant):operated 12 hours as full load with power of 140 kw. So,</a:t>
            </a:r>
          </a:p>
          <a:p>
            <a:pPr algn="l" rtl="0">
              <a:buNone/>
            </a:pPr>
            <a:r>
              <a:rPr lang="en-US" sz="2300" dirty="0" smtClean="0"/>
              <a:t>Electricity needed for chiller at 6 months= 1</a:t>
            </a:r>
            <a:r>
              <a:rPr lang="ar-SA" sz="2300" dirty="0" smtClean="0"/>
              <a:t>4</a:t>
            </a:r>
            <a:r>
              <a:rPr lang="en-US" sz="2300" dirty="0" smtClean="0"/>
              <a:t>0∗12∗30∗6=302400kw. With 0.6 for</a:t>
            </a:r>
          </a:p>
          <a:p>
            <a:pPr algn="l" rtl="0">
              <a:buNone/>
            </a:pPr>
            <a:r>
              <a:rPr lang="en-US" sz="2300" dirty="0" smtClean="0"/>
              <a:t>every kw.Cost=3024000.6=181440NIS.</a:t>
            </a:r>
          </a:p>
          <a:p>
            <a:pPr algn="just" rtl="0">
              <a:buNone/>
            </a:pPr>
            <a:endParaRPr lang="en-US" sz="2000" dirty="0" smtClean="0"/>
          </a:p>
          <a:p>
            <a:endParaRPr lang="ar-SA" dirty="0"/>
          </a:p>
        </p:txBody>
      </p:sp>
      <p:graphicFrame>
        <p:nvGraphicFramePr>
          <p:cNvPr id="4" name="جدول 3"/>
          <p:cNvGraphicFramePr>
            <a:graphicFrameLocks noGrp="1"/>
          </p:cNvGraphicFramePr>
          <p:nvPr>
            <p:extLst>
              <p:ext uri="{D42A27DB-BD31-4B8C-83A1-F6EECF244321}">
                <p14:modId xmlns:p14="http://schemas.microsoft.com/office/powerpoint/2010/main" val="1776414375"/>
              </p:ext>
            </p:extLst>
          </p:nvPr>
        </p:nvGraphicFramePr>
        <p:xfrm>
          <a:off x="2008375" y="764704"/>
          <a:ext cx="6532209" cy="1920240"/>
        </p:xfrm>
        <a:graphic>
          <a:graphicData uri="http://schemas.openxmlformats.org/drawingml/2006/table">
            <a:tbl>
              <a:tblPr rtl="1" firstRow="1" bandRow="1">
                <a:tableStyleId>{5C22544A-7EE6-4342-B048-85BDC9FD1C3A}</a:tableStyleId>
              </a:tblPr>
              <a:tblGrid>
                <a:gridCol w="725801"/>
                <a:gridCol w="725801"/>
                <a:gridCol w="725801"/>
                <a:gridCol w="725801"/>
                <a:gridCol w="725801"/>
                <a:gridCol w="725801"/>
                <a:gridCol w="725801"/>
                <a:gridCol w="725801"/>
                <a:gridCol w="725801"/>
              </a:tblGrid>
              <a:tr h="592657">
                <a:tc>
                  <a:txBody>
                    <a:bodyPr/>
                    <a:lstStyle/>
                    <a:p>
                      <a:pPr rtl="1"/>
                      <a:r>
                        <a:rPr lang="en-US" dirty="0" smtClean="0"/>
                        <a:t>12</a:t>
                      </a:r>
                      <a:endParaRPr lang="ar-SA" dirty="0"/>
                    </a:p>
                  </a:txBody>
                  <a:tcPr/>
                </a:tc>
                <a:tc>
                  <a:txBody>
                    <a:bodyPr/>
                    <a:lstStyle/>
                    <a:p>
                      <a:pPr rtl="1"/>
                      <a:r>
                        <a:rPr lang="en-US" dirty="0" smtClean="0"/>
                        <a:t>11</a:t>
                      </a:r>
                      <a:endParaRPr lang="ar-SA" dirty="0"/>
                    </a:p>
                  </a:txBody>
                  <a:tcPr/>
                </a:tc>
                <a:tc>
                  <a:txBody>
                    <a:bodyPr/>
                    <a:lstStyle/>
                    <a:p>
                      <a:pPr rtl="1"/>
                      <a:r>
                        <a:rPr lang="en-US" dirty="0" smtClean="0"/>
                        <a:t>10</a:t>
                      </a:r>
                      <a:endParaRPr lang="ar-SA" dirty="0"/>
                    </a:p>
                  </a:txBody>
                  <a:tcPr/>
                </a:tc>
                <a:tc>
                  <a:txBody>
                    <a:bodyPr/>
                    <a:lstStyle/>
                    <a:p>
                      <a:pPr rtl="1"/>
                      <a:r>
                        <a:rPr lang="en-US" dirty="0" smtClean="0"/>
                        <a:t>5</a:t>
                      </a:r>
                      <a:endParaRPr lang="ar-SA" dirty="0"/>
                    </a:p>
                  </a:txBody>
                  <a:tcPr/>
                </a:tc>
                <a:tc>
                  <a:txBody>
                    <a:bodyPr/>
                    <a:lstStyle/>
                    <a:p>
                      <a:pPr rtl="1"/>
                      <a:r>
                        <a:rPr lang="en-US" dirty="0" smtClean="0"/>
                        <a:t>4</a:t>
                      </a:r>
                      <a:endParaRPr lang="ar-SA" dirty="0"/>
                    </a:p>
                  </a:txBody>
                  <a:tcPr/>
                </a:tc>
                <a:tc>
                  <a:txBody>
                    <a:bodyPr/>
                    <a:lstStyle/>
                    <a:p>
                      <a:pPr rtl="1"/>
                      <a:r>
                        <a:rPr lang="en-US" dirty="0" smtClean="0"/>
                        <a:t>3</a:t>
                      </a:r>
                      <a:endParaRPr lang="ar-SA" dirty="0"/>
                    </a:p>
                  </a:txBody>
                  <a:tcPr/>
                </a:tc>
                <a:tc>
                  <a:txBody>
                    <a:bodyPr/>
                    <a:lstStyle/>
                    <a:p>
                      <a:pPr rtl="1"/>
                      <a:r>
                        <a:rPr lang="en-US" dirty="0" smtClean="0"/>
                        <a:t>2</a:t>
                      </a:r>
                      <a:endParaRPr lang="ar-SA" dirty="0"/>
                    </a:p>
                  </a:txBody>
                  <a:tcPr/>
                </a:tc>
                <a:tc>
                  <a:txBody>
                    <a:bodyPr/>
                    <a:lstStyle/>
                    <a:p>
                      <a:pPr rtl="1"/>
                      <a:r>
                        <a:rPr lang="en-US" dirty="0" smtClean="0"/>
                        <a:t>1</a:t>
                      </a:r>
                      <a:endParaRPr lang="ar-SA" dirty="0"/>
                    </a:p>
                  </a:txBody>
                  <a:tcPr/>
                </a:tc>
                <a:tc>
                  <a:txBody>
                    <a:bodyPr/>
                    <a:lstStyle/>
                    <a:p>
                      <a:pPr rtl="1"/>
                      <a:r>
                        <a:rPr lang="en-US" dirty="0" smtClean="0"/>
                        <a:t>Month</a:t>
                      </a:r>
                      <a:endParaRPr lang="ar-SA" dirty="0"/>
                    </a:p>
                  </a:txBody>
                  <a:tcPr/>
                </a:tc>
              </a:tr>
              <a:tr h="592657">
                <a:tc>
                  <a:txBody>
                    <a:bodyPr/>
                    <a:lstStyle/>
                    <a:p>
                      <a:pPr rtl="1"/>
                      <a:r>
                        <a:rPr lang="en-US" dirty="0" smtClean="0"/>
                        <a:t>12.7</a:t>
                      </a:r>
                      <a:endParaRPr lang="ar-SA" dirty="0"/>
                    </a:p>
                  </a:txBody>
                  <a:tcPr/>
                </a:tc>
                <a:tc>
                  <a:txBody>
                    <a:bodyPr/>
                    <a:lstStyle/>
                    <a:p>
                      <a:pPr rtl="1"/>
                      <a:r>
                        <a:rPr lang="en-US" dirty="0" smtClean="0"/>
                        <a:t>17.7</a:t>
                      </a:r>
                      <a:endParaRPr lang="ar-SA" dirty="0"/>
                    </a:p>
                  </a:txBody>
                  <a:tcPr/>
                </a:tc>
                <a:tc>
                  <a:txBody>
                    <a:bodyPr/>
                    <a:lstStyle/>
                    <a:p>
                      <a:pPr rtl="1"/>
                      <a:r>
                        <a:rPr lang="en-US" dirty="0" smtClean="0"/>
                        <a:t>21.3</a:t>
                      </a:r>
                      <a:endParaRPr lang="ar-SA" dirty="0"/>
                    </a:p>
                  </a:txBody>
                  <a:tcPr/>
                </a:tc>
                <a:tc>
                  <a:txBody>
                    <a:bodyPr/>
                    <a:lstStyle/>
                    <a:p>
                      <a:pPr rtl="1"/>
                      <a:r>
                        <a:rPr lang="en-US" dirty="0" smtClean="0"/>
                        <a:t>20.7</a:t>
                      </a:r>
                      <a:endParaRPr lang="ar-SA" dirty="0"/>
                    </a:p>
                  </a:txBody>
                  <a:tcPr/>
                </a:tc>
                <a:tc>
                  <a:txBody>
                    <a:bodyPr/>
                    <a:lstStyle/>
                    <a:p>
                      <a:pPr rtl="1"/>
                      <a:r>
                        <a:rPr lang="en-US" dirty="0" smtClean="0"/>
                        <a:t>17</a:t>
                      </a:r>
                      <a:endParaRPr lang="ar-SA" dirty="0"/>
                    </a:p>
                  </a:txBody>
                  <a:tcPr/>
                </a:tc>
                <a:tc>
                  <a:txBody>
                    <a:bodyPr/>
                    <a:lstStyle/>
                    <a:p>
                      <a:pPr rtl="1"/>
                      <a:r>
                        <a:rPr lang="en-US" dirty="0" smtClean="0"/>
                        <a:t>11.7</a:t>
                      </a:r>
                      <a:endParaRPr lang="ar-SA" dirty="0"/>
                    </a:p>
                  </a:txBody>
                  <a:tcPr/>
                </a:tc>
                <a:tc>
                  <a:txBody>
                    <a:bodyPr/>
                    <a:lstStyle/>
                    <a:p>
                      <a:pPr rtl="1"/>
                      <a:r>
                        <a:rPr lang="en-US" dirty="0" smtClean="0"/>
                        <a:t>10.4</a:t>
                      </a:r>
                      <a:endParaRPr lang="ar-SA" dirty="0"/>
                    </a:p>
                  </a:txBody>
                  <a:tcPr/>
                </a:tc>
                <a:tc>
                  <a:txBody>
                    <a:bodyPr/>
                    <a:lstStyle/>
                    <a:p>
                      <a:pPr rtl="1"/>
                      <a:r>
                        <a:rPr lang="en-US" dirty="0" smtClean="0"/>
                        <a:t>10.2</a:t>
                      </a:r>
                      <a:endParaRPr lang="ar-SA" dirty="0"/>
                    </a:p>
                  </a:txBody>
                  <a:tcPr/>
                </a:tc>
                <a:tc>
                  <a:txBody>
                    <a:bodyPr/>
                    <a:lstStyle/>
                    <a:p>
                      <a:pPr rtl="1"/>
                      <a:r>
                        <a:rPr lang="en-US" dirty="0" smtClean="0"/>
                        <a:t>Mean </a:t>
                      </a:r>
                    </a:p>
                    <a:p>
                      <a:pPr rtl="1"/>
                      <a:r>
                        <a:rPr lang="en-US" dirty="0" smtClean="0"/>
                        <a:t>temp</a:t>
                      </a:r>
                      <a:endParaRPr lang="ar-SA" dirty="0"/>
                    </a:p>
                  </a:txBody>
                  <a:tcPr/>
                </a:tc>
              </a:tr>
              <a:tr h="592657">
                <a:tc>
                  <a:txBody>
                    <a:bodyPr/>
                    <a:lstStyle/>
                    <a:p>
                      <a:pPr rtl="1"/>
                      <a:r>
                        <a:rPr lang="en-US" dirty="0" smtClean="0"/>
                        <a:t>174</a:t>
                      </a:r>
                      <a:endParaRPr lang="ar-SA" dirty="0"/>
                    </a:p>
                  </a:txBody>
                  <a:tcPr/>
                </a:tc>
                <a:tc>
                  <a:txBody>
                    <a:bodyPr/>
                    <a:lstStyle/>
                    <a:p>
                      <a:pPr rtl="1"/>
                      <a:r>
                        <a:rPr lang="en-US" dirty="0" smtClean="0"/>
                        <a:t>18</a:t>
                      </a:r>
                      <a:endParaRPr lang="ar-SA" dirty="0"/>
                    </a:p>
                  </a:txBody>
                  <a:tcPr/>
                </a:tc>
                <a:tc>
                  <a:txBody>
                    <a:bodyPr/>
                    <a:lstStyle/>
                    <a:p>
                      <a:pPr rtl="1"/>
                      <a:r>
                        <a:rPr lang="en-US" dirty="0" smtClean="0"/>
                        <a:t>0</a:t>
                      </a:r>
                      <a:endParaRPr lang="ar-SA" dirty="0"/>
                    </a:p>
                  </a:txBody>
                  <a:tcPr/>
                </a:tc>
                <a:tc>
                  <a:txBody>
                    <a:bodyPr/>
                    <a:lstStyle/>
                    <a:p>
                      <a:pPr rtl="1"/>
                      <a:r>
                        <a:rPr lang="en-US" dirty="0" smtClean="0"/>
                        <a:t>0</a:t>
                      </a:r>
                      <a:endParaRPr lang="ar-SA" dirty="0"/>
                    </a:p>
                  </a:txBody>
                  <a:tcPr/>
                </a:tc>
                <a:tc>
                  <a:txBody>
                    <a:bodyPr/>
                    <a:lstStyle/>
                    <a:p>
                      <a:pPr rtl="1"/>
                      <a:r>
                        <a:rPr lang="en-US" dirty="0" smtClean="0"/>
                        <a:t>40</a:t>
                      </a:r>
                      <a:endParaRPr lang="ar-SA" dirty="0"/>
                    </a:p>
                  </a:txBody>
                  <a:tcPr/>
                </a:tc>
                <a:tc>
                  <a:txBody>
                    <a:bodyPr/>
                    <a:lstStyle/>
                    <a:p>
                      <a:pPr rtl="1"/>
                      <a:r>
                        <a:rPr lang="en-US" dirty="0" smtClean="0"/>
                        <a:t>205</a:t>
                      </a:r>
                      <a:endParaRPr lang="ar-SA" dirty="0"/>
                    </a:p>
                  </a:txBody>
                  <a:tcPr/>
                </a:tc>
                <a:tc>
                  <a:txBody>
                    <a:bodyPr/>
                    <a:lstStyle/>
                    <a:p>
                      <a:pPr rtl="1"/>
                      <a:r>
                        <a:rPr lang="en-US" dirty="0" smtClean="0"/>
                        <a:t>221</a:t>
                      </a:r>
                      <a:endParaRPr lang="ar-SA" dirty="0"/>
                    </a:p>
                  </a:txBody>
                  <a:tcPr/>
                </a:tc>
                <a:tc>
                  <a:txBody>
                    <a:bodyPr/>
                    <a:lstStyle/>
                    <a:p>
                      <a:pPr rtl="1"/>
                      <a:r>
                        <a:rPr lang="en-US" dirty="0" smtClean="0"/>
                        <a:t>251</a:t>
                      </a:r>
                      <a:endParaRPr lang="ar-SA" dirty="0"/>
                    </a:p>
                  </a:txBody>
                  <a:tcPr/>
                </a:tc>
                <a:tc>
                  <a:txBody>
                    <a:bodyPr/>
                    <a:lstStyle/>
                    <a:p>
                      <a:pPr rtl="1"/>
                      <a:r>
                        <a:rPr lang="en-US" dirty="0" smtClean="0"/>
                        <a:t>DD value</a:t>
                      </a:r>
                      <a:endParaRPr lang="ar-SA" dirty="0"/>
                    </a:p>
                  </a:txBody>
                  <a:tcPr/>
                </a:tc>
              </a:tr>
            </a:tbl>
          </a:graphicData>
        </a:graphic>
      </p:graphicFrame>
      <p:sp>
        <p:nvSpPr>
          <p:cNvPr id="1536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dirty="0"/>
          </a:p>
        </p:txBody>
      </p:sp>
      <p:sp>
        <p:nvSpPr>
          <p:cNvPr id="1536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dirty="0"/>
          </a:p>
        </p:txBody>
      </p:sp>
      <p:pic>
        <p:nvPicPr>
          <p:cNvPr id="15363" name="Picture 3"/>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5143502" y="3822732"/>
            <a:ext cx="2500330" cy="408573"/>
          </a:xfrm>
          <a:prstGeom prst="rect">
            <a:avLst/>
          </a:prstGeom>
          <a:noFill/>
        </p:spPr>
      </p:pic>
      <p:sp>
        <p:nvSpPr>
          <p:cNvPr id="15366"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dirty="0"/>
          </a:p>
        </p:txBody>
      </p:sp>
      <p:sp>
        <p:nvSpPr>
          <p:cNvPr id="5"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dirty="0"/>
          </a:p>
        </p:txBody>
      </p:sp>
      <p:pic>
        <p:nvPicPr>
          <p:cNvPr id="6"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4786314" y="3263226"/>
            <a:ext cx="4119567" cy="394374"/>
          </a:xfrm>
          <a:prstGeom prst="rect">
            <a:avLst/>
          </a:prstGeom>
          <a:noFill/>
        </p:spPr>
      </p:pic>
      <p:sp>
        <p:nvSpPr>
          <p:cNvPr id="7"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dirty="0"/>
          </a:p>
        </p:txBody>
      </p:sp>
      <p:sp>
        <p:nvSpPr>
          <p:cNvPr id="9"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dirty="0"/>
          </a:p>
        </p:txBody>
      </p:sp>
      <p:pic>
        <p:nvPicPr>
          <p:cNvPr id="10" name="Picture 5"/>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5274480" y="4286256"/>
            <a:ext cx="2238375" cy="342900"/>
          </a:xfrm>
          <a:prstGeom prst="rect">
            <a:avLst/>
          </a:prstGeom>
          <a:noFill/>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571604" y="0"/>
            <a:ext cx="7572396" cy="1000108"/>
          </a:xfrm>
        </p:spPr>
        <p:txBody>
          <a:bodyPr>
            <a:normAutofit/>
          </a:bodyPr>
          <a:lstStyle/>
          <a:p>
            <a:pPr algn="just" rtl="0"/>
            <a:r>
              <a:rPr lang="en-US" sz="3600" dirty="0" smtClean="0"/>
              <a:t>Estimation of geothermal system cost:</a:t>
            </a:r>
            <a:endParaRPr lang="ar-SA" sz="3600" dirty="0"/>
          </a:p>
        </p:txBody>
      </p:sp>
      <p:sp>
        <p:nvSpPr>
          <p:cNvPr id="3" name="عنصر نائب للمحتوى 2"/>
          <p:cNvSpPr>
            <a:spLocks noGrp="1"/>
          </p:cNvSpPr>
          <p:nvPr>
            <p:ph idx="1"/>
          </p:nvPr>
        </p:nvSpPr>
        <p:spPr>
          <a:xfrm>
            <a:off x="1571604" y="1071546"/>
            <a:ext cx="7572396" cy="5786454"/>
          </a:xfrm>
        </p:spPr>
        <p:txBody>
          <a:bodyPr>
            <a:normAutofit fontScale="92500" lnSpcReduction="10000"/>
          </a:bodyPr>
          <a:lstStyle/>
          <a:p>
            <a:pPr algn="just" rtl="0"/>
            <a:r>
              <a:rPr lang="en-US" sz="2000" b="1" dirty="0" smtClean="0"/>
              <a:t>Initial cost:</a:t>
            </a:r>
            <a:endParaRPr lang="en-US" sz="2000" dirty="0" smtClean="0"/>
          </a:p>
          <a:p>
            <a:pPr algn="just" rtl="0"/>
            <a:r>
              <a:rPr lang="en-US" sz="2000" dirty="0" smtClean="0"/>
              <a:t>The cost of finishing one borehole (drilling and labor cost, and the pipe installation) will be about 1500$. The number of boreholes is shown in chapter 4 (34 holes).</a:t>
            </a:r>
          </a:p>
          <a:p>
            <a:pPr algn="just" rtl="0"/>
            <a:r>
              <a:rPr lang="en-US" sz="2000" dirty="0" smtClean="0"/>
              <a:t>The price of the water to air heatpump for (Hardee’s Restaurant)isabout45,000 $. So, the initial cost will be about (45,000) + (1500∗34) =96,000$ =96,000*3.1=297600 NIS</a:t>
            </a:r>
          </a:p>
          <a:p>
            <a:pPr algn="just" rtl="0"/>
            <a:r>
              <a:rPr lang="en-US" sz="2200" b="1" dirty="0" smtClean="0"/>
              <a:t>Running cost:</a:t>
            </a:r>
          </a:p>
          <a:p>
            <a:pPr algn="just" rtl="0"/>
            <a:r>
              <a:rPr lang="en-US" sz="2200" dirty="0" smtClean="0"/>
              <a:t>, the operating cost of heating in a geothermal system with (cop)=4.9 is as follows:</a:t>
            </a:r>
          </a:p>
          <a:p>
            <a:pPr algn="just" rtl="0"/>
            <a:r>
              <a:rPr lang="en-US" sz="2200" dirty="0" smtClean="0"/>
              <a:t>The coefficient of performance (Cop) for heating in a normal system is 3.5, hence the ratio of cop in geothermal to cop in a normal system is 1.4</a:t>
            </a:r>
          </a:p>
          <a:p>
            <a:pPr algn="just" rtl="0"/>
            <a:r>
              <a:rPr lang="en-US" sz="2200" dirty="0" smtClean="0"/>
              <a:t>So. </a:t>
            </a:r>
            <a:r>
              <a:rPr lang="en-US" sz="2200" b="1" dirty="0" smtClean="0"/>
              <a:t>The running cost for heating in geothermal</a:t>
            </a:r>
            <a:r>
              <a:rPr lang="en-US" sz="2400" dirty="0" smtClean="0"/>
              <a:t> =       =52200 NIS.</a:t>
            </a:r>
            <a:endParaRPr lang="en-US" sz="2200" dirty="0" smtClean="0"/>
          </a:p>
          <a:p>
            <a:pPr algn="just" rtl="0"/>
            <a:r>
              <a:rPr lang="en-US" sz="2200" dirty="0" smtClean="0"/>
              <a:t>Calculate the running cost of a geothermal cooling system in the same way. The coefficient of performance for a normal system is 3.5, whereas the coefficient of performance for a geothermal system is 5.4. As a result, the ratio is 1.54</a:t>
            </a:r>
          </a:p>
          <a:p>
            <a:pPr algn="just" rtl="0"/>
            <a:r>
              <a:rPr lang="en-US" sz="2200" dirty="0" smtClean="0"/>
              <a:t>Therefore,</a:t>
            </a:r>
            <a:r>
              <a:rPr lang="en-US" sz="2200" b="1" dirty="0" smtClean="0"/>
              <a:t>The running cost of cooling</a:t>
            </a:r>
            <a:r>
              <a:rPr lang="en-US" sz="2000" dirty="0" smtClean="0"/>
              <a:t> =          =117818 NIS.</a:t>
            </a:r>
            <a:endParaRPr lang="ar-SA" sz="2000" dirty="0"/>
          </a:p>
        </p:txBody>
      </p:sp>
      <p:sp>
        <p:nvSpPr>
          <p:cNvPr id="1433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dirty="0"/>
          </a:p>
        </p:txBody>
      </p:sp>
      <p:sp>
        <p:nvSpPr>
          <p:cNvPr id="1434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dirty="0"/>
          </a:p>
        </p:txBody>
      </p:sp>
      <p:sp>
        <p:nvSpPr>
          <p:cNvPr id="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dirty="0"/>
          </a:p>
        </p:txBody>
      </p:sp>
      <p:pic>
        <p:nvPicPr>
          <p:cNvPr id="5"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7072330" y="4857760"/>
            <a:ext cx="533400" cy="428625"/>
          </a:xfrm>
          <a:prstGeom prst="rect">
            <a:avLst/>
          </a:prstGeom>
          <a:noFill/>
        </p:spPr>
      </p:pic>
      <p:sp>
        <p:nvSpPr>
          <p:cNvPr id="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dirty="0"/>
          </a:p>
        </p:txBody>
      </p:sp>
      <p:pic>
        <p:nvPicPr>
          <p:cNvPr id="7"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6072198" y="6429375"/>
            <a:ext cx="638175" cy="428625"/>
          </a:xfrm>
          <a:prstGeom prst="rect">
            <a:avLst/>
          </a:prstGeom>
          <a:noFill/>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571604" y="0"/>
            <a:ext cx="7572396" cy="857232"/>
          </a:xfrm>
        </p:spPr>
        <p:txBody>
          <a:bodyPr>
            <a:normAutofit/>
          </a:bodyPr>
          <a:lstStyle/>
          <a:p>
            <a:pPr algn="just" rtl="0"/>
            <a:r>
              <a:rPr lang="en-US" dirty="0" smtClean="0"/>
              <a:t> </a:t>
            </a:r>
            <a:r>
              <a:rPr lang="en-US" sz="3600" dirty="0" smtClean="0"/>
              <a:t>Cost Analysis:</a:t>
            </a:r>
            <a:endParaRPr lang="ar-SA" sz="3600" dirty="0"/>
          </a:p>
        </p:txBody>
      </p:sp>
      <p:sp>
        <p:nvSpPr>
          <p:cNvPr id="3" name="عنصر نائب للمحتوى 2"/>
          <p:cNvSpPr>
            <a:spLocks noGrp="1"/>
          </p:cNvSpPr>
          <p:nvPr>
            <p:ph idx="1"/>
          </p:nvPr>
        </p:nvSpPr>
        <p:spPr>
          <a:xfrm>
            <a:off x="1571604" y="928670"/>
            <a:ext cx="7572396" cy="5929330"/>
          </a:xfrm>
        </p:spPr>
        <p:txBody>
          <a:bodyPr/>
          <a:lstStyle/>
          <a:p>
            <a:pPr algn="just" rtl="0"/>
            <a:r>
              <a:rPr lang="en-US" sz="2000" dirty="0" smtClean="0"/>
              <a:t>High initial cost for the geothermalsystem(297600  NIS).</a:t>
            </a:r>
          </a:p>
          <a:p>
            <a:pPr algn="just" rtl="0"/>
            <a:r>
              <a:rPr lang="en-US" sz="2000" dirty="0" smtClean="0"/>
              <a:t>Low initial cost for the normal system (31000 NIS).</a:t>
            </a:r>
          </a:p>
          <a:p>
            <a:pPr algn="just" rtl="0"/>
            <a:r>
              <a:rPr lang="en-US" sz="2000" dirty="0" smtClean="0"/>
              <a:t>The running cost for normal system will be about (73080+181440) =254520 NIS.</a:t>
            </a:r>
          </a:p>
          <a:p>
            <a:pPr algn="just" rtl="0"/>
            <a:r>
              <a:rPr lang="en-US" sz="2000" dirty="0" smtClean="0"/>
              <a:t>The running cost for geothermal system is about (52200+117818) =170018 NIS.</a:t>
            </a:r>
          </a:p>
          <a:p>
            <a:pPr algn="just" rtl="0"/>
            <a:r>
              <a:rPr lang="en-US" sz="2000" dirty="0" smtClean="0"/>
              <a:t>The geothermal system's operating costs are nearly 66% lower than those of a conventional system.(             *100%)</a:t>
            </a:r>
          </a:p>
          <a:p>
            <a:pPr algn="just" rtl="0"/>
            <a:endParaRPr lang="en-US" sz="2000" dirty="0" smtClean="0"/>
          </a:p>
          <a:p>
            <a:pPr algn="just" rtl="0"/>
            <a:r>
              <a:rPr lang="en-US" sz="2000" b="1" dirty="0" smtClean="0"/>
              <a:t>The space required for geothermal system:</a:t>
            </a:r>
            <a:endParaRPr lang="en-US" sz="2000" dirty="0" smtClean="0"/>
          </a:p>
          <a:p>
            <a:pPr algn="just" rtl="0"/>
            <a:r>
              <a:rPr lang="en-US" sz="2000" dirty="0" smtClean="0"/>
              <a:t>The 34 holes needed for a vertical system can be drilled in many forms.With 5 inches (0.127m) in diameter for every hole, and 2 m between ever two holes. So,</a:t>
            </a:r>
          </a:p>
          <a:p>
            <a:pPr algn="just" rtl="0"/>
            <a:r>
              <a:rPr lang="en-US" sz="2000" dirty="0" smtClean="0"/>
              <a:t>the land required = (0.12734+ 233) =70.3 m2</a:t>
            </a:r>
          </a:p>
          <a:p>
            <a:endParaRPr lang="ar-SA" dirty="0"/>
          </a:p>
        </p:txBody>
      </p:sp>
      <p:sp>
        <p:nvSpPr>
          <p:cNvPr id="1331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dirty="0"/>
          </a:p>
        </p:txBody>
      </p:sp>
      <p:sp>
        <p:nvSpPr>
          <p:cNvPr id="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dirty="0"/>
          </a:p>
        </p:txBody>
      </p:sp>
      <p:pic>
        <p:nvPicPr>
          <p:cNvPr id="5"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5357818" y="3286124"/>
            <a:ext cx="638175" cy="428625"/>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571604" y="0"/>
            <a:ext cx="7572396" cy="1142984"/>
          </a:xfrm>
        </p:spPr>
        <p:txBody>
          <a:bodyPr/>
          <a:lstStyle/>
          <a:p>
            <a:pPr algn="just" rtl="0"/>
            <a:r>
              <a:rPr lang="en-US" dirty="0" smtClean="0"/>
              <a:t>Chapter 1:Introduction</a:t>
            </a:r>
            <a:endParaRPr lang="ar-SA" dirty="0"/>
          </a:p>
        </p:txBody>
      </p:sp>
      <p:sp>
        <p:nvSpPr>
          <p:cNvPr id="3" name="عنصر نائب للمحتوى 2"/>
          <p:cNvSpPr>
            <a:spLocks noGrp="1"/>
          </p:cNvSpPr>
          <p:nvPr>
            <p:ph idx="1"/>
          </p:nvPr>
        </p:nvSpPr>
        <p:spPr>
          <a:xfrm>
            <a:off x="1571604" y="1214422"/>
            <a:ext cx="7572396" cy="5643578"/>
          </a:xfrm>
        </p:spPr>
        <p:txBody>
          <a:bodyPr/>
          <a:lstStyle/>
          <a:p>
            <a:pPr algn="just" rtl="0"/>
            <a:r>
              <a:rPr lang="en-US" sz="2000" dirty="0"/>
              <a:t>The word </a:t>
            </a:r>
            <a:r>
              <a:rPr lang="en-US" sz="2000" dirty="0" smtClean="0"/>
              <a:t>“Geothermal" </a:t>
            </a:r>
            <a:r>
              <a:rPr lang="en-US" sz="2000" dirty="0"/>
              <a:t>has its origins in Greek roots ("geo" means earth and "thermo" means heat</a:t>
            </a:r>
            <a:r>
              <a:rPr lang="en-US" sz="2000" dirty="0" smtClean="0"/>
              <a:t>).</a:t>
            </a:r>
          </a:p>
          <a:p>
            <a:pPr algn="just" rtl="0"/>
            <a:endParaRPr lang="en-US" sz="2000" dirty="0" smtClean="0"/>
          </a:p>
          <a:p>
            <a:pPr algn="just" rtl="0"/>
            <a:r>
              <a:rPr lang="en-US" sz="2000" dirty="0" smtClean="0">
                <a:solidFill>
                  <a:srgbClr val="FF0000"/>
                </a:solidFill>
              </a:rPr>
              <a:t>Geothermal conversion: </a:t>
            </a:r>
            <a:r>
              <a:rPr lang="en-US" sz="2000" dirty="0" smtClean="0"/>
              <a:t>The basic idea behind employing geothermal energy is to use the temperature differential between the Earth and the building to raise or lower its temperature, or even to create electricity.</a:t>
            </a:r>
          </a:p>
          <a:p>
            <a:pPr algn="just" rtl="0"/>
            <a:endParaRPr lang="ar-SA" dirty="0">
              <a:solidFill>
                <a:srgbClr val="FF0000"/>
              </a:solidFill>
            </a:endParaRPr>
          </a:p>
        </p:txBody>
      </p:sp>
      <p:pic>
        <p:nvPicPr>
          <p:cNvPr id="4" name="Picture 18"/>
          <p:cNvPicPr/>
          <p:nvPr/>
        </p:nvPicPr>
        <p:blipFill>
          <a:blip r:embed="rId2">
            <a:extLst>
              <a:ext uri="{28A0092B-C50C-407E-A947-70E740481C1C}">
                <a14:useLocalDpi xmlns:a14="http://schemas.microsoft.com/office/drawing/2010/main" val="0"/>
              </a:ext>
            </a:extLst>
          </a:blip>
          <a:srcRect/>
          <a:stretch>
            <a:fillRect/>
          </a:stretch>
        </p:blipFill>
        <p:spPr bwMode="auto">
          <a:xfrm>
            <a:off x="4143372" y="3214686"/>
            <a:ext cx="5000628" cy="3357586"/>
          </a:xfrm>
          <a:prstGeom prst="rect">
            <a:avLst/>
          </a:prstGeom>
          <a:noFill/>
        </p:spPr>
      </p:pic>
      <p:sp>
        <p:nvSpPr>
          <p:cNvPr id="5" name="مستطيل 4"/>
          <p:cNvSpPr/>
          <p:nvPr/>
        </p:nvSpPr>
        <p:spPr>
          <a:xfrm>
            <a:off x="4286248" y="6488668"/>
            <a:ext cx="2891946" cy="338554"/>
          </a:xfrm>
          <a:prstGeom prst="rect">
            <a:avLst/>
          </a:prstGeom>
        </p:spPr>
        <p:txBody>
          <a:bodyPr wrap="none">
            <a:spAutoFit/>
          </a:bodyPr>
          <a:lstStyle/>
          <a:p>
            <a:pPr algn="just" rtl="0"/>
            <a:r>
              <a:rPr lang="en-US" sz="1600" dirty="0" smtClean="0"/>
              <a:t>Figure (1): Earth’s energy budget</a:t>
            </a:r>
            <a:endParaRPr lang="ar-SA" sz="1600"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571604" y="0"/>
            <a:ext cx="7572396" cy="928670"/>
          </a:xfrm>
        </p:spPr>
        <p:txBody>
          <a:bodyPr>
            <a:normAutofit/>
          </a:bodyPr>
          <a:lstStyle/>
          <a:p>
            <a:pPr algn="just" rtl="0"/>
            <a:r>
              <a:rPr lang="en-US" sz="3600" dirty="0" smtClean="0"/>
              <a:t>Payback:</a:t>
            </a:r>
            <a:endParaRPr lang="ar-SA" sz="3600" dirty="0"/>
          </a:p>
        </p:txBody>
      </p:sp>
      <p:sp>
        <p:nvSpPr>
          <p:cNvPr id="3" name="عنصر نائب للمحتوى 2"/>
          <p:cNvSpPr>
            <a:spLocks noGrp="1"/>
          </p:cNvSpPr>
          <p:nvPr>
            <p:ph idx="1"/>
          </p:nvPr>
        </p:nvSpPr>
        <p:spPr>
          <a:xfrm>
            <a:off x="1571604" y="785794"/>
            <a:ext cx="7572396" cy="6072206"/>
          </a:xfrm>
        </p:spPr>
        <p:txBody>
          <a:bodyPr>
            <a:normAutofit/>
          </a:bodyPr>
          <a:lstStyle/>
          <a:p>
            <a:pPr algn="just" rtl="0"/>
            <a:r>
              <a:rPr lang="en-US" sz="2000" dirty="0" smtClean="0"/>
              <a:t> When compared to normal heating and air conditioning systems, the return period (payback) with geothermal systems typically ranges between 3 and 7 years. </a:t>
            </a:r>
          </a:p>
          <a:p>
            <a:pPr algn="just" rtl="0"/>
            <a:r>
              <a:rPr lang="en-US" sz="2000" dirty="0" smtClean="0"/>
              <a:t>The performance coefficient (COP) is more than 4.1 years in heating and 14.5EER (Energy Efficiency Classification) in refrigeration, which implies that for every electricity unit used to power geothermal pumps, the system saves 4.1 units of heating energy, making it less efficient at 410 percent. </a:t>
            </a:r>
          </a:p>
          <a:p>
            <a:pPr algn="just" rtl="0"/>
            <a:r>
              <a:rPr lang="en-US" sz="2000" b="1" dirty="0" smtClean="0"/>
              <a:t>Payback Analysis:</a:t>
            </a:r>
          </a:p>
          <a:p>
            <a:pPr algn="just" rtl="0"/>
            <a:r>
              <a:rPr lang="en-US" sz="2000" dirty="0" smtClean="0"/>
              <a:t>                                                        (5.4)</a:t>
            </a:r>
          </a:p>
          <a:p>
            <a:pPr algn="just" rtl="0">
              <a:buNone/>
            </a:pPr>
            <a:r>
              <a:rPr lang="en-US" sz="2000" dirty="0" smtClean="0"/>
              <a:t>Where:</a:t>
            </a:r>
          </a:p>
          <a:p>
            <a:pPr algn="just" rtl="0">
              <a:buNone/>
            </a:pPr>
            <a:r>
              <a:rPr lang="en-US" sz="2000" dirty="0" smtClean="0"/>
              <a:t>PBP = Payback Period (years).</a:t>
            </a:r>
          </a:p>
          <a:p>
            <a:pPr algn="just" rtl="0">
              <a:buNone/>
            </a:pPr>
            <a:r>
              <a:rPr lang="en-US" sz="2000" dirty="0" smtClean="0"/>
              <a:t>SC = Difference in Start-up Cost ($).</a:t>
            </a:r>
          </a:p>
          <a:p>
            <a:pPr algn="just" rtl="0">
              <a:buNone/>
            </a:pPr>
            <a:r>
              <a:rPr lang="en-US" sz="2000" dirty="0" smtClean="0"/>
              <a:t>AOC = Difference in Annual Operating Cost ($/year).</a:t>
            </a:r>
          </a:p>
          <a:p>
            <a:pPr algn="just" rtl="0"/>
            <a:r>
              <a:rPr lang="en-US" sz="2000" dirty="0" smtClean="0"/>
              <a:t> </a:t>
            </a:r>
          </a:p>
          <a:p>
            <a:pPr algn="just" rtl="0">
              <a:buNone/>
            </a:pPr>
            <a:r>
              <a:rPr lang="en-US" sz="2000" dirty="0" smtClean="0"/>
              <a:t> To convert this value to number of months we multiply by 12.</a:t>
            </a:r>
          </a:p>
          <a:p>
            <a:pPr algn="just" rtl="0"/>
            <a:r>
              <a:rPr lang="en-US" sz="2000" dirty="0" smtClean="0"/>
              <a:t>                                                                       </a:t>
            </a:r>
          </a:p>
          <a:p>
            <a:endParaRPr lang="ar-SA" dirty="0"/>
          </a:p>
        </p:txBody>
      </p:sp>
      <p:sp>
        <p:nvSpPr>
          <p:cNvPr id="1229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dirty="0"/>
          </a:p>
        </p:txBody>
      </p:sp>
      <p:pic>
        <p:nvPicPr>
          <p:cNvPr id="12289"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3500430" y="3714752"/>
            <a:ext cx="1314453" cy="551222"/>
          </a:xfrm>
          <a:prstGeom prst="rect">
            <a:avLst/>
          </a:prstGeom>
          <a:noFill/>
        </p:spPr>
      </p:pic>
      <p:sp>
        <p:nvSpPr>
          <p:cNvPr id="1229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dirty="0"/>
          </a:p>
        </p:txBody>
      </p:sp>
      <p:sp>
        <p:nvSpPr>
          <p:cNvPr id="1229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dirty="0"/>
          </a:p>
        </p:txBody>
      </p:sp>
      <p:sp>
        <p:nvSpPr>
          <p:cNvPr id="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dirty="0"/>
          </a:p>
        </p:txBody>
      </p:sp>
      <p:pic>
        <p:nvPicPr>
          <p:cNvPr id="5"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2786050" y="5494750"/>
            <a:ext cx="3429024" cy="448866"/>
          </a:xfrm>
          <a:prstGeom prst="rect">
            <a:avLst/>
          </a:prstGeom>
          <a:noFill/>
        </p:spPr>
      </p:pic>
      <p:sp>
        <p:nvSpPr>
          <p:cNvPr id="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dirty="0"/>
          </a:p>
        </p:txBody>
      </p:sp>
      <p:pic>
        <p:nvPicPr>
          <p:cNvPr id="7" name="Picture 3"/>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2500298" y="6295565"/>
            <a:ext cx="3714776" cy="343382"/>
          </a:xfrm>
          <a:prstGeom prst="rect">
            <a:avLst/>
          </a:prstGeom>
          <a:noFill/>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571604" y="0"/>
            <a:ext cx="7572396" cy="857232"/>
          </a:xfrm>
        </p:spPr>
        <p:txBody>
          <a:bodyPr>
            <a:normAutofit/>
          </a:bodyPr>
          <a:lstStyle/>
          <a:p>
            <a:pPr algn="just" rtl="0"/>
            <a:r>
              <a:rPr lang="en-PH" sz="3600" dirty="0" smtClean="0"/>
              <a:t>Discussion:</a:t>
            </a:r>
            <a:endParaRPr lang="ar-SA" sz="3600" dirty="0"/>
          </a:p>
        </p:txBody>
      </p:sp>
      <p:sp>
        <p:nvSpPr>
          <p:cNvPr id="3" name="عنصر نائب للمحتوى 2"/>
          <p:cNvSpPr>
            <a:spLocks noGrp="1"/>
          </p:cNvSpPr>
          <p:nvPr>
            <p:ph idx="1"/>
          </p:nvPr>
        </p:nvSpPr>
        <p:spPr>
          <a:xfrm>
            <a:off x="1571604" y="928670"/>
            <a:ext cx="7572396" cy="5929330"/>
          </a:xfrm>
        </p:spPr>
        <p:txBody>
          <a:bodyPr>
            <a:normAutofit/>
          </a:bodyPr>
          <a:lstStyle/>
          <a:p>
            <a:pPr algn="just" rtl="0"/>
            <a:r>
              <a:rPr lang="en-US" sz="2000" dirty="0" smtClean="0"/>
              <a:t>There are numerous advantages to using geothermal energy, the most important of which is the creation of an independent energy source for the Palestinian people, as it reduces the cost of fuel used in air conditioning and creates a comfortable environment for humans without harming the environment, as gases emitted from the ground are not harmful.</a:t>
            </a:r>
          </a:p>
          <a:p>
            <a:pPr algn="just" rtl="0"/>
            <a:r>
              <a:rPr lang="en-US" sz="2000" dirty="0" smtClean="0"/>
              <a:t>With all of these benefits, we propose using geothermal energy in sites that run daily and 24 hours a day, as well as in regions that have enough room for drilling.</a:t>
            </a:r>
          </a:p>
          <a:p>
            <a:pPr algn="just" rtl="0"/>
            <a:r>
              <a:rPr lang="en-US" sz="2000" dirty="0" smtClean="0"/>
              <a:t>Hospitals, universities, and retail malls are examples of successful areas that employ geothermal energy.</a:t>
            </a:r>
          </a:p>
          <a:p>
            <a:pPr algn="just" rtl="0"/>
            <a:r>
              <a:rPr lang="en-US" sz="2000" dirty="0" smtClean="0"/>
              <a:t>We picked Hardee's Restaurant in Nablus, where it operates every day, 12 hours a day, so the rehabilitation period will usually be short, around 3.2 year.</a:t>
            </a:r>
          </a:p>
          <a:p>
            <a:pPr algn="just" rtl="0"/>
            <a:endParaRPr lang="ar-SA" sz="2000"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571604" y="0"/>
            <a:ext cx="7572396" cy="857232"/>
          </a:xfrm>
        </p:spPr>
        <p:txBody>
          <a:bodyPr>
            <a:normAutofit/>
          </a:bodyPr>
          <a:lstStyle/>
          <a:p>
            <a:pPr algn="just" rtl="0"/>
            <a:r>
              <a:rPr lang="en-PH" sz="3600" dirty="0" smtClean="0"/>
              <a:t>Conclusion and Recommendation:</a:t>
            </a:r>
            <a:endParaRPr lang="ar-SA" sz="3600" dirty="0"/>
          </a:p>
        </p:txBody>
      </p:sp>
      <p:sp>
        <p:nvSpPr>
          <p:cNvPr id="3" name="عنصر نائب للمحتوى 2"/>
          <p:cNvSpPr>
            <a:spLocks noGrp="1"/>
          </p:cNvSpPr>
          <p:nvPr>
            <p:ph idx="1"/>
          </p:nvPr>
        </p:nvSpPr>
        <p:spPr>
          <a:xfrm>
            <a:off x="1571604" y="928670"/>
            <a:ext cx="7572396" cy="5929330"/>
          </a:xfrm>
        </p:spPr>
        <p:txBody>
          <a:bodyPr>
            <a:normAutofit/>
          </a:bodyPr>
          <a:lstStyle/>
          <a:p>
            <a:pPr algn="just" rtl="0"/>
            <a:r>
              <a:rPr lang="en-US" sz="2000" dirty="0" smtClean="0"/>
              <a:t>In conclusion, geothermal heating has several advantages and disadvantages, so if we can bear the high costs of installation and the return over a long period of time, the advantages will outweigh the disadvantages; they have excellent thermal efficiency compared to other systems, as well as long durability and low maintenance costs.</a:t>
            </a:r>
          </a:p>
          <a:p>
            <a:pPr algn="just" rtl="0"/>
            <a:r>
              <a:rPr lang="en-US" sz="2000" dirty="0" smtClean="0"/>
              <a:t>The following factors should be considered in order to maximize the efficiency and efficacy of the geothermal energy system:</a:t>
            </a:r>
          </a:p>
          <a:p>
            <a:pPr algn="just" rtl="0"/>
            <a:r>
              <a:rPr lang="en-US" sz="2000" dirty="0" smtClean="0"/>
              <a:t>1. Make sure there is enough room for drilling holes.</a:t>
            </a:r>
          </a:p>
          <a:p>
            <a:pPr algn="just" rtl="0"/>
            <a:r>
              <a:rPr lang="en-US" sz="2000" dirty="0" smtClean="0"/>
              <a:t>2. Considering the surrounding environment and the type of land</a:t>
            </a:r>
          </a:p>
          <a:p>
            <a:pPr algn="just" rtl="0"/>
            <a:r>
              <a:rPr lang="en-US" sz="2000" dirty="0" smtClean="0"/>
              <a:t>3. The air conditioning system's maximum operating hours.</a:t>
            </a:r>
          </a:p>
          <a:p>
            <a:pPr algn="just" rtl="0"/>
            <a:r>
              <a:rPr lang="en-US" sz="2000" dirty="0" smtClean="0"/>
              <a:t>Because the HVAC system on Hardee's restaurant operates 12 hours a day and has an average running duration, the recovery period may be short, and therefore the geothermal system may be more effective.</a:t>
            </a:r>
          </a:p>
          <a:p>
            <a:pPr algn="just" rtl="0"/>
            <a:endParaRPr lang="ar-SA" sz="2000"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a:t>
            </a:r>
            <a:endParaRPr lang="ar-SA" dirty="0"/>
          </a:p>
        </p:txBody>
      </p:sp>
      <p:pic>
        <p:nvPicPr>
          <p:cNvPr id="4" name="Picture 27"/>
          <p:cNvPicPr>
            <a:picLocks noGrp="1"/>
          </p:cNvPicPr>
          <p:nvPr>
            <p:ph idx="1"/>
          </p:nvPr>
        </p:nvPicPr>
        <p:blipFill>
          <a:blip r:embed="rId2" cstate="print">
            <a:extLst>
              <a:ext uri="{28A0092B-C50C-407E-A947-70E740481C1C}">
                <a14:useLocalDpi xmlns:a14="http://schemas.microsoft.com/office/drawing/2010/main" val="0"/>
              </a:ext>
            </a:extLst>
          </a:blip>
          <a:stretch>
            <a:fillRect/>
          </a:stretch>
        </p:blipFill>
        <p:spPr>
          <a:xfrm>
            <a:off x="1571625" y="0"/>
            <a:ext cx="7572375" cy="6286520"/>
          </a:xfrm>
          <a:prstGeom prst="rect">
            <a:avLst/>
          </a:prstGeom>
        </p:spPr>
      </p:pic>
      <p:sp>
        <p:nvSpPr>
          <p:cNvPr id="9217" name="Rectangle 1"/>
          <p:cNvSpPr>
            <a:spLocks noChangeArrowheads="1"/>
          </p:cNvSpPr>
          <p:nvPr/>
        </p:nvSpPr>
        <p:spPr bwMode="auto">
          <a:xfrm>
            <a:off x="3000364" y="6286520"/>
            <a:ext cx="3768980" cy="33855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Figure (18): Hardee</a:t>
            </a:r>
            <a:r>
              <a:rPr kumimoji="0" lang="en-US" sz="1600" b="0" i="0" u="none" strike="noStrike" cap="none" normalizeH="0" baseline="0" dirty="0" smtClean="0">
                <a:ln>
                  <a:noFill/>
                </a:ln>
                <a:solidFill>
                  <a:schemeClr val="tx1"/>
                </a:solidFill>
                <a:effectLst/>
                <a:latin typeface="Arial"/>
                <a:ea typeface="Calibri" pitchFamily="34" charset="0"/>
                <a:cs typeface="Times New Roman" pitchFamily="18" charset="0"/>
              </a:rPr>
              <a:t>’</a:t>
            </a:r>
            <a:r>
              <a:rPr kumimoji="0" lang="en-US"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 Restaurant In Nablus</a:t>
            </a:r>
            <a:r>
              <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9632" y="2276872"/>
            <a:ext cx="8229600" cy="1143000"/>
          </a:xfrm>
        </p:spPr>
        <p:txBody>
          <a:bodyPr>
            <a:normAutofit/>
          </a:bodyPr>
          <a:lstStyle/>
          <a:p>
            <a:r>
              <a:rPr lang="en-US" sz="5400" b="1" dirty="0" smtClean="0">
                <a:solidFill>
                  <a:srgbClr val="C00000"/>
                </a:solidFill>
              </a:rPr>
              <a:t>THANK</a:t>
            </a:r>
            <a:r>
              <a:rPr lang="en-US" b="1" dirty="0" smtClean="0">
                <a:solidFill>
                  <a:srgbClr val="C00000"/>
                </a:solidFill>
              </a:rPr>
              <a:t> </a:t>
            </a:r>
            <a:r>
              <a:rPr lang="en-US" sz="5400" b="1" dirty="0" smtClean="0">
                <a:solidFill>
                  <a:srgbClr val="C00000"/>
                </a:solidFill>
              </a:rPr>
              <a:t>YOU</a:t>
            </a:r>
            <a:endParaRPr lang="en-US" b="1" dirty="0">
              <a:solidFill>
                <a:srgbClr val="C00000"/>
              </a:solidFill>
            </a:endParaRPr>
          </a:p>
        </p:txBody>
      </p:sp>
    </p:spTree>
    <p:extLst>
      <p:ext uri="{BB962C8B-B14F-4D97-AF65-F5344CB8AC3E}">
        <p14:creationId xmlns:p14="http://schemas.microsoft.com/office/powerpoint/2010/main" val="33117363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571604" y="0"/>
            <a:ext cx="7572396" cy="1142984"/>
          </a:xfrm>
        </p:spPr>
        <p:txBody>
          <a:bodyPr/>
          <a:lstStyle/>
          <a:p>
            <a:pPr algn="just" rtl="0"/>
            <a:r>
              <a:rPr lang="en-US" dirty="0" smtClean="0"/>
              <a:t>Layers of earth:</a:t>
            </a:r>
            <a:endParaRPr lang="ar-SA" dirty="0"/>
          </a:p>
        </p:txBody>
      </p:sp>
      <p:sp>
        <p:nvSpPr>
          <p:cNvPr id="3" name="عنصر نائب للمحتوى 2"/>
          <p:cNvSpPr>
            <a:spLocks noGrp="1"/>
          </p:cNvSpPr>
          <p:nvPr>
            <p:ph idx="1"/>
          </p:nvPr>
        </p:nvSpPr>
        <p:spPr>
          <a:xfrm>
            <a:off x="1571604" y="1142984"/>
            <a:ext cx="7572396" cy="5715016"/>
          </a:xfrm>
        </p:spPr>
        <p:txBody>
          <a:bodyPr/>
          <a:lstStyle/>
          <a:p>
            <a:pPr marL="457200" indent="-457200" algn="just" rtl="0">
              <a:lnSpc>
                <a:spcPct val="90000"/>
              </a:lnSpc>
              <a:buFont typeface="+mj-lt"/>
              <a:buAutoNum type="arabicPeriod"/>
            </a:pPr>
            <a:r>
              <a:rPr lang="en-US" sz="2000" b="1" dirty="0" smtClean="0">
                <a:solidFill>
                  <a:srgbClr val="C00000"/>
                </a:solidFill>
                <a:latin typeface="Times New Roman" panose="02020603050405020304" pitchFamily="18" charset="0"/>
                <a:cs typeface="Times New Roman" panose="02020603050405020304" pitchFamily="18" charset="0"/>
              </a:rPr>
              <a:t>The crust: </a:t>
            </a:r>
            <a:r>
              <a:rPr lang="en-US" sz="2000" dirty="0" smtClean="0">
                <a:solidFill>
                  <a:schemeClr val="tx1"/>
                </a:solidFill>
                <a:latin typeface="Times New Roman" panose="02020603050405020304" pitchFamily="18" charset="0"/>
                <a:cs typeface="Times New Roman" panose="02020603050405020304" pitchFamily="18" charset="0"/>
              </a:rPr>
              <a:t>is the outer solid shell of a rocky planet, ranges from 5 to 70 km.</a:t>
            </a:r>
          </a:p>
          <a:p>
            <a:pPr marL="457200" indent="-457200" algn="just" rtl="0">
              <a:lnSpc>
                <a:spcPct val="90000"/>
              </a:lnSpc>
              <a:buFont typeface="+mj-lt"/>
              <a:buAutoNum type="arabicPeriod"/>
            </a:pPr>
            <a:r>
              <a:rPr lang="en-US" sz="2000" b="1" dirty="0" smtClean="0">
                <a:solidFill>
                  <a:srgbClr val="C00000"/>
                </a:solidFill>
                <a:latin typeface="Times New Roman" panose="02020603050405020304" pitchFamily="18" charset="0"/>
                <a:cs typeface="Times New Roman" panose="02020603050405020304" pitchFamily="18" charset="0"/>
              </a:rPr>
              <a:t>The mantle: </a:t>
            </a:r>
            <a:r>
              <a:rPr lang="en-US" sz="2000" dirty="0" smtClean="0">
                <a:solidFill>
                  <a:schemeClr val="tx1"/>
                </a:solidFill>
                <a:latin typeface="Times New Roman" panose="02020603050405020304" pitchFamily="18" charset="0"/>
                <a:cs typeface="Times New Roman" panose="02020603050405020304" pitchFamily="18" charset="0"/>
              </a:rPr>
              <a:t>constitutes 84% of the total size of the earth, the thickness of the mantle is about 2900 km, The temperature of the mantle varies greatly, from 1000 to 3700 Celsius.</a:t>
            </a:r>
          </a:p>
          <a:p>
            <a:pPr marL="457200" indent="-457200" algn="just" rtl="0">
              <a:lnSpc>
                <a:spcPct val="90000"/>
              </a:lnSpc>
              <a:buFont typeface="+mj-lt"/>
              <a:buAutoNum type="arabicPeriod"/>
            </a:pPr>
            <a:r>
              <a:rPr lang="en-US" sz="2000" b="1" dirty="0" smtClean="0">
                <a:solidFill>
                  <a:srgbClr val="C00000"/>
                </a:solidFill>
                <a:latin typeface="Times New Roman" panose="02020603050405020304" pitchFamily="18" charset="0"/>
                <a:cs typeface="Times New Roman" panose="02020603050405020304" pitchFamily="18" charset="0"/>
              </a:rPr>
              <a:t>Earth’s core: </a:t>
            </a:r>
            <a:r>
              <a:rPr lang="en-US" sz="2000" dirty="0" smtClean="0">
                <a:solidFill>
                  <a:schemeClr val="tx1"/>
                </a:solidFill>
                <a:latin typeface="Times New Roman" panose="02020603050405020304" pitchFamily="18" charset="0"/>
                <a:cs typeface="Times New Roman" panose="02020603050405020304" pitchFamily="18" charset="0"/>
              </a:rPr>
              <a:t>2,900 kilometers below the surface of the earth, temperature is between 4500 and 5500 ° C. </a:t>
            </a:r>
          </a:p>
          <a:p>
            <a:pPr algn="just" rtl="0"/>
            <a:endParaRPr lang="ar-SA" dirty="0"/>
          </a:p>
        </p:txBody>
      </p:sp>
      <p:pic>
        <p:nvPicPr>
          <p:cNvPr id="4" name="Picture 2"/>
          <p:cNvPicPr/>
          <p:nvPr/>
        </p:nvPicPr>
        <p:blipFill>
          <a:blip r:embed="rId2">
            <a:extLst>
              <a:ext uri="{28A0092B-C50C-407E-A947-70E740481C1C}">
                <a14:useLocalDpi xmlns:a14="http://schemas.microsoft.com/office/drawing/2010/main" val="0"/>
              </a:ext>
            </a:extLst>
          </a:blip>
          <a:stretch>
            <a:fillRect/>
          </a:stretch>
        </p:blipFill>
        <p:spPr>
          <a:xfrm>
            <a:off x="3214678" y="3286124"/>
            <a:ext cx="4743450" cy="3159766"/>
          </a:xfrm>
          <a:prstGeom prst="rect">
            <a:avLst/>
          </a:prstGeom>
        </p:spPr>
      </p:pic>
      <p:sp>
        <p:nvSpPr>
          <p:cNvPr id="5" name="مستطيل 4"/>
          <p:cNvSpPr/>
          <p:nvPr/>
        </p:nvSpPr>
        <p:spPr>
          <a:xfrm>
            <a:off x="3286116" y="6519446"/>
            <a:ext cx="4572000" cy="338554"/>
          </a:xfrm>
          <a:prstGeom prst="rect">
            <a:avLst/>
          </a:prstGeom>
        </p:spPr>
        <p:txBody>
          <a:bodyPr>
            <a:spAutoFit/>
          </a:bodyPr>
          <a:lstStyle/>
          <a:p>
            <a:pPr algn="just" rtl="0"/>
            <a:r>
              <a:rPr lang="en-US" sz="1600" dirty="0" smtClean="0"/>
              <a:t>Figure (2): The earth's crust and its temperature</a:t>
            </a:r>
            <a:endParaRPr lang="ar-SA" sz="16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571604" y="0"/>
            <a:ext cx="7572396" cy="1142984"/>
          </a:xfrm>
        </p:spPr>
        <p:txBody>
          <a:bodyPr>
            <a:normAutofit fontScale="90000"/>
          </a:bodyPr>
          <a:lstStyle/>
          <a:p>
            <a:pPr algn="l" rtl="0"/>
            <a:r>
              <a:rPr lang="en-PH" dirty="0" smtClean="0"/>
              <a:t>Extraction and </a:t>
            </a:r>
            <a:r>
              <a:rPr lang="en-PH" dirty="0"/>
              <a:t>uses of geothermal energy:</a:t>
            </a:r>
            <a:endParaRPr lang="ar-SA" dirty="0"/>
          </a:p>
        </p:txBody>
      </p:sp>
      <p:sp>
        <p:nvSpPr>
          <p:cNvPr id="3" name="عنصر نائب للمحتوى 2"/>
          <p:cNvSpPr>
            <a:spLocks noGrp="1"/>
          </p:cNvSpPr>
          <p:nvPr>
            <p:ph idx="1"/>
          </p:nvPr>
        </p:nvSpPr>
        <p:spPr>
          <a:xfrm>
            <a:off x="1571604" y="1214422"/>
            <a:ext cx="7572396" cy="5643578"/>
          </a:xfrm>
        </p:spPr>
        <p:txBody>
          <a:bodyPr>
            <a:normAutofit/>
          </a:bodyPr>
          <a:lstStyle/>
          <a:p>
            <a:pPr algn="just" rtl="0"/>
            <a:r>
              <a:rPr lang="en-US" sz="2000" b="1" dirty="0"/>
              <a:t>1 Direct use and district heating </a:t>
            </a:r>
            <a:r>
              <a:rPr lang="en-US" sz="2000" b="1" dirty="0" smtClean="0"/>
              <a:t>systems</a:t>
            </a:r>
          </a:p>
          <a:p>
            <a:pPr algn="just" rtl="0"/>
            <a:r>
              <a:rPr lang="en-US" sz="2000" b="1" dirty="0"/>
              <a:t>2 Geothermal Power </a:t>
            </a:r>
            <a:r>
              <a:rPr lang="en-US" sz="2000" b="1" dirty="0" smtClean="0"/>
              <a:t>plants</a:t>
            </a:r>
          </a:p>
          <a:p>
            <a:pPr algn="just" rtl="0"/>
            <a:r>
              <a:rPr lang="en-US" sz="2000" b="1" dirty="0" smtClean="0"/>
              <a:t>                    Dry </a:t>
            </a:r>
            <a:r>
              <a:rPr lang="en-US" sz="2000" b="1" dirty="0"/>
              <a:t>Steam Power Plants  </a:t>
            </a:r>
            <a:r>
              <a:rPr lang="en-US" sz="2000" b="1" dirty="0" smtClean="0"/>
              <a:t>    flash </a:t>
            </a:r>
            <a:r>
              <a:rPr lang="en-US" sz="2000" b="1" dirty="0"/>
              <a:t>steam power plant </a:t>
            </a:r>
            <a:endParaRPr lang="en-US" sz="2000" dirty="0"/>
          </a:p>
          <a:p>
            <a:pPr marL="0" indent="0" algn="just" rtl="0">
              <a:buNone/>
            </a:pPr>
            <a:r>
              <a:rPr lang="en-US" sz="2000" b="1" dirty="0" smtClean="0"/>
              <a:t>                          Dual </a:t>
            </a:r>
            <a:r>
              <a:rPr lang="en-US" sz="2000" b="1" dirty="0"/>
              <a:t>cycle (Binary Cycle)</a:t>
            </a:r>
            <a:endParaRPr lang="en-US" sz="2000" dirty="0"/>
          </a:p>
          <a:p>
            <a:pPr algn="just" rtl="0">
              <a:buNone/>
            </a:pPr>
            <a:endParaRPr lang="en-US" sz="2000" b="1" dirty="0" smtClean="0"/>
          </a:p>
          <a:p>
            <a:pPr algn="just" rtl="0">
              <a:buNone/>
            </a:pPr>
            <a:endParaRPr lang="en-US" sz="2000" b="1" dirty="0" smtClean="0"/>
          </a:p>
          <a:p>
            <a:pPr algn="just" rtl="0">
              <a:buNone/>
            </a:pPr>
            <a:endParaRPr lang="en-US" sz="2000" b="1" dirty="0"/>
          </a:p>
          <a:p>
            <a:pPr algn="just" rtl="0">
              <a:buNone/>
            </a:pPr>
            <a:endParaRPr lang="en-US" sz="2000" b="1" dirty="0" smtClean="0"/>
          </a:p>
          <a:p>
            <a:pPr algn="just" rtl="0">
              <a:buNone/>
            </a:pPr>
            <a:endParaRPr lang="en-US" sz="2000" b="1" dirty="0"/>
          </a:p>
          <a:p>
            <a:pPr algn="just" rtl="0">
              <a:buNone/>
            </a:pPr>
            <a:endParaRPr lang="en-US" sz="2000" b="1" dirty="0" smtClean="0"/>
          </a:p>
          <a:p>
            <a:pPr algn="just" rtl="0">
              <a:buNone/>
            </a:pPr>
            <a:endParaRPr lang="en-US" sz="2000" b="1" dirty="0"/>
          </a:p>
          <a:p>
            <a:pPr algn="just" rtl="0">
              <a:buNone/>
            </a:pPr>
            <a:endParaRPr lang="en-US" sz="2000" b="1" dirty="0" smtClean="0"/>
          </a:p>
          <a:p>
            <a:pPr algn="just" rtl="0"/>
            <a:r>
              <a:rPr lang="en-US" sz="2000" b="1" dirty="0"/>
              <a:t>3 Geothermal heat pumps</a:t>
            </a:r>
            <a:endParaRPr lang="ar-SA" sz="2000" dirty="0"/>
          </a:p>
        </p:txBody>
      </p:sp>
      <p:pic>
        <p:nvPicPr>
          <p:cNvPr id="4" name="Picture 23"/>
          <p:cNvPicPr/>
          <p:nvPr/>
        </p:nvPicPr>
        <p:blipFill rotWithShape="1">
          <a:blip r:embed="rId2" cstate="print">
            <a:extLst>
              <a:ext uri="{28A0092B-C50C-407E-A947-70E740481C1C}">
                <a14:useLocalDpi xmlns:a14="http://schemas.microsoft.com/office/drawing/2010/main" val="0"/>
              </a:ext>
            </a:extLst>
          </a:blip>
          <a:srcRect t="1" b="7677"/>
          <a:stretch/>
        </p:blipFill>
        <p:spPr bwMode="auto">
          <a:xfrm>
            <a:off x="1571604" y="2772948"/>
            <a:ext cx="3720476" cy="2442002"/>
          </a:xfrm>
          <a:prstGeom prst="rect">
            <a:avLst/>
          </a:prstGeom>
          <a:ln>
            <a:noFill/>
          </a:ln>
          <a:extLst>
            <a:ext uri="{53640926-AAD7-44D8-BBD7-CCE9431645EC}">
              <a14:shadowObscured xmlns:a14="http://schemas.microsoft.com/office/drawing/2010/main"/>
            </a:ext>
          </a:extLst>
        </p:spPr>
      </p:pic>
      <p:sp>
        <p:nvSpPr>
          <p:cNvPr id="5" name="مستطيل 4"/>
          <p:cNvSpPr/>
          <p:nvPr/>
        </p:nvSpPr>
        <p:spPr>
          <a:xfrm>
            <a:off x="1571604" y="5214950"/>
            <a:ext cx="3452868" cy="369332"/>
          </a:xfrm>
          <a:prstGeom prst="rect">
            <a:avLst/>
          </a:prstGeom>
        </p:spPr>
        <p:txBody>
          <a:bodyPr wrap="none">
            <a:spAutoFit/>
          </a:bodyPr>
          <a:lstStyle/>
          <a:p>
            <a:r>
              <a:rPr lang="en-US" dirty="0" smtClean="0"/>
              <a:t>Figure (3): flash steam power plant</a:t>
            </a:r>
            <a:endParaRPr lang="ar-SA" dirty="0"/>
          </a:p>
        </p:txBody>
      </p:sp>
      <p:pic>
        <p:nvPicPr>
          <p:cNvPr id="6" name="Picture 24"/>
          <p:cNvPicPr/>
          <p:nvPr/>
        </p:nvPicPr>
        <p:blipFill rotWithShape="1">
          <a:blip r:embed="rId3" cstate="print">
            <a:extLst>
              <a:ext uri="{28A0092B-C50C-407E-A947-70E740481C1C}">
                <a14:useLocalDpi xmlns:a14="http://schemas.microsoft.com/office/drawing/2010/main" val="0"/>
              </a:ext>
            </a:extLst>
          </a:blip>
          <a:srcRect l="1" t="-2" r="57" b="6861"/>
          <a:stretch/>
        </p:blipFill>
        <p:spPr bwMode="auto">
          <a:xfrm>
            <a:off x="5436097" y="2714620"/>
            <a:ext cx="3707904" cy="2500330"/>
          </a:xfrm>
          <a:prstGeom prst="rect">
            <a:avLst/>
          </a:prstGeom>
          <a:ln>
            <a:noFill/>
          </a:ln>
          <a:extLst>
            <a:ext uri="{53640926-AAD7-44D8-BBD7-CCE9431645EC}">
              <a14:shadowObscured xmlns:a14="http://schemas.microsoft.com/office/drawing/2010/main"/>
            </a:ext>
          </a:extLst>
        </p:spPr>
      </p:pic>
      <p:sp>
        <p:nvSpPr>
          <p:cNvPr id="59393" name="Rectangle 1"/>
          <p:cNvSpPr>
            <a:spLocks noChangeArrowheads="1"/>
          </p:cNvSpPr>
          <p:nvPr/>
        </p:nvSpPr>
        <p:spPr bwMode="auto">
          <a:xfrm>
            <a:off x="5715008" y="5214950"/>
            <a:ext cx="3428992" cy="3385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tab pos="819150" algn="l"/>
                <a:tab pos="1276350" algn="l"/>
              </a:tabLst>
            </a:pPr>
            <a:r>
              <a:rPr kumimoji="0" lang="en-US"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Figure (4): Binary cycle power plant.</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571604" y="0"/>
            <a:ext cx="7572396" cy="1071546"/>
          </a:xfrm>
        </p:spPr>
        <p:txBody>
          <a:bodyPr>
            <a:normAutofit/>
          </a:bodyPr>
          <a:lstStyle/>
          <a:p>
            <a:pPr algn="just" rtl="0"/>
            <a:r>
              <a:rPr lang="en-PH" sz="3600" dirty="0" smtClean="0"/>
              <a:t>Type of geothermal heat pump system:</a:t>
            </a:r>
            <a:endParaRPr lang="ar-SA" sz="3600" dirty="0"/>
          </a:p>
        </p:txBody>
      </p:sp>
      <p:sp>
        <p:nvSpPr>
          <p:cNvPr id="3" name="عنصر نائب للمحتوى 2"/>
          <p:cNvSpPr>
            <a:spLocks noGrp="1"/>
          </p:cNvSpPr>
          <p:nvPr>
            <p:ph idx="1"/>
          </p:nvPr>
        </p:nvSpPr>
        <p:spPr>
          <a:xfrm>
            <a:off x="1571604" y="1142984"/>
            <a:ext cx="7572396" cy="5715016"/>
          </a:xfrm>
        </p:spPr>
        <p:txBody>
          <a:bodyPr>
            <a:normAutofit/>
          </a:bodyPr>
          <a:lstStyle/>
          <a:p>
            <a:pPr algn="just" rtl="0"/>
            <a:r>
              <a:rPr lang="en-US" sz="2000" b="1" dirty="0" smtClean="0"/>
              <a:t>1 </a:t>
            </a:r>
            <a:r>
              <a:rPr lang="en-US" sz="2000" b="1" dirty="0"/>
              <a:t>Open-loop geothermal systems:</a:t>
            </a:r>
            <a:r>
              <a:rPr lang="en-US" sz="2000" dirty="0"/>
              <a:t>They primarily employ groundwater as a coolant for thermodynamic energy transfer</a:t>
            </a:r>
            <a:r>
              <a:rPr lang="en-US" sz="2000" dirty="0" smtClean="0"/>
              <a:t>.</a:t>
            </a:r>
          </a:p>
          <a:p>
            <a:pPr algn="just" rtl="0"/>
            <a:endParaRPr lang="en-US" sz="2000" dirty="0" smtClean="0"/>
          </a:p>
          <a:p>
            <a:pPr algn="just" rtl="0"/>
            <a:endParaRPr lang="en-US" sz="2000" dirty="0"/>
          </a:p>
          <a:p>
            <a:pPr algn="just" rtl="0"/>
            <a:r>
              <a:rPr lang="en-US" sz="2000" b="1" dirty="0" smtClean="0"/>
              <a:t>2 </a:t>
            </a:r>
            <a:r>
              <a:rPr lang="en-US" sz="2000" b="1" dirty="0"/>
              <a:t>Closed-loop geothermal systems:</a:t>
            </a:r>
            <a:r>
              <a:rPr lang="en-US" sz="2000" dirty="0"/>
              <a:t>They vary from open-loop geothermal systems in that they transmit heat using water that travels via subterranean pipes rather than groundwater</a:t>
            </a:r>
            <a:r>
              <a:rPr lang="en-US" sz="2000" dirty="0" smtClean="0"/>
              <a:t>.</a:t>
            </a:r>
          </a:p>
          <a:p>
            <a:pPr algn="just" rtl="0"/>
            <a:r>
              <a:rPr lang="en-US" sz="2000" dirty="0"/>
              <a:t>Closed-loop geothermal systems are classified into three types:</a:t>
            </a:r>
          </a:p>
          <a:p>
            <a:pPr lvl="0" algn="just" rtl="0"/>
            <a:r>
              <a:rPr lang="en-US" sz="2000" dirty="0"/>
              <a:t>Horizontally loops.</a:t>
            </a:r>
          </a:p>
          <a:p>
            <a:pPr lvl="0" algn="just" rtl="0"/>
            <a:r>
              <a:rPr lang="en-US" sz="2000" dirty="0"/>
              <a:t>Vertical loops.</a:t>
            </a:r>
          </a:p>
          <a:p>
            <a:pPr lvl="0" algn="just" rtl="0"/>
            <a:r>
              <a:rPr lang="en-US" sz="2000" dirty="0"/>
              <a:t>Pond or lake loops.   </a:t>
            </a:r>
          </a:p>
          <a:p>
            <a:pPr algn="just" rtl="0"/>
            <a:endParaRPr lang="en-US" sz="2000" dirty="0"/>
          </a:p>
          <a:p>
            <a:pPr algn="just" rtl="0"/>
            <a:r>
              <a:rPr lang="en-US" sz="2000" b="1" dirty="0"/>
              <a:t>3Hybrid systems: </a:t>
            </a:r>
            <a:r>
              <a:rPr lang="en-US" sz="2000" dirty="0"/>
              <a:t>Hybrid system is a blend of geothermal heat pump, and air source heat pumps to offer a cost-effective and highly efficient </a:t>
            </a:r>
            <a:r>
              <a:rPr lang="en-US" sz="2000" dirty="0" smtClean="0"/>
              <a:t>system.</a:t>
            </a:r>
          </a:p>
          <a:p>
            <a:endParaRPr lang="ar-SA"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571604" y="0"/>
            <a:ext cx="7572396" cy="1000108"/>
          </a:xfrm>
        </p:spPr>
        <p:txBody>
          <a:bodyPr/>
          <a:lstStyle/>
          <a:p>
            <a:r>
              <a:rPr lang="en-US" dirty="0" smtClean="0"/>
              <a:t>.</a:t>
            </a:r>
            <a:endParaRPr lang="ar-SA" dirty="0"/>
          </a:p>
        </p:txBody>
      </p:sp>
      <p:pic>
        <p:nvPicPr>
          <p:cNvPr id="4" name="Picture 12" descr="صورة ذات صلة"/>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571604" y="0"/>
            <a:ext cx="7572396" cy="2786058"/>
          </a:xfrm>
          <a:prstGeom prst="rect">
            <a:avLst/>
          </a:prstGeom>
          <a:noFill/>
          <a:ln>
            <a:noFill/>
          </a:ln>
        </p:spPr>
      </p:pic>
      <p:pic>
        <p:nvPicPr>
          <p:cNvPr id="5" name="Picture 3"/>
          <p:cNvPicPr/>
          <p:nvPr/>
        </p:nvPicPr>
        <p:blipFill>
          <a:blip r:embed="rId3" cstate="print">
            <a:extLst>
              <a:ext uri="{28A0092B-C50C-407E-A947-70E740481C1C}">
                <a14:useLocalDpi xmlns:a14="http://schemas.microsoft.com/office/drawing/2010/main" val="0"/>
              </a:ext>
            </a:extLst>
          </a:blip>
          <a:stretch>
            <a:fillRect/>
          </a:stretch>
        </p:blipFill>
        <p:spPr>
          <a:xfrm>
            <a:off x="1571604" y="3286124"/>
            <a:ext cx="3714777" cy="3069294"/>
          </a:xfrm>
          <a:prstGeom prst="rect">
            <a:avLst/>
          </a:prstGeom>
        </p:spPr>
      </p:pic>
      <p:pic>
        <p:nvPicPr>
          <p:cNvPr id="6" name="Picture 25"/>
          <p:cNvPicPr/>
          <p:nvPr/>
        </p:nvPicPr>
        <p:blipFill>
          <a:blip r:embed="rId4">
            <a:extLst>
              <a:ext uri="{28A0092B-C50C-407E-A947-70E740481C1C}">
                <a14:useLocalDpi xmlns:a14="http://schemas.microsoft.com/office/drawing/2010/main" val="0"/>
              </a:ext>
            </a:extLst>
          </a:blip>
          <a:stretch>
            <a:fillRect/>
          </a:stretch>
        </p:blipFill>
        <p:spPr>
          <a:xfrm>
            <a:off x="5286380" y="3429000"/>
            <a:ext cx="3857620" cy="3000396"/>
          </a:xfrm>
          <a:prstGeom prst="rect">
            <a:avLst/>
          </a:prstGeom>
        </p:spPr>
      </p:pic>
      <p:sp>
        <p:nvSpPr>
          <p:cNvPr id="7" name="مستطيل 6"/>
          <p:cNvSpPr/>
          <p:nvPr/>
        </p:nvSpPr>
        <p:spPr>
          <a:xfrm>
            <a:off x="4786282" y="6519446"/>
            <a:ext cx="4357718" cy="338554"/>
          </a:xfrm>
          <a:prstGeom prst="rect">
            <a:avLst/>
          </a:prstGeom>
        </p:spPr>
        <p:txBody>
          <a:bodyPr wrap="square">
            <a:spAutoFit/>
          </a:bodyPr>
          <a:lstStyle/>
          <a:p>
            <a:pPr algn="just" rtl="0"/>
            <a:r>
              <a:rPr lang="en-US" sz="1600" dirty="0" smtClean="0"/>
              <a:t>Figure (7):Hybrid-geothermal and CST power cycle</a:t>
            </a:r>
            <a:endParaRPr lang="ar-SA" sz="1600" dirty="0"/>
          </a:p>
        </p:txBody>
      </p:sp>
      <p:sp>
        <p:nvSpPr>
          <p:cNvPr id="8" name="مستطيل 7"/>
          <p:cNvSpPr/>
          <p:nvPr/>
        </p:nvSpPr>
        <p:spPr>
          <a:xfrm>
            <a:off x="1571604" y="6273225"/>
            <a:ext cx="3286148" cy="584775"/>
          </a:xfrm>
          <a:prstGeom prst="rect">
            <a:avLst/>
          </a:prstGeom>
        </p:spPr>
        <p:txBody>
          <a:bodyPr wrap="square">
            <a:spAutoFit/>
          </a:bodyPr>
          <a:lstStyle/>
          <a:p>
            <a:pPr algn="just" rtl="0"/>
            <a:r>
              <a:rPr lang="en-US" sz="1600" dirty="0" smtClean="0"/>
              <a:t>Figure (6):Types of closed loop geothermal systems</a:t>
            </a:r>
            <a:endParaRPr lang="ar-SA" sz="1600" dirty="0"/>
          </a:p>
        </p:txBody>
      </p:sp>
      <p:sp>
        <p:nvSpPr>
          <p:cNvPr id="9" name="مستطيل 8"/>
          <p:cNvSpPr/>
          <p:nvPr/>
        </p:nvSpPr>
        <p:spPr>
          <a:xfrm>
            <a:off x="2857488" y="2857496"/>
            <a:ext cx="4572000" cy="338554"/>
          </a:xfrm>
          <a:prstGeom prst="rect">
            <a:avLst/>
          </a:prstGeom>
        </p:spPr>
        <p:txBody>
          <a:bodyPr>
            <a:spAutoFit/>
          </a:bodyPr>
          <a:lstStyle/>
          <a:p>
            <a:pPr algn="just" rtl="0"/>
            <a:r>
              <a:rPr lang="en-US" sz="1600" dirty="0" smtClean="0"/>
              <a:t>Figure (5):Type of geothermal heat pump system</a:t>
            </a:r>
            <a:endParaRPr lang="ar-SA" sz="16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571604" y="0"/>
            <a:ext cx="7572396" cy="928670"/>
          </a:xfrm>
        </p:spPr>
        <p:txBody>
          <a:bodyPr>
            <a:noAutofit/>
          </a:bodyPr>
          <a:lstStyle/>
          <a:p>
            <a:pPr algn="just" rtl="0"/>
            <a:r>
              <a:rPr lang="en-PH" sz="3600" dirty="0" smtClean="0"/>
              <a:t>Advantages </a:t>
            </a:r>
            <a:r>
              <a:rPr lang="en-PH" sz="3600" dirty="0"/>
              <a:t>and Disadvantages of geothermal </a:t>
            </a:r>
            <a:r>
              <a:rPr lang="en-PH" sz="3600" dirty="0" smtClean="0"/>
              <a:t>system:</a:t>
            </a:r>
            <a:endParaRPr lang="ar-SA" sz="3600" dirty="0"/>
          </a:p>
        </p:txBody>
      </p:sp>
      <p:sp>
        <p:nvSpPr>
          <p:cNvPr id="3" name="عنصر نائب للمحتوى 2"/>
          <p:cNvSpPr>
            <a:spLocks noGrp="1"/>
          </p:cNvSpPr>
          <p:nvPr>
            <p:ph idx="1"/>
          </p:nvPr>
        </p:nvSpPr>
        <p:spPr>
          <a:xfrm>
            <a:off x="1571604" y="1214422"/>
            <a:ext cx="7572396" cy="5643578"/>
          </a:xfrm>
        </p:spPr>
        <p:txBody>
          <a:bodyPr>
            <a:normAutofit fontScale="77500" lnSpcReduction="20000"/>
          </a:bodyPr>
          <a:lstStyle/>
          <a:p>
            <a:pPr algn="just" rtl="0"/>
            <a:r>
              <a:rPr lang="en-US" b="1" dirty="0" smtClean="0"/>
              <a:t> </a:t>
            </a:r>
            <a:r>
              <a:rPr lang="en-US" b="1" dirty="0"/>
              <a:t>Advantages of geothermal </a:t>
            </a:r>
            <a:r>
              <a:rPr lang="en-US" b="1" dirty="0" smtClean="0"/>
              <a:t>system</a:t>
            </a:r>
            <a:endParaRPr lang="en-US" sz="2900" b="1" dirty="0" smtClean="0"/>
          </a:p>
          <a:p>
            <a:pPr algn="just" rtl="0"/>
            <a:r>
              <a:rPr lang="en-US" sz="2900" dirty="0"/>
              <a:t>1. Environmentally </a:t>
            </a:r>
            <a:r>
              <a:rPr lang="en-US" sz="2900" dirty="0" smtClean="0"/>
              <a:t>Friendly</a:t>
            </a:r>
            <a:endParaRPr lang="en-US" sz="2900" dirty="0"/>
          </a:p>
          <a:p>
            <a:pPr algn="just" rtl="0"/>
            <a:r>
              <a:rPr lang="en-US" sz="2900" dirty="0"/>
              <a:t>2. </a:t>
            </a:r>
            <a:r>
              <a:rPr lang="en-US" sz="2900" dirty="0" smtClean="0"/>
              <a:t>Renewable</a:t>
            </a:r>
            <a:endParaRPr lang="en-US" sz="2900" dirty="0"/>
          </a:p>
          <a:p>
            <a:pPr algn="just" rtl="0"/>
            <a:r>
              <a:rPr lang="en-US" sz="2900" dirty="0"/>
              <a:t>3. Huge </a:t>
            </a:r>
            <a:r>
              <a:rPr lang="en-US" sz="2900" dirty="0" smtClean="0"/>
              <a:t>Potential</a:t>
            </a:r>
            <a:endParaRPr lang="en-US" sz="2900" dirty="0"/>
          </a:p>
          <a:p>
            <a:pPr algn="just" rtl="0"/>
            <a:r>
              <a:rPr lang="en-US" sz="2900" dirty="0"/>
              <a:t>4. Sustainable / </a:t>
            </a:r>
            <a:r>
              <a:rPr lang="en-US" sz="2900" dirty="0" smtClean="0"/>
              <a:t>Stable</a:t>
            </a:r>
            <a:endParaRPr lang="en-US" sz="2900" dirty="0"/>
          </a:p>
          <a:p>
            <a:pPr algn="just" rtl="0"/>
            <a:r>
              <a:rPr lang="en-US" sz="2900" dirty="0"/>
              <a:t>5. Heating and </a:t>
            </a:r>
            <a:r>
              <a:rPr lang="en-US" sz="2900" dirty="0" smtClean="0"/>
              <a:t>Cooling</a:t>
            </a:r>
            <a:endParaRPr lang="ar-SA" sz="2900" dirty="0" smtClean="0"/>
          </a:p>
          <a:p>
            <a:pPr algn="just" rtl="0"/>
            <a:r>
              <a:rPr lang="en-US" sz="2900" dirty="0"/>
              <a:t>6. </a:t>
            </a:r>
            <a:r>
              <a:rPr lang="en-US" sz="2900" dirty="0" smtClean="0"/>
              <a:t>Reliable</a:t>
            </a:r>
            <a:endParaRPr lang="en-US" sz="2900" dirty="0"/>
          </a:p>
          <a:p>
            <a:pPr algn="just" rtl="0"/>
            <a:r>
              <a:rPr lang="en-US" sz="2900" dirty="0"/>
              <a:t>7. No Fuel </a:t>
            </a:r>
            <a:r>
              <a:rPr lang="en-US" sz="2900" dirty="0" smtClean="0"/>
              <a:t>Required</a:t>
            </a:r>
            <a:endParaRPr lang="ar-SA" sz="2900" dirty="0" smtClean="0"/>
          </a:p>
          <a:p>
            <a:pPr algn="just" rtl="0"/>
            <a:r>
              <a:rPr lang="en-US" sz="2900" dirty="0"/>
              <a:t>8. Rapid </a:t>
            </a:r>
            <a:r>
              <a:rPr lang="en-US" sz="2900" dirty="0" smtClean="0"/>
              <a:t>Evolution</a:t>
            </a:r>
            <a:endParaRPr lang="ar-SA" sz="2900" dirty="0" smtClean="0"/>
          </a:p>
          <a:p>
            <a:pPr algn="just" rtl="0"/>
            <a:r>
              <a:rPr lang="en-US" sz="2900" b="1" dirty="0"/>
              <a:t>Disadvantages of geothermal </a:t>
            </a:r>
            <a:r>
              <a:rPr lang="en-US" sz="2900" b="1" dirty="0" smtClean="0"/>
              <a:t>system</a:t>
            </a:r>
          </a:p>
          <a:p>
            <a:pPr algn="just" rtl="0"/>
            <a:r>
              <a:rPr lang="en-US" sz="2900" dirty="0" smtClean="0"/>
              <a:t> </a:t>
            </a:r>
            <a:r>
              <a:rPr lang="en-US" sz="2900" dirty="0"/>
              <a:t>1. Location </a:t>
            </a:r>
            <a:r>
              <a:rPr lang="en-US" sz="2900" dirty="0" smtClean="0"/>
              <a:t>Restricted</a:t>
            </a:r>
            <a:endParaRPr lang="ar-SA" sz="2900" dirty="0" smtClean="0"/>
          </a:p>
          <a:p>
            <a:pPr algn="just" rtl="0"/>
            <a:r>
              <a:rPr lang="en-US" sz="2900" dirty="0" smtClean="0"/>
              <a:t> </a:t>
            </a:r>
            <a:r>
              <a:rPr lang="en-US" sz="2900" dirty="0"/>
              <a:t>2. Environmental Side </a:t>
            </a:r>
            <a:r>
              <a:rPr lang="en-US" sz="2900" dirty="0" smtClean="0"/>
              <a:t>Effects</a:t>
            </a:r>
            <a:endParaRPr lang="ar-SA" sz="2900" dirty="0" smtClean="0"/>
          </a:p>
          <a:p>
            <a:pPr algn="just" rtl="0"/>
            <a:r>
              <a:rPr lang="en-US" sz="2900" dirty="0"/>
              <a:t>3. Earthquakes</a:t>
            </a:r>
          </a:p>
          <a:p>
            <a:pPr algn="just" rtl="0"/>
            <a:r>
              <a:rPr lang="en-US" sz="2900" dirty="0"/>
              <a:t>4. High Costs</a:t>
            </a:r>
          </a:p>
          <a:p>
            <a:pPr algn="just" rtl="0"/>
            <a:r>
              <a:rPr lang="en-US" sz="2900" dirty="0"/>
              <a:t>5. Sustainability</a:t>
            </a:r>
          </a:p>
          <a:p>
            <a:endParaRPr lang="ar-SA" dirty="0" smtClean="0"/>
          </a:p>
          <a:p>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4479</TotalTime>
  <Words>4208</Words>
  <Application>Microsoft Office PowerPoint</Application>
  <PresentationFormat>On-screen Show (4:3)</PresentationFormat>
  <Paragraphs>508</Paragraphs>
  <Slides>44</Slides>
  <Notes>0</Notes>
  <HiddenSlides>0</HiddenSlides>
  <MMClips>0</MMClips>
  <ScaleCrop>false</ScaleCrop>
  <HeadingPairs>
    <vt:vector size="4" baseType="variant">
      <vt:variant>
        <vt:lpstr>Theme</vt:lpstr>
      </vt:variant>
      <vt:variant>
        <vt:i4>1</vt:i4>
      </vt:variant>
      <vt:variant>
        <vt:lpstr>Slide Titles</vt:lpstr>
      </vt:variant>
      <vt:variant>
        <vt:i4>44</vt:i4>
      </vt:variant>
    </vt:vector>
  </HeadingPairs>
  <TitlesOfParts>
    <vt:vector size="45" baseType="lpstr">
      <vt:lpstr>سمة Office</vt:lpstr>
      <vt:lpstr>.</vt:lpstr>
      <vt:lpstr>Abstract</vt:lpstr>
      <vt:lpstr>Contents:</vt:lpstr>
      <vt:lpstr>Chapter 1:Introduction</vt:lpstr>
      <vt:lpstr>Layers of earth:</vt:lpstr>
      <vt:lpstr>Extraction and uses of geothermal energy:</vt:lpstr>
      <vt:lpstr>Type of geothermal heat pump system:</vt:lpstr>
      <vt:lpstr>.</vt:lpstr>
      <vt:lpstr>Advantages and Disadvantages of geothermal system:</vt:lpstr>
      <vt:lpstr>CHAPTER 2: Literature review.</vt:lpstr>
      <vt:lpstr>Renewable energy consumption:</vt:lpstr>
      <vt:lpstr>  Geothermal growth worldwide: </vt:lpstr>
      <vt:lpstr>CHAPTER 3: Geothermal in Palestine.</vt:lpstr>
      <vt:lpstr>Geothermal energy companies in Palestine:</vt:lpstr>
      <vt:lpstr> Constraint:</vt:lpstr>
      <vt:lpstr>CHAPTER 4: Methodology</vt:lpstr>
      <vt:lpstr>Estimation of natural heat flow:</vt:lpstr>
      <vt:lpstr>.</vt:lpstr>
      <vt:lpstr>Heating load calculation:</vt:lpstr>
      <vt:lpstr>.</vt:lpstr>
      <vt:lpstr> Geothermal heat pump: </vt:lpstr>
      <vt:lpstr> Heat pump selection:</vt:lpstr>
      <vt:lpstr> Choosing the right geothermal system:</vt:lpstr>
      <vt:lpstr> Vertical-loop system in Hardee's Restaurant:</vt:lpstr>
      <vt:lpstr> Parallel system:</vt:lpstr>
      <vt:lpstr>Types of pipes:</vt:lpstr>
      <vt:lpstr>Geothermal system for Hardee’s Restaurant:</vt:lpstr>
      <vt:lpstr>Thermal test:</vt:lpstr>
      <vt:lpstr> Borehole Thermal Resistance:</vt:lpstr>
      <vt:lpstr>Pipe sizing:</vt:lpstr>
      <vt:lpstr>.</vt:lpstr>
      <vt:lpstr>Part LoadFactor(F):</vt:lpstr>
      <vt:lpstr>Estimation of pipe length:</vt:lpstr>
      <vt:lpstr> Considerations:</vt:lpstr>
      <vt:lpstr>Chapter 5:Results and Analysis (Cost Analysis)</vt:lpstr>
      <vt:lpstr>.</vt:lpstr>
      <vt:lpstr>.</vt:lpstr>
      <vt:lpstr>Estimation of geothermal system cost:</vt:lpstr>
      <vt:lpstr> Cost Analysis:</vt:lpstr>
      <vt:lpstr>Payback:</vt:lpstr>
      <vt:lpstr>Discussion:</vt:lpstr>
      <vt:lpstr>Conclusion and Recommendation:</vt:lpstr>
      <vt:lpstr>.</vt:lpstr>
      <vt:lpstr>THANK YOU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ALFALAK</dc:creator>
  <cp:lastModifiedBy>HP</cp:lastModifiedBy>
  <cp:revision>84</cp:revision>
  <dcterms:created xsi:type="dcterms:W3CDTF">2021-12-12T00:06:24Z</dcterms:created>
  <dcterms:modified xsi:type="dcterms:W3CDTF">2021-12-16T09:34:05Z</dcterms:modified>
</cp:coreProperties>
</file>