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80" r:id="rId4"/>
    <p:sldId id="277" r:id="rId5"/>
    <p:sldId id="276" r:id="rId6"/>
    <p:sldId id="278" r:id="rId7"/>
    <p:sldId id="259" r:id="rId8"/>
    <p:sldId id="256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9" r:id="rId17"/>
    <p:sldId id="270" r:id="rId18"/>
    <p:sldId id="271" r:id="rId19"/>
    <p:sldId id="272" r:id="rId20"/>
    <p:sldId id="279" r:id="rId21"/>
    <p:sldId id="273" r:id="rId22"/>
    <p:sldId id="282" r:id="rId23"/>
    <p:sldId id="27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BF47B-A2CE-404D-8122-1355BA7309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70DD23-9BDD-432C-A155-A23BB531A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28DE2-98D2-4311-B209-F43418BD3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0048B-D732-478C-82DE-413455305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C4165-1F31-4258-9808-791C7CCC8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0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F544-794D-454F-8C7D-0A5DBB09C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023A61-E478-499D-8621-12376E824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C3660C-C933-4826-86EE-BB088AE1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5ED4B-1F71-4000-BC65-AB2BCE01A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4505B-8344-496B-B201-07919D484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84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518AE7-97A9-4B3F-9D2D-16B37FCE6C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5C9DF3-D3E7-4110-909F-D6D9A7EDB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87811-7890-4907-8CFB-43CE5B446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91CAC-DBEC-47DA-A650-D744BF10C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211FF-CF41-4E82-B534-074ED97C8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01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89" indent="0" algn="ctr">
              <a:buNone/>
              <a:defRPr sz="2400"/>
            </a:lvl2pPr>
            <a:lvl3pPr marL="914377" indent="0" algn="ctr">
              <a:buNone/>
              <a:defRPr sz="24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45469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562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84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86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738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084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50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9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876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50AD9-237B-40B5-B2E0-E022A927A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57A58-E715-42AE-8E9D-5D0F2B19A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AB0AA-087D-4312-B9F7-98951FD2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8E421-9162-4F5C-BB83-38E179291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4D60D-FF37-45EA-AA7D-E6985D946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121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61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63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4782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007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89" indent="0" algn="ctr">
              <a:buNone/>
              <a:defRPr sz="2400"/>
            </a:lvl2pPr>
            <a:lvl3pPr marL="914377" indent="0" algn="ctr">
              <a:buNone/>
              <a:defRPr sz="24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39110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181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8783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73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181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6168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692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515C9-3ACC-4B16-90CC-5D6BDCEB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E615ED-FEF9-49F2-98B0-03168E767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15E162-3A17-4325-A094-6C50CCFEC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F64CD-F821-4845-8977-8232D2678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E4209-DA0A-4BDF-874E-9A4FA65BA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300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9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562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171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0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4782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95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2A334-42DC-42CF-930F-6E767D89E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4BF81-AF18-4302-BBC6-4F75613846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18CF31-5045-4D8D-ABC9-A615D3170F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D0DFA7-F179-4FF5-AA89-B3C14B0BE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D6E1F9-F454-40C0-85B4-E5A35B7E5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02196A-B3D3-4870-8EF2-9CEBF1FA2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349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117AC-85AC-4359-8DB6-77A640D84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49D443-0ABE-46FC-A2A5-3CCBD085BE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EB87FE-145E-447C-92B2-AA90E86E44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F6D7B3-B67D-4DC2-B093-195036256C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9D9243-DE85-483F-819B-EFDC8492D2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838CA7-F771-4511-BA0E-05E3B74BA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F0DF0B-2F39-4DF3-BB34-A65E6EF42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464C15-735E-4E77-B2D4-365873361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97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4F204-0FD8-4EBF-BC7E-FE603289D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FC953A-2B8C-40FB-943C-5DCEFA9C7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69D42-DB91-4030-9B3B-198C518A5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C9994C-E762-4CAD-A28B-DC106F7EF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11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92B0CE-69B0-4D6C-A4AE-6F4990937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A44943-3A43-4913-816D-FDF959134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8F6D75-5B25-4617-AD63-D7555D955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61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527C-3E56-4811-8B6A-B10A3BF39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60089-5448-4123-B336-9F624BE2C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9E28DA-95D9-426E-A874-92A719845A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7EC289-6D4F-4148-8516-F4F579950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84DEA5-0FE8-45FF-9376-A8AD7AF77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140738-A1C6-43C5-A5BF-20C39F7F9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74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98D58-FA6A-4560-98E9-A84142DC9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18E16E-A40C-41F9-BF53-5863100FFC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B30544-5727-470F-953B-E97E35F662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7B2BFF-8D74-4E6B-8958-772E43228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90B920-61C5-449D-8736-080413B1B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A40A8B-367C-453D-A876-0BFBCD13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7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9F78A1-415F-4462-9626-7E98ADB55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158A7D-38EC-409F-BC98-4EDBA44E3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F7B3F-17F7-4B83-8B97-1E8985F7D5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6FABC-66D0-45BA-9A49-B5FFCA09B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9025B-80A1-4E8D-9EFB-A2286DB8B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35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rgbClr val="FFFFFF"/>
                </a:solidFill>
              </a:defRPr>
            </a:lvl1pPr>
          </a:lstStyle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324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85000"/>
        </a:lnSpc>
        <a:spcBef>
          <a:spcPct val="0"/>
        </a:spcBef>
        <a:buNone/>
        <a:defRPr sz="4800" kern="1200" spc="-5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38" indent="-91438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38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14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789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65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7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6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6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5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28702B9-6BAC-4747-8912-13E7C443695E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rgbClr val="FFFFFF"/>
                </a:solidFill>
              </a:defRPr>
            </a:lvl1pPr>
          </a:lstStyle>
          <a:p>
            <a:fld id="{96D929DE-B560-4D99-AF67-EAC9305D1FC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66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85000"/>
        </a:lnSpc>
        <a:spcBef>
          <a:spcPct val="0"/>
        </a:spcBef>
        <a:buNone/>
        <a:defRPr sz="4800" kern="1200" spc="-5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38" indent="-91438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38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14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789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65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7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6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6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5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38B5B-9ACE-4424-A2BA-EAA4A5D95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FBE0776-24FA-48BA-9E3D-BF8C68F2FA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0197A77-B881-433D-8EC9-5A8A61120EC6}"/>
              </a:ext>
            </a:extLst>
          </p:cNvPr>
          <p:cNvSpPr/>
          <p:nvPr/>
        </p:nvSpPr>
        <p:spPr>
          <a:xfrm>
            <a:off x="10209146" y="5165231"/>
            <a:ext cx="228931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Gabriola" panose="04040605051002020D02" pitchFamily="82" charset="0"/>
              </a:rPr>
              <a:t>Prepared by</a:t>
            </a:r>
          </a:p>
          <a:p>
            <a:pPr algn="ctr"/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latin typeface="Gabriola" panose="04040605051002020D02" pitchFamily="82" charset="0"/>
              </a:rPr>
              <a:t>Ghada Salahat</a:t>
            </a:r>
          </a:p>
          <a:p>
            <a:pPr algn="ctr"/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latin typeface="Gabriola" panose="04040605051002020D02" pitchFamily="82" charset="0"/>
              </a:rPr>
              <a:t>Wejdan Hatim</a:t>
            </a:r>
          </a:p>
          <a:p>
            <a:pPr algn="ctr"/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latin typeface="Gabriola" panose="04040605051002020D02" pitchFamily="82" charset="0"/>
              </a:rPr>
              <a:t>Mena Omar </a:t>
            </a:r>
          </a:p>
        </p:txBody>
      </p:sp>
    </p:spTree>
    <p:extLst>
      <p:ext uri="{BB962C8B-B14F-4D97-AF65-F5344CB8AC3E}">
        <p14:creationId xmlns:p14="http://schemas.microsoft.com/office/powerpoint/2010/main" val="2759225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84206-E50B-4B7A-AB31-6BFE64F10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452" y="760709"/>
            <a:ext cx="10515600" cy="765911"/>
          </a:xfrm>
        </p:spPr>
        <p:txBody>
          <a:bodyPr>
            <a:noAutofit/>
          </a:bodyPr>
          <a:lstStyle/>
          <a:p>
            <a:b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Beamforming ?!</a:t>
            </a:r>
            <a:b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0A25A94-82B6-4172-AA0E-194E11AD8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363"/>
            <a:ext cx="4985827" cy="227152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Focusing the transmitted energy into a specific direction.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energy to a specific user. 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interference.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180B9A-81D2-4D10-93C0-33EDCD7D6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52" y="3836200"/>
            <a:ext cx="5118957" cy="2786339"/>
          </a:xfrm>
          <a:prstGeom prst="rect">
            <a:avLst/>
          </a:prstGeom>
        </p:spPr>
      </p:pic>
      <p:pic>
        <p:nvPicPr>
          <p:cNvPr id="9" name="Picture 2" descr="نتيجة بحث الصور عن ‪beamforming in 5g‬‏">
            <a:extLst>
              <a:ext uri="{FF2B5EF4-FFF2-40B4-BE49-F238E27FC236}">
                <a16:creationId xmlns:a16="http://schemas.microsoft.com/office/drawing/2014/main" id="{96F3A3C7-01E4-41CA-B34A-AD4809581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027" y="2440158"/>
            <a:ext cx="6303788" cy="378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5F6493B-E096-4B49-A248-576AEA97DFAB}"/>
              </a:ext>
            </a:extLst>
          </p:cNvPr>
          <p:cNvSpPr/>
          <p:nvPr/>
        </p:nvSpPr>
        <p:spPr>
          <a:xfrm>
            <a:off x="7874066" y="6222428"/>
            <a:ext cx="23615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Beamforming in 5G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34529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B5648-8D62-4D6D-9B61-95E17E83F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Full duplex ?!</a:t>
            </a:r>
            <a:endParaRPr lang="en-US" sz="3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6C44C-BB53-4639-8DB1-3491E0AD2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9891"/>
            <a:ext cx="5827643" cy="514570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channel for transmitting and receiving signals at identical time and frequency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Increases link capacity, saves the spectrum, and cost.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duplex radio receives signals from another radio and receives interference signals by its own transmission, resulting in self-interference.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duplex radio has to implement techniques to cancel self-interference (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 techniques).</a:t>
            </a:r>
          </a:p>
          <a:p>
            <a:pPr algn="just">
              <a:lnSpc>
                <a:spcPct val="15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صورة ذات صلة">
            <a:extLst>
              <a:ext uri="{FF2B5EF4-FFF2-40B4-BE49-F238E27FC236}">
                <a16:creationId xmlns:a16="http://schemas.microsoft.com/office/drawing/2014/main" id="{FCF9C779-9180-457B-8ED0-FFD8AD1CD0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696" y="1327187"/>
            <a:ext cx="4299107" cy="1455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نتيجة بحث الصور عن ‪full duplex‬‏">
            <a:extLst>
              <a:ext uri="{FF2B5EF4-FFF2-40B4-BE49-F238E27FC236}">
                <a16:creationId xmlns:a16="http://schemas.microsoft.com/office/drawing/2014/main" id="{A26E04BD-246E-47C0-8D10-9141B6A84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403" y="2978580"/>
            <a:ext cx="4187687" cy="325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382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CB660-D895-4433-9BF7-AEB1EE92D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915" y="259109"/>
            <a:ext cx="10515600" cy="1325563"/>
          </a:xfrm>
        </p:spPr>
        <p:txBody>
          <a:bodyPr>
            <a:normAutofit/>
          </a:bodyPr>
          <a:lstStyle/>
          <a:p>
            <a:pPr algn="just"/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Architectures for the future 5G</a:t>
            </a:r>
            <a:endParaRPr lang="en-US" sz="3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1FDB2-6420-434B-9BDE-98D34A611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Architectures for 5G: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Tow-tire Architecture .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Cognitive Radio Network based Architectures .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Device-to-Device Communication Architectures .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Energy-Efficient Architectures for 5G Networks 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5500A3-1F43-4D59-AECA-4FAFFBAB3F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136" y="3242137"/>
            <a:ext cx="3496381" cy="279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67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0392" y="126585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5G network Architecture </a:t>
            </a:r>
            <a:endParaRPr lang="en-US" sz="3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2F9E354-85B5-4A51-B95F-87326B2D8A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453" y="1715137"/>
            <a:ext cx="8358948" cy="4581163"/>
          </a:xfrm>
        </p:spPr>
      </p:pic>
    </p:spTree>
    <p:extLst>
      <p:ext uri="{BB962C8B-B14F-4D97-AF65-F5344CB8AC3E}">
        <p14:creationId xmlns:p14="http://schemas.microsoft.com/office/powerpoint/2010/main" val="1297444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A6B7A-73C0-42FB-B634-E53A901CC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6225209" cy="695049"/>
          </a:xfrm>
        </p:spPr>
        <p:txBody>
          <a:bodyPr>
            <a:normAutofit/>
          </a:bodyPr>
          <a:lstStyle/>
          <a:p>
            <a:pPr marL="457189" indent="-457189"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Tow-tier Architecture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84E9DD-F43A-4E28-9910-A0F25C9DC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903" y="1109874"/>
            <a:ext cx="9806195" cy="485610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51432A4-EE00-44B8-976A-DEDEC16AB4A7}"/>
              </a:ext>
            </a:extLst>
          </p:cNvPr>
          <p:cNvSpPr/>
          <p:nvPr/>
        </p:nvSpPr>
        <p:spPr>
          <a:xfrm>
            <a:off x="4350933" y="6123544"/>
            <a:ext cx="44107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The basic idea of two-tier architecture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32073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BDB95-CE09-4BAD-A72F-EB9610A84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852211"/>
          </a:xfrm>
        </p:spPr>
        <p:txBody>
          <a:bodyPr>
            <a:normAutofit fontScale="90000"/>
          </a:bodyPr>
          <a:lstStyle/>
          <a:p>
            <a:pPr marL="457189" indent="-457189"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Cognitive Radio Network based Architectures </a:t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11">
            <a:extLst>
              <a:ext uri="{FF2B5EF4-FFF2-40B4-BE49-F238E27FC236}">
                <a16:creationId xmlns:a16="http://schemas.microsoft.com/office/drawing/2014/main" id="{4CDA97B8-1BAF-48FE-99C2-D5E1B218D90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867005" y="1086854"/>
            <a:ext cx="7085379" cy="522135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03CE36E-2496-46A8-B7D4-917B2F8E6223}"/>
              </a:ext>
            </a:extLst>
          </p:cNvPr>
          <p:cNvSpPr/>
          <p:nvPr/>
        </p:nvSpPr>
        <p:spPr>
          <a:xfrm>
            <a:off x="3796434" y="6308209"/>
            <a:ext cx="4307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The basic idea of cognitive radio network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43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EBDEB-F933-47D9-A82C-5C5B14180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7457661" cy="834147"/>
          </a:xfrm>
        </p:spPr>
        <p:txBody>
          <a:bodyPr>
            <a:normAutofit fontScale="90000"/>
          </a:bodyPr>
          <a:lstStyle/>
          <a:p>
            <a:pPr marL="457189" indent="-457189"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Device-to-Device Communication Architectures </a:t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Microsoft\Downloads\Fig-1-Various-Device-to-device-communication-Tolopogi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74" y="1831011"/>
            <a:ext cx="11752452" cy="319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071155" y="5434149"/>
            <a:ext cx="118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Baskerville Old Face" pitchFamily="18" charset="0"/>
              </a:rPr>
              <a:t>DR-OC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4110447" y="5434151"/>
            <a:ext cx="118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Baskerville Old Face" pitchFamily="18" charset="0"/>
              </a:rPr>
              <a:t>DC-OC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9988731" y="5434149"/>
            <a:ext cx="118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Baskerville Old Face" pitchFamily="18" charset="0"/>
              </a:rPr>
              <a:t>DC-DC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7023463" y="5434150"/>
            <a:ext cx="118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Baskerville Old Face" pitchFamily="18" charset="0"/>
              </a:rPr>
              <a:t>DR-DC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396346" y="6157352"/>
            <a:ext cx="51778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Four types to perform D2D communication</a:t>
            </a:r>
          </a:p>
        </p:txBody>
      </p:sp>
    </p:spTree>
    <p:extLst>
      <p:ext uri="{BB962C8B-B14F-4D97-AF65-F5344CB8AC3E}">
        <p14:creationId xmlns:p14="http://schemas.microsoft.com/office/powerpoint/2010/main" val="1052530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3887" y="153193"/>
            <a:ext cx="10515600" cy="1325563"/>
          </a:xfrm>
        </p:spPr>
        <p:txBody>
          <a:bodyPr>
            <a:normAutofit/>
          </a:bodyPr>
          <a:lstStyle/>
          <a:p>
            <a:pPr marL="457189" indent="-457189"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Energy-Efficient Architectures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478755"/>
            <a:ext cx="10515600" cy="4351339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How to save energy ?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User centric 5G Network</a:t>
            </a:r>
            <a:endParaRPr lang="en-US" sz="2000" dirty="0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/>
              </a:rPr>
              <a:t>Decoupling of signaling and data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/>
              </a:rPr>
              <a:t>UE connected to SBS 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/>
              </a:rPr>
              <a:t>Energy harvesting device</a:t>
            </a:r>
          </a:p>
          <a:p>
            <a:r>
              <a:rPr lang="en-US" sz="2000" dirty="0">
                <a:solidFill>
                  <a:srgbClr val="000000"/>
                </a:solidFill>
                <a:latin typeface="Times New Roman"/>
              </a:rPr>
              <a:t>Interference Management 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165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0392" y="126585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5G network Architecture </a:t>
            </a:r>
            <a:endParaRPr lang="en-US" sz="3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2F9E354-85B5-4A51-B95F-87326B2D8A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453" y="1715137"/>
            <a:ext cx="8358948" cy="4581163"/>
          </a:xfrm>
        </p:spPr>
      </p:pic>
    </p:spTree>
    <p:extLst>
      <p:ext uri="{BB962C8B-B14F-4D97-AF65-F5344CB8AC3E}">
        <p14:creationId xmlns:p14="http://schemas.microsoft.com/office/powerpoint/2010/main" val="3110529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590005" y="103869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Matlab Simulation “MIMO 8X8”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D7C992-186F-425C-A705-9AC1547950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398" y="1429432"/>
            <a:ext cx="6304814" cy="504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99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433" y="667785"/>
            <a:ext cx="10515600" cy="709903"/>
          </a:xfrm>
          <a:ln>
            <a:noFill/>
          </a:ln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434" y="1679585"/>
            <a:ext cx="8946541" cy="4195481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189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Explain some technologies to improve 5G network</a:t>
            </a:r>
            <a:r>
              <a:rPr lang="ar-JO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189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Two-tier Architectures.</a:t>
            </a:r>
          </a:p>
          <a:p>
            <a:pPr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189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CRN Based Architectures</a:t>
            </a:r>
            <a:r>
              <a:rPr lang="ar-JO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189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D-D Communication Architectures.</a:t>
            </a:r>
          </a:p>
          <a:p>
            <a:pPr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189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Energy-Efficient Architectures.</a:t>
            </a:r>
          </a:p>
          <a:p>
            <a:pPr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189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5G is the combination between those Architectures.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tabLst>
                <a:tab pos="457189" algn="l"/>
              </a:tabLs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tabLst>
                <a:tab pos="457189" algn="l"/>
              </a:tabLst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57189" algn="l"/>
              </a:tabLs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7CCCE9-9C36-4ED3-9C72-BF97CDF53B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183" y="2377381"/>
            <a:ext cx="3496381" cy="279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128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8D3D47B-D1D3-4411-B5DA-61FB64E552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65" y="1182972"/>
            <a:ext cx="10787270" cy="5631958"/>
          </a:xfrm>
        </p:spPr>
      </p:pic>
      <p:sp>
        <p:nvSpPr>
          <p:cNvPr id="6" name="عنوان 1">
            <a:extLst>
              <a:ext uri="{FF2B5EF4-FFF2-40B4-BE49-F238E27FC236}">
                <a16:creationId xmlns:a16="http://schemas.microsoft.com/office/drawing/2014/main" id="{046BE7DD-ACAE-42B7-97D7-F83F753A3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65" y="185533"/>
            <a:ext cx="7363948" cy="80838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Matlab Simulation “MIMO 16X16”</a:t>
            </a:r>
            <a:endParaRPr lang="en-US" sz="3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0912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نتيجة بحث الصور عن ‪thank you any question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2778"/>
            <a:ext cx="12192000" cy="473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300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109" y="578002"/>
            <a:ext cx="9404723" cy="1280063"/>
          </a:xfrm>
        </p:spPr>
        <p:txBody>
          <a:bodyPr>
            <a:noAutofit/>
          </a:bodyPr>
          <a:lstStyle/>
          <a:p>
            <a:pPr lvl="1" algn="l" defTabSz="457189" rtl="0">
              <a:spcBef>
                <a:spcPct val="0"/>
              </a:spcBef>
            </a:pPr>
            <a:r>
              <a:rPr lang="en-US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Motivations</a:t>
            </a:r>
            <a:br>
              <a:rPr lang="en-US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757" y="1858065"/>
            <a:ext cx="9536979" cy="419548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motivation of going toward the fifth generation is to: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891" indent="-342891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189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more than one hundred billion connections</a:t>
            </a:r>
            <a:r>
              <a:rPr lang="ar-J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891" indent="-342891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189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Increasing the capacity a thousand times</a:t>
            </a:r>
            <a:r>
              <a:rPr lang="ar-J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891" indent="-342891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189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Increasing the data rate up to 10Gbit/s speeds</a:t>
            </a:r>
            <a:r>
              <a:rPr lang="ar-J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891" indent="-342891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189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Make the latency less than 1ms.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17C183-59F2-4EC5-A1CF-CC598FE5D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183" y="2377381"/>
            <a:ext cx="3496381" cy="279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266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0080" y="685694"/>
            <a:ext cx="10515600" cy="606425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Of  Project 1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68680" y="1991507"/>
            <a:ext cx="10058400" cy="4023360"/>
          </a:xfrm>
        </p:spPr>
        <p:txBody>
          <a:bodyPr/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Technology Evolution. 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Challenges and Application Of 5G Network.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Communication Concepts.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MATLAB Simulation.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502926-7A15-48D4-8556-75E2611057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183" y="2377381"/>
            <a:ext cx="3496381" cy="279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673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7F4C07-B912-45BB-B543-B0F6FA5776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7165" y="1201948"/>
            <a:ext cx="9144000" cy="942304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5G Enabling Technologies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146544-90D0-43C6-982C-7FF5D1E90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132" y="2606568"/>
            <a:ext cx="7553741" cy="232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318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2D488-9720-4B46-B993-082366634E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558" y="488010"/>
            <a:ext cx="4770783" cy="732941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Millimeter Waves ?!</a:t>
            </a:r>
            <a:endParaRPr lang="en-US" sz="3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6F9FC9-0D80-4F72-952C-E947E80E5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4557" y="1600957"/>
            <a:ext cx="3902763" cy="5257043"/>
          </a:xfrm>
        </p:spPr>
        <p:txBody>
          <a:bodyPr>
            <a:normAutofit/>
          </a:bodyPr>
          <a:lstStyle/>
          <a:p>
            <a:pPr marL="342891" indent="-342891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(30 GHz-300 GHz).</a:t>
            </a:r>
          </a:p>
          <a:p>
            <a:pPr marL="342891" indent="-342891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Wavelength (1-10 mm)</a:t>
            </a:r>
            <a:r>
              <a:rPr 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891" indent="-342891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f=c/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891" indent="-342891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bandwidth is available</a:t>
            </a:r>
          </a:p>
          <a:p>
            <a:pPr marL="342891" indent="-342891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 data rate</a:t>
            </a:r>
          </a:p>
          <a:p>
            <a:pPr marL="342891" indent="-342891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Security and privacy is better at mm waves.</a:t>
            </a:r>
          </a:p>
          <a:p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5DCEBDA-0955-4746-B581-4B0C1448B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2916" y="3054511"/>
            <a:ext cx="7574552" cy="310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60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91F14-D1F0-43E7-B50A-27D447B09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103" y="463601"/>
            <a:ext cx="10515600" cy="1023407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Small cells ?!</a:t>
            </a:r>
          </a:p>
        </p:txBody>
      </p:sp>
      <p:pic>
        <p:nvPicPr>
          <p:cNvPr id="5" name="Picture 4" descr="IMG-20171127-WA0002.jpg">
            <a:extLst>
              <a:ext uri="{FF2B5EF4-FFF2-40B4-BE49-F238E27FC236}">
                <a16:creationId xmlns:a16="http://schemas.microsoft.com/office/drawing/2014/main" id="{06AE2FF4-783B-4171-BAE3-7E6B6558F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0724" y="3271179"/>
            <a:ext cx="1270552" cy="1489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ounded Rectangular Callout 4">
            <a:extLst>
              <a:ext uri="{FF2B5EF4-FFF2-40B4-BE49-F238E27FC236}">
                <a16:creationId xmlns:a16="http://schemas.microsoft.com/office/drawing/2014/main" id="{FF41348A-4F0B-40F8-BF69-087D65747D64}"/>
              </a:ext>
            </a:extLst>
          </p:cNvPr>
          <p:cNvSpPr/>
          <p:nvPr/>
        </p:nvSpPr>
        <p:spPr>
          <a:xfrm>
            <a:off x="3084444" y="1887391"/>
            <a:ext cx="2590800" cy="1081632"/>
          </a:xfrm>
          <a:prstGeom prst="wedgeRoundRectCallout">
            <a:avLst>
              <a:gd name="adj1" fmla="val 63510"/>
              <a:gd name="adj2" fmla="val 85064"/>
              <a:gd name="adj3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  </a:t>
            </a:r>
          </a:p>
          <a:p>
            <a:pPr algn="ctr"/>
            <a:r>
              <a:rPr lang="en-US" sz="2000" b="1" dirty="0"/>
              <a:t>Small form factor (&lt;6 ft</a:t>
            </a:r>
            <a:r>
              <a:rPr lang="en-US" sz="2000" b="1" baseline="30000" dirty="0"/>
              <a:t>3</a:t>
            </a:r>
            <a:r>
              <a:rPr lang="en-US" sz="2000" b="1" dirty="0"/>
              <a:t> )</a:t>
            </a:r>
          </a:p>
          <a:p>
            <a:pPr algn="ctr"/>
            <a:endParaRPr lang="en-US" dirty="0"/>
          </a:p>
        </p:txBody>
      </p:sp>
      <p:sp>
        <p:nvSpPr>
          <p:cNvPr id="7" name="Rounded Rectangular Callout 5">
            <a:extLst>
              <a:ext uri="{FF2B5EF4-FFF2-40B4-BE49-F238E27FC236}">
                <a16:creationId xmlns:a16="http://schemas.microsoft.com/office/drawing/2014/main" id="{453A3F06-0150-4BC4-A389-194E93BAEBDC}"/>
              </a:ext>
            </a:extLst>
          </p:cNvPr>
          <p:cNvSpPr/>
          <p:nvPr/>
        </p:nvSpPr>
        <p:spPr>
          <a:xfrm>
            <a:off x="2674321" y="3271179"/>
            <a:ext cx="2064435" cy="1081632"/>
          </a:xfrm>
          <a:prstGeom prst="wedgeRoundRectCallout">
            <a:avLst>
              <a:gd name="adj1" fmla="val 78171"/>
              <a:gd name="adj2" fmla="val 21474"/>
              <a:gd name="adj3" fmla="val 16667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r>
              <a:rPr lang="en-US" sz="2000" b="1" dirty="0"/>
              <a:t>“ Plug ’ n ‘ Play “</a:t>
            </a:r>
          </a:p>
          <a:p>
            <a:pPr algn="ctr"/>
            <a:r>
              <a:rPr lang="en-US" sz="2000" b="1" dirty="0"/>
              <a:t>Operation </a:t>
            </a:r>
          </a:p>
          <a:p>
            <a:pPr algn="ctr"/>
            <a:endParaRPr lang="en-US" dirty="0"/>
          </a:p>
        </p:txBody>
      </p:sp>
      <p:sp>
        <p:nvSpPr>
          <p:cNvPr id="8" name="Rounded Rectangular Callout 6">
            <a:extLst>
              <a:ext uri="{FF2B5EF4-FFF2-40B4-BE49-F238E27FC236}">
                <a16:creationId xmlns:a16="http://schemas.microsoft.com/office/drawing/2014/main" id="{FB96DDAB-F26A-46F0-B817-771BC94221BA}"/>
              </a:ext>
            </a:extLst>
          </p:cNvPr>
          <p:cNvSpPr/>
          <p:nvPr/>
        </p:nvSpPr>
        <p:spPr>
          <a:xfrm>
            <a:off x="3084444" y="5161349"/>
            <a:ext cx="2064435" cy="1124473"/>
          </a:xfrm>
          <a:prstGeom prst="wedgeRoundRectCallout">
            <a:avLst>
              <a:gd name="adj1" fmla="val 61338"/>
              <a:gd name="adj2" fmla="val -95448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Low power output </a:t>
            </a:r>
          </a:p>
          <a:p>
            <a:pPr algn="ctr"/>
            <a:r>
              <a:rPr lang="en-US" sz="2000" b="1" dirty="0"/>
              <a:t>( &lt; 2 W )</a:t>
            </a:r>
          </a:p>
        </p:txBody>
      </p:sp>
      <p:sp>
        <p:nvSpPr>
          <p:cNvPr id="9" name="Rounded Rectangular Callout 7">
            <a:extLst>
              <a:ext uri="{FF2B5EF4-FFF2-40B4-BE49-F238E27FC236}">
                <a16:creationId xmlns:a16="http://schemas.microsoft.com/office/drawing/2014/main" id="{C26A2C94-820D-44B3-9A32-221B5F46E370}"/>
              </a:ext>
            </a:extLst>
          </p:cNvPr>
          <p:cNvSpPr/>
          <p:nvPr/>
        </p:nvSpPr>
        <p:spPr>
          <a:xfrm>
            <a:off x="6278219" y="1791161"/>
            <a:ext cx="2286000" cy="1124473"/>
          </a:xfrm>
          <a:prstGeom prst="wedgeRoundRectCallout">
            <a:avLst>
              <a:gd name="adj1" fmla="val -57033"/>
              <a:gd name="adj2" fmla="val 99423"/>
              <a:gd name="adj3" fmla="val 16667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Targeted coverage area </a:t>
            </a:r>
          </a:p>
          <a:p>
            <a:pPr algn="ctr"/>
            <a:r>
              <a:rPr lang="en-US" sz="2000" b="1" dirty="0"/>
              <a:t>( &lt; 10,000  ft</a:t>
            </a:r>
            <a:r>
              <a:rPr lang="en-US" sz="2000" b="1" baseline="30000" dirty="0"/>
              <a:t>2 </a:t>
            </a:r>
            <a:r>
              <a:rPr lang="en-US" sz="2000" b="1" dirty="0"/>
              <a:t> ) </a:t>
            </a:r>
          </a:p>
        </p:txBody>
      </p:sp>
      <p:sp>
        <p:nvSpPr>
          <p:cNvPr id="10" name="Rounded Rectangular Callout 9">
            <a:extLst>
              <a:ext uri="{FF2B5EF4-FFF2-40B4-BE49-F238E27FC236}">
                <a16:creationId xmlns:a16="http://schemas.microsoft.com/office/drawing/2014/main" id="{47684EA9-1C76-4D7C-B0FE-9B2189B7EDA5}"/>
              </a:ext>
            </a:extLst>
          </p:cNvPr>
          <p:cNvSpPr/>
          <p:nvPr/>
        </p:nvSpPr>
        <p:spPr>
          <a:xfrm>
            <a:off x="7168179" y="3489449"/>
            <a:ext cx="2057400" cy="1124473"/>
          </a:xfrm>
          <a:prstGeom prst="wedgeRoundRectCallout">
            <a:avLst>
              <a:gd name="adj1" fmla="val -79089"/>
              <a:gd name="adj2" fmla="val -20877"/>
              <a:gd name="adj3" fmla="val 16667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Limited capacity </a:t>
            </a:r>
          </a:p>
          <a:p>
            <a:pPr algn="ctr"/>
            <a:r>
              <a:rPr lang="en-US" sz="2000" b="1" dirty="0"/>
              <a:t>( &lt; 128 users )</a:t>
            </a:r>
          </a:p>
        </p:txBody>
      </p:sp>
      <p:sp>
        <p:nvSpPr>
          <p:cNvPr id="11" name="Rounded Rectangular Callout 10">
            <a:extLst>
              <a:ext uri="{FF2B5EF4-FFF2-40B4-BE49-F238E27FC236}">
                <a16:creationId xmlns:a16="http://schemas.microsoft.com/office/drawing/2014/main" id="{52118119-36D9-4B4F-9FAC-575DAF6C61FE}"/>
              </a:ext>
            </a:extLst>
          </p:cNvPr>
          <p:cNvSpPr/>
          <p:nvPr/>
        </p:nvSpPr>
        <p:spPr>
          <a:xfrm>
            <a:off x="6278219" y="5161349"/>
            <a:ext cx="2286000" cy="1124473"/>
          </a:xfrm>
          <a:prstGeom prst="wedgeRoundRectCallout">
            <a:avLst>
              <a:gd name="adj1" fmla="val -52146"/>
              <a:gd name="adj2" fmla="val -85193"/>
              <a:gd name="adj3" fmla="val 16667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Low power consumption </a:t>
            </a:r>
          </a:p>
          <a:p>
            <a:pPr algn="ctr"/>
            <a:r>
              <a:rPr lang="en-US" sz="2000" b="1" dirty="0"/>
              <a:t>( &lt; 30 W )</a:t>
            </a:r>
          </a:p>
        </p:txBody>
      </p:sp>
    </p:spTree>
    <p:extLst>
      <p:ext uri="{BB962C8B-B14F-4D97-AF65-F5344CB8AC3E}">
        <p14:creationId xmlns:p14="http://schemas.microsoft.com/office/powerpoint/2010/main" val="341426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6BB36-35B9-4306-B828-DB4D6DDF6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we need small cells ??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40AC5-8F21-47EE-B4BC-322D43D03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mobile users, devices, data required, more capacity and coverage.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towers, allocate more spectrum, and use new technology are not enough.</a:t>
            </a:r>
          </a:p>
          <a:p>
            <a:pPr>
              <a:lnSpc>
                <a:spcPct val="150000"/>
              </a:lnSpc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Solutions is small cells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Adding more low power antennas in the field with lower footprint (coverage).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Similar to adding more towers idea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with less power consumption, less users,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 interference.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: cheaper and more efficient network.</a:t>
            </a: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2" descr="نتيجة بحث الصور عن ‪small cells‬‏">
            <a:extLst>
              <a:ext uri="{FF2B5EF4-FFF2-40B4-BE49-F238E27FC236}">
                <a16:creationId xmlns:a16="http://schemas.microsoft.com/office/drawing/2014/main" id="{67FF84BE-7AA7-4B82-B7E5-3FF0E0389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566" y="4001296"/>
            <a:ext cx="4664767" cy="267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117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AC1191-CDCA-4080-A65B-7AE896686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725" y="1265581"/>
            <a:ext cx="6628483" cy="559241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Essentially multi user MIMO with lots of base station antennas. 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very large antenna array at each BS.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large number of users are serves simultaneously.</a:t>
            </a:r>
          </a:p>
          <a:p>
            <a:pPr marL="285744" indent="-285744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Massive (very large).</a:t>
            </a:r>
          </a:p>
          <a:p>
            <a:pPr marL="285744" indent="-285744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transmitters/receivers.</a:t>
            </a:r>
          </a:p>
          <a:p>
            <a:pPr marL="285744" indent="-285744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data rate, reduces latency, link reliability.</a:t>
            </a:r>
          </a:p>
          <a:p>
            <a:pPr marL="285744" indent="-285744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Equipment price increased, increases the capacity due to spatial multiplexing.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873C0A-C61D-4AC5-83A4-1C9A81FB7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210" y="954160"/>
            <a:ext cx="4134281" cy="199030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F807BA1-0105-43B7-84F0-745B8E6B3C38}"/>
              </a:ext>
            </a:extLst>
          </p:cNvPr>
          <p:cNvSpPr/>
          <p:nvPr/>
        </p:nvSpPr>
        <p:spPr>
          <a:xfrm>
            <a:off x="467726" y="369383"/>
            <a:ext cx="4347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Massive MIMO ?!</a:t>
            </a:r>
            <a:endParaRPr lang="en-US" sz="3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97ABE6-691F-4890-8B90-5DB7D5155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3295" y="3145325"/>
            <a:ext cx="2160104" cy="371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783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1_Retrospect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544</Words>
  <Application>Microsoft Office PowerPoint</Application>
  <PresentationFormat>Widescreen</PresentationFormat>
  <Paragraphs>99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Baskerville Old Face</vt:lpstr>
      <vt:lpstr>Calibri</vt:lpstr>
      <vt:lpstr>Calibri Light</vt:lpstr>
      <vt:lpstr>Gabriola</vt:lpstr>
      <vt:lpstr>Times New Roman</vt:lpstr>
      <vt:lpstr>Wingdings</vt:lpstr>
      <vt:lpstr>Office Theme</vt:lpstr>
      <vt:lpstr>Retrospect</vt:lpstr>
      <vt:lpstr>1_Retrospect</vt:lpstr>
      <vt:lpstr>PowerPoint Presentation</vt:lpstr>
      <vt:lpstr>Outline</vt:lpstr>
      <vt:lpstr>Motivations </vt:lpstr>
      <vt:lpstr>Review Of  Project 1 </vt:lpstr>
      <vt:lpstr>5G Enabling Technologies  </vt:lpstr>
      <vt:lpstr>Why Millimeter Waves ?!</vt:lpstr>
      <vt:lpstr>Why Small cells ?!</vt:lpstr>
      <vt:lpstr>Why we need small cells ??</vt:lpstr>
      <vt:lpstr>PowerPoint Presentation</vt:lpstr>
      <vt:lpstr> Why Beamforming ?!  </vt:lpstr>
      <vt:lpstr>Why Full duplex ?!</vt:lpstr>
      <vt:lpstr>Architectures for the future 5G</vt:lpstr>
      <vt:lpstr>5G network Architecture </vt:lpstr>
      <vt:lpstr>Tow-tier Architecture </vt:lpstr>
      <vt:lpstr>Cognitive Radio Network based Architectures  </vt:lpstr>
      <vt:lpstr>Device-to-Device Communication Architectures  </vt:lpstr>
      <vt:lpstr>Energy-Efficient Architectures </vt:lpstr>
      <vt:lpstr>5G network Architecture </vt:lpstr>
      <vt:lpstr>Matlab Simulation “MIMO 8X8”</vt:lpstr>
      <vt:lpstr>Matlab Simulation “MIMO 16X16”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actc</dc:creator>
  <cp:lastModifiedBy>actc</cp:lastModifiedBy>
  <cp:revision>16</cp:revision>
  <dcterms:created xsi:type="dcterms:W3CDTF">2017-12-19T14:21:00Z</dcterms:created>
  <dcterms:modified xsi:type="dcterms:W3CDTF">2017-12-19T19:40:24Z</dcterms:modified>
</cp:coreProperties>
</file>