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18288000" cy="10287000"/>
  <p:notesSz cx="6858000" cy="9144000"/>
  <p:embeddedFontLst>
    <p:embeddedFont>
      <p:font typeface="Calistoga" panose="020B0604020202020204" charset="0"/>
      <p:regular r:id="rId51"/>
    </p:embeddedFont>
    <p:embeddedFont>
      <p:font typeface="Garet" panose="020B0604020202020204" charset="0"/>
      <p:regular r:id="rId52"/>
    </p:embeddedFont>
    <p:embeddedFont>
      <p:font typeface="Calibri" panose="020F0502020204030204" pitchFamily="34" charset="0"/>
      <p:regular r:id="rId53"/>
      <p:bold r:id="rId54"/>
      <p:italic r:id="rId55"/>
      <p:boldItalic r:id="rId56"/>
    </p:embeddedFont>
    <p:embeddedFont>
      <p:font typeface="Garet Bold" panose="020B0604020202020204" charset="0"/>
      <p:regular r:id="rId57"/>
    </p:embeddedFont>
    <p:embeddedFont>
      <p:font typeface="Garet Light" panose="020B0604020202020204" charset="0"/>
      <p:regular r:id="rId58"/>
    </p:embeddedFont>
    <p:embeddedFont>
      <p:font typeface="Canva Sans" panose="020B0604020202020204" charset="0"/>
      <p:regular r:id="rId59"/>
    </p:embeddedFont>
    <p:embeddedFont>
      <p:font typeface="Canva Sans Bold" panose="020B0604020202020204" charset="0"/>
      <p:regular r:id="rId6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42" autoAdjust="0"/>
    <p:restoredTop sz="94622" autoAdjust="0"/>
  </p:normalViewPr>
  <p:slideViewPr>
    <p:cSldViewPr>
      <p:cViewPr varScale="1">
        <p:scale>
          <a:sx n="73" d="100"/>
          <a:sy n="73" d="100"/>
        </p:scale>
        <p:origin x="30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5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3.fntdata"/><Relationship Id="rId58" Type="http://schemas.openxmlformats.org/officeDocument/2006/relationships/font" Target="fonts/font8.fntdata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6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1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4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7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2.fntdata"/><Relationship Id="rId60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7" Type="http://schemas.openxmlformats.org/officeDocument/2006/relationships/image" Target="../media/image65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63.sv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svg"/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svg"/><Relationship Id="rId11" Type="http://schemas.openxmlformats.org/officeDocument/2006/relationships/image" Target="../media/image46.png"/><Relationship Id="rId5" Type="http://schemas.openxmlformats.org/officeDocument/2006/relationships/image" Target="../media/image43.png"/><Relationship Id="rId10" Type="http://schemas.openxmlformats.org/officeDocument/2006/relationships/image" Target="../media/image74.svg"/><Relationship Id="rId4" Type="http://schemas.openxmlformats.org/officeDocument/2006/relationships/image" Target="../media/image68.svg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.png"/><Relationship Id="rId18" Type="http://schemas.openxmlformats.org/officeDocument/2006/relationships/image" Target="../media/image57.png"/><Relationship Id="rId26" Type="http://schemas.openxmlformats.org/officeDocument/2006/relationships/image" Target="../media/image62.png"/><Relationship Id="rId3" Type="http://schemas.openxmlformats.org/officeDocument/2006/relationships/image" Target="../media/image77.svg"/><Relationship Id="rId21" Type="http://schemas.openxmlformats.org/officeDocument/2006/relationships/image" Target="../media/image59.png"/><Relationship Id="rId7" Type="http://schemas.openxmlformats.org/officeDocument/2006/relationships/image" Target="../media/image50.png"/><Relationship Id="rId12" Type="http://schemas.openxmlformats.org/officeDocument/2006/relationships/image" Target="../media/image85.svg"/><Relationship Id="rId17" Type="http://schemas.openxmlformats.org/officeDocument/2006/relationships/image" Target="../media/image56.png"/><Relationship Id="rId25" Type="http://schemas.openxmlformats.org/officeDocument/2006/relationships/image" Target="../media/image98.svg"/><Relationship Id="rId33" Type="http://schemas.openxmlformats.org/officeDocument/2006/relationships/image" Target="../media/image106.svg"/><Relationship Id="rId2" Type="http://schemas.openxmlformats.org/officeDocument/2006/relationships/image" Target="../media/image47.png"/><Relationship Id="rId16" Type="http://schemas.openxmlformats.org/officeDocument/2006/relationships/image" Target="../media/image55.png"/><Relationship Id="rId20" Type="http://schemas.openxmlformats.org/officeDocument/2006/relationships/image" Target="../media/image93.svg"/><Relationship Id="rId29" Type="http://schemas.openxmlformats.org/officeDocument/2006/relationships/image" Target="../media/image10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11" Type="http://schemas.openxmlformats.org/officeDocument/2006/relationships/image" Target="../media/image52.png"/><Relationship Id="rId24" Type="http://schemas.openxmlformats.org/officeDocument/2006/relationships/image" Target="../media/image61.png"/><Relationship Id="rId32" Type="http://schemas.openxmlformats.org/officeDocument/2006/relationships/image" Target="../media/image65.png"/><Relationship Id="rId5" Type="http://schemas.openxmlformats.org/officeDocument/2006/relationships/image" Target="../media/image2.png"/><Relationship Id="rId15" Type="http://schemas.openxmlformats.org/officeDocument/2006/relationships/image" Target="../media/image54.png"/><Relationship Id="rId23" Type="http://schemas.openxmlformats.org/officeDocument/2006/relationships/image" Target="../media/image60.png"/><Relationship Id="rId28" Type="http://schemas.openxmlformats.org/officeDocument/2006/relationships/image" Target="../media/image63.png"/><Relationship Id="rId10" Type="http://schemas.openxmlformats.org/officeDocument/2006/relationships/image" Target="../media/image83.svg"/><Relationship Id="rId19" Type="http://schemas.openxmlformats.org/officeDocument/2006/relationships/image" Target="../media/image58.png"/><Relationship Id="rId31" Type="http://schemas.openxmlformats.org/officeDocument/2006/relationships/image" Target="../media/image104.svg"/><Relationship Id="rId4" Type="http://schemas.openxmlformats.org/officeDocument/2006/relationships/image" Target="../media/image48.png"/><Relationship Id="rId9" Type="http://schemas.openxmlformats.org/officeDocument/2006/relationships/image" Target="../media/image51.png"/><Relationship Id="rId14" Type="http://schemas.openxmlformats.org/officeDocument/2006/relationships/image" Target="../media/image87.svg"/><Relationship Id="rId22" Type="http://schemas.openxmlformats.org/officeDocument/2006/relationships/image" Target="../media/image95.svg"/><Relationship Id="rId27" Type="http://schemas.openxmlformats.org/officeDocument/2006/relationships/image" Target="../media/image100.svg"/><Relationship Id="rId30" Type="http://schemas.openxmlformats.org/officeDocument/2006/relationships/image" Target="../media/image64.png"/><Relationship Id="rId8" Type="http://schemas.openxmlformats.org/officeDocument/2006/relationships/image" Target="../media/image81.sv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.png"/><Relationship Id="rId18" Type="http://schemas.openxmlformats.org/officeDocument/2006/relationships/image" Target="../media/image57.png"/><Relationship Id="rId26" Type="http://schemas.openxmlformats.org/officeDocument/2006/relationships/image" Target="../media/image62.png"/><Relationship Id="rId3" Type="http://schemas.openxmlformats.org/officeDocument/2006/relationships/image" Target="../media/image77.svg"/><Relationship Id="rId21" Type="http://schemas.openxmlformats.org/officeDocument/2006/relationships/image" Target="../media/image59.png"/><Relationship Id="rId7" Type="http://schemas.openxmlformats.org/officeDocument/2006/relationships/image" Target="../media/image50.png"/><Relationship Id="rId12" Type="http://schemas.openxmlformats.org/officeDocument/2006/relationships/image" Target="../media/image85.svg"/><Relationship Id="rId17" Type="http://schemas.openxmlformats.org/officeDocument/2006/relationships/image" Target="../media/image56.png"/><Relationship Id="rId25" Type="http://schemas.openxmlformats.org/officeDocument/2006/relationships/image" Target="../media/image98.svg"/><Relationship Id="rId33" Type="http://schemas.openxmlformats.org/officeDocument/2006/relationships/image" Target="../media/image106.svg"/><Relationship Id="rId2" Type="http://schemas.openxmlformats.org/officeDocument/2006/relationships/image" Target="../media/image47.png"/><Relationship Id="rId16" Type="http://schemas.openxmlformats.org/officeDocument/2006/relationships/image" Target="../media/image55.png"/><Relationship Id="rId20" Type="http://schemas.openxmlformats.org/officeDocument/2006/relationships/image" Target="../media/image93.svg"/><Relationship Id="rId29" Type="http://schemas.openxmlformats.org/officeDocument/2006/relationships/image" Target="../media/image10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11" Type="http://schemas.openxmlformats.org/officeDocument/2006/relationships/image" Target="../media/image52.png"/><Relationship Id="rId24" Type="http://schemas.openxmlformats.org/officeDocument/2006/relationships/image" Target="../media/image61.png"/><Relationship Id="rId32" Type="http://schemas.openxmlformats.org/officeDocument/2006/relationships/image" Target="../media/image65.png"/><Relationship Id="rId5" Type="http://schemas.openxmlformats.org/officeDocument/2006/relationships/image" Target="../media/image2.png"/><Relationship Id="rId15" Type="http://schemas.openxmlformats.org/officeDocument/2006/relationships/image" Target="../media/image54.png"/><Relationship Id="rId23" Type="http://schemas.openxmlformats.org/officeDocument/2006/relationships/image" Target="../media/image60.png"/><Relationship Id="rId28" Type="http://schemas.openxmlformats.org/officeDocument/2006/relationships/image" Target="../media/image63.png"/><Relationship Id="rId10" Type="http://schemas.openxmlformats.org/officeDocument/2006/relationships/image" Target="../media/image83.svg"/><Relationship Id="rId19" Type="http://schemas.openxmlformats.org/officeDocument/2006/relationships/image" Target="../media/image58.png"/><Relationship Id="rId31" Type="http://schemas.openxmlformats.org/officeDocument/2006/relationships/image" Target="../media/image104.svg"/><Relationship Id="rId4" Type="http://schemas.openxmlformats.org/officeDocument/2006/relationships/image" Target="../media/image48.png"/><Relationship Id="rId9" Type="http://schemas.openxmlformats.org/officeDocument/2006/relationships/image" Target="../media/image51.png"/><Relationship Id="rId14" Type="http://schemas.openxmlformats.org/officeDocument/2006/relationships/image" Target="../media/image87.svg"/><Relationship Id="rId22" Type="http://schemas.openxmlformats.org/officeDocument/2006/relationships/image" Target="../media/image95.svg"/><Relationship Id="rId27" Type="http://schemas.openxmlformats.org/officeDocument/2006/relationships/image" Target="../media/image100.svg"/><Relationship Id="rId30" Type="http://schemas.openxmlformats.org/officeDocument/2006/relationships/image" Target="../media/image64.png"/><Relationship Id="rId8" Type="http://schemas.openxmlformats.org/officeDocument/2006/relationships/image" Target="../media/image81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9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9.sv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.png"/><Relationship Id="rId18" Type="http://schemas.openxmlformats.org/officeDocument/2006/relationships/image" Target="../media/image57.png"/><Relationship Id="rId26" Type="http://schemas.openxmlformats.org/officeDocument/2006/relationships/image" Target="../media/image62.png"/><Relationship Id="rId3" Type="http://schemas.openxmlformats.org/officeDocument/2006/relationships/image" Target="../media/image77.svg"/><Relationship Id="rId21" Type="http://schemas.openxmlformats.org/officeDocument/2006/relationships/image" Target="../media/image59.png"/><Relationship Id="rId7" Type="http://schemas.openxmlformats.org/officeDocument/2006/relationships/image" Target="../media/image50.png"/><Relationship Id="rId12" Type="http://schemas.openxmlformats.org/officeDocument/2006/relationships/image" Target="../media/image85.svg"/><Relationship Id="rId17" Type="http://schemas.openxmlformats.org/officeDocument/2006/relationships/image" Target="../media/image56.png"/><Relationship Id="rId25" Type="http://schemas.openxmlformats.org/officeDocument/2006/relationships/image" Target="../media/image98.svg"/><Relationship Id="rId33" Type="http://schemas.openxmlformats.org/officeDocument/2006/relationships/image" Target="../media/image106.svg"/><Relationship Id="rId2" Type="http://schemas.openxmlformats.org/officeDocument/2006/relationships/image" Target="../media/image47.png"/><Relationship Id="rId16" Type="http://schemas.openxmlformats.org/officeDocument/2006/relationships/image" Target="../media/image55.png"/><Relationship Id="rId20" Type="http://schemas.openxmlformats.org/officeDocument/2006/relationships/image" Target="../media/image93.svg"/><Relationship Id="rId29" Type="http://schemas.openxmlformats.org/officeDocument/2006/relationships/image" Target="../media/image10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11" Type="http://schemas.openxmlformats.org/officeDocument/2006/relationships/image" Target="../media/image52.png"/><Relationship Id="rId24" Type="http://schemas.openxmlformats.org/officeDocument/2006/relationships/image" Target="../media/image61.png"/><Relationship Id="rId32" Type="http://schemas.openxmlformats.org/officeDocument/2006/relationships/image" Target="../media/image65.png"/><Relationship Id="rId5" Type="http://schemas.openxmlformats.org/officeDocument/2006/relationships/image" Target="../media/image2.png"/><Relationship Id="rId15" Type="http://schemas.openxmlformats.org/officeDocument/2006/relationships/image" Target="../media/image54.png"/><Relationship Id="rId23" Type="http://schemas.openxmlformats.org/officeDocument/2006/relationships/image" Target="../media/image60.png"/><Relationship Id="rId28" Type="http://schemas.openxmlformats.org/officeDocument/2006/relationships/image" Target="../media/image63.png"/><Relationship Id="rId10" Type="http://schemas.openxmlformats.org/officeDocument/2006/relationships/image" Target="../media/image83.svg"/><Relationship Id="rId19" Type="http://schemas.openxmlformats.org/officeDocument/2006/relationships/image" Target="../media/image58.png"/><Relationship Id="rId31" Type="http://schemas.openxmlformats.org/officeDocument/2006/relationships/image" Target="../media/image104.svg"/><Relationship Id="rId4" Type="http://schemas.openxmlformats.org/officeDocument/2006/relationships/image" Target="../media/image48.png"/><Relationship Id="rId9" Type="http://schemas.openxmlformats.org/officeDocument/2006/relationships/image" Target="../media/image51.png"/><Relationship Id="rId14" Type="http://schemas.openxmlformats.org/officeDocument/2006/relationships/image" Target="../media/image87.svg"/><Relationship Id="rId22" Type="http://schemas.openxmlformats.org/officeDocument/2006/relationships/image" Target="../media/image95.svg"/><Relationship Id="rId27" Type="http://schemas.openxmlformats.org/officeDocument/2006/relationships/image" Target="../media/image100.svg"/><Relationship Id="rId30" Type="http://schemas.openxmlformats.org/officeDocument/2006/relationships/image" Target="../media/image64.png"/><Relationship Id="rId8" Type="http://schemas.openxmlformats.org/officeDocument/2006/relationships/image" Target="../media/image81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.svg"/><Relationship Id="rId7" Type="http://schemas.openxmlformats.org/officeDocument/2006/relationships/image" Target="../media/image5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1.png"/><Relationship Id="rId18" Type="http://schemas.openxmlformats.org/officeDocument/2006/relationships/image" Target="../media/image57.png"/><Relationship Id="rId26" Type="http://schemas.openxmlformats.org/officeDocument/2006/relationships/image" Target="../media/image62.png"/><Relationship Id="rId3" Type="http://schemas.openxmlformats.org/officeDocument/2006/relationships/image" Target="../media/image85.svg"/><Relationship Id="rId21" Type="http://schemas.openxmlformats.org/officeDocument/2006/relationships/image" Target="../media/image59.png"/><Relationship Id="rId7" Type="http://schemas.openxmlformats.org/officeDocument/2006/relationships/image" Target="../media/image77.svg"/><Relationship Id="rId12" Type="http://schemas.openxmlformats.org/officeDocument/2006/relationships/image" Target="../media/image81.svg"/><Relationship Id="rId17" Type="http://schemas.openxmlformats.org/officeDocument/2006/relationships/image" Target="../media/image56.png"/><Relationship Id="rId25" Type="http://schemas.openxmlformats.org/officeDocument/2006/relationships/image" Target="../media/image98.svg"/><Relationship Id="rId33" Type="http://schemas.openxmlformats.org/officeDocument/2006/relationships/image" Target="../media/image106.svg"/><Relationship Id="rId2" Type="http://schemas.openxmlformats.org/officeDocument/2006/relationships/image" Target="../media/image52.png"/><Relationship Id="rId16" Type="http://schemas.openxmlformats.org/officeDocument/2006/relationships/image" Target="../media/image55.png"/><Relationship Id="rId20" Type="http://schemas.openxmlformats.org/officeDocument/2006/relationships/image" Target="../media/image93.svg"/><Relationship Id="rId29" Type="http://schemas.openxmlformats.org/officeDocument/2006/relationships/image" Target="../media/image10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0.png"/><Relationship Id="rId24" Type="http://schemas.openxmlformats.org/officeDocument/2006/relationships/image" Target="../media/image61.png"/><Relationship Id="rId32" Type="http://schemas.openxmlformats.org/officeDocument/2006/relationships/image" Target="../media/image65.png"/><Relationship Id="rId5" Type="http://schemas.openxmlformats.org/officeDocument/2006/relationships/image" Target="../media/image87.svg"/><Relationship Id="rId15" Type="http://schemas.openxmlformats.org/officeDocument/2006/relationships/image" Target="../media/image54.png"/><Relationship Id="rId23" Type="http://schemas.openxmlformats.org/officeDocument/2006/relationships/image" Target="../media/image60.png"/><Relationship Id="rId28" Type="http://schemas.openxmlformats.org/officeDocument/2006/relationships/image" Target="../media/image63.png"/><Relationship Id="rId10" Type="http://schemas.openxmlformats.org/officeDocument/2006/relationships/image" Target="../media/image49.jpeg"/><Relationship Id="rId19" Type="http://schemas.openxmlformats.org/officeDocument/2006/relationships/image" Target="../media/image58.png"/><Relationship Id="rId31" Type="http://schemas.openxmlformats.org/officeDocument/2006/relationships/image" Target="../media/image104.svg"/><Relationship Id="rId4" Type="http://schemas.openxmlformats.org/officeDocument/2006/relationships/image" Target="../media/image53.png"/><Relationship Id="rId9" Type="http://schemas.openxmlformats.org/officeDocument/2006/relationships/image" Target="../media/image2.png"/><Relationship Id="rId14" Type="http://schemas.openxmlformats.org/officeDocument/2006/relationships/image" Target="../media/image83.svg"/><Relationship Id="rId22" Type="http://schemas.openxmlformats.org/officeDocument/2006/relationships/image" Target="../media/image95.svg"/><Relationship Id="rId27" Type="http://schemas.openxmlformats.org/officeDocument/2006/relationships/image" Target="../media/image100.svg"/><Relationship Id="rId30" Type="http://schemas.openxmlformats.org/officeDocument/2006/relationships/image" Target="../media/image64.png"/><Relationship Id="rId8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svg"/><Relationship Id="rId5" Type="http://schemas.openxmlformats.org/officeDocument/2006/relationships/image" Target="../media/image6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122.svg"/><Relationship Id="rId18" Type="http://schemas.openxmlformats.org/officeDocument/2006/relationships/image" Target="../media/image127.svg"/><Relationship Id="rId3" Type="http://schemas.openxmlformats.org/officeDocument/2006/relationships/image" Target="../media/image70.png"/><Relationship Id="rId7" Type="http://schemas.openxmlformats.org/officeDocument/2006/relationships/image" Target="../media/image116.svg"/><Relationship Id="rId12" Type="http://schemas.openxmlformats.org/officeDocument/2006/relationships/image" Target="../media/image75.png"/><Relationship Id="rId17" Type="http://schemas.openxmlformats.org/officeDocument/2006/relationships/image" Target="../media/image78.png"/><Relationship Id="rId2" Type="http://schemas.openxmlformats.org/officeDocument/2006/relationships/image" Target="../media/image69.png"/><Relationship Id="rId16" Type="http://schemas.openxmlformats.org/officeDocument/2006/relationships/image" Target="../media/image12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120.svg"/><Relationship Id="rId5" Type="http://schemas.openxmlformats.org/officeDocument/2006/relationships/image" Target="../media/image114.svg"/><Relationship Id="rId15" Type="http://schemas.openxmlformats.org/officeDocument/2006/relationships/image" Target="../media/image77.png"/><Relationship Id="rId10" Type="http://schemas.openxmlformats.org/officeDocument/2006/relationships/image" Target="../media/image74.png"/><Relationship Id="rId4" Type="http://schemas.openxmlformats.org/officeDocument/2006/relationships/image" Target="../media/image71.png"/><Relationship Id="rId9" Type="http://schemas.openxmlformats.org/officeDocument/2006/relationships/image" Target="../media/image118.svg"/><Relationship Id="rId14" Type="http://schemas.openxmlformats.org/officeDocument/2006/relationships/image" Target="../media/image7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.png"/><Relationship Id="rId18" Type="http://schemas.openxmlformats.org/officeDocument/2006/relationships/image" Target="../media/image57.png"/><Relationship Id="rId26" Type="http://schemas.openxmlformats.org/officeDocument/2006/relationships/image" Target="../media/image62.png"/><Relationship Id="rId3" Type="http://schemas.openxmlformats.org/officeDocument/2006/relationships/image" Target="../media/image77.svg"/><Relationship Id="rId21" Type="http://schemas.openxmlformats.org/officeDocument/2006/relationships/image" Target="../media/image59.png"/><Relationship Id="rId7" Type="http://schemas.openxmlformats.org/officeDocument/2006/relationships/image" Target="../media/image50.png"/><Relationship Id="rId12" Type="http://schemas.openxmlformats.org/officeDocument/2006/relationships/image" Target="../media/image85.svg"/><Relationship Id="rId17" Type="http://schemas.openxmlformats.org/officeDocument/2006/relationships/image" Target="../media/image56.png"/><Relationship Id="rId25" Type="http://schemas.openxmlformats.org/officeDocument/2006/relationships/image" Target="../media/image98.svg"/><Relationship Id="rId33" Type="http://schemas.openxmlformats.org/officeDocument/2006/relationships/image" Target="../media/image106.svg"/><Relationship Id="rId2" Type="http://schemas.openxmlformats.org/officeDocument/2006/relationships/image" Target="../media/image47.png"/><Relationship Id="rId16" Type="http://schemas.openxmlformats.org/officeDocument/2006/relationships/image" Target="../media/image55.png"/><Relationship Id="rId20" Type="http://schemas.openxmlformats.org/officeDocument/2006/relationships/image" Target="../media/image93.svg"/><Relationship Id="rId29" Type="http://schemas.openxmlformats.org/officeDocument/2006/relationships/image" Target="../media/image10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11" Type="http://schemas.openxmlformats.org/officeDocument/2006/relationships/image" Target="../media/image52.png"/><Relationship Id="rId24" Type="http://schemas.openxmlformats.org/officeDocument/2006/relationships/image" Target="../media/image61.png"/><Relationship Id="rId32" Type="http://schemas.openxmlformats.org/officeDocument/2006/relationships/image" Target="../media/image65.png"/><Relationship Id="rId5" Type="http://schemas.openxmlformats.org/officeDocument/2006/relationships/image" Target="../media/image2.png"/><Relationship Id="rId15" Type="http://schemas.openxmlformats.org/officeDocument/2006/relationships/image" Target="../media/image54.png"/><Relationship Id="rId23" Type="http://schemas.openxmlformats.org/officeDocument/2006/relationships/image" Target="../media/image60.png"/><Relationship Id="rId28" Type="http://schemas.openxmlformats.org/officeDocument/2006/relationships/image" Target="../media/image63.png"/><Relationship Id="rId10" Type="http://schemas.openxmlformats.org/officeDocument/2006/relationships/image" Target="../media/image83.svg"/><Relationship Id="rId19" Type="http://schemas.openxmlformats.org/officeDocument/2006/relationships/image" Target="../media/image58.png"/><Relationship Id="rId31" Type="http://schemas.openxmlformats.org/officeDocument/2006/relationships/image" Target="../media/image104.svg"/><Relationship Id="rId4" Type="http://schemas.openxmlformats.org/officeDocument/2006/relationships/image" Target="../media/image48.png"/><Relationship Id="rId9" Type="http://schemas.openxmlformats.org/officeDocument/2006/relationships/image" Target="../media/image51.png"/><Relationship Id="rId14" Type="http://schemas.openxmlformats.org/officeDocument/2006/relationships/image" Target="../media/image87.svg"/><Relationship Id="rId22" Type="http://schemas.openxmlformats.org/officeDocument/2006/relationships/image" Target="../media/image95.svg"/><Relationship Id="rId27" Type="http://schemas.openxmlformats.org/officeDocument/2006/relationships/image" Target="../media/image100.svg"/><Relationship Id="rId30" Type="http://schemas.openxmlformats.org/officeDocument/2006/relationships/image" Target="../media/image64.png"/><Relationship Id="rId8" Type="http://schemas.openxmlformats.org/officeDocument/2006/relationships/image" Target="../media/image81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svg"/><Relationship Id="rId13" Type="http://schemas.openxmlformats.org/officeDocument/2006/relationships/image" Target="../media/image54.png"/><Relationship Id="rId18" Type="http://schemas.openxmlformats.org/officeDocument/2006/relationships/image" Target="../media/image93.svg"/><Relationship Id="rId26" Type="http://schemas.openxmlformats.org/officeDocument/2006/relationships/image" Target="../media/image63.png"/><Relationship Id="rId3" Type="http://schemas.openxmlformats.org/officeDocument/2006/relationships/image" Target="../media/image77.svg"/><Relationship Id="rId21" Type="http://schemas.openxmlformats.org/officeDocument/2006/relationships/image" Target="../media/image60.png"/><Relationship Id="rId7" Type="http://schemas.openxmlformats.org/officeDocument/2006/relationships/image" Target="../media/image50.png"/><Relationship Id="rId12" Type="http://schemas.openxmlformats.org/officeDocument/2006/relationships/image" Target="../media/image87.svg"/><Relationship Id="rId17" Type="http://schemas.openxmlformats.org/officeDocument/2006/relationships/image" Target="../media/image58.png"/><Relationship Id="rId25" Type="http://schemas.openxmlformats.org/officeDocument/2006/relationships/image" Target="../media/image100.svg"/><Relationship Id="rId2" Type="http://schemas.openxmlformats.org/officeDocument/2006/relationships/image" Target="../media/image47.png"/><Relationship Id="rId16" Type="http://schemas.openxmlformats.org/officeDocument/2006/relationships/image" Target="../media/image57.png"/><Relationship Id="rId20" Type="http://schemas.openxmlformats.org/officeDocument/2006/relationships/image" Target="../media/image95.svg"/><Relationship Id="rId29" Type="http://schemas.openxmlformats.org/officeDocument/2006/relationships/image" Target="../media/image10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11" Type="http://schemas.openxmlformats.org/officeDocument/2006/relationships/image" Target="../media/image53.png"/><Relationship Id="rId24" Type="http://schemas.openxmlformats.org/officeDocument/2006/relationships/image" Target="../media/image62.png"/><Relationship Id="rId5" Type="http://schemas.openxmlformats.org/officeDocument/2006/relationships/image" Target="../media/image2.png"/><Relationship Id="rId15" Type="http://schemas.openxmlformats.org/officeDocument/2006/relationships/image" Target="../media/image56.png"/><Relationship Id="rId23" Type="http://schemas.openxmlformats.org/officeDocument/2006/relationships/image" Target="../media/image98.svg"/><Relationship Id="rId28" Type="http://schemas.openxmlformats.org/officeDocument/2006/relationships/image" Target="../media/image64.png"/><Relationship Id="rId10" Type="http://schemas.openxmlformats.org/officeDocument/2006/relationships/image" Target="../media/image83.svg"/><Relationship Id="rId19" Type="http://schemas.openxmlformats.org/officeDocument/2006/relationships/image" Target="../media/image59.png"/><Relationship Id="rId31" Type="http://schemas.openxmlformats.org/officeDocument/2006/relationships/image" Target="../media/image106.svg"/><Relationship Id="rId4" Type="http://schemas.openxmlformats.org/officeDocument/2006/relationships/image" Target="../media/image48.png"/><Relationship Id="rId9" Type="http://schemas.openxmlformats.org/officeDocument/2006/relationships/image" Target="../media/image51.png"/><Relationship Id="rId14" Type="http://schemas.openxmlformats.org/officeDocument/2006/relationships/image" Target="../media/image55.png"/><Relationship Id="rId22" Type="http://schemas.openxmlformats.org/officeDocument/2006/relationships/image" Target="../media/image61.png"/><Relationship Id="rId27" Type="http://schemas.openxmlformats.org/officeDocument/2006/relationships/image" Target="../media/image102.svg"/><Relationship Id="rId30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7" Type="http://schemas.openxmlformats.org/officeDocument/2006/relationships/image" Target="../media/image65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61.sv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13" Type="http://schemas.openxmlformats.org/officeDocument/2006/relationships/image" Target="../media/image87.png"/><Relationship Id="rId18" Type="http://schemas.openxmlformats.org/officeDocument/2006/relationships/image" Target="../media/image144.svg"/><Relationship Id="rId3" Type="http://schemas.openxmlformats.org/officeDocument/2006/relationships/image" Target="../media/image61.svg"/><Relationship Id="rId7" Type="http://schemas.openxmlformats.org/officeDocument/2006/relationships/image" Target="../media/image39.png"/><Relationship Id="rId12" Type="http://schemas.openxmlformats.org/officeDocument/2006/relationships/image" Target="../media/image138.svg"/><Relationship Id="rId17" Type="http://schemas.openxmlformats.org/officeDocument/2006/relationships/image" Target="../media/image89.png"/><Relationship Id="rId2" Type="http://schemas.openxmlformats.org/officeDocument/2006/relationships/image" Target="../media/image38.png"/><Relationship Id="rId16" Type="http://schemas.openxmlformats.org/officeDocument/2006/relationships/image" Target="../media/image142.svg"/><Relationship Id="rId20" Type="http://schemas.openxmlformats.org/officeDocument/2006/relationships/image" Target="../media/image14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11" Type="http://schemas.openxmlformats.org/officeDocument/2006/relationships/image" Target="../media/image86.png"/><Relationship Id="rId5" Type="http://schemas.openxmlformats.org/officeDocument/2006/relationships/image" Target="../media/image65.svg"/><Relationship Id="rId15" Type="http://schemas.openxmlformats.org/officeDocument/2006/relationships/image" Target="../media/image88.png"/><Relationship Id="rId10" Type="http://schemas.openxmlformats.org/officeDocument/2006/relationships/image" Target="../media/image136.svg"/><Relationship Id="rId19" Type="http://schemas.openxmlformats.org/officeDocument/2006/relationships/image" Target="../media/image90.png"/><Relationship Id="rId4" Type="http://schemas.openxmlformats.org/officeDocument/2006/relationships/image" Target="../media/image40.png"/><Relationship Id="rId9" Type="http://schemas.openxmlformats.org/officeDocument/2006/relationships/image" Target="../media/image85.png"/><Relationship Id="rId14" Type="http://schemas.openxmlformats.org/officeDocument/2006/relationships/image" Target="../media/image140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svg"/><Relationship Id="rId7" Type="http://schemas.openxmlformats.org/officeDocument/2006/relationships/image" Target="../media/image152.sv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150.svg"/><Relationship Id="rId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svg"/><Relationship Id="rId3" Type="http://schemas.openxmlformats.org/officeDocument/2006/relationships/image" Target="../media/image95.png"/><Relationship Id="rId7" Type="http://schemas.openxmlformats.org/officeDocument/2006/relationships/image" Target="../media/image97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7.svg"/><Relationship Id="rId5" Type="http://schemas.openxmlformats.org/officeDocument/2006/relationships/image" Target="../media/image96.png"/><Relationship Id="rId10" Type="http://schemas.openxmlformats.org/officeDocument/2006/relationships/image" Target="../media/image148.svg"/><Relationship Id="rId4" Type="http://schemas.openxmlformats.org/officeDocument/2006/relationships/image" Target="../media/image155.svg"/><Relationship Id="rId9" Type="http://schemas.openxmlformats.org/officeDocument/2006/relationships/image" Target="../media/image9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sv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2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7" Type="http://schemas.openxmlformats.org/officeDocument/2006/relationships/image" Target="../media/image65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61.svg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167.svg"/><Relationship Id="rId7" Type="http://schemas.openxmlformats.org/officeDocument/2006/relationships/image" Target="../media/image171.sv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11" Type="http://schemas.openxmlformats.org/officeDocument/2006/relationships/image" Target="../media/image175.svg"/><Relationship Id="rId5" Type="http://schemas.openxmlformats.org/officeDocument/2006/relationships/image" Target="../media/image169.svg"/><Relationship Id="rId10" Type="http://schemas.openxmlformats.org/officeDocument/2006/relationships/image" Target="../media/image105.png"/><Relationship Id="rId4" Type="http://schemas.openxmlformats.org/officeDocument/2006/relationships/image" Target="../media/image102.png"/><Relationship Id="rId9" Type="http://schemas.openxmlformats.org/officeDocument/2006/relationships/image" Target="../media/image173.sv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svg"/><Relationship Id="rId3" Type="http://schemas.openxmlformats.org/officeDocument/2006/relationships/image" Target="../media/image101.png"/><Relationship Id="rId7" Type="http://schemas.openxmlformats.org/officeDocument/2006/relationships/image" Target="../media/image103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9.svg"/><Relationship Id="rId5" Type="http://schemas.openxmlformats.org/officeDocument/2006/relationships/image" Target="../media/image102.png"/><Relationship Id="rId4" Type="http://schemas.openxmlformats.org/officeDocument/2006/relationships/image" Target="../media/image167.sv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svg"/><Relationship Id="rId3" Type="http://schemas.openxmlformats.org/officeDocument/2006/relationships/image" Target="../media/image101.png"/><Relationship Id="rId7" Type="http://schemas.openxmlformats.org/officeDocument/2006/relationships/image" Target="../media/image103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9.svg"/><Relationship Id="rId5" Type="http://schemas.openxmlformats.org/officeDocument/2006/relationships/image" Target="../media/image102.png"/><Relationship Id="rId4" Type="http://schemas.openxmlformats.org/officeDocument/2006/relationships/image" Target="../media/image167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67.svg"/><Relationship Id="rId7" Type="http://schemas.openxmlformats.org/officeDocument/2006/relationships/image" Target="../media/image171.sv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69.svg"/><Relationship Id="rId4" Type="http://schemas.openxmlformats.org/officeDocument/2006/relationships/image" Target="../media/image10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67.svg"/><Relationship Id="rId7" Type="http://schemas.openxmlformats.org/officeDocument/2006/relationships/image" Target="../media/image171.sv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69.svg"/><Relationship Id="rId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5.sv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svg"/><Relationship Id="rId13" Type="http://schemas.openxmlformats.org/officeDocument/2006/relationships/image" Target="../media/image117.png"/><Relationship Id="rId3" Type="http://schemas.openxmlformats.org/officeDocument/2006/relationships/image" Target="../media/image182.svg"/><Relationship Id="rId7" Type="http://schemas.openxmlformats.org/officeDocument/2006/relationships/image" Target="../media/image114.png"/><Relationship Id="rId12" Type="http://schemas.openxmlformats.org/officeDocument/2006/relationships/image" Target="../media/image191.svg"/><Relationship Id="rId17" Type="http://schemas.openxmlformats.org/officeDocument/2006/relationships/image" Target="../media/image196.svg"/><Relationship Id="rId2" Type="http://schemas.openxmlformats.org/officeDocument/2006/relationships/image" Target="../media/image111.png"/><Relationship Id="rId16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11" Type="http://schemas.openxmlformats.org/officeDocument/2006/relationships/image" Target="../media/image116.png"/><Relationship Id="rId5" Type="http://schemas.openxmlformats.org/officeDocument/2006/relationships/image" Target="../media/image184.svg"/><Relationship Id="rId15" Type="http://schemas.openxmlformats.org/officeDocument/2006/relationships/image" Target="../media/image118.png"/><Relationship Id="rId10" Type="http://schemas.openxmlformats.org/officeDocument/2006/relationships/image" Target="../media/image189.svg"/><Relationship Id="rId4" Type="http://schemas.openxmlformats.org/officeDocument/2006/relationships/image" Target="../media/image112.png"/><Relationship Id="rId9" Type="http://schemas.openxmlformats.org/officeDocument/2006/relationships/image" Target="../media/image115.png"/><Relationship Id="rId14" Type="http://schemas.openxmlformats.org/officeDocument/2006/relationships/image" Target="../media/image193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sv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5.svg"/><Relationship Id="rId4" Type="http://schemas.openxmlformats.org/officeDocument/2006/relationships/image" Target="../media/image1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1.sv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12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5" Type="http://schemas.openxmlformats.org/officeDocument/2006/relationships/image" Target="../media/image23.sv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9.png"/><Relationship Id="rId18" Type="http://schemas.openxmlformats.org/officeDocument/2006/relationships/image" Target="../media/image36.svg"/><Relationship Id="rId3" Type="http://schemas.openxmlformats.org/officeDocument/2006/relationships/image" Target="../media/image25.svg"/><Relationship Id="rId7" Type="http://schemas.openxmlformats.org/officeDocument/2006/relationships/image" Target="../media/image6.png"/><Relationship Id="rId12" Type="http://schemas.openxmlformats.org/officeDocument/2006/relationships/image" Target="../media/image2.svg"/><Relationship Id="rId17" Type="http://schemas.openxmlformats.org/officeDocument/2006/relationships/image" Target="../media/image21.png"/><Relationship Id="rId2" Type="http://schemas.openxmlformats.org/officeDocument/2006/relationships/image" Target="../media/image15.png"/><Relationship Id="rId16" Type="http://schemas.openxmlformats.org/officeDocument/2006/relationships/image" Target="../media/image34.svg"/><Relationship Id="rId20" Type="http://schemas.openxmlformats.org/officeDocument/2006/relationships/image" Target="../media/image3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1.png"/><Relationship Id="rId5" Type="http://schemas.openxmlformats.org/officeDocument/2006/relationships/image" Target="../media/image27.svg"/><Relationship Id="rId15" Type="http://schemas.openxmlformats.org/officeDocument/2006/relationships/image" Target="../media/image20.png"/><Relationship Id="rId10" Type="http://schemas.openxmlformats.org/officeDocument/2006/relationships/image" Target="../media/image30.svg"/><Relationship Id="rId19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18.png"/><Relationship Id="rId14" Type="http://schemas.openxmlformats.org/officeDocument/2006/relationships/image" Target="../media/image3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5.png"/><Relationship Id="rId4" Type="http://schemas.openxmlformats.org/officeDocument/2006/relationships/image" Target="../media/image27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5.png"/><Relationship Id="rId7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svg"/><Relationship Id="rId5" Type="http://schemas.openxmlformats.org/officeDocument/2006/relationships/image" Target="../media/image16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13" Type="http://schemas.openxmlformats.org/officeDocument/2006/relationships/image" Target="../media/image33.png"/><Relationship Id="rId18" Type="http://schemas.openxmlformats.org/officeDocument/2006/relationships/image" Target="../media/image15.png"/><Relationship Id="rId3" Type="http://schemas.openxmlformats.org/officeDocument/2006/relationships/image" Target="../media/image28.png"/><Relationship Id="rId21" Type="http://schemas.openxmlformats.org/officeDocument/2006/relationships/image" Target="../media/image35.png"/><Relationship Id="rId7" Type="http://schemas.openxmlformats.org/officeDocument/2006/relationships/image" Target="../media/image30.png"/><Relationship Id="rId12" Type="http://schemas.openxmlformats.org/officeDocument/2006/relationships/image" Target="../media/image53.svg"/><Relationship Id="rId17" Type="http://schemas.openxmlformats.org/officeDocument/2006/relationships/image" Target="../media/image27.svg"/><Relationship Id="rId2" Type="http://schemas.openxmlformats.org/officeDocument/2006/relationships/image" Target="../media/image27.png"/><Relationship Id="rId16" Type="http://schemas.openxmlformats.org/officeDocument/2006/relationships/image" Target="../media/image16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svg"/><Relationship Id="rId11" Type="http://schemas.openxmlformats.org/officeDocument/2006/relationships/image" Target="../media/image32.png"/><Relationship Id="rId5" Type="http://schemas.openxmlformats.org/officeDocument/2006/relationships/image" Target="../media/image29.png"/><Relationship Id="rId15" Type="http://schemas.openxmlformats.org/officeDocument/2006/relationships/image" Target="../media/image34.png"/><Relationship Id="rId10" Type="http://schemas.openxmlformats.org/officeDocument/2006/relationships/image" Target="../media/image51.svg"/><Relationship Id="rId19" Type="http://schemas.openxmlformats.org/officeDocument/2006/relationships/image" Target="../media/image25.svg"/><Relationship Id="rId4" Type="http://schemas.openxmlformats.org/officeDocument/2006/relationships/image" Target="../media/image45.svg"/><Relationship Id="rId9" Type="http://schemas.openxmlformats.org/officeDocument/2006/relationships/image" Target="../media/image31.png"/><Relationship Id="rId14" Type="http://schemas.openxmlformats.org/officeDocument/2006/relationships/image" Target="../media/image55.svg"/><Relationship Id="rId22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328143" y="-28575"/>
            <a:ext cx="4693627" cy="813551"/>
            <a:chOff x="0" y="0"/>
            <a:chExt cx="1227040" cy="212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27040" cy="212684"/>
            </a:xfrm>
            <a:custGeom>
              <a:avLst/>
              <a:gdLst/>
              <a:ahLst/>
              <a:cxnLst/>
              <a:rect l="l" t="t" r="r" b="b"/>
              <a:pathLst>
                <a:path w="1227040" h="212684">
                  <a:moveTo>
                    <a:pt x="106342" y="0"/>
                  </a:moveTo>
                  <a:lnTo>
                    <a:pt x="1120698" y="0"/>
                  </a:lnTo>
                  <a:cubicBezTo>
                    <a:pt x="1148902" y="0"/>
                    <a:pt x="1175951" y="11204"/>
                    <a:pt x="1195894" y="31147"/>
                  </a:cubicBezTo>
                  <a:cubicBezTo>
                    <a:pt x="1215837" y="51090"/>
                    <a:pt x="1227040" y="78138"/>
                    <a:pt x="1227040" y="106342"/>
                  </a:cubicBezTo>
                  <a:lnTo>
                    <a:pt x="1227040" y="106342"/>
                  </a:lnTo>
                  <a:cubicBezTo>
                    <a:pt x="1227040" y="165073"/>
                    <a:pt x="1179429" y="212684"/>
                    <a:pt x="1120698" y="212684"/>
                  </a:cubicBezTo>
                  <a:lnTo>
                    <a:pt x="106342" y="212684"/>
                  </a:lnTo>
                  <a:cubicBezTo>
                    <a:pt x="78138" y="212684"/>
                    <a:pt x="51090" y="201480"/>
                    <a:pt x="31147" y="181537"/>
                  </a:cubicBezTo>
                  <a:cubicBezTo>
                    <a:pt x="11204" y="161594"/>
                    <a:pt x="0" y="134546"/>
                    <a:pt x="0" y="106342"/>
                  </a:cubicBezTo>
                  <a:lnTo>
                    <a:pt x="0" y="106342"/>
                  </a:lnTo>
                  <a:cubicBezTo>
                    <a:pt x="0" y="78138"/>
                    <a:pt x="11204" y="51090"/>
                    <a:pt x="31147" y="31147"/>
                  </a:cubicBezTo>
                  <a:cubicBezTo>
                    <a:pt x="51090" y="11204"/>
                    <a:pt x="78138" y="0"/>
                    <a:pt x="106342" y="0"/>
                  </a:cubicBezTo>
                  <a:close/>
                </a:path>
              </a:pathLst>
            </a:custGeom>
            <a:solidFill>
              <a:srgbClr val="C1B5DF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1227040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328143" y="761237"/>
            <a:ext cx="6850881" cy="813551"/>
            <a:chOff x="0" y="0"/>
            <a:chExt cx="1791005" cy="21268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791005" cy="212684"/>
            </a:xfrm>
            <a:custGeom>
              <a:avLst/>
              <a:gdLst/>
              <a:ahLst/>
              <a:cxnLst/>
              <a:rect l="l" t="t" r="r" b="b"/>
              <a:pathLst>
                <a:path w="1791005" h="212684">
                  <a:moveTo>
                    <a:pt x="106342" y="0"/>
                  </a:moveTo>
                  <a:lnTo>
                    <a:pt x="1684662" y="0"/>
                  </a:lnTo>
                  <a:cubicBezTo>
                    <a:pt x="1712866" y="0"/>
                    <a:pt x="1739915" y="11204"/>
                    <a:pt x="1759858" y="31147"/>
                  </a:cubicBezTo>
                  <a:cubicBezTo>
                    <a:pt x="1779801" y="51090"/>
                    <a:pt x="1791005" y="78138"/>
                    <a:pt x="1791005" y="106342"/>
                  </a:cubicBezTo>
                  <a:lnTo>
                    <a:pt x="1791005" y="106342"/>
                  </a:lnTo>
                  <a:cubicBezTo>
                    <a:pt x="1791005" y="134546"/>
                    <a:pt x="1779801" y="161594"/>
                    <a:pt x="1759858" y="181537"/>
                  </a:cubicBezTo>
                  <a:cubicBezTo>
                    <a:pt x="1739915" y="201480"/>
                    <a:pt x="1712866" y="212684"/>
                    <a:pt x="1684662" y="212684"/>
                  </a:cubicBezTo>
                  <a:lnTo>
                    <a:pt x="106342" y="212684"/>
                  </a:lnTo>
                  <a:cubicBezTo>
                    <a:pt x="78138" y="212684"/>
                    <a:pt x="51090" y="201480"/>
                    <a:pt x="31147" y="181537"/>
                  </a:cubicBezTo>
                  <a:cubicBezTo>
                    <a:pt x="11204" y="161594"/>
                    <a:pt x="0" y="134546"/>
                    <a:pt x="0" y="106342"/>
                  </a:cubicBezTo>
                  <a:lnTo>
                    <a:pt x="0" y="106342"/>
                  </a:lnTo>
                  <a:cubicBezTo>
                    <a:pt x="0" y="78138"/>
                    <a:pt x="11204" y="51090"/>
                    <a:pt x="31147" y="31147"/>
                  </a:cubicBezTo>
                  <a:cubicBezTo>
                    <a:pt x="51090" y="11204"/>
                    <a:pt x="78138" y="0"/>
                    <a:pt x="106342" y="0"/>
                  </a:cubicBezTo>
                  <a:close/>
                </a:path>
              </a:pathLst>
            </a:custGeom>
            <a:solidFill>
              <a:srgbClr val="F5AFCE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1791005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1328143" y="1547135"/>
            <a:ext cx="8731565" cy="813551"/>
            <a:chOff x="0" y="0"/>
            <a:chExt cx="2282666" cy="21268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282666" cy="212684"/>
            </a:xfrm>
            <a:custGeom>
              <a:avLst/>
              <a:gdLst/>
              <a:ahLst/>
              <a:cxnLst/>
              <a:rect l="l" t="t" r="r" b="b"/>
              <a:pathLst>
                <a:path w="2282666" h="212684">
                  <a:moveTo>
                    <a:pt x="88666" y="0"/>
                  </a:moveTo>
                  <a:lnTo>
                    <a:pt x="2194000" y="0"/>
                  </a:lnTo>
                  <a:cubicBezTo>
                    <a:pt x="2242969" y="0"/>
                    <a:pt x="2282666" y="39697"/>
                    <a:pt x="2282666" y="88666"/>
                  </a:cubicBezTo>
                  <a:lnTo>
                    <a:pt x="2282666" y="124018"/>
                  </a:lnTo>
                  <a:cubicBezTo>
                    <a:pt x="2282666" y="172987"/>
                    <a:pt x="2242969" y="212684"/>
                    <a:pt x="2194000" y="212684"/>
                  </a:cubicBezTo>
                  <a:lnTo>
                    <a:pt x="88666" y="212684"/>
                  </a:lnTo>
                  <a:cubicBezTo>
                    <a:pt x="65150" y="212684"/>
                    <a:pt x="42598" y="203343"/>
                    <a:pt x="25970" y="186714"/>
                  </a:cubicBezTo>
                  <a:cubicBezTo>
                    <a:pt x="9342" y="170086"/>
                    <a:pt x="0" y="147534"/>
                    <a:pt x="0" y="124018"/>
                  </a:cubicBezTo>
                  <a:lnTo>
                    <a:pt x="0" y="88666"/>
                  </a:lnTo>
                  <a:cubicBezTo>
                    <a:pt x="0" y="39697"/>
                    <a:pt x="39697" y="0"/>
                    <a:pt x="88666" y="0"/>
                  </a:cubicBezTo>
                  <a:close/>
                </a:path>
              </a:pathLst>
            </a:custGeom>
            <a:solidFill>
              <a:srgbClr val="6988DA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2282666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1" name="AutoShape 11"/>
          <p:cNvSpPr/>
          <p:nvPr/>
        </p:nvSpPr>
        <p:spPr>
          <a:xfrm rot="-5400000">
            <a:off x="5326829" y="5427381"/>
            <a:ext cx="422938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2" name="Group 12"/>
          <p:cNvGrpSpPr/>
          <p:nvPr/>
        </p:nvGrpSpPr>
        <p:grpSpPr>
          <a:xfrm rot="10774412">
            <a:off x="11277696" y="9604236"/>
            <a:ext cx="7372340" cy="740679"/>
            <a:chOff x="0" y="0"/>
            <a:chExt cx="2116948" cy="212684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116948" cy="212684"/>
            </a:xfrm>
            <a:custGeom>
              <a:avLst/>
              <a:gdLst/>
              <a:ahLst/>
              <a:cxnLst/>
              <a:rect l="l" t="t" r="r" b="b"/>
              <a:pathLst>
                <a:path w="2116948" h="212684">
                  <a:moveTo>
                    <a:pt x="38855" y="0"/>
                  </a:moveTo>
                  <a:lnTo>
                    <a:pt x="2078093" y="0"/>
                  </a:lnTo>
                  <a:cubicBezTo>
                    <a:pt x="2088398" y="0"/>
                    <a:pt x="2098281" y="4094"/>
                    <a:pt x="2105568" y="11380"/>
                  </a:cubicBezTo>
                  <a:cubicBezTo>
                    <a:pt x="2112854" y="18667"/>
                    <a:pt x="2116948" y="28550"/>
                    <a:pt x="2116948" y="38855"/>
                  </a:cubicBezTo>
                  <a:lnTo>
                    <a:pt x="2116948" y="173829"/>
                  </a:lnTo>
                  <a:cubicBezTo>
                    <a:pt x="2116948" y="195288"/>
                    <a:pt x="2099552" y="212684"/>
                    <a:pt x="2078093" y="212684"/>
                  </a:cubicBezTo>
                  <a:lnTo>
                    <a:pt x="38855" y="212684"/>
                  </a:lnTo>
                  <a:cubicBezTo>
                    <a:pt x="17396" y="212684"/>
                    <a:pt x="0" y="195288"/>
                    <a:pt x="0" y="173829"/>
                  </a:cubicBezTo>
                  <a:lnTo>
                    <a:pt x="0" y="38855"/>
                  </a:lnTo>
                  <a:cubicBezTo>
                    <a:pt x="0" y="17396"/>
                    <a:pt x="17396" y="0"/>
                    <a:pt x="38855" y="0"/>
                  </a:cubicBezTo>
                  <a:close/>
                </a:path>
              </a:pathLst>
            </a:custGeom>
            <a:solidFill>
              <a:srgbClr val="C1B5DF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0" y="-28575"/>
              <a:ext cx="2116948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10774412">
            <a:off x="12806606" y="8887960"/>
            <a:ext cx="6237232" cy="740679"/>
            <a:chOff x="0" y="0"/>
            <a:chExt cx="1791005" cy="21268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91005" cy="212684"/>
            </a:xfrm>
            <a:custGeom>
              <a:avLst/>
              <a:gdLst/>
              <a:ahLst/>
              <a:cxnLst/>
              <a:rect l="l" t="t" r="r" b="b"/>
              <a:pathLst>
                <a:path w="1791005" h="212684">
                  <a:moveTo>
                    <a:pt x="45926" y="0"/>
                  </a:moveTo>
                  <a:lnTo>
                    <a:pt x="1745079" y="0"/>
                  </a:lnTo>
                  <a:cubicBezTo>
                    <a:pt x="1757259" y="0"/>
                    <a:pt x="1768940" y="4839"/>
                    <a:pt x="1777553" y="13451"/>
                  </a:cubicBezTo>
                  <a:cubicBezTo>
                    <a:pt x="1786166" y="22064"/>
                    <a:pt x="1791005" y="33746"/>
                    <a:pt x="1791005" y="45926"/>
                  </a:cubicBezTo>
                  <a:lnTo>
                    <a:pt x="1791005" y="166758"/>
                  </a:lnTo>
                  <a:cubicBezTo>
                    <a:pt x="1791005" y="192122"/>
                    <a:pt x="1770443" y="212684"/>
                    <a:pt x="1745079" y="212684"/>
                  </a:cubicBezTo>
                  <a:lnTo>
                    <a:pt x="45926" y="212684"/>
                  </a:lnTo>
                  <a:cubicBezTo>
                    <a:pt x="20562" y="212684"/>
                    <a:pt x="0" y="192122"/>
                    <a:pt x="0" y="166758"/>
                  </a:cubicBezTo>
                  <a:lnTo>
                    <a:pt x="0" y="45926"/>
                  </a:lnTo>
                  <a:cubicBezTo>
                    <a:pt x="0" y="20562"/>
                    <a:pt x="20562" y="0"/>
                    <a:pt x="45926" y="0"/>
                  </a:cubicBezTo>
                  <a:close/>
                </a:path>
              </a:pathLst>
            </a:custGeom>
            <a:solidFill>
              <a:srgbClr val="F5AFCE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28575"/>
              <a:ext cx="1791005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 rot="10774412">
            <a:off x="14796439" y="8161971"/>
            <a:ext cx="4762184" cy="740679"/>
            <a:chOff x="0" y="0"/>
            <a:chExt cx="1367448" cy="212684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367448" cy="212684"/>
            </a:xfrm>
            <a:custGeom>
              <a:avLst/>
              <a:gdLst/>
              <a:ahLst/>
              <a:cxnLst/>
              <a:rect l="l" t="t" r="r" b="b"/>
              <a:pathLst>
                <a:path w="1367448" h="212684">
                  <a:moveTo>
                    <a:pt x="60151" y="0"/>
                  </a:moveTo>
                  <a:lnTo>
                    <a:pt x="1307297" y="0"/>
                  </a:lnTo>
                  <a:cubicBezTo>
                    <a:pt x="1340518" y="0"/>
                    <a:pt x="1367448" y="26931"/>
                    <a:pt x="1367448" y="60151"/>
                  </a:cubicBezTo>
                  <a:lnTo>
                    <a:pt x="1367448" y="152533"/>
                  </a:lnTo>
                  <a:cubicBezTo>
                    <a:pt x="1367448" y="185754"/>
                    <a:pt x="1340518" y="212684"/>
                    <a:pt x="1307297" y="212684"/>
                  </a:cubicBezTo>
                  <a:lnTo>
                    <a:pt x="60151" y="212684"/>
                  </a:lnTo>
                  <a:cubicBezTo>
                    <a:pt x="44198" y="212684"/>
                    <a:pt x="28898" y="206347"/>
                    <a:pt x="17618" y="195066"/>
                  </a:cubicBezTo>
                  <a:cubicBezTo>
                    <a:pt x="6337" y="183786"/>
                    <a:pt x="0" y="168486"/>
                    <a:pt x="0" y="152533"/>
                  </a:cubicBezTo>
                  <a:lnTo>
                    <a:pt x="0" y="60151"/>
                  </a:lnTo>
                  <a:cubicBezTo>
                    <a:pt x="0" y="26931"/>
                    <a:pt x="26931" y="0"/>
                    <a:pt x="60151" y="0"/>
                  </a:cubicBezTo>
                  <a:close/>
                </a:path>
              </a:pathLst>
            </a:custGeom>
            <a:solidFill>
              <a:srgbClr val="6988DA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28575"/>
              <a:ext cx="1367448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7517722" y="4144087"/>
            <a:ext cx="11134969" cy="216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609"/>
              </a:lnSpc>
            </a:pPr>
            <a:r>
              <a:rPr lang="en-US" sz="5843">
                <a:solidFill>
                  <a:srgbClr val="313137"/>
                </a:solidFill>
                <a:latin typeface="Calistoga"/>
              </a:rPr>
              <a:t>Florenca Online Store and advanced cyber security system in the cloud </a:t>
            </a:r>
          </a:p>
        </p:txBody>
      </p:sp>
      <p:sp>
        <p:nvSpPr>
          <p:cNvPr id="22" name="Freeform 22"/>
          <p:cNvSpPr/>
          <p:nvPr/>
        </p:nvSpPr>
        <p:spPr>
          <a:xfrm rot="-5056501">
            <a:off x="15926493" y="3551168"/>
            <a:ext cx="1322831" cy="780470"/>
          </a:xfrm>
          <a:custGeom>
            <a:avLst/>
            <a:gdLst/>
            <a:ahLst/>
            <a:cxnLst/>
            <a:rect l="l" t="t" r="r" b="b"/>
            <a:pathLst>
              <a:path w="1322831" h="780470">
                <a:moveTo>
                  <a:pt x="0" y="0"/>
                </a:moveTo>
                <a:lnTo>
                  <a:pt x="1322831" y="0"/>
                </a:lnTo>
                <a:lnTo>
                  <a:pt x="1322831" y="780470"/>
                </a:lnTo>
                <a:lnTo>
                  <a:pt x="0" y="7804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387234" y="2461539"/>
            <a:ext cx="5778062" cy="5778062"/>
          </a:xfrm>
          <a:custGeom>
            <a:avLst/>
            <a:gdLst/>
            <a:ahLst/>
            <a:cxnLst/>
            <a:rect l="l" t="t" r="r" b="b"/>
            <a:pathLst>
              <a:path w="5778062" h="5778062">
                <a:moveTo>
                  <a:pt x="0" y="0"/>
                </a:moveTo>
                <a:lnTo>
                  <a:pt x="5778063" y="0"/>
                </a:lnTo>
                <a:lnTo>
                  <a:pt x="5778063" y="5778062"/>
                </a:lnTo>
                <a:lnTo>
                  <a:pt x="0" y="57780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7588251" y="6443229"/>
            <a:ext cx="3263897" cy="1108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313137"/>
                </a:solidFill>
                <a:latin typeface="Garet"/>
              </a:rPr>
              <a:t>Presented by: </a:t>
            </a:r>
          </a:p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313137"/>
                </a:solidFill>
                <a:latin typeface="Garet"/>
              </a:rPr>
              <a:t>Noor Hawari</a:t>
            </a:r>
          </a:p>
          <a:p>
            <a:pPr algn="l">
              <a:lnSpc>
                <a:spcPts val="2939"/>
              </a:lnSpc>
            </a:pPr>
            <a:r>
              <a:rPr lang="en-US" sz="2099">
                <a:solidFill>
                  <a:srgbClr val="313137"/>
                </a:solidFill>
                <a:latin typeface="Garet"/>
              </a:rPr>
              <a:t>Mohammad Jamhour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1365351" y="6443229"/>
            <a:ext cx="3263897" cy="7370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313137"/>
                </a:solidFill>
                <a:latin typeface="Garet"/>
              </a:rPr>
              <a:t>Supervised by: </a:t>
            </a:r>
          </a:p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313137"/>
                </a:solidFill>
                <a:latin typeface="Garet"/>
              </a:rPr>
              <a:t>Dr. Maher Y. Arafat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5174487" y="382546"/>
            <a:ext cx="7939026" cy="1292309"/>
            <a:chOff x="0" y="0"/>
            <a:chExt cx="2649133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649133" cy="431224"/>
            </a:xfrm>
            <a:custGeom>
              <a:avLst/>
              <a:gdLst/>
              <a:ahLst/>
              <a:cxnLst/>
              <a:rect l="l" t="t" r="r" b="b"/>
              <a:pathLst>
                <a:path w="2649133" h="431224">
                  <a:moveTo>
                    <a:pt x="97517" y="0"/>
                  </a:moveTo>
                  <a:lnTo>
                    <a:pt x="2551616" y="0"/>
                  </a:lnTo>
                  <a:cubicBezTo>
                    <a:pt x="2605473" y="0"/>
                    <a:pt x="2649133" y="43660"/>
                    <a:pt x="2649133" y="97517"/>
                  </a:cubicBezTo>
                  <a:lnTo>
                    <a:pt x="2649133" y="333707"/>
                  </a:lnTo>
                  <a:cubicBezTo>
                    <a:pt x="2649133" y="387564"/>
                    <a:pt x="2605473" y="431224"/>
                    <a:pt x="2551616" y="431224"/>
                  </a:cubicBezTo>
                  <a:lnTo>
                    <a:pt x="97517" y="431224"/>
                  </a:lnTo>
                  <a:cubicBezTo>
                    <a:pt x="43660" y="431224"/>
                    <a:pt x="0" y="387564"/>
                    <a:pt x="0" y="333707"/>
                  </a:cubicBezTo>
                  <a:lnTo>
                    <a:pt x="0" y="97517"/>
                  </a:lnTo>
                  <a:cubicBezTo>
                    <a:pt x="0" y="43660"/>
                    <a:pt x="43660" y="0"/>
                    <a:pt x="9751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2649133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412407" y="2014163"/>
            <a:ext cx="7585843" cy="7708461"/>
            <a:chOff x="0" y="0"/>
            <a:chExt cx="2474107" cy="251409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474107" cy="2514099"/>
            </a:xfrm>
            <a:custGeom>
              <a:avLst/>
              <a:gdLst/>
              <a:ahLst/>
              <a:cxnLst/>
              <a:rect l="l" t="t" r="r" b="b"/>
              <a:pathLst>
                <a:path w="2474107" h="2514099">
                  <a:moveTo>
                    <a:pt x="37761" y="0"/>
                  </a:moveTo>
                  <a:lnTo>
                    <a:pt x="2436346" y="0"/>
                  </a:lnTo>
                  <a:cubicBezTo>
                    <a:pt x="2457201" y="0"/>
                    <a:pt x="2474107" y="16906"/>
                    <a:pt x="2474107" y="37761"/>
                  </a:cubicBezTo>
                  <a:lnTo>
                    <a:pt x="2474107" y="2476337"/>
                  </a:lnTo>
                  <a:cubicBezTo>
                    <a:pt x="2474107" y="2486352"/>
                    <a:pt x="2470129" y="2495957"/>
                    <a:pt x="2463047" y="2503039"/>
                  </a:cubicBezTo>
                  <a:cubicBezTo>
                    <a:pt x="2455965" y="2510120"/>
                    <a:pt x="2446361" y="2514099"/>
                    <a:pt x="2436346" y="2514099"/>
                  </a:cubicBezTo>
                  <a:lnTo>
                    <a:pt x="37761" y="2514099"/>
                  </a:lnTo>
                  <a:cubicBezTo>
                    <a:pt x="27746" y="2514099"/>
                    <a:pt x="18142" y="2510120"/>
                    <a:pt x="11060" y="2503039"/>
                  </a:cubicBezTo>
                  <a:cubicBezTo>
                    <a:pt x="3978" y="2495957"/>
                    <a:pt x="0" y="2486352"/>
                    <a:pt x="0" y="2476337"/>
                  </a:cubicBezTo>
                  <a:lnTo>
                    <a:pt x="0" y="37761"/>
                  </a:lnTo>
                  <a:cubicBezTo>
                    <a:pt x="0" y="27746"/>
                    <a:pt x="3978" y="18142"/>
                    <a:pt x="11060" y="11060"/>
                  </a:cubicBezTo>
                  <a:cubicBezTo>
                    <a:pt x="18142" y="3978"/>
                    <a:pt x="27746" y="0"/>
                    <a:pt x="37761" y="0"/>
                  </a:cubicBezTo>
                  <a:close/>
                </a:path>
              </a:pathLst>
            </a:custGeom>
            <a:solidFill>
              <a:srgbClr val="F4D9E6">
                <a:alpha val="48627"/>
              </a:srgbClr>
            </a:solidFill>
            <a:ln w="19050" cap="rnd">
              <a:solidFill>
                <a:srgbClr val="313137">
                  <a:alpha val="48627"/>
                </a:srgbClr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474107" cy="25426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9289750" y="2014163"/>
            <a:ext cx="7585843" cy="7708461"/>
            <a:chOff x="0" y="0"/>
            <a:chExt cx="2474107" cy="251409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474107" cy="2514099"/>
            </a:xfrm>
            <a:custGeom>
              <a:avLst/>
              <a:gdLst/>
              <a:ahLst/>
              <a:cxnLst/>
              <a:rect l="l" t="t" r="r" b="b"/>
              <a:pathLst>
                <a:path w="2474107" h="2514099">
                  <a:moveTo>
                    <a:pt x="37761" y="0"/>
                  </a:moveTo>
                  <a:lnTo>
                    <a:pt x="2436346" y="0"/>
                  </a:lnTo>
                  <a:cubicBezTo>
                    <a:pt x="2457201" y="0"/>
                    <a:pt x="2474107" y="16906"/>
                    <a:pt x="2474107" y="37761"/>
                  </a:cubicBezTo>
                  <a:lnTo>
                    <a:pt x="2474107" y="2476337"/>
                  </a:lnTo>
                  <a:cubicBezTo>
                    <a:pt x="2474107" y="2486352"/>
                    <a:pt x="2470129" y="2495957"/>
                    <a:pt x="2463047" y="2503039"/>
                  </a:cubicBezTo>
                  <a:cubicBezTo>
                    <a:pt x="2455965" y="2510120"/>
                    <a:pt x="2446361" y="2514099"/>
                    <a:pt x="2436346" y="2514099"/>
                  </a:cubicBezTo>
                  <a:lnTo>
                    <a:pt x="37761" y="2514099"/>
                  </a:lnTo>
                  <a:cubicBezTo>
                    <a:pt x="27746" y="2514099"/>
                    <a:pt x="18142" y="2510120"/>
                    <a:pt x="11060" y="2503039"/>
                  </a:cubicBezTo>
                  <a:cubicBezTo>
                    <a:pt x="3978" y="2495957"/>
                    <a:pt x="0" y="2486352"/>
                    <a:pt x="0" y="2476337"/>
                  </a:cubicBezTo>
                  <a:lnTo>
                    <a:pt x="0" y="37761"/>
                  </a:lnTo>
                  <a:cubicBezTo>
                    <a:pt x="0" y="27746"/>
                    <a:pt x="3978" y="18142"/>
                    <a:pt x="11060" y="11060"/>
                  </a:cubicBezTo>
                  <a:cubicBezTo>
                    <a:pt x="18142" y="3978"/>
                    <a:pt x="27746" y="0"/>
                    <a:pt x="37761" y="0"/>
                  </a:cubicBezTo>
                  <a:close/>
                </a:path>
              </a:pathLst>
            </a:custGeom>
            <a:solidFill>
              <a:srgbClr val="C3D6CC">
                <a:alpha val="54902"/>
              </a:srgbClr>
            </a:solidFill>
            <a:ln w="19050" cap="rnd">
              <a:solidFill>
                <a:srgbClr val="313137">
                  <a:alpha val="54902"/>
                </a:srgbClr>
              </a:solidFill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2474107" cy="25426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8726651" y="1707954"/>
            <a:ext cx="8320878" cy="8320878"/>
          </a:xfrm>
          <a:custGeom>
            <a:avLst/>
            <a:gdLst/>
            <a:ahLst/>
            <a:cxnLst/>
            <a:rect l="l" t="t" r="r" b="b"/>
            <a:pathLst>
              <a:path w="8320878" h="8320878">
                <a:moveTo>
                  <a:pt x="0" y="0"/>
                </a:moveTo>
                <a:lnTo>
                  <a:pt x="8320877" y="0"/>
                </a:lnTo>
                <a:lnTo>
                  <a:pt x="8320877" y="8320878"/>
                </a:lnTo>
                <a:lnTo>
                  <a:pt x="0" y="83208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2" name="AutoShape 12"/>
          <p:cNvSpPr/>
          <p:nvPr/>
        </p:nvSpPr>
        <p:spPr>
          <a:xfrm>
            <a:off x="11850343" y="3259013"/>
            <a:ext cx="2555527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AutoShape 13"/>
          <p:cNvSpPr/>
          <p:nvPr/>
        </p:nvSpPr>
        <p:spPr>
          <a:xfrm>
            <a:off x="3927565" y="3278063"/>
            <a:ext cx="2555527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Freeform 14"/>
          <p:cNvSpPr/>
          <p:nvPr/>
        </p:nvSpPr>
        <p:spPr>
          <a:xfrm>
            <a:off x="1599868" y="2067351"/>
            <a:ext cx="7602084" cy="7602084"/>
          </a:xfrm>
          <a:custGeom>
            <a:avLst/>
            <a:gdLst/>
            <a:ahLst/>
            <a:cxnLst/>
            <a:rect l="l" t="t" r="r" b="b"/>
            <a:pathLst>
              <a:path w="7602084" h="7602084">
                <a:moveTo>
                  <a:pt x="0" y="0"/>
                </a:moveTo>
                <a:lnTo>
                  <a:pt x="7602084" y="0"/>
                </a:lnTo>
                <a:lnTo>
                  <a:pt x="7602084" y="7602084"/>
                </a:lnTo>
                <a:lnTo>
                  <a:pt x="0" y="76020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57842" y="2419313"/>
            <a:ext cx="7494974" cy="820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48"/>
              </a:lnSpc>
            </a:pPr>
            <a:r>
              <a:rPr lang="en-US" sz="6300">
                <a:solidFill>
                  <a:srgbClr val="313137"/>
                </a:solidFill>
                <a:latin typeface="Calistoga"/>
              </a:rPr>
              <a:t>Old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380619" y="2419313"/>
            <a:ext cx="7494974" cy="820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48"/>
              </a:lnSpc>
            </a:pPr>
            <a:r>
              <a:rPr lang="en-US" sz="6300">
                <a:solidFill>
                  <a:srgbClr val="313137"/>
                </a:solidFill>
                <a:latin typeface="Calistoga"/>
              </a:rPr>
              <a:t>New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400910" y="725545"/>
            <a:ext cx="7486179" cy="739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16"/>
              </a:lnSpc>
            </a:pPr>
            <a:r>
              <a:rPr lang="en-US" sz="5746">
                <a:solidFill>
                  <a:srgbClr val="313137"/>
                </a:solidFill>
                <a:latin typeface="Calistoga"/>
              </a:rPr>
              <a:t>Logo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56756" y="2162700"/>
            <a:ext cx="12374488" cy="5961600"/>
            <a:chOff x="0" y="0"/>
            <a:chExt cx="16499317" cy="7948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6174294" cy="2284619"/>
            </a:xfrm>
            <a:custGeom>
              <a:avLst/>
              <a:gdLst/>
              <a:ahLst/>
              <a:cxnLst/>
              <a:rect l="l" t="t" r="r" b="b"/>
              <a:pathLst>
                <a:path w="16174294" h="2284619">
                  <a:moveTo>
                    <a:pt x="0" y="0"/>
                  </a:moveTo>
                  <a:lnTo>
                    <a:pt x="16174294" y="0"/>
                  </a:lnTo>
                  <a:lnTo>
                    <a:pt x="16174294" y="2284619"/>
                  </a:lnTo>
                  <a:lnTo>
                    <a:pt x="0" y="22846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2833462"/>
              <a:ext cx="16174294" cy="2284619"/>
            </a:xfrm>
            <a:custGeom>
              <a:avLst/>
              <a:gdLst/>
              <a:ahLst/>
              <a:cxnLst/>
              <a:rect l="l" t="t" r="r" b="b"/>
              <a:pathLst>
                <a:path w="16174294" h="2284619">
                  <a:moveTo>
                    <a:pt x="0" y="0"/>
                  </a:moveTo>
                  <a:lnTo>
                    <a:pt x="16174294" y="0"/>
                  </a:lnTo>
                  <a:lnTo>
                    <a:pt x="16174294" y="2284619"/>
                  </a:lnTo>
                  <a:lnTo>
                    <a:pt x="0" y="22846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0" y="5664181"/>
              <a:ext cx="16174294" cy="2284619"/>
            </a:xfrm>
            <a:custGeom>
              <a:avLst/>
              <a:gdLst/>
              <a:ahLst/>
              <a:cxnLst/>
              <a:rect l="l" t="t" r="r" b="b"/>
              <a:pathLst>
                <a:path w="16174294" h="2284619">
                  <a:moveTo>
                    <a:pt x="0" y="0"/>
                  </a:moveTo>
                  <a:lnTo>
                    <a:pt x="16174294" y="0"/>
                  </a:lnTo>
                  <a:lnTo>
                    <a:pt x="16174294" y="2284619"/>
                  </a:lnTo>
                  <a:lnTo>
                    <a:pt x="0" y="22846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6" name="Freeform 6"/>
            <p:cNvSpPr/>
            <p:nvPr/>
          </p:nvSpPr>
          <p:spPr>
            <a:xfrm>
              <a:off x="14042922" y="652463"/>
              <a:ext cx="2456395" cy="3264312"/>
            </a:xfrm>
            <a:custGeom>
              <a:avLst/>
              <a:gdLst/>
              <a:ahLst/>
              <a:cxnLst/>
              <a:rect l="l" t="t" r="r" b="b"/>
              <a:pathLst>
                <a:path w="2456395" h="3264312">
                  <a:moveTo>
                    <a:pt x="0" y="0"/>
                  </a:moveTo>
                  <a:lnTo>
                    <a:pt x="2456394" y="0"/>
                  </a:lnTo>
                  <a:lnTo>
                    <a:pt x="2456394" y="3264312"/>
                  </a:lnTo>
                  <a:lnTo>
                    <a:pt x="0" y="32643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2558140" y="526719"/>
              <a:ext cx="11159758" cy="116561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7279"/>
                </a:lnSpc>
              </a:pPr>
              <a:r>
                <a:rPr lang="en-US" sz="5199" dirty="0">
                  <a:solidFill>
                    <a:srgbClr val="000000"/>
                  </a:solidFill>
                  <a:latin typeface="Canva Sans Bold"/>
                </a:rPr>
                <a:t>WWW.FLORENCA.PS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2557963" y="3355368"/>
              <a:ext cx="12133461" cy="11510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279"/>
                </a:lnSpc>
              </a:pPr>
              <a:r>
                <a:rPr lang="en-US" sz="5199">
                  <a:solidFill>
                    <a:srgbClr val="000000"/>
                  </a:solidFill>
                  <a:latin typeface="Canva Sans Bold"/>
                </a:rPr>
                <a:t>WWW.ADMIN.FLORENCA.PS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2558141" y="6191231"/>
              <a:ext cx="11239818" cy="11510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279"/>
                </a:lnSpc>
              </a:pPr>
              <a:r>
                <a:rPr lang="en-US" sz="5199">
                  <a:solidFill>
                    <a:srgbClr val="000000"/>
                  </a:solidFill>
                  <a:latin typeface="Canva Sans Bold"/>
                </a:rPr>
                <a:t>WWW.SIEM.FLORENCA.PS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3470804"/>
            <a:ext cx="3296451" cy="329645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38888" r="-38888"/>
              </a:stretch>
            </a:blipFill>
          </p:spPr>
        </p:sp>
      </p:grpSp>
      <p:sp>
        <p:nvSpPr>
          <p:cNvPr id="4" name="Freeform 4"/>
          <p:cNvSpPr/>
          <p:nvPr/>
        </p:nvSpPr>
        <p:spPr>
          <a:xfrm>
            <a:off x="5282839" y="3556336"/>
            <a:ext cx="925058" cy="418799"/>
          </a:xfrm>
          <a:custGeom>
            <a:avLst/>
            <a:gdLst/>
            <a:ahLst/>
            <a:cxnLst/>
            <a:rect l="l" t="t" r="r" b="b"/>
            <a:pathLst>
              <a:path w="925058" h="418799">
                <a:moveTo>
                  <a:pt x="0" y="0"/>
                </a:moveTo>
                <a:lnTo>
                  <a:pt x="925058" y="0"/>
                </a:lnTo>
                <a:lnTo>
                  <a:pt x="925058" y="418799"/>
                </a:lnTo>
                <a:lnTo>
                  <a:pt x="0" y="4187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189782" y="4017692"/>
            <a:ext cx="2186113" cy="2186113"/>
          </a:xfrm>
          <a:custGeom>
            <a:avLst/>
            <a:gdLst/>
            <a:ahLst/>
            <a:cxnLst/>
            <a:rect l="l" t="t" r="r" b="b"/>
            <a:pathLst>
              <a:path w="2186113" h="2186113">
                <a:moveTo>
                  <a:pt x="0" y="0"/>
                </a:moveTo>
                <a:lnTo>
                  <a:pt x="2186113" y="0"/>
                </a:lnTo>
                <a:lnTo>
                  <a:pt x="2186113" y="2186113"/>
                </a:lnTo>
                <a:lnTo>
                  <a:pt x="0" y="21861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7627215" y="3842503"/>
            <a:ext cx="2553052" cy="2553052"/>
          </a:xfrm>
          <a:custGeom>
            <a:avLst/>
            <a:gdLst/>
            <a:ahLst/>
            <a:cxnLst/>
            <a:rect l="l" t="t" r="r" b="b"/>
            <a:pathLst>
              <a:path w="2553052" h="2553052">
                <a:moveTo>
                  <a:pt x="0" y="0"/>
                </a:moveTo>
                <a:lnTo>
                  <a:pt x="2553052" y="0"/>
                </a:lnTo>
                <a:lnTo>
                  <a:pt x="2553052" y="2553053"/>
                </a:lnTo>
                <a:lnTo>
                  <a:pt x="0" y="255305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1070641" y="4102463"/>
            <a:ext cx="2712631" cy="2170105"/>
          </a:xfrm>
          <a:custGeom>
            <a:avLst/>
            <a:gdLst/>
            <a:ahLst/>
            <a:cxnLst/>
            <a:rect l="l" t="t" r="r" b="b"/>
            <a:pathLst>
              <a:path w="2712631" h="2170105">
                <a:moveTo>
                  <a:pt x="0" y="0"/>
                </a:moveTo>
                <a:lnTo>
                  <a:pt x="2712631" y="0"/>
                </a:lnTo>
                <a:lnTo>
                  <a:pt x="2712631" y="2170105"/>
                </a:lnTo>
                <a:lnTo>
                  <a:pt x="0" y="217010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 rot="-10800000">
            <a:off x="4504728" y="364893"/>
            <a:ext cx="9278544" cy="1346664"/>
            <a:chOff x="0" y="0"/>
            <a:chExt cx="2971141" cy="43122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971141" cy="431224"/>
            </a:xfrm>
            <a:custGeom>
              <a:avLst/>
              <a:gdLst/>
              <a:ahLst/>
              <a:cxnLst/>
              <a:rect l="l" t="t" r="r" b="b"/>
              <a:pathLst>
                <a:path w="2971141" h="431224">
                  <a:moveTo>
                    <a:pt x="83439" y="0"/>
                  </a:moveTo>
                  <a:lnTo>
                    <a:pt x="2887702" y="0"/>
                  </a:lnTo>
                  <a:cubicBezTo>
                    <a:pt x="2909831" y="0"/>
                    <a:pt x="2931054" y="8791"/>
                    <a:pt x="2946702" y="24439"/>
                  </a:cubicBezTo>
                  <a:cubicBezTo>
                    <a:pt x="2962350" y="40087"/>
                    <a:pt x="2971141" y="61310"/>
                    <a:pt x="2971141" y="83439"/>
                  </a:cubicBezTo>
                  <a:lnTo>
                    <a:pt x="2971141" y="347785"/>
                  </a:lnTo>
                  <a:cubicBezTo>
                    <a:pt x="2971141" y="369914"/>
                    <a:pt x="2962350" y="391137"/>
                    <a:pt x="2946702" y="406785"/>
                  </a:cubicBezTo>
                  <a:cubicBezTo>
                    <a:pt x="2931054" y="422433"/>
                    <a:pt x="2909831" y="431224"/>
                    <a:pt x="2887702" y="431224"/>
                  </a:cubicBezTo>
                  <a:lnTo>
                    <a:pt x="83439" y="431224"/>
                  </a:lnTo>
                  <a:cubicBezTo>
                    <a:pt x="37357" y="431224"/>
                    <a:pt x="0" y="393867"/>
                    <a:pt x="0" y="347785"/>
                  </a:cubicBezTo>
                  <a:lnTo>
                    <a:pt x="0" y="83439"/>
                  </a:lnTo>
                  <a:cubicBezTo>
                    <a:pt x="0" y="37357"/>
                    <a:pt x="37357" y="0"/>
                    <a:pt x="83439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297114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3565045" y="2678841"/>
            <a:ext cx="5017349" cy="5017349"/>
          </a:xfrm>
          <a:custGeom>
            <a:avLst/>
            <a:gdLst/>
            <a:ahLst/>
            <a:cxnLst/>
            <a:rect l="l" t="t" r="r" b="b"/>
            <a:pathLst>
              <a:path w="5017349" h="5017349">
                <a:moveTo>
                  <a:pt x="0" y="0"/>
                </a:moveTo>
                <a:lnTo>
                  <a:pt x="5017349" y="0"/>
                </a:lnTo>
                <a:lnTo>
                  <a:pt x="5017349" y="5017349"/>
                </a:lnTo>
                <a:lnTo>
                  <a:pt x="0" y="501734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3606987" y="6309719"/>
            <a:ext cx="3351703" cy="508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31"/>
              </a:lnSpc>
            </a:pPr>
            <a:r>
              <a:rPr lang="en-US" sz="3022">
                <a:solidFill>
                  <a:srgbClr val="313137"/>
                </a:solidFill>
                <a:latin typeface="Garet"/>
              </a:rPr>
              <a:t>Anti-DDoS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128548" y="752418"/>
            <a:ext cx="8211396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Website Security Features</a:t>
            </a:r>
          </a:p>
        </p:txBody>
      </p:sp>
      <p:sp>
        <p:nvSpPr>
          <p:cNvPr id="14" name="AutoShape 14"/>
          <p:cNvSpPr/>
          <p:nvPr/>
        </p:nvSpPr>
        <p:spPr>
          <a:xfrm flipV="1">
            <a:off x="3305976" y="3072824"/>
            <a:ext cx="0" cy="422938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5" name="AutoShape 15"/>
          <p:cNvSpPr/>
          <p:nvPr/>
        </p:nvSpPr>
        <p:spPr>
          <a:xfrm flipV="1">
            <a:off x="6968215" y="2996056"/>
            <a:ext cx="0" cy="422938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AutoShape 16"/>
          <p:cNvSpPr/>
          <p:nvPr/>
        </p:nvSpPr>
        <p:spPr>
          <a:xfrm flipV="1">
            <a:off x="10679345" y="2996056"/>
            <a:ext cx="0" cy="422938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7" name="AutoShape 17"/>
          <p:cNvSpPr/>
          <p:nvPr/>
        </p:nvSpPr>
        <p:spPr>
          <a:xfrm flipV="1">
            <a:off x="14157006" y="2996056"/>
            <a:ext cx="0" cy="422938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39384" y="4509067"/>
            <a:ext cx="1984193" cy="1780813"/>
          </a:xfrm>
          <a:custGeom>
            <a:avLst/>
            <a:gdLst/>
            <a:ahLst/>
            <a:cxnLst/>
            <a:rect l="l" t="t" r="r" b="b"/>
            <a:pathLst>
              <a:path w="1984193" h="1780813">
                <a:moveTo>
                  <a:pt x="0" y="0"/>
                </a:moveTo>
                <a:lnTo>
                  <a:pt x="1984193" y="0"/>
                </a:lnTo>
                <a:lnTo>
                  <a:pt x="1984193" y="1780813"/>
                </a:lnTo>
                <a:lnTo>
                  <a:pt x="0" y="17808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83173" y="2740023"/>
            <a:ext cx="2533175" cy="1328444"/>
          </a:xfrm>
          <a:custGeom>
            <a:avLst/>
            <a:gdLst/>
            <a:ahLst/>
            <a:cxnLst/>
            <a:rect l="l" t="t" r="r" b="b"/>
            <a:pathLst>
              <a:path w="2533175" h="1328444">
                <a:moveTo>
                  <a:pt x="0" y="0"/>
                </a:moveTo>
                <a:lnTo>
                  <a:pt x="2533175" y="0"/>
                </a:lnTo>
                <a:lnTo>
                  <a:pt x="2533175" y="1328444"/>
                </a:lnTo>
                <a:lnTo>
                  <a:pt x="0" y="13284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81773" y="2830917"/>
            <a:ext cx="3099415" cy="3099415"/>
          </a:xfrm>
          <a:custGeom>
            <a:avLst/>
            <a:gdLst/>
            <a:ahLst/>
            <a:cxnLst/>
            <a:rect l="l" t="t" r="r" b="b"/>
            <a:pathLst>
              <a:path w="3099415" h="3099415">
                <a:moveTo>
                  <a:pt x="0" y="0"/>
                </a:moveTo>
                <a:lnTo>
                  <a:pt x="3099415" y="0"/>
                </a:lnTo>
                <a:lnTo>
                  <a:pt x="3099415" y="3099415"/>
                </a:lnTo>
                <a:lnTo>
                  <a:pt x="0" y="30994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584245" y="5740870"/>
            <a:ext cx="259589" cy="158674"/>
          </a:xfrm>
          <a:custGeom>
            <a:avLst/>
            <a:gdLst/>
            <a:ahLst/>
            <a:cxnLst/>
            <a:rect l="l" t="t" r="r" b="b"/>
            <a:pathLst>
              <a:path w="259589" h="158674">
                <a:moveTo>
                  <a:pt x="0" y="0"/>
                </a:moveTo>
                <a:lnTo>
                  <a:pt x="259589" y="0"/>
                </a:lnTo>
                <a:lnTo>
                  <a:pt x="259589" y="158674"/>
                </a:lnTo>
                <a:lnTo>
                  <a:pt x="0" y="1586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517105" y="5399474"/>
            <a:ext cx="443245" cy="662796"/>
          </a:xfrm>
          <a:custGeom>
            <a:avLst/>
            <a:gdLst/>
            <a:ahLst/>
            <a:cxnLst/>
            <a:rect l="l" t="t" r="r" b="b"/>
            <a:pathLst>
              <a:path w="443245" h="662796">
                <a:moveTo>
                  <a:pt x="0" y="0"/>
                </a:moveTo>
                <a:lnTo>
                  <a:pt x="443245" y="0"/>
                </a:lnTo>
                <a:lnTo>
                  <a:pt x="443245" y="662796"/>
                </a:lnTo>
                <a:lnTo>
                  <a:pt x="0" y="6627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3137944" y="4979342"/>
            <a:ext cx="287649" cy="430130"/>
          </a:xfrm>
          <a:custGeom>
            <a:avLst/>
            <a:gdLst/>
            <a:ahLst/>
            <a:cxnLst/>
            <a:rect l="l" t="t" r="r" b="b"/>
            <a:pathLst>
              <a:path w="287649" h="430130">
                <a:moveTo>
                  <a:pt x="0" y="0"/>
                </a:moveTo>
                <a:lnTo>
                  <a:pt x="287649" y="0"/>
                </a:lnTo>
                <a:lnTo>
                  <a:pt x="287649" y="430130"/>
                </a:lnTo>
                <a:lnTo>
                  <a:pt x="0" y="43013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534567" y="5591900"/>
            <a:ext cx="411474" cy="615288"/>
          </a:xfrm>
          <a:custGeom>
            <a:avLst/>
            <a:gdLst/>
            <a:ahLst/>
            <a:cxnLst/>
            <a:rect l="l" t="t" r="r" b="b"/>
            <a:pathLst>
              <a:path w="411474" h="615288">
                <a:moveTo>
                  <a:pt x="0" y="0"/>
                </a:moveTo>
                <a:lnTo>
                  <a:pt x="411474" y="0"/>
                </a:lnTo>
                <a:lnTo>
                  <a:pt x="411474" y="615288"/>
                </a:lnTo>
                <a:lnTo>
                  <a:pt x="0" y="61528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25585" y="4897952"/>
            <a:ext cx="240913" cy="360244"/>
          </a:xfrm>
          <a:custGeom>
            <a:avLst/>
            <a:gdLst/>
            <a:ahLst/>
            <a:cxnLst/>
            <a:rect l="l" t="t" r="r" b="b"/>
            <a:pathLst>
              <a:path w="240913" h="360244">
                <a:moveTo>
                  <a:pt x="0" y="0"/>
                </a:moveTo>
                <a:lnTo>
                  <a:pt x="240913" y="0"/>
                </a:lnTo>
                <a:lnTo>
                  <a:pt x="240913" y="360244"/>
                </a:lnTo>
                <a:lnTo>
                  <a:pt x="0" y="36024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 rot="-10800000">
            <a:off x="4300865" y="364893"/>
            <a:ext cx="9686270" cy="1346664"/>
            <a:chOff x="0" y="0"/>
            <a:chExt cx="3101701" cy="43122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79927" y="0"/>
                  </a:moveTo>
                  <a:lnTo>
                    <a:pt x="3021775" y="0"/>
                  </a:lnTo>
                  <a:cubicBezTo>
                    <a:pt x="3065917" y="0"/>
                    <a:pt x="3101701" y="35784"/>
                    <a:pt x="3101701" y="79927"/>
                  </a:cubicBezTo>
                  <a:lnTo>
                    <a:pt x="3101701" y="351297"/>
                  </a:lnTo>
                  <a:cubicBezTo>
                    <a:pt x="3101701" y="395439"/>
                    <a:pt x="3065917" y="431224"/>
                    <a:pt x="3021775" y="431224"/>
                  </a:cubicBezTo>
                  <a:lnTo>
                    <a:pt x="79927" y="431224"/>
                  </a:lnTo>
                  <a:cubicBezTo>
                    <a:pt x="35784" y="431224"/>
                    <a:pt x="0" y="395439"/>
                    <a:pt x="0" y="351297"/>
                  </a:cubicBezTo>
                  <a:lnTo>
                    <a:pt x="0" y="79927"/>
                  </a:lnTo>
                  <a:cubicBezTo>
                    <a:pt x="0" y="35784"/>
                    <a:pt x="35784" y="0"/>
                    <a:pt x="799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4663300" y="3703967"/>
            <a:ext cx="3218160" cy="2550750"/>
          </a:xfrm>
          <a:custGeom>
            <a:avLst/>
            <a:gdLst/>
            <a:ahLst/>
            <a:cxnLst/>
            <a:rect l="l" t="t" r="r" b="b"/>
            <a:pathLst>
              <a:path w="3218160" h="2550750">
                <a:moveTo>
                  <a:pt x="0" y="0"/>
                </a:moveTo>
                <a:lnTo>
                  <a:pt x="3218160" y="0"/>
                </a:lnTo>
                <a:lnTo>
                  <a:pt x="3218160" y="2550750"/>
                </a:lnTo>
                <a:lnTo>
                  <a:pt x="0" y="255075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5687556" y="3221395"/>
            <a:ext cx="1169647" cy="407509"/>
          </a:xfrm>
          <a:custGeom>
            <a:avLst/>
            <a:gdLst/>
            <a:ahLst/>
            <a:cxnLst/>
            <a:rect l="l" t="t" r="r" b="b"/>
            <a:pathLst>
              <a:path w="1169647" h="407509">
                <a:moveTo>
                  <a:pt x="0" y="0"/>
                </a:moveTo>
                <a:lnTo>
                  <a:pt x="1169647" y="0"/>
                </a:lnTo>
                <a:lnTo>
                  <a:pt x="1169647" y="407509"/>
                </a:lnTo>
                <a:lnTo>
                  <a:pt x="0" y="407509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b="-123379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7067288" y="3404245"/>
            <a:ext cx="455619" cy="609551"/>
          </a:xfrm>
          <a:custGeom>
            <a:avLst/>
            <a:gdLst/>
            <a:ahLst/>
            <a:cxnLst/>
            <a:rect l="l" t="t" r="r" b="b"/>
            <a:pathLst>
              <a:path w="455619" h="609551">
                <a:moveTo>
                  <a:pt x="0" y="0"/>
                </a:moveTo>
                <a:lnTo>
                  <a:pt x="455619" y="0"/>
                </a:lnTo>
                <a:lnTo>
                  <a:pt x="455619" y="609551"/>
                </a:lnTo>
                <a:lnTo>
                  <a:pt x="0" y="60955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b="-43500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668035" y="7452917"/>
            <a:ext cx="7335281" cy="998063"/>
          </a:xfrm>
          <a:custGeom>
            <a:avLst/>
            <a:gdLst/>
            <a:ahLst/>
            <a:cxnLst/>
            <a:rect l="l" t="t" r="r" b="b"/>
            <a:pathLst>
              <a:path w="7335281" h="998063">
                <a:moveTo>
                  <a:pt x="0" y="0"/>
                </a:moveTo>
                <a:lnTo>
                  <a:pt x="7335282" y="0"/>
                </a:lnTo>
                <a:lnTo>
                  <a:pt x="7335282" y="998063"/>
                </a:lnTo>
                <a:lnTo>
                  <a:pt x="0" y="998063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l="-2202" t="-8932" r="-1682" b="-8798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id="17" name="Freeform 17"/>
          <p:cNvSpPr/>
          <p:nvPr/>
        </p:nvSpPr>
        <p:spPr>
          <a:xfrm>
            <a:off x="13683875" y="4214844"/>
            <a:ext cx="986815" cy="902936"/>
          </a:xfrm>
          <a:custGeom>
            <a:avLst/>
            <a:gdLst/>
            <a:ahLst/>
            <a:cxnLst/>
            <a:rect l="l" t="t" r="r" b="b"/>
            <a:pathLst>
              <a:path w="986815" h="902936">
                <a:moveTo>
                  <a:pt x="0" y="0"/>
                </a:moveTo>
                <a:lnTo>
                  <a:pt x="986814" y="0"/>
                </a:lnTo>
                <a:lnTo>
                  <a:pt x="986814" y="902935"/>
                </a:lnTo>
                <a:lnTo>
                  <a:pt x="0" y="90293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5287773" y="4428476"/>
            <a:ext cx="2398422" cy="860434"/>
          </a:xfrm>
          <a:custGeom>
            <a:avLst/>
            <a:gdLst/>
            <a:ahLst/>
            <a:cxnLst/>
            <a:rect l="l" t="t" r="r" b="b"/>
            <a:pathLst>
              <a:path w="2398422" h="860434">
                <a:moveTo>
                  <a:pt x="0" y="0"/>
                </a:moveTo>
                <a:lnTo>
                  <a:pt x="2398421" y="0"/>
                </a:lnTo>
                <a:lnTo>
                  <a:pt x="2398421" y="860434"/>
                </a:lnTo>
                <a:lnTo>
                  <a:pt x="0" y="860434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xmlns="" r:embed="rId22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4663300" y="3404245"/>
            <a:ext cx="863887" cy="449317"/>
          </a:xfrm>
          <a:custGeom>
            <a:avLst/>
            <a:gdLst/>
            <a:ahLst/>
            <a:cxnLst/>
            <a:rect l="l" t="t" r="r" b="b"/>
            <a:pathLst>
              <a:path w="863887" h="449317">
                <a:moveTo>
                  <a:pt x="0" y="0"/>
                </a:moveTo>
                <a:lnTo>
                  <a:pt x="863887" y="0"/>
                </a:lnTo>
                <a:lnTo>
                  <a:pt x="863887" y="449317"/>
                </a:lnTo>
                <a:lnTo>
                  <a:pt x="0" y="449317"/>
                </a:lnTo>
                <a:lnTo>
                  <a:pt x="0" y="0"/>
                </a:lnTo>
                <a:close/>
              </a:path>
            </a:pathLst>
          </a:custGeom>
          <a:blipFill>
            <a:blip r:embed="rId23"/>
            <a:stretch>
              <a:fillRect t="-49633"/>
            </a:stretch>
          </a:blipFill>
        </p:spPr>
      </p:sp>
      <p:sp>
        <p:nvSpPr>
          <p:cNvPr id="20" name="AutoShape 20"/>
          <p:cNvSpPr/>
          <p:nvPr/>
        </p:nvSpPr>
        <p:spPr>
          <a:xfrm flipV="1">
            <a:off x="4290446" y="3012642"/>
            <a:ext cx="0" cy="361500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1" name="AutoShape 21"/>
          <p:cNvSpPr/>
          <p:nvPr/>
        </p:nvSpPr>
        <p:spPr>
          <a:xfrm flipV="1">
            <a:off x="7993792" y="3131110"/>
            <a:ext cx="0" cy="361500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2" name="Freeform 22"/>
          <p:cNvSpPr/>
          <p:nvPr/>
        </p:nvSpPr>
        <p:spPr>
          <a:xfrm>
            <a:off x="11954280" y="3804326"/>
            <a:ext cx="1729594" cy="1390161"/>
          </a:xfrm>
          <a:custGeom>
            <a:avLst/>
            <a:gdLst/>
            <a:ahLst/>
            <a:cxnLst/>
            <a:rect l="l" t="t" r="r" b="b"/>
            <a:pathLst>
              <a:path w="1729594" h="1390161">
                <a:moveTo>
                  <a:pt x="0" y="0"/>
                </a:moveTo>
                <a:lnTo>
                  <a:pt x="1729595" y="0"/>
                </a:lnTo>
                <a:lnTo>
                  <a:pt x="1729595" y="1390162"/>
                </a:lnTo>
                <a:lnTo>
                  <a:pt x="0" y="1390162"/>
                </a:lnTo>
                <a:lnTo>
                  <a:pt x="0" y="0"/>
                </a:lnTo>
                <a:close/>
              </a:path>
            </a:pathLst>
          </a:custGeom>
          <a:blipFill>
            <a:blip r:embed="rId24">
              <a:extLst>
                <a:ext uri="{96DAC541-7B7A-43D3-8B79-37D633B846F1}">
                  <asvg:svgBlip xmlns:asvg="http://schemas.microsoft.com/office/drawing/2016/SVG/main" xmlns="" r:embed="rId25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1527869" y="5297901"/>
            <a:ext cx="2310454" cy="615158"/>
          </a:xfrm>
          <a:custGeom>
            <a:avLst/>
            <a:gdLst/>
            <a:ahLst/>
            <a:cxnLst/>
            <a:rect l="l" t="t" r="r" b="b"/>
            <a:pathLst>
              <a:path w="2310454" h="615158">
                <a:moveTo>
                  <a:pt x="0" y="0"/>
                </a:moveTo>
                <a:lnTo>
                  <a:pt x="2310454" y="0"/>
                </a:lnTo>
                <a:lnTo>
                  <a:pt x="2310454" y="615159"/>
                </a:lnTo>
                <a:lnTo>
                  <a:pt x="0" y="615159"/>
                </a:lnTo>
                <a:lnTo>
                  <a:pt x="0" y="0"/>
                </a:lnTo>
                <a:close/>
              </a:path>
            </a:pathLst>
          </a:custGeom>
          <a:blipFill>
            <a:blip r:embed="rId26">
              <a:extLst>
                <a:ext uri="{96DAC541-7B7A-43D3-8B79-37D633B846F1}">
                  <asvg:svgBlip xmlns:asvg="http://schemas.microsoft.com/office/drawing/2016/SVG/main" xmlns="" r:embed="rId27"/>
                </a:ext>
              </a:extLst>
            </a:blip>
            <a:stretch>
              <a:fillRect/>
            </a:stretch>
          </a:blipFill>
        </p:spPr>
      </p:sp>
      <p:sp>
        <p:nvSpPr>
          <p:cNvPr id="24" name="AutoShape 24"/>
          <p:cNvSpPr/>
          <p:nvPr/>
        </p:nvSpPr>
        <p:spPr>
          <a:xfrm flipV="1">
            <a:off x="14807433" y="3012642"/>
            <a:ext cx="0" cy="361500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5" name="Freeform 25"/>
          <p:cNvSpPr/>
          <p:nvPr/>
        </p:nvSpPr>
        <p:spPr>
          <a:xfrm>
            <a:off x="16016797" y="5066177"/>
            <a:ext cx="940373" cy="801882"/>
          </a:xfrm>
          <a:custGeom>
            <a:avLst/>
            <a:gdLst/>
            <a:ahLst/>
            <a:cxnLst/>
            <a:rect l="l" t="t" r="r" b="b"/>
            <a:pathLst>
              <a:path w="940373" h="801882">
                <a:moveTo>
                  <a:pt x="0" y="0"/>
                </a:moveTo>
                <a:lnTo>
                  <a:pt x="940373" y="0"/>
                </a:lnTo>
                <a:lnTo>
                  <a:pt x="940373" y="801882"/>
                </a:lnTo>
                <a:lnTo>
                  <a:pt x="0" y="801882"/>
                </a:lnTo>
                <a:lnTo>
                  <a:pt x="0" y="0"/>
                </a:lnTo>
                <a:close/>
              </a:path>
            </a:pathLst>
          </a:custGeom>
          <a:blipFill>
            <a:blip r:embed="rId28">
              <a:extLst>
                <a:ext uri="{96DAC541-7B7A-43D3-8B79-37D633B846F1}">
                  <asvg:svgBlip xmlns:asvg="http://schemas.microsoft.com/office/drawing/2016/SVG/main" xmlns="" r:embed="rId29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 rot="-3395229">
            <a:off x="2829498" y="6682277"/>
            <a:ext cx="390334" cy="737745"/>
          </a:xfrm>
          <a:custGeom>
            <a:avLst/>
            <a:gdLst/>
            <a:ahLst/>
            <a:cxnLst/>
            <a:rect l="l" t="t" r="r" b="b"/>
            <a:pathLst>
              <a:path w="390334" h="737745">
                <a:moveTo>
                  <a:pt x="0" y="0"/>
                </a:moveTo>
                <a:lnTo>
                  <a:pt x="390334" y="0"/>
                </a:lnTo>
                <a:lnTo>
                  <a:pt x="390334" y="737745"/>
                </a:lnTo>
                <a:lnTo>
                  <a:pt x="0" y="737745"/>
                </a:lnTo>
                <a:lnTo>
                  <a:pt x="0" y="0"/>
                </a:lnTo>
                <a:close/>
              </a:path>
            </a:pathLst>
          </a:custGeom>
          <a:blipFill>
            <a:blip r:embed="rId30">
              <a:extLst>
                <a:ext uri="{96DAC541-7B7A-43D3-8B79-37D633B846F1}">
                  <asvg:svgBlip xmlns:asvg="http://schemas.microsoft.com/office/drawing/2016/SVG/main" xmlns="" r:embed="rId31"/>
                </a:ext>
              </a:extLst>
            </a:blip>
            <a:stretch>
              <a:fillRect/>
            </a:stretch>
          </a:blipFill>
        </p:spPr>
      </p:sp>
      <p:sp>
        <p:nvSpPr>
          <p:cNvPr id="27" name="AutoShape 27"/>
          <p:cNvSpPr/>
          <p:nvPr/>
        </p:nvSpPr>
        <p:spPr>
          <a:xfrm flipV="1">
            <a:off x="11445059" y="3090450"/>
            <a:ext cx="0" cy="361500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Freeform 28"/>
          <p:cNvSpPr/>
          <p:nvPr/>
        </p:nvSpPr>
        <p:spPr>
          <a:xfrm>
            <a:off x="8517667" y="3616725"/>
            <a:ext cx="2146342" cy="2114147"/>
          </a:xfrm>
          <a:custGeom>
            <a:avLst/>
            <a:gdLst/>
            <a:ahLst/>
            <a:cxnLst/>
            <a:rect l="l" t="t" r="r" b="b"/>
            <a:pathLst>
              <a:path w="2146342" h="2114147">
                <a:moveTo>
                  <a:pt x="0" y="0"/>
                </a:moveTo>
                <a:lnTo>
                  <a:pt x="2146342" y="0"/>
                </a:lnTo>
                <a:lnTo>
                  <a:pt x="2146342" y="2114147"/>
                </a:lnTo>
                <a:lnTo>
                  <a:pt x="0" y="2114147"/>
                </a:lnTo>
                <a:lnTo>
                  <a:pt x="0" y="0"/>
                </a:lnTo>
                <a:close/>
              </a:path>
            </a:pathLst>
          </a:custGeom>
          <a:blipFill>
            <a:blip r:embed="rId32">
              <a:extLst>
                <a:ext uri="{96DAC541-7B7A-43D3-8B79-37D633B846F1}">
                  <asvg:svgBlip xmlns:asvg="http://schemas.microsoft.com/office/drawing/2016/SVG/main" xmlns="" r:embed="rId33"/>
                </a:ext>
              </a:extLst>
            </a:blip>
            <a:stretch>
              <a:fillRect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394021" y="6409435"/>
            <a:ext cx="3654082" cy="302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4"/>
              </a:lnSpc>
              <a:spcBef>
                <a:spcPct val="0"/>
              </a:spcBef>
            </a:pPr>
            <a:r>
              <a:rPr lang="en-US" sz="1746">
                <a:solidFill>
                  <a:srgbClr val="000000"/>
                </a:solidFill>
                <a:latin typeface="Garet Light"/>
              </a:rPr>
              <a:t>Automatic Shipping Calculation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714520" y="752418"/>
            <a:ext cx="8858961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Additional Website Features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483617" y="6395080"/>
            <a:ext cx="3272594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/>
                </a:solidFill>
                <a:latin typeface="Garet Light"/>
              </a:rPr>
              <a:t>Official E-Payment Gateway 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4930895" y="6442932"/>
            <a:ext cx="3315300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/>
                </a:solidFill>
                <a:latin typeface="Garet"/>
              </a:rPr>
              <a:t>Data Export &amp; Sales Analytics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2364943" y="6514488"/>
            <a:ext cx="1318932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/>
                </a:solidFill>
                <a:latin typeface="Garet"/>
              </a:rPr>
              <a:t>CRM &amp; SEO 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3581188" y="8630826"/>
            <a:ext cx="2286212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 dirty="0">
                <a:solidFill>
                  <a:srgbClr val="000000"/>
                </a:solidFill>
                <a:latin typeface="Garet"/>
              </a:rPr>
              <a:t>Our Plug-in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8070183" y="6442932"/>
            <a:ext cx="3203235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/>
                </a:solidFill>
                <a:latin typeface="Garet"/>
              </a:rPr>
              <a:t>Crypto Payment Integration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300865" y="364893"/>
            <a:ext cx="9686270" cy="1346664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79927" y="0"/>
                  </a:moveTo>
                  <a:lnTo>
                    <a:pt x="3021775" y="0"/>
                  </a:lnTo>
                  <a:cubicBezTo>
                    <a:pt x="3065917" y="0"/>
                    <a:pt x="3101701" y="35784"/>
                    <a:pt x="3101701" y="79927"/>
                  </a:cubicBezTo>
                  <a:lnTo>
                    <a:pt x="3101701" y="351297"/>
                  </a:lnTo>
                  <a:cubicBezTo>
                    <a:pt x="3101701" y="395439"/>
                    <a:pt x="3065917" y="431224"/>
                    <a:pt x="3021775" y="431224"/>
                  </a:cubicBezTo>
                  <a:lnTo>
                    <a:pt x="79927" y="431224"/>
                  </a:lnTo>
                  <a:cubicBezTo>
                    <a:pt x="35784" y="431224"/>
                    <a:pt x="0" y="395439"/>
                    <a:pt x="0" y="351297"/>
                  </a:cubicBezTo>
                  <a:lnTo>
                    <a:pt x="0" y="79927"/>
                  </a:lnTo>
                  <a:cubicBezTo>
                    <a:pt x="0" y="35784"/>
                    <a:pt x="35784" y="0"/>
                    <a:pt x="799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4714520" y="752418"/>
            <a:ext cx="8858961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Additional Website Features</a:t>
            </a:r>
          </a:p>
        </p:txBody>
      </p:sp>
      <p:sp>
        <p:nvSpPr>
          <p:cNvPr id="6" name="Freeform 6"/>
          <p:cNvSpPr/>
          <p:nvPr/>
        </p:nvSpPr>
        <p:spPr>
          <a:xfrm>
            <a:off x="1039384" y="4509067"/>
            <a:ext cx="1984193" cy="1780813"/>
          </a:xfrm>
          <a:custGeom>
            <a:avLst/>
            <a:gdLst/>
            <a:ahLst/>
            <a:cxnLst/>
            <a:rect l="l" t="t" r="r" b="b"/>
            <a:pathLst>
              <a:path w="1984193" h="1780813">
                <a:moveTo>
                  <a:pt x="0" y="0"/>
                </a:moveTo>
                <a:lnTo>
                  <a:pt x="1984193" y="0"/>
                </a:lnTo>
                <a:lnTo>
                  <a:pt x="1984193" y="1780813"/>
                </a:lnTo>
                <a:lnTo>
                  <a:pt x="0" y="17808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883173" y="2740023"/>
            <a:ext cx="2533175" cy="1328444"/>
          </a:xfrm>
          <a:custGeom>
            <a:avLst/>
            <a:gdLst/>
            <a:ahLst/>
            <a:cxnLst/>
            <a:rect l="l" t="t" r="r" b="b"/>
            <a:pathLst>
              <a:path w="2533175" h="1328444">
                <a:moveTo>
                  <a:pt x="0" y="0"/>
                </a:moveTo>
                <a:lnTo>
                  <a:pt x="2533175" y="0"/>
                </a:lnTo>
                <a:lnTo>
                  <a:pt x="2533175" y="1328444"/>
                </a:lnTo>
                <a:lnTo>
                  <a:pt x="0" y="13284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81773" y="2830917"/>
            <a:ext cx="3099415" cy="3099415"/>
          </a:xfrm>
          <a:custGeom>
            <a:avLst/>
            <a:gdLst/>
            <a:ahLst/>
            <a:cxnLst/>
            <a:rect l="l" t="t" r="r" b="b"/>
            <a:pathLst>
              <a:path w="3099415" h="3099415">
                <a:moveTo>
                  <a:pt x="0" y="0"/>
                </a:moveTo>
                <a:lnTo>
                  <a:pt x="3099415" y="0"/>
                </a:lnTo>
                <a:lnTo>
                  <a:pt x="3099415" y="3099415"/>
                </a:lnTo>
                <a:lnTo>
                  <a:pt x="0" y="30994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2584245" y="5740870"/>
            <a:ext cx="259589" cy="158674"/>
          </a:xfrm>
          <a:custGeom>
            <a:avLst/>
            <a:gdLst/>
            <a:ahLst/>
            <a:cxnLst/>
            <a:rect l="l" t="t" r="r" b="b"/>
            <a:pathLst>
              <a:path w="259589" h="158674">
                <a:moveTo>
                  <a:pt x="0" y="0"/>
                </a:moveTo>
                <a:lnTo>
                  <a:pt x="259589" y="0"/>
                </a:lnTo>
                <a:lnTo>
                  <a:pt x="259589" y="158674"/>
                </a:lnTo>
                <a:lnTo>
                  <a:pt x="0" y="1586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3517105" y="5399474"/>
            <a:ext cx="443245" cy="662796"/>
          </a:xfrm>
          <a:custGeom>
            <a:avLst/>
            <a:gdLst/>
            <a:ahLst/>
            <a:cxnLst/>
            <a:rect l="l" t="t" r="r" b="b"/>
            <a:pathLst>
              <a:path w="443245" h="662796">
                <a:moveTo>
                  <a:pt x="0" y="0"/>
                </a:moveTo>
                <a:lnTo>
                  <a:pt x="443245" y="0"/>
                </a:lnTo>
                <a:lnTo>
                  <a:pt x="443245" y="662796"/>
                </a:lnTo>
                <a:lnTo>
                  <a:pt x="0" y="6627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3137944" y="4979342"/>
            <a:ext cx="287649" cy="430130"/>
          </a:xfrm>
          <a:custGeom>
            <a:avLst/>
            <a:gdLst/>
            <a:ahLst/>
            <a:cxnLst/>
            <a:rect l="l" t="t" r="r" b="b"/>
            <a:pathLst>
              <a:path w="287649" h="430130">
                <a:moveTo>
                  <a:pt x="0" y="0"/>
                </a:moveTo>
                <a:lnTo>
                  <a:pt x="287649" y="0"/>
                </a:lnTo>
                <a:lnTo>
                  <a:pt x="287649" y="430130"/>
                </a:lnTo>
                <a:lnTo>
                  <a:pt x="0" y="43013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534567" y="5591900"/>
            <a:ext cx="411474" cy="615288"/>
          </a:xfrm>
          <a:custGeom>
            <a:avLst/>
            <a:gdLst/>
            <a:ahLst/>
            <a:cxnLst/>
            <a:rect l="l" t="t" r="r" b="b"/>
            <a:pathLst>
              <a:path w="411474" h="615288">
                <a:moveTo>
                  <a:pt x="0" y="0"/>
                </a:moveTo>
                <a:lnTo>
                  <a:pt x="411474" y="0"/>
                </a:lnTo>
                <a:lnTo>
                  <a:pt x="411474" y="615288"/>
                </a:lnTo>
                <a:lnTo>
                  <a:pt x="0" y="61528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825585" y="4897952"/>
            <a:ext cx="240913" cy="360244"/>
          </a:xfrm>
          <a:custGeom>
            <a:avLst/>
            <a:gdLst/>
            <a:ahLst/>
            <a:cxnLst/>
            <a:rect l="l" t="t" r="r" b="b"/>
            <a:pathLst>
              <a:path w="240913" h="360244">
                <a:moveTo>
                  <a:pt x="0" y="0"/>
                </a:moveTo>
                <a:lnTo>
                  <a:pt x="240913" y="0"/>
                </a:lnTo>
                <a:lnTo>
                  <a:pt x="240913" y="360244"/>
                </a:lnTo>
                <a:lnTo>
                  <a:pt x="0" y="36024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4663300" y="3703967"/>
            <a:ext cx="3218160" cy="2550750"/>
          </a:xfrm>
          <a:custGeom>
            <a:avLst/>
            <a:gdLst/>
            <a:ahLst/>
            <a:cxnLst/>
            <a:rect l="l" t="t" r="r" b="b"/>
            <a:pathLst>
              <a:path w="3218160" h="2550750">
                <a:moveTo>
                  <a:pt x="0" y="0"/>
                </a:moveTo>
                <a:lnTo>
                  <a:pt x="3218160" y="0"/>
                </a:lnTo>
                <a:lnTo>
                  <a:pt x="3218160" y="2550750"/>
                </a:lnTo>
                <a:lnTo>
                  <a:pt x="0" y="255075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alphaModFix amt="19999"/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5687556" y="3221395"/>
            <a:ext cx="1169647" cy="407509"/>
          </a:xfrm>
          <a:custGeom>
            <a:avLst/>
            <a:gdLst/>
            <a:ahLst/>
            <a:cxnLst/>
            <a:rect l="l" t="t" r="r" b="b"/>
            <a:pathLst>
              <a:path w="1169647" h="407509">
                <a:moveTo>
                  <a:pt x="0" y="0"/>
                </a:moveTo>
                <a:lnTo>
                  <a:pt x="1169647" y="0"/>
                </a:lnTo>
                <a:lnTo>
                  <a:pt x="1169647" y="407509"/>
                </a:lnTo>
                <a:lnTo>
                  <a:pt x="0" y="40750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19999"/>
            </a:blip>
            <a:stretch>
              <a:fillRect b="-123379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7067288" y="3404245"/>
            <a:ext cx="455619" cy="609551"/>
          </a:xfrm>
          <a:custGeom>
            <a:avLst/>
            <a:gdLst/>
            <a:ahLst/>
            <a:cxnLst/>
            <a:rect l="l" t="t" r="r" b="b"/>
            <a:pathLst>
              <a:path w="455619" h="609551">
                <a:moveTo>
                  <a:pt x="0" y="0"/>
                </a:moveTo>
                <a:lnTo>
                  <a:pt x="455619" y="0"/>
                </a:lnTo>
                <a:lnTo>
                  <a:pt x="455619" y="609551"/>
                </a:lnTo>
                <a:lnTo>
                  <a:pt x="0" y="609551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19999"/>
            </a:blip>
            <a:stretch>
              <a:fillRect b="-43500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668035" y="7452917"/>
            <a:ext cx="7335281" cy="998063"/>
          </a:xfrm>
          <a:custGeom>
            <a:avLst/>
            <a:gdLst/>
            <a:ahLst/>
            <a:cxnLst/>
            <a:rect l="l" t="t" r="r" b="b"/>
            <a:pathLst>
              <a:path w="7335281" h="998063">
                <a:moveTo>
                  <a:pt x="0" y="0"/>
                </a:moveTo>
                <a:lnTo>
                  <a:pt x="7335282" y="0"/>
                </a:lnTo>
                <a:lnTo>
                  <a:pt x="7335282" y="998063"/>
                </a:lnTo>
                <a:lnTo>
                  <a:pt x="0" y="998063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l="-2202" t="-8932" r="-1682" b="-8798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id="18" name="Freeform 18"/>
          <p:cNvSpPr/>
          <p:nvPr/>
        </p:nvSpPr>
        <p:spPr>
          <a:xfrm>
            <a:off x="13683875" y="4214844"/>
            <a:ext cx="986815" cy="902936"/>
          </a:xfrm>
          <a:custGeom>
            <a:avLst/>
            <a:gdLst/>
            <a:ahLst/>
            <a:cxnLst/>
            <a:rect l="l" t="t" r="r" b="b"/>
            <a:pathLst>
              <a:path w="986815" h="902936">
                <a:moveTo>
                  <a:pt x="0" y="0"/>
                </a:moveTo>
                <a:lnTo>
                  <a:pt x="986814" y="0"/>
                </a:lnTo>
                <a:lnTo>
                  <a:pt x="986814" y="902935"/>
                </a:lnTo>
                <a:lnTo>
                  <a:pt x="0" y="90293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alphaModFix amt="19999"/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5287773" y="4428476"/>
            <a:ext cx="2398422" cy="860434"/>
          </a:xfrm>
          <a:custGeom>
            <a:avLst/>
            <a:gdLst/>
            <a:ahLst/>
            <a:cxnLst/>
            <a:rect l="l" t="t" r="r" b="b"/>
            <a:pathLst>
              <a:path w="2398422" h="860434">
                <a:moveTo>
                  <a:pt x="0" y="0"/>
                </a:moveTo>
                <a:lnTo>
                  <a:pt x="2398421" y="0"/>
                </a:lnTo>
                <a:lnTo>
                  <a:pt x="2398421" y="860434"/>
                </a:lnTo>
                <a:lnTo>
                  <a:pt x="0" y="860434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alphaModFix amt="19999"/>
              <a:extLst>
                <a:ext uri="{96DAC541-7B7A-43D3-8B79-37D633B846F1}">
                  <asvg:svgBlip xmlns:asvg="http://schemas.microsoft.com/office/drawing/2016/SVG/main" xmlns="" r:embed="rId22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4663300" y="3404245"/>
            <a:ext cx="863887" cy="449317"/>
          </a:xfrm>
          <a:custGeom>
            <a:avLst/>
            <a:gdLst/>
            <a:ahLst/>
            <a:cxnLst/>
            <a:rect l="l" t="t" r="r" b="b"/>
            <a:pathLst>
              <a:path w="863887" h="449317">
                <a:moveTo>
                  <a:pt x="0" y="0"/>
                </a:moveTo>
                <a:lnTo>
                  <a:pt x="863887" y="0"/>
                </a:lnTo>
                <a:lnTo>
                  <a:pt x="863887" y="449317"/>
                </a:lnTo>
                <a:lnTo>
                  <a:pt x="0" y="449317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alphaModFix amt="19999"/>
            </a:blip>
            <a:stretch>
              <a:fillRect t="-49633"/>
            </a:stretch>
          </a:blipFill>
        </p:spPr>
      </p:sp>
      <p:sp>
        <p:nvSpPr>
          <p:cNvPr id="21" name="AutoShape 21"/>
          <p:cNvSpPr/>
          <p:nvPr/>
        </p:nvSpPr>
        <p:spPr>
          <a:xfrm flipV="1">
            <a:off x="4290446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2" name="AutoShape 22"/>
          <p:cNvSpPr/>
          <p:nvPr/>
        </p:nvSpPr>
        <p:spPr>
          <a:xfrm flipV="1">
            <a:off x="7993792" y="313111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3" name="Freeform 23"/>
          <p:cNvSpPr/>
          <p:nvPr/>
        </p:nvSpPr>
        <p:spPr>
          <a:xfrm>
            <a:off x="11954280" y="3804326"/>
            <a:ext cx="1729594" cy="1390161"/>
          </a:xfrm>
          <a:custGeom>
            <a:avLst/>
            <a:gdLst/>
            <a:ahLst/>
            <a:cxnLst/>
            <a:rect l="l" t="t" r="r" b="b"/>
            <a:pathLst>
              <a:path w="1729594" h="1390161">
                <a:moveTo>
                  <a:pt x="0" y="0"/>
                </a:moveTo>
                <a:lnTo>
                  <a:pt x="1729595" y="0"/>
                </a:lnTo>
                <a:lnTo>
                  <a:pt x="1729595" y="1390162"/>
                </a:lnTo>
                <a:lnTo>
                  <a:pt x="0" y="1390162"/>
                </a:lnTo>
                <a:lnTo>
                  <a:pt x="0" y="0"/>
                </a:lnTo>
                <a:close/>
              </a:path>
            </a:pathLst>
          </a:custGeom>
          <a:blipFill>
            <a:blip r:embed="rId24">
              <a:alphaModFix amt="19999"/>
              <a:extLst>
                <a:ext uri="{96DAC541-7B7A-43D3-8B79-37D633B846F1}">
                  <asvg:svgBlip xmlns:asvg="http://schemas.microsoft.com/office/drawing/2016/SVG/main" xmlns="" r:embed="rId25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1527869" y="5297901"/>
            <a:ext cx="2310454" cy="615158"/>
          </a:xfrm>
          <a:custGeom>
            <a:avLst/>
            <a:gdLst/>
            <a:ahLst/>
            <a:cxnLst/>
            <a:rect l="l" t="t" r="r" b="b"/>
            <a:pathLst>
              <a:path w="2310454" h="615158">
                <a:moveTo>
                  <a:pt x="0" y="0"/>
                </a:moveTo>
                <a:lnTo>
                  <a:pt x="2310454" y="0"/>
                </a:lnTo>
                <a:lnTo>
                  <a:pt x="2310454" y="615159"/>
                </a:lnTo>
                <a:lnTo>
                  <a:pt x="0" y="615159"/>
                </a:lnTo>
                <a:lnTo>
                  <a:pt x="0" y="0"/>
                </a:lnTo>
                <a:close/>
              </a:path>
            </a:pathLst>
          </a:custGeom>
          <a:blipFill>
            <a:blip r:embed="rId26">
              <a:alphaModFix amt="19999"/>
              <a:extLst>
                <a:ext uri="{96DAC541-7B7A-43D3-8B79-37D633B846F1}">
                  <asvg:svgBlip xmlns:asvg="http://schemas.microsoft.com/office/drawing/2016/SVG/main" xmlns="" r:embed="rId27"/>
                </a:ext>
              </a:extLst>
            </a:blip>
            <a:stretch>
              <a:fillRect/>
            </a:stretch>
          </a:blipFill>
        </p:spPr>
      </p:sp>
      <p:sp>
        <p:nvSpPr>
          <p:cNvPr id="25" name="AutoShape 25"/>
          <p:cNvSpPr/>
          <p:nvPr/>
        </p:nvSpPr>
        <p:spPr>
          <a:xfrm flipV="1">
            <a:off x="14807433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6" name="Freeform 26"/>
          <p:cNvSpPr/>
          <p:nvPr/>
        </p:nvSpPr>
        <p:spPr>
          <a:xfrm>
            <a:off x="16016797" y="5066177"/>
            <a:ext cx="940373" cy="801882"/>
          </a:xfrm>
          <a:custGeom>
            <a:avLst/>
            <a:gdLst/>
            <a:ahLst/>
            <a:cxnLst/>
            <a:rect l="l" t="t" r="r" b="b"/>
            <a:pathLst>
              <a:path w="940373" h="801882">
                <a:moveTo>
                  <a:pt x="0" y="0"/>
                </a:moveTo>
                <a:lnTo>
                  <a:pt x="940373" y="0"/>
                </a:lnTo>
                <a:lnTo>
                  <a:pt x="940373" y="801882"/>
                </a:lnTo>
                <a:lnTo>
                  <a:pt x="0" y="801882"/>
                </a:lnTo>
                <a:lnTo>
                  <a:pt x="0" y="0"/>
                </a:lnTo>
                <a:close/>
              </a:path>
            </a:pathLst>
          </a:custGeom>
          <a:blipFill>
            <a:blip r:embed="rId28">
              <a:alphaModFix amt="19999"/>
              <a:extLst>
                <a:ext uri="{96DAC541-7B7A-43D3-8B79-37D633B846F1}">
                  <asvg:svgBlip xmlns:asvg="http://schemas.microsoft.com/office/drawing/2016/SVG/main" xmlns="" r:embed="rId29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 rot="-3395229">
            <a:off x="2829498" y="6682277"/>
            <a:ext cx="390334" cy="737745"/>
          </a:xfrm>
          <a:custGeom>
            <a:avLst/>
            <a:gdLst/>
            <a:ahLst/>
            <a:cxnLst/>
            <a:rect l="l" t="t" r="r" b="b"/>
            <a:pathLst>
              <a:path w="390334" h="737745">
                <a:moveTo>
                  <a:pt x="0" y="0"/>
                </a:moveTo>
                <a:lnTo>
                  <a:pt x="390334" y="0"/>
                </a:lnTo>
                <a:lnTo>
                  <a:pt x="390334" y="737745"/>
                </a:lnTo>
                <a:lnTo>
                  <a:pt x="0" y="737745"/>
                </a:lnTo>
                <a:lnTo>
                  <a:pt x="0" y="0"/>
                </a:lnTo>
                <a:close/>
              </a:path>
            </a:pathLst>
          </a:custGeom>
          <a:blipFill>
            <a:blip r:embed="rId30">
              <a:extLst>
                <a:ext uri="{96DAC541-7B7A-43D3-8B79-37D633B846F1}">
                  <asvg:svgBlip xmlns:asvg="http://schemas.microsoft.com/office/drawing/2016/SVG/main" xmlns="" r:embed="rId31"/>
                </a:ext>
              </a:extLst>
            </a:blip>
            <a:stretch>
              <a:fillRect/>
            </a:stretch>
          </a:blipFill>
        </p:spPr>
      </p:sp>
      <p:sp>
        <p:nvSpPr>
          <p:cNvPr id="28" name="AutoShape 28"/>
          <p:cNvSpPr/>
          <p:nvPr/>
        </p:nvSpPr>
        <p:spPr>
          <a:xfrm flipV="1">
            <a:off x="11445059" y="309045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Freeform 29"/>
          <p:cNvSpPr/>
          <p:nvPr/>
        </p:nvSpPr>
        <p:spPr>
          <a:xfrm>
            <a:off x="8517667" y="3616725"/>
            <a:ext cx="2146342" cy="2114147"/>
          </a:xfrm>
          <a:custGeom>
            <a:avLst/>
            <a:gdLst/>
            <a:ahLst/>
            <a:cxnLst/>
            <a:rect l="l" t="t" r="r" b="b"/>
            <a:pathLst>
              <a:path w="2146342" h="2114147">
                <a:moveTo>
                  <a:pt x="0" y="0"/>
                </a:moveTo>
                <a:lnTo>
                  <a:pt x="2146342" y="0"/>
                </a:lnTo>
                <a:lnTo>
                  <a:pt x="2146342" y="2114147"/>
                </a:lnTo>
                <a:lnTo>
                  <a:pt x="0" y="2114147"/>
                </a:lnTo>
                <a:lnTo>
                  <a:pt x="0" y="0"/>
                </a:lnTo>
                <a:close/>
              </a:path>
            </a:pathLst>
          </a:custGeom>
          <a:blipFill>
            <a:blip r:embed="rId32">
              <a:alphaModFix amt="19999"/>
              <a:extLst>
                <a:ext uri="{96DAC541-7B7A-43D3-8B79-37D633B846F1}">
                  <asvg:svgBlip xmlns:asvg="http://schemas.microsoft.com/office/drawing/2016/SVG/main" xmlns="" r:embed="rId33"/>
                </a:ext>
              </a:extLst>
            </a:blip>
            <a:stretch>
              <a:fillRect/>
            </a:stretch>
          </a:blipFill>
        </p:spPr>
      </p:sp>
      <p:sp>
        <p:nvSpPr>
          <p:cNvPr id="30" name="TextBox 30"/>
          <p:cNvSpPr txBox="1"/>
          <p:nvPr/>
        </p:nvSpPr>
        <p:spPr>
          <a:xfrm>
            <a:off x="394021" y="6409435"/>
            <a:ext cx="3654082" cy="302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4"/>
              </a:lnSpc>
              <a:spcBef>
                <a:spcPct val="0"/>
              </a:spcBef>
            </a:pPr>
            <a:r>
              <a:rPr lang="en-US" sz="1746">
                <a:solidFill>
                  <a:srgbClr val="000000"/>
                </a:solidFill>
                <a:latin typeface="Garet Light"/>
              </a:rPr>
              <a:t>Automatic Shipping Calculation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483617" y="6395080"/>
            <a:ext cx="3272594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 Light"/>
              </a:rPr>
              <a:t>Official E-Payment Gateway 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4930895" y="6442932"/>
            <a:ext cx="3315300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Data Export &amp; Sales Analytics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3581188" y="8603788"/>
            <a:ext cx="1829012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/>
                </a:solidFill>
                <a:latin typeface="Garet"/>
              </a:rPr>
              <a:t>Our Plug-in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8070183" y="6442932"/>
            <a:ext cx="3203235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Crypto Payment Integration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2364943" y="6514488"/>
            <a:ext cx="1318932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CRM &amp; SEO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83006" y="1183505"/>
            <a:ext cx="17147181" cy="9103495"/>
          </a:xfrm>
          <a:custGeom>
            <a:avLst/>
            <a:gdLst/>
            <a:ahLst/>
            <a:cxnLst/>
            <a:rect l="l" t="t" r="r" b="b"/>
            <a:pathLst>
              <a:path w="17147181" h="9103495">
                <a:moveTo>
                  <a:pt x="0" y="0"/>
                </a:moveTo>
                <a:lnTo>
                  <a:pt x="17147181" y="0"/>
                </a:lnTo>
                <a:lnTo>
                  <a:pt x="17147181" y="9103495"/>
                </a:lnTo>
                <a:lnTo>
                  <a:pt x="0" y="91034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83006" y="7477235"/>
            <a:ext cx="2260671" cy="796887"/>
          </a:xfrm>
          <a:custGeom>
            <a:avLst/>
            <a:gdLst/>
            <a:ahLst/>
            <a:cxnLst/>
            <a:rect l="l" t="t" r="r" b="b"/>
            <a:pathLst>
              <a:path w="2260671" h="796887">
                <a:moveTo>
                  <a:pt x="0" y="0"/>
                </a:moveTo>
                <a:lnTo>
                  <a:pt x="2260672" y="0"/>
                </a:lnTo>
                <a:lnTo>
                  <a:pt x="2260672" y="796887"/>
                </a:lnTo>
                <a:lnTo>
                  <a:pt x="0" y="7968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162658" y="5057187"/>
            <a:ext cx="1923589" cy="678065"/>
          </a:xfrm>
          <a:custGeom>
            <a:avLst/>
            <a:gdLst/>
            <a:ahLst/>
            <a:cxnLst/>
            <a:rect l="l" t="t" r="r" b="b"/>
            <a:pathLst>
              <a:path w="1923589" h="678065">
                <a:moveTo>
                  <a:pt x="0" y="0"/>
                </a:moveTo>
                <a:lnTo>
                  <a:pt x="1923589" y="0"/>
                </a:lnTo>
                <a:lnTo>
                  <a:pt x="1923589" y="678065"/>
                </a:lnTo>
                <a:lnTo>
                  <a:pt x="0" y="6780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 rot="-10800000">
            <a:off x="4830274" y="147777"/>
            <a:ext cx="8627452" cy="1199459"/>
            <a:chOff x="0" y="0"/>
            <a:chExt cx="3101701" cy="43122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89736" y="0"/>
                  </a:moveTo>
                  <a:lnTo>
                    <a:pt x="3011966" y="0"/>
                  </a:lnTo>
                  <a:cubicBezTo>
                    <a:pt x="3035765" y="0"/>
                    <a:pt x="3058590" y="9454"/>
                    <a:pt x="3075418" y="26283"/>
                  </a:cubicBezTo>
                  <a:cubicBezTo>
                    <a:pt x="3092247" y="43112"/>
                    <a:pt x="3101701" y="65936"/>
                    <a:pt x="3101701" y="89736"/>
                  </a:cubicBezTo>
                  <a:lnTo>
                    <a:pt x="3101701" y="341488"/>
                  </a:lnTo>
                  <a:cubicBezTo>
                    <a:pt x="3101701" y="365287"/>
                    <a:pt x="3092247" y="388112"/>
                    <a:pt x="3075418" y="404941"/>
                  </a:cubicBezTo>
                  <a:cubicBezTo>
                    <a:pt x="3058590" y="421770"/>
                    <a:pt x="3035765" y="431224"/>
                    <a:pt x="3011966" y="431224"/>
                  </a:cubicBezTo>
                  <a:lnTo>
                    <a:pt x="89736" y="431224"/>
                  </a:lnTo>
                  <a:cubicBezTo>
                    <a:pt x="65936" y="431224"/>
                    <a:pt x="43112" y="421770"/>
                    <a:pt x="26283" y="404941"/>
                  </a:cubicBezTo>
                  <a:cubicBezTo>
                    <a:pt x="9454" y="388112"/>
                    <a:pt x="0" y="365287"/>
                    <a:pt x="0" y="341488"/>
                  </a:cubicBezTo>
                  <a:lnTo>
                    <a:pt x="0" y="89736"/>
                  </a:lnTo>
                  <a:cubicBezTo>
                    <a:pt x="0" y="65936"/>
                    <a:pt x="9454" y="43112"/>
                    <a:pt x="26283" y="26283"/>
                  </a:cubicBezTo>
                  <a:cubicBezTo>
                    <a:pt x="43112" y="9454"/>
                    <a:pt x="65936" y="0"/>
                    <a:pt x="89736" y="0"/>
                  </a:cubicBezTo>
                  <a:close/>
                </a:path>
              </a:pathLst>
            </a:custGeom>
            <a:solidFill>
              <a:srgbClr val="BAD5EB">
                <a:alpha val="18824"/>
              </a:srgbClr>
            </a:solidFill>
            <a:ln w="19050" cap="rnd">
              <a:solidFill>
                <a:srgbClr val="F5AFCE">
                  <a:alpha val="18824"/>
                </a:srgbClr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5102577" y="507228"/>
            <a:ext cx="8082847" cy="585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0"/>
              </a:lnSpc>
            </a:pPr>
            <a:r>
              <a:rPr lang="en-US" sz="4542">
                <a:solidFill>
                  <a:srgbClr val="313137"/>
                </a:solidFill>
                <a:latin typeface="Calistoga"/>
              </a:rPr>
              <a:t>Automatic Shipping Calculator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830274" y="147777"/>
            <a:ext cx="8627452" cy="1199459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89736" y="0"/>
                  </a:moveTo>
                  <a:lnTo>
                    <a:pt x="3011966" y="0"/>
                  </a:lnTo>
                  <a:cubicBezTo>
                    <a:pt x="3035765" y="0"/>
                    <a:pt x="3058590" y="9454"/>
                    <a:pt x="3075418" y="26283"/>
                  </a:cubicBezTo>
                  <a:cubicBezTo>
                    <a:pt x="3092247" y="43112"/>
                    <a:pt x="3101701" y="65936"/>
                    <a:pt x="3101701" y="89736"/>
                  </a:cubicBezTo>
                  <a:lnTo>
                    <a:pt x="3101701" y="341488"/>
                  </a:lnTo>
                  <a:cubicBezTo>
                    <a:pt x="3101701" y="365287"/>
                    <a:pt x="3092247" y="388112"/>
                    <a:pt x="3075418" y="404941"/>
                  </a:cubicBezTo>
                  <a:cubicBezTo>
                    <a:pt x="3058590" y="421770"/>
                    <a:pt x="3035765" y="431224"/>
                    <a:pt x="3011966" y="431224"/>
                  </a:cubicBezTo>
                  <a:lnTo>
                    <a:pt x="89736" y="431224"/>
                  </a:lnTo>
                  <a:cubicBezTo>
                    <a:pt x="65936" y="431224"/>
                    <a:pt x="43112" y="421770"/>
                    <a:pt x="26283" y="404941"/>
                  </a:cubicBezTo>
                  <a:cubicBezTo>
                    <a:pt x="9454" y="388112"/>
                    <a:pt x="0" y="365287"/>
                    <a:pt x="0" y="341488"/>
                  </a:cubicBezTo>
                  <a:lnTo>
                    <a:pt x="0" y="89736"/>
                  </a:lnTo>
                  <a:cubicBezTo>
                    <a:pt x="0" y="65936"/>
                    <a:pt x="9454" y="43112"/>
                    <a:pt x="26283" y="26283"/>
                  </a:cubicBezTo>
                  <a:cubicBezTo>
                    <a:pt x="43112" y="9454"/>
                    <a:pt x="65936" y="0"/>
                    <a:pt x="89736" y="0"/>
                  </a:cubicBezTo>
                  <a:close/>
                </a:path>
              </a:pathLst>
            </a:custGeom>
            <a:solidFill>
              <a:srgbClr val="BAD5EB">
                <a:alpha val="18824"/>
              </a:srgbClr>
            </a:solidFill>
            <a:ln w="19050" cap="rnd">
              <a:solidFill>
                <a:srgbClr val="F5AFCE">
                  <a:alpha val="18824"/>
                </a:srgbClr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102577" y="507228"/>
            <a:ext cx="8082847" cy="585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0"/>
              </a:lnSpc>
            </a:pPr>
            <a:r>
              <a:rPr lang="en-US" sz="4542">
                <a:solidFill>
                  <a:srgbClr val="313137"/>
                </a:solidFill>
                <a:latin typeface="Calistoga"/>
              </a:rPr>
              <a:t>Automatic Shipping Calculator</a:t>
            </a:r>
          </a:p>
        </p:txBody>
      </p:sp>
      <p:sp>
        <p:nvSpPr>
          <p:cNvPr id="6" name="Freeform 6"/>
          <p:cNvSpPr/>
          <p:nvPr/>
        </p:nvSpPr>
        <p:spPr>
          <a:xfrm>
            <a:off x="0" y="1499238"/>
            <a:ext cx="18288000" cy="8292462"/>
          </a:xfrm>
          <a:custGeom>
            <a:avLst/>
            <a:gdLst/>
            <a:ahLst/>
            <a:cxnLst/>
            <a:rect l="l" t="t" r="r" b="b"/>
            <a:pathLst>
              <a:path w="18288000" h="8292462">
                <a:moveTo>
                  <a:pt x="0" y="0"/>
                </a:moveTo>
                <a:lnTo>
                  <a:pt x="18288000" y="0"/>
                </a:lnTo>
                <a:lnTo>
                  <a:pt x="18288000" y="8292462"/>
                </a:lnTo>
                <a:lnTo>
                  <a:pt x="0" y="82924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565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0" y="8250518"/>
            <a:ext cx="2260671" cy="796887"/>
          </a:xfrm>
          <a:custGeom>
            <a:avLst/>
            <a:gdLst/>
            <a:ahLst/>
            <a:cxnLst/>
            <a:rect l="l" t="t" r="r" b="b"/>
            <a:pathLst>
              <a:path w="2260671" h="796887">
                <a:moveTo>
                  <a:pt x="0" y="0"/>
                </a:moveTo>
                <a:lnTo>
                  <a:pt x="2260671" y="0"/>
                </a:lnTo>
                <a:lnTo>
                  <a:pt x="2260671" y="796887"/>
                </a:lnTo>
                <a:lnTo>
                  <a:pt x="0" y="7968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5758656" y="5645469"/>
            <a:ext cx="2260671" cy="796887"/>
          </a:xfrm>
          <a:custGeom>
            <a:avLst/>
            <a:gdLst/>
            <a:ahLst/>
            <a:cxnLst/>
            <a:rect l="l" t="t" r="r" b="b"/>
            <a:pathLst>
              <a:path w="2260671" h="796887">
                <a:moveTo>
                  <a:pt x="0" y="0"/>
                </a:moveTo>
                <a:lnTo>
                  <a:pt x="2260671" y="0"/>
                </a:lnTo>
                <a:lnTo>
                  <a:pt x="2260671" y="796887"/>
                </a:lnTo>
                <a:lnTo>
                  <a:pt x="0" y="7968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300865" y="364893"/>
            <a:ext cx="9686270" cy="1346664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79927" y="0"/>
                  </a:moveTo>
                  <a:lnTo>
                    <a:pt x="3021775" y="0"/>
                  </a:lnTo>
                  <a:cubicBezTo>
                    <a:pt x="3065917" y="0"/>
                    <a:pt x="3101701" y="35784"/>
                    <a:pt x="3101701" y="79927"/>
                  </a:cubicBezTo>
                  <a:lnTo>
                    <a:pt x="3101701" y="351297"/>
                  </a:lnTo>
                  <a:cubicBezTo>
                    <a:pt x="3101701" y="395439"/>
                    <a:pt x="3065917" y="431224"/>
                    <a:pt x="3021775" y="431224"/>
                  </a:cubicBezTo>
                  <a:lnTo>
                    <a:pt x="79927" y="431224"/>
                  </a:lnTo>
                  <a:cubicBezTo>
                    <a:pt x="35784" y="431224"/>
                    <a:pt x="0" y="395439"/>
                    <a:pt x="0" y="351297"/>
                  </a:cubicBezTo>
                  <a:lnTo>
                    <a:pt x="0" y="79927"/>
                  </a:lnTo>
                  <a:cubicBezTo>
                    <a:pt x="0" y="35784"/>
                    <a:pt x="35784" y="0"/>
                    <a:pt x="799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4714520" y="752418"/>
            <a:ext cx="8858961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Additional Website Features</a:t>
            </a:r>
          </a:p>
        </p:txBody>
      </p:sp>
      <p:sp>
        <p:nvSpPr>
          <p:cNvPr id="6" name="Freeform 6"/>
          <p:cNvSpPr/>
          <p:nvPr/>
        </p:nvSpPr>
        <p:spPr>
          <a:xfrm>
            <a:off x="1039384" y="4509067"/>
            <a:ext cx="1984193" cy="1780813"/>
          </a:xfrm>
          <a:custGeom>
            <a:avLst/>
            <a:gdLst/>
            <a:ahLst/>
            <a:cxnLst/>
            <a:rect l="l" t="t" r="r" b="b"/>
            <a:pathLst>
              <a:path w="1984193" h="1780813">
                <a:moveTo>
                  <a:pt x="0" y="0"/>
                </a:moveTo>
                <a:lnTo>
                  <a:pt x="1984193" y="0"/>
                </a:lnTo>
                <a:lnTo>
                  <a:pt x="1984193" y="1780813"/>
                </a:lnTo>
                <a:lnTo>
                  <a:pt x="0" y="17808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883173" y="2740023"/>
            <a:ext cx="2533175" cy="1328444"/>
          </a:xfrm>
          <a:custGeom>
            <a:avLst/>
            <a:gdLst/>
            <a:ahLst/>
            <a:cxnLst/>
            <a:rect l="l" t="t" r="r" b="b"/>
            <a:pathLst>
              <a:path w="2533175" h="1328444">
                <a:moveTo>
                  <a:pt x="0" y="0"/>
                </a:moveTo>
                <a:lnTo>
                  <a:pt x="2533175" y="0"/>
                </a:lnTo>
                <a:lnTo>
                  <a:pt x="2533175" y="1328444"/>
                </a:lnTo>
                <a:lnTo>
                  <a:pt x="0" y="13284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9999"/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81773" y="2830917"/>
            <a:ext cx="3099415" cy="3099415"/>
          </a:xfrm>
          <a:custGeom>
            <a:avLst/>
            <a:gdLst/>
            <a:ahLst/>
            <a:cxnLst/>
            <a:rect l="l" t="t" r="r" b="b"/>
            <a:pathLst>
              <a:path w="3099415" h="3099415">
                <a:moveTo>
                  <a:pt x="0" y="0"/>
                </a:moveTo>
                <a:lnTo>
                  <a:pt x="3099415" y="0"/>
                </a:lnTo>
                <a:lnTo>
                  <a:pt x="3099415" y="3099415"/>
                </a:lnTo>
                <a:lnTo>
                  <a:pt x="0" y="309941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9999"/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2584245" y="5740870"/>
            <a:ext cx="259589" cy="158674"/>
          </a:xfrm>
          <a:custGeom>
            <a:avLst/>
            <a:gdLst/>
            <a:ahLst/>
            <a:cxnLst/>
            <a:rect l="l" t="t" r="r" b="b"/>
            <a:pathLst>
              <a:path w="259589" h="158674">
                <a:moveTo>
                  <a:pt x="0" y="0"/>
                </a:moveTo>
                <a:lnTo>
                  <a:pt x="259589" y="0"/>
                </a:lnTo>
                <a:lnTo>
                  <a:pt x="259589" y="158674"/>
                </a:lnTo>
                <a:lnTo>
                  <a:pt x="0" y="1586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19999"/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3517105" y="5399474"/>
            <a:ext cx="443245" cy="662796"/>
          </a:xfrm>
          <a:custGeom>
            <a:avLst/>
            <a:gdLst/>
            <a:ahLst/>
            <a:cxnLst/>
            <a:rect l="l" t="t" r="r" b="b"/>
            <a:pathLst>
              <a:path w="443245" h="662796">
                <a:moveTo>
                  <a:pt x="0" y="0"/>
                </a:moveTo>
                <a:lnTo>
                  <a:pt x="443245" y="0"/>
                </a:lnTo>
                <a:lnTo>
                  <a:pt x="443245" y="662796"/>
                </a:lnTo>
                <a:lnTo>
                  <a:pt x="0" y="6627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19999"/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3137944" y="4979342"/>
            <a:ext cx="287649" cy="430130"/>
          </a:xfrm>
          <a:custGeom>
            <a:avLst/>
            <a:gdLst/>
            <a:ahLst/>
            <a:cxnLst/>
            <a:rect l="l" t="t" r="r" b="b"/>
            <a:pathLst>
              <a:path w="287649" h="430130">
                <a:moveTo>
                  <a:pt x="0" y="0"/>
                </a:moveTo>
                <a:lnTo>
                  <a:pt x="287649" y="0"/>
                </a:lnTo>
                <a:lnTo>
                  <a:pt x="287649" y="430130"/>
                </a:lnTo>
                <a:lnTo>
                  <a:pt x="0" y="43013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19999"/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534567" y="5591900"/>
            <a:ext cx="411474" cy="615288"/>
          </a:xfrm>
          <a:custGeom>
            <a:avLst/>
            <a:gdLst/>
            <a:ahLst/>
            <a:cxnLst/>
            <a:rect l="l" t="t" r="r" b="b"/>
            <a:pathLst>
              <a:path w="411474" h="615288">
                <a:moveTo>
                  <a:pt x="0" y="0"/>
                </a:moveTo>
                <a:lnTo>
                  <a:pt x="411474" y="0"/>
                </a:lnTo>
                <a:lnTo>
                  <a:pt x="411474" y="615288"/>
                </a:lnTo>
                <a:lnTo>
                  <a:pt x="0" y="61528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19999"/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825585" y="4897952"/>
            <a:ext cx="240913" cy="360244"/>
          </a:xfrm>
          <a:custGeom>
            <a:avLst/>
            <a:gdLst/>
            <a:ahLst/>
            <a:cxnLst/>
            <a:rect l="l" t="t" r="r" b="b"/>
            <a:pathLst>
              <a:path w="240913" h="360244">
                <a:moveTo>
                  <a:pt x="0" y="0"/>
                </a:moveTo>
                <a:lnTo>
                  <a:pt x="240913" y="0"/>
                </a:lnTo>
                <a:lnTo>
                  <a:pt x="240913" y="360244"/>
                </a:lnTo>
                <a:lnTo>
                  <a:pt x="0" y="36024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alphaModFix amt="19999"/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4663300" y="3703967"/>
            <a:ext cx="3218160" cy="2550750"/>
          </a:xfrm>
          <a:custGeom>
            <a:avLst/>
            <a:gdLst/>
            <a:ahLst/>
            <a:cxnLst/>
            <a:rect l="l" t="t" r="r" b="b"/>
            <a:pathLst>
              <a:path w="3218160" h="2550750">
                <a:moveTo>
                  <a:pt x="0" y="0"/>
                </a:moveTo>
                <a:lnTo>
                  <a:pt x="3218160" y="0"/>
                </a:lnTo>
                <a:lnTo>
                  <a:pt x="3218160" y="2550750"/>
                </a:lnTo>
                <a:lnTo>
                  <a:pt x="0" y="255075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5687556" y="3221395"/>
            <a:ext cx="1169647" cy="407509"/>
          </a:xfrm>
          <a:custGeom>
            <a:avLst/>
            <a:gdLst/>
            <a:ahLst/>
            <a:cxnLst/>
            <a:rect l="l" t="t" r="r" b="b"/>
            <a:pathLst>
              <a:path w="1169647" h="407509">
                <a:moveTo>
                  <a:pt x="0" y="0"/>
                </a:moveTo>
                <a:lnTo>
                  <a:pt x="1169647" y="0"/>
                </a:lnTo>
                <a:lnTo>
                  <a:pt x="1169647" y="407509"/>
                </a:lnTo>
                <a:lnTo>
                  <a:pt x="0" y="407509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b="-123379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7067288" y="3404245"/>
            <a:ext cx="455619" cy="609551"/>
          </a:xfrm>
          <a:custGeom>
            <a:avLst/>
            <a:gdLst/>
            <a:ahLst/>
            <a:cxnLst/>
            <a:rect l="l" t="t" r="r" b="b"/>
            <a:pathLst>
              <a:path w="455619" h="609551">
                <a:moveTo>
                  <a:pt x="0" y="0"/>
                </a:moveTo>
                <a:lnTo>
                  <a:pt x="455619" y="0"/>
                </a:lnTo>
                <a:lnTo>
                  <a:pt x="455619" y="609551"/>
                </a:lnTo>
                <a:lnTo>
                  <a:pt x="0" y="60955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b="-43500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668035" y="7452917"/>
            <a:ext cx="7335281" cy="998063"/>
          </a:xfrm>
          <a:custGeom>
            <a:avLst/>
            <a:gdLst/>
            <a:ahLst/>
            <a:cxnLst/>
            <a:rect l="l" t="t" r="r" b="b"/>
            <a:pathLst>
              <a:path w="7335281" h="998063">
                <a:moveTo>
                  <a:pt x="0" y="0"/>
                </a:moveTo>
                <a:lnTo>
                  <a:pt x="7335282" y="0"/>
                </a:lnTo>
                <a:lnTo>
                  <a:pt x="7335282" y="998063"/>
                </a:lnTo>
                <a:lnTo>
                  <a:pt x="0" y="99806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alphaModFix amt="19999"/>
            </a:blip>
            <a:stretch>
              <a:fillRect l="-2202" t="-8932" r="-1682" b="-8798"/>
            </a:stretch>
          </a:blipFill>
          <a:ln w="38100" cap="sq">
            <a:solidFill>
              <a:srgbClr val="000000">
                <a:alpha val="19608"/>
              </a:srgbClr>
            </a:solidFill>
            <a:prstDash val="solid"/>
            <a:miter/>
          </a:ln>
        </p:spPr>
      </p:sp>
      <p:sp>
        <p:nvSpPr>
          <p:cNvPr id="18" name="Freeform 18"/>
          <p:cNvSpPr/>
          <p:nvPr/>
        </p:nvSpPr>
        <p:spPr>
          <a:xfrm>
            <a:off x="13683875" y="4214844"/>
            <a:ext cx="986815" cy="902936"/>
          </a:xfrm>
          <a:custGeom>
            <a:avLst/>
            <a:gdLst/>
            <a:ahLst/>
            <a:cxnLst/>
            <a:rect l="l" t="t" r="r" b="b"/>
            <a:pathLst>
              <a:path w="986815" h="902936">
                <a:moveTo>
                  <a:pt x="0" y="0"/>
                </a:moveTo>
                <a:lnTo>
                  <a:pt x="986814" y="0"/>
                </a:lnTo>
                <a:lnTo>
                  <a:pt x="986814" y="902935"/>
                </a:lnTo>
                <a:lnTo>
                  <a:pt x="0" y="90293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alphaModFix amt="19999"/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5287773" y="4428476"/>
            <a:ext cx="2398422" cy="860434"/>
          </a:xfrm>
          <a:custGeom>
            <a:avLst/>
            <a:gdLst/>
            <a:ahLst/>
            <a:cxnLst/>
            <a:rect l="l" t="t" r="r" b="b"/>
            <a:pathLst>
              <a:path w="2398422" h="860434">
                <a:moveTo>
                  <a:pt x="0" y="0"/>
                </a:moveTo>
                <a:lnTo>
                  <a:pt x="2398421" y="0"/>
                </a:lnTo>
                <a:lnTo>
                  <a:pt x="2398421" y="860434"/>
                </a:lnTo>
                <a:lnTo>
                  <a:pt x="0" y="860434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alphaModFix amt="19999"/>
              <a:extLst>
                <a:ext uri="{96DAC541-7B7A-43D3-8B79-37D633B846F1}">
                  <asvg:svgBlip xmlns:asvg="http://schemas.microsoft.com/office/drawing/2016/SVG/main" xmlns="" r:embed="rId22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4663300" y="3404245"/>
            <a:ext cx="863887" cy="449317"/>
          </a:xfrm>
          <a:custGeom>
            <a:avLst/>
            <a:gdLst/>
            <a:ahLst/>
            <a:cxnLst/>
            <a:rect l="l" t="t" r="r" b="b"/>
            <a:pathLst>
              <a:path w="863887" h="449317">
                <a:moveTo>
                  <a:pt x="0" y="0"/>
                </a:moveTo>
                <a:lnTo>
                  <a:pt x="863887" y="0"/>
                </a:lnTo>
                <a:lnTo>
                  <a:pt x="863887" y="449317"/>
                </a:lnTo>
                <a:lnTo>
                  <a:pt x="0" y="449317"/>
                </a:lnTo>
                <a:lnTo>
                  <a:pt x="0" y="0"/>
                </a:lnTo>
                <a:close/>
              </a:path>
            </a:pathLst>
          </a:custGeom>
          <a:blipFill>
            <a:blip r:embed="rId23"/>
            <a:stretch>
              <a:fillRect t="-49633"/>
            </a:stretch>
          </a:blipFill>
        </p:spPr>
      </p:sp>
      <p:sp>
        <p:nvSpPr>
          <p:cNvPr id="21" name="AutoShape 21"/>
          <p:cNvSpPr/>
          <p:nvPr/>
        </p:nvSpPr>
        <p:spPr>
          <a:xfrm flipV="1">
            <a:off x="4290446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2" name="AutoShape 22"/>
          <p:cNvSpPr/>
          <p:nvPr/>
        </p:nvSpPr>
        <p:spPr>
          <a:xfrm flipV="1">
            <a:off x="7993792" y="313111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3" name="Freeform 23"/>
          <p:cNvSpPr/>
          <p:nvPr/>
        </p:nvSpPr>
        <p:spPr>
          <a:xfrm>
            <a:off x="11954280" y="3804326"/>
            <a:ext cx="1729594" cy="1390161"/>
          </a:xfrm>
          <a:custGeom>
            <a:avLst/>
            <a:gdLst/>
            <a:ahLst/>
            <a:cxnLst/>
            <a:rect l="l" t="t" r="r" b="b"/>
            <a:pathLst>
              <a:path w="1729594" h="1390161">
                <a:moveTo>
                  <a:pt x="0" y="0"/>
                </a:moveTo>
                <a:lnTo>
                  <a:pt x="1729595" y="0"/>
                </a:lnTo>
                <a:lnTo>
                  <a:pt x="1729595" y="1390162"/>
                </a:lnTo>
                <a:lnTo>
                  <a:pt x="0" y="1390162"/>
                </a:lnTo>
                <a:lnTo>
                  <a:pt x="0" y="0"/>
                </a:lnTo>
                <a:close/>
              </a:path>
            </a:pathLst>
          </a:custGeom>
          <a:blipFill>
            <a:blip r:embed="rId24">
              <a:alphaModFix amt="19999"/>
              <a:extLst>
                <a:ext uri="{96DAC541-7B7A-43D3-8B79-37D633B846F1}">
                  <asvg:svgBlip xmlns:asvg="http://schemas.microsoft.com/office/drawing/2016/SVG/main" xmlns="" r:embed="rId25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1527869" y="5297901"/>
            <a:ext cx="2310454" cy="615158"/>
          </a:xfrm>
          <a:custGeom>
            <a:avLst/>
            <a:gdLst/>
            <a:ahLst/>
            <a:cxnLst/>
            <a:rect l="l" t="t" r="r" b="b"/>
            <a:pathLst>
              <a:path w="2310454" h="615158">
                <a:moveTo>
                  <a:pt x="0" y="0"/>
                </a:moveTo>
                <a:lnTo>
                  <a:pt x="2310454" y="0"/>
                </a:lnTo>
                <a:lnTo>
                  <a:pt x="2310454" y="615159"/>
                </a:lnTo>
                <a:lnTo>
                  <a:pt x="0" y="615159"/>
                </a:lnTo>
                <a:lnTo>
                  <a:pt x="0" y="0"/>
                </a:lnTo>
                <a:close/>
              </a:path>
            </a:pathLst>
          </a:custGeom>
          <a:blipFill>
            <a:blip r:embed="rId26">
              <a:alphaModFix amt="19999"/>
              <a:extLst>
                <a:ext uri="{96DAC541-7B7A-43D3-8B79-37D633B846F1}">
                  <asvg:svgBlip xmlns:asvg="http://schemas.microsoft.com/office/drawing/2016/SVG/main" xmlns="" r:embed="rId27"/>
                </a:ext>
              </a:extLst>
            </a:blip>
            <a:stretch>
              <a:fillRect/>
            </a:stretch>
          </a:blipFill>
        </p:spPr>
      </p:sp>
      <p:sp>
        <p:nvSpPr>
          <p:cNvPr id="25" name="AutoShape 25"/>
          <p:cNvSpPr/>
          <p:nvPr/>
        </p:nvSpPr>
        <p:spPr>
          <a:xfrm flipV="1">
            <a:off x="14807433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6" name="Freeform 26"/>
          <p:cNvSpPr/>
          <p:nvPr/>
        </p:nvSpPr>
        <p:spPr>
          <a:xfrm>
            <a:off x="16016797" y="5066177"/>
            <a:ext cx="940373" cy="801882"/>
          </a:xfrm>
          <a:custGeom>
            <a:avLst/>
            <a:gdLst/>
            <a:ahLst/>
            <a:cxnLst/>
            <a:rect l="l" t="t" r="r" b="b"/>
            <a:pathLst>
              <a:path w="940373" h="801882">
                <a:moveTo>
                  <a:pt x="0" y="0"/>
                </a:moveTo>
                <a:lnTo>
                  <a:pt x="940373" y="0"/>
                </a:lnTo>
                <a:lnTo>
                  <a:pt x="940373" y="801882"/>
                </a:lnTo>
                <a:lnTo>
                  <a:pt x="0" y="801882"/>
                </a:lnTo>
                <a:lnTo>
                  <a:pt x="0" y="0"/>
                </a:lnTo>
                <a:close/>
              </a:path>
            </a:pathLst>
          </a:custGeom>
          <a:blipFill>
            <a:blip r:embed="rId28">
              <a:alphaModFix amt="19999"/>
              <a:extLst>
                <a:ext uri="{96DAC541-7B7A-43D3-8B79-37D633B846F1}">
                  <asvg:svgBlip xmlns:asvg="http://schemas.microsoft.com/office/drawing/2016/SVG/main" xmlns="" r:embed="rId29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 rot="-3395229">
            <a:off x="2829498" y="6682277"/>
            <a:ext cx="390334" cy="737745"/>
          </a:xfrm>
          <a:custGeom>
            <a:avLst/>
            <a:gdLst/>
            <a:ahLst/>
            <a:cxnLst/>
            <a:rect l="l" t="t" r="r" b="b"/>
            <a:pathLst>
              <a:path w="390334" h="737745">
                <a:moveTo>
                  <a:pt x="0" y="0"/>
                </a:moveTo>
                <a:lnTo>
                  <a:pt x="390334" y="0"/>
                </a:lnTo>
                <a:lnTo>
                  <a:pt x="390334" y="737745"/>
                </a:lnTo>
                <a:lnTo>
                  <a:pt x="0" y="737745"/>
                </a:lnTo>
                <a:lnTo>
                  <a:pt x="0" y="0"/>
                </a:lnTo>
                <a:close/>
              </a:path>
            </a:pathLst>
          </a:custGeom>
          <a:blipFill>
            <a:blip r:embed="rId30">
              <a:alphaModFix amt="19999"/>
              <a:extLst>
                <a:ext uri="{96DAC541-7B7A-43D3-8B79-37D633B846F1}">
                  <asvg:svgBlip xmlns:asvg="http://schemas.microsoft.com/office/drawing/2016/SVG/main" xmlns="" r:embed="rId31"/>
                </a:ext>
              </a:extLst>
            </a:blip>
            <a:stretch>
              <a:fillRect/>
            </a:stretch>
          </a:blipFill>
        </p:spPr>
      </p:sp>
      <p:sp>
        <p:nvSpPr>
          <p:cNvPr id="28" name="AutoShape 28"/>
          <p:cNvSpPr/>
          <p:nvPr/>
        </p:nvSpPr>
        <p:spPr>
          <a:xfrm flipV="1">
            <a:off x="11445059" y="309045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Freeform 29"/>
          <p:cNvSpPr/>
          <p:nvPr/>
        </p:nvSpPr>
        <p:spPr>
          <a:xfrm>
            <a:off x="8517667" y="3616725"/>
            <a:ext cx="2146342" cy="2114147"/>
          </a:xfrm>
          <a:custGeom>
            <a:avLst/>
            <a:gdLst/>
            <a:ahLst/>
            <a:cxnLst/>
            <a:rect l="l" t="t" r="r" b="b"/>
            <a:pathLst>
              <a:path w="2146342" h="2114147">
                <a:moveTo>
                  <a:pt x="0" y="0"/>
                </a:moveTo>
                <a:lnTo>
                  <a:pt x="2146342" y="0"/>
                </a:lnTo>
                <a:lnTo>
                  <a:pt x="2146342" y="2114147"/>
                </a:lnTo>
                <a:lnTo>
                  <a:pt x="0" y="2114147"/>
                </a:lnTo>
                <a:lnTo>
                  <a:pt x="0" y="0"/>
                </a:lnTo>
                <a:close/>
              </a:path>
            </a:pathLst>
          </a:custGeom>
          <a:blipFill>
            <a:blip r:embed="rId32">
              <a:alphaModFix amt="19999"/>
              <a:extLst>
                <a:ext uri="{96DAC541-7B7A-43D3-8B79-37D633B846F1}">
                  <asvg:svgBlip xmlns:asvg="http://schemas.microsoft.com/office/drawing/2016/SVG/main" xmlns="" r:embed="rId33"/>
                </a:ext>
              </a:extLst>
            </a:blip>
            <a:stretch>
              <a:fillRect/>
            </a:stretch>
          </a:blipFill>
        </p:spPr>
      </p:sp>
      <p:sp>
        <p:nvSpPr>
          <p:cNvPr id="30" name="TextBox 30"/>
          <p:cNvSpPr txBox="1"/>
          <p:nvPr/>
        </p:nvSpPr>
        <p:spPr>
          <a:xfrm>
            <a:off x="394021" y="6409435"/>
            <a:ext cx="3654082" cy="302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4"/>
              </a:lnSpc>
              <a:spcBef>
                <a:spcPct val="0"/>
              </a:spcBef>
            </a:pPr>
            <a:r>
              <a:rPr lang="en-US" sz="1746">
                <a:solidFill>
                  <a:srgbClr val="000000">
                    <a:alpha val="19608"/>
                  </a:srgbClr>
                </a:solidFill>
                <a:latin typeface="Garet Light"/>
              </a:rPr>
              <a:t>Automatic Shipping Calculation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483617" y="6395080"/>
            <a:ext cx="3272594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/>
                </a:solidFill>
                <a:latin typeface="Garet Light"/>
              </a:rPr>
              <a:t>Official E-Payment Gateway 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4930895" y="6442932"/>
            <a:ext cx="3315300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Data Export &amp; Sales Analytics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3581188" y="8630826"/>
            <a:ext cx="1945999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 dirty="0">
                <a:solidFill>
                  <a:srgbClr val="000000">
                    <a:alpha val="19608"/>
                  </a:srgbClr>
                </a:solidFill>
                <a:latin typeface="Garet"/>
              </a:rPr>
              <a:t>Our Plug-in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8070183" y="6442932"/>
            <a:ext cx="3203235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Crypto Payment Integration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2364943" y="6514488"/>
            <a:ext cx="1318932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CRM &amp; SEO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695753" y="8196053"/>
            <a:ext cx="5815099" cy="1780874"/>
          </a:xfrm>
          <a:custGeom>
            <a:avLst/>
            <a:gdLst/>
            <a:ahLst/>
            <a:cxnLst/>
            <a:rect l="l" t="t" r="r" b="b"/>
            <a:pathLst>
              <a:path w="5815099" h="1780874">
                <a:moveTo>
                  <a:pt x="0" y="0"/>
                </a:moveTo>
                <a:lnTo>
                  <a:pt x="5815099" y="0"/>
                </a:lnTo>
                <a:lnTo>
                  <a:pt x="5815099" y="1780874"/>
                </a:lnTo>
                <a:lnTo>
                  <a:pt x="0" y="17808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93001" y="1226275"/>
            <a:ext cx="12020602" cy="7102119"/>
          </a:xfrm>
          <a:custGeom>
            <a:avLst/>
            <a:gdLst/>
            <a:ahLst/>
            <a:cxnLst/>
            <a:rect l="l" t="t" r="r" b="b"/>
            <a:pathLst>
              <a:path w="12020602" h="7102119">
                <a:moveTo>
                  <a:pt x="0" y="0"/>
                </a:moveTo>
                <a:lnTo>
                  <a:pt x="12020602" y="0"/>
                </a:lnTo>
                <a:lnTo>
                  <a:pt x="12020602" y="7102120"/>
                </a:lnTo>
                <a:lnTo>
                  <a:pt x="0" y="71021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768264" y="2096419"/>
            <a:ext cx="7670077" cy="4067286"/>
            <a:chOff x="0" y="0"/>
            <a:chExt cx="2020103" cy="107121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020103" cy="1071219"/>
            </a:xfrm>
            <a:custGeom>
              <a:avLst/>
              <a:gdLst/>
              <a:ahLst/>
              <a:cxnLst/>
              <a:rect l="l" t="t" r="r" b="b"/>
              <a:pathLst>
                <a:path w="2020103" h="1071219">
                  <a:moveTo>
                    <a:pt x="12112" y="0"/>
                  </a:moveTo>
                  <a:lnTo>
                    <a:pt x="2007990" y="0"/>
                  </a:lnTo>
                  <a:cubicBezTo>
                    <a:pt x="2014680" y="0"/>
                    <a:pt x="2020103" y="5423"/>
                    <a:pt x="2020103" y="12112"/>
                  </a:cubicBezTo>
                  <a:lnTo>
                    <a:pt x="2020103" y="1059107"/>
                  </a:lnTo>
                  <a:cubicBezTo>
                    <a:pt x="2020103" y="1062319"/>
                    <a:pt x="2018827" y="1065400"/>
                    <a:pt x="2016555" y="1067672"/>
                  </a:cubicBezTo>
                  <a:cubicBezTo>
                    <a:pt x="2014283" y="1069943"/>
                    <a:pt x="2011203" y="1071219"/>
                    <a:pt x="2007990" y="1071219"/>
                  </a:cubicBezTo>
                  <a:lnTo>
                    <a:pt x="12112" y="1071219"/>
                  </a:lnTo>
                  <a:cubicBezTo>
                    <a:pt x="8900" y="1071219"/>
                    <a:pt x="5819" y="1069943"/>
                    <a:pt x="3548" y="1067672"/>
                  </a:cubicBezTo>
                  <a:cubicBezTo>
                    <a:pt x="1276" y="1065400"/>
                    <a:pt x="0" y="1062319"/>
                    <a:pt x="0" y="1059107"/>
                  </a:cubicBezTo>
                  <a:lnTo>
                    <a:pt x="0" y="12112"/>
                  </a:lnTo>
                  <a:cubicBezTo>
                    <a:pt x="0" y="8900"/>
                    <a:pt x="1276" y="5819"/>
                    <a:pt x="3548" y="3548"/>
                  </a:cubicBezTo>
                  <a:cubicBezTo>
                    <a:pt x="5819" y="1276"/>
                    <a:pt x="8900" y="0"/>
                    <a:pt x="12112" y="0"/>
                  </a:cubicBezTo>
                  <a:close/>
                </a:path>
              </a:pathLst>
            </a:custGeom>
            <a:solidFill>
              <a:srgbClr val="F4F4F4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28575"/>
              <a:ext cx="2020103" cy="1099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 rot="-10800000">
            <a:off x="5147994" y="192672"/>
            <a:ext cx="6562861" cy="1033604"/>
            <a:chOff x="0" y="0"/>
            <a:chExt cx="3316627" cy="52234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316627" cy="522345"/>
            </a:xfrm>
            <a:custGeom>
              <a:avLst/>
              <a:gdLst/>
              <a:ahLst/>
              <a:cxnLst/>
              <a:rect l="l" t="t" r="r" b="b"/>
              <a:pathLst>
                <a:path w="3316627" h="522345">
                  <a:moveTo>
                    <a:pt x="117966" y="0"/>
                  </a:moveTo>
                  <a:lnTo>
                    <a:pt x="3198661" y="0"/>
                  </a:lnTo>
                  <a:cubicBezTo>
                    <a:pt x="3229947" y="0"/>
                    <a:pt x="3259953" y="12428"/>
                    <a:pt x="3282075" y="34551"/>
                  </a:cubicBezTo>
                  <a:cubicBezTo>
                    <a:pt x="3304198" y="56674"/>
                    <a:pt x="3316627" y="86679"/>
                    <a:pt x="3316627" y="117966"/>
                  </a:cubicBezTo>
                  <a:lnTo>
                    <a:pt x="3316627" y="404379"/>
                  </a:lnTo>
                  <a:cubicBezTo>
                    <a:pt x="3316627" y="435666"/>
                    <a:pt x="3304198" y="465671"/>
                    <a:pt x="3282075" y="487794"/>
                  </a:cubicBezTo>
                  <a:cubicBezTo>
                    <a:pt x="3259953" y="509916"/>
                    <a:pt x="3229947" y="522345"/>
                    <a:pt x="3198661" y="522345"/>
                  </a:cubicBezTo>
                  <a:lnTo>
                    <a:pt x="117966" y="522345"/>
                  </a:lnTo>
                  <a:cubicBezTo>
                    <a:pt x="86679" y="522345"/>
                    <a:pt x="56674" y="509916"/>
                    <a:pt x="34551" y="487794"/>
                  </a:cubicBezTo>
                  <a:cubicBezTo>
                    <a:pt x="12428" y="465671"/>
                    <a:pt x="0" y="435666"/>
                    <a:pt x="0" y="404379"/>
                  </a:cubicBezTo>
                  <a:lnTo>
                    <a:pt x="0" y="117966"/>
                  </a:lnTo>
                  <a:cubicBezTo>
                    <a:pt x="0" y="86679"/>
                    <a:pt x="12428" y="56674"/>
                    <a:pt x="34551" y="34551"/>
                  </a:cubicBezTo>
                  <a:cubicBezTo>
                    <a:pt x="56674" y="12428"/>
                    <a:pt x="86679" y="0"/>
                    <a:pt x="117966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28575"/>
              <a:ext cx="3316627" cy="550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6967005" y="2904777"/>
            <a:ext cx="3218160" cy="2550750"/>
          </a:xfrm>
          <a:custGeom>
            <a:avLst/>
            <a:gdLst/>
            <a:ahLst/>
            <a:cxnLst/>
            <a:rect l="l" t="t" r="r" b="b"/>
            <a:pathLst>
              <a:path w="3218160" h="2550750">
                <a:moveTo>
                  <a:pt x="0" y="0"/>
                </a:moveTo>
                <a:lnTo>
                  <a:pt x="3218160" y="0"/>
                </a:lnTo>
                <a:lnTo>
                  <a:pt x="3218160" y="2550750"/>
                </a:lnTo>
                <a:lnTo>
                  <a:pt x="0" y="25507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8018479" y="2497268"/>
            <a:ext cx="1169647" cy="407509"/>
          </a:xfrm>
          <a:custGeom>
            <a:avLst/>
            <a:gdLst/>
            <a:ahLst/>
            <a:cxnLst/>
            <a:rect l="l" t="t" r="r" b="b"/>
            <a:pathLst>
              <a:path w="1169647" h="407509">
                <a:moveTo>
                  <a:pt x="0" y="0"/>
                </a:moveTo>
                <a:lnTo>
                  <a:pt x="1169647" y="0"/>
                </a:lnTo>
                <a:lnTo>
                  <a:pt x="1169647" y="407509"/>
                </a:lnTo>
                <a:lnTo>
                  <a:pt x="0" y="4075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b="-123379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9398211" y="2680118"/>
            <a:ext cx="455619" cy="609551"/>
          </a:xfrm>
          <a:custGeom>
            <a:avLst/>
            <a:gdLst/>
            <a:ahLst/>
            <a:cxnLst/>
            <a:rect l="l" t="t" r="r" b="b"/>
            <a:pathLst>
              <a:path w="455619" h="609551">
                <a:moveTo>
                  <a:pt x="0" y="0"/>
                </a:moveTo>
                <a:lnTo>
                  <a:pt x="455618" y="0"/>
                </a:lnTo>
                <a:lnTo>
                  <a:pt x="455618" y="609551"/>
                </a:lnTo>
                <a:lnTo>
                  <a:pt x="0" y="60955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b="-43500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994222" y="2680118"/>
            <a:ext cx="863887" cy="449317"/>
          </a:xfrm>
          <a:custGeom>
            <a:avLst/>
            <a:gdLst/>
            <a:ahLst/>
            <a:cxnLst/>
            <a:rect l="l" t="t" r="r" b="b"/>
            <a:pathLst>
              <a:path w="863887" h="449317">
                <a:moveTo>
                  <a:pt x="0" y="0"/>
                </a:moveTo>
                <a:lnTo>
                  <a:pt x="863887" y="0"/>
                </a:lnTo>
                <a:lnTo>
                  <a:pt x="863887" y="449318"/>
                </a:lnTo>
                <a:lnTo>
                  <a:pt x="0" y="44931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49633"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6040065" y="454408"/>
            <a:ext cx="5126474" cy="6244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68"/>
              </a:lnSpc>
            </a:pPr>
            <a:r>
              <a:rPr lang="en-US" sz="4862">
                <a:solidFill>
                  <a:srgbClr val="313137"/>
                </a:solidFill>
                <a:latin typeface="Calistoga"/>
              </a:rPr>
              <a:t>E-PAY Video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422172" y="5407902"/>
            <a:ext cx="4362261" cy="4009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3"/>
              </a:lnSpc>
              <a:spcBef>
                <a:spcPct val="0"/>
              </a:spcBef>
            </a:pPr>
            <a:r>
              <a:rPr lang="en-US" sz="2324">
                <a:solidFill>
                  <a:srgbClr val="000000"/>
                </a:solidFill>
                <a:latin typeface="Garet Light"/>
              </a:rPr>
              <a:t>Official E-Payment Gateway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1887" y="6046418"/>
            <a:ext cx="481405" cy="719858"/>
          </a:xfrm>
          <a:custGeom>
            <a:avLst/>
            <a:gdLst/>
            <a:ahLst/>
            <a:cxnLst/>
            <a:rect l="l" t="t" r="r" b="b"/>
            <a:pathLst>
              <a:path w="481405" h="719858">
                <a:moveTo>
                  <a:pt x="0" y="0"/>
                </a:moveTo>
                <a:lnTo>
                  <a:pt x="481405" y="0"/>
                </a:lnTo>
                <a:lnTo>
                  <a:pt x="481405" y="719858"/>
                </a:lnTo>
                <a:lnTo>
                  <a:pt x="0" y="7198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22363" y="5234532"/>
            <a:ext cx="281857" cy="421469"/>
          </a:xfrm>
          <a:custGeom>
            <a:avLst/>
            <a:gdLst/>
            <a:ahLst/>
            <a:cxnLst/>
            <a:rect l="l" t="t" r="r" b="b"/>
            <a:pathLst>
              <a:path w="281857" h="421469">
                <a:moveTo>
                  <a:pt x="0" y="0"/>
                </a:moveTo>
                <a:lnTo>
                  <a:pt x="281857" y="0"/>
                </a:lnTo>
                <a:lnTo>
                  <a:pt x="281857" y="421469"/>
                </a:lnTo>
                <a:lnTo>
                  <a:pt x="0" y="42146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20999"/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 rot="-10800000">
            <a:off x="4300865" y="364893"/>
            <a:ext cx="9686270" cy="1346664"/>
            <a:chOff x="0" y="0"/>
            <a:chExt cx="3101701" cy="43122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79927" y="0"/>
                  </a:moveTo>
                  <a:lnTo>
                    <a:pt x="3021775" y="0"/>
                  </a:lnTo>
                  <a:cubicBezTo>
                    <a:pt x="3065917" y="0"/>
                    <a:pt x="3101701" y="35784"/>
                    <a:pt x="3101701" y="79927"/>
                  </a:cubicBezTo>
                  <a:lnTo>
                    <a:pt x="3101701" y="351297"/>
                  </a:lnTo>
                  <a:cubicBezTo>
                    <a:pt x="3101701" y="395439"/>
                    <a:pt x="3065917" y="431224"/>
                    <a:pt x="3021775" y="431224"/>
                  </a:cubicBezTo>
                  <a:lnTo>
                    <a:pt x="79927" y="431224"/>
                  </a:lnTo>
                  <a:cubicBezTo>
                    <a:pt x="35784" y="431224"/>
                    <a:pt x="0" y="395439"/>
                    <a:pt x="0" y="351297"/>
                  </a:cubicBezTo>
                  <a:lnTo>
                    <a:pt x="0" y="79927"/>
                  </a:lnTo>
                  <a:cubicBezTo>
                    <a:pt x="0" y="35784"/>
                    <a:pt x="35784" y="0"/>
                    <a:pt x="799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4714520" y="752418"/>
            <a:ext cx="8858961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Additional Website Features</a:t>
            </a:r>
          </a:p>
        </p:txBody>
      </p:sp>
      <p:sp>
        <p:nvSpPr>
          <p:cNvPr id="8" name="Freeform 8"/>
          <p:cNvSpPr/>
          <p:nvPr/>
        </p:nvSpPr>
        <p:spPr>
          <a:xfrm>
            <a:off x="1039384" y="4509067"/>
            <a:ext cx="1984193" cy="1780813"/>
          </a:xfrm>
          <a:custGeom>
            <a:avLst/>
            <a:gdLst/>
            <a:ahLst/>
            <a:cxnLst/>
            <a:rect l="l" t="t" r="r" b="b"/>
            <a:pathLst>
              <a:path w="1984193" h="1780813">
                <a:moveTo>
                  <a:pt x="0" y="0"/>
                </a:moveTo>
                <a:lnTo>
                  <a:pt x="1984193" y="0"/>
                </a:lnTo>
                <a:lnTo>
                  <a:pt x="1984193" y="1780813"/>
                </a:lnTo>
                <a:lnTo>
                  <a:pt x="0" y="17808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20999"/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83173" y="2740023"/>
            <a:ext cx="2533175" cy="1328444"/>
          </a:xfrm>
          <a:custGeom>
            <a:avLst/>
            <a:gdLst/>
            <a:ahLst/>
            <a:cxnLst/>
            <a:rect l="l" t="t" r="r" b="b"/>
            <a:pathLst>
              <a:path w="2533175" h="1328444">
                <a:moveTo>
                  <a:pt x="0" y="0"/>
                </a:moveTo>
                <a:lnTo>
                  <a:pt x="2533175" y="0"/>
                </a:lnTo>
                <a:lnTo>
                  <a:pt x="2533175" y="1328444"/>
                </a:lnTo>
                <a:lnTo>
                  <a:pt x="0" y="132844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20999"/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481773" y="2830917"/>
            <a:ext cx="3099415" cy="3099415"/>
          </a:xfrm>
          <a:custGeom>
            <a:avLst/>
            <a:gdLst/>
            <a:ahLst/>
            <a:cxnLst/>
            <a:rect l="l" t="t" r="r" b="b"/>
            <a:pathLst>
              <a:path w="3099415" h="3099415">
                <a:moveTo>
                  <a:pt x="0" y="0"/>
                </a:moveTo>
                <a:lnTo>
                  <a:pt x="3099415" y="0"/>
                </a:lnTo>
                <a:lnTo>
                  <a:pt x="3099415" y="3099415"/>
                </a:lnTo>
                <a:lnTo>
                  <a:pt x="0" y="309941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20999"/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584245" y="5740870"/>
            <a:ext cx="259589" cy="158674"/>
          </a:xfrm>
          <a:custGeom>
            <a:avLst/>
            <a:gdLst/>
            <a:ahLst/>
            <a:cxnLst/>
            <a:rect l="l" t="t" r="r" b="b"/>
            <a:pathLst>
              <a:path w="259589" h="158674">
                <a:moveTo>
                  <a:pt x="0" y="0"/>
                </a:moveTo>
                <a:lnTo>
                  <a:pt x="259589" y="0"/>
                </a:lnTo>
                <a:lnTo>
                  <a:pt x="259589" y="158674"/>
                </a:lnTo>
                <a:lnTo>
                  <a:pt x="0" y="15867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20999"/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517105" y="5399474"/>
            <a:ext cx="443245" cy="662796"/>
          </a:xfrm>
          <a:custGeom>
            <a:avLst/>
            <a:gdLst/>
            <a:ahLst/>
            <a:cxnLst/>
            <a:rect l="l" t="t" r="r" b="b"/>
            <a:pathLst>
              <a:path w="443245" h="662796">
                <a:moveTo>
                  <a:pt x="0" y="0"/>
                </a:moveTo>
                <a:lnTo>
                  <a:pt x="443245" y="0"/>
                </a:lnTo>
                <a:lnTo>
                  <a:pt x="443245" y="662796"/>
                </a:lnTo>
                <a:lnTo>
                  <a:pt x="0" y="66279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20999"/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3137944" y="4979342"/>
            <a:ext cx="287649" cy="430130"/>
          </a:xfrm>
          <a:custGeom>
            <a:avLst/>
            <a:gdLst/>
            <a:ahLst/>
            <a:cxnLst/>
            <a:rect l="l" t="t" r="r" b="b"/>
            <a:pathLst>
              <a:path w="287649" h="430130">
                <a:moveTo>
                  <a:pt x="0" y="0"/>
                </a:moveTo>
                <a:lnTo>
                  <a:pt x="287649" y="0"/>
                </a:lnTo>
                <a:lnTo>
                  <a:pt x="287649" y="430130"/>
                </a:lnTo>
                <a:lnTo>
                  <a:pt x="0" y="43013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alphaModFix amt="20999"/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534567" y="5591900"/>
            <a:ext cx="411474" cy="615288"/>
          </a:xfrm>
          <a:custGeom>
            <a:avLst/>
            <a:gdLst/>
            <a:ahLst/>
            <a:cxnLst/>
            <a:rect l="l" t="t" r="r" b="b"/>
            <a:pathLst>
              <a:path w="411474" h="615288">
                <a:moveTo>
                  <a:pt x="0" y="0"/>
                </a:moveTo>
                <a:lnTo>
                  <a:pt x="411474" y="0"/>
                </a:lnTo>
                <a:lnTo>
                  <a:pt x="411474" y="615288"/>
                </a:lnTo>
                <a:lnTo>
                  <a:pt x="0" y="615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825585" y="4897952"/>
            <a:ext cx="240913" cy="360244"/>
          </a:xfrm>
          <a:custGeom>
            <a:avLst/>
            <a:gdLst/>
            <a:ahLst/>
            <a:cxnLst/>
            <a:rect l="l" t="t" r="r" b="b"/>
            <a:pathLst>
              <a:path w="240913" h="360244">
                <a:moveTo>
                  <a:pt x="0" y="0"/>
                </a:moveTo>
                <a:lnTo>
                  <a:pt x="240913" y="0"/>
                </a:lnTo>
                <a:lnTo>
                  <a:pt x="240913" y="360244"/>
                </a:lnTo>
                <a:lnTo>
                  <a:pt x="0" y="3602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20999"/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4663300" y="3703967"/>
            <a:ext cx="3218160" cy="2550750"/>
          </a:xfrm>
          <a:custGeom>
            <a:avLst/>
            <a:gdLst/>
            <a:ahLst/>
            <a:cxnLst/>
            <a:rect l="l" t="t" r="r" b="b"/>
            <a:pathLst>
              <a:path w="3218160" h="2550750">
                <a:moveTo>
                  <a:pt x="0" y="0"/>
                </a:moveTo>
                <a:lnTo>
                  <a:pt x="3218160" y="0"/>
                </a:lnTo>
                <a:lnTo>
                  <a:pt x="3218160" y="2550750"/>
                </a:lnTo>
                <a:lnTo>
                  <a:pt x="0" y="255075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alphaModFix amt="20999"/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5687556" y="3221395"/>
            <a:ext cx="1169647" cy="407509"/>
          </a:xfrm>
          <a:custGeom>
            <a:avLst/>
            <a:gdLst/>
            <a:ahLst/>
            <a:cxnLst/>
            <a:rect l="l" t="t" r="r" b="b"/>
            <a:pathLst>
              <a:path w="1169647" h="407509">
                <a:moveTo>
                  <a:pt x="0" y="0"/>
                </a:moveTo>
                <a:lnTo>
                  <a:pt x="1169647" y="0"/>
                </a:lnTo>
                <a:lnTo>
                  <a:pt x="1169647" y="407509"/>
                </a:lnTo>
                <a:lnTo>
                  <a:pt x="0" y="40750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20999"/>
            </a:blip>
            <a:stretch>
              <a:fillRect b="-123379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7067288" y="3404245"/>
            <a:ext cx="455619" cy="609551"/>
          </a:xfrm>
          <a:custGeom>
            <a:avLst/>
            <a:gdLst/>
            <a:ahLst/>
            <a:cxnLst/>
            <a:rect l="l" t="t" r="r" b="b"/>
            <a:pathLst>
              <a:path w="455619" h="609551">
                <a:moveTo>
                  <a:pt x="0" y="0"/>
                </a:moveTo>
                <a:lnTo>
                  <a:pt x="455619" y="0"/>
                </a:lnTo>
                <a:lnTo>
                  <a:pt x="455619" y="609551"/>
                </a:lnTo>
                <a:lnTo>
                  <a:pt x="0" y="609551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20999"/>
            </a:blip>
            <a:stretch>
              <a:fillRect b="-43500"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668035" y="7452917"/>
            <a:ext cx="7335281" cy="998063"/>
          </a:xfrm>
          <a:custGeom>
            <a:avLst/>
            <a:gdLst/>
            <a:ahLst/>
            <a:cxnLst/>
            <a:rect l="l" t="t" r="r" b="b"/>
            <a:pathLst>
              <a:path w="7335281" h="998063">
                <a:moveTo>
                  <a:pt x="0" y="0"/>
                </a:moveTo>
                <a:lnTo>
                  <a:pt x="7335282" y="0"/>
                </a:lnTo>
                <a:lnTo>
                  <a:pt x="7335282" y="998063"/>
                </a:lnTo>
                <a:lnTo>
                  <a:pt x="0" y="99806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alphaModFix amt="20999"/>
            </a:blip>
            <a:stretch>
              <a:fillRect l="-2202" t="-8932" r="-1682" b="-8798"/>
            </a:stretch>
          </a:blipFill>
          <a:ln w="38100" cap="sq">
            <a:solidFill>
              <a:srgbClr val="000000">
                <a:alpha val="20784"/>
              </a:srgbClr>
            </a:solidFill>
            <a:prstDash val="solid"/>
            <a:miter/>
          </a:ln>
        </p:spPr>
      </p:sp>
      <p:sp>
        <p:nvSpPr>
          <p:cNvPr id="20" name="Freeform 20"/>
          <p:cNvSpPr/>
          <p:nvPr/>
        </p:nvSpPr>
        <p:spPr>
          <a:xfrm>
            <a:off x="13683875" y="4214844"/>
            <a:ext cx="986815" cy="902936"/>
          </a:xfrm>
          <a:custGeom>
            <a:avLst/>
            <a:gdLst/>
            <a:ahLst/>
            <a:cxnLst/>
            <a:rect l="l" t="t" r="r" b="b"/>
            <a:pathLst>
              <a:path w="986815" h="902936">
                <a:moveTo>
                  <a:pt x="0" y="0"/>
                </a:moveTo>
                <a:lnTo>
                  <a:pt x="986814" y="0"/>
                </a:lnTo>
                <a:lnTo>
                  <a:pt x="986814" y="902935"/>
                </a:lnTo>
                <a:lnTo>
                  <a:pt x="0" y="90293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alphaModFix amt="19999"/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5287773" y="4428476"/>
            <a:ext cx="2398422" cy="860434"/>
          </a:xfrm>
          <a:custGeom>
            <a:avLst/>
            <a:gdLst/>
            <a:ahLst/>
            <a:cxnLst/>
            <a:rect l="l" t="t" r="r" b="b"/>
            <a:pathLst>
              <a:path w="2398422" h="860434">
                <a:moveTo>
                  <a:pt x="0" y="0"/>
                </a:moveTo>
                <a:lnTo>
                  <a:pt x="2398421" y="0"/>
                </a:lnTo>
                <a:lnTo>
                  <a:pt x="2398421" y="860434"/>
                </a:lnTo>
                <a:lnTo>
                  <a:pt x="0" y="860434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alphaModFix amt="19999"/>
              <a:extLst>
                <a:ext uri="{96DAC541-7B7A-43D3-8B79-37D633B846F1}">
                  <asvg:svgBlip xmlns:asvg="http://schemas.microsoft.com/office/drawing/2016/SVG/main" xmlns="" r:embed="rId22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4663300" y="3404245"/>
            <a:ext cx="863887" cy="449317"/>
          </a:xfrm>
          <a:custGeom>
            <a:avLst/>
            <a:gdLst/>
            <a:ahLst/>
            <a:cxnLst/>
            <a:rect l="l" t="t" r="r" b="b"/>
            <a:pathLst>
              <a:path w="863887" h="449317">
                <a:moveTo>
                  <a:pt x="0" y="0"/>
                </a:moveTo>
                <a:lnTo>
                  <a:pt x="863887" y="0"/>
                </a:lnTo>
                <a:lnTo>
                  <a:pt x="863887" y="449317"/>
                </a:lnTo>
                <a:lnTo>
                  <a:pt x="0" y="449317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alphaModFix amt="20999"/>
            </a:blip>
            <a:stretch>
              <a:fillRect t="-49633"/>
            </a:stretch>
          </a:blipFill>
        </p:spPr>
      </p:sp>
      <p:sp>
        <p:nvSpPr>
          <p:cNvPr id="23" name="AutoShape 23"/>
          <p:cNvSpPr/>
          <p:nvPr/>
        </p:nvSpPr>
        <p:spPr>
          <a:xfrm flipV="1">
            <a:off x="4290446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2078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4" name="AutoShape 24"/>
          <p:cNvSpPr/>
          <p:nvPr/>
        </p:nvSpPr>
        <p:spPr>
          <a:xfrm flipV="1">
            <a:off x="7993792" y="313111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2078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5" name="Freeform 25"/>
          <p:cNvSpPr/>
          <p:nvPr/>
        </p:nvSpPr>
        <p:spPr>
          <a:xfrm>
            <a:off x="11954280" y="3804326"/>
            <a:ext cx="1729594" cy="1390161"/>
          </a:xfrm>
          <a:custGeom>
            <a:avLst/>
            <a:gdLst/>
            <a:ahLst/>
            <a:cxnLst/>
            <a:rect l="l" t="t" r="r" b="b"/>
            <a:pathLst>
              <a:path w="1729594" h="1390161">
                <a:moveTo>
                  <a:pt x="0" y="0"/>
                </a:moveTo>
                <a:lnTo>
                  <a:pt x="1729595" y="0"/>
                </a:lnTo>
                <a:lnTo>
                  <a:pt x="1729595" y="1390162"/>
                </a:lnTo>
                <a:lnTo>
                  <a:pt x="0" y="1390162"/>
                </a:lnTo>
                <a:lnTo>
                  <a:pt x="0" y="0"/>
                </a:lnTo>
                <a:close/>
              </a:path>
            </a:pathLst>
          </a:custGeom>
          <a:blipFill>
            <a:blip r:embed="rId24">
              <a:alphaModFix amt="19999"/>
              <a:extLst>
                <a:ext uri="{96DAC541-7B7A-43D3-8B79-37D633B846F1}">
                  <asvg:svgBlip xmlns:asvg="http://schemas.microsoft.com/office/drawing/2016/SVG/main" xmlns="" r:embed="rId25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11527869" y="5297901"/>
            <a:ext cx="2310454" cy="615158"/>
          </a:xfrm>
          <a:custGeom>
            <a:avLst/>
            <a:gdLst/>
            <a:ahLst/>
            <a:cxnLst/>
            <a:rect l="l" t="t" r="r" b="b"/>
            <a:pathLst>
              <a:path w="2310454" h="615158">
                <a:moveTo>
                  <a:pt x="0" y="0"/>
                </a:moveTo>
                <a:lnTo>
                  <a:pt x="2310454" y="0"/>
                </a:lnTo>
                <a:lnTo>
                  <a:pt x="2310454" y="615159"/>
                </a:lnTo>
                <a:lnTo>
                  <a:pt x="0" y="615159"/>
                </a:lnTo>
                <a:lnTo>
                  <a:pt x="0" y="0"/>
                </a:lnTo>
                <a:close/>
              </a:path>
            </a:pathLst>
          </a:custGeom>
          <a:blipFill>
            <a:blip r:embed="rId26">
              <a:alphaModFix amt="19999"/>
              <a:extLst>
                <a:ext uri="{96DAC541-7B7A-43D3-8B79-37D633B846F1}">
                  <asvg:svgBlip xmlns:asvg="http://schemas.microsoft.com/office/drawing/2016/SVG/main" xmlns="" r:embed="rId27"/>
                </a:ext>
              </a:extLst>
            </a:blip>
            <a:stretch>
              <a:fillRect/>
            </a:stretch>
          </a:blipFill>
        </p:spPr>
      </p:sp>
      <p:sp>
        <p:nvSpPr>
          <p:cNvPr id="27" name="AutoShape 27"/>
          <p:cNvSpPr/>
          <p:nvPr/>
        </p:nvSpPr>
        <p:spPr>
          <a:xfrm flipV="1">
            <a:off x="14807433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Freeform 28"/>
          <p:cNvSpPr/>
          <p:nvPr/>
        </p:nvSpPr>
        <p:spPr>
          <a:xfrm>
            <a:off x="16016797" y="5066177"/>
            <a:ext cx="940373" cy="801882"/>
          </a:xfrm>
          <a:custGeom>
            <a:avLst/>
            <a:gdLst/>
            <a:ahLst/>
            <a:cxnLst/>
            <a:rect l="l" t="t" r="r" b="b"/>
            <a:pathLst>
              <a:path w="940373" h="801882">
                <a:moveTo>
                  <a:pt x="0" y="0"/>
                </a:moveTo>
                <a:lnTo>
                  <a:pt x="940373" y="0"/>
                </a:lnTo>
                <a:lnTo>
                  <a:pt x="940373" y="801882"/>
                </a:lnTo>
                <a:lnTo>
                  <a:pt x="0" y="801882"/>
                </a:lnTo>
                <a:lnTo>
                  <a:pt x="0" y="0"/>
                </a:lnTo>
                <a:close/>
              </a:path>
            </a:pathLst>
          </a:custGeom>
          <a:blipFill>
            <a:blip r:embed="rId28">
              <a:alphaModFix amt="19999"/>
              <a:extLst>
                <a:ext uri="{96DAC541-7B7A-43D3-8B79-37D633B846F1}">
                  <asvg:svgBlip xmlns:asvg="http://schemas.microsoft.com/office/drawing/2016/SVG/main" xmlns="" r:embed="rId29"/>
                </a:ext>
              </a:extLst>
            </a:blip>
            <a:stretch>
              <a:fillRect/>
            </a:stretch>
          </a:blipFill>
        </p:spPr>
      </p:sp>
      <p:sp>
        <p:nvSpPr>
          <p:cNvPr id="29" name="Freeform 29"/>
          <p:cNvSpPr/>
          <p:nvPr/>
        </p:nvSpPr>
        <p:spPr>
          <a:xfrm rot="-3395229">
            <a:off x="2829498" y="6682277"/>
            <a:ext cx="390334" cy="737745"/>
          </a:xfrm>
          <a:custGeom>
            <a:avLst/>
            <a:gdLst/>
            <a:ahLst/>
            <a:cxnLst/>
            <a:rect l="l" t="t" r="r" b="b"/>
            <a:pathLst>
              <a:path w="390334" h="737745">
                <a:moveTo>
                  <a:pt x="0" y="0"/>
                </a:moveTo>
                <a:lnTo>
                  <a:pt x="390334" y="0"/>
                </a:lnTo>
                <a:lnTo>
                  <a:pt x="390334" y="737745"/>
                </a:lnTo>
                <a:lnTo>
                  <a:pt x="0" y="737745"/>
                </a:lnTo>
                <a:lnTo>
                  <a:pt x="0" y="0"/>
                </a:lnTo>
                <a:close/>
              </a:path>
            </a:pathLst>
          </a:custGeom>
          <a:blipFill>
            <a:blip r:embed="rId30">
              <a:alphaModFix amt="20999"/>
              <a:extLst>
                <a:ext uri="{96DAC541-7B7A-43D3-8B79-37D633B846F1}">
                  <asvg:svgBlip xmlns:asvg="http://schemas.microsoft.com/office/drawing/2016/SVG/main" xmlns="" r:embed="rId31"/>
                </a:ext>
              </a:extLst>
            </a:blip>
            <a:stretch>
              <a:fillRect/>
            </a:stretch>
          </a:blipFill>
        </p:spPr>
      </p:sp>
      <p:sp>
        <p:nvSpPr>
          <p:cNvPr id="30" name="AutoShape 30"/>
          <p:cNvSpPr/>
          <p:nvPr/>
        </p:nvSpPr>
        <p:spPr>
          <a:xfrm flipV="1">
            <a:off x="11445059" y="309045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31" name="Freeform 31"/>
          <p:cNvSpPr/>
          <p:nvPr/>
        </p:nvSpPr>
        <p:spPr>
          <a:xfrm>
            <a:off x="8517667" y="3616725"/>
            <a:ext cx="2146342" cy="2114147"/>
          </a:xfrm>
          <a:custGeom>
            <a:avLst/>
            <a:gdLst/>
            <a:ahLst/>
            <a:cxnLst/>
            <a:rect l="l" t="t" r="r" b="b"/>
            <a:pathLst>
              <a:path w="2146342" h="2114147">
                <a:moveTo>
                  <a:pt x="0" y="0"/>
                </a:moveTo>
                <a:lnTo>
                  <a:pt x="2146342" y="0"/>
                </a:lnTo>
                <a:lnTo>
                  <a:pt x="2146342" y="2114147"/>
                </a:lnTo>
                <a:lnTo>
                  <a:pt x="0" y="2114147"/>
                </a:lnTo>
                <a:lnTo>
                  <a:pt x="0" y="0"/>
                </a:lnTo>
                <a:close/>
              </a:path>
            </a:pathLst>
          </a:custGeom>
          <a:blipFill>
            <a:blip r:embed="rId32">
              <a:extLst>
                <a:ext uri="{96DAC541-7B7A-43D3-8B79-37D633B846F1}">
                  <asvg:svgBlip xmlns:asvg="http://schemas.microsoft.com/office/drawing/2016/SVG/main" xmlns="" r:embed="rId33"/>
                </a:ext>
              </a:extLst>
            </a:blip>
            <a:stretch>
              <a:fillRect/>
            </a:stretch>
          </a:blipFill>
        </p:spPr>
      </p:sp>
      <p:sp>
        <p:nvSpPr>
          <p:cNvPr id="32" name="TextBox 32"/>
          <p:cNvSpPr txBox="1"/>
          <p:nvPr/>
        </p:nvSpPr>
        <p:spPr>
          <a:xfrm>
            <a:off x="394021" y="6409435"/>
            <a:ext cx="3654082" cy="302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4"/>
              </a:lnSpc>
              <a:spcBef>
                <a:spcPct val="0"/>
              </a:spcBef>
            </a:pPr>
            <a:r>
              <a:rPr lang="en-US" sz="1746">
                <a:solidFill>
                  <a:srgbClr val="000000">
                    <a:alpha val="20784"/>
                  </a:srgbClr>
                </a:solidFill>
                <a:latin typeface="Garet Light"/>
              </a:rPr>
              <a:t>Automatic Shipping Calculation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4483617" y="6395080"/>
            <a:ext cx="3272594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20784"/>
                  </a:srgbClr>
                </a:solidFill>
                <a:latin typeface="Garet Light"/>
              </a:rPr>
              <a:t>Official E-Payment Gateway 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4930895" y="6442932"/>
            <a:ext cx="3315300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Data Export &amp; Sales Analytics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3581188" y="8603788"/>
            <a:ext cx="1676612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 dirty="0">
                <a:solidFill>
                  <a:srgbClr val="000000">
                    <a:alpha val="20784"/>
                  </a:srgbClr>
                </a:solidFill>
                <a:latin typeface="Garet"/>
              </a:rPr>
              <a:t>Our Plug-in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8070183" y="6442932"/>
            <a:ext cx="3203235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/>
                </a:solidFill>
                <a:latin typeface="Garet"/>
              </a:rPr>
              <a:t>Crypto Payment Integration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2364943" y="6514488"/>
            <a:ext cx="1318932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CRM &amp; SEO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695753" y="8196053"/>
            <a:ext cx="5815099" cy="1780874"/>
          </a:xfrm>
          <a:custGeom>
            <a:avLst/>
            <a:gdLst/>
            <a:ahLst/>
            <a:cxnLst/>
            <a:rect l="l" t="t" r="r" b="b"/>
            <a:pathLst>
              <a:path w="5815099" h="1780874">
                <a:moveTo>
                  <a:pt x="0" y="0"/>
                </a:moveTo>
                <a:lnTo>
                  <a:pt x="5815099" y="0"/>
                </a:lnTo>
                <a:lnTo>
                  <a:pt x="5815099" y="1780874"/>
                </a:lnTo>
                <a:lnTo>
                  <a:pt x="0" y="17808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419123" y="1093933"/>
            <a:ext cx="12020602" cy="7102119"/>
          </a:xfrm>
          <a:custGeom>
            <a:avLst/>
            <a:gdLst/>
            <a:ahLst/>
            <a:cxnLst/>
            <a:rect l="l" t="t" r="r" b="b"/>
            <a:pathLst>
              <a:path w="12020602" h="7102119">
                <a:moveTo>
                  <a:pt x="0" y="0"/>
                </a:moveTo>
                <a:lnTo>
                  <a:pt x="12020602" y="0"/>
                </a:lnTo>
                <a:lnTo>
                  <a:pt x="12020602" y="7102120"/>
                </a:lnTo>
                <a:lnTo>
                  <a:pt x="0" y="71021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 rot="-10800000">
            <a:off x="5147994" y="192672"/>
            <a:ext cx="6562861" cy="1033604"/>
            <a:chOff x="0" y="0"/>
            <a:chExt cx="3316627" cy="52234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16627" cy="522345"/>
            </a:xfrm>
            <a:custGeom>
              <a:avLst/>
              <a:gdLst/>
              <a:ahLst/>
              <a:cxnLst/>
              <a:rect l="l" t="t" r="r" b="b"/>
              <a:pathLst>
                <a:path w="3316627" h="522345">
                  <a:moveTo>
                    <a:pt x="117966" y="0"/>
                  </a:moveTo>
                  <a:lnTo>
                    <a:pt x="3198661" y="0"/>
                  </a:lnTo>
                  <a:cubicBezTo>
                    <a:pt x="3229947" y="0"/>
                    <a:pt x="3259953" y="12428"/>
                    <a:pt x="3282075" y="34551"/>
                  </a:cubicBezTo>
                  <a:cubicBezTo>
                    <a:pt x="3304198" y="56674"/>
                    <a:pt x="3316627" y="86679"/>
                    <a:pt x="3316627" y="117966"/>
                  </a:cubicBezTo>
                  <a:lnTo>
                    <a:pt x="3316627" y="404379"/>
                  </a:lnTo>
                  <a:cubicBezTo>
                    <a:pt x="3316627" y="435666"/>
                    <a:pt x="3304198" y="465671"/>
                    <a:pt x="3282075" y="487794"/>
                  </a:cubicBezTo>
                  <a:cubicBezTo>
                    <a:pt x="3259953" y="509916"/>
                    <a:pt x="3229947" y="522345"/>
                    <a:pt x="3198661" y="522345"/>
                  </a:cubicBezTo>
                  <a:lnTo>
                    <a:pt x="117966" y="522345"/>
                  </a:lnTo>
                  <a:cubicBezTo>
                    <a:pt x="86679" y="522345"/>
                    <a:pt x="56674" y="509916"/>
                    <a:pt x="34551" y="487794"/>
                  </a:cubicBezTo>
                  <a:cubicBezTo>
                    <a:pt x="12428" y="465671"/>
                    <a:pt x="0" y="435666"/>
                    <a:pt x="0" y="404379"/>
                  </a:cubicBezTo>
                  <a:lnTo>
                    <a:pt x="0" y="117966"/>
                  </a:lnTo>
                  <a:cubicBezTo>
                    <a:pt x="0" y="86679"/>
                    <a:pt x="12428" y="56674"/>
                    <a:pt x="34551" y="34551"/>
                  </a:cubicBezTo>
                  <a:cubicBezTo>
                    <a:pt x="56674" y="12428"/>
                    <a:pt x="86679" y="0"/>
                    <a:pt x="117966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28575"/>
              <a:ext cx="3316627" cy="550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6040065" y="454408"/>
            <a:ext cx="5126474" cy="6244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68"/>
              </a:lnSpc>
            </a:pPr>
            <a:r>
              <a:rPr lang="en-US" sz="4862">
                <a:solidFill>
                  <a:srgbClr val="313137"/>
                </a:solidFill>
                <a:latin typeface="Calistoga"/>
              </a:rPr>
              <a:t>Promo Video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695753" y="8196053"/>
            <a:ext cx="5815099" cy="1780874"/>
          </a:xfrm>
          <a:custGeom>
            <a:avLst/>
            <a:gdLst/>
            <a:ahLst/>
            <a:cxnLst/>
            <a:rect l="l" t="t" r="r" b="b"/>
            <a:pathLst>
              <a:path w="5815099" h="1780874">
                <a:moveTo>
                  <a:pt x="0" y="0"/>
                </a:moveTo>
                <a:lnTo>
                  <a:pt x="5815099" y="0"/>
                </a:lnTo>
                <a:lnTo>
                  <a:pt x="5815099" y="1780874"/>
                </a:lnTo>
                <a:lnTo>
                  <a:pt x="0" y="17808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93001" y="1226275"/>
            <a:ext cx="12020602" cy="7102119"/>
          </a:xfrm>
          <a:custGeom>
            <a:avLst/>
            <a:gdLst/>
            <a:ahLst/>
            <a:cxnLst/>
            <a:rect l="l" t="t" r="r" b="b"/>
            <a:pathLst>
              <a:path w="12020602" h="7102119">
                <a:moveTo>
                  <a:pt x="0" y="0"/>
                </a:moveTo>
                <a:lnTo>
                  <a:pt x="12020602" y="0"/>
                </a:lnTo>
                <a:lnTo>
                  <a:pt x="12020602" y="7102120"/>
                </a:lnTo>
                <a:lnTo>
                  <a:pt x="0" y="71021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768264" y="2096419"/>
            <a:ext cx="7670077" cy="4067286"/>
            <a:chOff x="0" y="0"/>
            <a:chExt cx="2020103" cy="107121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020103" cy="1071219"/>
            </a:xfrm>
            <a:custGeom>
              <a:avLst/>
              <a:gdLst/>
              <a:ahLst/>
              <a:cxnLst/>
              <a:rect l="l" t="t" r="r" b="b"/>
              <a:pathLst>
                <a:path w="2020103" h="1071219">
                  <a:moveTo>
                    <a:pt x="12112" y="0"/>
                  </a:moveTo>
                  <a:lnTo>
                    <a:pt x="2007990" y="0"/>
                  </a:lnTo>
                  <a:cubicBezTo>
                    <a:pt x="2014680" y="0"/>
                    <a:pt x="2020103" y="5423"/>
                    <a:pt x="2020103" y="12112"/>
                  </a:cubicBezTo>
                  <a:lnTo>
                    <a:pt x="2020103" y="1059107"/>
                  </a:lnTo>
                  <a:cubicBezTo>
                    <a:pt x="2020103" y="1062319"/>
                    <a:pt x="2018827" y="1065400"/>
                    <a:pt x="2016555" y="1067672"/>
                  </a:cubicBezTo>
                  <a:cubicBezTo>
                    <a:pt x="2014283" y="1069943"/>
                    <a:pt x="2011203" y="1071219"/>
                    <a:pt x="2007990" y="1071219"/>
                  </a:cubicBezTo>
                  <a:lnTo>
                    <a:pt x="12112" y="1071219"/>
                  </a:lnTo>
                  <a:cubicBezTo>
                    <a:pt x="8900" y="1071219"/>
                    <a:pt x="5819" y="1069943"/>
                    <a:pt x="3548" y="1067672"/>
                  </a:cubicBezTo>
                  <a:cubicBezTo>
                    <a:pt x="1276" y="1065400"/>
                    <a:pt x="0" y="1062319"/>
                    <a:pt x="0" y="1059107"/>
                  </a:cubicBezTo>
                  <a:lnTo>
                    <a:pt x="0" y="12112"/>
                  </a:lnTo>
                  <a:cubicBezTo>
                    <a:pt x="0" y="8900"/>
                    <a:pt x="1276" y="5819"/>
                    <a:pt x="3548" y="3548"/>
                  </a:cubicBezTo>
                  <a:cubicBezTo>
                    <a:pt x="5819" y="1276"/>
                    <a:pt x="8900" y="0"/>
                    <a:pt x="12112" y="0"/>
                  </a:cubicBezTo>
                  <a:close/>
                </a:path>
              </a:pathLst>
            </a:custGeom>
            <a:solidFill>
              <a:srgbClr val="F4F4F4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28575"/>
              <a:ext cx="2020103" cy="1099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 rot="-10800000">
            <a:off x="5147994" y="192672"/>
            <a:ext cx="6562861" cy="1033604"/>
            <a:chOff x="0" y="0"/>
            <a:chExt cx="3316627" cy="52234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316627" cy="522345"/>
            </a:xfrm>
            <a:custGeom>
              <a:avLst/>
              <a:gdLst/>
              <a:ahLst/>
              <a:cxnLst/>
              <a:rect l="l" t="t" r="r" b="b"/>
              <a:pathLst>
                <a:path w="3316627" h="522345">
                  <a:moveTo>
                    <a:pt x="117966" y="0"/>
                  </a:moveTo>
                  <a:lnTo>
                    <a:pt x="3198661" y="0"/>
                  </a:lnTo>
                  <a:cubicBezTo>
                    <a:pt x="3229947" y="0"/>
                    <a:pt x="3259953" y="12428"/>
                    <a:pt x="3282075" y="34551"/>
                  </a:cubicBezTo>
                  <a:cubicBezTo>
                    <a:pt x="3304198" y="56674"/>
                    <a:pt x="3316627" y="86679"/>
                    <a:pt x="3316627" y="117966"/>
                  </a:cubicBezTo>
                  <a:lnTo>
                    <a:pt x="3316627" y="404379"/>
                  </a:lnTo>
                  <a:cubicBezTo>
                    <a:pt x="3316627" y="435666"/>
                    <a:pt x="3304198" y="465671"/>
                    <a:pt x="3282075" y="487794"/>
                  </a:cubicBezTo>
                  <a:cubicBezTo>
                    <a:pt x="3259953" y="509916"/>
                    <a:pt x="3229947" y="522345"/>
                    <a:pt x="3198661" y="522345"/>
                  </a:cubicBezTo>
                  <a:lnTo>
                    <a:pt x="117966" y="522345"/>
                  </a:lnTo>
                  <a:cubicBezTo>
                    <a:pt x="86679" y="522345"/>
                    <a:pt x="56674" y="509916"/>
                    <a:pt x="34551" y="487794"/>
                  </a:cubicBezTo>
                  <a:cubicBezTo>
                    <a:pt x="12428" y="465671"/>
                    <a:pt x="0" y="435666"/>
                    <a:pt x="0" y="404379"/>
                  </a:cubicBezTo>
                  <a:lnTo>
                    <a:pt x="0" y="117966"/>
                  </a:lnTo>
                  <a:cubicBezTo>
                    <a:pt x="0" y="86679"/>
                    <a:pt x="12428" y="56674"/>
                    <a:pt x="34551" y="34551"/>
                  </a:cubicBezTo>
                  <a:cubicBezTo>
                    <a:pt x="56674" y="12428"/>
                    <a:pt x="86679" y="0"/>
                    <a:pt x="117966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28575"/>
              <a:ext cx="3316627" cy="550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6040065" y="454408"/>
            <a:ext cx="5126474" cy="6244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68"/>
              </a:lnSpc>
            </a:pPr>
            <a:r>
              <a:rPr lang="en-US" sz="4862">
                <a:solidFill>
                  <a:srgbClr val="313137"/>
                </a:solidFill>
                <a:latin typeface="Calistoga"/>
              </a:rPr>
              <a:t>Crypto-Pay Video</a:t>
            </a:r>
          </a:p>
        </p:txBody>
      </p:sp>
      <p:sp>
        <p:nvSpPr>
          <p:cNvPr id="11" name="Freeform 11"/>
          <p:cNvSpPr/>
          <p:nvPr/>
        </p:nvSpPr>
        <p:spPr>
          <a:xfrm>
            <a:off x="7374820" y="2326548"/>
            <a:ext cx="2473963" cy="2436854"/>
          </a:xfrm>
          <a:custGeom>
            <a:avLst/>
            <a:gdLst/>
            <a:ahLst/>
            <a:cxnLst/>
            <a:rect l="l" t="t" r="r" b="b"/>
            <a:pathLst>
              <a:path w="2473963" h="2436854">
                <a:moveTo>
                  <a:pt x="0" y="0"/>
                </a:moveTo>
                <a:lnTo>
                  <a:pt x="2473963" y="0"/>
                </a:lnTo>
                <a:lnTo>
                  <a:pt x="2473963" y="2436854"/>
                </a:lnTo>
                <a:lnTo>
                  <a:pt x="0" y="243685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6859031" y="5580443"/>
            <a:ext cx="3692182" cy="3531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13"/>
              </a:lnSpc>
              <a:spcBef>
                <a:spcPct val="0"/>
              </a:spcBef>
            </a:pPr>
            <a:r>
              <a:rPr lang="en-US" sz="2009">
                <a:solidFill>
                  <a:srgbClr val="000000"/>
                </a:solidFill>
                <a:latin typeface="Garet"/>
              </a:rPr>
              <a:t>Crypto Payment Integration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830274" y="147777"/>
            <a:ext cx="8627452" cy="1039326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89736" y="0"/>
                  </a:moveTo>
                  <a:lnTo>
                    <a:pt x="3011966" y="0"/>
                  </a:lnTo>
                  <a:cubicBezTo>
                    <a:pt x="3035765" y="0"/>
                    <a:pt x="3058590" y="9454"/>
                    <a:pt x="3075418" y="26283"/>
                  </a:cubicBezTo>
                  <a:cubicBezTo>
                    <a:pt x="3092247" y="43112"/>
                    <a:pt x="3101701" y="65936"/>
                    <a:pt x="3101701" y="89736"/>
                  </a:cubicBezTo>
                  <a:lnTo>
                    <a:pt x="3101701" y="341488"/>
                  </a:lnTo>
                  <a:cubicBezTo>
                    <a:pt x="3101701" y="365287"/>
                    <a:pt x="3092247" y="388112"/>
                    <a:pt x="3075418" y="404941"/>
                  </a:cubicBezTo>
                  <a:cubicBezTo>
                    <a:pt x="3058590" y="421770"/>
                    <a:pt x="3035765" y="431224"/>
                    <a:pt x="3011966" y="431224"/>
                  </a:cubicBezTo>
                  <a:lnTo>
                    <a:pt x="89736" y="431224"/>
                  </a:lnTo>
                  <a:cubicBezTo>
                    <a:pt x="65936" y="431224"/>
                    <a:pt x="43112" y="421770"/>
                    <a:pt x="26283" y="404941"/>
                  </a:cubicBezTo>
                  <a:cubicBezTo>
                    <a:pt x="9454" y="388112"/>
                    <a:pt x="0" y="365287"/>
                    <a:pt x="0" y="341488"/>
                  </a:cubicBezTo>
                  <a:lnTo>
                    <a:pt x="0" y="89736"/>
                  </a:lnTo>
                  <a:cubicBezTo>
                    <a:pt x="0" y="65936"/>
                    <a:pt x="9454" y="43112"/>
                    <a:pt x="26283" y="26283"/>
                  </a:cubicBezTo>
                  <a:cubicBezTo>
                    <a:pt x="43112" y="9454"/>
                    <a:pt x="65936" y="0"/>
                    <a:pt x="89736" y="0"/>
                  </a:cubicBezTo>
                  <a:close/>
                </a:path>
              </a:pathLst>
            </a:custGeom>
            <a:solidFill>
              <a:srgbClr val="BAD5EB">
                <a:alpha val="18824"/>
              </a:srgbClr>
            </a:solidFill>
            <a:ln w="19050" cap="rnd">
              <a:solidFill>
                <a:srgbClr val="F5AFCE">
                  <a:alpha val="18824"/>
                </a:srgbClr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0" y="2127039"/>
            <a:ext cx="9541098" cy="6309616"/>
          </a:xfrm>
          <a:custGeom>
            <a:avLst/>
            <a:gdLst/>
            <a:ahLst/>
            <a:cxnLst/>
            <a:rect l="l" t="t" r="r" b="b"/>
            <a:pathLst>
              <a:path w="9541098" h="6309616">
                <a:moveTo>
                  <a:pt x="0" y="0"/>
                </a:moveTo>
                <a:lnTo>
                  <a:pt x="9541098" y="0"/>
                </a:lnTo>
                <a:lnTo>
                  <a:pt x="9541098" y="6309615"/>
                </a:lnTo>
                <a:lnTo>
                  <a:pt x="0" y="63096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6" r="-24390"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9718792" y="1311483"/>
            <a:ext cx="7996346" cy="8738159"/>
            <a:chOff x="-101828" y="-47670"/>
            <a:chExt cx="10661794" cy="11650877"/>
          </a:xfrm>
        </p:grpSpPr>
        <p:grpSp>
          <p:nvGrpSpPr>
            <p:cNvPr id="7" name="Group 7"/>
            <p:cNvGrpSpPr/>
            <p:nvPr/>
          </p:nvGrpSpPr>
          <p:grpSpPr>
            <a:xfrm rot="-10800000">
              <a:off x="0" y="700384"/>
              <a:ext cx="10458138" cy="10902823"/>
              <a:chOff x="0" y="0"/>
              <a:chExt cx="2558175" cy="266695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558175" cy="2666950"/>
              </a:xfrm>
              <a:custGeom>
                <a:avLst/>
                <a:gdLst/>
                <a:ahLst/>
                <a:cxnLst/>
                <a:rect l="l" t="t" r="r" b="b"/>
                <a:pathLst>
                  <a:path w="2558175" h="2666950">
                    <a:moveTo>
                      <a:pt x="36520" y="0"/>
                    </a:moveTo>
                    <a:lnTo>
                      <a:pt x="2521655" y="0"/>
                    </a:lnTo>
                    <a:cubicBezTo>
                      <a:pt x="2531341" y="0"/>
                      <a:pt x="2540630" y="3848"/>
                      <a:pt x="2547479" y="10697"/>
                    </a:cubicBezTo>
                    <a:cubicBezTo>
                      <a:pt x="2554328" y="17545"/>
                      <a:pt x="2558175" y="26835"/>
                      <a:pt x="2558175" y="36520"/>
                    </a:cubicBezTo>
                    <a:lnTo>
                      <a:pt x="2558175" y="2630430"/>
                    </a:lnTo>
                    <a:cubicBezTo>
                      <a:pt x="2558175" y="2650599"/>
                      <a:pt x="2541825" y="2666950"/>
                      <a:pt x="2521655" y="2666950"/>
                    </a:cubicBezTo>
                    <a:lnTo>
                      <a:pt x="36520" y="2666950"/>
                    </a:lnTo>
                    <a:cubicBezTo>
                      <a:pt x="26835" y="2666950"/>
                      <a:pt x="17545" y="2663102"/>
                      <a:pt x="10697" y="2656253"/>
                    </a:cubicBezTo>
                    <a:cubicBezTo>
                      <a:pt x="3848" y="2649405"/>
                      <a:pt x="0" y="2640115"/>
                      <a:pt x="0" y="2630430"/>
                    </a:cubicBezTo>
                    <a:lnTo>
                      <a:pt x="0" y="36520"/>
                    </a:lnTo>
                    <a:cubicBezTo>
                      <a:pt x="0" y="16351"/>
                      <a:pt x="16351" y="0"/>
                      <a:pt x="36520" y="0"/>
                    </a:cubicBezTo>
                    <a:close/>
                  </a:path>
                </a:pathLst>
              </a:custGeom>
              <a:solidFill>
                <a:srgbClr val="6988DA"/>
              </a:solidFill>
              <a:ln w="19050" cap="rnd">
                <a:solidFill>
                  <a:srgbClr val="313137"/>
                </a:solidFill>
                <a:prstDash val="solid"/>
                <a:round/>
              </a:ln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28575"/>
                <a:ext cx="2558175" cy="26955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10" name="Freeform 10"/>
            <p:cNvSpPr/>
            <p:nvPr/>
          </p:nvSpPr>
          <p:spPr>
            <a:xfrm>
              <a:off x="1085851" y="1897416"/>
              <a:ext cx="8766996" cy="145469"/>
            </a:xfrm>
            <a:custGeom>
              <a:avLst/>
              <a:gdLst/>
              <a:ahLst/>
              <a:cxnLst/>
              <a:rect l="l" t="t" r="r" b="b"/>
              <a:pathLst>
                <a:path w="8766996" h="145469">
                  <a:moveTo>
                    <a:pt x="0" y="0"/>
                  </a:moveTo>
                  <a:lnTo>
                    <a:pt x="8766996" y="0"/>
                  </a:lnTo>
                  <a:lnTo>
                    <a:pt x="8766996" y="145469"/>
                  </a:lnTo>
                  <a:lnTo>
                    <a:pt x="0" y="1454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t="-3622908" r="-212446" b="-8000094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8339714" y="2284223"/>
              <a:ext cx="1513133" cy="1513133"/>
            </a:xfrm>
            <a:custGeom>
              <a:avLst/>
              <a:gdLst/>
              <a:ahLst/>
              <a:cxnLst/>
              <a:rect l="l" t="t" r="r" b="b"/>
              <a:pathLst>
                <a:path w="1513133" h="1513133">
                  <a:moveTo>
                    <a:pt x="0" y="0"/>
                  </a:moveTo>
                  <a:lnTo>
                    <a:pt x="1513133" y="0"/>
                  </a:lnTo>
                  <a:lnTo>
                    <a:pt x="1513133" y="1513133"/>
                  </a:lnTo>
                  <a:lnTo>
                    <a:pt x="0" y="15131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1640468" y="6404562"/>
              <a:ext cx="1547956" cy="1565568"/>
            </a:xfrm>
            <a:custGeom>
              <a:avLst/>
              <a:gdLst/>
              <a:ahLst/>
              <a:cxnLst/>
              <a:rect l="l" t="t" r="r" b="b"/>
              <a:pathLst>
                <a:path w="1547956" h="1565568">
                  <a:moveTo>
                    <a:pt x="0" y="0"/>
                  </a:moveTo>
                  <a:lnTo>
                    <a:pt x="1547956" y="0"/>
                  </a:lnTo>
                  <a:lnTo>
                    <a:pt x="1547956" y="1565568"/>
                  </a:lnTo>
                  <a:lnTo>
                    <a:pt x="0" y="15655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4258050" y="6338426"/>
              <a:ext cx="1044172" cy="1697840"/>
            </a:xfrm>
            <a:custGeom>
              <a:avLst/>
              <a:gdLst/>
              <a:ahLst/>
              <a:cxnLst/>
              <a:rect l="l" t="t" r="r" b="b"/>
              <a:pathLst>
                <a:path w="1044172" h="1697840">
                  <a:moveTo>
                    <a:pt x="0" y="0"/>
                  </a:moveTo>
                  <a:lnTo>
                    <a:pt x="1044172" y="0"/>
                  </a:lnTo>
                  <a:lnTo>
                    <a:pt x="1044172" y="1697840"/>
                  </a:lnTo>
                  <a:lnTo>
                    <a:pt x="0" y="16978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xmlns="" r:embed="rId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4" name="Freeform 14"/>
            <p:cNvSpPr/>
            <p:nvPr/>
          </p:nvSpPr>
          <p:spPr>
            <a:xfrm>
              <a:off x="5543559" y="6860759"/>
              <a:ext cx="1539075" cy="646412"/>
            </a:xfrm>
            <a:custGeom>
              <a:avLst/>
              <a:gdLst/>
              <a:ahLst/>
              <a:cxnLst/>
              <a:rect l="l" t="t" r="r" b="b"/>
              <a:pathLst>
                <a:path w="1539075" h="646412">
                  <a:moveTo>
                    <a:pt x="0" y="0"/>
                  </a:moveTo>
                  <a:lnTo>
                    <a:pt x="1539076" y="0"/>
                  </a:lnTo>
                  <a:lnTo>
                    <a:pt x="1539076" y="646412"/>
                  </a:lnTo>
                  <a:lnTo>
                    <a:pt x="0" y="6464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xmlns="" r:embed="rId1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>
              <a:off x="7323972" y="6404562"/>
              <a:ext cx="1663260" cy="1663260"/>
            </a:xfrm>
            <a:custGeom>
              <a:avLst/>
              <a:gdLst/>
              <a:ahLst/>
              <a:cxnLst/>
              <a:rect l="l" t="t" r="r" b="b"/>
              <a:pathLst>
                <a:path w="1663260" h="1663260">
                  <a:moveTo>
                    <a:pt x="0" y="0"/>
                  </a:moveTo>
                  <a:lnTo>
                    <a:pt x="1663260" y="0"/>
                  </a:lnTo>
                  <a:lnTo>
                    <a:pt x="1663260" y="1663260"/>
                  </a:lnTo>
                  <a:lnTo>
                    <a:pt x="0" y="16632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xmlns="" r:embed="rId1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2139210" y="8969454"/>
              <a:ext cx="5039630" cy="1012126"/>
            </a:xfrm>
            <a:custGeom>
              <a:avLst/>
              <a:gdLst/>
              <a:ahLst/>
              <a:cxnLst/>
              <a:rect l="l" t="t" r="r" b="b"/>
              <a:pathLst>
                <a:path w="5039630" h="1012126">
                  <a:moveTo>
                    <a:pt x="0" y="0"/>
                  </a:moveTo>
                  <a:lnTo>
                    <a:pt x="5039630" y="0"/>
                  </a:lnTo>
                  <a:lnTo>
                    <a:pt x="5039630" y="1012126"/>
                  </a:lnTo>
                  <a:lnTo>
                    <a:pt x="0" y="1012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/>
              <a:stretch>
                <a:fillRect/>
              </a:stretch>
            </a:blipFill>
          </p:spPr>
        </p:sp>
        <p:sp>
          <p:nvSpPr>
            <p:cNvPr id="17" name="Freeform 17"/>
            <p:cNvSpPr/>
            <p:nvPr/>
          </p:nvSpPr>
          <p:spPr>
            <a:xfrm>
              <a:off x="7537975" y="9134148"/>
              <a:ext cx="950514" cy="723579"/>
            </a:xfrm>
            <a:custGeom>
              <a:avLst/>
              <a:gdLst/>
              <a:ahLst/>
              <a:cxnLst/>
              <a:rect l="l" t="t" r="r" b="b"/>
              <a:pathLst>
                <a:path w="950514" h="723579">
                  <a:moveTo>
                    <a:pt x="0" y="0"/>
                  </a:moveTo>
                  <a:lnTo>
                    <a:pt x="950515" y="0"/>
                  </a:lnTo>
                  <a:lnTo>
                    <a:pt x="950515" y="723579"/>
                  </a:lnTo>
                  <a:lnTo>
                    <a:pt x="0" y="7235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xmlns="" r:embed="rId1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8" name="TextBox 18"/>
            <p:cNvSpPr txBox="1"/>
            <p:nvPr/>
          </p:nvSpPr>
          <p:spPr>
            <a:xfrm>
              <a:off x="2072873" y="10534030"/>
              <a:ext cx="7253863" cy="6990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434"/>
                </a:lnSpc>
                <a:spcBef>
                  <a:spcPct val="0"/>
                </a:spcBef>
              </a:pPr>
              <a:r>
                <a:rPr lang="en-US" sz="3167">
                  <a:solidFill>
                    <a:srgbClr val="FFFFFF"/>
                  </a:solidFill>
                  <a:latin typeface="Garet Light"/>
                </a:rPr>
                <a:t>5% Markup/Order</a:t>
              </a:r>
            </a:p>
          </p:txBody>
        </p:sp>
        <p:sp>
          <p:nvSpPr>
            <p:cNvPr id="19" name="Freeform 19"/>
            <p:cNvSpPr/>
            <p:nvPr/>
          </p:nvSpPr>
          <p:spPr>
            <a:xfrm>
              <a:off x="1760383" y="10222880"/>
              <a:ext cx="1309337" cy="1022919"/>
            </a:xfrm>
            <a:custGeom>
              <a:avLst/>
              <a:gdLst/>
              <a:ahLst/>
              <a:cxnLst/>
              <a:rect l="l" t="t" r="r" b="b"/>
              <a:pathLst>
                <a:path w="1309337" h="1022919">
                  <a:moveTo>
                    <a:pt x="0" y="0"/>
                  </a:moveTo>
                  <a:lnTo>
                    <a:pt x="1309336" y="0"/>
                  </a:lnTo>
                  <a:lnTo>
                    <a:pt x="1309336" y="1022919"/>
                  </a:lnTo>
                  <a:lnTo>
                    <a:pt x="0" y="10229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xmlns="" r:embed="rId1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0" name="TextBox 20"/>
            <p:cNvSpPr txBox="1"/>
            <p:nvPr/>
          </p:nvSpPr>
          <p:spPr>
            <a:xfrm>
              <a:off x="-101828" y="-47670"/>
              <a:ext cx="10661794" cy="6884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479"/>
                </a:lnSpc>
                <a:spcBef>
                  <a:spcPct val="0"/>
                </a:spcBef>
              </a:pPr>
              <a:r>
                <a:rPr lang="en-US" sz="3199" dirty="0">
                  <a:solidFill>
                    <a:srgbClr val="313137"/>
                  </a:solidFill>
                  <a:latin typeface="Garet Light"/>
                </a:rPr>
                <a:t>“The probability of price fluctuation”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2598982" y="900723"/>
              <a:ext cx="5740730" cy="10177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472"/>
                </a:lnSpc>
              </a:pPr>
              <a:r>
                <a:rPr lang="en-US" sz="5700" dirty="0">
                  <a:solidFill>
                    <a:srgbClr val="1E1E1E"/>
                  </a:solidFill>
                  <a:latin typeface="Calistoga"/>
                </a:rPr>
                <a:t>Remedy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1085851" y="2695951"/>
              <a:ext cx="7253863" cy="6968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434"/>
                </a:lnSpc>
                <a:spcBef>
                  <a:spcPct val="0"/>
                </a:spcBef>
              </a:pPr>
              <a:r>
                <a:rPr lang="en-US" sz="3167">
                  <a:solidFill>
                    <a:srgbClr val="FFFFFF"/>
                  </a:solidFill>
                  <a:latin typeface="Garet Light"/>
                </a:rPr>
                <a:t>Auto Settlement Script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1051028" y="4038595"/>
              <a:ext cx="7288685" cy="706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434"/>
                </a:lnSpc>
              </a:pPr>
              <a:r>
                <a:rPr lang="en-US" sz="3167" dirty="0">
                  <a:solidFill>
                    <a:srgbClr val="FFFFFF"/>
                  </a:solidFill>
                  <a:latin typeface="Canva Sans"/>
                </a:rPr>
                <a:t>Refreshes every 60 seconds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1085851" y="5390764"/>
              <a:ext cx="7901381" cy="75234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4"/>
                </a:lnSpc>
              </a:pPr>
              <a:r>
                <a:rPr lang="en-US" sz="3167" dirty="0">
                  <a:solidFill>
                    <a:srgbClr val="FFFFFF"/>
                  </a:solidFill>
                  <a:latin typeface="Canva Sans"/>
                </a:rPr>
                <a:t>Runs when paying with: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3326331" y="6849692"/>
              <a:ext cx="643161" cy="706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434"/>
                </a:lnSpc>
              </a:pPr>
              <a:r>
                <a:rPr lang="en-US" sz="3167">
                  <a:solidFill>
                    <a:srgbClr val="FFFFFF"/>
                  </a:solidFill>
                  <a:latin typeface="Canva Sans"/>
                </a:rPr>
                <a:t>Or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1139683" y="8135970"/>
              <a:ext cx="8659331" cy="5231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62"/>
                </a:lnSpc>
              </a:pPr>
              <a:r>
                <a:rPr lang="en-US" sz="2401">
                  <a:solidFill>
                    <a:srgbClr val="FFFFFF"/>
                  </a:solidFill>
                  <a:latin typeface="Canva Sans"/>
                </a:rPr>
                <a:t>Prices, Wallet &amp; Auto-settelment Enabled by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5102576" y="454984"/>
            <a:ext cx="8082847" cy="585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0"/>
              </a:lnSpc>
            </a:pPr>
            <a:r>
              <a:rPr lang="en-US" sz="4542" dirty="0">
                <a:solidFill>
                  <a:srgbClr val="313137"/>
                </a:solidFill>
                <a:latin typeface="Calistoga"/>
              </a:rPr>
              <a:t>Crypto Payment 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830274" y="147777"/>
            <a:ext cx="8627452" cy="1199459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89736" y="0"/>
                  </a:moveTo>
                  <a:lnTo>
                    <a:pt x="3011966" y="0"/>
                  </a:lnTo>
                  <a:cubicBezTo>
                    <a:pt x="3035765" y="0"/>
                    <a:pt x="3058590" y="9454"/>
                    <a:pt x="3075418" y="26283"/>
                  </a:cubicBezTo>
                  <a:cubicBezTo>
                    <a:pt x="3092247" y="43112"/>
                    <a:pt x="3101701" y="65936"/>
                    <a:pt x="3101701" y="89736"/>
                  </a:cubicBezTo>
                  <a:lnTo>
                    <a:pt x="3101701" y="341488"/>
                  </a:lnTo>
                  <a:cubicBezTo>
                    <a:pt x="3101701" y="365287"/>
                    <a:pt x="3092247" y="388112"/>
                    <a:pt x="3075418" y="404941"/>
                  </a:cubicBezTo>
                  <a:cubicBezTo>
                    <a:pt x="3058590" y="421770"/>
                    <a:pt x="3035765" y="431224"/>
                    <a:pt x="3011966" y="431224"/>
                  </a:cubicBezTo>
                  <a:lnTo>
                    <a:pt x="89736" y="431224"/>
                  </a:lnTo>
                  <a:cubicBezTo>
                    <a:pt x="65936" y="431224"/>
                    <a:pt x="43112" y="421770"/>
                    <a:pt x="26283" y="404941"/>
                  </a:cubicBezTo>
                  <a:cubicBezTo>
                    <a:pt x="9454" y="388112"/>
                    <a:pt x="0" y="365287"/>
                    <a:pt x="0" y="341488"/>
                  </a:cubicBezTo>
                  <a:lnTo>
                    <a:pt x="0" y="89736"/>
                  </a:lnTo>
                  <a:cubicBezTo>
                    <a:pt x="0" y="65936"/>
                    <a:pt x="9454" y="43112"/>
                    <a:pt x="26283" y="26283"/>
                  </a:cubicBezTo>
                  <a:cubicBezTo>
                    <a:pt x="43112" y="9454"/>
                    <a:pt x="65936" y="0"/>
                    <a:pt x="89736" y="0"/>
                  </a:cubicBezTo>
                  <a:close/>
                </a:path>
              </a:pathLst>
            </a:custGeom>
            <a:solidFill>
              <a:srgbClr val="BAD5EB">
                <a:alpha val="18824"/>
              </a:srgbClr>
            </a:solidFill>
            <a:ln w="19050" cap="rnd">
              <a:solidFill>
                <a:srgbClr val="F5AFCE">
                  <a:alpha val="18824"/>
                </a:srgbClr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102577" y="507228"/>
            <a:ext cx="8082847" cy="585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0"/>
              </a:lnSpc>
            </a:pPr>
            <a:r>
              <a:rPr lang="en-US" sz="4542">
                <a:solidFill>
                  <a:srgbClr val="313137"/>
                </a:solidFill>
                <a:latin typeface="Calistoga"/>
              </a:rPr>
              <a:t>Auto Settlement Script Run</a:t>
            </a:r>
          </a:p>
        </p:txBody>
      </p:sp>
      <p:sp>
        <p:nvSpPr>
          <p:cNvPr id="6" name="Freeform 6"/>
          <p:cNvSpPr/>
          <p:nvPr/>
        </p:nvSpPr>
        <p:spPr>
          <a:xfrm>
            <a:off x="179459" y="2279915"/>
            <a:ext cx="17929082" cy="6978385"/>
          </a:xfrm>
          <a:custGeom>
            <a:avLst/>
            <a:gdLst/>
            <a:ahLst/>
            <a:cxnLst/>
            <a:rect l="l" t="t" r="r" b="b"/>
            <a:pathLst>
              <a:path w="17929082" h="6978385">
                <a:moveTo>
                  <a:pt x="0" y="0"/>
                </a:moveTo>
                <a:lnTo>
                  <a:pt x="17929082" y="0"/>
                </a:lnTo>
                <a:lnTo>
                  <a:pt x="17929082" y="6978385"/>
                </a:lnTo>
                <a:lnTo>
                  <a:pt x="0" y="69783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39384" y="4509067"/>
            <a:ext cx="1984193" cy="1780813"/>
          </a:xfrm>
          <a:custGeom>
            <a:avLst/>
            <a:gdLst/>
            <a:ahLst/>
            <a:cxnLst/>
            <a:rect l="l" t="t" r="r" b="b"/>
            <a:pathLst>
              <a:path w="1984193" h="1780813">
                <a:moveTo>
                  <a:pt x="0" y="0"/>
                </a:moveTo>
                <a:lnTo>
                  <a:pt x="1984193" y="0"/>
                </a:lnTo>
                <a:lnTo>
                  <a:pt x="1984193" y="1780813"/>
                </a:lnTo>
                <a:lnTo>
                  <a:pt x="0" y="17808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83173" y="2740023"/>
            <a:ext cx="2533175" cy="1328444"/>
          </a:xfrm>
          <a:custGeom>
            <a:avLst/>
            <a:gdLst/>
            <a:ahLst/>
            <a:cxnLst/>
            <a:rect l="l" t="t" r="r" b="b"/>
            <a:pathLst>
              <a:path w="2533175" h="1328444">
                <a:moveTo>
                  <a:pt x="0" y="0"/>
                </a:moveTo>
                <a:lnTo>
                  <a:pt x="2533175" y="0"/>
                </a:lnTo>
                <a:lnTo>
                  <a:pt x="2533175" y="1328444"/>
                </a:lnTo>
                <a:lnTo>
                  <a:pt x="0" y="13284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9999"/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81773" y="2830917"/>
            <a:ext cx="3099415" cy="3099415"/>
          </a:xfrm>
          <a:custGeom>
            <a:avLst/>
            <a:gdLst/>
            <a:ahLst/>
            <a:cxnLst/>
            <a:rect l="l" t="t" r="r" b="b"/>
            <a:pathLst>
              <a:path w="3099415" h="3099415">
                <a:moveTo>
                  <a:pt x="0" y="0"/>
                </a:moveTo>
                <a:lnTo>
                  <a:pt x="3099415" y="0"/>
                </a:lnTo>
                <a:lnTo>
                  <a:pt x="3099415" y="3099415"/>
                </a:lnTo>
                <a:lnTo>
                  <a:pt x="0" y="309941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9999"/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584245" y="5740870"/>
            <a:ext cx="259589" cy="158674"/>
          </a:xfrm>
          <a:custGeom>
            <a:avLst/>
            <a:gdLst/>
            <a:ahLst/>
            <a:cxnLst/>
            <a:rect l="l" t="t" r="r" b="b"/>
            <a:pathLst>
              <a:path w="259589" h="158674">
                <a:moveTo>
                  <a:pt x="0" y="0"/>
                </a:moveTo>
                <a:lnTo>
                  <a:pt x="259589" y="0"/>
                </a:lnTo>
                <a:lnTo>
                  <a:pt x="259589" y="158674"/>
                </a:lnTo>
                <a:lnTo>
                  <a:pt x="0" y="1586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19999"/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517105" y="5399474"/>
            <a:ext cx="443245" cy="662796"/>
          </a:xfrm>
          <a:custGeom>
            <a:avLst/>
            <a:gdLst/>
            <a:ahLst/>
            <a:cxnLst/>
            <a:rect l="l" t="t" r="r" b="b"/>
            <a:pathLst>
              <a:path w="443245" h="662796">
                <a:moveTo>
                  <a:pt x="0" y="0"/>
                </a:moveTo>
                <a:lnTo>
                  <a:pt x="443245" y="0"/>
                </a:lnTo>
                <a:lnTo>
                  <a:pt x="443245" y="662796"/>
                </a:lnTo>
                <a:lnTo>
                  <a:pt x="0" y="6627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19999"/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3137944" y="4979342"/>
            <a:ext cx="287649" cy="430130"/>
          </a:xfrm>
          <a:custGeom>
            <a:avLst/>
            <a:gdLst/>
            <a:ahLst/>
            <a:cxnLst/>
            <a:rect l="l" t="t" r="r" b="b"/>
            <a:pathLst>
              <a:path w="287649" h="430130">
                <a:moveTo>
                  <a:pt x="0" y="0"/>
                </a:moveTo>
                <a:lnTo>
                  <a:pt x="287649" y="0"/>
                </a:lnTo>
                <a:lnTo>
                  <a:pt x="287649" y="430130"/>
                </a:lnTo>
                <a:lnTo>
                  <a:pt x="0" y="43013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19999"/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534567" y="5591900"/>
            <a:ext cx="411474" cy="615288"/>
          </a:xfrm>
          <a:custGeom>
            <a:avLst/>
            <a:gdLst/>
            <a:ahLst/>
            <a:cxnLst/>
            <a:rect l="l" t="t" r="r" b="b"/>
            <a:pathLst>
              <a:path w="411474" h="615288">
                <a:moveTo>
                  <a:pt x="0" y="0"/>
                </a:moveTo>
                <a:lnTo>
                  <a:pt x="411474" y="0"/>
                </a:lnTo>
                <a:lnTo>
                  <a:pt x="411474" y="615288"/>
                </a:lnTo>
                <a:lnTo>
                  <a:pt x="0" y="61528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19999"/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25585" y="4897952"/>
            <a:ext cx="240913" cy="360244"/>
          </a:xfrm>
          <a:custGeom>
            <a:avLst/>
            <a:gdLst/>
            <a:ahLst/>
            <a:cxnLst/>
            <a:rect l="l" t="t" r="r" b="b"/>
            <a:pathLst>
              <a:path w="240913" h="360244">
                <a:moveTo>
                  <a:pt x="0" y="0"/>
                </a:moveTo>
                <a:lnTo>
                  <a:pt x="240913" y="0"/>
                </a:lnTo>
                <a:lnTo>
                  <a:pt x="240913" y="360244"/>
                </a:lnTo>
                <a:lnTo>
                  <a:pt x="0" y="36024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alphaModFix amt="19999"/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 rot="-10800000">
            <a:off x="4300865" y="364893"/>
            <a:ext cx="9686270" cy="1346664"/>
            <a:chOff x="0" y="0"/>
            <a:chExt cx="3101701" cy="43122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79927" y="0"/>
                  </a:moveTo>
                  <a:lnTo>
                    <a:pt x="3021775" y="0"/>
                  </a:lnTo>
                  <a:cubicBezTo>
                    <a:pt x="3065917" y="0"/>
                    <a:pt x="3101701" y="35784"/>
                    <a:pt x="3101701" y="79927"/>
                  </a:cubicBezTo>
                  <a:lnTo>
                    <a:pt x="3101701" y="351297"/>
                  </a:lnTo>
                  <a:cubicBezTo>
                    <a:pt x="3101701" y="395439"/>
                    <a:pt x="3065917" y="431224"/>
                    <a:pt x="3021775" y="431224"/>
                  </a:cubicBezTo>
                  <a:lnTo>
                    <a:pt x="79927" y="431224"/>
                  </a:lnTo>
                  <a:cubicBezTo>
                    <a:pt x="35784" y="431224"/>
                    <a:pt x="0" y="395439"/>
                    <a:pt x="0" y="351297"/>
                  </a:cubicBezTo>
                  <a:lnTo>
                    <a:pt x="0" y="79927"/>
                  </a:lnTo>
                  <a:cubicBezTo>
                    <a:pt x="0" y="35784"/>
                    <a:pt x="35784" y="0"/>
                    <a:pt x="799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4663300" y="3703967"/>
            <a:ext cx="3218160" cy="2550750"/>
          </a:xfrm>
          <a:custGeom>
            <a:avLst/>
            <a:gdLst/>
            <a:ahLst/>
            <a:cxnLst/>
            <a:rect l="l" t="t" r="r" b="b"/>
            <a:pathLst>
              <a:path w="3218160" h="2550750">
                <a:moveTo>
                  <a:pt x="0" y="0"/>
                </a:moveTo>
                <a:lnTo>
                  <a:pt x="3218160" y="0"/>
                </a:lnTo>
                <a:lnTo>
                  <a:pt x="3218160" y="2550750"/>
                </a:lnTo>
                <a:lnTo>
                  <a:pt x="0" y="255075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alphaModFix amt="19999"/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5687556" y="3221395"/>
            <a:ext cx="1169647" cy="407509"/>
          </a:xfrm>
          <a:custGeom>
            <a:avLst/>
            <a:gdLst/>
            <a:ahLst/>
            <a:cxnLst/>
            <a:rect l="l" t="t" r="r" b="b"/>
            <a:pathLst>
              <a:path w="1169647" h="407509">
                <a:moveTo>
                  <a:pt x="0" y="0"/>
                </a:moveTo>
                <a:lnTo>
                  <a:pt x="1169647" y="0"/>
                </a:lnTo>
                <a:lnTo>
                  <a:pt x="1169647" y="407509"/>
                </a:lnTo>
                <a:lnTo>
                  <a:pt x="0" y="40750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19999"/>
            </a:blip>
            <a:stretch>
              <a:fillRect b="-123379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7067288" y="3404245"/>
            <a:ext cx="455619" cy="609551"/>
          </a:xfrm>
          <a:custGeom>
            <a:avLst/>
            <a:gdLst/>
            <a:ahLst/>
            <a:cxnLst/>
            <a:rect l="l" t="t" r="r" b="b"/>
            <a:pathLst>
              <a:path w="455619" h="609551">
                <a:moveTo>
                  <a:pt x="0" y="0"/>
                </a:moveTo>
                <a:lnTo>
                  <a:pt x="455619" y="0"/>
                </a:lnTo>
                <a:lnTo>
                  <a:pt x="455619" y="609551"/>
                </a:lnTo>
                <a:lnTo>
                  <a:pt x="0" y="609551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19999"/>
            </a:blip>
            <a:stretch>
              <a:fillRect b="-43500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668035" y="7452917"/>
            <a:ext cx="7335281" cy="998063"/>
          </a:xfrm>
          <a:custGeom>
            <a:avLst/>
            <a:gdLst/>
            <a:ahLst/>
            <a:cxnLst/>
            <a:rect l="l" t="t" r="r" b="b"/>
            <a:pathLst>
              <a:path w="7335281" h="998063">
                <a:moveTo>
                  <a:pt x="0" y="0"/>
                </a:moveTo>
                <a:lnTo>
                  <a:pt x="7335282" y="0"/>
                </a:lnTo>
                <a:lnTo>
                  <a:pt x="7335282" y="998063"/>
                </a:lnTo>
                <a:lnTo>
                  <a:pt x="0" y="99806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alphaModFix amt="19999"/>
            </a:blip>
            <a:stretch>
              <a:fillRect l="-2202" t="-8932" r="-1682" b="-8798"/>
            </a:stretch>
          </a:blipFill>
          <a:ln w="38100" cap="sq">
            <a:solidFill>
              <a:srgbClr val="000000">
                <a:alpha val="19608"/>
              </a:srgbClr>
            </a:solidFill>
            <a:prstDash val="solid"/>
            <a:miter/>
          </a:ln>
        </p:spPr>
      </p:sp>
      <p:sp>
        <p:nvSpPr>
          <p:cNvPr id="17" name="Freeform 17"/>
          <p:cNvSpPr/>
          <p:nvPr/>
        </p:nvSpPr>
        <p:spPr>
          <a:xfrm>
            <a:off x="13683875" y="4214844"/>
            <a:ext cx="986815" cy="902936"/>
          </a:xfrm>
          <a:custGeom>
            <a:avLst/>
            <a:gdLst/>
            <a:ahLst/>
            <a:cxnLst/>
            <a:rect l="l" t="t" r="r" b="b"/>
            <a:pathLst>
              <a:path w="986815" h="902936">
                <a:moveTo>
                  <a:pt x="0" y="0"/>
                </a:moveTo>
                <a:lnTo>
                  <a:pt x="986814" y="0"/>
                </a:lnTo>
                <a:lnTo>
                  <a:pt x="986814" y="902935"/>
                </a:lnTo>
                <a:lnTo>
                  <a:pt x="0" y="90293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5287773" y="4428476"/>
            <a:ext cx="2398422" cy="860434"/>
          </a:xfrm>
          <a:custGeom>
            <a:avLst/>
            <a:gdLst/>
            <a:ahLst/>
            <a:cxnLst/>
            <a:rect l="l" t="t" r="r" b="b"/>
            <a:pathLst>
              <a:path w="2398422" h="860434">
                <a:moveTo>
                  <a:pt x="0" y="0"/>
                </a:moveTo>
                <a:lnTo>
                  <a:pt x="2398421" y="0"/>
                </a:lnTo>
                <a:lnTo>
                  <a:pt x="2398421" y="860434"/>
                </a:lnTo>
                <a:lnTo>
                  <a:pt x="0" y="860434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alphaModFix amt="19999"/>
              <a:extLst>
                <a:ext uri="{96DAC541-7B7A-43D3-8B79-37D633B846F1}">
                  <asvg:svgBlip xmlns:asvg="http://schemas.microsoft.com/office/drawing/2016/SVG/main" xmlns="" r:embed="rId22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4663300" y="3404245"/>
            <a:ext cx="863887" cy="449317"/>
          </a:xfrm>
          <a:custGeom>
            <a:avLst/>
            <a:gdLst/>
            <a:ahLst/>
            <a:cxnLst/>
            <a:rect l="l" t="t" r="r" b="b"/>
            <a:pathLst>
              <a:path w="863887" h="449317">
                <a:moveTo>
                  <a:pt x="0" y="0"/>
                </a:moveTo>
                <a:lnTo>
                  <a:pt x="863887" y="0"/>
                </a:lnTo>
                <a:lnTo>
                  <a:pt x="863887" y="449317"/>
                </a:lnTo>
                <a:lnTo>
                  <a:pt x="0" y="449317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alphaModFix amt="19999"/>
            </a:blip>
            <a:stretch>
              <a:fillRect t="-49633"/>
            </a:stretch>
          </a:blipFill>
        </p:spPr>
      </p:sp>
      <p:sp>
        <p:nvSpPr>
          <p:cNvPr id="20" name="AutoShape 20"/>
          <p:cNvSpPr/>
          <p:nvPr/>
        </p:nvSpPr>
        <p:spPr>
          <a:xfrm flipV="1">
            <a:off x="4290446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1" name="AutoShape 21"/>
          <p:cNvSpPr/>
          <p:nvPr/>
        </p:nvSpPr>
        <p:spPr>
          <a:xfrm flipV="1">
            <a:off x="7993792" y="313111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2" name="Freeform 22"/>
          <p:cNvSpPr/>
          <p:nvPr/>
        </p:nvSpPr>
        <p:spPr>
          <a:xfrm>
            <a:off x="11954280" y="3804326"/>
            <a:ext cx="1729594" cy="1390161"/>
          </a:xfrm>
          <a:custGeom>
            <a:avLst/>
            <a:gdLst/>
            <a:ahLst/>
            <a:cxnLst/>
            <a:rect l="l" t="t" r="r" b="b"/>
            <a:pathLst>
              <a:path w="1729594" h="1390161">
                <a:moveTo>
                  <a:pt x="0" y="0"/>
                </a:moveTo>
                <a:lnTo>
                  <a:pt x="1729595" y="0"/>
                </a:lnTo>
                <a:lnTo>
                  <a:pt x="1729595" y="1390162"/>
                </a:lnTo>
                <a:lnTo>
                  <a:pt x="0" y="1390162"/>
                </a:lnTo>
                <a:lnTo>
                  <a:pt x="0" y="0"/>
                </a:lnTo>
                <a:close/>
              </a:path>
            </a:pathLst>
          </a:custGeom>
          <a:blipFill>
            <a:blip r:embed="rId24">
              <a:extLst>
                <a:ext uri="{96DAC541-7B7A-43D3-8B79-37D633B846F1}">
                  <asvg:svgBlip xmlns:asvg="http://schemas.microsoft.com/office/drawing/2016/SVG/main" xmlns="" r:embed="rId25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1527869" y="5297901"/>
            <a:ext cx="2310454" cy="615158"/>
          </a:xfrm>
          <a:custGeom>
            <a:avLst/>
            <a:gdLst/>
            <a:ahLst/>
            <a:cxnLst/>
            <a:rect l="l" t="t" r="r" b="b"/>
            <a:pathLst>
              <a:path w="2310454" h="615158">
                <a:moveTo>
                  <a:pt x="0" y="0"/>
                </a:moveTo>
                <a:lnTo>
                  <a:pt x="2310454" y="0"/>
                </a:lnTo>
                <a:lnTo>
                  <a:pt x="2310454" y="615159"/>
                </a:lnTo>
                <a:lnTo>
                  <a:pt x="0" y="615159"/>
                </a:lnTo>
                <a:lnTo>
                  <a:pt x="0" y="0"/>
                </a:lnTo>
                <a:close/>
              </a:path>
            </a:pathLst>
          </a:custGeom>
          <a:blipFill>
            <a:blip r:embed="rId26">
              <a:extLst>
                <a:ext uri="{96DAC541-7B7A-43D3-8B79-37D633B846F1}">
                  <asvg:svgBlip xmlns:asvg="http://schemas.microsoft.com/office/drawing/2016/SVG/main" xmlns="" r:embed="rId27"/>
                </a:ext>
              </a:extLst>
            </a:blip>
            <a:stretch>
              <a:fillRect/>
            </a:stretch>
          </a:blipFill>
        </p:spPr>
      </p:sp>
      <p:sp>
        <p:nvSpPr>
          <p:cNvPr id="24" name="AutoShape 24"/>
          <p:cNvSpPr/>
          <p:nvPr/>
        </p:nvSpPr>
        <p:spPr>
          <a:xfrm flipV="1">
            <a:off x="14807433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5" name="Freeform 25"/>
          <p:cNvSpPr/>
          <p:nvPr/>
        </p:nvSpPr>
        <p:spPr>
          <a:xfrm>
            <a:off x="16016797" y="5066177"/>
            <a:ext cx="940373" cy="801882"/>
          </a:xfrm>
          <a:custGeom>
            <a:avLst/>
            <a:gdLst/>
            <a:ahLst/>
            <a:cxnLst/>
            <a:rect l="l" t="t" r="r" b="b"/>
            <a:pathLst>
              <a:path w="940373" h="801882">
                <a:moveTo>
                  <a:pt x="0" y="0"/>
                </a:moveTo>
                <a:lnTo>
                  <a:pt x="940373" y="0"/>
                </a:lnTo>
                <a:lnTo>
                  <a:pt x="940373" y="801882"/>
                </a:lnTo>
                <a:lnTo>
                  <a:pt x="0" y="801882"/>
                </a:lnTo>
                <a:lnTo>
                  <a:pt x="0" y="0"/>
                </a:lnTo>
                <a:close/>
              </a:path>
            </a:pathLst>
          </a:custGeom>
          <a:blipFill>
            <a:blip r:embed="rId28">
              <a:alphaModFix amt="19999"/>
              <a:extLst>
                <a:ext uri="{96DAC541-7B7A-43D3-8B79-37D633B846F1}">
                  <asvg:svgBlip xmlns:asvg="http://schemas.microsoft.com/office/drawing/2016/SVG/main" xmlns="" r:embed="rId29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 rot="-3395229">
            <a:off x="2829498" y="6682277"/>
            <a:ext cx="390334" cy="737745"/>
          </a:xfrm>
          <a:custGeom>
            <a:avLst/>
            <a:gdLst/>
            <a:ahLst/>
            <a:cxnLst/>
            <a:rect l="l" t="t" r="r" b="b"/>
            <a:pathLst>
              <a:path w="390334" h="737745">
                <a:moveTo>
                  <a:pt x="0" y="0"/>
                </a:moveTo>
                <a:lnTo>
                  <a:pt x="390334" y="0"/>
                </a:lnTo>
                <a:lnTo>
                  <a:pt x="390334" y="737745"/>
                </a:lnTo>
                <a:lnTo>
                  <a:pt x="0" y="737745"/>
                </a:lnTo>
                <a:lnTo>
                  <a:pt x="0" y="0"/>
                </a:lnTo>
                <a:close/>
              </a:path>
            </a:pathLst>
          </a:custGeom>
          <a:blipFill>
            <a:blip r:embed="rId30">
              <a:alphaModFix amt="19999"/>
              <a:extLst>
                <a:ext uri="{96DAC541-7B7A-43D3-8B79-37D633B846F1}">
                  <asvg:svgBlip xmlns:asvg="http://schemas.microsoft.com/office/drawing/2016/SVG/main" xmlns="" r:embed="rId31"/>
                </a:ext>
              </a:extLst>
            </a:blip>
            <a:stretch>
              <a:fillRect/>
            </a:stretch>
          </a:blipFill>
        </p:spPr>
      </p:sp>
      <p:sp>
        <p:nvSpPr>
          <p:cNvPr id="27" name="AutoShape 27"/>
          <p:cNvSpPr/>
          <p:nvPr/>
        </p:nvSpPr>
        <p:spPr>
          <a:xfrm flipV="1">
            <a:off x="11445059" y="309045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Freeform 28"/>
          <p:cNvSpPr/>
          <p:nvPr/>
        </p:nvSpPr>
        <p:spPr>
          <a:xfrm>
            <a:off x="8517667" y="3616725"/>
            <a:ext cx="2146342" cy="2114147"/>
          </a:xfrm>
          <a:custGeom>
            <a:avLst/>
            <a:gdLst/>
            <a:ahLst/>
            <a:cxnLst/>
            <a:rect l="l" t="t" r="r" b="b"/>
            <a:pathLst>
              <a:path w="2146342" h="2114147">
                <a:moveTo>
                  <a:pt x="0" y="0"/>
                </a:moveTo>
                <a:lnTo>
                  <a:pt x="2146342" y="0"/>
                </a:lnTo>
                <a:lnTo>
                  <a:pt x="2146342" y="2114147"/>
                </a:lnTo>
                <a:lnTo>
                  <a:pt x="0" y="2114147"/>
                </a:lnTo>
                <a:lnTo>
                  <a:pt x="0" y="0"/>
                </a:lnTo>
                <a:close/>
              </a:path>
            </a:pathLst>
          </a:custGeom>
          <a:blipFill>
            <a:blip r:embed="rId32">
              <a:alphaModFix amt="19999"/>
              <a:extLst>
                <a:ext uri="{96DAC541-7B7A-43D3-8B79-37D633B846F1}">
                  <asvg:svgBlip xmlns:asvg="http://schemas.microsoft.com/office/drawing/2016/SVG/main" xmlns="" r:embed="rId33"/>
                </a:ext>
              </a:extLst>
            </a:blip>
            <a:stretch>
              <a:fillRect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394021" y="6409435"/>
            <a:ext cx="3654082" cy="302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4"/>
              </a:lnSpc>
              <a:spcBef>
                <a:spcPct val="0"/>
              </a:spcBef>
            </a:pPr>
            <a:r>
              <a:rPr lang="en-US" sz="1746">
                <a:solidFill>
                  <a:srgbClr val="000000">
                    <a:alpha val="19608"/>
                  </a:srgbClr>
                </a:solidFill>
                <a:latin typeface="Garet Light"/>
              </a:rPr>
              <a:t>Automatic Shipping Calculation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714520" y="752418"/>
            <a:ext cx="8858961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Additional Website Features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483617" y="6395080"/>
            <a:ext cx="3272594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 Light"/>
              </a:rPr>
              <a:t>Official E-Payment Gateway 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4930895" y="6442932"/>
            <a:ext cx="3315300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Data Export &amp; Sales Analytics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2364943" y="6514488"/>
            <a:ext cx="1318932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/>
                </a:solidFill>
                <a:latin typeface="Garet"/>
              </a:rPr>
              <a:t>CRM &amp; SEO 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3581188" y="8603788"/>
            <a:ext cx="1752812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 dirty="0">
                <a:solidFill>
                  <a:srgbClr val="000000">
                    <a:alpha val="19608"/>
                  </a:srgbClr>
                </a:solidFill>
                <a:latin typeface="Garet"/>
              </a:rPr>
              <a:t>Our Plug-in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8070183" y="6442932"/>
            <a:ext cx="3203235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Crypto Payment 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830274" y="147777"/>
            <a:ext cx="8627452" cy="1199459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89736" y="0"/>
                  </a:moveTo>
                  <a:lnTo>
                    <a:pt x="3011966" y="0"/>
                  </a:lnTo>
                  <a:cubicBezTo>
                    <a:pt x="3035765" y="0"/>
                    <a:pt x="3058590" y="9454"/>
                    <a:pt x="3075418" y="26283"/>
                  </a:cubicBezTo>
                  <a:cubicBezTo>
                    <a:pt x="3092247" y="43112"/>
                    <a:pt x="3101701" y="65936"/>
                    <a:pt x="3101701" y="89736"/>
                  </a:cubicBezTo>
                  <a:lnTo>
                    <a:pt x="3101701" y="341488"/>
                  </a:lnTo>
                  <a:cubicBezTo>
                    <a:pt x="3101701" y="365287"/>
                    <a:pt x="3092247" y="388112"/>
                    <a:pt x="3075418" y="404941"/>
                  </a:cubicBezTo>
                  <a:cubicBezTo>
                    <a:pt x="3058590" y="421770"/>
                    <a:pt x="3035765" y="431224"/>
                    <a:pt x="3011966" y="431224"/>
                  </a:cubicBezTo>
                  <a:lnTo>
                    <a:pt x="89736" y="431224"/>
                  </a:lnTo>
                  <a:cubicBezTo>
                    <a:pt x="65936" y="431224"/>
                    <a:pt x="43112" y="421770"/>
                    <a:pt x="26283" y="404941"/>
                  </a:cubicBezTo>
                  <a:cubicBezTo>
                    <a:pt x="9454" y="388112"/>
                    <a:pt x="0" y="365287"/>
                    <a:pt x="0" y="341488"/>
                  </a:cubicBezTo>
                  <a:lnTo>
                    <a:pt x="0" y="89736"/>
                  </a:lnTo>
                  <a:cubicBezTo>
                    <a:pt x="0" y="65936"/>
                    <a:pt x="9454" y="43112"/>
                    <a:pt x="26283" y="26283"/>
                  </a:cubicBezTo>
                  <a:cubicBezTo>
                    <a:pt x="43112" y="9454"/>
                    <a:pt x="65936" y="0"/>
                    <a:pt x="89736" y="0"/>
                  </a:cubicBezTo>
                  <a:close/>
                </a:path>
              </a:pathLst>
            </a:custGeom>
            <a:solidFill>
              <a:srgbClr val="BAD5EB">
                <a:alpha val="18824"/>
              </a:srgbClr>
            </a:solidFill>
            <a:ln w="19050" cap="rnd">
              <a:solidFill>
                <a:srgbClr val="F5AFCE">
                  <a:alpha val="18824"/>
                </a:srgbClr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102577" y="507228"/>
            <a:ext cx="8082847" cy="585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0"/>
              </a:lnSpc>
            </a:pPr>
            <a:r>
              <a:rPr lang="en-US" sz="4542">
                <a:solidFill>
                  <a:srgbClr val="313137"/>
                </a:solidFill>
                <a:latin typeface="Calistoga"/>
              </a:rPr>
              <a:t>CRM &amp; SEO</a:t>
            </a:r>
          </a:p>
        </p:txBody>
      </p:sp>
      <p:sp>
        <p:nvSpPr>
          <p:cNvPr id="6" name="Freeform 6"/>
          <p:cNvSpPr/>
          <p:nvPr/>
        </p:nvSpPr>
        <p:spPr>
          <a:xfrm>
            <a:off x="0" y="1569999"/>
            <a:ext cx="18288000" cy="8371619"/>
          </a:xfrm>
          <a:custGeom>
            <a:avLst/>
            <a:gdLst/>
            <a:ahLst/>
            <a:cxnLst/>
            <a:rect l="l" t="t" r="r" b="b"/>
            <a:pathLst>
              <a:path w="18288000" h="8371619">
                <a:moveTo>
                  <a:pt x="0" y="0"/>
                </a:moveTo>
                <a:lnTo>
                  <a:pt x="18288000" y="0"/>
                </a:lnTo>
                <a:lnTo>
                  <a:pt x="18288000" y="8371618"/>
                </a:lnTo>
                <a:lnTo>
                  <a:pt x="0" y="83716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830274" y="147777"/>
            <a:ext cx="8627452" cy="1199459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89736" y="0"/>
                  </a:moveTo>
                  <a:lnTo>
                    <a:pt x="3011966" y="0"/>
                  </a:lnTo>
                  <a:cubicBezTo>
                    <a:pt x="3035765" y="0"/>
                    <a:pt x="3058590" y="9454"/>
                    <a:pt x="3075418" y="26283"/>
                  </a:cubicBezTo>
                  <a:cubicBezTo>
                    <a:pt x="3092247" y="43112"/>
                    <a:pt x="3101701" y="65936"/>
                    <a:pt x="3101701" y="89736"/>
                  </a:cubicBezTo>
                  <a:lnTo>
                    <a:pt x="3101701" y="341488"/>
                  </a:lnTo>
                  <a:cubicBezTo>
                    <a:pt x="3101701" y="365287"/>
                    <a:pt x="3092247" y="388112"/>
                    <a:pt x="3075418" y="404941"/>
                  </a:cubicBezTo>
                  <a:cubicBezTo>
                    <a:pt x="3058590" y="421770"/>
                    <a:pt x="3035765" y="431224"/>
                    <a:pt x="3011966" y="431224"/>
                  </a:cubicBezTo>
                  <a:lnTo>
                    <a:pt x="89736" y="431224"/>
                  </a:lnTo>
                  <a:cubicBezTo>
                    <a:pt x="65936" y="431224"/>
                    <a:pt x="43112" y="421770"/>
                    <a:pt x="26283" y="404941"/>
                  </a:cubicBezTo>
                  <a:cubicBezTo>
                    <a:pt x="9454" y="388112"/>
                    <a:pt x="0" y="365287"/>
                    <a:pt x="0" y="341488"/>
                  </a:cubicBezTo>
                  <a:lnTo>
                    <a:pt x="0" y="89736"/>
                  </a:lnTo>
                  <a:cubicBezTo>
                    <a:pt x="0" y="65936"/>
                    <a:pt x="9454" y="43112"/>
                    <a:pt x="26283" y="26283"/>
                  </a:cubicBezTo>
                  <a:cubicBezTo>
                    <a:pt x="43112" y="9454"/>
                    <a:pt x="65936" y="0"/>
                    <a:pt x="89736" y="0"/>
                  </a:cubicBezTo>
                  <a:close/>
                </a:path>
              </a:pathLst>
            </a:custGeom>
            <a:solidFill>
              <a:srgbClr val="BAD5EB">
                <a:alpha val="18824"/>
              </a:srgbClr>
            </a:solidFill>
            <a:ln w="19050" cap="rnd">
              <a:solidFill>
                <a:srgbClr val="F5AFCE">
                  <a:alpha val="18824"/>
                </a:srgbClr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767400" y="3997628"/>
            <a:ext cx="16753201" cy="5465742"/>
          </a:xfrm>
          <a:custGeom>
            <a:avLst/>
            <a:gdLst/>
            <a:ahLst/>
            <a:cxnLst/>
            <a:rect l="l" t="t" r="r" b="b"/>
            <a:pathLst>
              <a:path w="16753201" h="5465742">
                <a:moveTo>
                  <a:pt x="0" y="0"/>
                </a:moveTo>
                <a:lnTo>
                  <a:pt x="16753200" y="0"/>
                </a:lnTo>
                <a:lnTo>
                  <a:pt x="16753200" y="5465742"/>
                </a:lnTo>
                <a:lnTo>
                  <a:pt x="0" y="54657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1584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4638822" y="1604239"/>
            <a:ext cx="9010357" cy="810932"/>
          </a:xfrm>
          <a:custGeom>
            <a:avLst/>
            <a:gdLst/>
            <a:ahLst/>
            <a:cxnLst/>
            <a:rect l="l" t="t" r="r" b="b"/>
            <a:pathLst>
              <a:path w="9010357" h="810932">
                <a:moveTo>
                  <a:pt x="0" y="0"/>
                </a:moveTo>
                <a:lnTo>
                  <a:pt x="9010356" y="0"/>
                </a:lnTo>
                <a:lnTo>
                  <a:pt x="9010356" y="810932"/>
                </a:lnTo>
                <a:lnTo>
                  <a:pt x="0" y="8109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5102577" y="507228"/>
            <a:ext cx="8082847" cy="585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0"/>
              </a:lnSpc>
            </a:pPr>
            <a:r>
              <a:rPr lang="en-US" sz="4542">
                <a:solidFill>
                  <a:srgbClr val="313137"/>
                </a:solidFill>
                <a:latin typeface="Calistoga"/>
              </a:rPr>
              <a:t>CRM &amp; SEO</a:t>
            </a:r>
          </a:p>
        </p:txBody>
      </p:sp>
      <p:sp>
        <p:nvSpPr>
          <p:cNvPr id="8" name="Freeform 8"/>
          <p:cNvSpPr/>
          <p:nvPr/>
        </p:nvSpPr>
        <p:spPr>
          <a:xfrm>
            <a:off x="4638822" y="2672346"/>
            <a:ext cx="9010357" cy="810932"/>
          </a:xfrm>
          <a:custGeom>
            <a:avLst/>
            <a:gdLst/>
            <a:ahLst/>
            <a:cxnLst/>
            <a:rect l="l" t="t" r="r" b="b"/>
            <a:pathLst>
              <a:path w="9010357" h="810932">
                <a:moveTo>
                  <a:pt x="0" y="0"/>
                </a:moveTo>
                <a:lnTo>
                  <a:pt x="9010356" y="0"/>
                </a:lnTo>
                <a:lnTo>
                  <a:pt x="9010356" y="810932"/>
                </a:lnTo>
                <a:lnTo>
                  <a:pt x="0" y="8109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4638822" y="1660293"/>
            <a:ext cx="5039196" cy="6226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51"/>
              </a:lnSpc>
            </a:pPr>
            <a:r>
              <a:rPr lang="en-US" sz="3608">
                <a:solidFill>
                  <a:srgbClr val="313137"/>
                </a:solidFill>
                <a:latin typeface="Garet"/>
              </a:rPr>
              <a:t>Florenca Ps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978752" y="2729496"/>
            <a:ext cx="5039196" cy="6226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51"/>
              </a:lnSpc>
            </a:pPr>
            <a:r>
              <a:rPr lang="en-US" sz="3608">
                <a:solidFill>
                  <a:srgbClr val="313137"/>
                </a:solidFill>
                <a:latin typeface="Garet"/>
              </a:rPr>
              <a:t>Florenca 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39384" y="4509067"/>
            <a:ext cx="1984193" cy="1780813"/>
          </a:xfrm>
          <a:custGeom>
            <a:avLst/>
            <a:gdLst/>
            <a:ahLst/>
            <a:cxnLst/>
            <a:rect l="l" t="t" r="r" b="b"/>
            <a:pathLst>
              <a:path w="1984193" h="1780813">
                <a:moveTo>
                  <a:pt x="0" y="0"/>
                </a:moveTo>
                <a:lnTo>
                  <a:pt x="1984193" y="0"/>
                </a:lnTo>
                <a:lnTo>
                  <a:pt x="1984193" y="1780813"/>
                </a:lnTo>
                <a:lnTo>
                  <a:pt x="0" y="17808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83173" y="2740023"/>
            <a:ext cx="2533175" cy="1328444"/>
          </a:xfrm>
          <a:custGeom>
            <a:avLst/>
            <a:gdLst/>
            <a:ahLst/>
            <a:cxnLst/>
            <a:rect l="l" t="t" r="r" b="b"/>
            <a:pathLst>
              <a:path w="2533175" h="1328444">
                <a:moveTo>
                  <a:pt x="0" y="0"/>
                </a:moveTo>
                <a:lnTo>
                  <a:pt x="2533175" y="0"/>
                </a:lnTo>
                <a:lnTo>
                  <a:pt x="2533175" y="1328444"/>
                </a:lnTo>
                <a:lnTo>
                  <a:pt x="0" y="13284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9999"/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81773" y="2830917"/>
            <a:ext cx="3099415" cy="3099415"/>
          </a:xfrm>
          <a:custGeom>
            <a:avLst/>
            <a:gdLst/>
            <a:ahLst/>
            <a:cxnLst/>
            <a:rect l="l" t="t" r="r" b="b"/>
            <a:pathLst>
              <a:path w="3099415" h="3099415">
                <a:moveTo>
                  <a:pt x="0" y="0"/>
                </a:moveTo>
                <a:lnTo>
                  <a:pt x="3099415" y="0"/>
                </a:lnTo>
                <a:lnTo>
                  <a:pt x="3099415" y="3099415"/>
                </a:lnTo>
                <a:lnTo>
                  <a:pt x="0" y="309941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9999"/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584245" y="5740870"/>
            <a:ext cx="259589" cy="158674"/>
          </a:xfrm>
          <a:custGeom>
            <a:avLst/>
            <a:gdLst/>
            <a:ahLst/>
            <a:cxnLst/>
            <a:rect l="l" t="t" r="r" b="b"/>
            <a:pathLst>
              <a:path w="259589" h="158674">
                <a:moveTo>
                  <a:pt x="0" y="0"/>
                </a:moveTo>
                <a:lnTo>
                  <a:pt x="259589" y="0"/>
                </a:lnTo>
                <a:lnTo>
                  <a:pt x="259589" y="158674"/>
                </a:lnTo>
                <a:lnTo>
                  <a:pt x="0" y="1586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19999"/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517105" y="5399474"/>
            <a:ext cx="443245" cy="662796"/>
          </a:xfrm>
          <a:custGeom>
            <a:avLst/>
            <a:gdLst/>
            <a:ahLst/>
            <a:cxnLst/>
            <a:rect l="l" t="t" r="r" b="b"/>
            <a:pathLst>
              <a:path w="443245" h="662796">
                <a:moveTo>
                  <a:pt x="0" y="0"/>
                </a:moveTo>
                <a:lnTo>
                  <a:pt x="443245" y="0"/>
                </a:lnTo>
                <a:lnTo>
                  <a:pt x="443245" y="662796"/>
                </a:lnTo>
                <a:lnTo>
                  <a:pt x="0" y="6627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19999"/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3137944" y="4979342"/>
            <a:ext cx="287649" cy="430130"/>
          </a:xfrm>
          <a:custGeom>
            <a:avLst/>
            <a:gdLst/>
            <a:ahLst/>
            <a:cxnLst/>
            <a:rect l="l" t="t" r="r" b="b"/>
            <a:pathLst>
              <a:path w="287649" h="430130">
                <a:moveTo>
                  <a:pt x="0" y="0"/>
                </a:moveTo>
                <a:lnTo>
                  <a:pt x="287649" y="0"/>
                </a:lnTo>
                <a:lnTo>
                  <a:pt x="287649" y="430130"/>
                </a:lnTo>
                <a:lnTo>
                  <a:pt x="0" y="43013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19999"/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825585" y="4897952"/>
            <a:ext cx="240913" cy="360244"/>
          </a:xfrm>
          <a:custGeom>
            <a:avLst/>
            <a:gdLst/>
            <a:ahLst/>
            <a:cxnLst/>
            <a:rect l="l" t="t" r="r" b="b"/>
            <a:pathLst>
              <a:path w="240913" h="360244">
                <a:moveTo>
                  <a:pt x="0" y="0"/>
                </a:moveTo>
                <a:lnTo>
                  <a:pt x="240913" y="0"/>
                </a:lnTo>
                <a:lnTo>
                  <a:pt x="240913" y="360244"/>
                </a:lnTo>
                <a:lnTo>
                  <a:pt x="0" y="36024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19999"/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 rot="-10800000">
            <a:off x="4300865" y="364893"/>
            <a:ext cx="9686270" cy="1346664"/>
            <a:chOff x="0" y="0"/>
            <a:chExt cx="3101701" cy="43122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79927" y="0"/>
                  </a:moveTo>
                  <a:lnTo>
                    <a:pt x="3021775" y="0"/>
                  </a:lnTo>
                  <a:cubicBezTo>
                    <a:pt x="3065917" y="0"/>
                    <a:pt x="3101701" y="35784"/>
                    <a:pt x="3101701" y="79927"/>
                  </a:cubicBezTo>
                  <a:lnTo>
                    <a:pt x="3101701" y="351297"/>
                  </a:lnTo>
                  <a:cubicBezTo>
                    <a:pt x="3101701" y="395439"/>
                    <a:pt x="3065917" y="431224"/>
                    <a:pt x="3021775" y="431224"/>
                  </a:cubicBezTo>
                  <a:lnTo>
                    <a:pt x="79927" y="431224"/>
                  </a:lnTo>
                  <a:cubicBezTo>
                    <a:pt x="35784" y="431224"/>
                    <a:pt x="0" y="395439"/>
                    <a:pt x="0" y="351297"/>
                  </a:cubicBezTo>
                  <a:lnTo>
                    <a:pt x="0" y="79927"/>
                  </a:lnTo>
                  <a:cubicBezTo>
                    <a:pt x="0" y="35784"/>
                    <a:pt x="35784" y="0"/>
                    <a:pt x="799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4663300" y="3703967"/>
            <a:ext cx="3218160" cy="2550750"/>
          </a:xfrm>
          <a:custGeom>
            <a:avLst/>
            <a:gdLst/>
            <a:ahLst/>
            <a:cxnLst/>
            <a:rect l="l" t="t" r="r" b="b"/>
            <a:pathLst>
              <a:path w="3218160" h="2550750">
                <a:moveTo>
                  <a:pt x="0" y="0"/>
                </a:moveTo>
                <a:lnTo>
                  <a:pt x="3218160" y="0"/>
                </a:lnTo>
                <a:lnTo>
                  <a:pt x="3218160" y="2550750"/>
                </a:lnTo>
                <a:lnTo>
                  <a:pt x="0" y="255075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alphaModFix amt="19999"/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5687556" y="3221395"/>
            <a:ext cx="1169647" cy="407509"/>
          </a:xfrm>
          <a:custGeom>
            <a:avLst/>
            <a:gdLst/>
            <a:ahLst/>
            <a:cxnLst/>
            <a:rect l="l" t="t" r="r" b="b"/>
            <a:pathLst>
              <a:path w="1169647" h="407509">
                <a:moveTo>
                  <a:pt x="0" y="0"/>
                </a:moveTo>
                <a:lnTo>
                  <a:pt x="1169647" y="0"/>
                </a:lnTo>
                <a:lnTo>
                  <a:pt x="1169647" y="407509"/>
                </a:lnTo>
                <a:lnTo>
                  <a:pt x="0" y="40750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alphaModFix amt="19999"/>
            </a:blip>
            <a:stretch>
              <a:fillRect b="-123379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7067288" y="3404245"/>
            <a:ext cx="455619" cy="609551"/>
          </a:xfrm>
          <a:custGeom>
            <a:avLst/>
            <a:gdLst/>
            <a:ahLst/>
            <a:cxnLst/>
            <a:rect l="l" t="t" r="r" b="b"/>
            <a:pathLst>
              <a:path w="455619" h="609551">
                <a:moveTo>
                  <a:pt x="0" y="0"/>
                </a:moveTo>
                <a:lnTo>
                  <a:pt x="455619" y="0"/>
                </a:lnTo>
                <a:lnTo>
                  <a:pt x="455619" y="609551"/>
                </a:lnTo>
                <a:lnTo>
                  <a:pt x="0" y="609551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alphaModFix amt="19999"/>
            </a:blip>
            <a:stretch>
              <a:fillRect b="-43500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668035" y="7452917"/>
            <a:ext cx="7335281" cy="998063"/>
          </a:xfrm>
          <a:custGeom>
            <a:avLst/>
            <a:gdLst/>
            <a:ahLst/>
            <a:cxnLst/>
            <a:rect l="l" t="t" r="r" b="b"/>
            <a:pathLst>
              <a:path w="7335281" h="998063">
                <a:moveTo>
                  <a:pt x="0" y="0"/>
                </a:moveTo>
                <a:lnTo>
                  <a:pt x="7335282" y="0"/>
                </a:lnTo>
                <a:lnTo>
                  <a:pt x="7335282" y="998063"/>
                </a:lnTo>
                <a:lnTo>
                  <a:pt x="0" y="998063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19999"/>
            </a:blip>
            <a:stretch>
              <a:fillRect l="-2202" t="-8932" r="-1682" b="-8798"/>
            </a:stretch>
          </a:blipFill>
          <a:ln w="38100" cap="sq">
            <a:solidFill>
              <a:srgbClr val="000000">
                <a:alpha val="19608"/>
              </a:srgbClr>
            </a:solidFill>
            <a:prstDash val="solid"/>
            <a:miter/>
          </a:ln>
        </p:spPr>
      </p:sp>
      <p:sp>
        <p:nvSpPr>
          <p:cNvPr id="16" name="Freeform 16"/>
          <p:cNvSpPr/>
          <p:nvPr/>
        </p:nvSpPr>
        <p:spPr>
          <a:xfrm>
            <a:off x="13683875" y="4214844"/>
            <a:ext cx="986815" cy="902936"/>
          </a:xfrm>
          <a:custGeom>
            <a:avLst/>
            <a:gdLst/>
            <a:ahLst/>
            <a:cxnLst/>
            <a:rect l="l" t="t" r="r" b="b"/>
            <a:pathLst>
              <a:path w="986815" h="902936">
                <a:moveTo>
                  <a:pt x="0" y="0"/>
                </a:moveTo>
                <a:lnTo>
                  <a:pt x="986814" y="0"/>
                </a:lnTo>
                <a:lnTo>
                  <a:pt x="986814" y="902935"/>
                </a:lnTo>
                <a:lnTo>
                  <a:pt x="0" y="902935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19999"/>
              <a:extLs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5287773" y="4428476"/>
            <a:ext cx="2398422" cy="860434"/>
          </a:xfrm>
          <a:custGeom>
            <a:avLst/>
            <a:gdLst/>
            <a:ahLst/>
            <a:cxnLst/>
            <a:rect l="l" t="t" r="r" b="b"/>
            <a:pathLst>
              <a:path w="2398422" h="860434">
                <a:moveTo>
                  <a:pt x="0" y="0"/>
                </a:moveTo>
                <a:lnTo>
                  <a:pt x="2398421" y="0"/>
                </a:lnTo>
                <a:lnTo>
                  <a:pt x="2398421" y="860434"/>
                </a:lnTo>
                <a:lnTo>
                  <a:pt x="0" y="860434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4663300" y="3404245"/>
            <a:ext cx="863887" cy="449317"/>
          </a:xfrm>
          <a:custGeom>
            <a:avLst/>
            <a:gdLst/>
            <a:ahLst/>
            <a:cxnLst/>
            <a:rect l="l" t="t" r="r" b="b"/>
            <a:pathLst>
              <a:path w="863887" h="449317">
                <a:moveTo>
                  <a:pt x="0" y="0"/>
                </a:moveTo>
                <a:lnTo>
                  <a:pt x="863887" y="0"/>
                </a:lnTo>
                <a:lnTo>
                  <a:pt x="863887" y="449317"/>
                </a:lnTo>
                <a:lnTo>
                  <a:pt x="0" y="449317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alphaModFix amt="19999"/>
            </a:blip>
            <a:stretch>
              <a:fillRect t="-49633"/>
            </a:stretch>
          </a:blipFill>
        </p:spPr>
      </p:sp>
      <p:sp>
        <p:nvSpPr>
          <p:cNvPr id="19" name="AutoShape 19"/>
          <p:cNvSpPr/>
          <p:nvPr/>
        </p:nvSpPr>
        <p:spPr>
          <a:xfrm flipV="1">
            <a:off x="4290446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0" name="AutoShape 20"/>
          <p:cNvSpPr/>
          <p:nvPr/>
        </p:nvSpPr>
        <p:spPr>
          <a:xfrm flipV="1">
            <a:off x="7993792" y="313111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1" name="Freeform 21"/>
          <p:cNvSpPr/>
          <p:nvPr/>
        </p:nvSpPr>
        <p:spPr>
          <a:xfrm>
            <a:off x="11954280" y="3804326"/>
            <a:ext cx="1729594" cy="1390161"/>
          </a:xfrm>
          <a:custGeom>
            <a:avLst/>
            <a:gdLst/>
            <a:ahLst/>
            <a:cxnLst/>
            <a:rect l="l" t="t" r="r" b="b"/>
            <a:pathLst>
              <a:path w="1729594" h="1390161">
                <a:moveTo>
                  <a:pt x="0" y="0"/>
                </a:moveTo>
                <a:lnTo>
                  <a:pt x="1729595" y="0"/>
                </a:lnTo>
                <a:lnTo>
                  <a:pt x="1729595" y="1390162"/>
                </a:lnTo>
                <a:lnTo>
                  <a:pt x="0" y="1390162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alphaModFix amt="19999"/>
              <a:extLst>
                <a:ext uri="{96DAC541-7B7A-43D3-8B79-37D633B846F1}">
                  <asvg:svgBlip xmlns:asvg="http://schemas.microsoft.com/office/drawing/2016/SVG/main" xmlns="" r:embed="rId23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1527869" y="5297901"/>
            <a:ext cx="2310454" cy="615158"/>
          </a:xfrm>
          <a:custGeom>
            <a:avLst/>
            <a:gdLst/>
            <a:ahLst/>
            <a:cxnLst/>
            <a:rect l="l" t="t" r="r" b="b"/>
            <a:pathLst>
              <a:path w="2310454" h="615158">
                <a:moveTo>
                  <a:pt x="0" y="0"/>
                </a:moveTo>
                <a:lnTo>
                  <a:pt x="2310454" y="0"/>
                </a:lnTo>
                <a:lnTo>
                  <a:pt x="2310454" y="615159"/>
                </a:lnTo>
                <a:lnTo>
                  <a:pt x="0" y="615159"/>
                </a:lnTo>
                <a:lnTo>
                  <a:pt x="0" y="0"/>
                </a:lnTo>
                <a:close/>
              </a:path>
            </a:pathLst>
          </a:custGeom>
          <a:blipFill>
            <a:blip r:embed="rId24">
              <a:alphaModFix amt="19999"/>
              <a:extLst>
                <a:ext uri="{96DAC541-7B7A-43D3-8B79-37D633B846F1}">
                  <asvg:svgBlip xmlns:asvg="http://schemas.microsoft.com/office/drawing/2016/SVG/main" xmlns="" r:embed="rId25"/>
                </a:ext>
              </a:extLst>
            </a:blip>
            <a:stretch>
              <a:fillRect/>
            </a:stretch>
          </a:blipFill>
        </p:spPr>
      </p:sp>
      <p:sp>
        <p:nvSpPr>
          <p:cNvPr id="23" name="AutoShape 23"/>
          <p:cNvSpPr/>
          <p:nvPr/>
        </p:nvSpPr>
        <p:spPr>
          <a:xfrm flipV="1">
            <a:off x="14807433" y="3012642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4" name="Freeform 24"/>
          <p:cNvSpPr/>
          <p:nvPr/>
        </p:nvSpPr>
        <p:spPr>
          <a:xfrm>
            <a:off x="16016797" y="5066177"/>
            <a:ext cx="940373" cy="801882"/>
          </a:xfrm>
          <a:custGeom>
            <a:avLst/>
            <a:gdLst/>
            <a:ahLst/>
            <a:cxnLst/>
            <a:rect l="l" t="t" r="r" b="b"/>
            <a:pathLst>
              <a:path w="940373" h="801882">
                <a:moveTo>
                  <a:pt x="0" y="0"/>
                </a:moveTo>
                <a:lnTo>
                  <a:pt x="940373" y="0"/>
                </a:lnTo>
                <a:lnTo>
                  <a:pt x="940373" y="801882"/>
                </a:lnTo>
                <a:lnTo>
                  <a:pt x="0" y="801882"/>
                </a:lnTo>
                <a:lnTo>
                  <a:pt x="0" y="0"/>
                </a:lnTo>
                <a:close/>
              </a:path>
            </a:pathLst>
          </a:custGeom>
          <a:blipFill>
            <a:blip r:embed="rId26">
              <a:extLst>
                <a:ext uri="{96DAC541-7B7A-43D3-8B79-37D633B846F1}">
                  <asvg:svgBlip xmlns:asvg="http://schemas.microsoft.com/office/drawing/2016/SVG/main" xmlns="" r:embed="rId27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 rot="-3395229">
            <a:off x="2829498" y="6682277"/>
            <a:ext cx="390334" cy="737745"/>
          </a:xfrm>
          <a:custGeom>
            <a:avLst/>
            <a:gdLst/>
            <a:ahLst/>
            <a:cxnLst/>
            <a:rect l="l" t="t" r="r" b="b"/>
            <a:pathLst>
              <a:path w="390334" h="737745">
                <a:moveTo>
                  <a:pt x="0" y="0"/>
                </a:moveTo>
                <a:lnTo>
                  <a:pt x="390334" y="0"/>
                </a:lnTo>
                <a:lnTo>
                  <a:pt x="390334" y="737745"/>
                </a:lnTo>
                <a:lnTo>
                  <a:pt x="0" y="737745"/>
                </a:lnTo>
                <a:lnTo>
                  <a:pt x="0" y="0"/>
                </a:lnTo>
                <a:close/>
              </a:path>
            </a:pathLst>
          </a:custGeom>
          <a:blipFill>
            <a:blip r:embed="rId28">
              <a:alphaModFix amt="19999"/>
              <a:extLst>
                <a:ext uri="{96DAC541-7B7A-43D3-8B79-37D633B846F1}">
                  <asvg:svgBlip xmlns:asvg="http://schemas.microsoft.com/office/drawing/2016/SVG/main" xmlns="" r:embed="rId29"/>
                </a:ext>
              </a:extLst>
            </a:blip>
            <a:stretch>
              <a:fillRect/>
            </a:stretch>
          </a:blipFill>
        </p:spPr>
      </p:sp>
      <p:sp>
        <p:nvSpPr>
          <p:cNvPr id="26" name="AutoShape 26"/>
          <p:cNvSpPr/>
          <p:nvPr/>
        </p:nvSpPr>
        <p:spPr>
          <a:xfrm flipV="1">
            <a:off x="11445059" y="3090450"/>
            <a:ext cx="0" cy="3615004"/>
          </a:xfrm>
          <a:prstGeom prst="line">
            <a:avLst/>
          </a:prstGeom>
          <a:ln w="19050" cap="flat">
            <a:solidFill>
              <a:srgbClr val="000000">
                <a:alpha val="19608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27" name="Freeform 27"/>
          <p:cNvSpPr/>
          <p:nvPr/>
        </p:nvSpPr>
        <p:spPr>
          <a:xfrm>
            <a:off x="8517667" y="3616725"/>
            <a:ext cx="2146342" cy="2114147"/>
          </a:xfrm>
          <a:custGeom>
            <a:avLst/>
            <a:gdLst/>
            <a:ahLst/>
            <a:cxnLst/>
            <a:rect l="l" t="t" r="r" b="b"/>
            <a:pathLst>
              <a:path w="2146342" h="2114147">
                <a:moveTo>
                  <a:pt x="0" y="0"/>
                </a:moveTo>
                <a:lnTo>
                  <a:pt x="2146342" y="0"/>
                </a:lnTo>
                <a:lnTo>
                  <a:pt x="2146342" y="2114147"/>
                </a:lnTo>
                <a:lnTo>
                  <a:pt x="0" y="2114147"/>
                </a:lnTo>
                <a:lnTo>
                  <a:pt x="0" y="0"/>
                </a:lnTo>
                <a:close/>
              </a:path>
            </a:pathLst>
          </a:custGeom>
          <a:blipFill>
            <a:blip r:embed="rId30">
              <a:alphaModFix amt="19999"/>
              <a:extLst>
                <a:ext uri="{96DAC541-7B7A-43D3-8B79-37D633B846F1}">
                  <asvg:svgBlip xmlns:asvg="http://schemas.microsoft.com/office/drawing/2016/SVG/main" xmlns="" r:embed="rId31"/>
                </a:ext>
              </a:extLst>
            </a:blip>
            <a:stretch>
              <a:fillRect/>
            </a:stretch>
          </a:blipFill>
        </p:spPr>
      </p:sp>
      <p:sp>
        <p:nvSpPr>
          <p:cNvPr id="28" name="TextBox 28"/>
          <p:cNvSpPr txBox="1"/>
          <p:nvPr/>
        </p:nvSpPr>
        <p:spPr>
          <a:xfrm>
            <a:off x="394021" y="6409435"/>
            <a:ext cx="3654082" cy="302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4"/>
              </a:lnSpc>
              <a:spcBef>
                <a:spcPct val="0"/>
              </a:spcBef>
            </a:pPr>
            <a:r>
              <a:rPr lang="en-US" sz="1746">
                <a:solidFill>
                  <a:srgbClr val="000000">
                    <a:alpha val="19608"/>
                  </a:srgbClr>
                </a:solidFill>
                <a:latin typeface="Garet Light"/>
              </a:rPr>
              <a:t>Automatic Shipping Calculation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4714520" y="752418"/>
            <a:ext cx="8858961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Additional Website Features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483617" y="6395080"/>
            <a:ext cx="3272594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 Light"/>
              </a:rPr>
              <a:t>Official E-Payment Gateway 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4930895" y="6442932"/>
            <a:ext cx="3315300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/>
                </a:solidFill>
                <a:latin typeface="Garet"/>
              </a:rPr>
              <a:t>Data Export &amp; Sales Analytics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2364943" y="6514488"/>
            <a:ext cx="1318932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CRM &amp; SEO 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3581188" y="8498889"/>
            <a:ext cx="1600412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Our Plug-in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8070183" y="6442932"/>
            <a:ext cx="3203235" cy="303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41"/>
              </a:lnSpc>
              <a:spcBef>
                <a:spcPct val="0"/>
              </a:spcBef>
            </a:pPr>
            <a:r>
              <a:rPr lang="en-US" sz="1743">
                <a:solidFill>
                  <a:srgbClr val="000000">
                    <a:alpha val="19608"/>
                  </a:srgbClr>
                </a:solidFill>
                <a:latin typeface="Garet"/>
              </a:rPr>
              <a:t>Crypto Payment 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736543" y="147777"/>
            <a:ext cx="8604020" cy="1199459"/>
            <a:chOff x="0" y="0"/>
            <a:chExt cx="3093277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93277" cy="431224"/>
            </a:xfrm>
            <a:custGeom>
              <a:avLst/>
              <a:gdLst/>
              <a:ahLst/>
              <a:cxnLst/>
              <a:rect l="l" t="t" r="r" b="b"/>
              <a:pathLst>
                <a:path w="3093277" h="431224">
                  <a:moveTo>
                    <a:pt x="89980" y="0"/>
                  </a:moveTo>
                  <a:lnTo>
                    <a:pt x="3003297" y="0"/>
                  </a:lnTo>
                  <a:cubicBezTo>
                    <a:pt x="3027161" y="0"/>
                    <a:pt x="3050048" y="9480"/>
                    <a:pt x="3066922" y="26355"/>
                  </a:cubicBezTo>
                  <a:cubicBezTo>
                    <a:pt x="3083797" y="43229"/>
                    <a:pt x="3093277" y="66116"/>
                    <a:pt x="3093277" y="89980"/>
                  </a:cubicBezTo>
                  <a:lnTo>
                    <a:pt x="3093277" y="341244"/>
                  </a:lnTo>
                  <a:cubicBezTo>
                    <a:pt x="3093277" y="365108"/>
                    <a:pt x="3083797" y="387995"/>
                    <a:pt x="3066922" y="404869"/>
                  </a:cubicBezTo>
                  <a:cubicBezTo>
                    <a:pt x="3050048" y="421744"/>
                    <a:pt x="3027161" y="431224"/>
                    <a:pt x="3003297" y="431224"/>
                  </a:cubicBezTo>
                  <a:lnTo>
                    <a:pt x="89980" y="431224"/>
                  </a:lnTo>
                  <a:cubicBezTo>
                    <a:pt x="66116" y="431224"/>
                    <a:pt x="43229" y="421744"/>
                    <a:pt x="26355" y="404869"/>
                  </a:cubicBezTo>
                  <a:cubicBezTo>
                    <a:pt x="9480" y="387995"/>
                    <a:pt x="0" y="365108"/>
                    <a:pt x="0" y="341244"/>
                  </a:cubicBezTo>
                  <a:lnTo>
                    <a:pt x="0" y="89980"/>
                  </a:lnTo>
                  <a:cubicBezTo>
                    <a:pt x="0" y="66116"/>
                    <a:pt x="9480" y="43229"/>
                    <a:pt x="26355" y="26355"/>
                  </a:cubicBezTo>
                  <a:cubicBezTo>
                    <a:pt x="43229" y="9480"/>
                    <a:pt x="66116" y="0"/>
                    <a:pt x="89980" y="0"/>
                  </a:cubicBezTo>
                  <a:close/>
                </a:path>
              </a:pathLst>
            </a:custGeom>
            <a:solidFill>
              <a:srgbClr val="BAD5EB">
                <a:alpha val="18824"/>
              </a:srgbClr>
            </a:solidFill>
            <a:ln w="19050" cap="rnd">
              <a:solidFill>
                <a:srgbClr val="F5AFCE">
                  <a:alpha val="18824"/>
                </a:srgbClr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093277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3963820" y="1413911"/>
            <a:ext cx="10113672" cy="8770528"/>
          </a:xfrm>
          <a:custGeom>
            <a:avLst/>
            <a:gdLst/>
            <a:ahLst/>
            <a:cxnLst/>
            <a:rect l="l" t="t" r="r" b="b"/>
            <a:pathLst>
              <a:path w="10113672" h="8770528">
                <a:moveTo>
                  <a:pt x="0" y="0"/>
                </a:moveTo>
                <a:lnTo>
                  <a:pt x="10113672" y="0"/>
                </a:lnTo>
                <a:lnTo>
                  <a:pt x="10113672" y="8770528"/>
                </a:lnTo>
                <a:lnTo>
                  <a:pt x="0" y="87705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5102577" y="507228"/>
            <a:ext cx="8082847" cy="585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0"/>
              </a:lnSpc>
            </a:pPr>
            <a:r>
              <a:rPr lang="en-US" sz="4542">
                <a:solidFill>
                  <a:srgbClr val="313137"/>
                </a:solidFill>
                <a:latin typeface="Calistoga"/>
              </a:rPr>
              <a:t>Data Export &amp; Sales Analytics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073877" y="2161671"/>
            <a:ext cx="12130720" cy="1713464"/>
          </a:xfrm>
          <a:custGeom>
            <a:avLst/>
            <a:gdLst/>
            <a:ahLst/>
            <a:cxnLst/>
            <a:rect l="l" t="t" r="r" b="b"/>
            <a:pathLst>
              <a:path w="12130720" h="1713464">
                <a:moveTo>
                  <a:pt x="0" y="0"/>
                </a:moveTo>
                <a:lnTo>
                  <a:pt x="12130721" y="0"/>
                </a:lnTo>
                <a:lnTo>
                  <a:pt x="12130721" y="1713465"/>
                </a:lnTo>
                <a:lnTo>
                  <a:pt x="0" y="17134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073877" y="4286768"/>
            <a:ext cx="12130720" cy="1713464"/>
          </a:xfrm>
          <a:custGeom>
            <a:avLst/>
            <a:gdLst/>
            <a:ahLst/>
            <a:cxnLst/>
            <a:rect l="l" t="t" r="r" b="b"/>
            <a:pathLst>
              <a:path w="12130720" h="1713464">
                <a:moveTo>
                  <a:pt x="0" y="0"/>
                </a:moveTo>
                <a:lnTo>
                  <a:pt x="12130721" y="0"/>
                </a:lnTo>
                <a:lnTo>
                  <a:pt x="12130721" y="1713464"/>
                </a:lnTo>
                <a:lnTo>
                  <a:pt x="0" y="17134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4" name="Freeform 4"/>
          <p:cNvSpPr/>
          <p:nvPr/>
        </p:nvSpPr>
        <p:spPr>
          <a:xfrm>
            <a:off x="3073877" y="6409807"/>
            <a:ext cx="12130720" cy="1713464"/>
          </a:xfrm>
          <a:custGeom>
            <a:avLst/>
            <a:gdLst/>
            <a:ahLst/>
            <a:cxnLst/>
            <a:rect l="l" t="t" r="r" b="b"/>
            <a:pathLst>
              <a:path w="12130720" h="1713464">
                <a:moveTo>
                  <a:pt x="0" y="0"/>
                </a:moveTo>
                <a:lnTo>
                  <a:pt x="12130721" y="0"/>
                </a:lnTo>
                <a:lnTo>
                  <a:pt x="12130721" y="1713464"/>
                </a:lnTo>
                <a:lnTo>
                  <a:pt x="0" y="17134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790041" y="4749635"/>
            <a:ext cx="1842296" cy="2448234"/>
          </a:xfrm>
          <a:custGeom>
            <a:avLst/>
            <a:gdLst/>
            <a:ahLst/>
            <a:cxnLst/>
            <a:rect l="l" t="t" r="r" b="b"/>
            <a:pathLst>
              <a:path w="1842296" h="2448234">
                <a:moveTo>
                  <a:pt x="0" y="0"/>
                </a:moveTo>
                <a:lnTo>
                  <a:pt x="1842296" y="0"/>
                </a:lnTo>
                <a:lnTo>
                  <a:pt x="1842296" y="2448233"/>
                </a:lnTo>
                <a:lnTo>
                  <a:pt x="0" y="244823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4992482" y="2532898"/>
            <a:ext cx="7732917" cy="8742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dirty="0">
                <a:solidFill>
                  <a:srgbClr val="000000"/>
                </a:solidFill>
                <a:latin typeface="Canva Sans Bold"/>
              </a:rPr>
              <a:t>WWW.FLORENCA.PS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992349" y="4654385"/>
            <a:ext cx="910009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Canva Sans Bold"/>
              </a:rPr>
              <a:t>WWW.ADMIN.FLORENCA.PS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992483" y="6781282"/>
            <a:ext cx="8429863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Canva Sans Bold"/>
              </a:rPr>
              <a:t>WWW.SIEM.FLORENCA.PS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514802" y="1918323"/>
            <a:ext cx="9250208" cy="1306592"/>
          </a:xfrm>
          <a:custGeom>
            <a:avLst/>
            <a:gdLst/>
            <a:ahLst/>
            <a:cxnLst/>
            <a:rect l="l" t="t" r="r" b="b"/>
            <a:pathLst>
              <a:path w="9250208" h="1306592">
                <a:moveTo>
                  <a:pt x="0" y="0"/>
                </a:moveTo>
                <a:lnTo>
                  <a:pt x="9250208" y="0"/>
                </a:lnTo>
                <a:lnTo>
                  <a:pt x="9250208" y="1306592"/>
                </a:lnTo>
                <a:lnTo>
                  <a:pt x="0" y="13065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" name="Freeform 3"/>
          <p:cNvSpPr/>
          <p:nvPr/>
        </p:nvSpPr>
        <p:spPr>
          <a:xfrm>
            <a:off x="12686348" y="2271279"/>
            <a:ext cx="1404832" cy="1866886"/>
          </a:xfrm>
          <a:custGeom>
            <a:avLst/>
            <a:gdLst/>
            <a:ahLst/>
            <a:cxnLst/>
            <a:rect l="l" t="t" r="r" b="b"/>
            <a:pathLst>
              <a:path w="1404832" h="1866886">
                <a:moveTo>
                  <a:pt x="0" y="0"/>
                </a:moveTo>
                <a:lnTo>
                  <a:pt x="1404832" y="0"/>
                </a:lnTo>
                <a:lnTo>
                  <a:pt x="1404832" y="1866886"/>
                </a:lnTo>
                <a:lnTo>
                  <a:pt x="0" y="18668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477852" y="3532800"/>
            <a:ext cx="7382817" cy="2047501"/>
          </a:xfrm>
          <a:custGeom>
            <a:avLst/>
            <a:gdLst/>
            <a:ahLst/>
            <a:cxnLst/>
            <a:rect l="l" t="t" r="r" b="b"/>
            <a:pathLst>
              <a:path w="7382817" h="2047501">
                <a:moveTo>
                  <a:pt x="0" y="0"/>
                </a:moveTo>
                <a:lnTo>
                  <a:pt x="7382817" y="0"/>
                </a:lnTo>
                <a:lnTo>
                  <a:pt x="7382817" y="2047501"/>
                </a:lnTo>
                <a:lnTo>
                  <a:pt x="0" y="204750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354449" y="5935086"/>
            <a:ext cx="12643300" cy="1785866"/>
          </a:xfrm>
          <a:custGeom>
            <a:avLst/>
            <a:gdLst/>
            <a:ahLst/>
            <a:cxnLst/>
            <a:rect l="l" t="t" r="r" b="b"/>
            <a:pathLst>
              <a:path w="12643300" h="1785866">
                <a:moveTo>
                  <a:pt x="0" y="0"/>
                </a:moveTo>
                <a:lnTo>
                  <a:pt x="12643300" y="0"/>
                </a:lnTo>
                <a:lnTo>
                  <a:pt x="12643300" y="1785866"/>
                </a:lnTo>
                <a:lnTo>
                  <a:pt x="0" y="178586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>
            <a:off x="10137975" y="8671638"/>
            <a:ext cx="1265492" cy="653310"/>
          </a:xfrm>
          <a:custGeom>
            <a:avLst/>
            <a:gdLst/>
            <a:ahLst/>
            <a:cxnLst/>
            <a:rect l="l" t="t" r="r" b="b"/>
            <a:pathLst>
              <a:path w="1265492" h="653310">
                <a:moveTo>
                  <a:pt x="0" y="0"/>
                </a:moveTo>
                <a:lnTo>
                  <a:pt x="1265492" y="0"/>
                </a:lnTo>
                <a:lnTo>
                  <a:pt x="1265492" y="653310"/>
                </a:lnTo>
                <a:lnTo>
                  <a:pt x="0" y="65331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3001523" y="3532800"/>
            <a:ext cx="2032881" cy="1860086"/>
          </a:xfrm>
          <a:custGeom>
            <a:avLst/>
            <a:gdLst/>
            <a:ahLst/>
            <a:cxnLst/>
            <a:rect l="l" t="t" r="r" b="b"/>
            <a:pathLst>
              <a:path w="2032881" h="1860086">
                <a:moveTo>
                  <a:pt x="0" y="0"/>
                </a:moveTo>
                <a:lnTo>
                  <a:pt x="2032881" y="0"/>
                </a:lnTo>
                <a:lnTo>
                  <a:pt x="2032881" y="1860086"/>
                </a:lnTo>
                <a:lnTo>
                  <a:pt x="0" y="186008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70000"/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 rot="-10800000">
            <a:off x="6361650" y="412837"/>
            <a:ext cx="5615221" cy="1231726"/>
            <a:chOff x="0" y="0"/>
            <a:chExt cx="1798085" cy="39441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98085" cy="394419"/>
            </a:xfrm>
            <a:custGeom>
              <a:avLst/>
              <a:gdLst/>
              <a:ahLst/>
              <a:cxnLst/>
              <a:rect l="l" t="t" r="r" b="b"/>
              <a:pathLst>
                <a:path w="1798085" h="394419">
                  <a:moveTo>
                    <a:pt x="137874" y="0"/>
                  </a:moveTo>
                  <a:lnTo>
                    <a:pt x="1660211" y="0"/>
                  </a:lnTo>
                  <a:cubicBezTo>
                    <a:pt x="1736357" y="0"/>
                    <a:pt x="1798085" y="61728"/>
                    <a:pt x="1798085" y="137874"/>
                  </a:cubicBezTo>
                  <a:lnTo>
                    <a:pt x="1798085" y="256545"/>
                  </a:lnTo>
                  <a:cubicBezTo>
                    <a:pt x="1798085" y="293111"/>
                    <a:pt x="1783559" y="328180"/>
                    <a:pt x="1757703" y="354036"/>
                  </a:cubicBezTo>
                  <a:cubicBezTo>
                    <a:pt x="1731847" y="379893"/>
                    <a:pt x="1696778" y="394419"/>
                    <a:pt x="1660211" y="394419"/>
                  </a:cubicBezTo>
                  <a:lnTo>
                    <a:pt x="137874" y="394419"/>
                  </a:lnTo>
                  <a:cubicBezTo>
                    <a:pt x="61728" y="394419"/>
                    <a:pt x="0" y="332690"/>
                    <a:pt x="0" y="256545"/>
                  </a:cubicBezTo>
                  <a:lnTo>
                    <a:pt x="0" y="137874"/>
                  </a:lnTo>
                  <a:cubicBezTo>
                    <a:pt x="0" y="101307"/>
                    <a:pt x="14526" y="66239"/>
                    <a:pt x="40382" y="40382"/>
                  </a:cubicBezTo>
                  <a:cubicBezTo>
                    <a:pt x="66239" y="14526"/>
                    <a:pt x="101307" y="0"/>
                    <a:pt x="137874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1798085" cy="4229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0" y="5700771"/>
            <a:ext cx="18288000" cy="91440"/>
          </a:xfrm>
          <a:custGeom>
            <a:avLst/>
            <a:gdLst/>
            <a:ahLst/>
            <a:cxnLst/>
            <a:rect l="l" t="t" r="r" b="b"/>
            <a:pathLst>
              <a:path w="18288000" h="91440">
                <a:moveTo>
                  <a:pt x="0" y="0"/>
                </a:moveTo>
                <a:lnTo>
                  <a:pt x="18288000" y="0"/>
                </a:lnTo>
                <a:lnTo>
                  <a:pt x="18288000" y="91440"/>
                </a:lnTo>
                <a:lnTo>
                  <a:pt x="0" y="9144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alphaModFix amt="57000"/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934733" y="8794120"/>
            <a:ext cx="1099671" cy="1177693"/>
          </a:xfrm>
          <a:custGeom>
            <a:avLst/>
            <a:gdLst/>
            <a:ahLst/>
            <a:cxnLst/>
            <a:rect l="l" t="t" r="r" b="b"/>
            <a:pathLst>
              <a:path w="1099671" h="1177693">
                <a:moveTo>
                  <a:pt x="0" y="0"/>
                </a:moveTo>
                <a:lnTo>
                  <a:pt x="1099671" y="0"/>
                </a:lnTo>
                <a:lnTo>
                  <a:pt x="1099671" y="1177694"/>
                </a:lnTo>
                <a:lnTo>
                  <a:pt x="0" y="1177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5400000">
            <a:off x="3736917" y="7678707"/>
            <a:ext cx="1495305" cy="424824"/>
          </a:xfrm>
          <a:custGeom>
            <a:avLst/>
            <a:gdLst/>
            <a:ahLst/>
            <a:cxnLst/>
            <a:rect l="l" t="t" r="r" b="b"/>
            <a:pathLst>
              <a:path w="1495305" h="424824">
                <a:moveTo>
                  <a:pt x="0" y="0"/>
                </a:moveTo>
                <a:lnTo>
                  <a:pt x="1495304" y="0"/>
                </a:lnTo>
                <a:lnTo>
                  <a:pt x="1495304" y="424824"/>
                </a:lnTo>
                <a:lnTo>
                  <a:pt x="0" y="424824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3625661" y="6571997"/>
            <a:ext cx="11199080" cy="4552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26A17B"/>
                </a:solidFill>
                <a:latin typeface="Garet Bold"/>
              </a:rPr>
              <a:t>HTTPS://</a:t>
            </a:r>
            <a:r>
              <a:rPr lang="en-US" sz="2700">
                <a:solidFill>
                  <a:srgbClr val="000000"/>
                </a:solidFill>
                <a:latin typeface="Garet"/>
              </a:rPr>
              <a:t>WWW.ADMIN.FLORENCA.PS/</a:t>
            </a:r>
            <a:r>
              <a:rPr lang="en-US" sz="2700">
                <a:solidFill>
                  <a:srgbClr val="26A17B"/>
                </a:solidFill>
                <a:latin typeface="Garet Bold"/>
              </a:rPr>
              <a:t>PORT</a:t>
            </a:r>
            <a:r>
              <a:rPr lang="en-US" sz="2700">
                <a:solidFill>
                  <a:srgbClr val="000000"/>
                </a:solidFill>
                <a:latin typeface="Garet"/>
              </a:rPr>
              <a:t>/</a:t>
            </a:r>
            <a:r>
              <a:rPr lang="en-US" sz="2700">
                <a:solidFill>
                  <a:srgbClr val="26A17B"/>
                </a:solidFill>
                <a:latin typeface="Garet Bold"/>
              </a:rPr>
              <a:t>SECURITY-PHRASE</a:t>
            </a:r>
          </a:p>
        </p:txBody>
      </p:sp>
      <p:sp>
        <p:nvSpPr>
          <p:cNvPr id="15" name="Freeform 15"/>
          <p:cNvSpPr/>
          <p:nvPr/>
        </p:nvSpPr>
        <p:spPr>
          <a:xfrm rot="5400000">
            <a:off x="10023069" y="7563496"/>
            <a:ext cx="1495305" cy="424824"/>
          </a:xfrm>
          <a:custGeom>
            <a:avLst/>
            <a:gdLst/>
            <a:ahLst/>
            <a:cxnLst/>
            <a:rect l="l" t="t" r="r" b="b"/>
            <a:pathLst>
              <a:path w="1495305" h="424824">
                <a:moveTo>
                  <a:pt x="0" y="0"/>
                </a:moveTo>
                <a:lnTo>
                  <a:pt x="1495304" y="0"/>
                </a:lnTo>
                <a:lnTo>
                  <a:pt x="1495304" y="424824"/>
                </a:lnTo>
                <a:lnTo>
                  <a:pt x="0" y="424824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 rot="5400000">
            <a:off x="12641112" y="7678707"/>
            <a:ext cx="1495305" cy="424824"/>
          </a:xfrm>
          <a:custGeom>
            <a:avLst/>
            <a:gdLst/>
            <a:ahLst/>
            <a:cxnLst/>
            <a:rect l="l" t="t" r="r" b="b"/>
            <a:pathLst>
              <a:path w="1495305" h="424824">
                <a:moveTo>
                  <a:pt x="0" y="0"/>
                </a:moveTo>
                <a:lnTo>
                  <a:pt x="1495305" y="0"/>
                </a:lnTo>
                <a:lnTo>
                  <a:pt x="1495305" y="424824"/>
                </a:lnTo>
                <a:lnTo>
                  <a:pt x="0" y="424824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2496677" y="8523560"/>
            <a:ext cx="1904815" cy="904787"/>
          </a:xfrm>
          <a:custGeom>
            <a:avLst/>
            <a:gdLst/>
            <a:ahLst/>
            <a:cxnLst/>
            <a:rect l="l" t="t" r="r" b="b"/>
            <a:pathLst>
              <a:path w="1904815" h="904787">
                <a:moveTo>
                  <a:pt x="0" y="0"/>
                </a:moveTo>
                <a:lnTo>
                  <a:pt x="1904814" y="0"/>
                </a:lnTo>
                <a:lnTo>
                  <a:pt x="1904814" y="904787"/>
                </a:lnTo>
                <a:lnTo>
                  <a:pt x="0" y="904787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5699649" y="2166983"/>
            <a:ext cx="7635351" cy="6698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51"/>
              </a:lnSpc>
            </a:pPr>
            <a:r>
              <a:rPr lang="en-US" sz="3965" dirty="0">
                <a:solidFill>
                  <a:srgbClr val="000000"/>
                </a:solidFill>
                <a:latin typeface="Canva Sans Bold"/>
              </a:rPr>
              <a:t>WWW.ADMIN.FLORENCA.PS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916501" y="9469833"/>
            <a:ext cx="3580176" cy="487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34"/>
              </a:lnSpc>
            </a:pPr>
            <a:r>
              <a:rPr lang="en-US" sz="2739" b="1" dirty="0">
                <a:solidFill>
                  <a:srgbClr val="26A17B"/>
                </a:solidFill>
                <a:latin typeface="Garet"/>
              </a:rPr>
              <a:t>Example: 7002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4497343" y="8759252"/>
            <a:ext cx="3638257" cy="4304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73"/>
              </a:lnSpc>
            </a:pPr>
            <a:r>
              <a:rPr lang="en-US" sz="2552" b="1" dirty="0">
                <a:solidFill>
                  <a:srgbClr val="26A17B"/>
                </a:solidFill>
                <a:latin typeface="Canva Sans"/>
              </a:rPr>
              <a:t>Example: SMjh78</a:t>
            </a:r>
            <a:r>
              <a:rPr lang="en-US" sz="2552" b="1" dirty="0" smtClean="0">
                <a:solidFill>
                  <a:srgbClr val="26A17B"/>
                </a:solidFill>
                <a:latin typeface="Canva Sans"/>
              </a:rPr>
              <a:t>@#</a:t>
            </a:r>
            <a:endParaRPr lang="en-US" sz="2552" b="1" dirty="0">
              <a:solidFill>
                <a:srgbClr val="26A17B"/>
              </a:solidFill>
              <a:latin typeface="Canva Sans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4714520" y="725159"/>
            <a:ext cx="8858961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Access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928700" y="279095"/>
            <a:ext cx="8681550" cy="1327759"/>
            <a:chOff x="0" y="0"/>
            <a:chExt cx="3415351" cy="52234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415351" cy="522345"/>
            </a:xfrm>
            <a:custGeom>
              <a:avLst/>
              <a:gdLst/>
              <a:ahLst/>
              <a:cxnLst/>
              <a:rect l="l" t="t" r="r" b="b"/>
              <a:pathLst>
                <a:path w="3415351" h="522345">
                  <a:moveTo>
                    <a:pt x="89177" y="0"/>
                  </a:moveTo>
                  <a:lnTo>
                    <a:pt x="3326174" y="0"/>
                  </a:lnTo>
                  <a:cubicBezTo>
                    <a:pt x="3349826" y="0"/>
                    <a:pt x="3372508" y="9395"/>
                    <a:pt x="3389232" y="26119"/>
                  </a:cubicBezTo>
                  <a:cubicBezTo>
                    <a:pt x="3405956" y="42843"/>
                    <a:pt x="3415351" y="65526"/>
                    <a:pt x="3415351" y="89177"/>
                  </a:cubicBezTo>
                  <a:lnTo>
                    <a:pt x="3415351" y="433168"/>
                  </a:lnTo>
                  <a:cubicBezTo>
                    <a:pt x="3415351" y="456819"/>
                    <a:pt x="3405956" y="479502"/>
                    <a:pt x="3389232" y="496226"/>
                  </a:cubicBezTo>
                  <a:cubicBezTo>
                    <a:pt x="3372508" y="512950"/>
                    <a:pt x="3349826" y="522345"/>
                    <a:pt x="3326174" y="522345"/>
                  </a:cubicBezTo>
                  <a:lnTo>
                    <a:pt x="89177" y="522345"/>
                  </a:lnTo>
                  <a:cubicBezTo>
                    <a:pt x="65526" y="522345"/>
                    <a:pt x="42843" y="512950"/>
                    <a:pt x="26119" y="496226"/>
                  </a:cubicBezTo>
                  <a:cubicBezTo>
                    <a:pt x="9395" y="479502"/>
                    <a:pt x="0" y="456819"/>
                    <a:pt x="0" y="433168"/>
                  </a:cubicBezTo>
                  <a:lnTo>
                    <a:pt x="0" y="89177"/>
                  </a:lnTo>
                  <a:cubicBezTo>
                    <a:pt x="0" y="65526"/>
                    <a:pt x="9395" y="42843"/>
                    <a:pt x="26119" y="26119"/>
                  </a:cubicBezTo>
                  <a:cubicBezTo>
                    <a:pt x="42843" y="9395"/>
                    <a:pt x="65526" y="0"/>
                    <a:pt x="8917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415351" cy="550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6108759" y="611365"/>
            <a:ext cx="6781455" cy="8060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96"/>
              </a:lnSpc>
            </a:pPr>
            <a:r>
              <a:rPr lang="en-US" sz="6246">
                <a:solidFill>
                  <a:srgbClr val="313137"/>
                </a:solidFill>
                <a:latin typeface="Calistoga"/>
              </a:rPr>
              <a:t>Table of Contents</a:t>
            </a:r>
          </a:p>
        </p:txBody>
      </p:sp>
      <p:grpSp>
        <p:nvGrpSpPr>
          <p:cNvPr id="6" name="Group 6"/>
          <p:cNvGrpSpPr/>
          <p:nvPr/>
        </p:nvGrpSpPr>
        <p:grpSpPr>
          <a:xfrm rot="-10800000">
            <a:off x="5898771" y="1747451"/>
            <a:ext cx="6490458" cy="669782"/>
            <a:chOff x="0" y="0"/>
            <a:chExt cx="3806244" cy="39278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-10800000">
            <a:off x="5898771" y="2517015"/>
            <a:ext cx="6490458" cy="669782"/>
            <a:chOff x="0" y="0"/>
            <a:chExt cx="3806244" cy="39278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-10800000">
            <a:off x="5898771" y="3289373"/>
            <a:ext cx="6490458" cy="669782"/>
            <a:chOff x="0" y="0"/>
            <a:chExt cx="3806244" cy="39278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C3D6CC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10800000">
            <a:off x="5898771" y="4058936"/>
            <a:ext cx="6490458" cy="669782"/>
            <a:chOff x="0" y="0"/>
            <a:chExt cx="3806244" cy="39278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 rot="-10800000">
            <a:off x="5898771" y="3289373"/>
            <a:ext cx="6490458" cy="669782"/>
            <a:chOff x="0" y="0"/>
            <a:chExt cx="3806244" cy="392785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6372910" y="2658974"/>
            <a:ext cx="5542179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Promo Video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349485" y="1891876"/>
            <a:ext cx="3589030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Introduction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372910" y="4200895"/>
            <a:ext cx="5542179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Survey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372910" y="3431332"/>
            <a:ext cx="5542179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Problem Statement</a:t>
            </a:r>
          </a:p>
        </p:txBody>
      </p:sp>
      <p:grpSp>
        <p:nvGrpSpPr>
          <p:cNvPr id="25" name="Group 25"/>
          <p:cNvGrpSpPr/>
          <p:nvPr/>
        </p:nvGrpSpPr>
        <p:grpSpPr>
          <a:xfrm rot="-10800000">
            <a:off x="5898771" y="4831282"/>
            <a:ext cx="6490458" cy="669782"/>
            <a:chOff x="0" y="0"/>
            <a:chExt cx="3806244" cy="392785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27" name="TextBox 27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 rot="-10800000">
            <a:off x="5898771" y="5600845"/>
            <a:ext cx="6490458" cy="669782"/>
            <a:chOff x="0" y="0"/>
            <a:chExt cx="3806244" cy="392785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30" name="TextBox 30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 rot="-10800000">
            <a:off x="5898771" y="6373203"/>
            <a:ext cx="6490458" cy="669782"/>
            <a:chOff x="0" y="0"/>
            <a:chExt cx="3806244" cy="392785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C3D6CC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33" name="TextBox 33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 rot="-10800000">
            <a:off x="5898771" y="7142766"/>
            <a:ext cx="6490458" cy="669782"/>
            <a:chOff x="0" y="0"/>
            <a:chExt cx="3806244" cy="392785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36" name="TextBox 36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37" name="Group 37"/>
          <p:cNvGrpSpPr/>
          <p:nvPr/>
        </p:nvGrpSpPr>
        <p:grpSpPr>
          <a:xfrm rot="-10800000">
            <a:off x="5898771" y="6373203"/>
            <a:ext cx="6490458" cy="669782"/>
            <a:chOff x="0" y="0"/>
            <a:chExt cx="3806244" cy="392785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39" name="TextBox 39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40" name="TextBox 40"/>
          <p:cNvSpPr txBox="1"/>
          <p:nvPr/>
        </p:nvSpPr>
        <p:spPr>
          <a:xfrm>
            <a:off x="6372910" y="5742804"/>
            <a:ext cx="5542179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Hardware &amp; Software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6192415" y="4987076"/>
            <a:ext cx="5903170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Infrastructure and Technology Strategy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6372910" y="7284725"/>
            <a:ext cx="5542179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Admin Panel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6372910" y="6515162"/>
            <a:ext cx="5542179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Website Features</a:t>
            </a:r>
          </a:p>
        </p:txBody>
      </p:sp>
      <p:grpSp>
        <p:nvGrpSpPr>
          <p:cNvPr id="44" name="Group 44"/>
          <p:cNvGrpSpPr/>
          <p:nvPr/>
        </p:nvGrpSpPr>
        <p:grpSpPr>
          <a:xfrm rot="-10800000">
            <a:off x="5898771" y="7916530"/>
            <a:ext cx="6490458" cy="669782"/>
            <a:chOff x="0" y="0"/>
            <a:chExt cx="3806244" cy="392785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46" name="TextBox 46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 rot="-10800000">
            <a:off x="5898771" y="8686093"/>
            <a:ext cx="6490458" cy="669782"/>
            <a:chOff x="0" y="0"/>
            <a:chExt cx="3806244" cy="392785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49" name="TextBox 49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 rot="-10800000">
            <a:off x="5898771" y="9458452"/>
            <a:ext cx="6490458" cy="669782"/>
            <a:chOff x="0" y="0"/>
            <a:chExt cx="3806244" cy="392785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C3D6CC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52" name="TextBox 52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 rot="-10800000">
            <a:off x="5898771" y="9458452"/>
            <a:ext cx="6490458" cy="669782"/>
            <a:chOff x="0" y="0"/>
            <a:chExt cx="3806244" cy="392785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3806244" cy="392785"/>
            </a:xfrm>
            <a:custGeom>
              <a:avLst/>
              <a:gdLst/>
              <a:ahLst/>
              <a:cxnLst/>
              <a:rect l="l" t="t" r="r" b="b"/>
              <a:pathLst>
                <a:path w="3806244" h="392785">
                  <a:moveTo>
                    <a:pt x="119282" y="0"/>
                  </a:moveTo>
                  <a:lnTo>
                    <a:pt x="3686962" y="0"/>
                  </a:lnTo>
                  <a:cubicBezTo>
                    <a:pt x="3752840" y="0"/>
                    <a:pt x="3806244" y="53404"/>
                    <a:pt x="3806244" y="119282"/>
                  </a:cubicBezTo>
                  <a:lnTo>
                    <a:pt x="3806244" y="273503"/>
                  </a:lnTo>
                  <a:cubicBezTo>
                    <a:pt x="3806244" y="305139"/>
                    <a:pt x="3793677" y="335478"/>
                    <a:pt x="3771307" y="357848"/>
                  </a:cubicBezTo>
                  <a:cubicBezTo>
                    <a:pt x="3748937" y="380218"/>
                    <a:pt x="3718597" y="392785"/>
                    <a:pt x="3686962" y="392785"/>
                  </a:cubicBezTo>
                  <a:lnTo>
                    <a:pt x="119282" y="392785"/>
                  </a:lnTo>
                  <a:cubicBezTo>
                    <a:pt x="87646" y="392785"/>
                    <a:pt x="57306" y="380218"/>
                    <a:pt x="34937" y="357848"/>
                  </a:cubicBezTo>
                  <a:cubicBezTo>
                    <a:pt x="12567" y="335478"/>
                    <a:pt x="0" y="305139"/>
                    <a:pt x="0" y="273503"/>
                  </a:cubicBezTo>
                  <a:lnTo>
                    <a:pt x="0" y="119282"/>
                  </a:lnTo>
                  <a:cubicBezTo>
                    <a:pt x="0" y="53404"/>
                    <a:pt x="53404" y="0"/>
                    <a:pt x="119282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55" name="TextBox 55"/>
            <p:cNvSpPr txBox="1"/>
            <p:nvPr/>
          </p:nvSpPr>
          <p:spPr>
            <a:xfrm>
              <a:off x="0" y="-28575"/>
              <a:ext cx="3806244" cy="4213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6372910" y="8828052"/>
            <a:ext cx="5542179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RTIS and Security Levels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6192415" y="8072325"/>
            <a:ext cx="5903170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SIEM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6372910" y="9600411"/>
            <a:ext cx="5542179" cy="372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2147">
                <a:solidFill>
                  <a:srgbClr val="313137"/>
                </a:solidFill>
                <a:latin typeface="Garet Bold"/>
              </a:rPr>
              <a:t>Project Infrastructure Blueprint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300865" y="364893"/>
            <a:ext cx="9686270" cy="1346664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79927" y="0"/>
                  </a:moveTo>
                  <a:lnTo>
                    <a:pt x="3021775" y="0"/>
                  </a:lnTo>
                  <a:cubicBezTo>
                    <a:pt x="3065917" y="0"/>
                    <a:pt x="3101701" y="35784"/>
                    <a:pt x="3101701" y="79927"/>
                  </a:cubicBezTo>
                  <a:lnTo>
                    <a:pt x="3101701" y="351297"/>
                  </a:lnTo>
                  <a:cubicBezTo>
                    <a:pt x="3101701" y="395439"/>
                    <a:pt x="3065917" y="431224"/>
                    <a:pt x="3021775" y="431224"/>
                  </a:cubicBezTo>
                  <a:lnTo>
                    <a:pt x="79927" y="431224"/>
                  </a:lnTo>
                  <a:cubicBezTo>
                    <a:pt x="35784" y="431224"/>
                    <a:pt x="0" y="395439"/>
                    <a:pt x="0" y="351297"/>
                  </a:cubicBezTo>
                  <a:lnTo>
                    <a:pt x="0" y="79927"/>
                  </a:lnTo>
                  <a:cubicBezTo>
                    <a:pt x="0" y="35784"/>
                    <a:pt x="35784" y="0"/>
                    <a:pt x="799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230679" y="3492774"/>
            <a:ext cx="3343243" cy="3301453"/>
          </a:xfrm>
          <a:custGeom>
            <a:avLst/>
            <a:gdLst/>
            <a:ahLst/>
            <a:cxnLst/>
            <a:rect l="l" t="t" r="r" b="b"/>
            <a:pathLst>
              <a:path w="3343243" h="3301453">
                <a:moveTo>
                  <a:pt x="0" y="0"/>
                </a:moveTo>
                <a:lnTo>
                  <a:pt x="3343244" y="0"/>
                </a:lnTo>
                <a:lnTo>
                  <a:pt x="3343244" y="3301452"/>
                </a:lnTo>
                <a:lnTo>
                  <a:pt x="0" y="33014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7140871" y="3529127"/>
            <a:ext cx="4006257" cy="3265100"/>
          </a:xfrm>
          <a:custGeom>
            <a:avLst/>
            <a:gdLst/>
            <a:ahLst/>
            <a:cxnLst/>
            <a:rect l="l" t="t" r="r" b="b"/>
            <a:pathLst>
              <a:path w="4006257" h="3265100">
                <a:moveTo>
                  <a:pt x="0" y="0"/>
                </a:moveTo>
                <a:lnTo>
                  <a:pt x="4006258" y="0"/>
                </a:lnTo>
                <a:lnTo>
                  <a:pt x="4006258" y="3265099"/>
                </a:lnTo>
                <a:lnTo>
                  <a:pt x="0" y="32650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335635" y="3492774"/>
            <a:ext cx="3544206" cy="3265100"/>
          </a:xfrm>
          <a:custGeom>
            <a:avLst/>
            <a:gdLst/>
            <a:ahLst/>
            <a:cxnLst/>
            <a:rect l="l" t="t" r="r" b="b"/>
            <a:pathLst>
              <a:path w="3544206" h="3265100">
                <a:moveTo>
                  <a:pt x="0" y="0"/>
                </a:moveTo>
                <a:lnTo>
                  <a:pt x="3544206" y="0"/>
                </a:lnTo>
                <a:lnTo>
                  <a:pt x="3544206" y="3265099"/>
                </a:lnTo>
                <a:lnTo>
                  <a:pt x="0" y="32650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8" name="AutoShape 8"/>
          <p:cNvSpPr/>
          <p:nvPr/>
        </p:nvSpPr>
        <p:spPr>
          <a:xfrm flipV="1">
            <a:off x="5444743" y="3028808"/>
            <a:ext cx="0" cy="422938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 flipV="1">
            <a:off x="12240260" y="3028808"/>
            <a:ext cx="0" cy="422938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TextBox 10"/>
          <p:cNvSpPr txBox="1"/>
          <p:nvPr/>
        </p:nvSpPr>
        <p:spPr>
          <a:xfrm>
            <a:off x="4714520" y="752418"/>
            <a:ext cx="8858961" cy="6954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Admin Panel Features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144812" y="7773129"/>
            <a:ext cx="2350987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559"/>
              </a:lnSpc>
              <a:spcBef>
                <a:spcPct val="0"/>
              </a:spcBef>
            </a:pPr>
            <a:r>
              <a:rPr lang="en-US" sz="2542" dirty="0">
                <a:solidFill>
                  <a:srgbClr val="000000"/>
                </a:solidFill>
                <a:latin typeface="Garet Light"/>
              </a:rPr>
              <a:t>Back ups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657060" y="7618392"/>
            <a:ext cx="973879" cy="4307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59"/>
              </a:lnSpc>
              <a:spcBef>
                <a:spcPct val="0"/>
              </a:spcBef>
            </a:pPr>
            <a:r>
              <a:rPr lang="en-US" sz="2542">
                <a:solidFill>
                  <a:srgbClr val="000000"/>
                </a:solidFill>
                <a:latin typeface="Garet Light"/>
              </a:rPr>
              <a:t>DBMS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342766" y="7463765"/>
            <a:ext cx="3529943" cy="4307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59"/>
              </a:lnSpc>
              <a:spcBef>
                <a:spcPct val="0"/>
              </a:spcBef>
            </a:pPr>
            <a:r>
              <a:rPr lang="en-US" sz="2542">
                <a:solidFill>
                  <a:srgbClr val="000000"/>
                </a:solidFill>
                <a:latin typeface="Garet Light"/>
              </a:rPr>
              <a:t>Resource monitoring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58486" y="2718931"/>
            <a:ext cx="9772292" cy="6906461"/>
          </a:xfrm>
          <a:custGeom>
            <a:avLst/>
            <a:gdLst/>
            <a:ahLst/>
            <a:cxnLst/>
            <a:rect l="l" t="t" r="r" b="b"/>
            <a:pathLst>
              <a:path w="9772292" h="6906461">
                <a:moveTo>
                  <a:pt x="0" y="0"/>
                </a:moveTo>
                <a:lnTo>
                  <a:pt x="9772291" y="0"/>
                </a:lnTo>
                <a:lnTo>
                  <a:pt x="9772291" y="6906461"/>
                </a:lnTo>
                <a:lnTo>
                  <a:pt x="0" y="69064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85733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507027" y="2885079"/>
            <a:ext cx="2123201" cy="2123201"/>
          </a:xfrm>
          <a:custGeom>
            <a:avLst/>
            <a:gdLst/>
            <a:ahLst/>
            <a:cxnLst/>
            <a:rect l="l" t="t" r="r" b="b"/>
            <a:pathLst>
              <a:path w="2123201" h="2123201">
                <a:moveTo>
                  <a:pt x="0" y="0"/>
                </a:moveTo>
                <a:lnTo>
                  <a:pt x="2123202" y="0"/>
                </a:lnTo>
                <a:lnTo>
                  <a:pt x="2123202" y="2123201"/>
                </a:lnTo>
                <a:lnTo>
                  <a:pt x="0" y="212320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712019" y="5198451"/>
            <a:ext cx="1918210" cy="1947421"/>
          </a:xfrm>
          <a:custGeom>
            <a:avLst/>
            <a:gdLst/>
            <a:ahLst/>
            <a:cxnLst/>
            <a:rect l="l" t="t" r="r" b="b"/>
            <a:pathLst>
              <a:path w="1918210" h="1947421">
                <a:moveTo>
                  <a:pt x="0" y="0"/>
                </a:moveTo>
                <a:lnTo>
                  <a:pt x="1918210" y="0"/>
                </a:lnTo>
                <a:lnTo>
                  <a:pt x="1918210" y="1947421"/>
                </a:lnTo>
                <a:lnTo>
                  <a:pt x="0" y="194742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0755935" y="7606609"/>
            <a:ext cx="1625385" cy="1625385"/>
          </a:xfrm>
          <a:custGeom>
            <a:avLst/>
            <a:gdLst/>
            <a:ahLst/>
            <a:cxnLst/>
            <a:rect l="l" t="t" r="r" b="b"/>
            <a:pathLst>
              <a:path w="1625385" h="1625385">
                <a:moveTo>
                  <a:pt x="0" y="0"/>
                </a:moveTo>
                <a:lnTo>
                  <a:pt x="1625386" y="0"/>
                </a:lnTo>
                <a:lnTo>
                  <a:pt x="1625386" y="1625385"/>
                </a:lnTo>
                <a:lnTo>
                  <a:pt x="0" y="162538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856477" y="3731369"/>
            <a:ext cx="5154161" cy="3925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5"/>
              </a:lnSpc>
              <a:spcBef>
                <a:spcPct val="0"/>
              </a:spcBef>
            </a:pPr>
            <a:r>
              <a:rPr lang="en-US" sz="2339">
                <a:solidFill>
                  <a:srgbClr val="000000"/>
                </a:solidFill>
                <a:latin typeface="Garet Light"/>
              </a:rPr>
              <a:t>/ 30minutes (keep last 24 copies)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2897265" y="6134061"/>
            <a:ext cx="4084979" cy="3925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5"/>
              </a:lnSpc>
              <a:spcBef>
                <a:spcPct val="0"/>
              </a:spcBef>
            </a:pPr>
            <a:r>
              <a:rPr lang="en-US" sz="2339">
                <a:solidFill>
                  <a:srgbClr val="000000"/>
                </a:solidFill>
                <a:latin typeface="Garet Light"/>
              </a:rPr>
              <a:t>/ Day (keep last 24 copies)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856477" y="8381201"/>
            <a:ext cx="4166554" cy="3925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5"/>
              </a:lnSpc>
              <a:spcBef>
                <a:spcPct val="0"/>
              </a:spcBef>
            </a:pPr>
            <a:r>
              <a:rPr lang="en-US" sz="2339">
                <a:solidFill>
                  <a:srgbClr val="000000"/>
                </a:solidFill>
                <a:latin typeface="Garet Light"/>
              </a:rPr>
              <a:t>/ Week (keep last 7 copies)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4510272" y="234331"/>
            <a:ext cx="7871048" cy="1137951"/>
            <a:chOff x="0" y="0"/>
            <a:chExt cx="10494731" cy="1517268"/>
          </a:xfrm>
        </p:grpSpPr>
        <p:grpSp>
          <p:nvGrpSpPr>
            <p:cNvPr id="10" name="Group 10"/>
            <p:cNvGrpSpPr/>
            <p:nvPr/>
          </p:nvGrpSpPr>
          <p:grpSpPr>
            <a:xfrm rot="-10800000">
              <a:off x="1775676" y="0"/>
              <a:ext cx="5584997" cy="1517268"/>
              <a:chOff x="0" y="0"/>
              <a:chExt cx="1661902" cy="451486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1661902" cy="451486"/>
              </a:xfrm>
              <a:custGeom>
                <a:avLst/>
                <a:gdLst/>
                <a:ahLst/>
                <a:cxnLst/>
                <a:rect l="l" t="t" r="r" b="b"/>
                <a:pathLst>
                  <a:path w="1661902" h="451486">
                    <a:moveTo>
                      <a:pt x="184827" y="0"/>
                    </a:moveTo>
                    <a:lnTo>
                      <a:pt x="1477075" y="0"/>
                    </a:lnTo>
                    <a:cubicBezTo>
                      <a:pt x="1526094" y="0"/>
                      <a:pt x="1573106" y="19473"/>
                      <a:pt x="1607767" y="54134"/>
                    </a:cubicBezTo>
                    <a:cubicBezTo>
                      <a:pt x="1642429" y="88796"/>
                      <a:pt x="1661902" y="135808"/>
                      <a:pt x="1661902" y="184827"/>
                    </a:cubicBezTo>
                    <a:lnTo>
                      <a:pt x="1661902" y="266660"/>
                    </a:lnTo>
                    <a:cubicBezTo>
                      <a:pt x="1661902" y="368737"/>
                      <a:pt x="1579152" y="451486"/>
                      <a:pt x="1477075" y="451486"/>
                    </a:cubicBezTo>
                    <a:lnTo>
                      <a:pt x="184827" y="451486"/>
                    </a:lnTo>
                    <a:cubicBezTo>
                      <a:pt x="82750" y="451486"/>
                      <a:pt x="0" y="368737"/>
                      <a:pt x="0" y="266660"/>
                    </a:cubicBezTo>
                    <a:lnTo>
                      <a:pt x="0" y="184827"/>
                    </a:lnTo>
                    <a:cubicBezTo>
                      <a:pt x="0" y="135808"/>
                      <a:pt x="19473" y="88796"/>
                      <a:pt x="54134" y="54134"/>
                    </a:cubicBezTo>
                    <a:cubicBezTo>
                      <a:pt x="88796" y="19473"/>
                      <a:pt x="135808" y="0"/>
                      <a:pt x="1848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rnd">
                <a:solidFill>
                  <a:srgbClr val="F5AFCE"/>
                </a:solidFill>
                <a:prstDash val="solid"/>
                <a:round/>
              </a:ln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28575"/>
                <a:ext cx="1661902" cy="48006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10800000">
              <a:off x="7882798" y="0"/>
              <a:ext cx="2611933" cy="1517268"/>
              <a:chOff x="0" y="0"/>
              <a:chExt cx="777221" cy="451486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777221" cy="451486"/>
              </a:xfrm>
              <a:custGeom>
                <a:avLst/>
                <a:gdLst/>
                <a:ahLst/>
                <a:cxnLst/>
                <a:rect l="l" t="t" r="r" b="b"/>
                <a:pathLst>
                  <a:path w="777221" h="451486">
                    <a:moveTo>
                      <a:pt x="225743" y="0"/>
                    </a:moveTo>
                    <a:lnTo>
                      <a:pt x="551478" y="0"/>
                    </a:lnTo>
                    <a:cubicBezTo>
                      <a:pt x="676152" y="0"/>
                      <a:pt x="777221" y="101069"/>
                      <a:pt x="777221" y="225743"/>
                    </a:cubicBezTo>
                    <a:lnTo>
                      <a:pt x="777221" y="225743"/>
                    </a:lnTo>
                    <a:cubicBezTo>
                      <a:pt x="777221" y="285614"/>
                      <a:pt x="753437" y="343033"/>
                      <a:pt x="711102" y="385368"/>
                    </a:cubicBezTo>
                    <a:cubicBezTo>
                      <a:pt x="668767" y="427703"/>
                      <a:pt x="611348" y="451486"/>
                      <a:pt x="551478" y="451486"/>
                    </a:cubicBezTo>
                    <a:lnTo>
                      <a:pt x="225743" y="451486"/>
                    </a:lnTo>
                    <a:cubicBezTo>
                      <a:pt x="101069" y="451486"/>
                      <a:pt x="0" y="350418"/>
                      <a:pt x="0" y="225743"/>
                    </a:cubicBezTo>
                    <a:lnTo>
                      <a:pt x="0" y="225743"/>
                    </a:lnTo>
                    <a:cubicBezTo>
                      <a:pt x="0" y="101069"/>
                      <a:pt x="101069" y="0"/>
                      <a:pt x="225743" y="0"/>
                    </a:cubicBezTo>
                    <a:close/>
                  </a:path>
                </a:pathLst>
              </a:custGeom>
              <a:solidFill>
                <a:srgbClr val="F4D9E6"/>
              </a:solidFill>
              <a:ln w="19050" cap="rnd">
                <a:solidFill>
                  <a:srgbClr val="313137"/>
                </a:solidFill>
                <a:prstDash val="solid"/>
                <a:round/>
              </a:ln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-28575"/>
                <a:ext cx="777221" cy="48006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0" y="407444"/>
              <a:ext cx="9380873" cy="8071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21"/>
                </a:lnSpc>
              </a:pPr>
              <a:r>
                <a:rPr lang="en-US" sz="4502">
                  <a:solidFill>
                    <a:srgbClr val="313137"/>
                  </a:solidFill>
                  <a:latin typeface="Calistoga"/>
                </a:rPr>
                <a:t>Back Ups</a:t>
              </a:r>
            </a:p>
          </p:txBody>
        </p:sp>
        <p:sp>
          <p:nvSpPr>
            <p:cNvPr id="17" name="Freeform 17"/>
            <p:cNvSpPr/>
            <p:nvPr/>
          </p:nvSpPr>
          <p:spPr>
            <a:xfrm>
              <a:off x="8618795" y="0"/>
              <a:ext cx="1415468" cy="1397774"/>
            </a:xfrm>
            <a:custGeom>
              <a:avLst/>
              <a:gdLst/>
              <a:ahLst/>
              <a:cxnLst/>
              <a:rect l="l" t="t" r="r" b="b"/>
              <a:pathLst>
                <a:path w="1415468" h="1397774">
                  <a:moveTo>
                    <a:pt x="0" y="0"/>
                  </a:moveTo>
                  <a:lnTo>
                    <a:pt x="1415468" y="0"/>
                  </a:lnTo>
                  <a:lnTo>
                    <a:pt x="1415468" y="1397774"/>
                  </a:lnTo>
                  <a:lnTo>
                    <a:pt x="0" y="13977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a:blip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5842029" y="234331"/>
            <a:ext cx="4188748" cy="1137951"/>
            <a:chOff x="0" y="0"/>
            <a:chExt cx="1661902" cy="45148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661902" cy="451486"/>
            </a:xfrm>
            <a:custGeom>
              <a:avLst/>
              <a:gdLst/>
              <a:ahLst/>
              <a:cxnLst/>
              <a:rect l="l" t="t" r="r" b="b"/>
              <a:pathLst>
                <a:path w="1661902" h="451486">
                  <a:moveTo>
                    <a:pt x="184827" y="0"/>
                  </a:moveTo>
                  <a:lnTo>
                    <a:pt x="1477075" y="0"/>
                  </a:lnTo>
                  <a:cubicBezTo>
                    <a:pt x="1526094" y="0"/>
                    <a:pt x="1573106" y="19473"/>
                    <a:pt x="1607767" y="54134"/>
                  </a:cubicBezTo>
                  <a:cubicBezTo>
                    <a:pt x="1642429" y="88796"/>
                    <a:pt x="1661902" y="135808"/>
                    <a:pt x="1661902" y="184827"/>
                  </a:cubicBezTo>
                  <a:lnTo>
                    <a:pt x="1661902" y="266660"/>
                  </a:lnTo>
                  <a:cubicBezTo>
                    <a:pt x="1661902" y="368737"/>
                    <a:pt x="1579152" y="451486"/>
                    <a:pt x="1477075" y="451486"/>
                  </a:cubicBezTo>
                  <a:lnTo>
                    <a:pt x="184827" y="451486"/>
                  </a:lnTo>
                  <a:cubicBezTo>
                    <a:pt x="82750" y="451486"/>
                    <a:pt x="0" y="368737"/>
                    <a:pt x="0" y="266660"/>
                  </a:cubicBezTo>
                  <a:lnTo>
                    <a:pt x="0" y="184827"/>
                  </a:lnTo>
                  <a:cubicBezTo>
                    <a:pt x="0" y="135808"/>
                    <a:pt x="19473" y="88796"/>
                    <a:pt x="54134" y="54134"/>
                  </a:cubicBezTo>
                  <a:cubicBezTo>
                    <a:pt x="88796" y="19473"/>
                    <a:pt x="135808" y="0"/>
                    <a:pt x="1848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1661902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0211475" y="234331"/>
            <a:ext cx="1958950" cy="1137951"/>
            <a:chOff x="0" y="0"/>
            <a:chExt cx="777221" cy="45148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777221" cy="451486"/>
            </a:xfrm>
            <a:custGeom>
              <a:avLst/>
              <a:gdLst/>
              <a:ahLst/>
              <a:cxnLst/>
              <a:rect l="l" t="t" r="r" b="b"/>
              <a:pathLst>
                <a:path w="777221" h="451486">
                  <a:moveTo>
                    <a:pt x="225743" y="0"/>
                  </a:moveTo>
                  <a:lnTo>
                    <a:pt x="551478" y="0"/>
                  </a:lnTo>
                  <a:cubicBezTo>
                    <a:pt x="676152" y="0"/>
                    <a:pt x="777221" y="101069"/>
                    <a:pt x="777221" y="225743"/>
                  </a:cubicBezTo>
                  <a:lnTo>
                    <a:pt x="777221" y="225743"/>
                  </a:lnTo>
                  <a:cubicBezTo>
                    <a:pt x="777221" y="285614"/>
                    <a:pt x="753437" y="343033"/>
                    <a:pt x="711102" y="385368"/>
                  </a:cubicBezTo>
                  <a:cubicBezTo>
                    <a:pt x="668767" y="427703"/>
                    <a:pt x="611348" y="451486"/>
                    <a:pt x="551478" y="451486"/>
                  </a:cubicBezTo>
                  <a:lnTo>
                    <a:pt x="225743" y="451486"/>
                  </a:lnTo>
                  <a:cubicBezTo>
                    <a:pt x="101069" y="451486"/>
                    <a:pt x="0" y="350418"/>
                    <a:pt x="0" y="225743"/>
                  </a:cubicBezTo>
                  <a:lnTo>
                    <a:pt x="0" y="225743"/>
                  </a:lnTo>
                  <a:cubicBezTo>
                    <a:pt x="0" y="101069"/>
                    <a:pt x="101069" y="0"/>
                    <a:pt x="225743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77722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510272" y="566108"/>
            <a:ext cx="7035655" cy="579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1"/>
              </a:lnSpc>
            </a:pPr>
            <a:r>
              <a:rPr lang="en-US" sz="4502">
                <a:solidFill>
                  <a:srgbClr val="313137"/>
                </a:solidFill>
                <a:latin typeface="Calistoga"/>
              </a:rPr>
              <a:t>DBMS</a:t>
            </a:r>
          </a:p>
        </p:txBody>
      </p:sp>
      <p:sp>
        <p:nvSpPr>
          <p:cNvPr id="9" name="Freeform 9"/>
          <p:cNvSpPr/>
          <p:nvPr/>
        </p:nvSpPr>
        <p:spPr>
          <a:xfrm>
            <a:off x="10644058" y="357589"/>
            <a:ext cx="1093785" cy="891435"/>
          </a:xfrm>
          <a:custGeom>
            <a:avLst/>
            <a:gdLst/>
            <a:ahLst/>
            <a:cxnLst/>
            <a:rect l="l" t="t" r="r" b="b"/>
            <a:pathLst>
              <a:path w="1093785" h="891435">
                <a:moveTo>
                  <a:pt x="0" y="0"/>
                </a:moveTo>
                <a:lnTo>
                  <a:pt x="1093785" y="0"/>
                </a:lnTo>
                <a:lnTo>
                  <a:pt x="1093785" y="891435"/>
                </a:lnTo>
                <a:lnTo>
                  <a:pt x="0" y="8914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900200" y="2589924"/>
            <a:ext cx="16074829" cy="6526159"/>
          </a:xfrm>
          <a:custGeom>
            <a:avLst/>
            <a:gdLst/>
            <a:ahLst/>
            <a:cxnLst/>
            <a:rect l="l" t="t" r="r" b="b"/>
            <a:pathLst>
              <a:path w="16074829" h="6526159">
                <a:moveTo>
                  <a:pt x="0" y="0"/>
                </a:moveTo>
                <a:lnTo>
                  <a:pt x="16074829" y="0"/>
                </a:lnTo>
                <a:lnTo>
                  <a:pt x="16074829" y="6526160"/>
                </a:lnTo>
                <a:lnTo>
                  <a:pt x="0" y="65261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58" r="-34796" b="-58"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6013086" y="2589924"/>
            <a:ext cx="4017691" cy="6526159"/>
            <a:chOff x="0" y="0"/>
            <a:chExt cx="849943" cy="1380609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49943" cy="1380609"/>
            </a:xfrm>
            <a:custGeom>
              <a:avLst/>
              <a:gdLst/>
              <a:ahLst/>
              <a:cxnLst/>
              <a:rect l="l" t="t" r="r" b="b"/>
              <a:pathLst>
                <a:path w="849943" h="1380609">
                  <a:moveTo>
                    <a:pt x="0" y="0"/>
                  </a:moveTo>
                  <a:lnTo>
                    <a:pt x="849943" y="0"/>
                  </a:lnTo>
                  <a:lnTo>
                    <a:pt x="849943" y="1380609"/>
                  </a:lnTo>
                  <a:lnTo>
                    <a:pt x="0" y="138060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FF0000"/>
              </a:solidFill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849943" cy="14091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084229" y="3307041"/>
            <a:ext cx="1891026" cy="5687143"/>
            <a:chOff x="0" y="0"/>
            <a:chExt cx="498048" cy="149784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498048" cy="1497848"/>
            </a:xfrm>
            <a:custGeom>
              <a:avLst/>
              <a:gdLst/>
              <a:ahLst/>
              <a:cxnLst/>
              <a:rect l="l" t="t" r="r" b="b"/>
              <a:pathLst>
                <a:path w="498048" h="1497848">
                  <a:moveTo>
                    <a:pt x="0" y="0"/>
                  </a:moveTo>
                  <a:lnTo>
                    <a:pt x="498048" y="0"/>
                  </a:lnTo>
                  <a:lnTo>
                    <a:pt x="498048" y="1497848"/>
                  </a:lnTo>
                  <a:lnTo>
                    <a:pt x="0" y="1497848"/>
                  </a:lnTo>
                  <a:close/>
                </a:path>
              </a:pathLst>
            </a:custGeom>
            <a:solidFill>
              <a:srgbClr val="000000">
                <a:alpha val="88627"/>
              </a:srgbClr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28575"/>
              <a:ext cx="498048" cy="15264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36478" y="9284775"/>
            <a:ext cx="17602274" cy="622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dirty="0" err="1">
                <a:solidFill>
                  <a:srgbClr val="111111"/>
                </a:solidFill>
                <a:latin typeface="Garet"/>
              </a:rPr>
              <a:t>wp_hash_password</a:t>
            </a:r>
            <a:r>
              <a:rPr lang="en-US" sz="3600" dirty="0">
                <a:solidFill>
                  <a:srgbClr val="111111"/>
                </a:solidFill>
                <a:latin typeface="Garet"/>
              </a:rPr>
              <a:t>() function = hashed version of the password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21876" y="2245874"/>
            <a:ext cx="15644248" cy="7597423"/>
          </a:xfrm>
          <a:custGeom>
            <a:avLst/>
            <a:gdLst/>
            <a:ahLst/>
            <a:cxnLst/>
            <a:rect l="l" t="t" r="r" b="b"/>
            <a:pathLst>
              <a:path w="15644248" h="7597423">
                <a:moveTo>
                  <a:pt x="0" y="0"/>
                </a:moveTo>
                <a:lnTo>
                  <a:pt x="15644248" y="0"/>
                </a:lnTo>
                <a:lnTo>
                  <a:pt x="15644248" y="7597423"/>
                </a:lnTo>
                <a:lnTo>
                  <a:pt x="0" y="75974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-10800000">
            <a:off x="4787553" y="210898"/>
            <a:ext cx="6039940" cy="1161384"/>
            <a:chOff x="0" y="0"/>
            <a:chExt cx="2396369" cy="46078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396369" cy="460784"/>
            </a:xfrm>
            <a:custGeom>
              <a:avLst/>
              <a:gdLst/>
              <a:ahLst/>
              <a:cxnLst/>
              <a:rect l="l" t="t" r="r" b="b"/>
              <a:pathLst>
                <a:path w="2396369" h="460784">
                  <a:moveTo>
                    <a:pt x="128179" y="0"/>
                  </a:moveTo>
                  <a:lnTo>
                    <a:pt x="2268190" y="0"/>
                  </a:lnTo>
                  <a:cubicBezTo>
                    <a:pt x="2338982" y="0"/>
                    <a:pt x="2396369" y="57388"/>
                    <a:pt x="2396369" y="128179"/>
                  </a:cubicBezTo>
                  <a:lnTo>
                    <a:pt x="2396369" y="332605"/>
                  </a:lnTo>
                  <a:cubicBezTo>
                    <a:pt x="2396369" y="366600"/>
                    <a:pt x="2382865" y="399203"/>
                    <a:pt x="2358827" y="423241"/>
                  </a:cubicBezTo>
                  <a:cubicBezTo>
                    <a:pt x="2334788" y="447279"/>
                    <a:pt x="2302186" y="460784"/>
                    <a:pt x="2268190" y="460784"/>
                  </a:cubicBezTo>
                  <a:lnTo>
                    <a:pt x="128179" y="460784"/>
                  </a:lnTo>
                  <a:cubicBezTo>
                    <a:pt x="57388" y="460784"/>
                    <a:pt x="0" y="403396"/>
                    <a:pt x="0" y="332605"/>
                  </a:cubicBezTo>
                  <a:lnTo>
                    <a:pt x="0" y="128179"/>
                  </a:lnTo>
                  <a:cubicBezTo>
                    <a:pt x="0" y="57388"/>
                    <a:pt x="57388" y="0"/>
                    <a:pt x="128179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2396369" cy="4893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 rot="-10800000">
            <a:off x="10984758" y="210898"/>
            <a:ext cx="1958950" cy="1137951"/>
            <a:chOff x="0" y="0"/>
            <a:chExt cx="777221" cy="45148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77221" cy="451486"/>
            </a:xfrm>
            <a:custGeom>
              <a:avLst/>
              <a:gdLst/>
              <a:ahLst/>
              <a:cxnLst/>
              <a:rect l="l" t="t" r="r" b="b"/>
              <a:pathLst>
                <a:path w="777221" h="451486">
                  <a:moveTo>
                    <a:pt x="225743" y="0"/>
                  </a:moveTo>
                  <a:lnTo>
                    <a:pt x="551478" y="0"/>
                  </a:lnTo>
                  <a:cubicBezTo>
                    <a:pt x="676152" y="0"/>
                    <a:pt x="777221" y="101069"/>
                    <a:pt x="777221" y="225743"/>
                  </a:cubicBezTo>
                  <a:lnTo>
                    <a:pt x="777221" y="225743"/>
                  </a:lnTo>
                  <a:cubicBezTo>
                    <a:pt x="777221" y="285614"/>
                    <a:pt x="753437" y="343033"/>
                    <a:pt x="711102" y="385368"/>
                  </a:cubicBezTo>
                  <a:cubicBezTo>
                    <a:pt x="668767" y="427703"/>
                    <a:pt x="611348" y="451486"/>
                    <a:pt x="551478" y="451486"/>
                  </a:cubicBezTo>
                  <a:lnTo>
                    <a:pt x="225743" y="451486"/>
                  </a:lnTo>
                  <a:cubicBezTo>
                    <a:pt x="101069" y="451486"/>
                    <a:pt x="0" y="350418"/>
                    <a:pt x="0" y="225743"/>
                  </a:cubicBezTo>
                  <a:lnTo>
                    <a:pt x="0" y="225743"/>
                  </a:lnTo>
                  <a:cubicBezTo>
                    <a:pt x="0" y="101069"/>
                    <a:pt x="101069" y="0"/>
                    <a:pt x="225743" y="0"/>
                  </a:cubicBezTo>
                  <a:close/>
                </a:path>
              </a:pathLst>
            </a:custGeom>
            <a:solidFill>
              <a:srgbClr val="F4D9E6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77722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4369675" y="542675"/>
            <a:ext cx="7035655" cy="579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1"/>
              </a:lnSpc>
            </a:pPr>
            <a:r>
              <a:rPr lang="en-US" sz="4502">
                <a:solidFill>
                  <a:srgbClr val="313137"/>
                </a:solidFill>
                <a:latin typeface="Calistoga"/>
              </a:rPr>
              <a:t>Resource Monitoring</a:t>
            </a:r>
          </a:p>
        </p:txBody>
      </p:sp>
      <p:sp>
        <p:nvSpPr>
          <p:cNvPr id="10" name="Freeform 10"/>
          <p:cNvSpPr/>
          <p:nvPr/>
        </p:nvSpPr>
        <p:spPr>
          <a:xfrm>
            <a:off x="11487374" y="308408"/>
            <a:ext cx="1048970" cy="966363"/>
          </a:xfrm>
          <a:custGeom>
            <a:avLst/>
            <a:gdLst/>
            <a:ahLst/>
            <a:cxnLst/>
            <a:rect l="l" t="t" r="r" b="b"/>
            <a:pathLst>
              <a:path w="1048970" h="966363">
                <a:moveTo>
                  <a:pt x="0" y="0"/>
                </a:moveTo>
                <a:lnTo>
                  <a:pt x="1048969" y="0"/>
                </a:lnTo>
                <a:lnTo>
                  <a:pt x="1048969" y="966364"/>
                </a:lnTo>
                <a:lnTo>
                  <a:pt x="0" y="9663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073877" y="2161671"/>
            <a:ext cx="12130720" cy="1713464"/>
          </a:xfrm>
          <a:custGeom>
            <a:avLst/>
            <a:gdLst/>
            <a:ahLst/>
            <a:cxnLst/>
            <a:rect l="l" t="t" r="r" b="b"/>
            <a:pathLst>
              <a:path w="12130720" h="1713464">
                <a:moveTo>
                  <a:pt x="0" y="0"/>
                </a:moveTo>
                <a:lnTo>
                  <a:pt x="12130721" y="0"/>
                </a:lnTo>
                <a:lnTo>
                  <a:pt x="12130721" y="1713465"/>
                </a:lnTo>
                <a:lnTo>
                  <a:pt x="0" y="17134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073877" y="4286768"/>
            <a:ext cx="12130720" cy="1713464"/>
          </a:xfrm>
          <a:custGeom>
            <a:avLst/>
            <a:gdLst/>
            <a:ahLst/>
            <a:cxnLst/>
            <a:rect l="l" t="t" r="r" b="b"/>
            <a:pathLst>
              <a:path w="12130720" h="1713464">
                <a:moveTo>
                  <a:pt x="0" y="0"/>
                </a:moveTo>
                <a:lnTo>
                  <a:pt x="12130721" y="0"/>
                </a:lnTo>
                <a:lnTo>
                  <a:pt x="12130721" y="1713464"/>
                </a:lnTo>
                <a:lnTo>
                  <a:pt x="0" y="17134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073877" y="6409807"/>
            <a:ext cx="12130720" cy="1713464"/>
          </a:xfrm>
          <a:custGeom>
            <a:avLst/>
            <a:gdLst/>
            <a:ahLst/>
            <a:cxnLst/>
            <a:rect l="l" t="t" r="r" b="b"/>
            <a:pathLst>
              <a:path w="12130720" h="1713464">
                <a:moveTo>
                  <a:pt x="0" y="0"/>
                </a:moveTo>
                <a:lnTo>
                  <a:pt x="12130721" y="0"/>
                </a:lnTo>
                <a:lnTo>
                  <a:pt x="12130721" y="1713464"/>
                </a:lnTo>
                <a:lnTo>
                  <a:pt x="0" y="17134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713386" y="6810066"/>
            <a:ext cx="1842296" cy="2448234"/>
          </a:xfrm>
          <a:custGeom>
            <a:avLst/>
            <a:gdLst/>
            <a:ahLst/>
            <a:cxnLst/>
            <a:rect l="l" t="t" r="r" b="b"/>
            <a:pathLst>
              <a:path w="1842296" h="2448234">
                <a:moveTo>
                  <a:pt x="0" y="0"/>
                </a:moveTo>
                <a:lnTo>
                  <a:pt x="1842296" y="0"/>
                </a:lnTo>
                <a:lnTo>
                  <a:pt x="1842296" y="2448234"/>
                </a:lnTo>
                <a:lnTo>
                  <a:pt x="0" y="24482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4992482" y="2532898"/>
            <a:ext cx="8799717" cy="8742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dirty="0">
                <a:solidFill>
                  <a:srgbClr val="000000"/>
                </a:solidFill>
                <a:latin typeface="Canva Sans Bold"/>
              </a:rPr>
              <a:t>WWW.FLORENCA.PS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992349" y="4654385"/>
            <a:ext cx="910009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Canva Sans Bold"/>
              </a:rPr>
              <a:t>WWW.ADMIN.FLORENCA.PS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992483" y="6781282"/>
            <a:ext cx="8429863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Canva Sans Bold"/>
              </a:rPr>
              <a:t>WWW.SIEM.FLORENCA.PS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300865" y="364893"/>
            <a:ext cx="9686270" cy="1346664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79927" y="0"/>
                  </a:moveTo>
                  <a:lnTo>
                    <a:pt x="3021775" y="0"/>
                  </a:lnTo>
                  <a:cubicBezTo>
                    <a:pt x="3065917" y="0"/>
                    <a:pt x="3101701" y="35784"/>
                    <a:pt x="3101701" y="79927"/>
                  </a:cubicBezTo>
                  <a:lnTo>
                    <a:pt x="3101701" y="351297"/>
                  </a:lnTo>
                  <a:cubicBezTo>
                    <a:pt x="3101701" y="395439"/>
                    <a:pt x="3065917" y="431224"/>
                    <a:pt x="3021775" y="431224"/>
                  </a:cubicBezTo>
                  <a:lnTo>
                    <a:pt x="79927" y="431224"/>
                  </a:lnTo>
                  <a:cubicBezTo>
                    <a:pt x="35784" y="431224"/>
                    <a:pt x="0" y="395439"/>
                    <a:pt x="0" y="351297"/>
                  </a:cubicBezTo>
                  <a:lnTo>
                    <a:pt x="0" y="79927"/>
                  </a:lnTo>
                  <a:cubicBezTo>
                    <a:pt x="0" y="35784"/>
                    <a:pt x="35784" y="0"/>
                    <a:pt x="799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96175" y="3546353"/>
            <a:ext cx="4118345" cy="3898438"/>
            <a:chOff x="0" y="0"/>
            <a:chExt cx="5491126" cy="5197917"/>
          </a:xfrm>
        </p:grpSpPr>
        <p:sp>
          <p:nvSpPr>
            <p:cNvPr id="6" name="Freeform 6"/>
            <p:cNvSpPr/>
            <p:nvPr/>
          </p:nvSpPr>
          <p:spPr>
            <a:xfrm>
              <a:off x="744094" y="1159087"/>
              <a:ext cx="3912617" cy="4038830"/>
            </a:xfrm>
            <a:custGeom>
              <a:avLst/>
              <a:gdLst/>
              <a:ahLst/>
              <a:cxnLst/>
              <a:rect l="l" t="t" r="r" b="b"/>
              <a:pathLst>
                <a:path w="3912617" h="4038830">
                  <a:moveTo>
                    <a:pt x="0" y="0"/>
                  </a:moveTo>
                  <a:lnTo>
                    <a:pt x="3912617" y="0"/>
                  </a:lnTo>
                  <a:lnTo>
                    <a:pt x="3912617" y="4038830"/>
                  </a:lnTo>
                  <a:lnTo>
                    <a:pt x="0" y="40388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4073298" y="1384194"/>
              <a:ext cx="1417829" cy="1237056"/>
            </a:xfrm>
            <a:custGeom>
              <a:avLst/>
              <a:gdLst/>
              <a:ahLst/>
              <a:cxnLst/>
              <a:rect l="l" t="t" r="r" b="b"/>
              <a:pathLst>
                <a:path w="1417829" h="1237056">
                  <a:moveTo>
                    <a:pt x="0" y="0"/>
                  </a:moveTo>
                  <a:lnTo>
                    <a:pt x="1417828" y="0"/>
                  </a:lnTo>
                  <a:lnTo>
                    <a:pt x="1417828" y="1237055"/>
                  </a:lnTo>
                  <a:lnTo>
                    <a:pt x="0" y="12370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0" y="0"/>
              <a:ext cx="2002721" cy="2002721"/>
            </a:xfrm>
            <a:custGeom>
              <a:avLst/>
              <a:gdLst/>
              <a:ahLst/>
              <a:cxnLst/>
              <a:rect l="l" t="t" r="r" b="b"/>
              <a:pathLst>
                <a:path w="2002721" h="2002721">
                  <a:moveTo>
                    <a:pt x="0" y="0"/>
                  </a:moveTo>
                  <a:lnTo>
                    <a:pt x="2002721" y="0"/>
                  </a:lnTo>
                  <a:lnTo>
                    <a:pt x="2002721" y="2002721"/>
                  </a:lnTo>
                  <a:lnTo>
                    <a:pt x="0" y="20027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9" name="Freeform 9"/>
          <p:cNvSpPr/>
          <p:nvPr/>
        </p:nvSpPr>
        <p:spPr>
          <a:xfrm>
            <a:off x="6858697" y="3737120"/>
            <a:ext cx="3691950" cy="3571961"/>
          </a:xfrm>
          <a:custGeom>
            <a:avLst/>
            <a:gdLst/>
            <a:ahLst/>
            <a:cxnLst/>
            <a:rect l="l" t="t" r="r" b="b"/>
            <a:pathLst>
              <a:path w="3691950" h="3571961">
                <a:moveTo>
                  <a:pt x="0" y="0"/>
                </a:moveTo>
                <a:lnTo>
                  <a:pt x="3691950" y="0"/>
                </a:lnTo>
                <a:lnTo>
                  <a:pt x="3691950" y="3571961"/>
                </a:lnTo>
                <a:lnTo>
                  <a:pt x="0" y="35719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3573480" y="3601410"/>
            <a:ext cx="3459043" cy="3843381"/>
          </a:xfrm>
          <a:custGeom>
            <a:avLst/>
            <a:gdLst/>
            <a:ahLst/>
            <a:cxnLst/>
            <a:rect l="l" t="t" r="r" b="b"/>
            <a:pathLst>
              <a:path w="3459043" h="3843381">
                <a:moveTo>
                  <a:pt x="0" y="0"/>
                </a:moveTo>
                <a:lnTo>
                  <a:pt x="3459043" y="0"/>
                </a:lnTo>
                <a:lnTo>
                  <a:pt x="3459043" y="3843381"/>
                </a:lnTo>
                <a:lnTo>
                  <a:pt x="0" y="384338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4714520" y="752418"/>
            <a:ext cx="8858961" cy="6954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SIEM Features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96175" y="7662401"/>
            <a:ext cx="4914900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59"/>
              </a:lnSpc>
            </a:pPr>
            <a:r>
              <a:rPr lang="en-US" sz="2542" dirty="0">
                <a:solidFill>
                  <a:srgbClr val="000000"/>
                </a:solidFill>
                <a:latin typeface="Garet Light"/>
              </a:rPr>
              <a:t>Real time detection</a:t>
            </a:r>
          </a:p>
          <a:p>
            <a:pPr algn="ctr">
              <a:lnSpc>
                <a:spcPts val="3559"/>
              </a:lnSpc>
              <a:spcBef>
                <a:spcPct val="0"/>
              </a:spcBef>
            </a:pPr>
            <a:r>
              <a:rPr lang="en-US" sz="2542" dirty="0">
                <a:solidFill>
                  <a:srgbClr val="000000"/>
                </a:solidFill>
                <a:latin typeface="Garet Light"/>
              </a:rPr>
              <a:t>(logs, integrity, </a:t>
            </a:r>
            <a:r>
              <a:rPr lang="en-US" sz="2542" dirty="0" err="1">
                <a:solidFill>
                  <a:srgbClr val="000000"/>
                </a:solidFill>
                <a:latin typeface="Garet Light"/>
              </a:rPr>
              <a:t>aleting</a:t>
            </a:r>
            <a:r>
              <a:rPr lang="en-US" sz="2542" dirty="0">
                <a:solidFill>
                  <a:srgbClr val="000000"/>
                </a:solidFill>
                <a:latin typeface="Garet Light"/>
              </a:rPr>
              <a:t>)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686970" y="7781990"/>
            <a:ext cx="3057229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559"/>
              </a:lnSpc>
              <a:spcBef>
                <a:spcPct val="0"/>
              </a:spcBef>
            </a:pPr>
            <a:r>
              <a:rPr lang="en-US" sz="2542" dirty="0">
                <a:solidFill>
                  <a:srgbClr val="000000"/>
                </a:solidFill>
                <a:latin typeface="Garet Light"/>
              </a:rPr>
              <a:t>Compliance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859647" y="7781990"/>
            <a:ext cx="2437753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559"/>
              </a:lnSpc>
              <a:spcBef>
                <a:spcPct val="0"/>
              </a:spcBef>
            </a:pPr>
            <a:r>
              <a:rPr lang="en-US" sz="2542" dirty="0">
                <a:solidFill>
                  <a:srgbClr val="000000"/>
                </a:solidFill>
                <a:latin typeface="Garet Light"/>
              </a:rPr>
              <a:t>Audit</a:t>
            </a:r>
          </a:p>
        </p:txBody>
      </p:sp>
      <p:sp>
        <p:nvSpPr>
          <p:cNvPr id="15" name="AutoShape 15"/>
          <p:cNvSpPr/>
          <p:nvPr/>
        </p:nvSpPr>
        <p:spPr>
          <a:xfrm flipV="1">
            <a:off x="5843101" y="3351116"/>
            <a:ext cx="0" cy="422938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AutoShape 16"/>
          <p:cNvSpPr/>
          <p:nvPr/>
        </p:nvSpPr>
        <p:spPr>
          <a:xfrm flipV="1">
            <a:off x="12115123" y="3601410"/>
            <a:ext cx="0" cy="422938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83858" y="1555954"/>
            <a:ext cx="17601437" cy="9039313"/>
          </a:xfrm>
          <a:custGeom>
            <a:avLst/>
            <a:gdLst/>
            <a:ahLst/>
            <a:cxnLst/>
            <a:rect l="l" t="t" r="r" b="b"/>
            <a:pathLst>
              <a:path w="17601437" h="9039313">
                <a:moveTo>
                  <a:pt x="0" y="0"/>
                </a:moveTo>
                <a:lnTo>
                  <a:pt x="17601437" y="0"/>
                </a:lnTo>
                <a:lnTo>
                  <a:pt x="17601437" y="9039312"/>
                </a:lnTo>
                <a:lnTo>
                  <a:pt x="0" y="90393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4510272" y="234331"/>
            <a:ext cx="7871048" cy="1137951"/>
            <a:chOff x="0" y="0"/>
            <a:chExt cx="10494731" cy="1517268"/>
          </a:xfrm>
        </p:grpSpPr>
        <p:grpSp>
          <p:nvGrpSpPr>
            <p:cNvPr id="4" name="Group 4"/>
            <p:cNvGrpSpPr/>
            <p:nvPr/>
          </p:nvGrpSpPr>
          <p:grpSpPr>
            <a:xfrm rot="-10800000">
              <a:off x="1775676" y="0"/>
              <a:ext cx="5584997" cy="1517268"/>
              <a:chOff x="0" y="0"/>
              <a:chExt cx="1661902" cy="451486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1661902" cy="451486"/>
              </a:xfrm>
              <a:custGeom>
                <a:avLst/>
                <a:gdLst/>
                <a:ahLst/>
                <a:cxnLst/>
                <a:rect l="l" t="t" r="r" b="b"/>
                <a:pathLst>
                  <a:path w="1661902" h="451486">
                    <a:moveTo>
                      <a:pt x="184827" y="0"/>
                    </a:moveTo>
                    <a:lnTo>
                      <a:pt x="1477075" y="0"/>
                    </a:lnTo>
                    <a:cubicBezTo>
                      <a:pt x="1526094" y="0"/>
                      <a:pt x="1573106" y="19473"/>
                      <a:pt x="1607767" y="54134"/>
                    </a:cubicBezTo>
                    <a:cubicBezTo>
                      <a:pt x="1642429" y="88796"/>
                      <a:pt x="1661902" y="135808"/>
                      <a:pt x="1661902" y="184827"/>
                    </a:cubicBezTo>
                    <a:lnTo>
                      <a:pt x="1661902" y="266660"/>
                    </a:lnTo>
                    <a:cubicBezTo>
                      <a:pt x="1661902" y="368737"/>
                      <a:pt x="1579152" y="451486"/>
                      <a:pt x="1477075" y="451486"/>
                    </a:cubicBezTo>
                    <a:lnTo>
                      <a:pt x="184827" y="451486"/>
                    </a:lnTo>
                    <a:cubicBezTo>
                      <a:pt x="82750" y="451486"/>
                      <a:pt x="0" y="368737"/>
                      <a:pt x="0" y="266660"/>
                    </a:cubicBezTo>
                    <a:lnTo>
                      <a:pt x="0" y="184827"/>
                    </a:lnTo>
                    <a:cubicBezTo>
                      <a:pt x="0" y="135808"/>
                      <a:pt x="19473" y="88796"/>
                      <a:pt x="54134" y="54134"/>
                    </a:cubicBezTo>
                    <a:cubicBezTo>
                      <a:pt x="88796" y="19473"/>
                      <a:pt x="135808" y="0"/>
                      <a:pt x="1848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rnd">
                <a:solidFill>
                  <a:srgbClr val="F5AFCE"/>
                </a:solidFill>
                <a:prstDash val="solid"/>
                <a:round/>
              </a:ln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28575"/>
                <a:ext cx="1661902" cy="48006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-10800000">
              <a:off x="7882798" y="0"/>
              <a:ext cx="2611933" cy="1517268"/>
              <a:chOff x="0" y="0"/>
              <a:chExt cx="777221" cy="451486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777221" cy="451486"/>
              </a:xfrm>
              <a:custGeom>
                <a:avLst/>
                <a:gdLst/>
                <a:ahLst/>
                <a:cxnLst/>
                <a:rect l="l" t="t" r="r" b="b"/>
                <a:pathLst>
                  <a:path w="777221" h="451486">
                    <a:moveTo>
                      <a:pt x="225743" y="0"/>
                    </a:moveTo>
                    <a:lnTo>
                      <a:pt x="551478" y="0"/>
                    </a:lnTo>
                    <a:cubicBezTo>
                      <a:pt x="676152" y="0"/>
                      <a:pt x="777221" y="101069"/>
                      <a:pt x="777221" y="225743"/>
                    </a:cubicBezTo>
                    <a:lnTo>
                      <a:pt x="777221" y="225743"/>
                    </a:lnTo>
                    <a:cubicBezTo>
                      <a:pt x="777221" y="285614"/>
                      <a:pt x="753437" y="343033"/>
                      <a:pt x="711102" y="385368"/>
                    </a:cubicBezTo>
                    <a:cubicBezTo>
                      <a:pt x="668767" y="427703"/>
                      <a:pt x="611348" y="451486"/>
                      <a:pt x="551478" y="451486"/>
                    </a:cubicBezTo>
                    <a:lnTo>
                      <a:pt x="225743" y="451486"/>
                    </a:lnTo>
                    <a:cubicBezTo>
                      <a:pt x="101069" y="451486"/>
                      <a:pt x="0" y="350418"/>
                      <a:pt x="0" y="225743"/>
                    </a:cubicBezTo>
                    <a:lnTo>
                      <a:pt x="0" y="225743"/>
                    </a:lnTo>
                    <a:cubicBezTo>
                      <a:pt x="0" y="101069"/>
                      <a:pt x="101069" y="0"/>
                      <a:pt x="225743" y="0"/>
                    </a:cubicBezTo>
                    <a:close/>
                  </a:path>
                </a:pathLst>
              </a:custGeom>
              <a:solidFill>
                <a:srgbClr val="BAD5EB"/>
              </a:solidFill>
              <a:ln w="19050" cap="rnd">
                <a:solidFill>
                  <a:srgbClr val="313137"/>
                </a:solidFill>
                <a:prstDash val="solid"/>
                <a:round/>
              </a:ln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0" y="-28575"/>
                <a:ext cx="777221" cy="48006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10" name="TextBox 10"/>
            <p:cNvSpPr txBox="1"/>
            <p:nvPr/>
          </p:nvSpPr>
          <p:spPr>
            <a:xfrm>
              <a:off x="0" y="407444"/>
              <a:ext cx="9380873" cy="8071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21"/>
                </a:lnSpc>
              </a:pPr>
              <a:r>
                <a:rPr lang="en-US" sz="4502">
                  <a:solidFill>
                    <a:srgbClr val="313137"/>
                  </a:solidFill>
                  <a:latin typeface="Calistoga"/>
                </a:rPr>
                <a:t>Agents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878028" y="287928"/>
            <a:ext cx="1088900" cy="1030757"/>
            <a:chOff x="0" y="0"/>
            <a:chExt cx="1451867" cy="1374342"/>
          </a:xfrm>
        </p:grpSpPr>
        <p:sp>
          <p:nvSpPr>
            <p:cNvPr id="12" name="Freeform 12"/>
            <p:cNvSpPr/>
            <p:nvPr/>
          </p:nvSpPr>
          <p:spPr>
            <a:xfrm>
              <a:off x="196740" y="306465"/>
              <a:ext cx="1034506" cy="1067877"/>
            </a:xfrm>
            <a:custGeom>
              <a:avLst/>
              <a:gdLst/>
              <a:ahLst/>
              <a:cxnLst/>
              <a:rect l="l" t="t" r="r" b="b"/>
              <a:pathLst>
                <a:path w="1034506" h="1067877">
                  <a:moveTo>
                    <a:pt x="0" y="0"/>
                  </a:moveTo>
                  <a:lnTo>
                    <a:pt x="1034506" y="0"/>
                  </a:lnTo>
                  <a:lnTo>
                    <a:pt x="1034506" y="1067877"/>
                  </a:lnTo>
                  <a:lnTo>
                    <a:pt x="0" y="10678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1076990" y="365984"/>
              <a:ext cx="374877" cy="327081"/>
            </a:xfrm>
            <a:custGeom>
              <a:avLst/>
              <a:gdLst/>
              <a:ahLst/>
              <a:cxnLst/>
              <a:rect l="l" t="t" r="r" b="b"/>
              <a:pathLst>
                <a:path w="374877" h="327081">
                  <a:moveTo>
                    <a:pt x="0" y="0"/>
                  </a:moveTo>
                  <a:lnTo>
                    <a:pt x="374877" y="0"/>
                  </a:lnTo>
                  <a:lnTo>
                    <a:pt x="374877" y="327081"/>
                  </a:lnTo>
                  <a:lnTo>
                    <a:pt x="0" y="3270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529524" cy="529524"/>
            </a:xfrm>
            <a:custGeom>
              <a:avLst/>
              <a:gdLst/>
              <a:ahLst/>
              <a:cxnLst/>
              <a:rect l="l" t="t" r="r" b="b"/>
              <a:pathLst>
                <a:path w="529524" h="529524">
                  <a:moveTo>
                    <a:pt x="0" y="0"/>
                  </a:moveTo>
                  <a:lnTo>
                    <a:pt x="529524" y="0"/>
                  </a:lnTo>
                  <a:lnTo>
                    <a:pt x="529524" y="529524"/>
                  </a:lnTo>
                  <a:lnTo>
                    <a:pt x="0" y="5295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2913" y="1293233"/>
            <a:ext cx="18155087" cy="8839704"/>
          </a:xfrm>
          <a:custGeom>
            <a:avLst/>
            <a:gdLst/>
            <a:ahLst/>
            <a:cxnLst/>
            <a:rect l="l" t="t" r="r" b="b"/>
            <a:pathLst>
              <a:path w="18155087" h="8839704">
                <a:moveTo>
                  <a:pt x="0" y="0"/>
                </a:moveTo>
                <a:lnTo>
                  <a:pt x="18155087" y="0"/>
                </a:lnTo>
                <a:lnTo>
                  <a:pt x="18155087" y="8839704"/>
                </a:lnTo>
                <a:lnTo>
                  <a:pt x="0" y="88397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-10800000">
            <a:off x="5518549" y="98132"/>
            <a:ext cx="4774802" cy="1137951"/>
            <a:chOff x="0" y="0"/>
            <a:chExt cx="1894421" cy="45148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894421" cy="451486"/>
            </a:xfrm>
            <a:custGeom>
              <a:avLst/>
              <a:gdLst/>
              <a:ahLst/>
              <a:cxnLst/>
              <a:rect l="l" t="t" r="r" b="b"/>
              <a:pathLst>
                <a:path w="1894421" h="451486">
                  <a:moveTo>
                    <a:pt x="162141" y="0"/>
                  </a:moveTo>
                  <a:lnTo>
                    <a:pt x="1732280" y="0"/>
                  </a:lnTo>
                  <a:cubicBezTo>
                    <a:pt x="1775282" y="0"/>
                    <a:pt x="1816523" y="17083"/>
                    <a:pt x="1846931" y="47490"/>
                  </a:cubicBezTo>
                  <a:cubicBezTo>
                    <a:pt x="1877338" y="77897"/>
                    <a:pt x="1894421" y="119139"/>
                    <a:pt x="1894421" y="162141"/>
                  </a:cubicBezTo>
                  <a:lnTo>
                    <a:pt x="1894421" y="289345"/>
                  </a:lnTo>
                  <a:cubicBezTo>
                    <a:pt x="1894421" y="378893"/>
                    <a:pt x="1821828" y="451486"/>
                    <a:pt x="1732280" y="451486"/>
                  </a:cubicBezTo>
                  <a:lnTo>
                    <a:pt x="162141" y="451486"/>
                  </a:lnTo>
                  <a:cubicBezTo>
                    <a:pt x="72593" y="451486"/>
                    <a:pt x="0" y="378893"/>
                    <a:pt x="0" y="289345"/>
                  </a:cubicBezTo>
                  <a:lnTo>
                    <a:pt x="0" y="162141"/>
                  </a:lnTo>
                  <a:cubicBezTo>
                    <a:pt x="0" y="72593"/>
                    <a:pt x="72593" y="0"/>
                    <a:pt x="162141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189442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 rot="-10800000">
            <a:off x="10422371" y="98132"/>
            <a:ext cx="1958950" cy="1137951"/>
            <a:chOff x="0" y="0"/>
            <a:chExt cx="777221" cy="45148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77221" cy="451486"/>
            </a:xfrm>
            <a:custGeom>
              <a:avLst/>
              <a:gdLst/>
              <a:ahLst/>
              <a:cxnLst/>
              <a:rect l="l" t="t" r="r" b="b"/>
              <a:pathLst>
                <a:path w="777221" h="451486">
                  <a:moveTo>
                    <a:pt x="225743" y="0"/>
                  </a:moveTo>
                  <a:lnTo>
                    <a:pt x="551478" y="0"/>
                  </a:lnTo>
                  <a:cubicBezTo>
                    <a:pt x="676152" y="0"/>
                    <a:pt x="777221" y="101069"/>
                    <a:pt x="777221" y="225743"/>
                  </a:cubicBezTo>
                  <a:lnTo>
                    <a:pt x="777221" y="225743"/>
                  </a:lnTo>
                  <a:cubicBezTo>
                    <a:pt x="777221" y="285614"/>
                    <a:pt x="753437" y="343033"/>
                    <a:pt x="711102" y="385368"/>
                  </a:cubicBezTo>
                  <a:cubicBezTo>
                    <a:pt x="668767" y="427703"/>
                    <a:pt x="611348" y="451486"/>
                    <a:pt x="551478" y="451486"/>
                  </a:cubicBezTo>
                  <a:lnTo>
                    <a:pt x="225743" y="451486"/>
                  </a:lnTo>
                  <a:cubicBezTo>
                    <a:pt x="101069" y="451486"/>
                    <a:pt x="0" y="350418"/>
                    <a:pt x="0" y="225743"/>
                  </a:cubicBezTo>
                  <a:lnTo>
                    <a:pt x="0" y="225743"/>
                  </a:lnTo>
                  <a:cubicBezTo>
                    <a:pt x="0" y="101069"/>
                    <a:pt x="101069" y="0"/>
                    <a:pt x="225743" y="0"/>
                  </a:cubicBezTo>
                  <a:close/>
                </a:path>
              </a:pathLst>
            </a:custGeom>
            <a:solidFill>
              <a:srgbClr val="BAD5EB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77722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4510272" y="429908"/>
            <a:ext cx="7035655" cy="579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1"/>
              </a:lnSpc>
            </a:pPr>
            <a:r>
              <a:rPr lang="en-US" sz="4502">
                <a:solidFill>
                  <a:srgbClr val="313137"/>
                </a:solidFill>
                <a:latin typeface="Calistoga"/>
              </a:rPr>
              <a:t>Attack Analysis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10878028" y="151729"/>
            <a:ext cx="1088900" cy="1030757"/>
            <a:chOff x="0" y="0"/>
            <a:chExt cx="1451867" cy="1374342"/>
          </a:xfrm>
        </p:grpSpPr>
        <p:sp>
          <p:nvSpPr>
            <p:cNvPr id="11" name="Freeform 11"/>
            <p:cNvSpPr/>
            <p:nvPr/>
          </p:nvSpPr>
          <p:spPr>
            <a:xfrm>
              <a:off x="196740" y="306465"/>
              <a:ext cx="1034506" cy="1067877"/>
            </a:xfrm>
            <a:custGeom>
              <a:avLst/>
              <a:gdLst/>
              <a:ahLst/>
              <a:cxnLst/>
              <a:rect l="l" t="t" r="r" b="b"/>
              <a:pathLst>
                <a:path w="1034506" h="1067877">
                  <a:moveTo>
                    <a:pt x="0" y="0"/>
                  </a:moveTo>
                  <a:lnTo>
                    <a:pt x="1034506" y="0"/>
                  </a:lnTo>
                  <a:lnTo>
                    <a:pt x="1034506" y="1067877"/>
                  </a:lnTo>
                  <a:lnTo>
                    <a:pt x="0" y="10678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1076990" y="365984"/>
              <a:ext cx="374877" cy="327081"/>
            </a:xfrm>
            <a:custGeom>
              <a:avLst/>
              <a:gdLst/>
              <a:ahLst/>
              <a:cxnLst/>
              <a:rect l="l" t="t" r="r" b="b"/>
              <a:pathLst>
                <a:path w="374877" h="327081">
                  <a:moveTo>
                    <a:pt x="0" y="0"/>
                  </a:moveTo>
                  <a:lnTo>
                    <a:pt x="374877" y="0"/>
                  </a:lnTo>
                  <a:lnTo>
                    <a:pt x="374877" y="327081"/>
                  </a:lnTo>
                  <a:lnTo>
                    <a:pt x="0" y="3270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0" y="0"/>
              <a:ext cx="529524" cy="529524"/>
            </a:xfrm>
            <a:custGeom>
              <a:avLst/>
              <a:gdLst/>
              <a:ahLst/>
              <a:cxnLst/>
              <a:rect l="l" t="t" r="r" b="b"/>
              <a:pathLst>
                <a:path w="529524" h="529524">
                  <a:moveTo>
                    <a:pt x="0" y="0"/>
                  </a:moveTo>
                  <a:lnTo>
                    <a:pt x="529524" y="0"/>
                  </a:lnTo>
                  <a:lnTo>
                    <a:pt x="529524" y="529524"/>
                  </a:lnTo>
                  <a:lnTo>
                    <a:pt x="0" y="5295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5518549" y="98132"/>
            <a:ext cx="4774802" cy="1137951"/>
            <a:chOff x="0" y="0"/>
            <a:chExt cx="1894421" cy="45148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894421" cy="451486"/>
            </a:xfrm>
            <a:custGeom>
              <a:avLst/>
              <a:gdLst/>
              <a:ahLst/>
              <a:cxnLst/>
              <a:rect l="l" t="t" r="r" b="b"/>
              <a:pathLst>
                <a:path w="1894421" h="451486">
                  <a:moveTo>
                    <a:pt x="162141" y="0"/>
                  </a:moveTo>
                  <a:lnTo>
                    <a:pt x="1732280" y="0"/>
                  </a:lnTo>
                  <a:cubicBezTo>
                    <a:pt x="1775282" y="0"/>
                    <a:pt x="1816523" y="17083"/>
                    <a:pt x="1846931" y="47490"/>
                  </a:cubicBezTo>
                  <a:cubicBezTo>
                    <a:pt x="1877338" y="77897"/>
                    <a:pt x="1894421" y="119139"/>
                    <a:pt x="1894421" y="162141"/>
                  </a:cubicBezTo>
                  <a:lnTo>
                    <a:pt x="1894421" y="289345"/>
                  </a:lnTo>
                  <a:cubicBezTo>
                    <a:pt x="1894421" y="378893"/>
                    <a:pt x="1821828" y="451486"/>
                    <a:pt x="1732280" y="451486"/>
                  </a:cubicBezTo>
                  <a:lnTo>
                    <a:pt x="162141" y="451486"/>
                  </a:lnTo>
                  <a:cubicBezTo>
                    <a:pt x="72593" y="451486"/>
                    <a:pt x="0" y="378893"/>
                    <a:pt x="0" y="289345"/>
                  </a:cubicBezTo>
                  <a:lnTo>
                    <a:pt x="0" y="162141"/>
                  </a:lnTo>
                  <a:cubicBezTo>
                    <a:pt x="0" y="72593"/>
                    <a:pt x="72593" y="0"/>
                    <a:pt x="162141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189442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0422371" y="98132"/>
            <a:ext cx="1958950" cy="1137951"/>
            <a:chOff x="0" y="0"/>
            <a:chExt cx="777221" cy="45148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777221" cy="451486"/>
            </a:xfrm>
            <a:custGeom>
              <a:avLst/>
              <a:gdLst/>
              <a:ahLst/>
              <a:cxnLst/>
              <a:rect l="l" t="t" r="r" b="b"/>
              <a:pathLst>
                <a:path w="777221" h="451486">
                  <a:moveTo>
                    <a:pt x="225743" y="0"/>
                  </a:moveTo>
                  <a:lnTo>
                    <a:pt x="551478" y="0"/>
                  </a:lnTo>
                  <a:cubicBezTo>
                    <a:pt x="676152" y="0"/>
                    <a:pt x="777221" y="101069"/>
                    <a:pt x="777221" y="225743"/>
                  </a:cubicBezTo>
                  <a:lnTo>
                    <a:pt x="777221" y="225743"/>
                  </a:lnTo>
                  <a:cubicBezTo>
                    <a:pt x="777221" y="285614"/>
                    <a:pt x="753437" y="343033"/>
                    <a:pt x="711102" y="385368"/>
                  </a:cubicBezTo>
                  <a:cubicBezTo>
                    <a:pt x="668767" y="427703"/>
                    <a:pt x="611348" y="451486"/>
                    <a:pt x="551478" y="451486"/>
                  </a:cubicBezTo>
                  <a:lnTo>
                    <a:pt x="225743" y="451486"/>
                  </a:lnTo>
                  <a:cubicBezTo>
                    <a:pt x="101069" y="451486"/>
                    <a:pt x="0" y="350418"/>
                    <a:pt x="0" y="225743"/>
                  </a:cubicBezTo>
                  <a:lnTo>
                    <a:pt x="0" y="225743"/>
                  </a:lnTo>
                  <a:cubicBezTo>
                    <a:pt x="0" y="101069"/>
                    <a:pt x="101069" y="0"/>
                    <a:pt x="225743" y="0"/>
                  </a:cubicBezTo>
                  <a:close/>
                </a:path>
              </a:pathLst>
            </a:custGeom>
            <a:solidFill>
              <a:srgbClr val="BAD5EB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77722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510272" y="429908"/>
            <a:ext cx="7035655" cy="579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1"/>
              </a:lnSpc>
            </a:pPr>
            <a:r>
              <a:rPr lang="en-US" sz="4502">
                <a:solidFill>
                  <a:srgbClr val="313137"/>
                </a:solidFill>
                <a:latin typeface="Calistoga"/>
              </a:rPr>
              <a:t>Security Events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10878028" y="151729"/>
            <a:ext cx="1088900" cy="1030757"/>
            <a:chOff x="0" y="0"/>
            <a:chExt cx="1451867" cy="1374342"/>
          </a:xfrm>
        </p:grpSpPr>
        <p:sp>
          <p:nvSpPr>
            <p:cNvPr id="10" name="Freeform 10"/>
            <p:cNvSpPr/>
            <p:nvPr/>
          </p:nvSpPr>
          <p:spPr>
            <a:xfrm>
              <a:off x="196740" y="306465"/>
              <a:ext cx="1034506" cy="1067877"/>
            </a:xfrm>
            <a:custGeom>
              <a:avLst/>
              <a:gdLst/>
              <a:ahLst/>
              <a:cxnLst/>
              <a:rect l="l" t="t" r="r" b="b"/>
              <a:pathLst>
                <a:path w="1034506" h="1067877">
                  <a:moveTo>
                    <a:pt x="0" y="0"/>
                  </a:moveTo>
                  <a:lnTo>
                    <a:pt x="1034506" y="0"/>
                  </a:lnTo>
                  <a:lnTo>
                    <a:pt x="1034506" y="1067877"/>
                  </a:lnTo>
                  <a:lnTo>
                    <a:pt x="0" y="10678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1076990" y="365984"/>
              <a:ext cx="374877" cy="327081"/>
            </a:xfrm>
            <a:custGeom>
              <a:avLst/>
              <a:gdLst/>
              <a:ahLst/>
              <a:cxnLst/>
              <a:rect l="l" t="t" r="r" b="b"/>
              <a:pathLst>
                <a:path w="374877" h="327081">
                  <a:moveTo>
                    <a:pt x="0" y="0"/>
                  </a:moveTo>
                  <a:lnTo>
                    <a:pt x="374877" y="0"/>
                  </a:lnTo>
                  <a:lnTo>
                    <a:pt x="374877" y="327081"/>
                  </a:lnTo>
                  <a:lnTo>
                    <a:pt x="0" y="3270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0" y="0"/>
              <a:ext cx="529524" cy="529524"/>
            </a:xfrm>
            <a:custGeom>
              <a:avLst/>
              <a:gdLst/>
              <a:ahLst/>
              <a:cxnLst/>
              <a:rect l="l" t="t" r="r" b="b"/>
              <a:pathLst>
                <a:path w="529524" h="529524">
                  <a:moveTo>
                    <a:pt x="0" y="0"/>
                  </a:moveTo>
                  <a:lnTo>
                    <a:pt x="529524" y="0"/>
                  </a:lnTo>
                  <a:lnTo>
                    <a:pt x="529524" y="529524"/>
                  </a:lnTo>
                  <a:lnTo>
                    <a:pt x="0" y="5295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3" name="Freeform 13"/>
          <p:cNvSpPr/>
          <p:nvPr/>
        </p:nvSpPr>
        <p:spPr>
          <a:xfrm>
            <a:off x="337648" y="1611008"/>
            <a:ext cx="17950352" cy="8206986"/>
          </a:xfrm>
          <a:custGeom>
            <a:avLst/>
            <a:gdLst/>
            <a:ahLst/>
            <a:cxnLst/>
            <a:rect l="l" t="t" r="r" b="b"/>
            <a:pathLst>
              <a:path w="17950352" h="8206986">
                <a:moveTo>
                  <a:pt x="0" y="0"/>
                </a:moveTo>
                <a:lnTo>
                  <a:pt x="17950352" y="0"/>
                </a:lnTo>
                <a:lnTo>
                  <a:pt x="17950352" y="8206986"/>
                </a:lnTo>
                <a:lnTo>
                  <a:pt x="0" y="820698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5703723" y="436292"/>
            <a:ext cx="5524652" cy="1184817"/>
            <a:chOff x="0" y="0"/>
            <a:chExt cx="2191927" cy="47008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91927" cy="470081"/>
            </a:xfrm>
            <a:custGeom>
              <a:avLst/>
              <a:gdLst/>
              <a:ahLst/>
              <a:cxnLst/>
              <a:rect l="l" t="t" r="r" b="b"/>
              <a:pathLst>
                <a:path w="2191927" h="470081">
                  <a:moveTo>
                    <a:pt x="140134" y="0"/>
                  </a:moveTo>
                  <a:lnTo>
                    <a:pt x="2051793" y="0"/>
                  </a:lnTo>
                  <a:cubicBezTo>
                    <a:pt x="2088959" y="0"/>
                    <a:pt x="2124602" y="14764"/>
                    <a:pt x="2150882" y="41044"/>
                  </a:cubicBezTo>
                  <a:cubicBezTo>
                    <a:pt x="2177163" y="67325"/>
                    <a:pt x="2191927" y="102968"/>
                    <a:pt x="2191927" y="140134"/>
                  </a:cubicBezTo>
                  <a:lnTo>
                    <a:pt x="2191927" y="329947"/>
                  </a:lnTo>
                  <a:cubicBezTo>
                    <a:pt x="2191927" y="367112"/>
                    <a:pt x="2177163" y="402756"/>
                    <a:pt x="2150882" y="429036"/>
                  </a:cubicBezTo>
                  <a:cubicBezTo>
                    <a:pt x="2124602" y="455316"/>
                    <a:pt x="2088959" y="470081"/>
                    <a:pt x="2051793" y="470081"/>
                  </a:cubicBezTo>
                  <a:lnTo>
                    <a:pt x="140134" y="470081"/>
                  </a:lnTo>
                  <a:cubicBezTo>
                    <a:pt x="62740" y="470081"/>
                    <a:pt x="0" y="407340"/>
                    <a:pt x="0" y="329947"/>
                  </a:cubicBezTo>
                  <a:lnTo>
                    <a:pt x="0" y="140134"/>
                  </a:lnTo>
                  <a:cubicBezTo>
                    <a:pt x="0" y="102968"/>
                    <a:pt x="14764" y="67325"/>
                    <a:pt x="41044" y="41044"/>
                  </a:cubicBezTo>
                  <a:cubicBezTo>
                    <a:pt x="67325" y="14764"/>
                    <a:pt x="102968" y="0"/>
                    <a:pt x="140134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2191927" cy="49865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1380828" y="459724"/>
            <a:ext cx="1958950" cy="1137951"/>
            <a:chOff x="0" y="0"/>
            <a:chExt cx="777221" cy="45148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777221" cy="451486"/>
            </a:xfrm>
            <a:custGeom>
              <a:avLst/>
              <a:gdLst/>
              <a:ahLst/>
              <a:cxnLst/>
              <a:rect l="l" t="t" r="r" b="b"/>
              <a:pathLst>
                <a:path w="777221" h="451486">
                  <a:moveTo>
                    <a:pt x="225743" y="0"/>
                  </a:moveTo>
                  <a:lnTo>
                    <a:pt x="551478" y="0"/>
                  </a:lnTo>
                  <a:cubicBezTo>
                    <a:pt x="676152" y="0"/>
                    <a:pt x="777221" y="101069"/>
                    <a:pt x="777221" y="225743"/>
                  </a:cubicBezTo>
                  <a:lnTo>
                    <a:pt x="777221" y="225743"/>
                  </a:lnTo>
                  <a:cubicBezTo>
                    <a:pt x="777221" y="285614"/>
                    <a:pt x="753437" y="343033"/>
                    <a:pt x="711102" y="385368"/>
                  </a:cubicBezTo>
                  <a:cubicBezTo>
                    <a:pt x="668767" y="427703"/>
                    <a:pt x="611348" y="451486"/>
                    <a:pt x="551478" y="451486"/>
                  </a:cubicBezTo>
                  <a:lnTo>
                    <a:pt x="225743" y="451486"/>
                  </a:lnTo>
                  <a:cubicBezTo>
                    <a:pt x="101069" y="451486"/>
                    <a:pt x="0" y="350418"/>
                    <a:pt x="0" y="225743"/>
                  </a:cubicBezTo>
                  <a:lnTo>
                    <a:pt x="0" y="225743"/>
                  </a:lnTo>
                  <a:cubicBezTo>
                    <a:pt x="0" y="101069"/>
                    <a:pt x="101069" y="0"/>
                    <a:pt x="225743" y="0"/>
                  </a:cubicBezTo>
                  <a:close/>
                </a:path>
              </a:pathLst>
            </a:custGeom>
            <a:solidFill>
              <a:srgbClr val="BAD5EB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77722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948222" y="791501"/>
            <a:ext cx="7035655" cy="579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1"/>
              </a:lnSpc>
            </a:pPr>
            <a:r>
              <a:rPr lang="en-US" sz="4502">
                <a:solidFill>
                  <a:srgbClr val="313137"/>
                </a:solidFill>
                <a:latin typeface="Calistoga"/>
              </a:rPr>
              <a:t>View Event Details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11836485" y="513322"/>
            <a:ext cx="1088900" cy="1030757"/>
            <a:chOff x="0" y="0"/>
            <a:chExt cx="1451867" cy="1374342"/>
          </a:xfrm>
        </p:grpSpPr>
        <p:sp>
          <p:nvSpPr>
            <p:cNvPr id="10" name="Freeform 10"/>
            <p:cNvSpPr/>
            <p:nvPr/>
          </p:nvSpPr>
          <p:spPr>
            <a:xfrm>
              <a:off x="196740" y="306465"/>
              <a:ext cx="1034506" cy="1067877"/>
            </a:xfrm>
            <a:custGeom>
              <a:avLst/>
              <a:gdLst/>
              <a:ahLst/>
              <a:cxnLst/>
              <a:rect l="l" t="t" r="r" b="b"/>
              <a:pathLst>
                <a:path w="1034506" h="1067877">
                  <a:moveTo>
                    <a:pt x="0" y="0"/>
                  </a:moveTo>
                  <a:lnTo>
                    <a:pt x="1034506" y="0"/>
                  </a:lnTo>
                  <a:lnTo>
                    <a:pt x="1034506" y="1067877"/>
                  </a:lnTo>
                  <a:lnTo>
                    <a:pt x="0" y="10678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1076990" y="365984"/>
              <a:ext cx="374877" cy="327081"/>
            </a:xfrm>
            <a:custGeom>
              <a:avLst/>
              <a:gdLst/>
              <a:ahLst/>
              <a:cxnLst/>
              <a:rect l="l" t="t" r="r" b="b"/>
              <a:pathLst>
                <a:path w="374877" h="327081">
                  <a:moveTo>
                    <a:pt x="0" y="0"/>
                  </a:moveTo>
                  <a:lnTo>
                    <a:pt x="374877" y="0"/>
                  </a:lnTo>
                  <a:lnTo>
                    <a:pt x="374877" y="327081"/>
                  </a:lnTo>
                  <a:lnTo>
                    <a:pt x="0" y="3270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0" y="0"/>
              <a:ext cx="529524" cy="529524"/>
            </a:xfrm>
            <a:custGeom>
              <a:avLst/>
              <a:gdLst/>
              <a:ahLst/>
              <a:cxnLst/>
              <a:rect l="l" t="t" r="r" b="b"/>
              <a:pathLst>
                <a:path w="529524" h="529524">
                  <a:moveTo>
                    <a:pt x="0" y="0"/>
                  </a:moveTo>
                  <a:lnTo>
                    <a:pt x="529524" y="0"/>
                  </a:lnTo>
                  <a:lnTo>
                    <a:pt x="529524" y="529524"/>
                  </a:lnTo>
                  <a:lnTo>
                    <a:pt x="0" y="5295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3" name="Freeform 13"/>
          <p:cNvSpPr/>
          <p:nvPr/>
        </p:nvSpPr>
        <p:spPr>
          <a:xfrm>
            <a:off x="161079" y="2108254"/>
            <a:ext cx="17965841" cy="1713965"/>
          </a:xfrm>
          <a:custGeom>
            <a:avLst/>
            <a:gdLst/>
            <a:ahLst/>
            <a:cxnLst/>
            <a:rect l="l" t="t" r="r" b="b"/>
            <a:pathLst>
              <a:path w="17965841" h="1713965">
                <a:moveTo>
                  <a:pt x="0" y="0"/>
                </a:moveTo>
                <a:lnTo>
                  <a:pt x="17965842" y="0"/>
                </a:lnTo>
                <a:lnTo>
                  <a:pt x="17965842" y="1713965"/>
                </a:lnTo>
                <a:lnTo>
                  <a:pt x="0" y="171396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r="-12478" b="-295754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772086" y="3822219"/>
            <a:ext cx="14743829" cy="6103391"/>
          </a:xfrm>
          <a:custGeom>
            <a:avLst/>
            <a:gdLst/>
            <a:ahLst/>
            <a:cxnLst/>
            <a:rect l="l" t="t" r="r" b="b"/>
            <a:pathLst>
              <a:path w="14743829" h="6103391">
                <a:moveTo>
                  <a:pt x="0" y="0"/>
                </a:moveTo>
                <a:lnTo>
                  <a:pt x="14743828" y="0"/>
                </a:lnTo>
                <a:lnTo>
                  <a:pt x="14743828" y="6103391"/>
                </a:lnTo>
                <a:lnTo>
                  <a:pt x="0" y="610339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54692" r="-146626" b="-45289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5841560" y="219202"/>
            <a:ext cx="6604879" cy="1228307"/>
            <a:chOff x="0" y="0"/>
            <a:chExt cx="2323309" cy="43206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23309" cy="432065"/>
            </a:xfrm>
            <a:custGeom>
              <a:avLst/>
              <a:gdLst/>
              <a:ahLst/>
              <a:cxnLst/>
              <a:rect l="l" t="t" r="r" b="b"/>
              <a:pathLst>
                <a:path w="2323309" h="432065">
                  <a:moveTo>
                    <a:pt x="117215" y="0"/>
                  </a:moveTo>
                  <a:lnTo>
                    <a:pt x="2206094" y="0"/>
                  </a:lnTo>
                  <a:cubicBezTo>
                    <a:pt x="2237181" y="0"/>
                    <a:pt x="2266996" y="12349"/>
                    <a:pt x="2288978" y="34332"/>
                  </a:cubicBezTo>
                  <a:cubicBezTo>
                    <a:pt x="2310960" y="56314"/>
                    <a:pt x="2323309" y="86128"/>
                    <a:pt x="2323309" y="117215"/>
                  </a:cubicBezTo>
                  <a:lnTo>
                    <a:pt x="2323309" y="314850"/>
                  </a:lnTo>
                  <a:cubicBezTo>
                    <a:pt x="2323309" y="345937"/>
                    <a:pt x="2310960" y="375751"/>
                    <a:pt x="2288978" y="397734"/>
                  </a:cubicBezTo>
                  <a:cubicBezTo>
                    <a:pt x="2266996" y="419716"/>
                    <a:pt x="2237181" y="432065"/>
                    <a:pt x="2206094" y="432065"/>
                  </a:cubicBezTo>
                  <a:lnTo>
                    <a:pt x="117215" y="432065"/>
                  </a:lnTo>
                  <a:cubicBezTo>
                    <a:pt x="86128" y="432065"/>
                    <a:pt x="56314" y="419716"/>
                    <a:pt x="34332" y="397734"/>
                  </a:cubicBezTo>
                  <a:cubicBezTo>
                    <a:pt x="12349" y="375751"/>
                    <a:pt x="0" y="345937"/>
                    <a:pt x="0" y="314850"/>
                  </a:cubicBezTo>
                  <a:lnTo>
                    <a:pt x="0" y="117215"/>
                  </a:lnTo>
                  <a:cubicBezTo>
                    <a:pt x="0" y="86128"/>
                    <a:pt x="12349" y="56314"/>
                    <a:pt x="34332" y="34332"/>
                  </a:cubicBezTo>
                  <a:cubicBezTo>
                    <a:pt x="56314" y="12349"/>
                    <a:pt x="86128" y="0"/>
                    <a:pt x="117215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2323309" cy="4606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4847107" y="1561809"/>
            <a:ext cx="8610891" cy="8610891"/>
          </a:xfrm>
          <a:custGeom>
            <a:avLst/>
            <a:gdLst/>
            <a:ahLst/>
            <a:cxnLst/>
            <a:rect l="l" t="t" r="r" b="b"/>
            <a:pathLst>
              <a:path w="8610891" h="8610891">
                <a:moveTo>
                  <a:pt x="0" y="0"/>
                </a:moveTo>
                <a:lnTo>
                  <a:pt x="8610891" y="0"/>
                </a:lnTo>
                <a:lnTo>
                  <a:pt x="8610891" y="8610891"/>
                </a:lnTo>
                <a:lnTo>
                  <a:pt x="0" y="86108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6196946" y="503122"/>
            <a:ext cx="5911213" cy="657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74"/>
              </a:lnSpc>
            </a:pPr>
            <a:r>
              <a:rPr lang="en-US" sz="5077">
                <a:solidFill>
                  <a:srgbClr val="313137"/>
                </a:solidFill>
                <a:latin typeface="Calistoga"/>
              </a:rPr>
              <a:t>Problem Statement</a:t>
            </a:r>
          </a:p>
        </p:txBody>
      </p:sp>
      <p:sp>
        <p:nvSpPr>
          <p:cNvPr id="7" name="Freeform 7"/>
          <p:cNvSpPr/>
          <p:nvPr/>
        </p:nvSpPr>
        <p:spPr>
          <a:xfrm rot="-4943595">
            <a:off x="4745336" y="1854247"/>
            <a:ext cx="1096225" cy="646773"/>
          </a:xfrm>
          <a:custGeom>
            <a:avLst/>
            <a:gdLst/>
            <a:ahLst/>
            <a:cxnLst/>
            <a:rect l="l" t="t" r="r" b="b"/>
            <a:pathLst>
              <a:path w="1096225" h="646773">
                <a:moveTo>
                  <a:pt x="0" y="0"/>
                </a:moveTo>
                <a:lnTo>
                  <a:pt x="1096224" y="0"/>
                </a:lnTo>
                <a:lnTo>
                  <a:pt x="1096224" y="646773"/>
                </a:lnTo>
                <a:lnTo>
                  <a:pt x="0" y="6467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4943595">
            <a:off x="12998304" y="8270824"/>
            <a:ext cx="919387" cy="542439"/>
          </a:xfrm>
          <a:custGeom>
            <a:avLst/>
            <a:gdLst/>
            <a:ahLst/>
            <a:cxnLst/>
            <a:rect l="l" t="t" r="r" b="b"/>
            <a:pathLst>
              <a:path w="919387" h="542439">
                <a:moveTo>
                  <a:pt x="0" y="0"/>
                </a:moveTo>
                <a:lnTo>
                  <a:pt x="919388" y="0"/>
                </a:lnTo>
                <a:lnTo>
                  <a:pt x="919388" y="542438"/>
                </a:lnTo>
                <a:lnTo>
                  <a:pt x="0" y="5424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204442"/>
            <a:ext cx="17866353" cy="7426015"/>
          </a:xfrm>
          <a:custGeom>
            <a:avLst/>
            <a:gdLst/>
            <a:ahLst/>
            <a:cxnLst/>
            <a:rect l="l" t="t" r="r" b="b"/>
            <a:pathLst>
              <a:path w="17866353" h="7426015">
                <a:moveTo>
                  <a:pt x="0" y="0"/>
                </a:moveTo>
                <a:lnTo>
                  <a:pt x="17866353" y="0"/>
                </a:lnTo>
                <a:lnTo>
                  <a:pt x="17866353" y="7426014"/>
                </a:lnTo>
                <a:lnTo>
                  <a:pt x="0" y="74260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-10800000">
            <a:off x="4151506" y="298426"/>
            <a:ext cx="7035655" cy="1269085"/>
            <a:chOff x="0" y="0"/>
            <a:chExt cx="2791423" cy="50351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1423" cy="503514"/>
            </a:xfrm>
            <a:custGeom>
              <a:avLst/>
              <a:gdLst/>
              <a:ahLst/>
              <a:cxnLst/>
              <a:rect l="l" t="t" r="r" b="b"/>
              <a:pathLst>
                <a:path w="2791423" h="503514">
                  <a:moveTo>
                    <a:pt x="110038" y="0"/>
                  </a:moveTo>
                  <a:lnTo>
                    <a:pt x="2681384" y="0"/>
                  </a:lnTo>
                  <a:cubicBezTo>
                    <a:pt x="2710568" y="0"/>
                    <a:pt x="2738557" y="11593"/>
                    <a:pt x="2759193" y="32229"/>
                  </a:cubicBezTo>
                  <a:cubicBezTo>
                    <a:pt x="2779829" y="52866"/>
                    <a:pt x="2791423" y="80854"/>
                    <a:pt x="2791423" y="110038"/>
                  </a:cubicBezTo>
                  <a:lnTo>
                    <a:pt x="2791423" y="393476"/>
                  </a:lnTo>
                  <a:cubicBezTo>
                    <a:pt x="2791423" y="422660"/>
                    <a:pt x="2779829" y="450649"/>
                    <a:pt x="2759193" y="471285"/>
                  </a:cubicBezTo>
                  <a:cubicBezTo>
                    <a:pt x="2738557" y="491921"/>
                    <a:pt x="2710568" y="503514"/>
                    <a:pt x="2681384" y="503514"/>
                  </a:cubicBezTo>
                  <a:lnTo>
                    <a:pt x="110038" y="503514"/>
                  </a:lnTo>
                  <a:cubicBezTo>
                    <a:pt x="80854" y="503514"/>
                    <a:pt x="52866" y="491921"/>
                    <a:pt x="32229" y="471285"/>
                  </a:cubicBezTo>
                  <a:cubicBezTo>
                    <a:pt x="11593" y="450649"/>
                    <a:pt x="0" y="422660"/>
                    <a:pt x="0" y="393476"/>
                  </a:cubicBezTo>
                  <a:lnTo>
                    <a:pt x="0" y="110038"/>
                  </a:lnTo>
                  <a:cubicBezTo>
                    <a:pt x="0" y="80854"/>
                    <a:pt x="11593" y="52866"/>
                    <a:pt x="32229" y="32229"/>
                  </a:cubicBezTo>
                  <a:cubicBezTo>
                    <a:pt x="52866" y="11593"/>
                    <a:pt x="80854" y="0"/>
                    <a:pt x="110038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2791423" cy="5320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 rot="-10800000">
            <a:off x="11333962" y="298426"/>
            <a:ext cx="1958950" cy="1137951"/>
            <a:chOff x="0" y="0"/>
            <a:chExt cx="777221" cy="45148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77221" cy="451486"/>
            </a:xfrm>
            <a:custGeom>
              <a:avLst/>
              <a:gdLst/>
              <a:ahLst/>
              <a:cxnLst/>
              <a:rect l="l" t="t" r="r" b="b"/>
              <a:pathLst>
                <a:path w="777221" h="451486">
                  <a:moveTo>
                    <a:pt x="225743" y="0"/>
                  </a:moveTo>
                  <a:lnTo>
                    <a:pt x="551478" y="0"/>
                  </a:lnTo>
                  <a:cubicBezTo>
                    <a:pt x="676152" y="0"/>
                    <a:pt x="777221" y="101069"/>
                    <a:pt x="777221" y="225743"/>
                  </a:cubicBezTo>
                  <a:lnTo>
                    <a:pt x="777221" y="225743"/>
                  </a:lnTo>
                  <a:cubicBezTo>
                    <a:pt x="777221" y="285614"/>
                    <a:pt x="753437" y="343033"/>
                    <a:pt x="711102" y="385368"/>
                  </a:cubicBezTo>
                  <a:cubicBezTo>
                    <a:pt x="668767" y="427703"/>
                    <a:pt x="611348" y="451486"/>
                    <a:pt x="551478" y="451486"/>
                  </a:cubicBezTo>
                  <a:lnTo>
                    <a:pt x="225743" y="451486"/>
                  </a:lnTo>
                  <a:cubicBezTo>
                    <a:pt x="101069" y="451486"/>
                    <a:pt x="0" y="350418"/>
                    <a:pt x="0" y="225743"/>
                  </a:cubicBezTo>
                  <a:lnTo>
                    <a:pt x="0" y="225743"/>
                  </a:lnTo>
                  <a:cubicBezTo>
                    <a:pt x="0" y="101069"/>
                    <a:pt x="101069" y="0"/>
                    <a:pt x="225743" y="0"/>
                  </a:cubicBezTo>
                  <a:close/>
                </a:path>
              </a:pathLst>
            </a:custGeom>
            <a:solidFill>
              <a:srgbClr val="BAD5EB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77722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4151506" y="737904"/>
            <a:ext cx="7035655" cy="579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1"/>
              </a:lnSpc>
            </a:pPr>
            <a:r>
              <a:rPr lang="en-US" sz="4502">
                <a:solidFill>
                  <a:srgbClr val="313137"/>
                </a:solidFill>
                <a:latin typeface="Calistoga"/>
              </a:rPr>
              <a:t>Full Audit + Remidiation</a:t>
            </a:r>
          </a:p>
        </p:txBody>
      </p:sp>
      <p:sp>
        <p:nvSpPr>
          <p:cNvPr id="10" name="Freeform 10"/>
          <p:cNvSpPr/>
          <p:nvPr/>
        </p:nvSpPr>
        <p:spPr>
          <a:xfrm>
            <a:off x="11862687" y="432135"/>
            <a:ext cx="901500" cy="1001666"/>
          </a:xfrm>
          <a:custGeom>
            <a:avLst/>
            <a:gdLst/>
            <a:ahLst/>
            <a:cxnLst/>
            <a:rect l="l" t="t" r="r" b="b"/>
            <a:pathLst>
              <a:path w="901500" h="1001666">
                <a:moveTo>
                  <a:pt x="0" y="0"/>
                </a:moveTo>
                <a:lnTo>
                  <a:pt x="901500" y="0"/>
                </a:lnTo>
                <a:lnTo>
                  <a:pt x="901500" y="1001667"/>
                </a:lnTo>
                <a:lnTo>
                  <a:pt x="0" y="10016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6049564" y="415590"/>
            <a:ext cx="5848867" cy="1237952"/>
            <a:chOff x="0" y="0"/>
            <a:chExt cx="2173238" cy="45998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73238" cy="459980"/>
            </a:xfrm>
            <a:custGeom>
              <a:avLst/>
              <a:gdLst/>
              <a:ahLst/>
              <a:cxnLst/>
              <a:rect l="l" t="t" r="r" b="b"/>
              <a:pathLst>
                <a:path w="2173238" h="459980">
                  <a:moveTo>
                    <a:pt x="132366" y="0"/>
                  </a:moveTo>
                  <a:lnTo>
                    <a:pt x="2040872" y="0"/>
                  </a:lnTo>
                  <a:cubicBezTo>
                    <a:pt x="2113976" y="0"/>
                    <a:pt x="2173238" y="59262"/>
                    <a:pt x="2173238" y="132366"/>
                  </a:cubicBezTo>
                  <a:lnTo>
                    <a:pt x="2173238" y="327614"/>
                  </a:lnTo>
                  <a:cubicBezTo>
                    <a:pt x="2173238" y="400718"/>
                    <a:pt x="2113976" y="459980"/>
                    <a:pt x="2040872" y="459980"/>
                  </a:cubicBezTo>
                  <a:lnTo>
                    <a:pt x="132366" y="459980"/>
                  </a:lnTo>
                  <a:cubicBezTo>
                    <a:pt x="59262" y="459980"/>
                    <a:pt x="0" y="400718"/>
                    <a:pt x="0" y="327614"/>
                  </a:cubicBezTo>
                  <a:lnTo>
                    <a:pt x="0" y="132366"/>
                  </a:lnTo>
                  <a:cubicBezTo>
                    <a:pt x="0" y="59262"/>
                    <a:pt x="59262" y="0"/>
                    <a:pt x="132366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2173238" cy="4885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aphicFrame>
        <p:nvGraphicFramePr>
          <p:cNvPr id="5" name="Table 5"/>
          <p:cNvGraphicFramePr>
            <a:graphicFrameLocks noGrp="1"/>
          </p:cNvGraphicFramePr>
          <p:nvPr/>
        </p:nvGraphicFramePr>
        <p:xfrm>
          <a:off x="2197861" y="2008190"/>
          <a:ext cx="13892277" cy="7976528"/>
        </p:xfrm>
        <a:graphic>
          <a:graphicData uri="http://schemas.openxmlformats.org/drawingml/2006/table">
            <a:tbl>
              <a:tblPr/>
              <a:tblGrid>
                <a:gridCol w="4630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0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07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4132"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9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9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9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4132"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4132"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4132"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60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D9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6"/>
          <p:cNvSpPr txBox="1"/>
          <p:nvPr/>
        </p:nvSpPr>
        <p:spPr>
          <a:xfrm>
            <a:off x="3940611" y="777844"/>
            <a:ext cx="10066774" cy="6160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14"/>
              </a:lnSpc>
            </a:pPr>
            <a:r>
              <a:rPr lang="en-US" sz="4807">
                <a:solidFill>
                  <a:srgbClr val="313137"/>
                </a:solidFill>
                <a:latin typeface="Calistoga"/>
              </a:rPr>
              <a:t>SIEM Results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288128" y="2129797"/>
            <a:ext cx="10418472" cy="9489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19"/>
              </a:lnSpc>
            </a:pPr>
            <a:r>
              <a:rPr lang="en-US" sz="5299" dirty="0">
                <a:solidFill>
                  <a:srgbClr val="313137"/>
                </a:solidFill>
                <a:latin typeface="Garet"/>
              </a:rPr>
              <a:t>Key Security Enhancements</a:t>
            </a:r>
          </a:p>
        </p:txBody>
      </p:sp>
      <p:sp>
        <p:nvSpPr>
          <p:cNvPr id="8" name="Freeform 8"/>
          <p:cNvSpPr/>
          <p:nvPr/>
        </p:nvSpPr>
        <p:spPr>
          <a:xfrm>
            <a:off x="3845375" y="4313905"/>
            <a:ext cx="1081181" cy="1043340"/>
          </a:xfrm>
          <a:custGeom>
            <a:avLst/>
            <a:gdLst/>
            <a:ahLst/>
            <a:cxnLst/>
            <a:rect l="l" t="t" r="r" b="b"/>
            <a:pathLst>
              <a:path w="1081181" h="1043340">
                <a:moveTo>
                  <a:pt x="0" y="0"/>
                </a:moveTo>
                <a:lnTo>
                  <a:pt x="1081181" y="0"/>
                </a:lnTo>
                <a:lnTo>
                  <a:pt x="1081181" y="1043340"/>
                </a:lnTo>
                <a:lnTo>
                  <a:pt x="0" y="10433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2648750" y="5290570"/>
            <a:ext cx="5794684" cy="5129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005"/>
              </a:lnSpc>
            </a:pPr>
            <a:r>
              <a:rPr lang="en-US" sz="2861" dirty="0">
                <a:solidFill>
                  <a:srgbClr val="000000"/>
                </a:solidFill>
                <a:latin typeface="Garet"/>
              </a:rPr>
              <a:t>Root User Security</a:t>
            </a:r>
          </a:p>
        </p:txBody>
      </p:sp>
      <p:sp>
        <p:nvSpPr>
          <p:cNvPr id="10" name="Freeform 10"/>
          <p:cNvSpPr/>
          <p:nvPr/>
        </p:nvSpPr>
        <p:spPr>
          <a:xfrm>
            <a:off x="3700406" y="6223151"/>
            <a:ext cx="1175445" cy="1175445"/>
          </a:xfrm>
          <a:custGeom>
            <a:avLst/>
            <a:gdLst/>
            <a:ahLst/>
            <a:cxnLst/>
            <a:rect l="l" t="t" r="r" b="b"/>
            <a:pathLst>
              <a:path w="1175445" h="1175445">
                <a:moveTo>
                  <a:pt x="0" y="0"/>
                </a:moveTo>
                <a:lnTo>
                  <a:pt x="1175444" y="0"/>
                </a:lnTo>
                <a:lnTo>
                  <a:pt x="1175444" y="1175445"/>
                </a:lnTo>
                <a:lnTo>
                  <a:pt x="0" y="117544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2634046" y="7331921"/>
            <a:ext cx="5443154" cy="5129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005"/>
              </a:lnSpc>
            </a:pPr>
            <a:r>
              <a:rPr lang="en-US" sz="2861" dirty="0">
                <a:solidFill>
                  <a:srgbClr val="000000"/>
                </a:solidFill>
                <a:latin typeface="Garet"/>
              </a:rPr>
              <a:t>SSH Login Security</a:t>
            </a:r>
          </a:p>
        </p:txBody>
      </p:sp>
      <p:sp>
        <p:nvSpPr>
          <p:cNvPr id="12" name="Freeform 12"/>
          <p:cNvSpPr/>
          <p:nvPr/>
        </p:nvSpPr>
        <p:spPr>
          <a:xfrm>
            <a:off x="3144512" y="8098597"/>
            <a:ext cx="2287232" cy="1524821"/>
          </a:xfrm>
          <a:custGeom>
            <a:avLst/>
            <a:gdLst/>
            <a:ahLst/>
            <a:cxnLst/>
            <a:rect l="l" t="t" r="r" b="b"/>
            <a:pathLst>
              <a:path w="2287232" h="1524821">
                <a:moveTo>
                  <a:pt x="0" y="0"/>
                </a:moveTo>
                <a:lnTo>
                  <a:pt x="2287232" y="0"/>
                </a:lnTo>
                <a:lnTo>
                  <a:pt x="2287232" y="1524821"/>
                </a:lnTo>
                <a:lnTo>
                  <a:pt x="0" y="15248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3005605" y="9272165"/>
            <a:ext cx="3645585" cy="5129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005"/>
              </a:lnSpc>
            </a:pPr>
            <a:r>
              <a:rPr lang="en-US" sz="2861" dirty="0" err="1">
                <a:solidFill>
                  <a:srgbClr val="000000"/>
                </a:solidFill>
                <a:latin typeface="Garet"/>
              </a:rPr>
              <a:t>Sudo</a:t>
            </a:r>
            <a:r>
              <a:rPr lang="en-US" sz="2861" dirty="0">
                <a:solidFill>
                  <a:srgbClr val="000000"/>
                </a:solidFill>
                <a:latin typeface="Garet"/>
              </a:rPr>
              <a:t> Security</a:t>
            </a:r>
          </a:p>
        </p:txBody>
      </p:sp>
      <p:sp>
        <p:nvSpPr>
          <p:cNvPr id="14" name="Freeform 14"/>
          <p:cNvSpPr/>
          <p:nvPr/>
        </p:nvSpPr>
        <p:spPr>
          <a:xfrm>
            <a:off x="8389767" y="4214680"/>
            <a:ext cx="1168461" cy="1130486"/>
          </a:xfrm>
          <a:custGeom>
            <a:avLst/>
            <a:gdLst/>
            <a:ahLst/>
            <a:cxnLst/>
            <a:rect l="l" t="t" r="r" b="b"/>
            <a:pathLst>
              <a:path w="1168461" h="1130486">
                <a:moveTo>
                  <a:pt x="0" y="0"/>
                </a:moveTo>
                <a:lnTo>
                  <a:pt x="1168462" y="0"/>
                </a:lnTo>
                <a:lnTo>
                  <a:pt x="1168462" y="1130486"/>
                </a:lnTo>
                <a:lnTo>
                  <a:pt x="0" y="113048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7531546" y="5492760"/>
            <a:ext cx="2884903" cy="463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8"/>
              </a:lnSpc>
            </a:pPr>
            <a:r>
              <a:rPr lang="en-US" sz="2741">
                <a:solidFill>
                  <a:srgbClr val="000000"/>
                </a:solidFill>
                <a:latin typeface="Garet"/>
              </a:rPr>
              <a:t>FTP Permissions</a:t>
            </a:r>
          </a:p>
        </p:txBody>
      </p:sp>
      <p:sp>
        <p:nvSpPr>
          <p:cNvPr id="16" name="Freeform 16"/>
          <p:cNvSpPr/>
          <p:nvPr/>
        </p:nvSpPr>
        <p:spPr>
          <a:xfrm>
            <a:off x="8443434" y="6223151"/>
            <a:ext cx="1061128" cy="901959"/>
          </a:xfrm>
          <a:custGeom>
            <a:avLst/>
            <a:gdLst/>
            <a:ahLst/>
            <a:cxnLst/>
            <a:rect l="l" t="t" r="r" b="b"/>
            <a:pathLst>
              <a:path w="1061128" h="901959">
                <a:moveTo>
                  <a:pt x="0" y="0"/>
                </a:moveTo>
                <a:lnTo>
                  <a:pt x="1061128" y="0"/>
                </a:lnTo>
                <a:lnTo>
                  <a:pt x="1061128" y="901958"/>
                </a:lnTo>
                <a:lnTo>
                  <a:pt x="0" y="90195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7013573" y="7475078"/>
            <a:ext cx="4260855" cy="3555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70"/>
              </a:lnSpc>
            </a:pPr>
            <a:r>
              <a:rPr lang="en-US" sz="2122">
                <a:solidFill>
                  <a:srgbClr val="000000"/>
                </a:solidFill>
                <a:latin typeface="Garet"/>
              </a:rPr>
              <a:t>Privilege Escalation Prevention</a:t>
            </a:r>
          </a:p>
        </p:txBody>
      </p:sp>
      <p:sp>
        <p:nvSpPr>
          <p:cNvPr id="18" name="Freeform 18"/>
          <p:cNvSpPr/>
          <p:nvPr/>
        </p:nvSpPr>
        <p:spPr>
          <a:xfrm>
            <a:off x="8605061" y="8098597"/>
            <a:ext cx="1077879" cy="1174800"/>
          </a:xfrm>
          <a:custGeom>
            <a:avLst/>
            <a:gdLst/>
            <a:ahLst/>
            <a:cxnLst/>
            <a:rect l="l" t="t" r="r" b="b"/>
            <a:pathLst>
              <a:path w="1077879" h="1174800">
                <a:moveTo>
                  <a:pt x="0" y="0"/>
                </a:moveTo>
                <a:lnTo>
                  <a:pt x="1077878" y="0"/>
                </a:lnTo>
                <a:lnTo>
                  <a:pt x="1077878" y="1174799"/>
                </a:lnTo>
                <a:lnTo>
                  <a:pt x="0" y="117479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7458934" y="9350986"/>
            <a:ext cx="3815494" cy="487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838"/>
              </a:lnSpc>
            </a:pPr>
            <a:r>
              <a:rPr lang="en-US" sz="2741" dirty="0">
                <a:solidFill>
                  <a:srgbClr val="000000"/>
                </a:solidFill>
                <a:latin typeface="Garet"/>
              </a:rPr>
              <a:t>PHP Error Handling</a:t>
            </a:r>
          </a:p>
        </p:txBody>
      </p:sp>
      <p:sp>
        <p:nvSpPr>
          <p:cNvPr id="20" name="Freeform 20"/>
          <p:cNvSpPr/>
          <p:nvPr/>
        </p:nvSpPr>
        <p:spPr>
          <a:xfrm>
            <a:off x="13274112" y="4214680"/>
            <a:ext cx="1165620" cy="1157143"/>
          </a:xfrm>
          <a:custGeom>
            <a:avLst/>
            <a:gdLst/>
            <a:ahLst/>
            <a:cxnLst/>
            <a:rect l="l" t="t" r="r" b="b"/>
            <a:pathLst>
              <a:path w="1165620" h="1157143">
                <a:moveTo>
                  <a:pt x="0" y="0"/>
                </a:moveTo>
                <a:lnTo>
                  <a:pt x="1165620" y="0"/>
                </a:lnTo>
                <a:lnTo>
                  <a:pt x="1165620" y="1157143"/>
                </a:lnTo>
                <a:lnTo>
                  <a:pt x="0" y="1157143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1" name="TextBox 21"/>
          <p:cNvSpPr txBox="1"/>
          <p:nvPr/>
        </p:nvSpPr>
        <p:spPr>
          <a:xfrm>
            <a:off x="11703284" y="5492760"/>
            <a:ext cx="4307275" cy="463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8"/>
              </a:lnSpc>
            </a:pPr>
            <a:r>
              <a:rPr lang="en-US" sz="2741">
                <a:solidFill>
                  <a:srgbClr val="000000"/>
                </a:solidFill>
                <a:latin typeface="Garet"/>
              </a:rPr>
              <a:t>Core Dumps Restriction</a:t>
            </a:r>
          </a:p>
        </p:txBody>
      </p:sp>
      <p:sp>
        <p:nvSpPr>
          <p:cNvPr id="22" name="Freeform 22"/>
          <p:cNvSpPr/>
          <p:nvPr/>
        </p:nvSpPr>
        <p:spPr>
          <a:xfrm>
            <a:off x="13295569" y="6432705"/>
            <a:ext cx="1150906" cy="877566"/>
          </a:xfrm>
          <a:custGeom>
            <a:avLst/>
            <a:gdLst/>
            <a:ahLst/>
            <a:cxnLst/>
            <a:rect l="l" t="t" r="r" b="b"/>
            <a:pathLst>
              <a:path w="1150906" h="877566">
                <a:moveTo>
                  <a:pt x="0" y="0"/>
                </a:moveTo>
                <a:lnTo>
                  <a:pt x="1150907" y="0"/>
                </a:lnTo>
                <a:lnTo>
                  <a:pt x="1150907" y="877567"/>
                </a:lnTo>
                <a:lnTo>
                  <a:pt x="0" y="877567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12057505" y="7352425"/>
            <a:ext cx="3627036" cy="463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8"/>
              </a:lnSpc>
            </a:pPr>
            <a:r>
              <a:rPr lang="en-US" sz="2741">
                <a:solidFill>
                  <a:srgbClr val="000000"/>
                </a:solidFill>
                <a:latin typeface="Garet"/>
              </a:rPr>
              <a:t>CLI Session Timeout</a:t>
            </a:r>
          </a:p>
        </p:txBody>
      </p:sp>
      <p:sp>
        <p:nvSpPr>
          <p:cNvPr id="24" name="Freeform 24"/>
          <p:cNvSpPr/>
          <p:nvPr/>
        </p:nvSpPr>
        <p:spPr>
          <a:xfrm>
            <a:off x="13296498" y="8098597"/>
            <a:ext cx="1120848" cy="1069009"/>
          </a:xfrm>
          <a:custGeom>
            <a:avLst/>
            <a:gdLst/>
            <a:ahLst/>
            <a:cxnLst/>
            <a:rect l="l" t="t" r="r" b="b"/>
            <a:pathLst>
              <a:path w="1120848" h="1069009">
                <a:moveTo>
                  <a:pt x="0" y="0"/>
                </a:moveTo>
                <a:lnTo>
                  <a:pt x="1120848" y="0"/>
                </a:lnTo>
                <a:lnTo>
                  <a:pt x="1120848" y="1069009"/>
                </a:lnTo>
                <a:lnTo>
                  <a:pt x="0" y="106900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12672026" y="9385391"/>
            <a:ext cx="3900810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970"/>
              </a:lnSpc>
            </a:pPr>
            <a:r>
              <a:rPr lang="en-US" sz="2122" dirty="0">
                <a:solidFill>
                  <a:srgbClr val="000000"/>
                </a:solidFill>
                <a:latin typeface="Garet"/>
              </a:rPr>
              <a:t>TCP SYN Cookies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4300865" y="364893"/>
            <a:ext cx="9686270" cy="1346664"/>
            <a:chOff x="0" y="0"/>
            <a:chExt cx="3101701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01701" cy="431224"/>
            </a:xfrm>
            <a:custGeom>
              <a:avLst/>
              <a:gdLst/>
              <a:ahLst/>
              <a:cxnLst/>
              <a:rect l="l" t="t" r="r" b="b"/>
              <a:pathLst>
                <a:path w="3101701" h="431224">
                  <a:moveTo>
                    <a:pt x="79927" y="0"/>
                  </a:moveTo>
                  <a:lnTo>
                    <a:pt x="3021775" y="0"/>
                  </a:lnTo>
                  <a:cubicBezTo>
                    <a:pt x="3065917" y="0"/>
                    <a:pt x="3101701" y="35784"/>
                    <a:pt x="3101701" y="79927"/>
                  </a:cubicBezTo>
                  <a:lnTo>
                    <a:pt x="3101701" y="351297"/>
                  </a:lnTo>
                  <a:cubicBezTo>
                    <a:pt x="3101701" y="395439"/>
                    <a:pt x="3065917" y="431224"/>
                    <a:pt x="3021775" y="431224"/>
                  </a:cubicBezTo>
                  <a:lnTo>
                    <a:pt x="79927" y="431224"/>
                  </a:lnTo>
                  <a:cubicBezTo>
                    <a:pt x="35784" y="431224"/>
                    <a:pt x="0" y="395439"/>
                    <a:pt x="0" y="351297"/>
                  </a:cubicBezTo>
                  <a:lnTo>
                    <a:pt x="0" y="79927"/>
                  </a:lnTo>
                  <a:cubicBezTo>
                    <a:pt x="0" y="35784"/>
                    <a:pt x="35784" y="0"/>
                    <a:pt x="79927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101701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2938869" y="1711557"/>
            <a:ext cx="12410262" cy="8414707"/>
          </a:xfrm>
          <a:custGeom>
            <a:avLst/>
            <a:gdLst/>
            <a:ahLst/>
            <a:cxnLst/>
            <a:rect l="l" t="t" r="r" b="b"/>
            <a:pathLst>
              <a:path w="12410262" h="8414707">
                <a:moveTo>
                  <a:pt x="0" y="0"/>
                </a:moveTo>
                <a:lnTo>
                  <a:pt x="12410262" y="0"/>
                </a:lnTo>
                <a:lnTo>
                  <a:pt x="12410262" y="8414707"/>
                </a:lnTo>
                <a:lnTo>
                  <a:pt x="0" y="84147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4714520" y="752418"/>
            <a:ext cx="8858961" cy="6954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RTIS and Security Levels</a:t>
            </a:r>
          </a:p>
        </p:txBody>
      </p:sp>
      <p:sp>
        <p:nvSpPr>
          <p:cNvPr id="7" name="Freeform 7"/>
          <p:cNvSpPr/>
          <p:nvPr/>
        </p:nvSpPr>
        <p:spPr>
          <a:xfrm rot="-5056501">
            <a:off x="14687715" y="2282126"/>
            <a:ext cx="1322831" cy="780470"/>
          </a:xfrm>
          <a:custGeom>
            <a:avLst/>
            <a:gdLst/>
            <a:ahLst/>
            <a:cxnLst/>
            <a:rect l="l" t="t" r="r" b="b"/>
            <a:pathLst>
              <a:path w="1322831" h="780470">
                <a:moveTo>
                  <a:pt x="0" y="0"/>
                </a:moveTo>
                <a:lnTo>
                  <a:pt x="1322831" y="0"/>
                </a:lnTo>
                <a:lnTo>
                  <a:pt x="1322831" y="780470"/>
                </a:lnTo>
                <a:lnTo>
                  <a:pt x="0" y="78047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5056501">
            <a:off x="2309811" y="7392489"/>
            <a:ext cx="745855" cy="440054"/>
          </a:xfrm>
          <a:custGeom>
            <a:avLst/>
            <a:gdLst/>
            <a:ahLst/>
            <a:cxnLst/>
            <a:rect l="l" t="t" r="r" b="b"/>
            <a:pathLst>
              <a:path w="745855" h="440054">
                <a:moveTo>
                  <a:pt x="0" y="0"/>
                </a:moveTo>
                <a:lnTo>
                  <a:pt x="745855" y="0"/>
                </a:lnTo>
                <a:lnTo>
                  <a:pt x="745855" y="440054"/>
                </a:lnTo>
                <a:lnTo>
                  <a:pt x="0" y="44005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3963582" y="364893"/>
            <a:ext cx="10284180" cy="1901843"/>
            <a:chOff x="0" y="0"/>
            <a:chExt cx="3293162" cy="60900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293162" cy="609001"/>
            </a:xfrm>
            <a:custGeom>
              <a:avLst/>
              <a:gdLst/>
              <a:ahLst/>
              <a:cxnLst/>
              <a:rect l="l" t="t" r="r" b="b"/>
              <a:pathLst>
                <a:path w="3293162" h="609001">
                  <a:moveTo>
                    <a:pt x="75280" y="0"/>
                  </a:moveTo>
                  <a:lnTo>
                    <a:pt x="3217882" y="0"/>
                  </a:lnTo>
                  <a:cubicBezTo>
                    <a:pt x="3237847" y="0"/>
                    <a:pt x="3256995" y="7931"/>
                    <a:pt x="3271113" y="22049"/>
                  </a:cubicBezTo>
                  <a:cubicBezTo>
                    <a:pt x="3285230" y="36167"/>
                    <a:pt x="3293162" y="55314"/>
                    <a:pt x="3293162" y="75280"/>
                  </a:cubicBezTo>
                  <a:lnTo>
                    <a:pt x="3293162" y="533721"/>
                  </a:lnTo>
                  <a:cubicBezTo>
                    <a:pt x="3293162" y="575297"/>
                    <a:pt x="3259458" y="609001"/>
                    <a:pt x="3217882" y="609001"/>
                  </a:cubicBezTo>
                  <a:lnTo>
                    <a:pt x="75280" y="609001"/>
                  </a:lnTo>
                  <a:cubicBezTo>
                    <a:pt x="55314" y="609001"/>
                    <a:pt x="36167" y="601070"/>
                    <a:pt x="22049" y="586952"/>
                  </a:cubicBezTo>
                  <a:cubicBezTo>
                    <a:pt x="7931" y="572835"/>
                    <a:pt x="0" y="553687"/>
                    <a:pt x="0" y="533721"/>
                  </a:cubicBezTo>
                  <a:lnTo>
                    <a:pt x="0" y="75280"/>
                  </a:lnTo>
                  <a:cubicBezTo>
                    <a:pt x="0" y="55314"/>
                    <a:pt x="7931" y="36167"/>
                    <a:pt x="22049" y="22049"/>
                  </a:cubicBezTo>
                  <a:cubicBezTo>
                    <a:pt x="36167" y="7931"/>
                    <a:pt x="55314" y="0"/>
                    <a:pt x="75280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293162" cy="63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4323578" y="742881"/>
            <a:ext cx="9640843" cy="13503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Threat Intel system</a:t>
            </a:r>
          </a:p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Community Blocklists</a:t>
            </a:r>
          </a:p>
        </p:txBody>
      </p:sp>
      <p:sp>
        <p:nvSpPr>
          <p:cNvPr id="6" name="Freeform 6"/>
          <p:cNvSpPr/>
          <p:nvPr/>
        </p:nvSpPr>
        <p:spPr>
          <a:xfrm>
            <a:off x="312416" y="2892180"/>
            <a:ext cx="17586514" cy="6366120"/>
          </a:xfrm>
          <a:custGeom>
            <a:avLst/>
            <a:gdLst/>
            <a:ahLst/>
            <a:cxnLst/>
            <a:rect l="l" t="t" r="r" b="b"/>
            <a:pathLst>
              <a:path w="17586514" h="6366120">
                <a:moveTo>
                  <a:pt x="0" y="0"/>
                </a:moveTo>
                <a:lnTo>
                  <a:pt x="17586513" y="0"/>
                </a:lnTo>
                <a:lnTo>
                  <a:pt x="17586513" y="6366120"/>
                </a:lnTo>
                <a:lnTo>
                  <a:pt x="0" y="63661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87" r="-387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3799553" y="288693"/>
            <a:ext cx="10612239" cy="1346664"/>
            <a:chOff x="0" y="0"/>
            <a:chExt cx="3398212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8212" cy="431224"/>
            </a:xfrm>
            <a:custGeom>
              <a:avLst/>
              <a:gdLst/>
              <a:ahLst/>
              <a:cxnLst/>
              <a:rect l="l" t="t" r="r" b="b"/>
              <a:pathLst>
                <a:path w="3398212" h="431224">
                  <a:moveTo>
                    <a:pt x="72953" y="0"/>
                  </a:moveTo>
                  <a:lnTo>
                    <a:pt x="3325259" y="0"/>
                  </a:lnTo>
                  <a:cubicBezTo>
                    <a:pt x="3344607" y="0"/>
                    <a:pt x="3363163" y="7686"/>
                    <a:pt x="3376845" y="21367"/>
                  </a:cubicBezTo>
                  <a:cubicBezTo>
                    <a:pt x="3390526" y="35049"/>
                    <a:pt x="3398212" y="53604"/>
                    <a:pt x="3398212" y="72953"/>
                  </a:cubicBezTo>
                  <a:lnTo>
                    <a:pt x="3398212" y="358271"/>
                  </a:lnTo>
                  <a:cubicBezTo>
                    <a:pt x="3398212" y="377619"/>
                    <a:pt x="3390526" y="396175"/>
                    <a:pt x="3376845" y="409856"/>
                  </a:cubicBezTo>
                  <a:cubicBezTo>
                    <a:pt x="3363163" y="423538"/>
                    <a:pt x="3344607" y="431224"/>
                    <a:pt x="3325259" y="431224"/>
                  </a:cubicBezTo>
                  <a:lnTo>
                    <a:pt x="72953" y="431224"/>
                  </a:lnTo>
                  <a:cubicBezTo>
                    <a:pt x="53604" y="431224"/>
                    <a:pt x="35049" y="423538"/>
                    <a:pt x="21367" y="409856"/>
                  </a:cubicBezTo>
                  <a:cubicBezTo>
                    <a:pt x="7686" y="396175"/>
                    <a:pt x="0" y="377619"/>
                    <a:pt x="0" y="358271"/>
                  </a:cubicBezTo>
                  <a:lnTo>
                    <a:pt x="0" y="72953"/>
                  </a:lnTo>
                  <a:cubicBezTo>
                    <a:pt x="0" y="53604"/>
                    <a:pt x="7686" y="35049"/>
                    <a:pt x="21367" y="21367"/>
                  </a:cubicBezTo>
                  <a:cubicBezTo>
                    <a:pt x="35049" y="7686"/>
                    <a:pt x="53604" y="0"/>
                    <a:pt x="72953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398212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3487462" y="666693"/>
            <a:ext cx="11236422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Insights for each added Blocklist</a:t>
            </a:r>
          </a:p>
        </p:txBody>
      </p:sp>
      <p:sp>
        <p:nvSpPr>
          <p:cNvPr id="6" name="Freeform 6"/>
          <p:cNvSpPr/>
          <p:nvPr/>
        </p:nvSpPr>
        <p:spPr>
          <a:xfrm>
            <a:off x="1170740" y="1711557"/>
            <a:ext cx="15869865" cy="8251893"/>
          </a:xfrm>
          <a:custGeom>
            <a:avLst/>
            <a:gdLst/>
            <a:ahLst/>
            <a:cxnLst/>
            <a:rect l="l" t="t" r="r" b="b"/>
            <a:pathLst>
              <a:path w="15869865" h="8251893">
                <a:moveTo>
                  <a:pt x="0" y="0"/>
                </a:moveTo>
                <a:lnTo>
                  <a:pt x="15869865" y="0"/>
                </a:lnTo>
                <a:lnTo>
                  <a:pt x="15869865" y="8251893"/>
                </a:lnTo>
                <a:lnTo>
                  <a:pt x="0" y="82518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2902" y="2748175"/>
            <a:ext cx="17962195" cy="7035472"/>
          </a:xfrm>
          <a:custGeom>
            <a:avLst/>
            <a:gdLst/>
            <a:ahLst/>
            <a:cxnLst/>
            <a:rect l="l" t="t" r="r" b="b"/>
            <a:pathLst>
              <a:path w="17962195" h="7035472">
                <a:moveTo>
                  <a:pt x="0" y="0"/>
                </a:moveTo>
                <a:lnTo>
                  <a:pt x="17962196" y="0"/>
                </a:lnTo>
                <a:lnTo>
                  <a:pt x="17962196" y="7035472"/>
                </a:lnTo>
                <a:lnTo>
                  <a:pt x="0" y="7035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-10800000">
            <a:off x="3916717" y="364893"/>
            <a:ext cx="10331046" cy="1815320"/>
            <a:chOff x="0" y="0"/>
            <a:chExt cx="3308169" cy="58129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308169" cy="581295"/>
            </a:xfrm>
            <a:custGeom>
              <a:avLst/>
              <a:gdLst/>
              <a:ahLst/>
              <a:cxnLst/>
              <a:rect l="l" t="t" r="r" b="b"/>
              <a:pathLst>
                <a:path w="3308169" h="581295">
                  <a:moveTo>
                    <a:pt x="74938" y="0"/>
                  </a:moveTo>
                  <a:lnTo>
                    <a:pt x="3233231" y="0"/>
                  </a:lnTo>
                  <a:cubicBezTo>
                    <a:pt x="3253106" y="0"/>
                    <a:pt x="3272167" y="7895"/>
                    <a:pt x="3286220" y="21949"/>
                  </a:cubicBezTo>
                  <a:cubicBezTo>
                    <a:pt x="3300274" y="36003"/>
                    <a:pt x="3308169" y="55063"/>
                    <a:pt x="3308169" y="74938"/>
                  </a:cubicBezTo>
                  <a:lnTo>
                    <a:pt x="3308169" y="506357"/>
                  </a:lnTo>
                  <a:cubicBezTo>
                    <a:pt x="3308169" y="526232"/>
                    <a:pt x="3300274" y="545293"/>
                    <a:pt x="3286220" y="559346"/>
                  </a:cubicBezTo>
                  <a:cubicBezTo>
                    <a:pt x="3272167" y="573400"/>
                    <a:pt x="3253106" y="581295"/>
                    <a:pt x="3233231" y="581295"/>
                  </a:cubicBezTo>
                  <a:lnTo>
                    <a:pt x="74938" y="581295"/>
                  </a:lnTo>
                  <a:cubicBezTo>
                    <a:pt x="55063" y="581295"/>
                    <a:pt x="36003" y="573400"/>
                    <a:pt x="21949" y="559346"/>
                  </a:cubicBezTo>
                  <a:cubicBezTo>
                    <a:pt x="7895" y="545293"/>
                    <a:pt x="0" y="526232"/>
                    <a:pt x="0" y="506357"/>
                  </a:cubicBezTo>
                  <a:lnTo>
                    <a:pt x="0" y="74938"/>
                  </a:lnTo>
                  <a:cubicBezTo>
                    <a:pt x="0" y="55063"/>
                    <a:pt x="7895" y="36003"/>
                    <a:pt x="21949" y="21949"/>
                  </a:cubicBezTo>
                  <a:cubicBezTo>
                    <a:pt x="36003" y="7895"/>
                    <a:pt x="55063" y="0"/>
                    <a:pt x="74938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3308169" cy="60987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4323578" y="659277"/>
            <a:ext cx="9640843" cy="13503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Results / Summary of Blocked Connections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3177805" y="4201837"/>
            <a:ext cx="11932391" cy="1448878"/>
            <a:chOff x="0" y="0"/>
            <a:chExt cx="3551390" cy="4312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551390" cy="431224"/>
            </a:xfrm>
            <a:custGeom>
              <a:avLst/>
              <a:gdLst/>
              <a:ahLst/>
              <a:cxnLst/>
              <a:rect l="l" t="t" r="r" b="b"/>
              <a:pathLst>
                <a:path w="3551390" h="431224">
                  <a:moveTo>
                    <a:pt x="64882" y="0"/>
                  </a:moveTo>
                  <a:lnTo>
                    <a:pt x="3486509" y="0"/>
                  </a:lnTo>
                  <a:cubicBezTo>
                    <a:pt x="3503716" y="0"/>
                    <a:pt x="3520219" y="6836"/>
                    <a:pt x="3532387" y="19003"/>
                  </a:cubicBezTo>
                  <a:cubicBezTo>
                    <a:pt x="3544555" y="31171"/>
                    <a:pt x="3551390" y="47674"/>
                    <a:pt x="3551390" y="64882"/>
                  </a:cubicBezTo>
                  <a:lnTo>
                    <a:pt x="3551390" y="366342"/>
                  </a:lnTo>
                  <a:cubicBezTo>
                    <a:pt x="3551390" y="402175"/>
                    <a:pt x="3522342" y="431224"/>
                    <a:pt x="3486509" y="431224"/>
                  </a:cubicBezTo>
                  <a:lnTo>
                    <a:pt x="64882" y="431224"/>
                  </a:lnTo>
                  <a:cubicBezTo>
                    <a:pt x="29048" y="431224"/>
                    <a:pt x="0" y="402175"/>
                    <a:pt x="0" y="366342"/>
                  </a:cubicBezTo>
                  <a:lnTo>
                    <a:pt x="0" y="64882"/>
                  </a:lnTo>
                  <a:cubicBezTo>
                    <a:pt x="0" y="29048"/>
                    <a:pt x="29048" y="0"/>
                    <a:pt x="64882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551390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483475" y="4641942"/>
            <a:ext cx="13321050" cy="14432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70"/>
              </a:lnSpc>
            </a:pPr>
            <a:r>
              <a:rPr lang="en-US" sz="5802">
                <a:solidFill>
                  <a:srgbClr val="313137"/>
                </a:solidFill>
                <a:latin typeface="Calistoga"/>
              </a:rPr>
              <a:t>Project Infrastructure Blueprint</a:t>
            </a:r>
          </a:p>
          <a:p>
            <a:pPr algn="ctr">
              <a:lnSpc>
                <a:spcPts val="5570"/>
              </a:lnSpc>
            </a:pPr>
            <a:endParaRPr lang="en-US" sz="5802">
              <a:solidFill>
                <a:srgbClr val="313137"/>
              </a:solidFill>
              <a:latin typeface="Calistoga"/>
            </a:endParaRPr>
          </a:p>
        </p:txBody>
      </p:sp>
      <p:sp>
        <p:nvSpPr>
          <p:cNvPr id="6" name="Freeform 6"/>
          <p:cNvSpPr/>
          <p:nvPr/>
        </p:nvSpPr>
        <p:spPr>
          <a:xfrm rot="-5056501">
            <a:off x="14490575" y="3318222"/>
            <a:ext cx="1055933" cy="623000"/>
          </a:xfrm>
          <a:custGeom>
            <a:avLst/>
            <a:gdLst/>
            <a:ahLst/>
            <a:cxnLst/>
            <a:rect l="l" t="t" r="r" b="b"/>
            <a:pathLst>
              <a:path w="1055933" h="623000">
                <a:moveTo>
                  <a:pt x="0" y="0"/>
                </a:moveTo>
                <a:lnTo>
                  <a:pt x="1055933" y="0"/>
                </a:lnTo>
                <a:lnTo>
                  <a:pt x="1055933" y="623000"/>
                </a:lnTo>
                <a:lnTo>
                  <a:pt x="0" y="623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5056501">
            <a:off x="13969344" y="2917566"/>
            <a:ext cx="527966" cy="311500"/>
          </a:xfrm>
          <a:custGeom>
            <a:avLst/>
            <a:gdLst/>
            <a:ahLst/>
            <a:cxnLst/>
            <a:rect l="l" t="t" r="r" b="b"/>
            <a:pathLst>
              <a:path w="527966" h="311500">
                <a:moveTo>
                  <a:pt x="0" y="0"/>
                </a:moveTo>
                <a:lnTo>
                  <a:pt x="527966" y="0"/>
                </a:lnTo>
                <a:lnTo>
                  <a:pt x="527966" y="311500"/>
                </a:lnTo>
                <a:lnTo>
                  <a:pt x="0" y="311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5056501">
            <a:off x="2062122" y="6391972"/>
            <a:ext cx="1322831" cy="780470"/>
          </a:xfrm>
          <a:custGeom>
            <a:avLst/>
            <a:gdLst/>
            <a:ahLst/>
            <a:cxnLst/>
            <a:rect l="l" t="t" r="r" b="b"/>
            <a:pathLst>
              <a:path w="1322831" h="780470">
                <a:moveTo>
                  <a:pt x="0" y="0"/>
                </a:moveTo>
                <a:lnTo>
                  <a:pt x="1322831" y="0"/>
                </a:lnTo>
                <a:lnTo>
                  <a:pt x="1322831" y="780470"/>
                </a:lnTo>
                <a:lnTo>
                  <a:pt x="0" y="7804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-5056501">
            <a:off x="3074231" y="5804119"/>
            <a:ext cx="661415" cy="390235"/>
          </a:xfrm>
          <a:custGeom>
            <a:avLst/>
            <a:gdLst/>
            <a:ahLst/>
            <a:cxnLst/>
            <a:rect l="l" t="t" r="r" b="b"/>
            <a:pathLst>
              <a:path w="661415" h="390235">
                <a:moveTo>
                  <a:pt x="0" y="0"/>
                </a:moveTo>
                <a:lnTo>
                  <a:pt x="661415" y="0"/>
                </a:lnTo>
                <a:lnTo>
                  <a:pt x="661415" y="390235"/>
                </a:lnTo>
                <a:lnTo>
                  <a:pt x="0" y="3902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40390" y="0"/>
            <a:ext cx="15007219" cy="10287000"/>
          </a:xfrm>
          <a:custGeom>
            <a:avLst/>
            <a:gdLst/>
            <a:ahLst/>
            <a:cxnLst/>
            <a:rect l="l" t="t" r="r" b="b"/>
            <a:pathLst>
              <a:path w="15007219" h="10287000">
                <a:moveTo>
                  <a:pt x="0" y="0"/>
                </a:moveTo>
                <a:lnTo>
                  <a:pt x="15007220" y="0"/>
                </a:lnTo>
                <a:lnTo>
                  <a:pt x="1500722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546333" y="1870924"/>
            <a:ext cx="571541" cy="1500431"/>
          </a:xfrm>
          <a:custGeom>
            <a:avLst/>
            <a:gdLst/>
            <a:ahLst/>
            <a:cxnLst/>
            <a:rect l="l" t="t" r="r" b="b"/>
            <a:pathLst>
              <a:path w="571541" h="1500431">
                <a:moveTo>
                  <a:pt x="0" y="0"/>
                </a:moveTo>
                <a:lnTo>
                  <a:pt x="571541" y="0"/>
                </a:lnTo>
                <a:lnTo>
                  <a:pt x="571541" y="1500432"/>
                </a:lnTo>
                <a:lnTo>
                  <a:pt x="0" y="15004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63363" b="-19677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5145992" y="3352306"/>
            <a:ext cx="1372224" cy="1269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49"/>
              </a:lnSpc>
            </a:pPr>
            <a:r>
              <a:rPr lang="en-US" sz="749">
                <a:solidFill>
                  <a:srgbClr val="B5AFAA"/>
                </a:solidFill>
                <a:latin typeface="Canva Sans Bold"/>
              </a:rPr>
              <a:t>CrowdSec Threat Intelligence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328143" y="-28575"/>
            <a:ext cx="4693627" cy="813551"/>
            <a:chOff x="0" y="0"/>
            <a:chExt cx="1227040" cy="212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27040" cy="212684"/>
            </a:xfrm>
            <a:custGeom>
              <a:avLst/>
              <a:gdLst/>
              <a:ahLst/>
              <a:cxnLst/>
              <a:rect l="l" t="t" r="r" b="b"/>
              <a:pathLst>
                <a:path w="1227040" h="212684">
                  <a:moveTo>
                    <a:pt x="106342" y="0"/>
                  </a:moveTo>
                  <a:lnTo>
                    <a:pt x="1120698" y="0"/>
                  </a:lnTo>
                  <a:cubicBezTo>
                    <a:pt x="1148902" y="0"/>
                    <a:pt x="1175951" y="11204"/>
                    <a:pt x="1195894" y="31147"/>
                  </a:cubicBezTo>
                  <a:cubicBezTo>
                    <a:pt x="1215837" y="51090"/>
                    <a:pt x="1227040" y="78138"/>
                    <a:pt x="1227040" y="106342"/>
                  </a:cubicBezTo>
                  <a:lnTo>
                    <a:pt x="1227040" y="106342"/>
                  </a:lnTo>
                  <a:cubicBezTo>
                    <a:pt x="1227040" y="165073"/>
                    <a:pt x="1179429" y="212684"/>
                    <a:pt x="1120698" y="212684"/>
                  </a:cubicBezTo>
                  <a:lnTo>
                    <a:pt x="106342" y="212684"/>
                  </a:lnTo>
                  <a:cubicBezTo>
                    <a:pt x="78138" y="212684"/>
                    <a:pt x="51090" y="201480"/>
                    <a:pt x="31147" y="181537"/>
                  </a:cubicBezTo>
                  <a:cubicBezTo>
                    <a:pt x="11204" y="161594"/>
                    <a:pt x="0" y="134546"/>
                    <a:pt x="0" y="106342"/>
                  </a:cubicBezTo>
                  <a:lnTo>
                    <a:pt x="0" y="106342"/>
                  </a:lnTo>
                  <a:cubicBezTo>
                    <a:pt x="0" y="78138"/>
                    <a:pt x="11204" y="51090"/>
                    <a:pt x="31147" y="31147"/>
                  </a:cubicBezTo>
                  <a:cubicBezTo>
                    <a:pt x="51090" y="11204"/>
                    <a:pt x="78138" y="0"/>
                    <a:pt x="106342" y="0"/>
                  </a:cubicBezTo>
                  <a:close/>
                </a:path>
              </a:pathLst>
            </a:custGeom>
            <a:solidFill>
              <a:srgbClr val="C1B5DF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1227040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328143" y="761237"/>
            <a:ext cx="6850881" cy="813551"/>
            <a:chOff x="0" y="0"/>
            <a:chExt cx="1791005" cy="21268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791005" cy="212684"/>
            </a:xfrm>
            <a:custGeom>
              <a:avLst/>
              <a:gdLst/>
              <a:ahLst/>
              <a:cxnLst/>
              <a:rect l="l" t="t" r="r" b="b"/>
              <a:pathLst>
                <a:path w="1791005" h="212684">
                  <a:moveTo>
                    <a:pt x="106342" y="0"/>
                  </a:moveTo>
                  <a:lnTo>
                    <a:pt x="1684662" y="0"/>
                  </a:lnTo>
                  <a:cubicBezTo>
                    <a:pt x="1712866" y="0"/>
                    <a:pt x="1739915" y="11204"/>
                    <a:pt x="1759858" y="31147"/>
                  </a:cubicBezTo>
                  <a:cubicBezTo>
                    <a:pt x="1779801" y="51090"/>
                    <a:pt x="1791005" y="78138"/>
                    <a:pt x="1791005" y="106342"/>
                  </a:cubicBezTo>
                  <a:lnTo>
                    <a:pt x="1791005" y="106342"/>
                  </a:lnTo>
                  <a:cubicBezTo>
                    <a:pt x="1791005" y="134546"/>
                    <a:pt x="1779801" y="161594"/>
                    <a:pt x="1759858" y="181537"/>
                  </a:cubicBezTo>
                  <a:cubicBezTo>
                    <a:pt x="1739915" y="201480"/>
                    <a:pt x="1712866" y="212684"/>
                    <a:pt x="1684662" y="212684"/>
                  </a:cubicBezTo>
                  <a:lnTo>
                    <a:pt x="106342" y="212684"/>
                  </a:lnTo>
                  <a:cubicBezTo>
                    <a:pt x="78138" y="212684"/>
                    <a:pt x="51090" y="201480"/>
                    <a:pt x="31147" y="181537"/>
                  </a:cubicBezTo>
                  <a:cubicBezTo>
                    <a:pt x="11204" y="161594"/>
                    <a:pt x="0" y="134546"/>
                    <a:pt x="0" y="106342"/>
                  </a:cubicBezTo>
                  <a:lnTo>
                    <a:pt x="0" y="106342"/>
                  </a:lnTo>
                  <a:cubicBezTo>
                    <a:pt x="0" y="78138"/>
                    <a:pt x="11204" y="51090"/>
                    <a:pt x="31147" y="31147"/>
                  </a:cubicBezTo>
                  <a:cubicBezTo>
                    <a:pt x="51090" y="11204"/>
                    <a:pt x="78138" y="0"/>
                    <a:pt x="106342" y="0"/>
                  </a:cubicBezTo>
                  <a:close/>
                </a:path>
              </a:pathLst>
            </a:custGeom>
            <a:solidFill>
              <a:srgbClr val="F5AFCE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1791005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1328143" y="1547135"/>
            <a:ext cx="8731565" cy="813551"/>
            <a:chOff x="0" y="0"/>
            <a:chExt cx="2282666" cy="21268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282666" cy="212684"/>
            </a:xfrm>
            <a:custGeom>
              <a:avLst/>
              <a:gdLst/>
              <a:ahLst/>
              <a:cxnLst/>
              <a:rect l="l" t="t" r="r" b="b"/>
              <a:pathLst>
                <a:path w="2282666" h="212684">
                  <a:moveTo>
                    <a:pt x="88666" y="0"/>
                  </a:moveTo>
                  <a:lnTo>
                    <a:pt x="2194000" y="0"/>
                  </a:lnTo>
                  <a:cubicBezTo>
                    <a:pt x="2242969" y="0"/>
                    <a:pt x="2282666" y="39697"/>
                    <a:pt x="2282666" y="88666"/>
                  </a:cubicBezTo>
                  <a:lnTo>
                    <a:pt x="2282666" y="124018"/>
                  </a:lnTo>
                  <a:cubicBezTo>
                    <a:pt x="2282666" y="172987"/>
                    <a:pt x="2242969" y="212684"/>
                    <a:pt x="2194000" y="212684"/>
                  </a:cubicBezTo>
                  <a:lnTo>
                    <a:pt x="88666" y="212684"/>
                  </a:lnTo>
                  <a:cubicBezTo>
                    <a:pt x="65150" y="212684"/>
                    <a:pt x="42598" y="203343"/>
                    <a:pt x="25970" y="186714"/>
                  </a:cubicBezTo>
                  <a:cubicBezTo>
                    <a:pt x="9342" y="170086"/>
                    <a:pt x="0" y="147534"/>
                    <a:pt x="0" y="124018"/>
                  </a:cubicBezTo>
                  <a:lnTo>
                    <a:pt x="0" y="88666"/>
                  </a:lnTo>
                  <a:cubicBezTo>
                    <a:pt x="0" y="39697"/>
                    <a:pt x="39697" y="0"/>
                    <a:pt x="88666" y="0"/>
                  </a:cubicBezTo>
                  <a:close/>
                </a:path>
              </a:pathLst>
            </a:custGeom>
            <a:solidFill>
              <a:srgbClr val="6988DA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2282666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1" name="AutoShape 11"/>
          <p:cNvSpPr/>
          <p:nvPr/>
        </p:nvSpPr>
        <p:spPr>
          <a:xfrm rot="-5400000">
            <a:off x="5326829" y="5427381"/>
            <a:ext cx="422938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2" name="Group 12"/>
          <p:cNvGrpSpPr/>
          <p:nvPr/>
        </p:nvGrpSpPr>
        <p:grpSpPr>
          <a:xfrm rot="10774412">
            <a:off x="11277696" y="9604236"/>
            <a:ext cx="7372340" cy="740679"/>
            <a:chOff x="0" y="0"/>
            <a:chExt cx="2116948" cy="212684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116948" cy="212684"/>
            </a:xfrm>
            <a:custGeom>
              <a:avLst/>
              <a:gdLst/>
              <a:ahLst/>
              <a:cxnLst/>
              <a:rect l="l" t="t" r="r" b="b"/>
              <a:pathLst>
                <a:path w="2116948" h="212684">
                  <a:moveTo>
                    <a:pt x="38855" y="0"/>
                  </a:moveTo>
                  <a:lnTo>
                    <a:pt x="2078093" y="0"/>
                  </a:lnTo>
                  <a:cubicBezTo>
                    <a:pt x="2088398" y="0"/>
                    <a:pt x="2098281" y="4094"/>
                    <a:pt x="2105568" y="11380"/>
                  </a:cubicBezTo>
                  <a:cubicBezTo>
                    <a:pt x="2112854" y="18667"/>
                    <a:pt x="2116948" y="28550"/>
                    <a:pt x="2116948" y="38855"/>
                  </a:cubicBezTo>
                  <a:lnTo>
                    <a:pt x="2116948" y="173829"/>
                  </a:lnTo>
                  <a:cubicBezTo>
                    <a:pt x="2116948" y="195288"/>
                    <a:pt x="2099552" y="212684"/>
                    <a:pt x="2078093" y="212684"/>
                  </a:cubicBezTo>
                  <a:lnTo>
                    <a:pt x="38855" y="212684"/>
                  </a:lnTo>
                  <a:cubicBezTo>
                    <a:pt x="17396" y="212684"/>
                    <a:pt x="0" y="195288"/>
                    <a:pt x="0" y="173829"/>
                  </a:cubicBezTo>
                  <a:lnTo>
                    <a:pt x="0" y="38855"/>
                  </a:lnTo>
                  <a:cubicBezTo>
                    <a:pt x="0" y="17396"/>
                    <a:pt x="17396" y="0"/>
                    <a:pt x="38855" y="0"/>
                  </a:cubicBezTo>
                  <a:close/>
                </a:path>
              </a:pathLst>
            </a:custGeom>
            <a:solidFill>
              <a:srgbClr val="C1B5DF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0" y="-28575"/>
              <a:ext cx="2116948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10774412">
            <a:off x="12830038" y="8812928"/>
            <a:ext cx="6237232" cy="740679"/>
            <a:chOff x="0" y="0"/>
            <a:chExt cx="1791005" cy="21268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91005" cy="212684"/>
            </a:xfrm>
            <a:custGeom>
              <a:avLst/>
              <a:gdLst/>
              <a:ahLst/>
              <a:cxnLst/>
              <a:rect l="l" t="t" r="r" b="b"/>
              <a:pathLst>
                <a:path w="1791005" h="212684">
                  <a:moveTo>
                    <a:pt x="45926" y="0"/>
                  </a:moveTo>
                  <a:lnTo>
                    <a:pt x="1745079" y="0"/>
                  </a:lnTo>
                  <a:cubicBezTo>
                    <a:pt x="1757259" y="0"/>
                    <a:pt x="1768940" y="4839"/>
                    <a:pt x="1777553" y="13451"/>
                  </a:cubicBezTo>
                  <a:cubicBezTo>
                    <a:pt x="1786166" y="22064"/>
                    <a:pt x="1791005" y="33746"/>
                    <a:pt x="1791005" y="45926"/>
                  </a:cubicBezTo>
                  <a:lnTo>
                    <a:pt x="1791005" y="166758"/>
                  </a:lnTo>
                  <a:cubicBezTo>
                    <a:pt x="1791005" y="192122"/>
                    <a:pt x="1770443" y="212684"/>
                    <a:pt x="1745079" y="212684"/>
                  </a:cubicBezTo>
                  <a:lnTo>
                    <a:pt x="45926" y="212684"/>
                  </a:lnTo>
                  <a:cubicBezTo>
                    <a:pt x="20562" y="212684"/>
                    <a:pt x="0" y="192122"/>
                    <a:pt x="0" y="166758"/>
                  </a:cubicBezTo>
                  <a:lnTo>
                    <a:pt x="0" y="45926"/>
                  </a:lnTo>
                  <a:cubicBezTo>
                    <a:pt x="0" y="20562"/>
                    <a:pt x="20562" y="0"/>
                    <a:pt x="45926" y="0"/>
                  </a:cubicBezTo>
                  <a:close/>
                </a:path>
              </a:pathLst>
            </a:custGeom>
            <a:solidFill>
              <a:srgbClr val="F5AFCE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28575"/>
              <a:ext cx="1791005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 rot="10774412">
            <a:off x="14796439" y="8161971"/>
            <a:ext cx="4762184" cy="740679"/>
            <a:chOff x="0" y="0"/>
            <a:chExt cx="1367448" cy="212684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367448" cy="212684"/>
            </a:xfrm>
            <a:custGeom>
              <a:avLst/>
              <a:gdLst/>
              <a:ahLst/>
              <a:cxnLst/>
              <a:rect l="l" t="t" r="r" b="b"/>
              <a:pathLst>
                <a:path w="1367448" h="212684">
                  <a:moveTo>
                    <a:pt x="60151" y="0"/>
                  </a:moveTo>
                  <a:lnTo>
                    <a:pt x="1307297" y="0"/>
                  </a:lnTo>
                  <a:cubicBezTo>
                    <a:pt x="1340518" y="0"/>
                    <a:pt x="1367448" y="26931"/>
                    <a:pt x="1367448" y="60151"/>
                  </a:cubicBezTo>
                  <a:lnTo>
                    <a:pt x="1367448" y="152533"/>
                  </a:lnTo>
                  <a:cubicBezTo>
                    <a:pt x="1367448" y="185754"/>
                    <a:pt x="1340518" y="212684"/>
                    <a:pt x="1307297" y="212684"/>
                  </a:cubicBezTo>
                  <a:lnTo>
                    <a:pt x="60151" y="212684"/>
                  </a:lnTo>
                  <a:cubicBezTo>
                    <a:pt x="44198" y="212684"/>
                    <a:pt x="28898" y="206347"/>
                    <a:pt x="17618" y="195066"/>
                  </a:cubicBezTo>
                  <a:cubicBezTo>
                    <a:pt x="6337" y="183786"/>
                    <a:pt x="0" y="168486"/>
                    <a:pt x="0" y="152533"/>
                  </a:cubicBezTo>
                  <a:lnTo>
                    <a:pt x="0" y="60151"/>
                  </a:lnTo>
                  <a:cubicBezTo>
                    <a:pt x="0" y="26931"/>
                    <a:pt x="26931" y="0"/>
                    <a:pt x="60151" y="0"/>
                  </a:cubicBezTo>
                  <a:close/>
                </a:path>
              </a:pathLst>
            </a:custGeom>
            <a:solidFill>
              <a:srgbClr val="6988DA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28575"/>
              <a:ext cx="1367448" cy="241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7689172" y="4482334"/>
            <a:ext cx="11134969" cy="14556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609"/>
              </a:lnSpc>
            </a:pPr>
            <a:r>
              <a:rPr lang="en-US" sz="5843">
                <a:solidFill>
                  <a:srgbClr val="313137"/>
                </a:solidFill>
                <a:latin typeface="Calistoga"/>
              </a:rPr>
              <a:t>Thank you for your time and attention today. </a:t>
            </a:r>
          </a:p>
        </p:txBody>
      </p:sp>
      <p:sp>
        <p:nvSpPr>
          <p:cNvPr id="22" name="Freeform 22"/>
          <p:cNvSpPr/>
          <p:nvPr/>
        </p:nvSpPr>
        <p:spPr>
          <a:xfrm rot="-5056501">
            <a:off x="16061849" y="3261705"/>
            <a:ext cx="1322831" cy="780470"/>
          </a:xfrm>
          <a:custGeom>
            <a:avLst/>
            <a:gdLst/>
            <a:ahLst/>
            <a:cxnLst/>
            <a:rect l="l" t="t" r="r" b="b"/>
            <a:pathLst>
              <a:path w="1322831" h="780470">
                <a:moveTo>
                  <a:pt x="0" y="0"/>
                </a:moveTo>
                <a:lnTo>
                  <a:pt x="1322830" y="0"/>
                </a:lnTo>
                <a:lnTo>
                  <a:pt x="1322830" y="780470"/>
                </a:lnTo>
                <a:lnTo>
                  <a:pt x="0" y="7804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387234" y="2461539"/>
            <a:ext cx="5778062" cy="5778062"/>
          </a:xfrm>
          <a:custGeom>
            <a:avLst/>
            <a:gdLst/>
            <a:ahLst/>
            <a:cxnLst/>
            <a:rect l="l" t="t" r="r" b="b"/>
            <a:pathLst>
              <a:path w="5778062" h="5778062">
                <a:moveTo>
                  <a:pt x="0" y="0"/>
                </a:moveTo>
                <a:lnTo>
                  <a:pt x="5778063" y="0"/>
                </a:lnTo>
                <a:lnTo>
                  <a:pt x="5778063" y="5778062"/>
                </a:lnTo>
                <a:lnTo>
                  <a:pt x="0" y="57780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7588251" y="6443229"/>
            <a:ext cx="3263897" cy="1108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313137"/>
                </a:solidFill>
                <a:latin typeface="Garet"/>
              </a:rPr>
              <a:t>Presented by: </a:t>
            </a:r>
          </a:p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313137"/>
                </a:solidFill>
                <a:latin typeface="Garet"/>
              </a:rPr>
              <a:t>Noor Hawari</a:t>
            </a:r>
          </a:p>
          <a:p>
            <a:pPr algn="l">
              <a:lnSpc>
                <a:spcPts val="2939"/>
              </a:lnSpc>
            </a:pPr>
            <a:r>
              <a:rPr lang="en-US" sz="2099">
                <a:solidFill>
                  <a:srgbClr val="313137"/>
                </a:solidFill>
                <a:latin typeface="Garet"/>
              </a:rPr>
              <a:t>Mohammad Jamhour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1365351" y="6443229"/>
            <a:ext cx="3263897" cy="7370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313137"/>
                </a:solidFill>
                <a:latin typeface="Garet"/>
              </a:rPr>
              <a:t>Supervised by: </a:t>
            </a:r>
          </a:p>
          <a:p>
            <a:pPr algn="l">
              <a:lnSpc>
                <a:spcPts val="2940"/>
              </a:lnSpc>
            </a:pPr>
            <a:r>
              <a:rPr lang="en-US" sz="2100">
                <a:solidFill>
                  <a:srgbClr val="313137"/>
                </a:solidFill>
                <a:latin typeface="Garet"/>
              </a:rPr>
              <a:t>Dr. Maher Y. Arafat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5400000">
            <a:off x="6510960" y="645007"/>
            <a:ext cx="5266080" cy="8996987"/>
            <a:chOff x="0" y="0"/>
            <a:chExt cx="1238082" cy="211523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38082" cy="2115238"/>
            </a:xfrm>
            <a:custGeom>
              <a:avLst/>
              <a:gdLst/>
              <a:ahLst/>
              <a:cxnLst/>
              <a:rect l="l" t="t" r="r" b="b"/>
              <a:pathLst>
                <a:path w="1238082" h="2115238">
                  <a:moveTo>
                    <a:pt x="101440" y="0"/>
                  </a:moveTo>
                  <a:lnTo>
                    <a:pt x="1136642" y="0"/>
                  </a:lnTo>
                  <a:cubicBezTo>
                    <a:pt x="1192666" y="0"/>
                    <a:pt x="1238082" y="45416"/>
                    <a:pt x="1238082" y="101440"/>
                  </a:cubicBezTo>
                  <a:lnTo>
                    <a:pt x="1238082" y="2013797"/>
                  </a:lnTo>
                  <a:cubicBezTo>
                    <a:pt x="1238082" y="2069821"/>
                    <a:pt x="1192666" y="2115238"/>
                    <a:pt x="1136642" y="2115238"/>
                  </a:cubicBezTo>
                  <a:lnTo>
                    <a:pt x="101440" y="2115238"/>
                  </a:lnTo>
                  <a:cubicBezTo>
                    <a:pt x="45416" y="2115238"/>
                    <a:pt x="0" y="2069821"/>
                    <a:pt x="0" y="2013797"/>
                  </a:cubicBezTo>
                  <a:lnTo>
                    <a:pt x="0" y="101440"/>
                  </a:lnTo>
                  <a:cubicBezTo>
                    <a:pt x="0" y="45416"/>
                    <a:pt x="45416" y="0"/>
                    <a:pt x="101440" y="0"/>
                  </a:cubicBezTo>
                  <a:close/>
                </a:path>
              </a:pathLst>
            </a:custGeom>
            <a:solidFill>
              <a:srgbClr val="F5AFCE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1238082" cy="214381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800679" y="3259521"/>
            <a:ext cx="6686641" cy="39489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80"/>
              </a:lnSpc>
            </a:pPr>
            <a:r>
              <a:rPr lang="en-US" sz="8000">
                <a:solidFill>
                  <a:srgbClr val="313137"/>
                </a:solidFill>
                <a:latin typeface="Calistoga"/>
              </a:rPr>
              <a:t>Any</a:t>
            </a:r>
          </a:p>
          <a:p>
            <a:pPr algn="ctr">
              <a:lnSpc>
                <a:spcPts val="7680"/>
              </a:lnSpc>
            </a:pPr>
            <a:r>
              <a:rPr lang="en-US" sz="8000">
                <a:solidFill>
                  <a:srgbClr val="313137"/>
                </a:solidFill>
                <a:latin typeface="Calistoga"/>
              </a:rPr>
              <a:t>Questions or further clarification</a:t>
            </a:r>
          </a:p>
        </p:txBody>
      </p:sp>
      <p:sp>
        <p:nvSpPr>
          <p:cNvPr id="6" name="Freeform 6"/>
          <p:cNvSpPr/>
          <p:nvPr/>
        </p:nvSpPr>
        <p:spPr>
          <a:xfrm rot="-5056501">
            <a:off x="13649264" y="2120225"/>
            <a:ext cx="1322831" cy="780470"/>
          </a:xfrm>
          <a:custGeom>
            <a:avLst/>
            <a:gdLst/>
            <a:ahLst/>
            <a:cxnLst/>
            <a:rect l="l" t="t" r="r" b="b"/>
            <a:pathLst>
              <a:path w="1322831" h="780470">
                <a:moveTo>
                  <a:pt x="0" y="0"/>
                </a:moveTo>
                <a:lnTo>
                  <a:pt x="1322830" y="0"/>
                </a:lnTo>
                <a:lnTo>
                  <a:pt x="1322830" y="780470"/>
                </a:lnTo>
                <a:lnTo>
                  <a:pt x="0" y="7804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5056501">
            <a:off x="3727186" y="7455337"/>
            <a:ext cx="1088824" cy="642406"/>
          </a:xfrm>
          <a:custGeom>
            <a:avLst/>
            <a:gdLst/>
            <a:ahLst/>
            <a:cxnLst/>
            <a:rect l="l" t="t" r="r" b="b"/>
            <a:pathLst>
              <a:path w="1088824" h="642406">
                <a:moveTo>
                  <a:pt x="0" y="0"/>
                </a:moveTo>
                <a:lnTo>
                  <a:pt x="1088825" y="0"/>
                </a:lnTo>
                <a:lnTo>
                  <a:pt x="1088825" y="642406"/>
                </a:lnTo>
                <a:lnTo>
                  <a:pt x="0" y="6424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2477609" y="4770654"/>
            <a:ext cx="2757607" cy="6285144"/>
          </a:xfrm>
          <a:custGeom>
            <a:avLst/>
            <a:gdLst/>
            <a:ahLst/>
            <a:cxnLst/>
            <a:rect l="l" t="t" r="r" b="b"/>
            <a:pathLst>
              <a:path w="2757607" h="6285144">
                <a:moveTo>
                  <a:pt x="0" y="0"/>
                </a:moveTo>
                <a:lnTo>
                  <a:pt x="2757606" y="0"/>
                </a:lnTo>
                <a:lnTo>
                  <a:pt x="2757606" y="6285143"/>
                </a:lnTo>
                <a:lnTo>
                  <a:pt x="0" y="628514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5841560" y="219202"/>
            <a:ext cx="6604879" cy="1228307"/>
            <a:chOff x="0" y="0"/>
            <a:chExt cx="2323309" cy="43206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23309" cy="432065"/>
            </a:xfrm>
            <a:custGeom>
              <a:avLst/>
              <a:gdLst/>
              <a:ahLst/>
              <a:cxnLst/>
              <a:rect l="l" t="t" r="r" b="b"/>
              <a:pathLst>
                <a:path w="2323309" h="432065">
                  <a:moveTo>
                    <a:pt x="117215" y="0"/>
                  </a:moveTo>
                  <a:lnTo>
                    <a:pt x="2206094" y="0"/>
                  </a:lnTo>
                  <a:cubicBezTo>
                    <a:pt x="2237181" y="0"/>
                    <a:pt x="2266996" y="12349"/>
                    <a:pt x="2288978" y="34332"/>
                  </a:cubicBezTo>
                  <a:cubicBezTo>
                    <a:pt x="2310960" y="56314"/>
                    <a:pt x="2323309" y="86128"/>
                    <a:pt x="2323309" y="117215"/>
                  </a:cubicBezTo>
                  <a:lnTo>
                    <a:pt x="2323309" y="314850"/>
                  </a:lnTo>
                  <a:cubicBezTo>
                    <a:pt x="2323309" y="345937"/>
                    <a:pt x="2310960" y="375751"/>
                    <a:pt x="2288978" y="397734"/>
                  </a:cubicBezTo>
                  <a:cubicBezTo>
                    <a:pt x="2266996" y="419716"/>
                    <a:pt x="2237181" y="432065"/>
                    <a:pt x="2206094" y="432065"/>
                  </a:cubicBezTo>
                  <a:lnTo>
                    <a:pt x="117215" y="432065"/>
                  </a:lnTo>
                  <a:cubicBezTo>
                    <a:pt x="86128" y="432065"/>
                    <a:pt x="56314" y="419716"/>
                    <a:pt x="34332" y="397734"/>
                  </a:cubicBezTo>
                  <a:cubicBezTo>
                    <a:pt x="12349" y="375751"/>
                    <a:pt x="0" y="345937"/>
                    <a:pt x="0" y="314850"/>
                  </a:cubicBezTo>
                  <a:lnTo>
                    <a:pt x="0" y="117215"/>
                  </a:lnTo>
                  <a:cubicBezTo>
                    <a:pt x="0" y="86128"/>
                    <a:pt x="12349" y="56314"/>
                    <a:pt x="34332" y="34332"/>
                  </a:cubicBezTo>
                  <a:cubicBezTo>
                    <a:pt x="56314" y="12349"/>
                    <a:pt x="86128" y="0"/>
                    <a:pt x="117215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2323309" cy="4606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786546" y="3566900"/>
            <a:ext cx="1547582" cy="1547582"/>
          </a:xfrm>
          <a:custGeom>
            <a:avLst/>
            <a:gdLst/>
            <a:ahLst/>
            <a:cxnLst/>
            <a:rect l="l" t="t" r="r" b="b"/>
            <a:pathLst>
              <a:path w="1547582" h="1547582">
                <a:moveTo>
                  <a:pt x="0" y="0"/>
                </a:moveTo>
                <a:lnTo>
                  <a:pt x="1547581" y="0"/>
                </a:lnTo>
                <a:lnTo>
                  <a:pt x="1547581" y="1547581"/>
                </a:lnTo>
                <a:lnTo>
                  <a:pt x="0" y="154758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03258" y="3683611"/>
            <a:ext cx="1314158" cy="1314158"/>
          </a:xfrm>
          <a:custGeom>
            <a:avLst/>
            <a:gdLst/>
            <a:ahLst/>
            <a:cxnLst/>
            <a:rect l="l" t="t" r="r" b="b"/>
            <a:pathLst>
              <a:path w="1314158" h="1314158">
                <a:moveTo>
                  <a:pt x="0" y="0"/>
                </a:moveTo>
                <a:lnTo>
                  <a:pt x="1314158" y="0"/>
                </a:lnTo>
                <a:lnTo>
                  <a:pt x="1314158" y="1314159"/>
                </a:lnTo>
                <a:lnTo>
                  <a:pt x="0" y="13141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71397" y="3751751"/>
            <a:ext cx="1177878" cy="1177878"/>
          </a:xfrm>
          <a:custGeom>
            <a:avLst/>
            <a:gdLst/>
            <a:ahLst/>
            <a:cxnLst/>
            <a:rect l="l" t="t" r="r" b="b"/>
            <a:pathLst>
              <a:path w="1177878" h="1177878">
                <a:moveTo>
                  <a:pt x="0" y="0"/>
                </a:moveTo>
                <a:lnTo>
                  <a:pt x="1177879" y="0"/>
                </a:lnTo>
                <a:lnTo>
                  <a:pt x="1177879" y="1177879"/>
                </a:lnTo>
                <a:lnTo>
                  <a:pt x="0" y="11778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903258" y="6123358"/>
            <a:ext cx="1547582" cy="1547582"/>
          </a:xfrm>
          <a:custGeom>
            <a:avLst/>
            <a:gdLst/>
            <a:ahLst/>
            <a:cxnLst/>
            <a:rect l="l" t="t" r="r" b="b"/>
            <a:pathLst>
              <a:path w="1547582" h="1547582">
                <a:moveTo>
                  <a:pt x="0" y="0"/>
                </a:moveTo>
                <a:lnTo>
                  <a:pt x="1547581" y="0"/>
                </a:lnTo>
                <a:lnTo>
                  <a:pt x="1547581" y="1547582"/>
                </a:lnTo>
                <a:lnTo>
                  <a:pt x="0" y="15475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19969" y="6240070"/>
            <a:ext cx="1314158" cy="1314158"/>
          </a:xfrm>
          <a:custGeom>
            <a:avLst/>
            <a:gdLst/>
            <a:ahLst/>
            <a:cxnLst/>
            <a:rect l="l" t="t" r="r" b="b"/>
            <a:pathLst>
              <a:path w="1314158" h="1314158">
                <a:moveTo>
                  <a:pt x="0" y="0"/>
                </a:moveTo>
                <a:lnTo>
                  <a:pt x="1314158" y="0"/>
                </a:lnTo>
                <a:lnTo>
                  <a:pt x="1314158" y="1314158"/>
                </a:lnTo>
                <a:lnTo>
                  <a:pt x="0" y="13141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88109" y="6308210"/>
            <a:ext cx="1177878" cy="1177878"/>
          </a:xfrm>
          <a:custGeom>
            <a:avLst/>
            <a:gdLst/>
            <a:ahLst/>
            <a:cxnLst/>
            <a:rect l="l" t="t" r="r" b="b"/>
            <a:pathLst>
              <a:path w="1177878" h="1177878">
                <a:moveTo>
                  <a:pt x="0" y="0"/>
                </a:moveTo>
                <a:lnTo>
                  <a:pt x="1177878" y="0"/>
                </a:lnTo>
                <a:lnTo>
                  <a:pt x="1177878" y="1177878"/>
                </a:lnTo>
                <a:lnTo>
                  <a:pt x="0" y="117787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43409" y="970594"/>
            <a:ext cx="4505077" cy="4621070"/>
          </a:xfrm>
          <a:prstGeom prst="rect">
            <a:avLst/>
          </a:prstGeom>
        </p:spPr>
      </p:pic>
      <p:sp>
        <p:nvSpPr>
          <p:cNvPr id="12" name="Freeform 12"/>
          <p:cNvSpPr/>
          <p:nvPr/>
        </p:nvSpPr>
        <p:spPr>
          <a:xfrm>
            <a:off x="903258" y="7728090"/>
            <a:ext cx="1547582" cy="1547582"/>
          </a:xfrm>
          <a:custGeom>
            <a:avLst/>
            <a:gdLst/>
            <a:ahLst/>
            <a:cxnLst/>
            <a:rect l="l" t="t" r="r" b="b"/>
            <a:pathLst>
              <a:path w="1547582" h="1547582">
                <a:moveTo>
                  <a:pt x="0" y="0"/>
                </a:moveTo>
                <a:lnTo>
                  <a:pt x="1547581" y="0"/>
                </a:lnTo>
                <a:lnTo>
                  <a:pt x="1547581" y="1547581"/>
                </a:lnTo>
                <a:lnTo>
                  <a:pt x="0" y="154758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019969" y="7844802"/>
            <a:ext cx="1314158" cy="1314158"/>
          </a:xfrm>
          <a:custGeom>
            <a:avLst/>
            <a:gdLst/>
            <a:ahLst/>
            <a:cxnLst/>
            <a:rect l="l" t="t" r="r" b="b"/>
            <a:pathLst>
              <a:path w="1314158" h="1314158">
                <a:moveTo>
                  <a:pt x="0" y="0"/>
                </a:moveTo>
                <a:lnTo>
                  <a:pt x="1314158" y="0"/>
                </a:lnTo>
                <a:lnTo>
                  <a:pt x="1314158" y="1314158"/>
                </a:lnTo>
                <a:lnTo>
                  <a:pt x="0" y="13141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088109" y="7912942"/>
            <a:ext cx="1177878" cy="1177878"/>
          </a:xfrm>
          <a:custGeom>
            <a:avLst/>
            <a:gdLst/>
            <a:ahLst/>
            <a:cxnLst/>
            <a:rect l="l" t="t" r="r" b="b"/>
            <a:pathLst>
              <a:path w="1177878" h="1177878">
                <a:moveTo>
                  <a:pt x="0" y="0"/>
                </a:moveTo>
                <a:lnTo>
                  <a:pt x="1177878" y="0"/>
                </a:lnTo>
                <a:lnTo>
                  <a:pt x="1177878" y="1177878"/>
                </a:lnTo>
                <a:lnTo>
                  <a:pt x="0" y="117787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786546" y="1962168"/>
            <a:ext cx="1547582" cy="1547582"/>
          </a:xfrm>
          <a:custGeom>
            <a:avLst/>
            <a:gdLst/>
            <a:ahLst/>
            <a:cxnLst/>
            <a:rect l="l" t="t" r="r" b="b"/>
            <a:pathLst>
              <a:path w="1547582" h="1547582">
                <a:moveTo>
                  <a:pt x="0" y="0"/>
                </a:moveTo>
                <a:lnTo>
                  <a:pt x="1547581" y="0"/>
                </a:lnTo>
                <a:lnTo>
                  <a:pt x="1547581" y="1547582"/>
                </a:lnTo>
                <a:lnTo>
                  <a:pt x="0" y="15475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903258" y="2078880"/>
            <a:ext cx="1314158" cy="1314158"/>
          </a:xfrm>
          <a:custGeom>
            <a:avLst/>
            <a:gdLst/>
            <a:ahLst/>
            <a:cxnLst/>
            <a:rect l="l" t="t" r="r" b="b"/>
            <a:pathLst>
              <a:path w="1314158" h="1314158">
                <a:moveTo>
                  <a:pt x="0" y="0"/>
                </a:moveTo>
                <a:lnTo>
                  <a:pt x="1314158" y="0"/>
                </a:lnTo>
                <a:lnTo>
                  <a:pt x="1314158" y="1314158"/>
                </a:lnTo>
                <a:lnTo>
                  <a:pt x="0" y="13141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971397" y="2147020"/>
            <a:ext cx="1177878" cy="1177878"/>
          </a:xfrm>
          <a:custGeom>
            <a:avLst/>
            <a:gdLst/>
            <a:ahLst/>
            <a:cxnLst/>
            <a:rect l="l" t="t" r="r" b="b"/>
            <a:pathLst>
              <a:path w="1177878" h="1177878">
                <a:moveTo>
                  <a:pt x="0" y="0"/>
                </a:moveTo>
                <a:lnTo>
                  <a:pt x="1177879" y="0"/>
                </a:lnTo>
                <a:lnTo>
                  <a:pt x="1177879" y="1177878"/>
                </a:lnTo>
                <a:lnTo>
                  <a:pt x="0" y="117787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402509" y="5276376"/>
            <a:ext cx="4657244" cy="5145166"/>
          </a:xfrm>
          <a:prstGeom prst="rect">
            <a:avLst/>
          </a:prstGeom>
        </p:spPr>
      </p:pic>
      <p:sp>
        <p:nvSpPr>
          <p:cNvPr id="19" name="AutoShape 19"/>
          <p:cNvSpPr/>
          <p:nvPr/>
        </p:nvSpPr>
        <p:spPr>
          <a:xfrm flipV="1">
            <a:off x="903258" y="5551858"/>
            <a:ext cx="16356042" cy="1905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0" name="Freeform 20"/>
          <p:cNvSpPr/>
          <p:nvPr/>
        </p:nvSpPr>
        <p:spPr>
          <a:xfrm>
            <a:off x="14076745" y="8147298"/>
            <a:ext cx="1308772" cy="1306392"/>
          </a:xfrm>
          <a:custGeom>
            <a:avLst/>
            <a:gdLst/>
            <a:ahLst/>
            <a:cxnLst/>
            <a:rect l="l" t="t" r="r" b="b"/>
            <a:pathLst>
              <a:path w="1308772" h="1306392">
                <a:moveTo>
                  <a:pt x="0" y="0"/>
                </a:moveTo>
                <a:lnTo>
                  <a:pt x="1308772" y="0"/>
                </a:lnTo>
                <a:lnTo>
                  <a:pt x="1308772" y="1306392"/>
                </a:lnTo>
                <a:lnTo>
                  <a:pt x="0" y="130639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21" name="Group 21"/>
          <p:cNvGrpSpPr/>
          <p:nvPr/>
        </p:nvGrpSpPr>
        <p:grpSpPr>
          <a:xfrm>
            <a:off x="14168589" y="4189008"/>
            <a:ext cx="1216928" cy="738480"/>
            <a:chOff x="0" y="0"/>
            <a:chExt cx="1622570" cy="98464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622570" cy="984640"/>
            </a:xfrm>
            <a:custGeom>
              <a:avLst/>
              <a:gdLst/>
              <a:ahLst/>
              <a:cxnLst/>
              <a:rect l="l" t="t" r="r" b="b"/>
              <a:pathLst>
                <a:path w="1622570" h="984640">
                  <a:moveTo>
                    <a:pt x="0" y="0"/>
                  </a:moveTo>
                  <a:lnTo>
                    <a:pt x="1622570" y="0"/>
                  </a:lnTo>
                  <a:lnTo>
                    <a:pt x="1622570" y="984640"/>
                  </a:lnTo>
                  <a:lnTo>
                    <a:pt x="0" y="9846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xmlns="" r:embed="rId13"/>
                  </a:ext>
                </a:extLst>
              </a:blip>
              <a:stretch>
                <a:fillRect t="-4080" b="-4080"/>
              </a:stretch>
            </a:blipFill>
          </p:spPr>
        </p:sp>
        <p:sp>
          <p:nvSpPr>
            <p:cNvPr id="23" name="TextBox 23"/>
            <p:cNvSpPr txBox="1"/>
            <p:nvPr/>
          </p:nvSpPr>
          <p:spPr>
            <a:xfrm>
              <a:off x="376086" y="9571"/>
              <a:ext cx="831653" cy="3234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48"/>
                </a:lnSpc>
              </a:pPr>
              <a:r>
                <a:rPr lang="en-US" sz="1463">
                  <a:solidFill>
                    <a:srgbClr val="000000"/>
                  </a:solidFill>
                  <a:latin typeface="Garet"/>
                </a:rPr>
                <a:t>Guest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3046228" y="388822"/>
            <a:ext cx="2480924" cy="771439"/>
            <a:chOff x="0" y="0"/>
            <a:chExt cx="3307899" cy="1028585"/>
          </a:xfrm>
        </p:grpSpPr>
        <p:sp>
          <p:nvSpPr>
            <p:cNvPr id="25" name="Freeform 25"/>
            <p:cNvSpPr/>
            <p:nvPr/>
          </p:nvSpPr>
          <p:spPr>
            <a:xfrm>
              <a:off x="1971278" y="34474"/>
              <a:ext cx="1336621" cy="994112"/>
            </a:xfrm>
            <a:custGeom>
              <a:avLst/>
              <a:gdLst/>
              <a:ahLst/>
              <a:cxnLst/>
              <a:rect l="l" t="t" r="r" b="b"/>
              <a:pathLst>
                <a:path w="1336621" h="994112">
                  <a:moveTo>
                    <a:pt x="0" y="0"/>
                  </a:moveTo>
                  <a:lnTo>
                    <a:pt x="1336621" y="0"/>
                  </a:lnTo>
                  <a:lnTo>
                    <a:pt x="1336621" y="994111"/>
                  </a:lnTo>
                  <a:lnTo>
                    <a:pt x="0" y="9941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xmlns="" r:embed="rId1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6" name="TextBox 26"/>
            <p:cNvSpPr txBox="1"/>
            <p:nvPr/>
          </p:nvSpPr>
          <p:spPr>
            <a:xfrm>
              <a:off x="0" y="114300"/>
              <a:ext cx="1933178" cy="9142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874"/>
                </a:lnSpc>
              </a:pPr>
              <a:r>
                <a:rPr lang="en-US" sz="5077">
                  <a:solidFill>
                    <a:srgbClr val="313137"/>
                  </a:solidFill>
                  <a:latin typeface="Calistoga"/>
                </a:rPr>
                <a:t>204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6196946" y="503122"/>
            <a:ext cx="5911213" cy="657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74"/>
              </a:lnSpc>
            </a:pPr>
            <a:r>
              <a:rPr lang="en-US" sz="5077">
                <a:solidFill>
                  <a:srgbClr val="313137"/>
                </a:solidFill>
                <a:latin typeface="Calistoga"/>
              </a:rPr>
              <a:t>Survey Results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2571622" y="3762249"/>
            <a:ext cx="8056522" cy="8725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51"/>
              </a:lnSpc>
            </a:pPr>
            <a:r>
              <a:rPr lang="en-US" sz="3054" spc="-91">
                <a:solidFill>
                  <a:srgbClr val="000000"/>
                </a:solidFill>
                <a:latin typeface="Garet"/>
              </a:rPr>
              <a:t>72.0% of younger respondents (18-34) find WhatsApp Live chat essential.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697128" y="6267727"/>
            <a:ext cx="9982735" cy="8725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51"/>
              </a:lnSpc>
            </a:pPr>
            <a:r>
              <a:rPr lang="en-US" sz="3054" spc="-91">
                <a:solidFill>
                  <a:srgbClr val="000000"/>
                </a:solidFill>
                <a:latin typeface="Garet"/>
              </a:rPr>
              <a:t>70.0% of younger respondents (18-34) view cryptocurrency payments positively.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2688334" y="7893502"/>
            <a:ext cx="8056522" cy="8725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51"/>
              </a:lnSpc>
            </a:pPr>
            <a:r>
              <a:rPr lang="en-US" sz="3054" spc="-91">
                <a:solidFill>
                  <a:srgbClr val="000000"/>
                </a:solidFill>
                <a:latin typeface="Garet"/>
              </a:rPr>
              <a:t>86.5% of all respondents view cryptocurrency payments positively.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2571622" y="2221817"/>
            <a:ext cx="8056522" cy="8725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51"/>
              </a:lnSpc>
            </a:pPr>
            <a:r>
              <a:rPr lang="en-US" sz="3054" spc="-91">
                <a:solidFill>
                  <a:srgbClr val="000000"/>
                </a:solidFill>
                <a:latin typeface="Garet"/>
              </a:rPr>
              <a:t>80.5% Majority prefer guest checkout with an email to keep track of orders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72686" y="298574"/>
            <a:ext cx="15499575" cy="9563423"/>
            <a:chOff x="0" y="0"/>
            <a:chExt cx="20666100" cy="12751231"/>
          </a:xfrm>
        </p:grpSpPr>
        <p:grpSp>
          <p:nvGrpSpPr>
            <p:cNvPr id="3" name="Group 3"/>
            <p:cNvGrpSpPr/>
            <p:nvPr/>
          </p:nvGrpSpPr>
          <p:grpSpPr>
            <a:xfrm rot="-10800000">
              <a:off x="2559234" y="0"/>
              <a:ext cx="15579636" cy="1947003"/>
              <a:chOff x="0" y="0"/>
              <a:chExt cx="3228135" cy="40342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228135" cy="403423"/>
              </a:xfrm>
              <a:custGeom>
                <a:avLst/>
                <a:gdLst/>
                <a:ahLst/>
                <a:cxnLst/>
                <a:rect l="l" t="t" r="r" b="b"/>
                <a:pathLst>
                  <a:path w="3228135" h="403423">
                    <a:moveTo>
                      <a:pt x="66257" y="0"/>
                    </a:moveTo>
                    <a:lnTo>
                      <a:pt x="3161878" y="0"/>
                    </a:lnTo>
                    <a:cubicBezTo>
                      <a:pt x="3179451" y="0"/>
                      <a:pt x="3196303" y="6981"/>
                      <a:pt x="3208729" y="19406"/>
                    </a:cubicBezTo>
                    <a:cubicBezTo>
                      <a:pt x="3221154" y="31832"/>
                      <a:pt x="3228135" y="48684"/>
                      <a:pt x="3228135" y="66257"/>
                    </a:cubicBezTo>
                    <a:lnTo>
                      <a:pt x="3228135" y="337167"/>
                    </a:lnTo>
                    <a:cubicBezTo>
                      <a:pt x="3228135" y="354739"/>
                      <a:pt x="3221154" y="371592"/>
                      <a:pt x="3208729" y="384017"/>
                    </a:cubicBezTo>
                    <a:cubicBezTo>
                      <a:pt x="3196303" y="396443"/>
                      <a:pt x="3179451" y="403423"/>
                      <a:pt x="3161878" y="403423"/>
                    </a:cubicBezTo>
                    <a:lnTo>
                      <a:pt x="66257" y="403423"/>
                    </a:lnTo>
                    <a:cubicBezTo>
                      <a:pt x="48684" y="403423"/>
                      <a:pt x="31832" y="396443"/>
                      <a:pt x="19406" y="384017"/>
                    </a:cubicBezTo>
                    <a:cubicBezTo>
                      <a:pt x="6981" y="371592"/>
                      <a:pt x="0" y="354739"/>
                      <a:pt x="0" y="337167"/>
                    </a:cubicBezTo>
                    <a:lnTo>
                      <a:pt x="0" y="66257"/>
                    </a:lnTo>
                    <a:cubicBezTo>
                      <a:pt x="0" y="48684"/>
                      <a:pt x="6981" y="31832"/>
                      <a:pt x="19406" y="19406"/>
                    </a:cubicBezTo>
                    <a:cubicBezTo>
                      <a:pt x="31832" y="6981"/>
                      <a:pt x="48684" y="0"/>
                      <a:pt x="6625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rnd">
                <a:solidFill>
                  <a:srgbClr val="F5AFCE"/>
                </a:solidFill>
                <a:prstDash val="solid"/>
                <a:round/>
              </a:ln>
            </p:spPr>
          </p:sp>
          <p:sp>
            <p:nvSpPr>
              <p:cNvPr id="5" name="TextBox 5"/>
              <p:cNvSpPr txBox="1"/>
              <p:nvPr/>
            </p:nvSpPr>
            <p:spPr>
              <a:xfrm>
                <a:off x="0" y="-28575"/>
                <a:ext cx="3228135" cy="43199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048255" y="3037578"/>
              <a:ext cx="5179495" cy="8908724"/>
              <a:chOff x="0" y="0"/>
              <a:chExt cx="812800" cy="1398015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1398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398015">
                    <a:moveTo>
                      <a:pt x="199297" y="0"/>
                    </a:moveTo>
                    <a:lnTo>
                      <a:pt x="613503" y="0"/>
                    </a:lnTo>
                    <a:cubicBezTo>
                      <a:pt x="723572" y="0"/>
                      <a:pt x="812800" y="89228"/>
                      <a:pt x="812800" y="199297"/>
                    </a:cubicBezTo>
                    <a:lnTo>
                      <a:pt x="812800" y="1198718"/>
                    </a:lnTo>
                    <a:cubicBezTo>
                      <a:pt x="812800" y="1251575"/>
                      <a:pt x="791803" y="1302267"/>
                      <a:pt x="754427" y="1339642"/>
                    </a:cubicBezTo>
                    <a:cubicBezTo>
                      <a:pt x="717052" y="1377018"/>
                      <a:pt x="666360" y="1398015"/>
                      <a:pt x="613503" y="1398015"/>
                    </a:cubicBezTo>
                    <a:lnTo>
                      <a:pt x="199297" y="1398015"/>
                    </a:lnTo>
                    <a:cubicBezTo>
                      <a:pt x="89228" y="1398015"/>
                      <a:pt x="0" y="1308787"/>
                      <a:pt x="0" y="1198718"/>
                    </a:cubicBezTo>
                    <a:lnTo>
                      <a:pt x="0" y="199297"/>
                    </a:lnTo>
                    <a:cubicBezTo>
                      <a:pt x="0" y="89228"/>
                      <a:pt x="89228" y="0"/>
                      <a:pt x="199297" y="0"/>
                    </a:cubicBezTo>
                    <a:close/>
                  </a:path>
                </a:pathLst>
              </a:custGeom>
              <a:solidFill>
                <a:srgbClr val="FDFDFD"/>
              </a:solidFill>
              <a:ln w="19050" cap="rnd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0" y="-28575"/>
                <a:ext cx="812800" cy="14265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7759305" y="3037578"/>
              <a:ext cx="5179495" cy="8908724"/>
              <a:chOff x="0" y="0"/>
              <a:chExt cx="812800" cy="1398015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1398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398015">
                    <a:moveTo>
                      <a:pt x="199297" y="0"/>
                    </a:moveTo>
                    <a:lnTo>
                      <a:pt x="613503" y="0"/>
                    </a:lnTo>
                    <a:cubicBezTo>
                      <a:pt x="723572" y="0"/>
                      <a:pt x="812800" y="89228"/>
                      <a:pt x="812800" y="199297"/>
                    </a:cubicBezTo>
                    <a:lnTo>
                      <a:pt x="812800" y="1198718"/>
                    </a:lnTo>
                    <a:cubicBezTo>
                      <a:pt x="812800" y="1251575"/>
                      <a:pt x="791803" y="1302267"/>
                      <a:pt x="754427" y="1339642"/>
                    </a:cubicBezTo>
                    <a:cubicBezTo>
                      <a:pt x="717052" y="1377018"/>
                      <a:pt x="666360" y="1398015"/>
                      <a:pt x="613503" y="1398015"/>
                    </a:cubicBezTo>
                    <a:lnTo>
                      <a:pt x="199297" y="1398015"/>
                    </a:lnTo>
                    <a:cubicBezTo>
                      <a:pt x="89228" y="1398015"/>
                      <a:pt x="0" y="1308787"/>
                      <a:pt x="0" y="1198718"/>
                    </a:cubicBezTo>
                    <a:lnTo>
                      <a:pt x="0" y="199297"/>
                    </a:lnTo>
                    <a:cubicBezTo>
                      <a:pt x="0" y="89228"/>
                      <a:pt x="89228" y="0"/>
                      <a:pt x="199297" y="0"/>
                    </a:cubicBezTo>
                    <a:close/>
                  </a:path>
                </a:pathLst>
              </a:custGeom>
              <a:solidFill>
                <a:srgbClr val="FDFDFD"/>
              </a:solidFill>
              <a:ln w="19050" cap="rnd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0" y="-28575"/>
                <a:ext cx="812800" cy="14265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14470354" y="3037578"/>
              <a:ext cx="5179495" cy="8908724"/>
              <a:chOff x="0" y="0"/>
              <a:chExt cx="812800" cy="1398015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1398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398015">
                    <a:moveTo>
                      <a:pt x="199297" y="0"/>
                    </a:moveTo>
                    <a:lnTo>
                      <a:pt x="613503" y="0"/>
                    </a:lnTo>
                    <a:cubicBezTo>
                      <a:pt x="723572" y="0"/>
                      <a:pt x="812800" y="89228"/>
                      <a:pt x="812800" y="199297"/>
                    </a:cubicBezTo>
                    <a:lnTo>
                      <a:pt x="812800" y="1198718"/>
                    </a:lnTo>
                    <a:cubicBezTo>
                      <a:pt x="812800" y="1251575"/>
                      <a:pt x="791803" y="1302267"/>
                      <a:pt x="754427" y="1339642"/>
                    </a:cubicBezTo>
                    <a:cubicBezTo>
                      <a:pt x="717052" y="1377018"/>
                      <a:pt x="666360" y="1398015"/>
                      <a:pt x="613503" y="1398015"/>
                    </a:cubicBezTo>
                    <a:lnTo>
                      <a:pt x="199297" y="1398015"/>
                    </a:lnTo>
                    <a:cubicBezTo>
                      <a:pt x="89228" y="1398015"/>
                      <a:pt x="0" y="1308787"/>
                      <a:pt x="0" y="1198718"/>
                    </a:cubicBezTo>
                    <a:lnTo>
                      <a:pt x="0" y="199297"/>
                    </a:lnTo>
                    <a:cubicBezTo>
                      <a:pt x="0" y="89228"/>
                      <a:pt x="89228" y="0"/>
                      <a:pt x="199297" y="0"/>
                    </a:cubicBezTo>
                    <a:close/>
                  </a:path>
                </a:pathLst>
              </a:custGeom>
              <a:solidFill>
                <a:srgbClr val="FDFDFD"/>
              </a:solidFill>
              <a:ln w="19050" cap="rnd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28575"/>
                <a:ext cx="812800" cy="14265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1988153" y="3838205"/>
              <a:ext cx="3299699" cy="4163658"/>
            </a:xfrm>
            <a:custGeom>
              <a:avLst/>
              <a:gdLst/>
              <a:ahLst/>
              <a:cxnLst/>
              <a:rect l="l" t="t" r="r" b="b"/>
              <a:pathLst>
                <a:path w="3299699" h="4163658">
                  <a:moveTo>
                    <a:pt x="0" y="0"/>
                  </a:moveTo>
                  <a:lnTo>
                    <a:pt x="3299699" y="0"/>
                  </a:lnTo>
                  <a:lnTo>
                    <a:pt x="3299699" y="4163658"/>
                  </a:lnTo>
                  <a:lnTo>
                    <a:pt x="0" y="41636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8534485" y="4351287"/>
              <a:ext cx="3629135" cy="3275294"/>
            </a:xfrm>
            <a:custGeom>
              <a:avLst/>
              <a:gdLst/>
              <a:ahLst/>
              <a:cxnLst/>
              <a:rect l="l" t="t" r="r" b="b"/>
              <a:pathLst>
                <a:path w="3629135" h="3275294">
                  <a:moveTo>
                    <a:pt x="0" y="0"/>
                  </a:moveTo>
                  <a:lnTo>
                    <a:pt x="3629135" y="0"/>
                  </a:lnTo>
                  <a:lnTo>
                    <a:pt x="3629135" y="3275294"/>
                  </a:lnTo>
                  <a:lnTo>
                    <a:pt x="0" y="32752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7" name="Freeform 17"/>
            <p:cNvSpPr/>
            <p:nvPr/>
          </p:nvSpPr>
          <p:spPr>
            <a:xfrm>
              <a:off x="14952092" y="4118411"/>
              <a:ext cx="4216020" cy="4539456"/>
            </a:xfrm>
            <a:custGeom>
              <a:avLst/>
              <a:gdLst/>
              <a:ahLst/>
              <a:cxnLst/>
              <a:rect l="l" t="t" r="r" b="b"/>
              <a:pathLst>
                <a:path w="4216020" h="4539456">
                  <a:moveTo>
                    <a:pt x="0" y="0"/>
                  </a:moveTo>
                  <a:lnTo>
                    <a:pt x="4216020" y="0"/>
                  </a:lnTo>
                  <a:lnTo>
                    <a:pt x="4216020" y="4539456"/>
                  </a:lnTo>
                  <a:lnTo>
                    <a:pt x="0" y="45394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</p:sp>
        <p:sp>
          <p:nvSpPr>
            <p:cNvPr id="18" name="Freeform 18"/>
            <p:cNvSpPr/>
            <p:nvPr/>
          </p:nvSpPr>
          <p:spPr>
            <a:xfrm rot="-4943595">
              <a:off x="-206689" y="2606396"/>
              <a:ext cx="1461633" cy="862363"/>
            </a:xfrm>
            <a:custGeom>
              <a:avLst/>
              <a:gdLst/>
              <a:ahLst/>
              <a:cxnLst/>
              <a:rect l="l" t="t" r="r" b="b"/>
              <a:pathLst>
                <a:path w="1461633" h="862363">
                  <a:moveTo>
                    <a:pt x="0" y="0"/>
                  </a:moveTo>
                  <a:lnTo>
                    <a:pt x="1461633" y="0"/>
                  </a:lnTo>
                  <a:lnTo>
                    <a:pt x="1461633" y="862363"/>
                  </a:lnTo>
                  <a:lnTo>
                    <a:pt x="0" y="8623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9" name="Freeform 19"/>
            <p:cNvSpPr/>
            <p:nvPr/>
          </p:nvSpPr>
          <p:spPr>
            <a:xfrm rot="-4943595">
              <a:off x="6316600" y="8513088"/>
              <a:ext cx="1080551" cy="637525"/>
            </a:xfrm>
            <a:custGeom>
              <a:avLst/>
              <a:gdLst/>
              <a:ahLst/>
              <a:cxnLst/>
              <a:rect l="l" t="t" r="r" b="b"/>
              <a:pathLst>
                <a:path w="1080551" h="637525">
                  <a:moveTo>
                    <a:pt x="0" y="0"/>
                  </a:moveTo>
                  <a:lnTo>
                    <a:pt x="1080550" y="0"/>
                  </a:lnTo>
                  <a:lnTo>
                    <a:pt x="1080550" y="637525"/>
                  </a:lnTo>
                  <a:lnTo>
                    <a:pt x="0" y="6375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0" name="Freeform 20"/>
            <p:cNvSpPr/>
            <p:nvPr/>
          </p:nvSpPr>
          <p:spPr>
            <a:xfrm rot="-4943595">
              <a:off x="-16148" y="11049823"/>
              <a:ext cx="1080551" cy="637525"/>
            </a:xfrm>
            <a:custGeom>
              <a:avLst/>
              <a:gdLst/>
              <a:ahLst/>
              <a:cxnLst/>
              <a:rect l="l" t="t" r="r" b="b"/>
              <a:pathLst>
                <a:path w="1080551" h="637525">
                  <a:moveTo>
                    <a:pt x="0" y="0"/>
                  </a:moveTo>
                  <a:lnTo>
                    <a:pt x="1080551" y="0"/>
                  </a:lnTo>
                  <a:lnTo>
                    <a:pt x="1080551" y="637525"/>
                  </a:lnTo>
                  <a:lnTo>
                    <a:pt x="0" y="6375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1" name="Freeform 21"/>
            <p:cNvSpPr/>
            <p:nvPr/>
          </p:nvSpPr>
          <p:spPr>
            <a:xfrm rot="-4943595">
              <a:off x="12815841" y="4212150"/>
              <a:ext cx="1560381" cy="920625"/>
            </a:xfrm>
            <a:custGeom>
              <a:avLst/>
              <a:gdLst/>
              <a:ahLst/>
              <a:cxnLst/>
              <a:rect l="l" t="t" r="r" b="b"/>
              <a:pathLst>
                <a:path w="1560381" h="920625">
                  <a:moveTo>
                    <a:pt x="0" y="0"/>
                  </a:moveTo>
                  <a:lnTo>
                    <a:pt x="1560380" y="0"/>
                  </a:lnTo>
                  <a:lnTo>
                    <a:pt x="1560380" y="920624"/>
                  </a:lnTo>
                  <a:lnTo>
                    <a:pt x="0" y="9206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Freeform 22"/>
            <p:cNvSpPr/>
            <p:nvPr/>
          </p:nvSpPr>
          <p:spPr>
            <a:xfrm rot="-4943595">
              <a:off x="19738349" y="9668521"/>
              <a:ext cx="1080551" cy="637525"/>
            </a:xfrm>
            <a:custGeom>
              <a:avLst/>
              <a:gdLst/>
              <a:ahLst/>
              <a:cxnLst/>
              <a:rect l="l" t="t" r="r" b="b"/>
              <a:pathLst>
                <a:path w="1080551" h="637525">
                  <a:moveTo>
                    <a:pt x="0" y="0"/>
                  </a:moveTo>
                  <a:lnTo>
                    <a:pt x="1080551" y="0"/>
                  </a:lnTo>
                  <a:lnTo>
                    <a:pt x="1080551" y="637525"/>
                  </a:lnTo>
                  <a:lnTo>
                    <a:pt x="0" y="6375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3" name="Freeform 23"/>
            <p:cNvSpPr/>
            <p:nvPr/>
          </p:nvSpPr>
          <p:spPr>
            <a:xfrm>
              <a:off x="2657821" y="10790869"/>
              <a:ext cx="1960363" cy="1960363"/>
            </a:xfrm>
            <a:custGeom>
              <a:avLst/>
              <a:gdLst/>
              <a:ahLst/>
              <a:cxnLst/>
              <a:rect l="l" t="t" r="r" b="b"/>
              <a:pathLst>
                <a:path w="1960363" h="1960363">
                  <a:moveTo>
                    <a:pt x="0" y="0"/>
                  </a:moveTo>
                  <a:lnTo>
                    <a:pt x="1960363" y="0"/>
                  </a:lnTo>
                  <a:lnTo>
                    <a:pt x="1960363" y="1960362"/>
                  </a:lnTo>
                  <a:lnTo>
                    <a:pt x="0" y="19603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xmlns="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4" name="Freeform 24"/>
            <p:cNvSpPr/>
            <p:nvPr/>
          </p:nvSpPr>
          <p:spPr>
            <a:xfrm>
              <a:off x="9398477" y="10790869"/>
              <a:ext cx="1960363" cy="1960363"/>
            </a:xfrm>
            <a:custGeom>
              <a:avLst/>
              <a:gdLst/>
              <a:ahLst/>
              <a:cxnLst/>
              <a:rect l="l" t="t" r="r" b="b"/>
              <a:pathLst>
                <a:path w="1960363" h="1960363">
                  <a:moveTo>
                    <a:pt x="0" y="0"/>
                  </a:moveTo>
                  <a:lnTo>
                    <a:pt x="1960362" y="0"/>
                  </a:lnTo>
                  <a:lnTo>
                    <a:pt x="1960362" y="1960362"/>
                  </a:lnTo>
                  <a:lnTo>
                    <a:pt x="0" y="19603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xmlns="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16386743" y="10705501"/>
              <a:ext cx="1960363" cy="1960363"/>
            </a:xfrm>
            <a:custGeom>
              <a:avLst/>
              <a:gdLst/>
              <a:ahLst/>
              <a:cxnLst/>
              <a:rect l="l" t="t" r="r" b="b"/>
              <a:pathLst>
                <a:path w="1960363" h="1960363">
                  <a:moveTo>
                    <a:pt x="0" y="0"/>
                  </a:moveTo>
                  <a:lnTo>
                    <a:pt x="1960362" y="0"/>
                  </a:lnTo>
                  <a:lnTo>
                    <a:pt x="1960362" y="1960362"/>
                  </a:lnTo>
                  <a:lnTo>
                    <a:pt x="0" y="19603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xmlns="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6" name="Freeform 26"/>
            <p:cNvSpPr/>
            <p:nvPr/>
          </p:nvSpPr>
          <p:spPr>
            <a:xfrm>
              <a:off x="2979767" y="2256116"/>
              <a:ext cx="1439698" cy="1439698"/>
            </a:xfrm>
            <a:custGeom>
              <a:avLst/>
              <a:gdLst/>
              <a:ahLst/>
              <a:cxnLst/>
              <a:rect l="l" t="t" r="r" b="b"/>
              <a:pathLst>
                <a:path w="1439698" h="1439698">
                  <a:moveTo>
                    <a:pt x="0" y="0"/>
                  </a:moveTo>
                  <a:lnTo>
                    <a:pt x="1439698" y="0"/>
                  </a:lnTo>
                  <a:lnTo>
                    <a:pt x="1439698" y="1439697"/>
                  </a:lnTo>
                  <a:lnTo>
                    <a:pt x="0" y="14396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xmlns="" r:embed="rId1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7" name="Freeform 27"/>
            <p:cNvSpPr/>
            <p:nvPr/>
          </p:nvSpPr>
          <p:spPr>
            <a:xfrm>
              <a:off x="9664708" y="2327125"/>
              <a:ext cx="1368689" cy="1368689"/>
            </a:xfrm>
            <a:custGeom>
              <a:avLst/>
              <a:gdLst/>
              <a:ahLst/>
              <a:cxnLst/>
              <a:rect l="l" t="t" r="r" b="b"/>
              <a:pathLst>
                <a:path w="1368689" h="1368689">
                  <a:moveTo>
                    <a:pt x="0" y="0"/>
                  </a:moveTo>
                  <a:lnTo>
                    <a:pt x="1368689" y="0"/>
                  </a:lnTo>
                  <a:lnTo>
                    <a:pt x="1368689" y="1368688"/>
                  </a:lnTo>
                  <a:lnTo>
                    <a:pt x="0" y="13686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xmlns="" r:embed="rId1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28"/>
            <p:cNvSpPr/>
            <p:nvPr/>
          </p:nvSpPr>
          <p:spPr>
            <a:xfrm>
              <a:off x="16386743" y="2302605"/>
              <a:ext cx="1346719" cy="1346719"/>
            </a:xfrm>
            <a:custGeom>
              <a:avLst/>
              <a:gdLst/>
              <a:ahLst/>
              <a:cxnLst/>
              <a:rect l="l" t="t" r="r" b="b"/>
              <a:pathLst>
                <a:path w="1346719" h="1346719">
                  <a:moveTo>
                    <a:pt x="0" y="0"/>
                  </a:moveTo>
                  <a:lnTo>
                    <a:pt x="1346718" y="0"/>
                  </a:lnTo>
                  <a:lnTo>
                    <a:pt x="1346718" y="1346719"/>
                  </a:lnTo>
                  <a:lnTo>
                    <a:pt x="0" y="13467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>
                <a:extLst>
                  <a:ext uri="{96DAC541-7B7A-43D3-8B79-37D633B846F1}">
                    <asvg:svgBlip xmlns:asvg="http://schemas.microsoft.com/office/drawing/2016/SVG/main" xmlns="" r:embed="rId2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TextBox 29"/>
            <p:cNvSpPr txBox="1"/>
            <p:nvPr/>
          </p:nvSpPr>
          <p:spPr>
            <a:xfrm>
              <a:off x="2903097" y="482174"/>
              <a:ext cx="14951121" cy="86499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41"/>
                </a:lnSpc>
              </a:pPr>
              <a:r>
                <a:rPr lang="en-US" sz="4834">
                  <a:solidFill>
                    <a:srgbClr val="313137"/>
                  </a:solidFill>
                  <a:latin typeface="Calistoga"/>
                </a:rPr>
                <a:t>Infrastructure and Technology  Strategy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1343239" y="8828168"/>
              <a:ext cx="4589528" cy="14074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46"/>
                </a:lnSpc>
              </a:pPr>
              <a:r>
                <a:rPr lang="en-US" sz="3104">
                  <a:solidFill>
                    <a:srgbClr val="313137"/>
                  </a:solidFill>
                  <a:latin typeface="Garet Bold"/>
                </a:rPr>
                <a:t>Cloud Based Solutions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8054288" y="8828168"/>
              <a:ext cx="4589528" cy="14074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46"/>
                </a:lnSpc>
              </a:pPr>
              <a:r>
                <a:rPr lang="en-US" sz="3104">
                  <a:solidFill>
                    <a:srgbClr val="313137"/>
                  </a:solidFill>
                  <a:latin typeface="Garet Bold"/>
                </a:rPr>
                <a:t>Cost Effective Options 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14765338" y="8828168"/>
              <a:ext cx="4589528" cy="14074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46"/>
                </a:lnSpc>
              </a:pPr>
              <a:r>
                <a:rPr lang="en-US" sz="3104">
                  <a:solidFill>
                    <a:srgbClr val="313137"/>
                  </a:solidFill>
                  <a:latin typeface="Garet Bold"/>
                </a:rPr>
                <a:t>Open-Source Technologies</a:t>
              </a:r>
            </a:p>
          </p:txBody>
        </p:sp>
      </p:grp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5368606" y="295695"/>
            <a:ext cx="3434828" cy="1137951"/>
            <a:chOff x="0" y="0"/>
            <a:chExt cx="1362781" cy="45148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62781" cy="451486"/>
            </a:xfrm>
            <a:custGeom>
              <a:avLst/>
              <a:gdLst/>
              <a:ahLst/>
              <a:cxnLst/>
              <a:rect l="l" t="t" r="r" b="b"/>
              <a:pathLst>
                <a:path w="1362781" h="451486">
                  <a:moveTo>
                    <a:pt x="225395" y="0"/>
                  </a:moveTo>
                  <a:lnTo>
                    <a:pt x="1137386" y="0"/>
                  </a:lnTo>
                  <a:cubicBezTo>
                    <a:pt x="1261868" y="0"/>
                    <a:pt x="1362781" y="100913"/>
                    <a:pt x="1362781" y="225395"/>
                  </a:cubicBezTo>
                  <a:lnTo>
                    <a:pt x="1362781" y="226092"/>
                  </a:lnTo>
                  <a:cubicBezTo>
                    <a:pt x="1362781" y="350574"/>
                    <a:pt x="1261868" y="451486"/>
                    <a:pt x="1137386" y="451486"/>
                  </a:cubicBezTo>
                  <a:lnTo>
                    <a:pt x="225395" y="451486"/>
                  </a:lnTo>
                  <a:cubicBezTo>
                    <a:pt x="100913" y="451486"/>
                    <a:pt x="0" y="350574"/>
                    <a:pt x="0" y="226092"/>
                  </a:cubicBezTo>
                  <a:lnTo>
                    <a:pt x="0" y="225395"/>
                  </a:lnTo>
                  <a:cubicBezTo>
                    <a:pt x="0" y="100913"/>
                    <a:pt x="100913" y="0"/>
                    <a:pt x="225395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136278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35991" y="1752104"/>
            <a:ext cx="11158951" cy="8372165"/>
          </a:xfrm>
          <a:custGeom>
            <a:avLst/>
            <a:gdLst/>
            <a:ahLst/>
            <a:cxnLst/>
            <a:rect l="l" t="t" r="r" b="b"/>
            <a:pathLst>
              <a:path w="11158951" h="8372165">
                <a:moveTo>
                  <a:pt x="0" y="0"/>
                </a:moveTo>
                <a:lnTo>
                  <a:pt x="11158951" y="0"/>
                </a:lnTo>
                <a:lnTo>
                  <a:pt x="11158951" y="8372166"/>
                </a:lnTo>
                <a:lnTo>
                  <a:pt x="0" y="83721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3708790" y="627472"/>
            <a:ext cx="7035655" cy="579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1"/>
              </a:lnSpc>
            </a:pPr>
            <a:r>
              <a:rPr lang="en-US" sz="4502">
                <a:solidFill>
                  <a:srgbClr val="313137"/>
                </a:solidFill>
                <a:latin typeface="Calistoga"/>
              </a:rPr>
              <a:t>Hardware </a:t>
            </a:r>
          </a:p>
        </p:txBody>
      </p:sp>
      <p:sp>
        <p:nvSpPr>
          <p:cNvPr id="7" name="AutoShape 7"/>
          <p:cNvSpPr/>
          <p:nvPr/>
        </p:nvSpPr>
        <p:spPr>
          <a:xfrm flipH="1" flipV="1">
            <a:off x="11436890" y="2154889"/>
            <a:ext cx="9525" cy="7131986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8" name="Group 8"/>
          <p:cNvGrpSpPr/>
          <p:nvPr/>
        </p:nvGrpSpPr>
        <p:grpSpPr>
          <a:xfrm rot="-10800000">
            <a:off x="9144000" y="295695"/>
            <a:ext cx="3200889" cy="1137951"/>
            <a:chOff x="0" y="0"/>
            <a:chExt cx="1269965" cy="45148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269965" cy="451486"/>
            </a:xfrm>
            <a:custGeom>
              <a:avLst/>
              <a:gdLst/>
              <a:ahLst/>
              <a:cxnLst/>
              <a:rect l="l" t="t" r="r" b="b"/>
              <a:pathLst>
                <a:path w="1269965" h="451486">
                  <a:moveTo>
                    <a:pt x="225743" y="0"/>
                  </a:moveTo>
                  <a:lnTo>
                    <a:pt x="1044222" y="0"/>
                  </a:lnTo>
                  <a:cubicBezTo>
                    <a:pt x="1168896" y="0"/>
                    <a:pt x="1269965" y="101069"/>
                    <a:pt x="1269965" y="225743"/>
                  </a:cubicBezTo>
                  <a:lnTo>
                    <a:pt x="1269965" y="225743"/>
                  </a:lnTo>
                  <a:cubicBezTo>
                    <a:pt x="1269965" y="285614"/>
                    <a:pt x="1246181" y="343033"/>
                    <a:pt x="1203846" y="385368"/>
                  </a:cubicBezTo>
                  <a:cubicBezTo>
                    <a:pt x="1161511" y="427703"/>
                    <a:pt x="1104092" y="451486"/>
                    <a:pt x="1044222" y="451486"/>
                  </a:cubicBezTo>
                  <a:lnTo>
                    <a:pt x="225743" y="451486"/>
                  </a:lnTo>
                  <a:cubicBezTo>
                    <a:pt x="101069" y="451486"/>
                    <a:pt x="0" y="350418"/>
                    <a:pt x="0" y="225743"/>
                  </a:cubicBezTo>
                  <a:lnTo>
                    <a:pt x="0" y="225743"/>
                  </a:lnTo>
                  <a:cubicBezTo>
                    <a:pt x="0" y="101069"/>
                    <a:pt x="101069" y="0"/>
                    <a:pt x="225743" y="0"/>
                  </a:cubicBezTo>
                  <a:close/>
                </a:path>
              </a:pathLst>
            </a:custGeom>
            <a:solidFill>
              <a:srgbClr val="6988DA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1269965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9747185" y="447753"/>
            <a:ext cx="923916" cy="833835"/>
          </a:xfrm>
          <a:custGeom>
            <a:avLst/>
            <a:gdLst/>
            <a:ahLst/>
            <a:cxnLst/>
            <a:rect l="l" t="t" r="r" b="b"/>
            <a:pathLst>
              <a:path w="923916" h="833835">
                <a:moveTo>
                  <a:pt x="0" y="0"/>
                </a:moveTo>
                <a:lnTo>
                  <a:pt x="923917" y="0"/>
                </a:lnTo>
                <a:lnTo>
                  <a:pt x="923917" y="833835"/>
                </a:lnTo>
                <a:lnTo>
                  <a:pt x="0" y="83383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1103611" y="447753"/>
            <a:ext cx="660814" cy="833835"/>
          </a:xfrm>
          <a:custGeom>
            <a:avLst/>
            <a:gdLst/>
            <a:ahLst/>
            <a:cxnLst/>
            <a:rect l="l" t="t" r="r" b="b"/>
            <a:pathLst>
              <a:path w="660814" h="833835">
                <a:moveTo>
                  <a:pt x="0" y="0"/>
                </a:moveTo>
                <a:lnTo>
                  <a:pt x="660814" y="0"/>
                </a:lnTo>
                <a:lnTo>
                  <a:pt x="660814" y="833835"/>
                </a:lnTo>
                <a:lnTo>
                  <a:pt x="0" y="8338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89290" y="3431848"/>
            <a:ext cx="5938833" cy="5129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73"/>
              </a:lnSpc>
            </a:pPr>
            <a:r>
              <a:rPr lang="en-US" sz="3052">
                <a:solidFill>
                  <a:srgbClr val="313137"/>
                </a:solidFill>
                <a:latin typeface="Garet"/>
              </a:rPr>
              <a:t>Ampere A1 Compute Instance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589290" y="4649266"/>
            <a:ext cx="6764112" cy="10462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73"/>
              </a:lnSpc>
            </a:pPr>
            <a:r>
              <a:rPr lang="en-US" sz="3052">
                <a:solidFill>
                  <a:srgbClr val="313137"/>
                </a:solidFill>
                <a:latin typeface="Garet"/>
              </a:rPr>
              <a:t>4 ARM processors, 24GB of RAM, and 200GB of storage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589290" y="6400335"/>
            <a:ext cx="4487168" cy="5129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73"/>
              </a:lnSpc>
            </a:pPr>
            <a:r>
              <a:rPr lang="en-US" sz="3052">
                <a:solidFill>
                  <a:srgbClr val="313137"/>
                </a:solidFill>
                <a:latin typeface="Garet"/>
              </a:rPr>
              <a:t>network load balancer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H="1" flipV="1">
            <a:off x="9651325" y="1938909"/>
            <a:ext cx="9525" cy="7131986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Freeform 3"/>
          <p:cNvSpPr/>
          <p:nvPr/>
        </p:nvSpPr>
        <p:spPr>
          <a:xfrm>
            <a:off x="904993" y="1476945"/>
            <a:ext cx="8547710" cy="8537736"/>
          </a:xfrm>
          <a:custGeom>
            <a:avLst/>
            <a:gdLst/>
            <a:ahLst/>
            <a:cxnLst/>
            <a:rect l="l" t="t" r="r" b="b"/>
            <a:pathLst>
              <a:path w="8547710" h="8537736">
                <a:moveTo>
                  <a:pt x="0" y="0"/>
                </a:moveTo>
                <a:lnTo>
                  <a:pt x="8547709" y="0"/>
                </a:lnTo>
                <a:lnTo>
                  <a:pt x="8547709" y="8537736"/>
                </a:lnTo>
                <a:lnTo>
                  <a:pt x="0" y="85377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057525" y="2126605"/>
            <a:ext cx="6739059" cy="3405761"/>
          </a:xfrm>
          <a:custGeom>
            <a:avLst/>
            <a:gdLst/>
            <a:ahLst/>
            <a:cxnLst/>
            <a:rect l="l" t="t" r="r" b="b"/>
            <a:pathLst>
              <a:path w="6739059" h="3405761">
                <a:moveTo>
                  <a:pt x="0" y="0"/>
                </a:moveTo>
                <a:lnTo>
                  <a:pt x="6739059" y="0"/>
                </a:lnTo>
                <a:lnTo>
                  <a:pt x="6739059" y="3405760"/>
                </a:lnTo>
                <a:lnTo>
                  <a:pt x="0" y="34057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9471102" y="5532365"/>
            <a:ext cx="7911905" cy="3751870"/>
          </a:xfrm>
          <a:custGeom>
            <a:avLst/>
            <a:gdLst/>
            <a:ahLst/>
            <a:cxnLst/>
            <a:rect l="l" t="t" r="r" b="b"/>
            <a:pathLst>
              <a:path w="7911905" h="3751870">
                <a:moveTo>
                  <a:pt x="0" y="0"/>
                </a:moveTo>
                <a:lnTo>
                  <a:pt x="7911905" y="0"/>
                </a:lnTo>
                <a:lnTo>
                  <a:pt x="7911905" y="3751870"/>
                </a:lnTo>
                <a:lnTo>
                  <a:pt x="0" y="37518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334" t="-12432" b="-13700"/>
            </a:stretch>
          </a:blipFill>
        </p:spPr>
      </p:sp>
      <p:grpSp>
        <p:nvGrpSpPr>
          <p:cNvPr id="6" name="Group 6"/>
          <p:cNvGrpSpPr/>
          <p:nvPr/>
        </p:nvGrpSpPr>
        <p:grpSpPr>
          <a:xfrm rot="-10800000">
            <a:off x="5368606" y="295695"/>
            <a:ext cx="3434828" cy="1137951"/>
            <a:chOff x="0" y="0"/>
            <a:chExt cx="1362781" cy="45148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362781" cy="451486"/>
            </a:xfrm>
            <a:custGeom>
              <a:avLst/>
              <a:gdLst/>
              <a:ahLst/>
              <a:cxnLst/>
              <a:rect l="l" t="t" r="r" b="b"/>
              <a:pathLst>
                <a:path w="1362781" h="451486">
                  <a:moveTo>
                    <a:pt x="225395" y="0"/>
                  </a:moveTo>
                  <a:lnTo>
                    <a:pt x="1137386" y="0"/>
                  </a:lnTo>
                  <a:cubicBezTo>
                    <a:pt x="1261868" y="0"/>
                    <a:pt x="1362781" y="100913"/>
                    <a:pt x="1362781" y="225395"/>
                  </a:cubicBezTo>
                  <a:lnTo>
                    <a:pt x="1362781" y="226092"/>
                  </a:lnTo>
                  <a:cubicBezTo>
                    <a:pt x="1362781" y="350574"/>
                    <a:pt x="1261868" y="451486"/>
                    <a:pt x="1137386" y="451486"/>
                  </a:cubicBezTo>
                  <a:lnTo>
                    <a:pt x="225395" y="451486"/>
                  </a:lnTo>
                  <a:cubicBezTo>
                    <a:pt x="100913" y="451486"/>
                    <a:pt x="0" y="350574"/>
                    <a:pt x="0" y="226092"/>
                  </a:cubicBezTo>
                  <a:lnTo>
                    <a:pt x="0" y="225395"/>
                  </a:lnTo>
                  <a:cubicBezTo>
                    <a:pt x="0" y="100913"/>
                    <a:pt x="100913" y="0"/>
                    <a:pt x="225395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1362781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3708790" y="627472"/>
            <a:ext cx="7035655" cy="579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1"/>
              </a:lnSpc>
            </a:pPr>
            <a:r>
              <a:rPr lang="en-US" sz="4502">
                <a:solidFill>
                  <a:srgbClr val="313137"/>
                </a:solidFill>
                <a:latin typeface="Calistoga"/>
              </a:rPr>
              <a:t>Software</a:t>
            </a:r>
          </a:p>
        </p:txBody>
      </p:sp>
      <p:grpSp>
        <p:nvGrpSpPr>
          <p:cNvPr id="10" name="Group 10"/>
          <p:cNvGrpSpPr/>
          <p:nvPr/>
        </p:nvGrpSpPr>
        <p:grpSpPr>
          <a:xfrm rot="-10800000">
            <a:off x="9144000" y="295695"/>
            <a:ext cx="3200889" cy="1137951"/>
            <a:chOff x="0" y="0"/>
            <a:chExt cx="1269965" cy="45148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69965" cy="451486"/>
            </a:xfrm>
            <a:custGeom>
              <a:avLst/>
              <a:gdLst/>
              <a:ahLst/>
              <a:cxnLst/>
              <a:rect l="l" t="t" r="r" b="b"/>
              <a:pathLst>
                <a:path w="1269965" h="451486">
                  <a:moveTo>
                    <a:pt x="225743" y="0"/>
                  </a:moveTo>
                  <a:lnTo>
                    <a:pt x="1044222" y="0"/>
                  </a:lnTo>
                  <a:cubicBezTo>
                    <a:pt x="1168896" y="0"/>
                    <a:pt x="1269965" y="101069"/>
                    <a:pt x="1269965" y="225743"/>
                  </a:cubicBezTo>
                  <a:lnTo>
                    <a:pt x="1269965" y="225743"/>
                  </a:lnTo>
                  <a:cubicBezTo>
                    <a:pt x="1269965" y="285614"/>
                    <a:pt x="1246181" y="343033"/>
                    <a:pt x="1203846" y="385368"/>
                  </a:cubicBezTo>
                  <a:cubicBezTo>
                    <a:pt x="1161511" y="427703"/>
                    <a:pt x="1104092" y="451486"/>
                    <a:pt x="1044222" y="451486"/>
                  </a:cubicBezTo>
                  <a:lnTo>
                    <a:pt x="225743" y="451486"/>
                  </a:lnTo>
                  <a:cubicBezTo>
                    <a:pt x="101069" y="451486"/>
                    <a:pt x="0" y="350418"/>
                    <a:pt x="0" y="225743"/>
                  </a:cubicBezTo>
                  <a:lnTo>
                    <a:pt x="0" y="225743"/>
                  </a:lnTo>
                  <a:cubicBezTo>
                    <a:pt x="0" y="101069"/>
                    <a:pt x="101069" y="0"/>
                    <a:pt x="225743" y="0"/>
                  </a:cubicBezTo>
                  <a:close/>
                </a:path>
              </a:pathLst>
            </a:custGeom>
            <a:solidFill>
              <a:srgbClr val="6988DA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28575"/>
              <a:ext cx="1269965" cy="4800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9747185" y="447753"/>
            <a:ext cx="923916" cy="833835"/>
          </a:xfrm>
          <a:custGeom>
            <a:avLst/>
            <a:gdLst/>
            <a:ahLst/>
            <a:cxnLst/>
            <a:rect l="l" t="t" r="r" b="b"/>
            <a:pathLst>
              <a:path w="923916" h="833835">
                <a:moveTo>
                  <a:pt x="0" y="0"/>
                </a:moveTo>
                <a:lnTo>
                  <a:pt x="923917" y="0"/>
                </a:lnTo>
                <a:lnTo>
                  <a:pt x="923917" y="833835"/>
                </a:lnTo>
                <a:lnTo>
                  <a:pt x="0" y="8338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1103611" y="447753"/>
            <a:ext cx="660814" cy="833835"/>
          </a:xfrm>
          <a:custGeom>
            <a:avLst/>
            <a:gdLst/>
            <a:ahLst/>
            <a:cxnLst/>
            <a:rect l="l" t="t" r="r" b="b"/>
            <a:pathLst>
              <a:path w="660814" h="833835">
                <a:moveTo>
                  <a:pt x="0" y="0"/>
                </a:moveTo>
                <a:lnTo>
                  <a:pt x="660814" y="0"/>
                </a:lnTo>
                <a:lnTo>
                  <a:pt x="660814" y="833835"/>
                </a:lnTo>
                <a:lnTo>
                  <a:pt x="0" y="83383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1028700" y="3331306"/>
          <a:ext cx="16230600" cy="6428230"/>
        </p:xfrm>
        <a:graphic>
          <a:graphicData uri="http://schemas.openxmlformats.org/drawingml/2006/table">
            <a:tbl>
              <a:tblPr/>
              <a:tblGrid>
                <a:gridCol w="4057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57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5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34326">
                <a:tc>
                  <a:txBody>
                    <a:bodyPr/>
                    <a:lstStyle/>
                    <a:p>
                      <a:pPr algn="ctr">
                        <a:lnSpc>
                          <a:spcPts val="3499"/>
                        </a:lnSpc>
                        <a:defRPr/>
                      </a:pPr>
                      <a:r>
                        <a:rPr lang="en-US" sz="2499">
                          <a:solidFill>
                            <a:srgbClr val="000000"/>
                          </a:solidFill>
                          <a:latin typeface="Garet Bold"/>
                        </a:rPr>
                        <a:t>Part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D9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499"/>
                        </a:lnSpc>
                        <a:defRPr/>
                      </a:pPr>
                      <a:r>
                        <a:rPr lang="en-US" sz="2499">
                          <a:solidFill>
                            <a:srgbClr val="000000"/>
                          </a:solidFill>
                          <a:latin typeface="Garet Bold"/>
                        </a:rPr>
                        <a:t>Open-Source Software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88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499"/>
                        </a:lnSpc>
                        <a:defRPr/>
                      </a:pPr>
                      <a:r>
                        <a:rPr lang="en-US" sz="2499">
                          <a:solidFill>
                            <a:srgbClr val="000000"/>
                          </a:solidFill>
                          <a:latin typeface="Garet Bold"/>
                        </a:rPr>
                        <a:t>Programming Lang.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B5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499"/>
                        </a:lnSpc>
                        <a:defRPr/>
                      </a:pPr>
                      <a:r>
                        <a:rPr lang="en-US" sz="2499">
                          <a:solidFill>
                            <a:srgbClr val="000000"/>
                          </a:solidFill>
                          <a:latin typeface="Garet Bold"/>
                        </a:rPr>
                        <a:t>Purpose or Type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6777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www.</a:t>
                      </a:r>
                      <a:r>
                        <a:rPr lang="en-US" sz="2000">
                          <a:solidFill>
                            <a:srgbClr val="6988DA"/>
                          </a:solidFill>
                          <a:latin typeface="Garet Bold"/>
                        </a:rPr>
                        <a:t>Florenca.ps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WordPress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Content management system (CMS)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9335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www.</a:t>
                      </a:r>
                      <a:r>
                        <a:rPr lang="en-US" sz="2000">
                          <a:solidFill>
                            <a:srgbClr val="6988DA"/>
                          </a:solidFill>
                          <a:latin typeface="Garet Bold"/>
                        </a:rPr>
                        <a:t>Admin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.Florenca.ps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aaPanel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Web hosting Admin control panel (WHCP)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7792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www.</a:t>
                      </a:r>
                      <a:r>
                        <a:rPr lang="en-US" sz="2000">
                          <a:solidFill>
                            <a:srgbClr val="6988DA"/>
                          </a:solidFill>
                          <a:latin typeface="Garet Bold"/>
                        </a:rPr>
                        <a:t>SIEM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.Florenca.ps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WAZUH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Garet Light"/>
                        </a:rPr>
                        <a:t>Security Information and Event Management System (SIEM)</a:t>
                      </a:r>
                      <a:endParaRPr lang="en-US" sz="1100"/>
                    </a:p>
                  </a:txBody>
                  <a:tcPr marL="259583" marR="259583" marT="259583" marB="259583" anchor="ctr">
                    <a:lnL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64" cap="flat" cmpd="sng" algn="ctr">
                      <a:solidFill>
                        <a:srgbClr val="313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" name="Group 3"/>
          <p:cNvGrpSpPr/>
          <p:nvPr/>
        </p:nvGrpSpPr>
        <p:grpSpPr>
          <a:xfrm rot="-10800000">
            <a:off x="2091477" y="383973"/>
            <a:ext cx="8272949" cy="1346664"/>
            <a:chOff x="0" y="0"/>
            <a:chExt cx="2649133" cy="43122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649133" cy="431224"/>
            </a:xfrm>
            <a:custGeom>
              <a:avLst/>
              <a:gdLst/>
              <a:ahLst/>
              <a:cxnLst/>
              <a:rect l="l" t="t" r="r" b="b"/>
              <a:pathLst>
                <a:path w="2649133" h="431224">
                  <a:moveTo>
                    <a:pt x="93581" y="0"/>
                  </a:moveTo>
                  <a:lnTo>
                    <a:pt x="2555552" y="0"/>
                  </a:lnTo>
                  <a:cubicBezTo>
                    <a:pt x="2607235" y="0"/>
                    <a:pt x="2649133" y="41898"/>
                    <a:pt x="2649133" y="93581"/>
                  </a:cubicBezTo>
                  <a:lnTo>
                    <a:pt x="2649133" y="337643"/>
                  </a:lnTo>
                  <a:cubicBezTo>
                    <a:pt x="2649133" y="389326"/>
                    <a:pt x="2607235" y="431224"/>
                    <a:pt x="2555552" y="431224"/>
                  </a:cubicBezTo>
                  <a:lnTo>
                    <a:pt x="93581" y="431224"/>
                  </a:lnTo>
                  <a:cubicBezTo>
                    <a:pt x="41898" y="431224"/>
                    <a:pt x="0" y="389326"/>
                    <a:pt x="0" y="337643"/>
                  </a:cubicBezTo>
                  <a:lnTo>
                    <a:pt x="0" y="93581"/>
                  </a:lnTo>
                  <a:cubicBezTo>
                    <a:pt x="0" y="41898"/>
                    <a:pt x="41898" y="0"/>
                    <a:pt x="93581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F5AFCE"/>
              </a:solidFill>
              <a:prstDash val="solid"/>
              <a:round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2649133" cy="4597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996141" y="5143500"/>
            <a:ext cx="835701" cy="828356"/>
          </a:xfrm>
          <a:custGeom>
            <a:avLst/>
            <a:gdLst/>
            <a:ahLst/>
            <a:cxnLst/>
            <a:rect l="l" t="t" r="r" b="b"/>
            <a:pathLst>
              <a:path w="835701" h="828356">
                <a:moveTo>
                  <a:pt x="0" y="0"/>
                </a:moveTo>
                <a:lnTo>
                  <a:pt x="835701" y="0"/>
                </a:lnTo>
                <a:lnTo>
                  <a:pt x="835701" y="828356"/>
                </a:lnTo>
                <a:lnTo>
                  <a:pt x="0" y="8283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411941" y="5350589"/>
            <a:ext cx="828356" cy="414178"/>
          </a:xfrm>
          <a:custGeom>
            <a:avLst/>
            <a:gdLst/>
            <a:ahLst/>
            <a:cxnLst/>
            <a:rect l="l" t="t" r="r" b="b"/>
            <a:pathLst>
              <a:path w="828356" h="414178">
                <a:moveTo>
                  <a:pt x="0" y="0"/>
                </a:moveTo>
                <a:lnTo>
                  <a:pt x="828357" y="0"/>
                </a:lnTo>
                <a:lnTo>
                  <a:pt x="828357" y="414178"/>
                </a:lnTo>
                <a:lnTo>
                  <a:pt x="0" y="41417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0364425" y="5350589"/>
            <a:ext cx="828356" cy="414178"/>
          </a:xfrm>
          <a:custGeom>
            <a:avLst/>
            <a:gdLst/>
            <a:ahLst/>
            <a:cxnLst/>
            <a:rect l="l" t="t" r="r" b="b"/>
            <a:pathLst>
              <a:path w="828356" h="414178">
                <a:moveTo>
                  <a:pt x="0" y="0"/>
                </a:moveTo>
                <a:lnTo>
                  <a:pt x="828356" y="0"/>
                </a:lnTo>
                <a:lnTo>
                  <a:pt x="828356" y="414178"/>
                </a:lnTo>
                <a:lnTo>
                  <a:pt x="0" y="4141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1316606" y="5325704"/>
            <a:ext cx="898490" cy="463948"/>
          </a:xfrm>
          <a:custGeom>
            <a:avLst/>
            <a:gdLst/>
            <a:ahLst/>
            <a:cxnLst/>
            <a:rect l="l" t="t" r="r" b="b"/>
            <a:pathLst>
              <a:path w="898490" h="463948">
                <a:moveTo>
                  <a:pt x="0" y="0"/>
                </a:moveTo>
                <a:lnTo>
                  <a:pt x="898491" y="0"/>
                </a:lnTo>
                <a:lnTo>
                  <a:pt x="898491" y="463948"/>
                </a:lnTo>
                <a:lnTo>
                  <a:pt x="0" y="46394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9454941" y="6594300"/>
            <a:ext cx="666877" cy="736881"/>
          </a:xfrm>
          <a:custGeom>
            <a:avLst/>
            <a:gdLst/>
            <a:ahLst/>
            <a:cxnLst/>
            <a:rect l="l" t="t" r="r" b="b"/>
            <a:pathLst>
              <a:path w="666877" h="736881">
                <a:moveTo>
                  <a:pt x="0" y="0"/>
                </a:moveTo>
                <a:lnTo>
                  <a:pt x="666877" y="0"/>
                </a:lnTo>
                <a:lnTo>
                  <a:pt x="666877" y="736881"/>
                </a:lnTo>
                <a:lnTo>
                  <a:pt x="0" y="73688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0321843" y="6568697"/>
            <a:ext cx="788087" cy="788087"/>
          </a:xfrm>
          <a:custGeom>
            <a:avLst/>
            <a:gdLst/>
            <a:ahLst/>
            <a:cxnLst/>
            <a:rect l="l" t="t" r="r" b="b"/>
            <a:pathLst>
              <a:path w="788087" h="788087">
                <a:moveTo>
                  <a:pt x="0" y="0"/>
                </a:moveTo>
                <a:lnTo>
                  <a:pt x="788087" y="0"/>
                </a:lnTo>
                <a:lnTo>
                  <a:pt x="788087" y="788086"/>
                </a:lnTo>
                <a:lnTo>
                  <a:pt x="0" y="78808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347694" y="5243066"/>
            <a:ext cx="610920" cy="629225"/>
          </a:xfrm>
          <a:custGeom>
            <a:avLst/>
            <a:gdLst/>
            <a:ahLst/>
            <a:cxnLst/>
            <a:rect l="l" t="t" r="r" b="b"/>
            <a:pathLst>
              <a:path w="610920" h="629225">
                <a:moveTo>
                  <a:pt x="0" y="0"/>
                </a:moveTo>
                <a:lnTo>
                  <a:pt x="610920" y="0"/>
                </a:lnTo>
                <a:lnTo>
                  <a:pt x="610920" y="629224"/>
                </a:lnTo>
                <a:lnTo>
                  <a:pt x="0" y="62922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1316606" y="6648128"/>
            <a:ext cx="610920" cy="629225"/>
          </a:xfrm>
          <a:custGeom>
            <a:avLst/>
            <a:gdLst/>
            <a:ahLst/>
            <a:cxnLst/>
            <a:rect l="l" t="t" r="r" b="b"/>
            <a:pathLst>
              <a:path w="610920" h="629225">
                <a:moveTo>
                  <a:pt x="0" y="0"/>
                </a:moveTo>
                <a:lnTo>
                  <a:pt x="610920" y="0"/>
                </a:lnTo>
                <a:lnTo>
                  <a:pt x="610920" y="629225"/>
                </a:lnTo>
                <a:lnTo>
                  <a:pt x="0" y="62922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2130258" y="6578222"/>
            <a:ext cx="828356" cy="414178"/>
          </a:xfrm>
          <a:custGeom>
            <a:avLst/>
            <a:gdLst/>
            <a:ahLst/>
            <a:cxnLst/>
            <a:rect l="l" t="t" r="r" b="b"/>
            <a:pathLst>
              <a:path w="828356" h="414178">
                <a:moveTo>
                  <a:pt x="0" y="0"/>
                </a:moveTo>
                <a:lnTo>
                  <a:pt x="828356" y="0"/>
                </a:lnTo>
                <a:lnTo>
                  <a:pt x="828356" y="414178"/>
                </a:lnTo>
                <a:lnTo>
                  <a:pt x="0" y="41417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2130258" y="7124092"/>
            <a:ext cx="828356" cy="414178"/>
          </a:xfrm>
          <a:custGeom>
            <a:avLst/>
            <a:gdLst/>
            <a:ahLst/>
            <a:cxnLst/>
            <a:rect l="l" t="t" r="r" b="b"/>
            <a:pathLst>
              <a:path w="828356" h="414178">
                <a:moveTo>
                  <a:pt x="0" y="0"/>
                </a:moveTo>
                <a:lnTo>
                  <a:pt x="828356" y="0"/>
                </a:lnTo>
                <a:lnTo>
                  <a:pt x="828356" y="414178"/>
                </a:lnTo>
                <a:lnTo>
                  <a:pt x="0" y="4141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0879817" y="8343854"/>
            <a:ext cx="788087" cy="788087"/>
          </a:xfrm>
          <a:custGeom>
            <a:avLst/>
            <a:gdLst/>
            <a:ahLst/>
            <a:cxnLst/>
            <a:rect l="l" t="t" r="r" b="b"/>
            <a:pathLst>
              <a:path w="788087" h="788087">
                <a:moveTo>
                  <a:pt x="0" y="0"/>
                </a:moveTo>
                <a:lnTo>
                  <a:pt x="788087" y="0"/>
                </a:lnTo>
                <a:lnTo>
                  <a:pt x="788087" y="788086"/>
                </a:lnTo>
                <a:lnTo>
                  <a:pt x="0" y="78808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1884047" y="8452128"/>
            <a:ext cx="921837" cy="571539"/>
          </a:xfrm>
          <a:custGeom>
            <a:avLst/>
            <a:gdLst/>
            <a:ahLst/>
            <a:cxnLst/>
            <a:rect l="l" t="t" r="r" b="b"/>
            <a:pathLst>
              <a:path w="921837" h="571539">
                <a:moveTo>
                  <a:pt x="0" y="0"/>
                </a:moveTo>
                <a:lnTo>
                  <a:pt x="921837" y="0"/>
                </a:lnTo>
                <a:lnTo>
                  <a:pt x="921837" y="571538"/>
                </a:lnTo>
                <a:lnTo>
                  <a:pt x="0" y="571538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9892198" y="8423285"/>
            <a:ext cx="610920" cy="629225"/>
          </a:xfrm>
          <a:custGeom>
            <a:avLst/>
            <a:gdLst/>
            <a:ahLst/>
            <a:cxnLst/>
            <a:rect l="l" t="t" r="r" b="b"/>
            <a:pathLst>
              <a:path w="610920" h="629225">
                <a:moveTo>
                  <a:pt x="0" y="0"/>
                </a:moveTo>
                <a:lnTo>
                  <a:pt x="610920" y="0"/>
                </a:lnTo>
                <a:lnTo>
                  <a:pt x="610920" y="629224"/>
                </a:lnTo>
                <a:lnTo>
                  <a:pt x="0" y="62922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Group 19"/>
          <p:cNvGrpSpPr/>
          <p:nvPr/>
        </p:nvGrpSpPr>
        <p:grpSpPr>
          <a:xfrm rot="-10800000">
            <a:off x="10516351" y="411405"/>
            <a:ext cx="4453416" cy="1234590"/>
            <a:chOff x="0" y="0"/>
            <a:chExt cx="1152397" cy="319471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152397" cy="319471"/>
            </a:xfrm>
            <a:custGeom>
              <a:avLst/>
              <a:gdLst/>
              <a:ahLst/>
              <a:cxnLst/>
              <a:rect l="l" t="t" r="r" b="b"/>
              <a:pathLst>
                <a:path w="1152397" h="319471">
                  <a:moveTo>
                    <a:pt x="159736" y="0"/>
                  </a:moveTo>
                  <a:lnTo>
                    <a:pt x="992661" y="0"/>
                  </a:lnTo>
                  <a:cubicBezTo>
                    <a:pt x="1080881" y="0"/>
                    <a:pt x="1152397" y="71516"/>
                    <a:pt x="1152397" y="159736"/>
                  </a:cubicBezTo>
                  <a:lnTo>
                    <a:pt x="1152397" y="159736"/>
                  </a:lnTo>
                  <a:cubicBezTo>
                    <a:pt x="1152397" y="247955"/>
                    <a:pt x="1080881" y="319471"/>
                    <a:pt x="992661" y="319471"/>
                  </a:cubicBezTo>
                  <a:lnTo>
                    <a:pt x="159736" y="319471"/>
                  </a:lnTo>
                  <a:cubicBezTo>
                    <a:pt x="71516" y="319471"/>
                    <a:pt x="0" y="247955"/>
                    <a:pt x="0" y="159736"/>
                  </a:cubicBezTo>
                  <a:lnTo>
                    <a:pt x="0" y="159736"/>
                  </a:lnTo>
                  <a:cubicBezTo>
                    <a:pt x="0" y="71516"/>
                    <a:pt x="71516" y="0"/>
                    <a:pt x="159736" y="0"/>
                  </a:cubicBezTo>
                  <a:close/>
                </a:path>
              </a:pathLst>
            </a:custGeom>
            <a:solidFill>
              <a:srgbClr val="6988DA"/>
            </a:solidFill>
            <a:ln w="19050" cap="rnd">
              <a:solidFill>
                <a:srgbClr val="313137"/>
              </a:solidFill>
              <a:prstDash val="solid"/>
              <a:round/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-28575"/>
              <a:ext cx="1152397" cy="34804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10883047" y="585984"/>
            <a:ext cx="1044479" cy="942642"/>
          </a:xfrm>
          <a:custGeom>
            <a:avLst/>
            <a:gdLst/>
            <a:ahLst/>
            <a:cxnLst/>
            <a:rect l="l" t="t" r="r" b="b"/>
            <a:pathLst>
              <a:path w="1044479" h="942642">
                <a:moveTo>
                  <a:pt x="0" y="0"/>
                </a:moveTo>
                <a:lnTo>
                  <a:pt x="1044479" y="0"/>
                </a:lnTo>
                <a:lnTo>
                  <a:pt x="1044479" y="942642"/>
                </a:lnTo>
                <a:lnTo>
                  <a:pt x="0" y="942642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2316510" y="490468"/>
            <a:ext cx="853098" cy="1076464"/>
          </a:xfrm>
          <a:custGeom>
            <a:avLst/>
            <a:gdLst/>
            <a:ahLst/>
            <a:cxnLst/>
            <a:rect l="l" t="t" r="r" b="b"/>
            <a:pathLst>
              <a:path w="853098" h="1076464">
                <a:moveTo>
                  <a:pt x="0" y="0"/>
                </a:moveTo>
                <a:lnTo>
                  <a:pt x="853098" y="0"/>
                </a:lnTo>
                <a:lnTo>
                  <a:pt x="853098" y="1076464"/>
                </a:lnTo>
                <a:lnTo>
                  <a:pt x="0" y="1076464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3560133" y="450936"/>
            <a:ext cx="1073196" cy="1155527"/>
          </a:xfrm>
          <a:custGeom>
            <a:avLst/>
            <a:gdLst/>
            <a:ahLst/>
            <a:cxnLst/>
            <a:rect l="l" t="t" r="r" b="b"/>
            <a:pathLst>
              <a:path w="1073196" h="1155527">
                <a:moveTo>
                  <a:pt x="0" y="0"/>
                </a:moveTo>
                <a:lnTo>
                  <a:pt x="1073196" y="0"/>
                </a:lnTo>
                <a:lnTo>
                  <a:pt x="1073196" y="1155528"/>
                </a:lnTo>
                <a:lnTo>
                  <a:pt x="0" y="1155528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7937837" y="6713012"/>
            <a:ext cx="952309" cy="822160"/>
          </a:xfrm>
          <a:custGeom>
            <a:avLst/>
            <a:gdLst/>
            <a:ahLst/>
            <a:cxnLst/>
            <a:rect l="l" t="t" r="r" b="b"/>
            <a:pathLst>
              <a:path w="952309" h="822160">
                <a:moveTo>
                  <a:pt x="0" y="0"/>
                </a:moveTo>
                <a:lnTo>
                  <a:pt x="952309" y="0"/>
                </a:lnTo>
                <a:lnTo>
                  <a:pt x="952309" y="822160"/>
                </a:lnTo>
                <a:lnTo>
                  <a:pt x="0" y="822160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7550183" y="7962588"/>
            <a:ext cx="1727616" cy="1295712"/>
          </a:xfrm>
          <a:custGeom>
            <a:avLst/>
            <a:gdLst/>
            <a:ahLst/>
            <a:cxnLst/>
            <a:rect l="l" t="t" r="r" b="b"/>
            <a:pathLst>
              <a:path w="1727616" h="1295712">
                <a:moveTo>
                  <a:pt x="0" y="0"/>
                </a:moveTo>
                <a:lnTo>
                  <a:pt x="1727616" y="0"/>
                </a:lnTo>
                <a:lnTo>
                  <a:pt x="1727616" y="1295712"/>
                </a:lnTo>
                <a:lnTo>
                  <a:pt x="0" y="1295712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2715296" y="771498"/>
            <a:ext cx="7025309" cy="695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7"/>
              </a:lnSpc>
            </a:pPr>
            <a:r>
              <a:rPr lang="en-US" sz="5392">
                <a:solidFill>
                  <a:srgbClr val="313137"/>
                </a:solidFill>
                <a:latin typeface="Calistoga"/>
              </a:rPr>
              <a:t>Project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576</Words>
  <Application>Microsoft Office PowerPoint</Application>
  <PresentationFormat>Custom</PresentationFormat>
  <Paragraphs>179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8" baseType="lpstr">
      <vt:lpstr>Calistoga</vt:lpstr>
      <vt:lpstr>Garet</vt:lpstr>
      <vt:lpstr>Calibri</vt:lpstr>
      <vt:lpstr>Garet Bold</vt:lpstr>
      <vt:lpstr>Garet Light</vt:lpstr>
      <vt:lpstr>Canva Sans</vt:lpstr>
      <vt:lpstr>Canva Sans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Presentation</dc:title>
  <dc:creator>JamZer 2002</dc:creator>
  <cp:lastModifiedBy>JamZer 2002</cp:lastModifiedBy>
  <cp:revision>5</cp:revision>
  <dcterms:created xsi:type="dcterms:W3CDTF">2006-08-16T00:00:00Z</dcterms:created>
  <dcterms:modified xsi:type="dcterms:W3CDTF">2024-06-12T22:06:06Z</dcterms:modified>
  <dc:identifier>DAGH2O9z0-k</dc:identifier>
</cp:coreProperties>
</file>