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7" r:id="rId9"/>
    <p:sldId id="275" r:id="rId10"/>
    <p:sldId id="276" r:id="rId11"/>
    <p:sldId id="277" r:id="rId12"/>
    <p:sldId id="269" r:id="rId13"/>
    <p:sldId id="265" r:id="rId14"/>
    <p:sldId id="266" r:id="rId15"/>
    <p:sldId id="272" r:id="rId16"/>
    <p:sldId id="278" r:id="rId17"/>
    <p:sldId id="273" r:id="rId18"/>
    <p:sldId id="274" r:id="rId19"/>
    <p:sldId id="261" r:id="rId20"/>
    <p:sldId id="271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41" autoAdjust="0"/>
    <p:restoredTop sz="94660"/>
  </p:normalViewPr>
  <p:slideViewPr>
    <p:cSldViewPr snapToGrid="0">
      <p:cViewPr varScale="1">
        <p:scale>
          <a:sx n="72" d="100"/>
          <a:sy n="72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DA4AE-AF62-40C1-8E6E-D46C41876496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A1D8FA4-805F-4549-9446-3981863E6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4581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DA4AE-AF62-40C1-8E6E-D46C41876496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A1D8FA4-805F-4549-9446-3981863E6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58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DA4AE-AF62-40C1-8E6E-D46C41876496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A1D8FA4-805F-4549-9446-3981863E687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545208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DA4AE-AF62-40C1-8E6E-D46C41876496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A1D8FA4-805F-4549-9446-3981863E6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4322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DA4AE-AF62-40C1-8E6E-D46C41876496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A1D8FA4-805F-4549-9446-3981863E687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765391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DA4AE-AF62-40C1-8E6E-D46C41876496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A1D8FA4-805F-4549-9446-3981863E6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6002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DA4AE-AF62-40C1-8E6E-D46C41876496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D8FA4-805F-4549-9446-3981863E6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DA4AE-AF62-40C1-8E6E-D46C41876496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D8FA4-805F-4549-9446-3981863E6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602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DA4AE-AF62-40C1-8E6E-D46C41876496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D8FA4-805F-4549-9446-3981863E6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882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DA4AE-AF62-40C1-8E6E-D46C41876496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A1D8FA4-805F-4549-9446-3981863E6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6300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DA4AE-AF62-40C1-8E6E-D46C41876496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A1D8FA4-805F-4549-9446-3981863E6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676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DA4AE-AF62-40C1-8E6E-D46C41876496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A1D8FA4-805F-4549-9446-3981863E6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9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DA4AE-AF62-40C1-8E6E-D46C41876496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D8FA4-805F-4549-9446-3981863E6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929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DA4AE-AF62-40C1-8E6E-D46C41876496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D8FA4-805F-4549-9446-3981863E6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6899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DA4AE-AF62-40C1-8E6E-D46C41876496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D8FA4-805F-4549-9446-3981863E6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3713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DA4AE-AF62-40C1-8E6E-D46C41876496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A1D8FA4-805F-4549-9446-3981863E6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878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DA4AE-AF62-40C1-8E6E-D46C41876496}" type="datetimeFigureOut">
              <a:rPr lang="en-US" smtClean="0"/>
              <a:t>5/24/2017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A1D8FA4-805F-4549-9446-3981863E68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951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4879" y="770766"/>
            <a:ext cx="6855037" cy="1160725"/>
          </a:xfrm>
        </p:spPr>
        <p:txBody>
          <a:bodyPr>
            <a:noAutofit/>
          </a:bodyPr>
          <a:lstStyle/>
          <a:p>
            <a:r>
              <a:rPr lang="en-ZA" b="1" dirty="0">
                <a:solidFill>
                  <a:schemeClr val="accent1">
                    <a:lumMod val="75000"/>
                  </a:schemeClr>
                </a:solidFill>
              </a:rPr>
              <a:t>Ball Tracking &amp;Collecting Robot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4815" y="4600659"/>
            <a:ext cx="4812337" cy="2257341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ZA" sz="2800" b="1" dirty="0">
                <a:solidFill>
                  <a:schemeClr val="tx1"/>
                </a:solidFill>
              </a:rPr>
              <a:t>By: Razan Kiwan</a:t>
            </a:r>
          </a:p>
          <a:p>
            <a:r>
              <a:rPr lang="en-ZA" sz="2800" b="1" dirty="0">
                <a:solidFill>
                  <a:schemeClr val="tx1"/>
                </a:solidFill>
              </a:rPr>
              <a:t>         Sumaya Al-khateeb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ZA" sz="2800" b="1" dirty="0">
                <a:solidFill>
                  <a:schemeClr val="tx1"/>
                </a:solidFill>
              </a:rPr>
              <a:t>Supervisor:</a:t>
            </a:r>
          </a:p>
          <a:p>
            <a:r>
              <a:rPr lang="en-ZA" sz="2800" b="1" dirty="0">
                <a:solidFill>
                  <a:schemeClr val="tx1"/>
                </a:solidFill>
              </a:rPr>
              <a:t>         Dr. Emad Natsheh</a:t>
            </a:r>
            <a:endParaRPr lang="en-US" sz="28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scontent.fjrs2-1.fna.fbcdn.net/v/t35.0-12/18641986_1548087041902779_116589746_o.jpg?oh=18899839fd84082a903815328e130b1b&amp;oe=592512C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63371">
            <a:off x="5560088" y="1392910"/>
            <a:ext cx="5955958" cy="3345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022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45872" y="1550504"/>
            <a:ext cx="5998197" cy="4519744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1"/>
                </a:solidFill>
              </a:rPr>
              <a:t>Relay</a:t>
            </a:r>
          </a:p>
          <a:p>
            <a:pPr marL="0" indent="0">
              <a:buNone/>
            </a:pPr>
            <a:endParaRPr lang="en-US" sz="2800" b="1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748" y="858078"/>
            <a:ext cx="4913243" cy="4913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549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27820" y="1590260"/>
            <a:ext cx="7588457" cy="4214191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1"/>
                </a:solidFill>
              </a:rPr>
              <a:t>Basket/Box</a:t>
            </a:r>
          </a:p>
          <a:p>
            <a:pPr marL="0" indent="0">
              <a:buNone/>
            </a:pPr>
            <a:endParaRPr lang="en-US" sz="28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1437" y="1695807"/>
            <a:ext cx="7135317" cy="400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3804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3685" y="1405478"/>
            <a:ext cx="8915400" cy="3777622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1"/>
                </a:solidFill>
              </a:rPr>
              <a:t>Arm components.</a:t>
            </a:r>
          </a:p>
          <a:p>
            <a:pPr marL="0" indent="0">
              <a:buNone/>
            </a:pPr>
            <a:endParaRPr lang="en-US" sz="2800" b="1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7402" y="127949"/>
            <a:ext cx="4175067" cy="6637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0240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0505" y="624110"/>
            <a:ext cx="9954108" cy="128089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1">
                    <a:lumMod val="75000"/>
                  </a:schemeClr>
                </a:solidFill>
              </a:rPr>
              <a:t>Software Part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0505" y="2156791"/>
            <a:ext cx="8915400" cy="3777622"/>
          </a:xfrm>
        </p:spPr>
        <p:txBody>
          <a:bodyPr/>
          <a:lstStyle/>
          <a:p>
            <a:r>
              <a:rPr lang="en-US" sz="2800" b="1" dirty="0"/>
              <a:t>Raspberry Pi 2  Module B+</a:t>
            </a:r>
          </a:p>
          <a:p>
            <a:endParaRPr lang="en-US" dirty="0"/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0621" y="1764164"/>
            <a:ext cx="5189538" cy="3784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5317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2947" y="1455310"/>
            <a:ext cx="9905464" cy="4855337"/>
          </a:xfrm>
        </p:spPr>
        <p:txBody>
          <a:bodyPr>
            <a:normAutofit/>
          </a:bodyPr>
          <a:lstStyle/>
          <a:p>
            <a:r>
              <a:rPr lang="en-US" sz="2800" b="1" dirty="0"/>
              <a:t>Raspberry Pi Camera Module</a:t>
            </a:r>
          </a:p>
        </p:txBody>
      </p:sp>
      <p:pic>
        <p:nvPicPr>
          <p:cNvPr id="4" name="Picture 3" descr="C:\Users\miditech\Desktop\camer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107" y="1918951"/>
            <a:ext cx="4919730" cy="4288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112287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626" y="109600"/>
            <a:ext cx="5989981" cy="6483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6955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323" y="453039"/>
            <a:ext cx="3792363" cy="55501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429" y="1547064"/>
            <a:ext cx="4734873" cy="3952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521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805" y="0"/>
            <a:ext cx="48043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8391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9531" y="556591"/>
            <a:ext cx="9795082" cy="1348409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1">
                    <a:lumMod val="75000"/>
                  </a:schemeClr>
                </a:solidFill>
              </a:rPr>
              <a:t>Previous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9531" y="1656522"/>
            <a:ext cx="9795081" cy="425470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tx1"/>
                </a:solidFill>
              </a:rPr>
              <a:t>A ball collecting robot have been made by students from this department on 2015.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They have used one color, but we used two and we make a methodology to separate between them.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They have forward the ball into a hall , but we have designed a special box to hold the balls and separate them.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In case of more than one ball we have designed our robot to pick the nearest one.</a:t>
            </a:r>
          </a:p>
        </p:txBody>
      </p:sp>
    </p:spTree>
    <p:extLst>
      <p:ext uri="{BB962C8B-B14F-4D97-AF65-F5344CB8AC3E}">
        <p14:creationId xmlns:p14="http://schemas.microsoft.com/office/powerpoint/2010/main" val="5564756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8829" y="482443"/>
            <a:ext cx="8911687" cy="1280890"/>
          </a:xfrm>
        </p:spPr>
        <p:txBody>
          <a:bodyPr>
            <a:normAutofit/>
          </a:bodyPr>
          <a:lstStyle/>
          <a:p>
            <a:r>
              <a:rPr lang="en-ZA" sz="4800" b="1" dirty="0">
                <a:solidFill>
                  <a:schemeClr val="accent1">
                    <a:lumMod val="75000"/>
                  </a:schemeClr>
                </a:solidFill>
              </a:rPr>
              <a:t>Constraints</a:t>
            </a:r>
            <a:endParaRPr lang="en-US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3647" y="1505756"/>
            <a:ext cx="10483402" cy="3967766"/>
          </a:xfrm>
        </p:spPr>
        <p:txBody>
          <a:bodyPr>
            <a:normAutofit/>
          </a:bodyPr>
          <a:lstStyle/>
          <a:p>
            <a:endParaRPr lang="en-ZA" sz="2400" b="1" dirty="0">
              <a:solidFill>
                <a:schemeClr val="tx1"/>
              </a:solidFill>
            </a:endParaRPr>
          </a:p>
          <a:p>
            <a:pPr lvl="2"/>
            <a:r>
              <a:rPr lang="en-ZA" sz="2400" b="1" dirty="0">
                <a:solidFill>
                  <a:schemeClr val="tx1"/>
                </a:solidFill>
              </a:rPr>
              <a:t>power supply.</a:t>
            </a:r>
          </a:p>
          <a:p>
            <a:pPr lvl="2"/>
            <a:r>
              <a:rPr lang="en-US" sz="2400" b="1" dirty="0">
                <a:solidFill>
                  <a:schemeClr val="tx1"/>
                </a:solidFill>
              </a:rPr>
              <a:t>The arm we have made need an exact calculations for the ball position. We may change it as future work</a:t>
            </a:r>
          </a:p>
          <a:p>
            <a:pPr lvl="2"/>
            <a:r>
              <a:rPr lang="en-US" sz="2400" b="1" dirty="0">
                <a:solidFill>
                  <a:schemeClr val="tx1"/>
                </a:solidFill>
              </a:rPr>
              <a:t>The camera is fixed. We can add a servo motor to control the movement of the camera when it’s looking for the ball instead of moving the car.</a:t>
            </a:r>
            <a:endParaRPr lang="en-ZA" sz="2400" b="1" dirty="0">
              <a:solidFill>
                <a:schemeClr val="tx1"/>
              </a:solidFill>
            </a:endParaRPr>
          </a:p>
          <a:p>
            <a:pPr marL="914400" lvl="2" indent="0">
              <a:buNone/>
            </a:pPr>
            <a:endParaRPr lang="en-ZA" sz="2400" b="1" dirty="0">
              <a:solidFill>
                <a:schemeClr val="tx1"/>
              </a:solidFill>
            </a:endParaRPr>
          </a:p>
          <a:p>
            <a:pPr marL="914400" lvl="2" indent="0">
              <a:buNone/>
            </a:pPr>
            <a:endParaRPr lang="en-ZA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488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25" y="501281"/>
            <a:ext cx="8911687" cy="1280890"/>
          </a:xfrm>
        </p:spPr>
        <p:txBody>
          <a:bodyPr>
            <a:normAutofit/>
          </a:bodyPr>
          <a:lstStyle/>
          <a:p>
            <a:r>
              <a:rPr lang="en-ZA" sz="4800" b="1" dirty="0">
                <a:solidFill>
                  <a:schemeClr val="accent1">
                    <a:lumMod val="75000"/>
                  </a:schemeClr>
                </a:solidFill>
              </a:rPr>
              <a:t>Outline</a:t>
            </a:r>
            <a:endParaRPr lang="en-US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171666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tx1"/>
                </a:solidFill>
              </a:rPr>
              <a:t>What is Ball Tracking &amp; Collecting Robot?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 Overview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Where to be used?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Hardware part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Software part</a:t>
            </a:r>
          </a:p>
          <a:p>
            <a:r>
              <a:rPr lang="en-CA" sz="2400" b="1" dirty="0">
                <a:solidFill>
                  <a:schemeClr val="tx1"/>
                </a:solidFill>
              </a:rPr>
              <a:t>Previous Work </a:t>
            </a:r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2400" b="1" dirty="0">
                <a:solidFill>
                  <a:schemeClr val="tx1"/>
                </a:solidFill>
              </a:rPr>
              <a:t>Constrains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Demo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734485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4131" y="2800639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>
                <a:solidFill>
                  <a:schemeClr val="accent1">
                    <a:lumMod val="75000"/>
                  </a:schemeClr>
                </a:solidFill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3855217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173" y="569519"/>
            <a:ext cx="9116854" cy="1409406"/>
          </a:xfrm>
        </p:spPr>
        <p:txBody>
          <a:bodyPr>
            <a:noAutofit/>
          </a:bodyPr>
          <a:lstStyle/>
          <a:p>
            <a:r>
              <a:rPr lang="en-US" sz="4800" b="1" dirty="0">
                <a:solidFill>
                  <a:schemeClr val="accent1">
                    <a:lumMod val="75000"/>
                  </a:schemeClr>
                </a:solidFill>
              </a:rPr>
              <a:t>What is Ball Tracking &amp; Collecting Robot?</a:t>
            </a:r>
            <a:br>
              <a:rPr lang="en-US" sz="4800" b="1" dirty="0">
                <a:solidFill>
                  <a:schemeClr val="accent1">
                    <a:lumMod val="75000"/>
                  </a:schemeClr>
                </a:solidFill>
              </a:rPr>
            </a:br>
            <a:endParaRPr lang="en-US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9904" y="2447497"/>
            <a:ext cx="8915400" cy="37776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ZA" sz="2800" b="1" dirty="0">
                <a:solidFill>
                  <a:schemeClr val="tx1"/>
                </a:solidFill>
              </a:rPr>
              <a:t>     </a:t>
            </a:r>
            <a:r>
              <a:rPr lang="en-ZA" sz="2400" b="1" dirty="0">
                <a:solidFill>
                  <a:schemeClr val="tx1"/>
                </a:solidFill>
              </a:rPr>
              <a:t>A robot that analyse the surrounding area looking for balls, detect them, collect them and separate them in a basket on its top depending on their colour. 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372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4800" b="1" dirty="0">
                <a:solidFill>
                  <a:schemeClr val="accent1">
                    <a:lumMod val="75000"/>
                  </a:schemeClr>
                </a:solidFill>
              </a:rPr>
              <a:t>Overview</a:t>
            </a:r>
            <a:endParaRPr lang="en-US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>
                <a:solidFill>
                  <a:schemeClr val="tx1"/>
                </a:solidFill>
              </a:rPr>
              <a:t>It consists of two main parts:</a:t>
            </a:r>
          </a:p>
          <a:p>
            <a:pPr marL="0" indent="0">
              <a:buNone/>
            </a:pPr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2400" b="1" dirty="0">
                <a:solidFill>
                  <a:schemeClr val="tx1"/>
                </a:solidFill>
              </a:rPr>
              <a:t>Controlling robotic car movement and sensors operation using Arduino Uno microcontroller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</a:p>
          <a:p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2400" b="1" dirty="0">
                <a:solidFill>
                  <a:schemeClr val="tx1"/>
                </a:solidFill>
              </a:rPr>
              <a:t>Image processing using Raspberry Pi 2 board and Raspberry Pi camera module.</a:t>
            </a:r>
          </a:p>
          <a:p>
            <a:endParaRPr lang="en-US" sz="2400" b="1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495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9468" y="473985"/>
            <a:ext cx="8911687" cy="1280890"/>
          </a:xfrm>
        </p:spPr>
        <p:txBody>
          <a:bodyPr>
            <a:noAutofit/>
          </a:bodyPr>
          <a:lstStyle/>
          <a:p>
            <a:r>
              <a:rPr lang="en-US" sz="4800" b="1" dirty="0">
                <a:solidFill>
                  <a:schemeClr val="accent1">
                    <a:lumMod val="75000"/>
                  </a:schemeClr>
                </a:solidFill>
              </a:rPr>
              <a:t>Where to be used?</a:t>
            </a:r>
            <a:br>
              <a:rPr lang="en-US" sz="4800" b="1" dirty="0">
                <a:solidFill>
                  <a:schemeClr val="accent1">
                    <a:lumMod val="75000"/>
                  </a:schemeClr>
                </a:solidFill>
              </a:rPr>
            </a:br>
            <a:endParaRPr lang="en-US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ZA" sz="2400" b="1" dirty="0">
                <a:solidFill>
                  <a:schemeClr val="tx1"/>
                </a:solidFill>
              </a:rPr>
              <a:t>In many sports’ fields such as table tennis </a:t>
            </a:r>
            <a:r>
              <a:rPr lang="ar-SA" sz="2400" b="1" dirty="0">
                <a:solidFill>
                  <a:schemeClr val="tx1"/>
                </a:solidFill>
              </a:rPr>
              <a:t> </a:t>
            </a:r>
            <a:r>
              <a:rPr lang="en-CA" sz="2400" b="1" dirty="0">
                <a:solidFill>
                  <a:schemeClr val="tx1"/>
                </a:solidFill>
              </a:rPr>
              <a:t>and </a:t>
            </a:r>
            <a:r>
              <a:rPr lang="en-ZA" sz="2400" b="1" dirty="0">
                <a:solidFill>
                  <a:schemeClr val="tx1"/>
                </a:solidFill>
              </a:rPr>
              <a:t>Golf since it’s kind of exhausting, distracting and boring to keep collecting them by ourselves.</a:t>
            </a:r>
          </a:p>
        </p:txBody>
      </p:sp>
    </p:spTree>
    <p:extLst>
      <p:ext uri="{BB962C8B-B14F-4D97-AF65-F5344CB8AC3E}">
        <p14:creationId xmlns:p14="http://schemas.microsoft.com/office/powerpoint/2010/main" val="3181859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1251" y="521079"/>
            <a:ext cx="8911687" cy="128089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1">
                    <a:lumMod val="75000"/>
                  </a:schemeClr>
                </a:solidFill>
              </a:rPr>
              <a:t>Hardware part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0114" y="2043448"/>
            <a:ext cx="8915400" cy="3777622"/>
          </a:xfrm>
        </p:spPr>
        <p:txBody>
          <a:bodyPr/>
          <a:lstStyle/>
          <a:p>
            <a:r>
              <a:rPr lang="en-US" sz="2800" b="1" dirty="0">
                <a:solidFill>
                  <a:schemeClr val="tx1"/>
                </a:solidFill>
              </a:rPr>
              <a:t>Arduino Uno Microcontroller </a:t>
            </a:r>
          </a:p>
          <a:p>
            <a:endParaRPr lang="en-US" dirty="0"/>
          </a:p>
        </p:txBody>
      </p:sp>
      <p:pic>
        <p:nvPicPr>
          <p:cNvPr id="4" name="Picture 3" descr="C:\Users\miditech\Desktop\download (1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438" y="1801969"/>
            <a:ext cx="5194209" cy="40053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15495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9049" y="1798749"/>
            <a:ext cx="8915400" cy="3777622"/>
          </a:xfrm>
        </p:spPr>
        <p:txBody>
          <a:bodyPr>
            <a:normAutofit/>
          </a:bodyPr>
          <a:lstStyle/>
          <a:p>
            <a:pPr lvl="2"/>
            <a:r>
              <a:rPr lang="en-US" sz="2400" b="1" dirty="0"/>
              <a:t>H-bridge module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040" y="1624913"/>
            <a:ext cx="5653825" cy="44539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36328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3448" y="1541172"/>
            <a:ext cx="8915400" cy="3777622"/>
          </a:xfrm>
        </p:spPr>
        <p:txBody>
          <a:bodyPr>
            <a:normAutofit/>
          </a:bodyPr>
          <a:lstStyle/>
          <a:p>
            <a:r>
              <a:rPr lang="en-US" sz="2800" b="1" dirty="0"/>
              <a:t>Ultrasonic Sensor</a:t>
            </a:r>
          </a:p>
        </p:txBody>
      </p:sp>
      <p:pic>
        <p:nvPicPr>
          <p:cNvPr id="4" name="Picture 2" descr="http://www.modmypi.com/image/data/rpi-products/hacking-and-prototyping/sensors/hc-sr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952" y="1541172"/>
            <a:ext cx="5408098" cy="4134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250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582047" y="1577008"/>
            <a:ext cx="5383413" cy="3922644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1"/>
                </a:solidFill>
              </a:rPr>
              <a:t>Servo Motors</a:t>
            </a:r>
          </a:p>
          <a:p>
            <a:pPr marL="0" indent="0">
              <a:buNone/>
            </a:pPr>
            <a:endParaRPr lang="en-US" sz="2800" b="1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8145" y="1213034"/>
            <a:ext cx="4666446" cy="428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359933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TM02892315[[fn=Wisp]]</Template>
  <TotalTime>698</TotalTime>
  <Words>312</Words>
  <Application>Microsoft Office PowerPoint</Application>
  <PresentationFormat>Widescreen</PresentationFormat>
  <Paragraphs>46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Century Gothic</vt:lpstr>
      <vt:lpstr>Tahoma</vt:lpstr>
      <vt:lpstr>Wingdings</vt:lpstr>
      <vt:lpstr>Wingdings 3</vt:lpstr>
      <vt:lpstr>Wisp</vt:lpstr>
      <vt:lpstr>Ball Tracking &amp;Collecting Robot</vt:lpstr>
      <vt:lpstr>Outline</vt:lpstr>
      <vt:lpstr>What is Ball Tracking &amp; Collecting Robot? </vt:lpstr>
      <vt:lpstr>Overview</vt:lpstr>
      <vt:lpstr>Where to be used? </vt:lpstr>
      <vt:lpstr>Hardware part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Software Part</vt:lpstr>
      <vt:lpstr>PowerPoint Presentation</vt:lpstr>
      <vt:lpstr>PowerPoint Presentation</vt:lpstr>
      <vt:lpstr>PowerPoint Presentation</vt:lpstr>
      <vt:lpstr>PowerPoint Presentation</vt:lpstr>
      <vt:lpstr>Previous work</vt:lpstr>
      <vt:lpstr>Constraints</vt:lpstr>
      <vt:lpstr>DEMO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Ball Tracking &amp;Collecting Robot</dc:title>
  <dc:creator>SuMaYa AL-KhAtEeB</dc:creator>
  <cp:lastModifiedBy>Razan kiwan</cp:lastModifiedBy>
  <cp:revision>25</cp:revision>
  <dcterms:created xsi:type="dcterms:W3CDTF">2017-05-22T13:12:52Z</dcterms:created>
  <dcterms:modified xsi:type="dcterms:W3CDTF">2017-05-23T22:20:32Z</dcterms:modified>
</cp:coreProperties>
</file>