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0"/>
  </p:notesMasterIdLst>
  <p:sldIdLst>
    <p:sldId id="278" r:id="rId2"/>
    <p:sldId id="259" r:id="rId3"/>
    <p:sldId id="285" r:id="rId4"/>
    <p:sldId id="264" r:id="rId5"/>
    <p:sldId id="268" r:id="rId6"/>
    <p:sldId id="263" r:id="rId7"/>
    <p:sldId id="275" r:id="rId8"/>
    <p:sldId id="276" r:id="rId9"/>
    <p:sldId id="267" r:id="rId10"/>
    <p:sldId id="272" r:id="rId11"/>
    <p:sldId id="273" r:id="rId12"/>
    <p:sldId id="280" r:id="rId13"/>
    <p:sldId id="290" r:id="rId14"/>
    <p:sldId id="291" r:id="rId15"/>
    <p:sldId id="288" r:id="rId16"/>
    <p:sldId id="289" r:id="rId17"/>
    <p:sldId id="292" r:id="rId18"/>
    <p:sldId id="277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812" autoAdjust="0"/>
    <p:restoredTop sz="93390" autoAdjust="0"/>
  </p:normalViewPr>
  <p:slideViewPr>
    <p:cSldViewPr>
      <p:cViewPr varScale="1">
        <p:scale>
          <a:sx n="72" d="100"/>
          <a:sy n="72" d="100"/>
        </p:scale>
        <p:origin x="-12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EE0606-9CDA-48AC-A435-B1AD4D0186D1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19BD61-E320-4BE5-BE50-66AFD04F880B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dirty="0" smtClean="0"/>
            <a:t>Thank you</a:t>
          </a:r>
          <a:endParaRPr lang="en-US" dirty="0"/>
        </a:p>
      </dgm:t>
    </dgm:pt>
    <dgm:pt modelId="{6B687804-6863-4F0C-80E6-123B01E6A454}" type="parTrans" cxnId="{5D3643DC-B4F2-4577-B4EA-F3D3AF025A6E}">
      <dgm:prSet/>
      <dgm:spPr/>
      <dgm:t>
        <a:bodyPr/>
        <a:lstStyle/>
        <a:p>
          <a:endParaRPr lang="en-US"/>
        </a:p>
      </dgm:t>
    </dgm:pt>
    <dgm:pt modelId="{36CF8811-1A16-4D4D-9073-63A5F075C5DA}" type="sibTrans" cxnId="{5D3643DC-B4F2-4577-B4EA-F3D3AF025A6E}">
      <dgm:prSet/>
      <dgm:spPr/>
      <dgm:t>
        <a:bodyPr/>
        <a:lstStyle/>
        <a:p>
          <a:endParaRPr lang="en-US"/>
        </a:p>
      </dgm:t>
    </dgm:pt>
    <dgm:pt modelId="{DAEA986B-D8F7-4F45-ACB7-3B9ECBCF8EBC}" type="pres">
      <dgm:prSet presAssocID="{85EE0606-9CDA-48AC-A435-B1AD4D0186D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351671-2EF3-41B6-A760-668FF3395D4B}" type="pres">
      <dgm:prSet presAssocID="{9319BD61-E320-4BE5-BE50-66AFD04F880B}" presName="composite" presStyleCnt="0"/>
      <dgm:spPr/>
    </dgm:pt>
    <dgm:pt modelId="{CFA9B96E-06B7-4054-8C85-32E8F611EB4E}" type="pres">
      <dgm:prSet presAssocID="{9319BD61-E320-4BE5-BE50-66AFD04F880B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CDC739-0414-4168-A0DD-5461F4999177}" type="pres">
      <dgm:prSet presAssocID="{9319BD61-E320-4BE5-BE50-66AFD04F880B}" presName="descendantText" presStyleLbl="alignAcc1" presStyleIdx="0" presStyleCnt="1">
        <dgm:presLayoutVars>
          <dgm:bulletEnabled val="1"/>
        </dgm:presLayoutVars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</dgm:pt>
  </dgm:ptLst>
  <dgm:cxnLst>
    <dgm:cxn modelId="{1D14AD2D-CB70-48C3-BDB6-FC8E06B2025C}" type="presOf" srcId="{9319BD61-E320-4BE5-BE50-66AFD04F880B}" destId="{CFA9B96E-06B7-4054-8C85-32E8F611EB4E}" srcOrd="0" destOrd="0" presId="urn:microsoft.com/office/officeart/2005/8/layout/chevron2"/>
    <dgm:cxn modelId="{5D3643DC-B4F2-4577-B4EA-F3D3AF025A6E}" srcId="{85EE0606-9CDA-48AC-A435-B1AD4D0186D1}" destId="{9319BD61-E320-4BE5-BE50-66AFD04F880B}" srcOrd="0" destOrd="0" parTransId="{6B687804-6863-4F0C-80E6-123B01E6A454}" sibTransId="{36CF8811-1A16-4D4D-9073-63A5F075C5DA}"/>
    <dgm:cxn modelId="{449BE9A3-A1CF-4481-9EB4-6D0B54B3C522}" type="presOf" srcId="{85EE0606-9CDA-48AC-A435-B1AD4D0186D1}" destId="{DAEA986B-D8F7-4F45-ACB7-3B9ECBCF8EBC}" srcOrd="0" destOrd="0" presId="urn:microsoft.com/office/officeart/2005/8/layout/chevron2"/>
    <dgm:cxn modelId="{B126FCEB-53BC-43D6-9EBB-181C1D0FCA3F}" type="presParOf" srcId="{DAEA986B-D8F7-4F45-ACB7-3B9ECBCF8EBC}" destId="{A5351671-2EF3-41B6-A760-668FF3395D4B}" srcOrd="0" destOrd="0" presId="urn:microsoft.com/office/officeart/2005/8/layout/chevron2"/>
    <dgm:cxn modelId="{04B950C8-FF5F-4A69-94EC-DE2A05ED4CE3}" type="presParOf" srcId="{A5351671-2EF3-41B6-A760-668FF3395D4B}" destId="{CFA9B96E-06B7-4054-8C85-32E8F611EB4E}" srcOrd="0" destOrd="0" presId="urn:microsoft.com/office/officeart/2005/8/layout/chevron2"/>
    <dgm:cxn modelId="{5A3DBAF2-27D4-49E0-B2CA-E0DDBE694FBA}" type="presParOf" srcId="{A5351671-2EF3-41B6-A760-668FF3395D4B}" destId="{F4CDC739-0414-4168-A0DD-5461F499917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A9B96E-06B7-4054-8C85-32E8F611EB4E}">
      <dsp:nvSpPr>
        <dsp:cNvPr id="0" name=""/>
        <dsp:cNvSpPr/>
      </dsp:nvSpPr>
      <dsp:spPr>
        <a:xfrm rot="5400000">
          <a:off x="-1354476" y="1354476"/>
          <a:ext cx="6000792" cy="3291840"/>
        </a:xfrm>
        <a:prstGeom prst="chevron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Thank you</a:t>
          </a:r>
          <a:endParaRPr lang="en-US" sz="6500" kern="1200" dirty="0"/>
        </a:p>
      </dsp:txBody>
      <dsp:txXfrm rot="5400000">
        <a:off x="-1354476" y="1354476"/>
        <a:ext cx="6000792" cy="3291840"/>
      </dsp:txXfrm>
    </dsp:sp>
    <dsp:sp modelId="{F4CDC739-0414-4168-A0DD-5461F4999177}">
      <dsp:nvSpPr>
        <dsp:cNvPr id="0" name=""/>
        <dsp:cNvSpPr/>
      </dsp:nvSpPr>
      <dsp:spPr>
        <a:xfrm rot="5400000">
          <a:off x="3583284" y="-291443"/>
          <a:ext cx="4354872" cy="4937760"/>
        </a:xfrm>
        <a:prstGeom prst="round2Same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E99DE-1114-49D4-BE52-B36755CE26E7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A03B7-A7A8-4CB5-A2A9-B524B0CDF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03B7-A7A8-4CB5-A2A9-B524B0CDF23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Flow/AVG </a:t>
            </a:r>
            <a:r>
              <a:rPr lang="en-US" dirty="0" err="1" smtClean="0"/>
              <a:t>dpth</a:t>
            </a:r>
            <a:r>
              <a:rPr lang="en-US" dirty="0" smtClean="0"/>
              <a:t>/length/MH/diameter/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A03B7-A7A8-4CB5-A2A9-B524B0CDF23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23/02/1434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332656"/>
            <a:ext cx="7629524" cy="1944216"/>
          </a:xfrm>
        </p:spPr>
        <p:style>
          <a:lnRef idx="2">
            <a:schemeClr val="accent5"/>
          </a:lnRef>
          <a:fillRef idx="1002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Design of Waste Water Collection Network for </a:t>
            </a:r>
            <a:r>
              <a:rPr lang="en-US" sz="4000" dirty="0" err="1" smtClean="0">
                <a:solidFill>
                  <a:schemeClr val="tx1"/>
                </a:solidFill>
              </a:rPr>
              <a:t>Kufr</a:t>
            </a:r>
            <a:r>
              <a:rPr lang="en-US" sz="4000" dirty="0" smtClean="0">
                <a:solidFill>
                  <a:schemeClr val="tx1"/>
                </a:solidFill>
              </a:rPr>
              <a:t> AL-</a:t>
            </a:r>
            <a:r>
              <a:rPr lang="en-US" sz="4000" dirty="0" err="1" smtClean="0">
                <a:solidFill>
                  <a:schemeClr val="tx1"/>
                </a:solidFill>
              </a:rPr>
              <a:t>Deek</a:t>
            </a:r>
            <a:r>
              <a:rPr lang="en-US" sz="4000" dirty="0" smtClean="0">
                <a:solidFill>
                  <a:schemeClr val="tx1"/>
                </a:solidFill>
              </a:rPr>
              <a:t> Village</a:t>
            </a: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2357430"/>
            <a:ext cx="7643866" cy="40005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endParaRPr lang="en-US" sz="28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Prepared by :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Adham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Shawahnih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Mohammad </a:t>
            </a:r>
            <a:r>
              <a:rPr lang="en-US" sz="2800" dirty="0" err="1" smtClean="0">
                <a:solidFill>
                  <a:schemeClr val="tx1"/>
                </a:solidFill>
              </a:rPr>
              <a:t>Hamad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Jehad</a:t>
            </a:r>
            <a:r>
              <a:rPr lang="en-US" sz="2800" dirty="0" smtClean="0">
                <a:solidFill>
                  <a:schemeClr val="tx1"/>
                </a:solidFill>
              </a:rPr>
              <a:t> Hussein</a:t>
            </a:r>
          </a:p>
          <a:p>
            <a:pPr>
              <a:lnSpc>
                <a:spcPct val="80000"/>
              </a:lnSpc>
              <a:defRPr/>
            </a:pPr>
            <a:endParaRPr lang="en-US" sz="28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Instructor : Eng. </a:t>
            </a:r>
            <a:r>
              <a:rPr lang="en-US" sz="2800" dirty="0" err="1" smtClean="0">
                <a:solidFill>
                  <a:schemeClr val="tx1"/>
                </a:solidFill>
              </a:rPr>
              <a:t>Lubna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Haj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Hamad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en-US" sz="28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en-US" sz="2800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2012/2013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71569"/>
          </a:xfrm>
        </p:spPr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 </a:t>
            </a:r>
            <a:r>
              <a:rPr lang="en-US" sz="4000" dirty="0" smtClean="0"/>
              <a:t>Requirements for SWC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2143116"/>
            <a:ext cx="7786742" cy="392909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Contour map.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Buildings map.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Roads map.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As DXF files.</a:t>
            </a:r>
          </a:p>
          <a:p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143008"/>
          </a:xfrm>
        </p:spPr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Design Considerations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6400800" cy="4572032"/>
          </a:xfrm>
        </p:spPr>
        <p:txBody>
          <a:bodyPr>
            <a:normAutofit lnSpcReduction="10000"/>
          </a:bodyPr>
          <a:lstStyle/>
          <a:p>
            <a:pPr algn="l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l"/>
            <a:r>
              <a:rPr lang="en-US" dirty="0" smtClean="0">
                <a:hlinkClick r:id="rId3" action="ppaction://hlinksldjump"/>
              </a:rPr>
              <a:t>*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03648" y="1643049"/>
          <a:ext cx="6768752" cy="440706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339092"/>
                <a:gridCol w="3429660"/>
              </a:tblGrid>
              <a:tr h="39943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Manning’s </a:t>
                      </a:r>
                      <a:r>
                        <a:rPr lang="en-US" sz="2000" u="none" strike="noStrike" dirty="0"/>
                        <a:t>equation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/>
                        <a:t> </a:t>
                      </a:r>
                      <a:r>
                        <a:rPr lang="en-US" sz="2000" u="none" strike="noStrike" dirty="0" smtClean="0"/>
                        <a:t> V=1/n(R</a:t>
                      </a:r>
                      <a:r>
                        <a:rPr lang="en-US" sz="2000" u="none" strike="noStrike" baseline="30000" dirty="0" smtClean="0"/>
                        <a:t>2/3</a:t>
                      </a:r>
                      <a:r>
                        <a:rPr lang="en-US" sz="2000" u="none" strike="noStrike" dirty="0"/>
                        <a:t>)*S</a:t>
                      </a:r>
                      <a:r>
                        <a:rPr lang="en-US" sz="2000" u="none" strike="noStrike" baseline="30000" dirty="0"/>
                        <a:t>1/2</a:t>
                      </a:r>
                      <a:r>
                        <a:rPr lang="en-US" sz="2000" u="none" strike="noStrike" dirty="0"/>
                        <a:t>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4313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velocity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   0.6-3 m/s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4633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slope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1-12 </a:t>
                      </a:r>
                      <a:r>
                        <a:rPr lang="en-US" sz="2000" u="none" strike="noStrike" dirty="0"/>
                        <a:t>%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4633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Section size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/>
                        <a:t>more </a:t>
                      </a:r>
                      <a:r>
                        <a:rPr lang="en-US" sz="2000" u="none" strike="noStrike" dirty="0" smtClean="0"/>
                        <a:t>than</a:t>
                      </a:r>
                      <a:r>
                        <a:rPr lang="en-US" sz="2000" u="none" strike="noStrike" baseline="0" dirty="0" smtClean="0"/>
                        <a:t> or equal</a:t>
                      </a:r>
                      <a:r>
                        <a:rPr lang="en-US" sz="2000" u="none" strike="noStrike" dirty="0" smtClean="0"/>
                        <a:t> </a:t>
                      </a:r>
                      <a:r>
                        <a:rPr lang="en-US" sz="2000" u="none" strike="noStrike" dirty="0"/>
                        <a:t>200 mm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4633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/>
                        <a:t>cover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0.8 m - 4 m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463340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Start build up the NW 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44392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/>
                        <a:t>spacing between manholes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Max</a:t>
                      </a:r>
                      <a:r>
                        <a:rPr lang="en-US" sz="2000" u="none" strike="noStrike" baseline="0" dirty="0" smtClean="0"/>
                        <a:t> </a:t>
                      </a:r>
                      <a:r>
                        <a:rPr lang="en-US" sz="2000" u="none" strike="noStrike" dirty="0" smtClean="0"/>
                        <a:t> 50 </a:t>
                      </a:r>
                      <a:r>
                        <a:rPr lang="en-US" sz="2000" u="none" strike="noStrike" dirty="0"/>
                        <a:t>m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49529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Water demand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152 L/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c.d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41619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Design period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25 yrs (2012-2037)    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67476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Calculate and insert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sanitary loads on manholes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143008"/>
          </a:xfrm>
        </p:spPr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6400800" cy="4572032"/>
          </a:xfrm>
        </p:spPr>
        <p:txBody>
          <a:bodyPr>
            <a:normAutofit/>
          </a:bodyPr>
          <a:lstStyle/>
          <a:p>
            <a:pPr algn="l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03648" y="1700811"/>
          <a:ext cx="6480720" cy="439248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197003"/>
                <a:gridCol w="3283717"/>
              </a:tblGrid>
              <a:tr h="485897"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Length</a:t>
                      </a:r>
                      <a:r>
                        <a:rPr lang="en-US" sz="2000" b="0" i="0" u="none" strike="noStrike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 of 8” pipes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u="none" strike="noStrike" dirty="0" smtClean="0"/>
                        <a:t>  </a:t>
                      </a:r>
                      <a:r>
                        <a:rPr lang="en-US" sz="2000" b="0" u="none" strike="noStrike" dirty="0" smtClean="0"/>
                        <a:t>20295.5 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524766"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u="none" strike="noStrike" dirty="0" smtClean="0"/>
                        <a:t>Length</a:t>
                      </a:r>
                      <a:r>
                        <a:rPr lang="en-US" sz="2000" u="none" strike="noStrike" baseline="0" dirty="0" smtClean="0"/>
                        <a:t> of 10” pipes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u="none" strike="noStrike" dirty="0" smtClean="0"/>
                        <a:t>1489.5 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563637"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u="none" strike="noStrike" dirty="0" smtClean="0"/>
                        <a:t>Total length of NW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u="none" strike="noStrike" dirty="0" smtClean="0"/>
                        <a:t>  21785 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563637"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u="none" strike="noStrike" dirty="0" smtClean="0"/>
                        <a:t>Total flow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49.95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L/s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563637"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Depth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of manholes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m -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3.99 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563637"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Slope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0.52 % - 16.64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563637"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Conduit Cover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0.8 m – 3.7 m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563637"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u="none" strike="noStrike" dirty="0" smtClean="0"/>
                        <a:t>Average depth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n-US" sz="2000" u="none" strike="noStrike" dirty="0" smtClean="0"/>
                        <a:t>1.7 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1620688" y="0"/>
          <a:ext cx="12082051" cy="6858000"/>
        </p:xfrm>
        <a:graphic>
          <a:graphicData uri="http://schemas.openxmlformats.org/presentationml/2006/ole">
            <p:oleObj spid="_x0000_s1026" name="Bitmap Image" r:id="rId3" imgW="11409524" imgH="537285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50" name="Bitmap Image" r:id="rId3" imgW="11409524" imgH="537285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428605"/>
            <a:ext cx="7772400" cy="1071569"/>
          </a:xfrm>
          <a:prstGeom prst="rect">
            <a:avLst/>
          </a:prstGeom>
        </p:spPr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4000" dirty="0" smtClean="0"/>
              <a:t>Cost Estimation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42910" y="2143116"/>
            <a:ext cx="7786742" cy="39290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</a:rPr>
              <a:t> A detailed cost estimation of the several components of the project is determined based on the current construction prices of  Palestine.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9512" y="188640"/>
          <a:ext cx="8712967" cy="643079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232248"/>
                <a:gridCol w="1440160"/>
                <a:gridCol w="1656184"/>
                <a:gridCol w="864096"/>
                <a:gridCol w="720080"/>
                <a:gridCol w="1800199"/>
              </a:tblGrid>
              <a:tr h="60112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400" u="none" strike="noStrike" dirty="0" smtClean="0"/>
                        <a:t>Item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Quantity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Unit price $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/>
                        <a:t> </a:t>
                      </a:r>
                      <a:r>
                        <a:rPr lang="en-US" sz="2000" u="none" strike="noStrike" dirty="0" smtClean="0"/>
                        <a:t> </a:t>
                      </a:r>
                      <a:r>
                        <a:rPr lang="en-US" sz="2400" u="none" strike="noStrike" dirty="0" smtClean="0"/>
                        <a:t>cost $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6492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Excavation/</a:t>
                      </a:r>
                      <a:r>
                        <a:rPr lang="en-US" sz="2000" u="none" strike="noStrike" dirty="0" err="1" smtClean="0"/>
                        <a:t>m.l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21785 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683MH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 339,069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69731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Pipes/</a:t>
                      </a:r>
                      <a:r>
                        <a:rPr lang="en-US" sz="2000" u="none" strike="noStrike" dirty="0" err="1" smtClean="0"/>
                        <a:t>m.l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20295.5 (8”)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1489.5 (10”)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  301,079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6680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Manholes/</a:t>
                      </a:r>
                      <a:r>
                        <a:rPr lang="en-US" sz="2000" u="none" strike="noStrike" dirty="0" err="1" smtClean="0"/>
                        <a:t>m.d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683 MH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696,660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69731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Covers/MH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683 MH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136,600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64738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Basement concrete/CM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134 CM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     10,040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74540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Sand/</a:t>
                      </a:r>
                      <a:r>
                        <a:rPr lang="en-US" sz="2000" u="none" strike="noStrike" dirty="0" err="1" smtClean="0"/>
                        <a:t>m.l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21785 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217,850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6263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Base coarse/CM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3050 CM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15,249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5530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Asphalt/SM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15245 SM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182,994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54556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u="none" strike="noStrike" dirty="0" smtClean="0"/>
                        <a:t>Total cost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u="none" strike="noStrike" dirty="0" smtClean="0"/>
                        <a:t>2,010,000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428605"/>
            <a:ext cx="7772400" cy="1071569"/>
          </a:xfrm>
          <a:prstGeom prst="rect">
            <a:avLst/>
          </a:prstGeom>
        </p:spPr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4000" dirty="0" smtClean="0"/>
              <a:t>Conclusion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42910" y="2143116"/>
            <a:ext cx="7786742" cy="39290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2800" dirty="0" smtClean="0"/>
              <a:t>That was a conceptual design of a waste water collection network for </a:t>
            </a:r>
            <a:r>
              <a:rPr lang="en-US" sz="2800" dirty="0" err="1" smtClean="0"/>
              <a:t>Kufr</a:t>
            </a:r>
            <a:r>
              <a:rPr lang="en-US" sz="2800" dirty="0" smtClean="0"/>
              <a:t> AL-</a:t>
            </a:r>
            <a:r>
              <a:rPr lang="en-US" sz="2800" dirty="0" err="1" smtClean="0"/>
              <a:t>Deek</a:t>
            </a:r>
            <a:r>
              <a:rPr lang="en-US" sz="2800" dirty="0" smtClean="0"/>
              <a:t> village using sewer cad software, with an estimated cost, and results which help us to establish the network.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428604"/>
          <a:ext cx="8229600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darsalah.com/Temp/image/water/water_network_1/water_network_1_img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2" cy="2860940"/>
          </a:xfrm>
          <a:prstGeom prst="rect">
            <a:avLst/>
          </a:prstGeom>
          <a:noFill/>
        </p:spPr>
      </p:pic>
      <p:pic>
        <p:nvPicPr>
          <p:cNvPr id="8194" name="Picture 2" descr="http://esyria.sy/sites/images/hasakeh/060797_2008_03_16_19_48_48.im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0"/>
            <a:ext cx="4357686" cy="2857496"/>
          </a:xfrm>
          <a:prstGeom prst="rect">
            <a:avLst/>
          </a:prstGeom>
          <a:noFill/>
        </p:spPr>
      </p:pic>
      <p:pic>
        <p:nvPicPr>
          <p:cNvPr id="10" name="Picture 0" descr="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3520" y="3500438"/>
            <a:ext cx="432048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Show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0438"/>
            <a:ext cx="45720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071569"/>
          </a:xfrm>
        </p:spPr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Out Line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1628800"/>
            <a:ext cx="7786742" cy="444340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Objectives of the project.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Methodology.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Study Area.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Design stage and Results.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Cost Estimation.</a:t>
            </a:r>
          </a:p>
          <a:p>
            <a:endParaRPr lang="en-US" sz="1200" dirty="0" smtClean="0"/>
          </a:p>
          <a:p>
            <a:pPr algn="l"/>
            <a:endParaRPr lang="en-US" sz="1200" dirty="0" smtClean="0"/>
          </a:p>
          <a:p>
            <a:pPr algn="l"/>
            <a:endParaRPr lang="en-US" sz="1200" dirty="0" smtClean="0"/>
          </a:p>
          <a:p>
            <a:pPr algn="l"/>
            <a:endParaRPr lang="en-US" sz="1200" dirty="0" smtClean="0"/>
          </a:p>
          <a:p>
            <a:pPr algn="l"/>
            <a:endParaRPr lang="en-US" sz="1200" dirty="0" smtClean="0"/>
          </a:p>
          <a:p>
            <a:pPr algn="l"/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2">
            <a:schemeClr val="accent5"/>
          </a:lnRef>
          <a:fillRef idx="1002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Objectives of the project</a:t>
            </a:r>
            <a:endParaRPr lang="ar-JO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19695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buNone/>
            </a:pPr>
            <a:r>
              <a:rPr lang="en-US" sz="2800" dirty="0" smtClean="0"/>
              <a:t>1) Design a wastewater collection network for </a:t>
            </a:r>
            <a:endParaRPr lang="ar-JO" sz="2800" dirty="0" smtClean="0"/>
          </a:p>
          <a:p>
            <a:pPr algn="l">
              <a:buNone/>
            </a:pPr>
            <a:r>
              <a:rPr lang="en-US" sz="2800" dirty="0" err="1" smtClean="0"/>
              <a:t>Kufr</a:t>
            </a:r>
            <a:r>
              <a:rPr lang="en-US" sz="2800" dirty="0" smtClean="0"/>
              <a:t> AL-</a:t>
            </a:r>
            <a:r>
              <a:rPr lang="en-US" sz="2800" dirty="0" err="1" smtClean="0"/>
              <a:t>Deek</a:t>
            </a:r>
            <a:r>
              <a:rPr lang="en-US" sz="2800" dirty="0" smtClean="0"/>
              <a:t> village.</a:t>
            </a:r>
          </a:p>
          <a:p>
            <a:pPr algn="l">
              <a:buNone/>
            </a:pPr>
            <a:endParaRPr lang="ar-JO" sz="2800" dirty="0" smtClean="0"/>
          </a:p>
          <a:p>
            <a:pPr algn="l">
              <a:buNone/>
            </a:pPr>
            <a:r>
              <a:rPr lang="en-US" sz="2800" dirty="0" smtClean="0"/>
              <a:t>2) Estimate the total cost for the whole project.</a:t>
            </a:r>
          </a:p>
          <a:p>
            <a:pPr algn="l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928694"/>
          </a:xfrm>
        </p:spPr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14282" y="1571612"/>
            <a:ext cx="135732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Study Area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28794" y="2786058"/>
            <a:ext cx="142876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using Sewer CAD software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28794" y="1571612"/>
            <a:ext cx="135732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Data Collection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86182" y="2857496"/>
            <a:ext cx="135732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the design stage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86182" y="3929066"/>
            <a:ext cx="135732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 and save input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572264" y="5000636"/>
            <a:ext cx="150019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Break down components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072330" y="4000504"/>
            <a:ext cx="142876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results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500694" y="3929066"/>
            <a:ext cx="114300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Run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57752" y="5000636"/>
            <a:ext cx="128588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Cost evaluation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214678" y="6000768"/>
            <a:ext cx="242889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Calculate the total cost of the project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3" idx="3"/>
            <a:endCxn id="5" idx="1"/>
          </p:cNvCxnSpPr>
          <p:nvPr/>
        </p:nvCxnSpPr>
        <p:spPr>
          <a:xfrm>
            <a:off x="1571604" y="192880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2678893" y="253602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357554" y="321468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143504" y="428625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643702" y="428625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2" idx="3"/>
          </p:cNvCxnSpPr>
          <p:nvPr/>
        </p:nvCxnSpPr>
        <p:spPr>
          <a:xfrm rot="10800000">
            <a:off x="6143636" y="535782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7608115" y="482204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H="1">
            <a:off x="5142710" y="5858686"/>
            <a:ext cx="296070" cy="87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6" idx="2"/>
            <a:endCxn id="7" idx="0"/>
          </p:cNvCxnSpPr>
          <p:nvPr/>
        </p:nvCxnSpPr>
        <p:spPr>
          <a:xfrm rot="5400000">
            <a:off x="4286248" y="375047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ight Arrow 31"/>
          <p:cNvSpPr/>
          <p:nvPr/>
        </p:nvSpPr>
        <p:spPr>
          <a:xfrm>
            <a:off x="1571604" y="1857364"/>
            <a:ext cx="35719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2857488" y="2285992"/>
            <a:ext cx="21431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>
            <a:off x="3357554" y="307181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4429124" y="3571876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/>
          <p:nvPr/>
        </p:nvSpPr>
        <p:spPr>
          <a:xfrm>
            <a:off x="5143504" y="4214818"/>
            <a:ext cx="35719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>
            <a:off x="6643702" y="414338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>
            <a:off x="7715272" y="4643446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eft Arrow 39"/>
          <p:cNvSpPr/>
          <p:nvPr/>
        </p:nvSpPr>
        <p:spPr>
          <a:xfrm>
            <a:off x="6143636" y="5214950"/>
            <a:ext cx="40690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143504" y="5715016"/>
            <a:ext cx="28575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Study Area </a:t>
            </a:r>
            <a:endParaRPr lang="ar-JO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785925"/>
            <a:ext cx="8286808" cy="34290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buNone/>
            </a:pPr>
            <a:r>
              <a:rPr lang="en-US" sz="2800" dirty="0" smtClean="0"/>
              <a:t>General information</a:t>
            </a:r>
            <a:r>
              <a:rPr lang="en-US" sz="4400" dirty="0" smtClean="0"/>
              <a:t>.</a:t>
            </a:r>
            <a:endParaRPr lang="en-US" sz="2800" dirty="0" smtClean="0"/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r>
              <a:rPr lang="en-US" sz="2800" dirty="0" smtClean="0"/>
              <a:t>Justifications for selection.</a:t>
            </a:r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endParaRPr lang="en-US" sz="4600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928693"/>
          </a:xfrm>
        </p:spPr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General Information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1785926"/>
            <a:ext cx="7786742" cy="471490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endParaRPr lang="en-US" sz="2800" b="1" i="1" u="sng" dirty="0" smtClean="0">
              <a:solidFill>
                <a:schemeClr val="tx1"/>
              </a:solidFill>
              <a:cs typeface="Aharoni" pitchFamily="2" charset="-79"/>
            </a:endParaRPr>
          </a:p>
          <a:p>
            <a:pPr algn="l"/>
            <a:r>
              <a:rPr lang="en-US" sz="2800" b="1" i="1" dirty="0" smtClean="0">
                <a:solidFill>
                  <a:schemeClr val="tx1"/>
                </a:solidFill>
                <a:cs typeface="Aharoni" pitchFamily="2" charset="-79"/>
              </a:rPr>
              <a:t>Location</a:t>
            </a:r>
            <a:r>
              <a:rPr lang="en-US" sz="2800" b="1" dirty="0" smtClean="0">
                <a:solidFill>
                  <a:schemeClr val="tx1"/>
                </a:solidFill>
                <a:cs typeface="Aharoni" pitchFamily="2" charset="-79"/>
              </a:rPr>
              <a:t> : </a:t>
            </a:r>
            <a:r>
              <a:rPr lang="en-US" sz="2800" dirty="0" smtClean="0">
                <a:solidFill>
                  <a:schemeClr val="tx1"/>
                </a:solidFill>
              </a:rPr>
              <a:t>it’s  a village in </a:t>
            </a:r>
            <a:r>
              <a:rPr lang="en-US" sz="2800" dirty="0" err="1" smtClean="0">
                <a:solidFill>
                  <a:schemeClr val="tx1"/>
                </a:solidFill>
              </a:rPr>
              <a:t>Salfit</a:t>
            </a:r>
            <a:r>
              <a:rPr lang="en-US" sz="2800" dirty="0" smtClean="0">
                <a:solidFill>
                  <a:schemeClr val="tx1"/>
                </a:solidFill>
              </a:rPr>
              <a:t> governorate  36 km S-W away from Nablus .</a:t>
            </a:r>
          </a:p>
          <a:p>
            <a:pPr algn="l"/>
            <a:endParaRPr lang="en-US" sz="2800" b="1" i="1" u="sng" dirty="0" smtClean="0"/>
          </a:p>
          <a:p>
            <a:pPr algn="l"/>
            <a:r>
              <a:rPr lang="en-US" sz="2800" b="1" i="1" dirty="0" smtClean="0">
                <a:solidFill>
                  <a:schemeClr val="tx1"/>
                </a:solidFill>
              </a:rPr>
              <a:t>Topography </a:t>
            </a:r>
            <a:r>
              <a:rPr lang="en-US" sz="2800" dirty="0" smtClean="0">
                <a:solidFill>
                  <a:schemeClr val="tx1"/>
                </a:solidFill>
              </a:rPr>
              <a:t>: mountainous region, 311 m AMSL, has an area 1.24 Km².</a:t>
            </a:r>
          </a:p>
          <a:p>
            <a:pPr algn="l"/>
            <a:endParaRPr lang="en-US" sz="2800" b="1" i="1" u="sng" dirty="0" smtClean="0"/>
          </a:p>
          <a:p>
            <a:pPr algn="l"/>
            <a:r>
              <a:rPr lang="en-US" sz="2800" b="1" i="1" dirty="0" smtClean="0">
                <a:solidFill>
                  <a:schemeClr val="tx1"/>
                </a:solidFill>
              </a:rPr>
              <a:t>Climate :</a:t>
            </a:r>
            <a:r>
              <a:rPr lang="en-US" sz="2800" dirty="0" smtClean="0">
                <a:solidFill>
                  <a:schemeClr val="tx1"/>
                </a:solidFill>
              </a:rPr>
              <a:t> hot dry summer and cold rainy winter.</a:t>
            </a:r>
          </a:p>
          <a:p>
            <a:pPr algn="l"/>
            <a:endParaRPr lang="en-US" b="1" i="1" u="sng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00131"/>
          </a:xfrm>
        </p:spPr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Justifications for Selection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2143116"/>
            <a:ext cx="7786742" cy="39501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>
              <a:lnSpc>
                <a:spcPct val="20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* Available and accessible.</a:t>
            </a:r>
          </a:p>
          <a:p>
            <a:pPr algn="l">
              <a:lnSpc>
                <a:spcPct val="20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* Provide some thing new and useful.</a:t>
            </a:r>
          </a:p>
          <a:p>
            <a:pPr algn="l">
              <a:lnSpc>
                <a:spcPct val="20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* Eliminate the negative  impacts of septic tanks.</a:t>
            </a:r>
          </a:p>
          <a:p>
            <a:pPr algn="l">
              <a:lnSpc>
                <a:spcPct val="20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* Healthy out let.</a:t>
            </a:r>
            <a:endParaRPr lang="en-US" sz="2800" dirty="0" smtClean="0">
              <a:solidFill>
                <a:schemeClr val="tx1"/>
              </a:solidFill>
              <a:hlinkClick r:id="rId2" action="ppaction://hlinksldjump"/>
            </a:endParaRPr>
          </a:p>
          <a:p>
            <a:pPr algn="l">
              <a:lnSpc>
                <a:spcPct val="150000"/>
              </a:lnSpc>
            </a:pPr>
            <a:endParaRPr lang="en-US" dirty="0" smtClean="0">
              <a:hlinkClick r:id="rId2" action="ppaction://hlinksldjump"/>
            </a:endParaRPr>
          </a:p>
          <a:p>
            <a:pPr algn="l">
              <a:lnSpc>
                <a:spcPct val="150000"/>
              </a:lnSpc>
            </a:pPr>
            <a:endParaRPr lang="en-US" dirty="0" smtClean="0"/>
          </a:p>
          <a:p>
            <a:pPr algn="l">
              <a:lnSpc>
                <a:spcPct val="150000"/>
              </a:lnSpc>
            </a:pPr>
            <a:endParaRPr lang="ar-JO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 algn="l"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002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Design Stage</a:t>
            </a:r>
            <a:endParaRPr lang="ar-JO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2000241"/>
            <a:ext cx="8229600" cy="243687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r>
              <a:rPr lang="en-US" sz="2800" dirty="0" smtClean="0"/>
              <a:t>Requirements.</a:t>
            </a:r>
          </a:p>
          <a:p>
            <a:pPr algn="l">
              <a:buNone/>
            </a:pPr>
            <a:endParaRPr lang="en-US" sz="2800" dirty="0" smtClean="0"/>
          </a:p>
          <a:p>
            <a:pPr algn="l">
              <a:buNone/>
            </a:pPr>
            <a:r>
              <a:rPr lang="en-US" sz="2800" dirty="0" smtClean="0"/>
              <a:t>Design considerations.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441</Words>
  <Application>Microsoft Office PowerPoint</Application>
  <PresentationFormat>On-screen Show (4:3)</PresentationFormat>
  <Paragraphs>192</Paragraphs>
  <Slides>18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سمة Office</vt:lpstr>
      <vt:lpstr>Bitmap Image</vt:lpstr>
      <vt:lpstr> Design of Waste Water Collection Network for Kufr AL-Deek Village </vt:lpstr>
      <vt:lpstr>Slide 2</vt:lpstr>
      <vt:lpstr>Out Line</vt:lpstr>
      <vt:lpstr>Objectives of the project</vt:lpstr>
      <vt:lpstr>Methodology</vt:lpstr>
      <vt:lpstr>Study Area </vt:lpstr>
      <vt:lpstr>General Information</vt:lpstr>
      <vt:lpstr>Justifications for Selection</vt:lpstr>
      <vt:lpstr>Design Stage</vt:lpstr>
      <vt:lpstr> Requirements for SWC</vt:lpstr>
      <vt:lpstr>Design Considerations</vt:lpstr>
      <vt:lpstr>Results</vt:lpstr>
      <vt:lpstr>Slide 13</vt:lpstr>
      <vt:lpstr>Slide 14</vt:lpstr>
      <vt:lpstr> </vt:lpstr>
      <vt:lpstr>Slide 16</vt:lpstr>
      <vt:lpstr> 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Importance of water</dc:title>
  <dc:creator>MidiTech</dc:creator>
  <cp:lastModifiedBy>horizon</cp:lastModifiedBy>
  <cp:revision>90</cp:revision>
  <dcterms:created xsi:type="dcterms:W3CDTF">2012-05-04T12:23:34Z</dcterms:created>
  <dcterms:modified xsi:type="dcterms:W3CDTF">2013-01-05T21:23:49Z</dcterms:modified>
</cp:coreProperties>
</file>