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80" r:id="rId21"/>
    <p:sldId id="276" r:id="rId22"/>
    <p:sldId id="277" r:id="rId23"/>
    <p:sldId id="278" r:id="rId24"/>
    <p:sldId id="279" r:id="rId25"/>
    <p:sldId id="281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1524000"/>
            <a:ext cx="6858000" cy="1894362"/>
          </a:xfrm>
        </p:spPr>
        <p:txBody>
          <a:bodyPr/>
          <a:lstStyle/>
          <a:p>
            <a:pPr algn="ctr"/>
            <a:r>
              <a:rPr lang="en-US" b="0" dirty="0" smtClean="0"/>
              <a:t>Chemical Engineering Program </a:t>
            </a:r>
            <a:r>
              <a:rPr lang="ar-JO" b="0" dirty="0" smtClean="0"/>
              <a:t>2024-2023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581400"/>
            <a:ext cx="6172200" cy="1371600"/>
          </a:xfrm>
        </p:spPr>
        <p:txBody>
          <a:bodyPr/>
          <a:lstStyle/>
          <a:p>
            <a:pPr algn="ctr"/>
            <a:r>
              <a:rPr lang="ar-EG" b="0" dirty="0" smtClean="0"/>
              <a:t>Preparation, Characterization and Applications of Zinc Oxide/Carbon Nanodots Hybrid</a:t>
            </a:r>
          </a:p>
          <a:p>
            <a:pPr algn="ctr"/>
            <a:r>
              <a:rPr lang="ar-EG" b="0" dirty="0" smtClean="0"/>
              <a:t/>
            </a:r>
            <a:br>
              <a:rPr lang="ar-EG" b="0" dirty="0" smtClean="0"/>
            </a:br>
            <a:endParaRPr lang="en-US" dirty="0"/>
          </a:p>
        </p:txBody>
      </p:sp>
      <p:pic>
        <p:nvPicPr>
          <p:cNvPr id="4" name="Picture 3" descr="l_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19600" y="762000"/>
            <a:ext cx="1600202" cy="160020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cap="all" dirty="0" smtClean="0"/>
              <a:t>RESULTS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Synthesis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Characterization Results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Synthesis Results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04800" y="2667000"/>
          <a:ext cx="76962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05708"/>
                <a:gridCol w="2225092"/>
                <a:gridCol w="25654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Without NH4OH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With NH4OH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Zinc Oxide (</a:t>
                      </a:r>
                      <a:r>
                        <a:rPr lang="en-US" dirty="0" err="1" smtClean="0"/>
                        <a:t>ZnO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Nps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17.3%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27.7%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Carbon </a:t>
                      </a:r>
                      <a:r>
                        <a:rPr lang="en-US" dirty="0" err="1" smtClean="0"/>
                        <a:t>Nanodots</a:t>
                      </a:r>
                      <a:r>
                        <a:rPr lang="en-US" dirty="0" smtClean="0"/>
                        <a:t> (CNDs)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9.5%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17.5%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ZnO</a:t>
                      </a:r>
                      <a:r>
                        <a:rPr lang="en-US" dirty="0" smtClean="0"/>
                        <a:t>-CNDs Hybrid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13.5%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24.4%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cap="all" dirty="0" smtClean="0"/>
              <a:t>FLUORESCENCE MEASUREMENTS </a:t>
            </a:r>
            <a:endParaRPr lang="en-US" dirty="0"/>
          </a:p>
        </p:txBody>
      </p:sp>
      <p:pic>
        <p:nvPicPr>
          <p:cNvPr id="4" name="Content Placeholder 3" descr="416186961_1090186368773040_3532607627202692068_n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57200" y="1828800"/>
            <a:ext cx="7467600" cy="3133438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cap="all" dirty="0" smtClean="0"/>
              <a:t>UV-VIS SPECTROSCOPY </a:t>
            </a:r>
            <a:endParaRPr lang="en-US" b="1" dirty="0"/>
          </a:p>
        </p:txBody>
      </p:sp>
      <p:pic>
        <p:nvPicPr>
          <p:cNvPr id="4" name="Content Placeholder 3" descr="421318227_923027269233476_1230541879139079179_n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57200" y="1524000"/>
            <a:ext cx="7467600" cy="356961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cap="all" dirty="0" smtClean="0"/>
              <a:t>UV-VIS SPECTROSCOPY </a:t>
            </a:r>
            <a:endParaRPr lang="en-US" b="1" dirty="0"/>
          </a:p>
        </p:txBody>
      </p:sp>
      <p:pic>
        <p:nvPicPr>
          <p:cNvPr id="4" name="Content Placeholder 3" descr="421384161_647669730754334_6380631339422155517_n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57200" y="2449743"/>
            <a:ext cx="7467600" cy="3174538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cap="all" dirty="0" smtClean="0"/>
              <a:t>FT-IR SPECTRA</a:t>
            </a:r>
            <a:endParaRPr lang="en-US" b="1" dirty="0"/>
          </a:p>
        </p:txBody>
      </p:sp>
      <p:pic>
        <p:nvPicPr>
          <p:cNvPr id="4" name="Content Placeholder 3" descr="421095855_368961795915633_93331434675101761_n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595437" y="1727200"/>
            <a:ext cx="5191125" cy="4619625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cap="all" dirty="0" smtClean="0"/>
              <a:t>SEM MICROSCOPY</a:t>
            </a:r>
            <a:endParaRPr lang="en-US" b="1" dirty="0"/>
          </a:p>
        </p:txBody>
      </p:sp>
      <p:pic>
        <p:nvPicPr>
          <p:cNvPr id="4" name="Content Placeholder 3" descr="421525427_2556189944541892_6329306645266834245_n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57200" y="2057400"/>
            <a:ext cx="7467600" cy="3192963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cap="all" dirty="0" smtClean="0"/>
              <a:t>AFM MICROSCOPY</a:t>
            </a:r>
            <a:endParaRPr lang="en-US" b="1" dirty="0"/>
          </a:p>
        </p:txBody>
      </p:sp>
      <p:pic>
        <p:nvPicPr>
          <p:cNvPr id="4" name="Content Placeholder 3" descr="421474702_1462718687673295_3628186992022098167_n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57200" y="2013208"/>
            <a:ext cx="7467600" cy="4047609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cap="all" dirty="0" smtClean="0"/>
              <a:t>APPLICATION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ar-JO" b="1" cap="all" dirty="0" smtClean="0"/>
          </a:p>
          <a:p>
            <a:pPr>
              <a:lnSpc>
                <a:spcPct val="300000"/>
              </a:lnSpc>
            </a:pPr>
            <a:r>
              <a:rPr lang="en-US" b="1" cap="all" dirty="0" smtClean="0"/>
              <a:t>PHOTODEGRADATION</a:t>
            </a:r>
            <a:r>
              <a:rPr lang="ar-JO" b="1" cap="all" dirty="0" smtClean="0"/>
              <a:t> </a:t>
            </a:r>
          </a:p>
          <a:p>
            <a:pPr>
              <a:lnSpc>
                <a:spcPct val="300000"/>
              </a:lnSpc>
            </a:pPr>
            <a:endParaRPr lang="ar-JO" b="1" cap="all" dirty="0" smtClean="0"/>
          </a:p>
          <a:p>
            <a:pPr>
              <a:lnSpc>
                <a:spcPct val="300000"/>
              </a:lnSpc>
            </a:pPr>
            <a:r>
              <a:rPr lang="en-US" b="1" cap="all" dirty="0" err="1" smtClean="0"/>
              <a:t>Photocatalyst</a:t>
            </a:r>
            <a:r>
              <a:rPr lang="en-US" b="1" cap="all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b="1" cap="all" dirty="0" smtClean="0"/>
              <a:t>ELECTRODE MANUFACTURING </a:t>
            </a:r>
            <a:r>
              <a:rPr lang="en-US" sz="2400" b="1" cap="all" dirty="0" smtClean="0"/>
              <a:t>METHOD</a:t>
            </a:r>
            <a:br>
              <a:rPr lang="en-US" sz="2400" b="1" cap="all" dirty="0" smtClean="0"/>
            </a:br>
            <a:endParaRPr lang="en-US" sz="2400" b="1" dirty="0"/>
          </a:p>
        </p:txBody>
      </p:sp>
      <p:pic>
        <p:nvPicPr>
          <p:cNvPr id="4" name="Content Placeholder 3" descr="418933537_1335692853800179_2865913446724503808_n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57200" y="2322775"/>
            <a:ext cx="7467600" cy="3428474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Contents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250000"/>
              </a:lnSpc>
            </a:pPr>
            <a:r>
              <a:rPr lang="en-US" dirty="0" smtClean="0"/>
              <a:t>Overview</a:t>
            </a:r>
          </a:p>
          <a:p>
            <a:pPr>
              <a:lnSpc>
                <a:spcPct val="250000"/>
              </a:lnSpc>
            </a:pPr>
            <a:r>
              <a:rPr lang="en-US" dirty="0" smtClean="0"/>
              <a:t>Objectives</a:t>
            </a:r>
          </a:p>
          <a:p>
            <a:pPr>
              <a:lnSpc>
                <a:spcPct val="250000"/>
              </a:lnSpc>
            </a:pPr>
            <a:r>
              <a:rPr lang="en-US" dirty="0" smtClean="0"/>
              <a:t>Materials and methodology</a:t>
            </a:r>
          </a:p>
          <a:p>
            <a:pPr>
              <a:lnSpc>
                <a:spcPct val="250000"/>
              </a:lnSpc>
            </a:pPr>
            <a:r>
              <a:rPr lang="en-US" dirty="0" smtClean="0"/>
              <a:t>Result </a:t>
            </a:r>
          </a:p>
          <a:p>
            <a:pPr>
              <a:lnSpc>
                <a:spcPct val="250000"/>
              </a:lnSpc>
            </a:pPr>
            <a:r>
              <a:rPr lang="en-US" dirty="0" smtClean="0"/>
              <a:t>Application </a:t>
            </a:r>
          </a:p>
          <a:p>
            <a:pPr>
              <a:lnSpc>
                <a:spcPct val="250000"/>
              </a:lnSpc>
            </a:pPr>
            <a:r>
              <a:rPr lang="en-US" dirty="0" smtClean="0"/>
              <a:t>Conclusion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cap="all" dirty="0" smtClean="0"/>
              <a:t>PHOTODEGRADATION OF DYE USING ELECTRODE</a:t>
            </a:r>
            <a:br>
              <a:rPr lang="en-US" b="1" cap="all" dirty="0" smtClean="0"/>
            </a:br>
            <a:r>
              <a:rPr lang="en-US" b="1" cap="all" dirty="0" smtClean="0"/>
              <a:t/>
            </a:r>
            <a:br>
              <a:rPr lang="en-US" b="1" cap="all" dirty="0" smtClean="0"/>
            </a:br>
            <a:endParaRPr lang="en-US" b="1" dirty="0"/>
          </a:p>
        </p:txBody>
      </p:sp>
      <p:pic>
        <p:nvPicPr>
          <p:cNvPr id="4" name="Content Placeholder 3" descr="417244731_1776514072853956_3370977483157852189_n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977276" y="1600200"/>
            <a:ext cx="4427448" cy="4873625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cap="all" dirty="0" smtClean="0"/>
              <a:t>ANALYSES OF THE METHYLENE BLUE DEGRADATION</a:t>
            </a:r>
            <a:endParaRPr lang="en-US" b="1" dirty="0"/>
          </a:p>
        </p:txBody>
      </p:sp>
      <p:pic>
        <p:nvPicPr>
          <p:cNvPr id="4" name="Content Placeholder 3" descr="421386198_905541177939552_714960525077227222_n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57200" y="2564642"/>
            <a:ext cx="7467600" cy="2944740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467600" cy="1143000"/>
          </a:xfrm>
        </p:spPr>
        <p:txBody>
          <a:bodyPr/>
          <a:lstStyle/>
          <a:p>
            <a:pPr algn="ctr"/>
            <a:r>
              <a:rPr lang="en-US" b="1" cap="all" dirty="0" smtClean="0"/>
              <a:t>ELECTRODE </a:t>
            </a:r>
            <a:r>
              <a:rPr lang="en-US" b="1" cap="all" dirty="0" smtClean="0"/>
              <a:t>STABILITIES</a:t>
            </a:r>
            <a:br>
              <a:rPr lang="en-US" b="1" cap="all" dirty="0" smtClean="0"/>
            </a:br>
            <a:endParaRPr lang="en-US" b="1" dirty="0"/>
          </a:p>
        </p:txBody>
      </p:sp>
      <p:pic>
        <p:nvPicPr>
          <p:cNvPr id="6" name="Content Placeholder 5" descr="421239451_1755344631654086_3760887157513706943_n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57200" y="2457831"/>
            <a:ext cx="7467600" cy="3158363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cap="all" dirty="0" smtClean="0"/>
              <a:t>AFM </a:t>
            </a:r>
            <a:r>
              <a:rPr lang="en-US" b="1" cap="all" dirty="0" smtClean="0"/>
              <a:t> MICROSCOPY</a:t>
            </a:r>
            <a:br>
              <a:rPr lang="en-US" b="1" cap="all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C:\Users\student\Downloads\421094620_919051976524351_1291409505893246315_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600200"/>
            <a:ext cx="6334125" cy="44659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Conclusions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dirty="0" smtClean="0"/>
              <a:t>Microwave </a:t>
            </a:r>
            <a:r>
              <a:rPr lang="en-US" dirty="0" smtClean="0"/>
              <a:t>Method</a:t>
            </a:r>
          </a:p>
          <a:p>
            <a:pPr>
              <a:lnSpc>
                <a:spcPct val="200000"/>
              </a:lnSpc>
            </a:pPr>
            <a:r>
              <a:rPr lang="ar-EG" dirty="0" smtClean="0"/>
              <a:t>Potential of Ammonia as Reducing Agent</a:t>
            </a:r>
          </a:p>
          <a:p>
            <a:pPr>
              <a:lnSpc>
                <a:spcPct val="200000"/>
              </a:lnSpc>
            </a:pPr>
            <a:r>
              <a:rPr lang="ar-EG" dirty="0" smtClean="0"/>
              <a:t>Thin Film Stability</a:t>
            </a:r>
          </a:p>
          <a:p>
            <a:pPr>
              <a:lnSpc>
                <a:spcPct val="200000"/>
              </a:lnSpc>
            </a:pPr>
            <a:r>
              <a:rPr lang="ar-EG" dirty="0" smtClean="0"/>
              <a:t>Characterization Analysis</a:t>
            </a:r>
          </a:p>
          <a:p>
            <a:pPr>
              <a:lnSpc>
                <a:spcPct val="200000"/>
              </a:lnSpc>
            </a:pPr>
            <a:r>
              <a:rPr lang="ar-EG" dirty="0" smtClean="0"/>
              <a:t>Application in Photodegradation</a:t>
            </a:r>
          </a:p>
          <a:p>
            <a:pPr>
              <a:lnSpc>
                <a:spcPct val="200000"/>
              </a:lnSpc>
            </a:pPr>
            <a:r>
              <a:rPr lang="ar-EG" dirty="0" smtClean="0"/>
              <a:t>Successful </a:t>
            </a:r>
            <a:r>
              <a:rPr lang="ar-EG" dirty="0" smtClean="0"/>
              <a:t>Hybridization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ar-EG" b="1" dirty="0" smtClean="0"/>
              <a:t>Thank </a:t>
            </a:r>
            <a:r>
              <a:rPr lang="ar-EG" b="1" dirty="0" smtClean="0"/>
              <a:t>You</a:t>
            </a:r>
            <a:endParaRPr lang="en-US" b="1" dirty="0" smtClean="0"/>
          </a:p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endParaRPr lang="ar-EG" dirty="0" smtClean="0"/>
          </a:p>
          <a:p>
            <a:pPr algn="ctr">
              <a:buNone/>
            </a:pPr>
            <a:r>
              <a:rPr lang="ar-EG" dirty="0" smtClean="0"/>
              <a:t>Do You Have Any Questions 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Overview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250000"/>
              </a:lnSpc>
            </a:pPr>
            <a:r>
              <a:rPr lang="en-US" dirty="0" err="1" smtClean="0"/>
              <a:t>Nano</a:t>
            </a:r>
            <a:r>
              <a:rPr lang="en-US" dirty="0" smtClean="0"/>
              <a:t> Particles</a:t>
            </a:r>
          </a:p>
          <a:p>
            <a:pPr>
              <a:lnSpc>
                <a:spcPct val="250000"/>
              </a:lnSpc>
            </a:pPr>
            <a:r>
              <a:rPr lang="en-US" dirty="0" smtClean="0"/>
              <a:t>Carbon </a:t>
            </a:r>
            <a:r>
              <a:rPr lang="en-US" dirty="0" err="1" smtClean="0"/>
              <a:t>Nanodots</a:t>
            </a:r>
            <a:r>
              <a:rPr lang="en-US" dirty="0" smtClean="0"/>
              <a:t> </a:t>
            </a:r>
          </a:p>
          <a:p>
            <a:pPr>
              <a:lnSpc>
                <a:spcPct val="250000"/>
              </a:lnSpc>
            </a:pPr>
            <a:r>
              <a:rPr lang="en-US" dirty="0" smtClean="0"/>
              <a:t>The hybrid </a:t>
            </a:r>
          </a:p>
          <a:p>
            <a:pPr>
              <a:lnSpc>
                <a:spcPct val="250000"/>
              </a:lnSpc>
            </a:pPr>
            <a:r>
              <a:rPr lang="en-US" dirty="0" err="1" smtClean="0"/>
              <a:t>Photodegradation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Objectives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ar-EG" b="1" cap="all" dirty="0" smtClean="0"/>
              <a:t>MICROWAVE SYNTHESIS METHOD:</a:t>
            </a:r>
            <a:endParaRPr lang="ar-EG" cap="all" dirty="0" smtClean="0"/>
          </a:p>
          <a:p>
            <a:pPr marL="457200" indent="-457200">
              <a:buFont typeface="+mj-lt"/>
              <a:buAutoNum type="arabicPeriod"/>
            </a:pPr>
            <a:r>
              <a:rPr lang="ar-EG" dirty="0" smtClean="0"/>
              <a:t>Develop a rapid microwave-based synthesis for high-yield ZnO NPs and CNDs</a:t>
            </a:r>
            <a:r>
              <a:rPr lang="ar-EG" dirty="0" smtClean="0"/>
              <a:t>.</a:t>
            </a:r>
            <a:r>
              <a:rPr lang="ar-EG" dirty="0" smtClean="0"/>
              <a:t/>
            </a:r>
            <a:br>
              <a:rPr lang="ar-EG" dirty="0" smtClean="0"/>
            </a:br>
            <a:endParaRPr lang="ar-EG" dirty="0" smtClean="0"/>
          </a:p>
          <a:p>
            <a:pPr marL="457200" indent="-457200">
              <a:buFont typeface="+mj-lt"/>
              <a:buAutoNum type="arabicPeriod"/>
            </a:pPr>
            <a:r>
              <a:rPr lang="ar-EG" dirty="0" smtClean="0"/>
              <a:t>Investigate a one-pot approach for simultaneous ZnO-CNDs hybrid synthesis.</a:t>
            </a:r>
          </a:p>
          <a:p>
            <a:r>
              <a:rPr lang="ar-EG" b="1" cap="all" dirty="0" smtClean="0"/>
              <a:t>PHOTODEGRADATION APPLICATION:</a:t>
            </a:r>
            <a:endParaRPr lang="ar-EG" cap="all" dirty="0" smtClean="0"/>
          </a:p>
          <a:p>
            <a:pPr marL="457200" indent="-457200">
              <a:buFont typeface="+mj-lt"/>
              <a:buAutoNum type="arabicPeriod"/>
            </a:pPr>
            <a:r>
              <a:rPr lang="ar-EG" dirty="0" smtClean="0"/>
              <a:t>Explore ZnO and ZnO-CNDs hybrid electrodes for methylene blue photodegradation.</a:t>
            </a:r>
          </a:p>
          <a:p>
            <a:pPr marL="457200" indent="-457200">
              <a:buFont typeface="+mj-lt"/>
              <a:buAutoNum type="arabicPeriod"/>
            </a:pPr>
            <a:endParaRPr lang="ar-EG" dirty="0" smtClean="0"/>
          </a:p>
          <a:p>
            <a:pPr marL="457200" indent="-457200">
              <a:buFont typeface="+mj-lt"/>
              <a:buAutoNum type="arabicPeriod"/>
            </a:pPr>
            <a:r>
              <a:rPr lang="ar-EG" dirty="0" smtClean="0"/>
              <a:t>Emphasize effectiveness, degradation efficiency, and stability through multiple cycles.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Objectives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EG" b="1" cap="all" dirty="0" smtClean="0"/>
              <a:t>WATER PURIFICATION APPLICATIONS:</a:t>
            </a:r>
            <a:endParaRPr lang="ar-EG" cap="all" dirty="0" smtClean="0"/>
          </a:p>
          <a:p>
            <a:pPr marL="457200" indent="-457200">
              <a:buFont typeface="+mj-lt"/>
              <a:buAutoNum type="arabicPeriod"/>
            </a:pPr>
            <a:r>
              <a:rPr lang="ar-EG" dirty="0" smtClean="0"/>
              <a:t>Assess ZnO/CND hybrids as electrodes for practical water purification.</a:t>
            </a:r>
          </a:p>
          <a:p>
            <a:pPr marL="457200" indent="-457200">
              <a:buFont typeface="+mj-lt"/>
              <a:buAutoNum type="arabicPeriod"/>
            </a:pPr>
            <a:endParaRPr lang="ar-EG" dirty="0" smtClean="0"/>
          </a:p>
          <a:p>
            <a:pPr marL="457200" indent="-457200">
              <a:buFont typeface="+mj-lt"/>
              <a:buAutoNum type="arabicPeriod"/>
            </a:pPr>
            <a:r>
              <a:rPr lang="ar-EG" dirty="0" smtClean="0"/>
              <a:t>Focus on diverse pollutant removal, particularly </a:t>
            </a:r>
            <a:r>
              <a:rPr lang="ar-EG" dirty="0" smtClean="0"/>
              <a:t>dyes</a:t>
            </a:r>
            <a:r>
              <a:rPr lang="ar-EG" dirty="0" smtClean="0"/>
              <a:t>, </a:t>
            </a:r>
            <a:r>
              <a:rPr lang="ar-EG" dirty="0" smtClean="0"/>
              <a:t>via </a:t>
            </a:r>
            <a:r>
              <a:rPr lang="ar-EG" dirty="0" smtClean="0"/>
              <a:t>a photocatalytic </a:t>
            </a:r>
            <a:r>
              <a:rPr lang="ar-EG" dirty="0" smtClean="0"/>
              <a:t>process</a:t>
            </a:r>
            <a:endParaRPr lang="ar-JO" dirty="0" smtClean="0"/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r>
              <a:rPr lang="ar-EG" b="1" cap="all" dirty="0" smtClean="0"/>
              <a:t>MATERIAL CHARACTERIZATION:</a:t>
            </a:r>
            <a:endParaRPr lang="ar-EG" cap="all" dirty="0" smtClean="0"/>
          </a:p>
          <a:p>
            <a:pPr marL="457200" indent="-457200">
              <a:buFont typeface="+mj-lt"/>
              <a:buAutoNum type="arabicPeriod"/>
            </a:pPr>
            <a:r>
              <a:rPr lang="ar-EG" dirty="0" smtClean="0"/>
              <a:t>Utilize UV–vis spectrophotometry to analyze optical properties</a:t>
            </a:r>
            <a:r>
              <a:rPr lang="ar-EG" dirty="0" smtClean="0"/>
              <a:t>.</a:t>
            </a:r>
            <a:r>
              <a:rPr lang="ar-EG" dirty="0" smtClean="0"/>
              <a:t/>
            </a:r>
            <a:br>
              <a:rPr lang="ar-EG" dirty="0" smtClean="0"/>
            </a:br>
            <a:endParaRPr lang="ar-EG" dirty="0" smtClean="0"/>
          </a:p>
          <a:p>
            <a:pPr marL="457200" indent="-457200">
              <a:buFont typeface="+mj-lt"/>
              <a:buAutoNum type="arabicPeriod"/>
            </a:pPr>
            <a:r>
              <a:rPr lang="ar-EG" dirty="0" smtClean="0"/>
              <a:t>Identify chemical functional groups through FT-IR spectroscopy.</a:t>
            </a:r>
          </a:p>
          <a:p>
            <a:pPr marL="457200" indent="-457200">
              <a:buFont typeface="+mj-lt"/>
              <a:buAutoNum type="arabicPeriod"/>
            </a:pPr>
            <a:endParaRPr lang="ar-EG" dirty="0" smtClean="0"/>
          </a:p>
          <a:p>
            <a:pPr marL="457200" indent="-457200">
              <a:buFont typeface="+mj-lt"/>
              <a:buAutoNum type="arabicPeriod"/>
            </a:pPr>
            <a:r>
              <a:rPr lang="ar-EG" dirty="0" smtClean="0"/>
              <a:t>Examine surface topography with SEM and AFM.</a:t>
            </a:r>
          </a:p>
          <a:p>
            <a:pPr marL="457200" indent="-457200">
              <a:buFont typeface="+mj-lt"/>
              <a:buAutoNum type="arabicPeriod"/>
            </a:pPr>
            <a:endParaRPr lang="ar-EG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cap="all" dirty="0" smtClean="0"/>
              <a:t>MATERIALS AND METHODOLOGY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250000"/>
              </a:lnSpc>
            </a:pPr>
            <a:r>
              <a:rPr lang="en-US" cap="all" dirty="0" smtClean="0"/>
              <a:t>MATERIALS </a:t>
            </a:r>
            <a:r>
              <a:rPr lang="en-US" cap="all" dirty="0" smtClean="0"/>
              <a:t>USED</a:t>
            </a:r>
          </a:p>
          <a:p>
            <a:pPr>
              <a:lnSpc>
                <a:spcPct val="250000"/>
              </a:lnSpc>
            </a:pPr>
            <a:r>
              <a:rPr lang="en-US" cap="all" dirty="0" smtClean="0"/>
              <a:t>SYNTHESIS </a:t>
            </a:r>
            <a:r>
              <a:rPr lang="en-US" cap="all" dirty="0" smtClean="0"/>
              <a:t>PROCEDURES</a:t>
            </a:r>
          </a:p>
          <a:p>
            <a:pPr>
              <a:lnSpc>
                <a:spcPct val="250000"/>
              </a:lnSpc>
            </a:pPr>
            <a:r>
              <a:rPr lang="en-US" cap="all" dirty="0" smtClean="0"/>
              <a:t>CHARACTERIZATION </a:t>
            </a:r>
            <a:r>
              <a:rPr lang="en-US" cap="all" dirty="0" smtClean="0"/>
              <a:t>TECHNIQUES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Materials Used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ar-EG" b="1" dirty="0" smtClean="0"/>
              <a:t>Distilled Water</a:t>
            </a:r>
            <a:endParaRPr lang="ar-EG" dirty="0" smtClean="0"/>
          </a:p>
          <a:p>
            <a:pPr>
              <a:buNone/>
            </a:pPr>
            <a:endParaRPr lang="ar-EG" dirty="0" smtClean="0"/>
          </a:p>
          <a:p>
            <a:r>
              <a:rPr lang="ar-EG" b="1" dirty="0" smtClean="0"/>
              <a:t>Isopropanol</a:t>
            </a:r>
            <a:endParaRPr lang="ar-EG" dirty="0" smtClean="0"/>
          </a:p>
          <a:p>
            <a:pPr>
              <a:buNone/>
            </a:pPr>
            <a:endParaRPr lang="ar-EG" dirty="0" smtClean="0"/>
          </a:p>
          <a:p>
            <a:r>
              <a:rPr lang="ar-EG" b="1" dirty="0" smtClean="0"/>
              <a:t>Sodium </a:t>
            </a:r>
            <a:r>
              <a:rPr lang="ar-EG" b="1" dirty="0" smtClean="0"/>
              <a:t>Hydroxide</a:t>
            </a:r>
            <a:r>
              <a:rPr lang="ar-EG" dirty="0" smtClean="0"/>
              <a:t/>
            </a:r>
            <a:br>
              <a:rPr lang="ar-EG" dirty="0" smtClean="0"/>
            </a:br>
            <a:endParaRPr lang="ar-EG" dirty="0" smtClean="0"/>
          </a:p>
          <a:p>
            <a:r>
              <a:rPr lang="ar-EG" b="1" dirty="0" smtClean="0"/>
              <a:t>Ammonia </a:t>
            </a:r>
            <a:r>
              <a:rPr lang="ar-EG" b="1" dirty="0" smtClean="0"/>
              <a:t>Hydroxide</a:t>
            </a:r>
            <a:endParaRPr lang="en-US" b="1" dirty="0" smtClean="0"/>
          </a:p>
          <a:p>
            <a:endParaRPr lang="ar-EG" dirty="0" smtClean="0"/>
          </a:p>
          <a:p>
            <a:r>
              <a:rPr lang="ar-EG" b="1" dirty="0" smtClean="0"/>
              <a:t>Zinc Salt</a:t>
            </a:r>
            <a:endParaRPr lang="ar-EG" dirty="0" smtClean="0"/>
          </a:p>
          <a:p>
            <a:pPr>
              <a:buNone/>
            </a:pPr>
            <a:endParaRPr lang="ar-EG" dirty="0" smtClean="0"/>
          </a:p>
          <a:p>
            <a:r>
              <a:rPr lang="ar-EG" b="1" dirty="0" smtClean="0"/>
              <a:t>D-Glucose</a:t>
            </a:r>
            <a:endParaRPr lang="ar-EG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en-US" sz="2800" b="1" cap="all" dirty="0" smtClean="0"/>
              <a:t>THE PROCESS OF MANUFACTURING 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350363813_538773658450518_881818236818015871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143000"/>
            <a:ext cx="6676190" cy="545804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cap="all" dirty="0" smtClean="0"/>
              <a:t>CHARACTERIZATION TECHNIQUES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250000"/>
              </a:lnSpc>
            </a:pPr>
            <a:r>
              <a:rPr lang="en-US" dirty="0" smtClean="0"/>
              <a:t>UV-</a:t>
            </a:r>
            <a:r>
              <a:rPr lang="en-US" dirty="0" err="1" smtClean="0"/>
              <a:t>vis</a:t>
            </a:r>
            <a:r>
              <a:rPr lang="en-US" dirty="0" smtClean="0"/>
              <a:t> Absorption spectra </a:t>
            </a:r>
          </a:p>
          <a:p>
            <a:pPr>
              <a:lnSpc>
                <a:spcPct val="250000"/>
              </a:lnSpc>
            </a:pPr>
            <a:r>
              <a:rPr lang="en-US" dirty="0" smtClean="0"/>
              <a:t>Fourier Transform Infrared (FT-IR) </a:t>
            </a:r>
          </a:p>
          <a:p>
            <a:pPr>
              <a:lnSpc>
                <a:spcPct val="250000"/>
              </a:lnSpc>
            </a:pPr>
            <a:r>
              <a:rPr lang="en-US" dirty="0" err="1" smtClean="0"/>
              <a:t>Photolinmineneacence</a:t>
            </a:r>
            <a:r>
              <a:rPr lang="en-US" dirty="0" smtClean="0"/>
              <a:t> </a:t>
            </a:r>
          </a:p>
          <a:p>
            <a:pPr>
              <a:lnSpc>
                <a:spcPct val="250000"/>
              </a:lnSpc>
            </a:pPr>
            <a:r>
              <a:rPr lang="en-US" dirty="0" smtClean="0"/>
              <a:t>Scanning electron Microscopy (SEM)</a:t>
            </a:r>
          </a:p>
          <a:p>
            <a:pPr>
              <a:lnSpc>
                <a:spcPct val="250000"/>
              </a:lnSpc>
            </a:pPr>
            <a:r>
              <a:rPr lang="en-US" dirty="0" smtClean="0"/>
              <a:t>Atomic Force Microscopy (AFM)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24</TotalTime>
  <Words>226</Words>
  <Application>Microsoft Office PowerPoint</Application>
  <PresentationFormat>On-screen Show (4:3)</PresentationFormat>
  <Paragraphs>104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Oriel</vt:lpstr>
      <vt:lpstr>Chemical Engineering Program 2024-2023 </vt:lpstr>
      <vt:lpstr>Contents</vt:lpstr>
      <vt:lpstr>Overview</vt:lpstr>
      <vt:lpstr>Objectives </vt:lpstr>
      <vt:lpstr>Objectives </vt:lpstr>
      <vt:lpstr>MATERIALS AND METHODOLOGY</vt:lpstr>
      <vt:lpstr>Materials Used</vt:lpstr>
      <vt:lpstr>THE PROCESS OF MANUFACTURING </vt:lpstr>
      <vt:lpstr>CHARACTERIZATION TECHNIQUES</vt:lpstr>
      <vt:lpstr>RESULTS</vt:lpstr>
      <vt:lpstr>Synthesis Results</vt:lpstr>
      <vt:lpstr>FLUORESCENCE MEASUREMENTS </vt:lpstr>
      <vt:lpstr>UV-VIS SPECTROSCOPY </vt:lpstr>
      <vt:lpstr>UV-VIS SPECTROSCOPY </vt:lpstr>
      <vt:lpstr>FT-IR SPECTRA</vt:lpstr>
      <vt:lpstr>SEM MICROSCOPY</vt:lpstr>
      <vt:lpstr>AFM MICROSCOPY</vt:lpstr>
      <vt:lpstr>APPLICATION</vt:lpstr>
      <vt:lpstr>ELECTRODE MANUFACTURING METHOD </vt:lpstr>
      <vt:lpstr>PHOTODEGRADATION OF DYE USING ELECTRODE  </vt:lpstr>
      <vt:lpstr>ANALYSES OF THE METHYLENE BLUE DEGRADATION</vt:lpstr>
      <vt:lpstr>ELECTRODE STABILITIES </vt:lpstr>
      <vt:lpstr>AFM  MICROSCOPY </vt:lpstr>
      <vt:lpstr>Conclusions</vt:lpstr>
      <vt:lpstr>Slide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Chemical Engineering Program</dc:title>
  <dc:creator>student</dc:creator>
  <cp:lastModifiedBy>student</cp:lastModifiedBy>
  <cp:revision>4</cp:revision>
  <dcterms:created xsi:type="dcterms:W3CDTF">2006-08-16T00:00:00Z</dcterms:created>
  <dcterms:modified xsi:type="dcterms:W3CDTF">2024-02-12T20:50:35Z</dcterms:modified>
</cp:coreProperties>
</file>