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6"/>
  </p:notesMasterIdLst>
  <p:sldIdLst>
    <p:sldId id="256" r:id="rId2"/>
    <p:sldId id="303" r:id="rId3"/>
    <p:sldId id="310" r:id="rId4"/>
    <p:sldId id="311" r:id="rId5"/>
    <p:sldId id="313" r:id="rId6"/>
    <p:sldId id="278" r:id="rId7"/>
    <p:sldId id="279" r:id="rId8"/>
    <p:sldId id="314" r:id="rId9"/>
    <p:sldId id="318" r:id="rId10"/>
    <p:sldId id="320" r:id="rId11"/>
    <p:sldId id="319" r:id="rId12"/>
    <p:sldId id="321" r:id="rId13"/>
    <p:sldId id="322" r:id="rId14"/>
    <p:sldId id="323" r:id="rId15"/>
    <p:sldId id="324" r:id="rId16"/>
    <p:sldId id="325" r:id="rId17"/>
    <p:sldId id="316" r:id="rId18"/>
    <p:sldId id="326" r:id="rId19"/>
    <p:sldId id="327" r:id="rId20"/>
    <p:sldId id="328" r:id="rId21"/>
    <p:sldId id="329" r:id="rId22"/>
    <p:sldId id="315" r:id="rId23"/>
    <p:sldId id="330" r:id="rId24"/>
    <p:sldId id="331" r:id="rId25"/>
    <p:sldId id="332" r:id="rId26"/>
    <p:sldId id="288" r:id="rId27"/>
    <p:sldId id="317" r:id="rId28"/>
    <p:sldId id="280" r:id="rId29"/>
    <p:sldId id="291" r:id="rId30"/>
    <p:sldId id="292" r:id="rId31"/>
    <p:sldId id="273" r:id="rId32"/>
    <p:sldId id="275" r:id="rId33"/>
    <p:sldId id="268" r:id="rId34"/>
    <p:sldId id="299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2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192" userDrawn="1">
          <p15:clr>
            <a:srgbClr val="A4A3A4"/>
          </p15:clr>
        </p15:guide>
        <p15:guide id="4" pos="7512" userDrawn="1">
          <p15:clr>
            <a:srgbClr val="A4A3A4"/>
          </p15:clr>
        </p15:guide>
        <p15:guide id="5" orient="horz" pos="216" userDrawn="1">
          <p15:clr>
            <a:srgbClr val="A4A3A4"/>
          </p15:clr>
        </p15:guide>
        <p15:guide id="6" orient="horz" pos="4032" userDrawn="1">
          <p15:clr>
            <a:srgbClr val="A4A3A4"/>
          </p15:clr>
        </p15:guide>
        <p15:guide id="7" orient="horz" pos="6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078"/>
    <a:srgbClr val="E6E7E9"/>
    <a:srgbClr val="35B729"/>
    <a:srgbClr val="B2B2B2"/>
    <a:srgbClr val="03A1A3"/>
    <a:srgbClr val="EE9524"/>
    <a:srgbClr val="1C7CBB"/>
    <a:srgbClr val="00B0F0"/>
    <a:srgbClr val="CE295E"/>
    <a:srgbClr val="9090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780" y="60"/>
      </p:cViewPr>
      <p:guideLst>
        <p:guide orient="horz" pos="2424"/>
        <p:guide pos="3840"/>
        <p:guide pos="192"/>
        <p:guide pos="7512"/>
        <p:guide orient="horz" pos="216"/>
        <p:guide orient="horz" pos="4032"/>
        <p:guide orient="horz" pos="6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rgbClr val="7F7F7F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10 to 14</c:v>
                </c:pt>
                <c:pt idx="1">
                  <c:v>15 to 19</c:v>
                </c:pt>
                <c:pt idx="2">
                  <c:v>20 to 24</c:v>
                </c:pt>
                <c:pt idx="3">
                  <c:v>25 to 29</c:v>
                </c:pt>
                <c:pt idx="4">
                  <c:v>10 to 29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5130</c:v>
                </c:pt>
                <c:pt idx="1">
                  <c:v>25690</c:v>
                </c:pt>
                <c:pt idx="2">
                  <c:v>45646</c:v>
                </c:pt>
                <c:pt idx="3">
                  <c:v>51074</c:v>
                </c:pt>
                <c:pt idx="4">
                  <c:v>127540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9C3-44CB-B5F7-45E8EEDF5EE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404040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10 to 14</c:v>
                </c:pt>
                <c:pt idx="1">
                  <c:v>15 to 19</c:v>
                </c:pt>
                <c:pt idx="2">
                  <c:v>20 to 24</c:v>
                </c:pt>
                <c:pt idx="3">
                  <c:v>25 to 29</c:v>
                </c:pt>
                <c:pt idx="4">
                  <c:v>10 to 29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4238</c:v>
                </c:pt>
                <c:pt idx="1">
                  <c:v>27060</c:v>
                </c:pt>
                <c:pt idx="2">
                  <c:v>33046</c:v>
                </c:pt>
                <c:pt idx="3">
                  <c:v>30209</c:v>
                </c:pt>
                <c:pt idx="4">
                  <c:v>94553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9C3-44CB-B5F7-45E8EEDF5EE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both</c:v>
                </c:pt>
              </c:strCache>
            </c:strRef>
          </c:tx>
          <c:spPr>
            <a:solidFill>
              <a:srgbClr val="CE295E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10 to 14</c:v>
                </c:pt>
                <c:pt idx="1">
                  <c:v>15 to 19</c:v>
                </c:pt>
                <c:pt idx="2">
                  <c:v>20 to 24</c:v>
                </c:pt>
                <c:pt idx="3">
                  <c:v>25 to 29</c:v>
                </c:pt>
                <c:pt idx="4">
                  <c:v>10 to 29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9368</c:v>
                </c:pt>
                <c:pt idx="1">
                  <c:v>52750</c:v>
                </c:pt>
                <c:pt idx="2">
                  <c:v>78691</c:v>
                </c:pt>
                <c:pt idx="3">
                  <c:v>81284</c:v>
                </c:pt>
                <c:pt idx="4">
                  <c:v>222093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9C3-44CB-B5F7-45E8EEDF5E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497085152"/>
        <c:axId val="-497071552"/>
      </c:barChart>
      <c:catAx>
        <c:axId val="-4970851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497071552"/>
        <c:crosses val="autoZero"/>
        <c:auto val="1"/>
        <c:lblAlgn val="ctr"/>
        <c:lblOffset val="100"/>
        <c:noMultiLvlLbl val="0"/>
      </c:catAx>
      <c:valAx>
        <c:axId val="-497071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497085152"/>
        <c:crosses val="autoZero"/>
        <c:crossBetween val="between"/>
      </c:valAx>
      <c:dTable>
        <c:showHorzBorder val="1"/>
        <c:showVertBorder val="1"/>
        <c:showOutline val="1"/>
        <c:showKeys val="0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3023A0-2B54-4E79-AA20-143385AB9A6C}" type="datetimeFigureOut">
              <a:rPr lang="en-US" smtClean="0"/>
              <a:t>3/13/2020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8DEA9-6F4F-4540-9E5D-C6F39079AF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659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959AFCD-CC86-4465-AD95-85D2B9349B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8607509-85B2-495C-82A8-989CA9862B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EAB0AA9-8E90-484A-ADD9-31AA1A53D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278E9EE-6889-428D-B6A1-8BAC3E3F5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Your Logo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6E1D2A5-6CD9-436C-958A-CC73AA34D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0806-BABF-4915-9689-3B9956D1C7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563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59758F3-6311-4BBF-9C0A-1ADA7A27E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818"/>
            <a:ext cx="10515600" cy="498598"/>
          </a:xfrm>
        </p:spPr>
        <p:txBody>
          <a:bodyPr lIns="0" tIns="0" rIns="0" bIns="0" anchor="t">
            <a:spAutoFit/>
          </a:bodyPr>
          <a:lstStyle>
            <a:lvl1pPr algn="ctr">
              <a:defRPr sz="36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C86F3C5-5D77-43F9-92A6-DE0777BBB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263187" y="6509710"/>
            <a:ext cx="1561696" cy="276999"/>
          </a:xfrm>
        </p:spPr>
        <p:txBody>
          <a:bodyPr>
            <a:spAutoFit/>
          </a:bodyPr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Your Logo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CB4FB46-0511-4A20-A9DA-85B06B5DF611}"/>
              </a:ext>
            </a:extLst>
          </p:cNvPr>
          <p:cNvSpPr/>
          <p:nvPr userDrawn="1"/>
        </p:nvSpPr>
        <p:spPr>
          <a:xfrm>
            <a:off x="0" y="6511448"/>
            <a:ext cx="10263189" cy="2735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A583AD1-0683-4B68-832E-79E5AC88DF1C}"/>
              </a:ext>
            </a:extLst>
          </p:cNvPr>
          <p:cNvSpPr/>
          <p:nvPr userDrawn="1"/>
        </p:nvSpPr>
        <p:spPr>
          <a:xfrm>
            <a:off x="11620500" y="525817"/>
            <a:ext cx="571500" cy="49244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9EB2F141-1AB9-4751-90A0-65BD481D8563}"/>
              </a:ext>
            </a:extLst>
          </p:cNvPr>
          <p:cNvSpPr/>
          <p:nvPr userDrawn="1"/>
        </p:nvSpPr>
        <p:spPr>
          <a:xfrm>
            <a:off x="11824884" y="6511448"/>
            <a:ext cx="367116" cy="2735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D94255E-A54B-4118-B827-E0382D3A0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77650" y="589475"/>
            <a:ext cx="419100" cy="365125"/>
          </a:xfrm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0FD50806-BABF-4915-9689-3B9956D1C75C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133619BB-9A09-40D9-A9F1-A026ABABCFBF}"/>
              </a:ext>
            </a:extLst>
          </p:cNvPr>
          <p:cNvGrpSpPr/>
          <p:nvPr userDrawn="1"/>
        </p:nvGrpSpPr>
        <p:grpSpPr>
          <a:xfrm>
            <a:off x="334126" y="6577411"/>
            <a:ext cx="1084573" cy="141598"/>
            <a:chOff x="334126" y="6490192"/>
            <a:chExt cx="1084573" cy="141598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xmlns="" id="{606B9428-3B49-42EA-ACD3-FF049EF21512}"/>
                </a:ext>
              </a:extLst>
            </p:cNvPr>
            <p:cNvSpPr/>
            <p:nvPr/>
          </p:nvSpPr>
          <p:spPr>
            <a:xfrm rot="18900000" flipH="1">
              <a:off x="334126" y="6490192"/>
              <a:ext cx="141598" cy="141598"/>
            </a:xfrm>
            <a:prstGeom prst="roundRect">
              <a:avLst>
                <a:gd name="adj" fmla="val 11080"/>
              </a:avLst>
            </a:prstGeom>
            <a:solidFill>
              <a:srgbClr val="CE2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xmlns="" id="{A069E56F-ACCE-4A35-B24D-58EA37E4CEA1}"/>
                </a:ext>
              </a:extLst>
            </p:cNvPr>
            <p:cNvSpPr/>
            <p:nvPr/>
          </p:nvSpPr>
          <p:spPr>
            <a:xfrm rot="18900000" flipH="1">
              <a:off x="648451" y="6490192"/>
              <a:ext cx="141598" cy="141598"/>
            </a:xfrm>
            <a:prstGeom prst="roundRect">
              <a:avLst>
                <a:gd name="adj" fmla="val 1108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xmlns="" id="{5465AED1-A4C5-416C-90F3-39CC10CEEAF1}"/>
                </a:ext>
              </a:extLst>
            </p:cNvPr>
            <p:cNvSpPr/>
            <p:nvPr/>
          </p:nvSpPr>
          <p:spPr>
            <a:xfrm rot="18900000" flipH="1">
              <a:off x="962776" y="6490192"/>
              <a:ext cx="141598" cy="141598"/>
            </a:xfrm>
            <a:prstGeom prst="roundRect">
              <a:avLst>
                <a:gd name="adj" fmla="val 1108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xmlns="" id="{411431DD-99C5-48BB-92EB-730E9F76D556}"/>
                </a:ext>
              </a:extLst>
            </p:cNvPr>
            <p:cNvSpPr/>
            <p:nvPr/>
          </p:nvSpPr>
          <p:spPr>
            <a:xfrm rot="18900000" flipH="1">
              <a:off x="1277101" y="6490192"/>
              <a:ext cx="141598" cy="141598"/>
            </a:xfrm>
            <a:prstGeom prst="roundRect">
              <a:avLst>
                <a:gd name="adj" fmla="val 1108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63828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>
            <a:extLst>
              <a:ext uri="{FF2B5EF4-FFF2-40B4-BE49-F238E27FC236}">
                <a16:creationId xmlns:a16="http://schemas.microsoft.com/office/drawing/2014/main" xmlns="" id="{F7129C65-954E-43EB-9F6A-C97D1F580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263187" y="6509710"/>
            <a:ext cx="1561696" cy="276999"/>
          </a:xfrm>
        </p:spPr>
        <p:txBody>
          <a:bodyPr>
            <a:spAutoFit/>
          </a:bodyPr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Your Logo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98C9F7F1-EEC7-46BD-A1BF-A84E2080AB06}"/>
              </a:ext>
            </a:extLst>
          </p:cNvPr>
          <p:cNvSpPr/>
          <p:nvPr userDrawn="1"/>
        </p:nvSpPr>
        <p:spPr>
          <a:xfrm>
            <a:off x="0" y="6511448"/>
            <a:ext cx="10263189" cy="2735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D697E84-B24C-45E1-B5E2-2055DC460E2B}"/>
              </a:ext>
            </a:extLst>
          </p:cNvPr>
          <p:cNvSpPr/>
          <p:nvPr userDrawn="1"/>
        </p:nvSpPr>
        <p:spPr>
          <a:xfrm>
            <a:off x="11620500" y="525817"/>
            <a:ext cx="571500" cy="49244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CA86CD30-C1F7-4F1C-A2BE-296375984BEE}"/>
              </a:ext>
            </a:extLst>
          </p:cNvPr>
          <p:cNvSpPr/>
          <p:nvPr userDrawn="1"/>
        </p:nvSpPr>
        <p:spPr>
          <a:xfrm>
            <a:off x="11824884" y="6511448"/>
            <a:ext cx="367116" cy="2735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xmlns="" id="{CBA262D7-A96F-4408-8F02-4886014BC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77650" y="589475"/>
            <a:ext cx="419100" cy="365125"/>
          </a:xfrm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0FD50806-BABF-4915-9689-3B9956D1C75C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5309FA6-F672-455E-955D-B63C2E15B767}"/>
              </a:ext>
            </a:extLst>
          </p:cNvPr>
          <p:cNvGrpSpPr/>
          <p:nvPr userDrawn="1"/>
        </p:nvGrpSpPr>
        <p:grpSpPr>
          <a:xfrm>
            <a:off x="334126" y="6577411"/>
            <a:ext cx="1084573" cy="141598"/>
            <a:chOff x="334126" y="6490192"/>
            <a:chExt cx="1084573" cy="141598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xmlns="" id="{14FEBCF0-94B1-404B-8C9F-2DCA574C8B2D}"/>
                </a:ext>
              </a:extLst>
            </p:cNvPr>
            <p:cNvSpPr/>
            <p:nvPr/>
          </p:nvSpPr>
          <p:spPr>
            <a:xfrm rot="18900000" flipH="1">
              <a:off x="334126" y="6490192"/>
              <a:ext cx="141598" cy="141598"/>
            </a:xfrm>
            <a:prstGeom prst="roundRect">
              <a:avLst>
                <a:gd name="adj" fmla="val 11080"/>
              </a:avLst>
            </a:prstGeom>
            <a:solidFill>
              <a:srgbClr val="CE2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xmlns="" id="{A76D0EC6-9588-45EE-90D4-6E4C69D39683}"/>
                </a:ext>
              </a:extLst>
            </p:cNvPr>
            <p:cNvSpPr/>
            <p:nvPr/>
          </p:nvSpPr>
          <p:spPr>
            <a:xfrm rot="18900000" flipH="1">
              <a:off x="648451" y="6490192"/>
              <a:ext cx="141598" cy="141598"/>
            </a:xfrm>
            <a:prstGeom prst="roundRect">
              <a:avLst>
                <a:gd name="adj" fmla="val 1108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xmlns="" id="{987DA7BA-10C8-4993-9A03-3A5333A3916C}"/>
                </a:ext>
              </a:extLst>
            </p:cNvPr>
            <p:cNvSpPr/>
            <p:nvPr/>
          </p:nvSpPr>
          <p:spPr>
            <a:xfrm rot="18900000" flipH="1">
              <a:off x="962776" y="6490192"/>
              <a:ext cx="141598" cy="141598"/>
            </a:xfrm>
            <a:prstGeom prst="roundRect">
              <a:avLst>
                <a:gd name="adj" fmla="val 1108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xmlns="" id="{19BB0092-77B4-406B-A737-5C223E99A5A5}"/>
                </a:ext>
              </a:extLst>
            </p:cNvPr>
            <p:cNvSpPr/>
            <p:nvPr/>
          </p:nvSpPr>
          <p:spPr>
            <a:xfrm rot="18900000" flipH="1">
              <a:off x="1277101" y="6490192"/>
              <a:ext cx="141598" cy="141598"/>
            </a:xfrm>
            <a:prstGeom prst="roundRect">
              <a:avLst>
                <a:gd name="adj" fmla="val 1108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13813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9784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86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79759117-0F16-48ED-9718-C5D09846F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AB745ED-7A57-4683-810C-5E5003926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365B1BF-AD50-4239-805D-33B3AEE528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B879871-3CD6-4A1B-A275-2552C7EBCF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Your Logo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3081636-41B2-41A0-9EEE-E0104F8887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50806-BABF-4915-9689-3B9956D1C7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634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927C8BB-2CD9-4193-BD2C-91EB0CF3572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64564789-A474-46BE-A2F2-4F27C6E39F3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xmlns="" id="{4E70207C-E81D-4E79-9654-07E51237BC3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18900000">
            <a:off x="9999285" y="328273"/>
            <a:ext cx="1585044" cy="1585044"/>
          </a:xfrm>
          <a:prstGeom prst="roundRect">
            <a:avLst>
              <a:gd name="adj" fmla="val 11080"/>
            </a:avLst>
          </a:prstGeom>
          <a:solidFill>
            <a:schemeClr val="tx1">
              <a:lumMod val="95000"/>
              <a:lumOff val="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CFA111C5-A78D-479B-8C31-7C75D54750E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360470" y="297509"/>
            <a:ext cx="11471060" cy="6262983"/>
          </a:xfrm>
          <a:prstGeom prst="rect">
            <a:avLst/>
          </a:prstGeom>
          <a:noFill/>
          <a:ln>
            <a:solidFill>
              <a:srgbClr val="CE29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2907CD1A-2477-48CA-8693-2133EA1C329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167698" y="1224091"/>
            <a:ext cx="3856603" cy="4409819"/>
            <a:chOff x="4167698" y="1500698"/>
            <a:chExt cx="3856603" cy="4409819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xmlns="" id="{485D1319-7BD4-47DE-B3DF-55B655BB34C4}"/>
                </a:ext>
              </a:extLst>
            </p:cNvPr>
            <p:cNvSpPr/>
            <p:nvPr/>
          </p:nvSpPr>
          <p:spPr>
            <a:xfrm rot="18900000">
              <a:off x="4167698" y="1500698"/>
              <a:ext cx="3856602" cy="3856602"/>
            </a:xfrm>
            <a:prstGeom prst="roundRect">
              <a:avLst>
                <a:gd name="adj" fmla="val 11080"/>
              </a:avLst>
            </a:prstGeom>
            <a:solidFill>
              <a:srgbClr val="CE295E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xmlns="" id="{3A6B26EE-CB0C-4C1C-981C-B7972827533E}"/>
                </a:ext>
              </a:extLst>
            </p:cNvPr>
            <p:cNvSpPr/>
            <p:nvPr/>
          </p:nvSpPr>
          <p:spPr>
            <a:xfrm rot="18900000">
              <a:off x="4167699" y="2053915"/>
              <a:ext cx="3856602" cy="3856602"/>
            </a:xfrm>
            <a:prstGeom prst="roundRect">
              <a:avLst>
                <a:gd name="adj" fmla="val 11080"/>
              </a:avLst>
            </a:prstGeom>
            <a:solidFill>
              <a:srgbClr val="CE295E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AD3AC05-2DFE-4FEA-BD0F-67495472A283}"/>
              </a:ext>
            </a:extLst>
          </p:cNvPr>
          <p:cNvSpPr txBox="1"/>
          <p:nvPr/>
        </p:nvSpPr>
        <p:spPr>
          <a:xfrm>
            <a:off x="4443961" y="3275112"/>
            <a:ext cx="3304076" cy="18774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+mj-lt"/>
              </a:rPr>
              <a:t>NIRVATECHS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+mj-lt"/>
              </a:rPr>
              <a:t>Psychological Analyzer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+mj-lt"/>
              </a:rPr>
              <a:t>&amp; 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+mj-lt"/>
              </a:rPr>
              <a:t>Personalities types Classifier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01FF3AA5-65B8-4250-9FA5-E730BA5D93C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9593942" y="5808574"/>
            <a:ext cx="2293258" cy="1049426"/>
          </a:xfrm>
          <a:custGeom>
            <a:avLst/>
            <a:gdLst>
              <a:gd name="connsiteX0" fmla="*/ 1146629 w 2293258"/>
              <a:gd name="connsiteY0" fmla="*/ 0 h 1049426"/>
              <a:gd name="connsiteX1" fmla="*/ 1312564 w 2293258"/>
              <a:gd name="connsiteY1" fmla="*/ 68733 h 1049426"/>
              <a:gd name="connsiteX2" fmla="*/ 2293258 w 2293258"/>
              <a:gd name="connsiteY2" fmla="*/ 1049426 h 1049426"/>
              <a:gd name="connsiteX3" fmla="*/ 0 w 2293258"/>
              <a:gd name="connsiteY3" fmla="*/ 1049426 h 1049426"/>
              <a:gd name="connsiteX4" fmla="*/ 980694 w 2293258"/>
              <a:gd name="connsiteY4" fmla="*/ 68733 h 1049426"/>
              <a:gd name="connsiteX5" fmla="*/ 1146629 w 2293258"/>
              <a:gd name="connsiteY5" fmla="*/ 0 h 104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93258" h="1049426">
                <a:moveTo>
                  <a:pt x="1146629" y="0"/>
                </a:moveTo>
                <a:cubicBezTo>
                  <a:pt x="1206686" y="0"/>
                  <a:pt x="1266742" y="22911"/>
                  <a:pt x="1312564" y="68733"/>
                </a:cubicBezTo>
                <a:lnTo>
                  <a:pt x="2293258" y="1049426"/>
                </a:lnTo>
                <a:lnTo>
                  <a:pt x="0" y="1049426"/>
                </a:lnTo>
                <a:lnTo>
                  <a:pt x="980694" y="68733"/>
                </a:lnTo>
                <a:cubicBezTo>
                  <a:pt x="1026516" y="22911"/>
                  <a:pt x="1086572" y="0"/>
                  <a:pt x="1146629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xmlns="" id="{9BCCD400-5AC0-46BA-AF0D-532EA062DDF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2739184" cy="2840643"/>
          </a:xfrm>
          <a:custGeom>
            <a:avLst/>
            <a:gdLst>
              <a:gd name="connsiteX0" fmla="*/ 0 w 2739184"/>
              <a:gd name="connsiteY0" fmla="*/ 0 h 2840643"/>
              <a:gd name="connsiteX1" fmla="*/ 2501897 w 2739184"/>
              <a:gd name="connsiteY1" fmla="*/ 0 h 2840643"/>
              <a:gd name="connsiteX2" fmla="*/ 2619703 w 2739184"/>
              <a:gd name="connsiteY2" fmla="*/ 117806 h 2840643"/>
              <a:gd name="connsiteX3" fmla="*/ 2619703 w 2739184"/>
              <a:gd name="connsiteY3" fmla="*/ 694710 h 2840643"/>
              <a:gd name="connsiteX4" fmla="*/ 593251 w 2739184"/>
              <a:gd name="connsiteY4" fmla="*/ 2721162 h 2840643"/>
              <a:gd name="connsiteX5" fmla="*/ 16347 w 2739184"/>
              <a:gd name="connsiteY5" fmla="*/ 2721162 h 2840643"/>
              <a:gd name="connsiteX6" fmla="*/ 0 w 2739184"/>
              <a:gd name="connsiteY6" fmla="*/ 2704815 h 2840643"/>
              <a:gd name="connsiteX7" fmla="*/ 0 w 2739184"/>
              <a:gd name="connsiteY7" fmla="*/ 0 h 2840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39184" h="2840643">
                <a:moveTo>
                  <a:pt x="0" y="0"/>
                </a:moveTo>
                <a:lnTo>
                  <a:pt x="2501897" y="0"/>
                </a:lnTo>
                <a:lnTo>
                  <a:pt x="2619703" y="117806"/>
                </a:lnTo>
                <a:cubicBezTo>
                  <a:pt x="2779011" y="277113"/>
                  <a:pt x="2779011" y="535403"/>
                  <a:pt x="2619703" y="694710"/>
                </a:cubicBezTo>
                <a:lnTo>
                  <a:pt x="593251" y="2721162"/>
                </a:lnTo>
                <a:cubicBezTo>
                  <a:pt x="433944" y="2880470"/>
                  <a:pt x="175654" y="2880470"/>
                  <a:pt x="16347" y="2721162"/>
                </a:cubicBezTo>
                <a:lnTo>
                  <a:pt x="0" y="2704815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 hidden="1">
            <a:extLst>
              <a:ext uri="{FF2B5EF4-FFF2-40B4-BE49-F238E27FC236}">
                <a16:creationId xmlns:a16="http://schemas.microsoft.com/office/drawing/2014/main" xmlns="" id="{020D1C37-27ED-4160-AE67-E6F23CD58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056699F-7F94-4AA7-88DF-7E0CB1B28B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344490" y="2171373"/>
            <a:ext cx="1503018" cy="125762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BCFEF497-285B-47B5-A1D8-3AFC62E4242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374" y="483420"/>
            <a:ext cx="933313" cy="9333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CE544041-5394-4B01-9905-CA851E210E8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2313" y="483420"/>
            <a:ext cx="933313" cy="933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940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92D4DC-CA54-4382-AD0A-E75C7B57B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818"/>
            <a:ext cx="10515600" cy="498598"/>
          </a:xfrm>
        </p:spPr>
        <p:txBody>
          <a:bodyPr/>
          <a:lstStyle/>
          <a:p>
            <a:r>
              <a:rPr lang="en-US" dirty="0"/>
              <a:t>Emotion detection datasets - unlabeled</a:t>
            </a:r>
          </a:p>
        </p:txBody>
      </p:sp>
      <p:pic>
        <p:nvPicPr>
          <p:cNvPr id="5" name="Picture 4" descr="A picture containing screenshot&#10;&#10;Description automatically generated">
            <a:extLst>
              <a:ext uri="{FF2B5EF4-FFF2-40B4-BE49-F238E27FC236}">
                <a16:creationId xmlns:a16="http://schemas.microsoft.com/office/drawing/2014/main" xmlns="" id="{C56D4895-A977-4F1A-82D5-E117F2C0175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6236" y="1383068"/>
            <a:ext cx="2679803" cy="5124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0A959E41-5FCD-48B7-A91F-5945836DA58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0229" y="1383068"/>
            <a:ext cx="2755535" cy="5124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70545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92D4DC-CA54-4382-AD0A-E75C7B57B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818"/>
            <a:ext cx="10515600" cy="498598"/>
          </a:xfrm>
        </p:spPr>
        <p:txBody>
          <a:bodyPr/>
          <a:lstStyle/>
          <a:p>
            <a:r>
              <a:rPr lang="en-US" dirty="0"/>
              <a:t>Emotion detection datasets - validation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4B5AEA66-0B20-496A-97D7-906BA250C8E0}"/>
              </a:ext>
            </a:extLst>
          </p:cNvPr>
          <p:cNvGrpSpPr/>
          <p:nvPr/>
        </p:nvGrpSpPr>
        <p:grpSpPr>
          <a:xfrm>
            <a:off x="285325" y="1402030"/>
            <a:ext cx="9094780" cy="1146212"/>
            <a:chOff x="7486253" y="4154168"/>
            <a:chExt cx="9094780" cy="114621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3105DEC9-D66A-46C3-AFEF-50A098EB2E3A}"/>
                </a:ext>
              </a:extLst>
            </p:cNvPr>
            <p:cNvSpPr txBox="1"/>
            <p:nvPr/>
          </p:nvSpPr>
          <p:spPr>
            <a:xfrm>
              <a:off x="8794082" y="4453317"/>
              <a:ext cx="77869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002060"/>
                  </a:solidFill>
                  <a:latin typeface="+mj-lt"/>
                </a:rPr>
                <a:t>Average vector of more than one labeling record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AE8DC96B-966C-41F1-9B5E-E0CC6D161DAB}"/>
                </a:ext>
              </a:extLst>
            </p:cNvPr>
            <p:cNvSpPr/>
            <p:nvPr/>
          </p:nvSpPr>
          <p:spPr>
            <a:xfrm>
              <a:off x="7486253" y="4154168"/>
              <a:ext cx="1146212" cy="1146212"/>
            </a:xfrm>
            <a:prstGeom prst="ellipse">
              <a:avLst/>
            </a:prstGeom>
            <a:solidFill>
              <a:srgbClr val="03A1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CAAFC6EC-2224-4DAB-8629-EA7C54F0833C}"/>
              </a:ext>
            </a:extLst>
          </p:cNvPr>
          <p:cNvSpPr txBox="1"/>
          <p:nvPr/>
        </p:nvSpPr>
        <p:spPr>
          <a:xfrm>
            <a:off x="-316345" y="1467304"/>
            <a:ext cx="2349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E6E7E9"/>
                </a:solidFill>
                <a:latin typeface="Tw Cen MT" panose="020B0602020104020603" pitchFamily="34" charset="0"/>
              </a:rPr>
              <a:t>1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DC7C33EA-97C7-4316-A360-A99909DCD169}"/>
              </a:ext>
            </a:extLst>
          </p:cNvPr>
          <p:cNvGrpSpPr/>
          <p:nvPr/>
        </p:nvGrpSpPr>
        <p:grpSpPr>
          <a:xfrm>
            <a:off x="285325" y="3230173"/>
            <a:ext cx="5607284" cy="1146212"/>
            <a:chOff x="7486253" y="4154168"/>
            <a:chExt cx="5607284" cy="114621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C8889E2F-D374-4FF1-9454-A17208CF2455}"/>
                </a:ext>
              </a:extLst>
            </p:cNvPr>
            <p:cNvSpPr txBox="1"/>
            <p:nvPr/>
          </p:nvSpPr>
          <p:spPr>
            <a:xfrm>
              <a:off x="8794082" y="4453317"/>
              <a:ext cx="42994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002060"/>
                  </a:solidFill>
                  <a:latin typeface="+mj-lt"/>
                </a:rPr>
                <a:t>AWS Mechanical Turks</a:t>
              </a: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xmlns="" id="{FDB2682C-5FE8-46B7-80C6-956DB8947813}"/>
                </a:ext>
              </a:extLst>
            </p:cNvPr>
            <p:cNvSpPr/>
            <p:nvPr/>
          </p:nvSpPr>
          <p:spPr>
            <a:xfrm>
              <a:off x="7486253" y="4154168"/>
              <a:ext cx="1146212" cy="1146212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FC845FC8-1C57-42AB-8146-A584D10FF401}"/>
              </a:ext>
            </a:extLst>
          </p:cNvPr>
          <p:cNvSpPr txBox="1"/>
          <p:nvPr/>
        </p:nvSpPr>
        <p:spPr>
          <a:xfrm>
            <a:off x="-316346" y="3252322"/>
            <a:ext cx="2349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E6E7E9"/>
                </a:solidFill>
                <a:latin typeface="Tw Cen MT" panose="020B0602020104020603" pitchFamily="34" charset="0"/>
              </a:rPr>
              <a:t>2</a:t>
            </a:r>
          </a:p>
        </p:txBody>
      </p:sp>
      <p:pic>
        <p:nvPicPr>
          <p:cNvPr id="19" name="Picture 18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xmlns="" id="{D16C18CD-7749-4FF0-A314-C4B61532DEB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597" y="2339969"/>
            <a:ext cx="6298870" cy="43618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76121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92D4DC-CA54-4382-AD0A-E75C7B57B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818"/>
            <a:ext cx="10515600" cy="498598"/>
          </a:xfrm>
        </p:spPr>
        <p:txBody>
          <a:bodyPr/>
          <a:lstStyle/>
          <a:p>
            <a:r>
              <a:rPr lang="en-US" dirty="0"/>
              <a:t>Personality type datasets - labeled</a:t>
            </a:r>
          </a:p>
        </p:txBody>
      </p:sp>
      <p:pic>
        <p:nvPicPr>
          <p:cNvPr id="4" name="Picture 3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xmlns="" id="{62C415C3-5ED6-4010-A440-66FBD26C7A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9988" y="2607957"/>
            <a:ext cx="2143125" cy="2143125"/>
          </a:xfrm>
          <a:prstGeom prst="rect">
            <a:avLst/>
          </a:prstGeom>
        </p:spPr>
      </p:pic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46A8D413-0DFC-4AA8-B2F7-7831EDDD2A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7160" y="2187250"/>
            <a:ext cx="6115904" cy="341042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8AA9A3D-F874-4D77-ADBE-2529F34C96D6}"/>
              </a:ext>
            </a:extLst>
          </p:cNvPr>
          <p:cNvSpPr/>
          <p:nvPr/>
        </p:nvSpPr>
        <p:spPr>
          <a:xfrm>
            <a:off x="5085567" y="2480153"/>
            <a:ext cx="5987441" cy="3081403"/>
          </a:xfrm>
          <a:prstGeom prst="rect">
            <a:avLst/>
          </a:prstGeom>
          <a:solidFill>
            <a:srgbClr val="B2B2B2">
              <a:alpha val="41176"/>
            </a:srgbClr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554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92D4DC-CA54-4382-AD0A-E75C7B57B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818"/>
            <a:ext cx="10515600" cy="498598"/>
          </a:xfrm>
        </p:spPr>
        <p:txBody>
          <a:bodyPr/>
          <a:lstStyle/>
          <a:p>
            <a:r>
              <a:rPr lang="en-US" dirty="0"/>
              <a:t>Emotion detection datasets - Results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EB80C5DD-5DC8-4941-ACDB-3441FEE3AF2B}"/>
              </a:ext>
            </a:extLst>
          </p:cNvPr>
          <p:cNvSpPr/>
          <p:nvPr/>
        </p:nvSpPr>
        <p:spPr>
          <a:xfrm>
            <a:off x="838200" y="2830883"/>
            <a:ext cx="4933210" cy="1588360"/>
          </a:xfrm>
          <a:prstGeom prst="roundRect">
            <a:avLst/>
          </a:prstGeom>
          <a:solidFill>
            <a:srgbClr val="03A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chemeClr val="bg1"/>
                </a:solidFill>
              </a:rPr>
              <a:t>Emotion Detection</a:t>
            </a:r>
            <a:br>
              <a:rPr lang="en-US" sz="3000" b="1" dirty="0">
                <a:solidFill>
                  <a:schemeClr val="bg1"/>
                </a:solidFill>
              </a:rPr>
            </a:br>
            <a:r>
              <a:rPr lang="en-US" sz="3000" b="1" dirty="0">
                <a:solidFill>
                  <a:schemeClr val="bg1"/>
                </a:solidFill>
              </a:rPr>
              <a:t>416,000 Labeled record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xmlns="" id="{14DE80FF-152E-4F5D-8897-36C7CE50F79B}"/>
              </a:ext>
            </a:extLst>
          </p:cNvPr>
          <p:cNvSpPr/>
          <p:nvPr/>
        </p:nvSpPr>
        <p:spPr>
          <a:xfrm>
            <a:off x="6416076" y="2830883"/>
            <a:ext cx="4933210" cy="1588360"/>
          </a:xfrm>
          <a:prstGeom prst="roundRect">
            <a:avLst/>
          </a:prstGeom>
          <a:solidFill>
            <a:srgbClr val="03A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chemeClr val="bg1"/>
                </a:solidFill>
              </a:rPr>
              <a:t>Personality Types</a:t>
            </a:r>
            <a:br>
              <a:rPr lang="en-US" sz="3000" b="1" dirty="0">
                <a:solidFill>
                  <a:schemeClr val="bg1"/>
                </a:solidFill>
              </a:rPr>
            </a:br>
            <a:r>
              <a:rPr lang="en-US" sz="3000" b="1" dirty="0">
                <a:solidFill>
                  <a:schemeClr val="bg1"/>
                </a:solidFill>
              </a:rPr>
              <a:t>10,000,000 Labeled record</a:t>
            </a:r>
          </a:p>
        </p:txBody>
      </p:sp>
    </p:spTree>
    <p:extLst>
      <p:ext uri="{BB962C8B-B14F-4D97-AF65-F5344CB8AC3E}">
        <p14:creationId xmlns:p14="http://schemas.microsoft.com/office/powerpoint/2010/main" val="6305162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92D4DC-CA54-4382-AD0A-E75C7B57B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818"/>
            <a:ext cx="10515600" cy="498598"/>
          </a:xfrm>
        </p:spPr>
        <p:txBody>
          <a:bodyPr/>
          <a:lstStyle/>
          <a:p>
            <a:r>
              <a:rPr lang="en-US" dirty="0">
                <a:solidFill>
                  <a:srgbClr val="EF3078"/>
                </a:solidFill>
              </a:rPr>
              <a:t>Pre-processing</a:t>
            </a:r>
            <a:r>
              <a:rPr lang="en-US" dirty="0"/>
              <a:t> &amp; features engineering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BAC41647-E486-4423-870A-F249701E1DA1}"/>
              </a:ext>
            </a:extLst>
          </p:cNvPr>
          <p:cNvGrpSpPr/>
          <p:nvPr/>
        </p:nvGrpSpPr>
        <p:grpSpPr>
          <a:xfrm>
            <a:off x="1439870" y="2617073"/>
            <a:ext cx="7315731" cy="1146212"/>
            <a:chOff x="4843050" y="1399485"/>
            <a:chExt cx="7315731" cy="114621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21CEE527-474D-4B9C-9BAD-1B52C7989B73}"/>
                </a:ext>
              </a:extLst>
            </p:cNvPr>
            <p:cNvSpPr txBox="1"/>
            <p:nvPr/>
          </p:nvSpPr>
          <p:spPr>
            <a:xfrm>
              <a:off x="6150879" y="1708250"/>
              <a:ext cx="60079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002060"/>
                  </a:solidFill>
                  <a:latin typeface="Century Gothic (Headings)"/>
                </a:rPr>
                <a:t>Punctuation marks removal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xmlns="" id="{34A8604E-CF02-492D-9C0B-C5ABBAD07297}"/>
                </a:ext>
              </a:extLst>
            </p:cNvPr>
            <p:cNvSpPr/>
            <p:nvPr/>
          </p:nvSpPr>
          <p:spPr>
            <a:xfrm>
              <a:off x="4843050" y="1399485"/>
              <a:ext cx="1146212" cy="1146212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FCF967E8-6E98-45B0-848C-EBCA3E940625}"/>
              </a:ext>
            </a:extLst>
          </p:cNvPr>
          <p:cNvGrpSpPr/>
          <p:nvPr/>
        </p:nvGrpSpPr>
        <p:grpSpPr>
          <a:xfrm>
            <a:off x="1439870" y="1326542"/>
            <a:ext cx="6702048" cy="1146212"/>
            <a:chOff x="7486253" y="4154168"/>
            <a:chExt cx="6702048" cy="114621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110B5B46-1114-4988-8824-94306EAF3A3B}"/>
                </a:ext>
              </a:extLst>
            </p:cNvPr>
            <p:cNvSpPr txBox="1"/>
            <p:nvPr/>
          </p:nvSpPr>
          <p:spPr>
            <a:xfrm>
              <a:off x="8794082" y="4453317"/>
              <a:ext cx="53942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002060"/>
                  </a:solidFill>
                  <a:latin typeface="+mj-lt"/>
                </a:rPr>
                <a:t>Numbers &amp; symbols elimination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xmlns="" id="{A0CF125D-5E8C-4144-8C8F-A36EEACC5A4F}"/>
                </a:ext>
              </a:extLst>
            </p:cNvPr>
            <p:cNvSpPr/>
            <p:nvPr/>
          </p:nvSpPr>
          <p:spPr>
            <a:xfrm>
              <a:off x="7486253" y="4154168"/>
              <a:ext cx="1146212" cy="1146212"/>
            </a:xfrm>
            <a:prstGeom prst="ellipse">
              <a:avLst/>
            </a:prstGeom>
            <a:solidFill>
              <a:srgbClr val="03A1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8123630A-A753-4A4F-AC0D-274DC745B608}"/>
              </a:ext>
            </a:extLst>
          </p:cNvPr>
          <p:cNvGrpSpPr/>
          <p:nvPr/>
        </p:nvGrpSpPr>
        <p:grpSpPr>
          <a:xfrm>
            <a:off x="1439870" y="5203084"/>
            <a:ext cx="6426794" cy="1146212"/>
            <a:chOff x="6443561" y="5267692"/>
            <a:chExt cx="6426794" cy="114621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255A75ED-D926-45D3-9A77-E066F3B63860}"/>
                </a:ext>
              </a:extLst>
            </p:cNvPr>
            <p:cNvSpPr txBox="1"/>
            <p:nvPr/>
          </p:nvSpPr>
          <p:spPr>
            <a:xfrm>
              <a:off x="7668851" y="5653089"/>
              <a:ext cx="52015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002060"/>
                  </a:solidFill>
                  <a:latin typeface="Century Gothic (Headings)"/>
                </a:rPr>
                <a:t>Spelling error correction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94C73099-ABDC-4489-86F5-65761637E850}"/>
                </a:ext>
              </a:extLst>
            </p:cNvPr>
            <p:cNvSpPr/>
            <p:nvPr/>
          </p:nvSpPr>
          <p:spPr>
            <a:xfrm>
              <a:off x="6443561" y="5267692"/>
              <a:ext cx="1146212" cy="1146212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0477AC51-A003-401D-A23B-185DE7FA3A93}"/>
              </a:ext>
            </a:extLst>
          </p:cNvPr>
          <p:cNvGrpSpPr/>
          <p:nvPr/>
        </p:nvGrpSpPr>
        <p:grpSpPr>
          <a:xfrm>
            <a:off x="1425043" y="3910146"/>
            <a:ext cx="6175660" cy="1146212"/>
            <a:chOff x="7954782" y="2827441"/>
            <a:chExt cx="6175660" cy="1146212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D1D31FBA-799F-4DB8-B514-1E165D27505D}"/>
                </a:ext>
              </a:extLst>
            </p:cNvPr>
            <p:cNvSpPr/>
            <p:nvPr/>
          </p:nvSpPr>
          <p:spPr>
            <a:xfrm>
              <a:off x="7954782" y="2827441"/>
              <a:ext cx="1146212" cy="1146212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9D1150E8-582C-4204-9A7B-A4B465BA84B0}"/>
                </a:ext>
              </a:extLst>
            </p:cNvPr>
            <p:cNvSpPr txBox="1"/>
            <p:nvPr/>
          </p:nvSpPr>
          <p:spPr>
            <a:xfrm>
              <a:off x="9324218" y="3143281"/>
              <a:ext cx="48062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002060"/>
                  </a:solidFill>
                  <a:latin typeface="Century Gothic (Headings)"/>
                </a:rPr>
                <a:t>Stop words removal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F1BA4050-A831-4B19-A10A-F038C1859D61}"/>
              </a:ext>
            </a:extLst>
          </p:cNvPr>
          <p:cNvSpPr txBox="1"/>
          <p:nvPr/>
        </p:nvSpPr>
        <p:spPr>
          <a:xfrm>
            <a:off x="838200" y="1391816"/>
            <a:ext cx="2349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E6E7E9"/>
                </a:solidFill>
                <a:latin typeface="Tw Cen MT" panose="020B0602020104020603" pitchFamily="34" charset="0"/>
              </a:rPr>
              <a:t>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4AB8ED10-0397-4BAF-B92D-455CEE1EC2B7}"/>
              </a:ext>
            </a:extLst>
          </p:cNvPr>
          <p:cNvSpPr txBox="1"/>
          <p:nvPr/>
        </p:nvSpPr>
        <p:spPr>
          <a:xfrm>
            <a:off x="838200" y="2677503"/>
            <a:ext cx="2349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E6E7E9"/>
                </a:solidFill>
                <a:latin typeface="Tw Cen MT" panose="020B0602020104020603" pitchFamily="34" charset="0"/>
              </a:rPr>
              <a:t>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F562D792-FD37-4586-9352-14D7FC8B8CEE}"/>
              </a:ext>
            </a:extLst>
          </p:cNvPr>
          <p:cNvSpPr txBox="1"/>
          <p:nvPr/>
        </p:nvSpPr>
        <p:spPr>
          <a:xfrm>
            <a:off x="838200" y="3972038"/>
            <a:ext cx="2349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E6E7E9"/>
                </a:solidFill>
                <a:latin typeface="Tw Cen MT" panose="020B0602020104020603" pitchFamily="34" charset="0"/>
              </a:rPr>
              <a:t>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8F66A6C4-0E82-4E6A-9EA6-DC12631BC528}"/>
              </a:ext>
            </a:extLst>
          </p:cNvPr>
          <p:cNvSpPr txBox="1"/>
          <p:nvPr/>
        </p:nvSpPr>
        <p:spPr>
          <a:xfrm>
            <a:off x="838200" y="5268358"/>
            <a:ext cx="2349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E6E7E9"/>
                </a:solidFill>
                <a:latin typeface="Tw Cen MT" panose="020B0602020104020603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425707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92D4DC-CA54-4382-AD0A-E75C7B57B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818"/>
            <a:ext cx="10515600" cy="498598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Pre-processing</a:t>
            </a:r>
            <a:r>
              <a:rPr lang="en-US" dirty="0"/>
              <a:t> &amp; </a:t>
            </a:r>
            <a:r>
              <a:rPr lang="en-US" dirty="0">
                <a:solidFill>
                  <a:srgbClr val="EF3078"/>
                </a:solidFill>
              </a:rPr>
              <a:t>features engineering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DF2C40AA-6EE3-4D24-A125-E14F0350287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758" y="4294823"/>
            <a:ext cx="7245318" cy="2037359"/>
          </a:xfrm>
          <a:prstGeom prst="rect">
            <a:avLst/>
          </a:prstGeom>
        </p:spPr>
      </p:pic>
      <p:pic>
        <p:nvPicPr>
          <p:cNvPr id="4" name="Picture 3" descr="A picture containing object&#10;&#10;Description automatically generated">
            <a:extLst>
              <a:ext uri="{FF2B5EF4-FFF2-40B4-BE49-F238E27FC236}">
                <a16:creationId xmlns:a16="http://schemas.microsoft.com/office/drawing/2014/main" xmlns="" id="{5D3894BA-127F-4F32-A60D-18C16428630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8119" y="4283901"/>
            <a:ext cx="1403103" cy="206080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6A9210D-F68E-4263-A1E1-0C090FEAD680}"/>
              </a:ext>
            </a:extLst>
          </p:cNvPr>
          <p:cNvSpPr txBox="1"/>
          <p:nvPr/>
        </p:nvSpPr>
        <p:spPr>
          <a:xfrm>
            <a:off x="7591373" y="5779999"/>
            <a:ext cx="12544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# words</a:t>
            </a:r>
          </a:p>
        </p:txBody>
      </p:sp>
      <p:pic>
        <p:nvPicPr>
          <p:cNvPr id="26" name="Picture 25" descr="A picture containing object&#10;&#10;Description automatically generated">
            <a:extLst>
              <a:ext uri="{FF2B5EF4-FFF2-40B4-BE49-F238E27FC236}">
                <a16:creationId xmlns:a16="http://schemas.microsoft.com/office/drawing/2014/main" xmlns="" id="{90865DB2-6314-4C60-BC8F-B3AAF48B84D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1658" y="4271375"/>
            <a:ext cx="1403103" cy="206080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1D636F65-4B8D-4518-B6A3-D81DD439EA78}"/>
              </a:ext>
            </a:extLst>
          </p:cNvPr>
          <p:cNvSpPr txBox="1"/>
          <p:nvPr/>
        </p:nvSpPr>
        <p:spPr>
          <a:xfrm>
            <a:off x="9054912" y="5767473"/>
            <a:ext cx="12544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# Links</a:t>
            </a:r>
          </a:p>
        </p:txBody>
      </p:sp>
      <p:pic>
        <p:nvPicPr>
          <p:cNvPr id="30" name="Picture 29" descr="A picture containing object&#10;&#10;Description automatically generated">
            <a:extLst>
              <a:ext uri="{FF2B5EF4-FFF2-40B4-BE49-F238E27FC236}">
                <a16:creationId xmlns:a16="http://schemas.microsoft.com/office/drawing/2014/main" xmlns="" id="{535AA5B8-C5E7-4D46-83B2-A89CDB7CA0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5197" y="4271375"/>
            <a:ext cx="1403103" cy="206080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A2558B9A-4506-42EB-825C-E0B2AFB09EE6}"/>
              </a:ext>
            </a:extLst>
          </p:cNvPr>
          <p:cNvSpPr txBox="1"/>
          <p:nvPr/>
        </p:nvSpPr>
        <p:spPr>
          <a:xfrm>
            <a:off x="10518451" y="5767473"/>
            <a:ext cx="12544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# Videos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5F57502D-9084-45F8-BCD1-BEA42116E6B4}"/>
              </a:ext>
            </a:extLst>
          </p:cNvPr>
          <p:cNvSpPr txBox="1"/>
          <p:nvPr/>
        </p:nvSpPr>
        <p:spPr>
          <a:xfrm>
            <a:off x="7870389" y="4569210"/>
            <a:ext cx="5985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rgbClr val="35B729"/>
                </a:solidFill>
              </a:rPr>
              <a:t>50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A6EF9D66-8336-4218-8E28-63C5FB6F5301}"/>
              </a:ext>
            </a:extLst>
          </p:cNvPr>
          <p:cNvSpPr txBox="1"/>
          <p:nvPr/>
        </p:nvSpPr>
        <p:spPr>
          <a:xfrm>
            <a:off x="9335284" y="4569210"/>
            <a:ext cx="5985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rgbClr val="35B729"/>
                </a:solidFill>
              </a:rPr>
              <a:t>3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EEE7829E-E38F-4E8A-BC55-2AFFCBA2306E}"/>
              </a:ext>
            </a:extLst>
          </p:cNvPr>
          <p:cNvSpPr txBox="1"/>
          <p:nvPr/>
        </p:nvSpPr>
        <p:spPr>
          <a:xfrm>
            <a:off x="10797467" y="4569210"/>
            <a:ext cx="5985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rgbClr val="35B729"/>
                </a:solidFill>
              </a:rPr>
              <a:t>2</a:t>
            </a:r>
          </a:p>
        </p:txBody>
      </p:sp>
      <p:pic>
        <p:nvPicPr>
          <p:cNvPr id="37" name="Picture 36" descr="A close up of a map&#10;&#10;Description automatically generated">
            <a:extLst>
              <a:ext uri="{FF2B5EF4-FFF2-40B4-BE49-F238E27FC236}">
                <a16:creationId xmlns:a16="http://schemas.microsoft.com/office/drawing/2014/main" xmlns="" id="{E008E407-F174-439C-9FD6-AB443F548AE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4730" y="1301629"/>
            <a:ext cx="3978828" cy="3099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461512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92D4DC-CA54-4382-AD0A-E75C7B57B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818"/>
            <a:ext cx="10515600" cy="498598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Pre-processing</a:t>
            </a:r>
            <a:r>
              <a:rPr lang="en-US" dirty="0"/>
              <a:t> &amp; </a:t>
            </a:r>
            <a:r>
              <a:rPr lang="en-US" dirty="0">
                <a:solidFill>
                  <a:srgbClr val="EF3078"/>
                </a:solidFill>
              </a:rPr>
              <a:t>features engineering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F761368E-2793-40C4-8159-4A4CA98BDD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206766"/>
              </p:ext>
            </p:extLst>
          </p:nvPr>
        </p:nvGraphicFramePr>
        <p:xfrm>
          <a:off x="2006253" y="1256422"/>
          <a:ext cx="8179494" cy="5212234"/>
        </p:xfrm>
        <a:graphic>
          <a:graphicData uri="http://schemas.openxmlformats.org/drawingml/2006/table">
            <a:tbl>
              <a:tblPr/>
              <a:tblGrid>
                <a:gridCol w="991865">
                  <a:extLst>
                    <a:ext uri="{9D8B030D-6E8A-4147-A177-3AD203B41FA5}">
                      <a16:colId xmlns:a16="http://schemas.microsoft.com/office/drawing/2014/main" xmlns="" val="1686247134"/>
                    </a:ext>
                  </a:extLst>
                </a:gridCol>
                <a:gridCol w="3057120">
                  <a:extLst>
                    <a:ext uri="{9D8B030D-6E8A-4147-A177-3AD203B41FA5}">
                      <a16:colId xmlns:a16="http://schemas.microsoft.com/office/drawing/2014/main" xmlns="" val="3316821333"/>
                    </a:ext>
                  </a:extLst>
                </a:gridCol>
                <a:gridCol w="1467418">
                  <a:extLst>
                    <a:ext uri="{9D8B030D-6E8A-4147-A177-3AD203B41FA5}">
                      <a16:colId xmlns:a16="http://schemas.microsoft.com/office/drawing/2014/main" xmlns="" val="3111316404"/>
                    </a:ext>
                  </a:extLst>
                </a:gridCol>
                <a:gridCol w="2663091">
                  <a:extLst>
                    <a:ext uri="{9D8B030D-6E8A-4147-A177-3AD203B41FA5}">
                      <a16:colId xmlns:a16="http://schemas.microsoft.com/office/drawing/2014/main" xmlns="" val="2011480241"/>
                    </a:ext>
                  </a:extLst>
                </a:gridCol>
              </a:tblGrid>
              <a:tr h="52537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 dirty="0"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Feature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 dirty="0"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description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 dirty="0"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Feature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 dirty="0"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Description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02792014"/>
                  </a:ext>
                </a:extLst>
              </a:tr>
              <a:tr h="4407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coordinating conjunction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RB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adverb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AA8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93472685"/>
                  </a:ext>
                </a:extLst>
              </a:tr>
              <a:tr h="4407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effectLst/>
                          <a:highlight>
                            <a:srgbClr val="FFFFFF"/>
                          </a:highlight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CD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 dirty="0">
                          <a:effectLst/>
                          <a:highlight>
                            <a:srgbClr val="FFFFFF"/>
                          </a:highlight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cardinal digit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VB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verb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AA8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47028890"/>
                  </a:ext>
                </a:extLst>
              </a:tr>
              <a:tr h="4407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DT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determiner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COUNT_W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words per sequence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AA8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04813662"/>
                  </a:ext>
                </a:extLst>
              </a:tr>
              <a:tr h="71994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 dirty="0">
                          <a:effectLst/>
                          <a:highlight>
                            <a:srgbClr val="FFFFFF"/>
                          </a:highlight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existential there like: “there is”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COUNT_L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links per sequence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AA8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2153039"/>
                  </a:ext>
                </a:extLst>
              </a:tr>
              <a:tr h="4407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FW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 dirty="0">
                          <a:effectLst/>
                          <a:highlight>
                            <a:srgbClr val="FFFFFF"/>
                          </a:highlight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foreign word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COUNT_P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photos per sequence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AA8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53530308"/>
                  </a:ext>
                </a:extLst>
              </a:tr>
              <a:tr h="4407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preposition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COUNT_V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 dirty="0"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videos per sequence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AA8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10777099"/>
                  </a:ext>
                </a:extLst>
              </a:tr>
              <a:tr h="4407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JJ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 dirty="0"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adjective ‘big’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AA84F"/>
                    </a:solidFill>
                  </a:tcPr>
                </a:tc>
                <a:tc rowSpan="4"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 dirty="0"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 dirty="0"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510" marR="101510" marT="50755" marB="5075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7E9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35800590"/>
                  </a:ext>
                </a:extLst>
              </a:tr>
              <a:tr h="4407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MD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 dirty="0">
                          <a:effectLst/>
                          <a:highlight>
                            <a:srgbClr val="FFFFFF"/>
                          </a:highlight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modal ‘could’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93029731"/>
                  </a:ext>
                </a:extLst>
              </a:tr>
              <a:tr h="4407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NN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 dirty="0"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noun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AA84F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24048311"/>
                  </a:ext>
                </a:extLst>
              </a:tr>
              <a:tr h="4407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PRP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 dirty="0"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personal pronoun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0581" marR="90581" marT="90581" marB="9058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AA84F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092008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97111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1">
            <a:extLst>
              <a:ext uri="{FF2B5EF4-FFF2-40B4-BE49-F238E27FC236}">
                <a16:creationId xmlns:a16="http://schemas.microsoft.com/office/drawing/2014/main" xmlns="" id="{EEF5772C-E73B-4A13-A23D-00210FEDB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818"/>
            <a:ext cx="10515600" cy="498598"/>
          </a:xfrm>
        </p:spPr>
        <p:txBody>
          <a:bodyPr/>
          <a:lstStyle/>
          <a:p>
            <a:r>
              <a:rPr lang="en-US" dirty="0">
                <a:solidFill>
                  <a:srgbClr val="EF3078"/>
                </a:solidFill>
              </a:rPr>
              <a:t>Building Models </a:t>
            </a:r>
            <a:r>
              <a:rPr lang="en-US" dirty="0">
                <a:solidFill>
                  <a:schemeClr val="tx1"/>
                </a:solidFill>
              </a:rPr>
              <a:t>&amp; Training</a:t>
            </a:r>
            <a:endParaRPr lang="en-US" dirty="0">
              <a:solidFill>
                <a:srgbClr val="EF3078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36FCF76-D788-4AC3-A058-B14D8103477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704585"/>
            <a:ext cx="3863572" cy="1528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B8700E6-49D1-46CD-A933-3F8A8D25A06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4804007"/>
            <a:ext cx="3863572" cy="1528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xmlns="" id="{A74319F2-9111-4E54-BDD0-E961973204D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6794" y="1225567"/>
            <a:ext cx="2900578" cy="24862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xmlns="" id="{DBA317B1-5331-4C87-82BE-98121CD87DD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57413" y="3711776"/>
            <a:ext cx="2699339" cy="28429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228109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1">
            <a:extLst>
              <a:ext uri="{FF2B5EF4-FFF2-40B4-BE49-F238E27FC236}">
                <a16:creationId xmlns:a16="http://schemas.microsoft.com/office/drawing/2014/main" xmlns="" id="{EEF5772C-E73B-4A13-A23D-00210FEDB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818"/>
            <a:ext cx="10515600" cy="498598"/>
          </a:xfrm>
        </p:spPr>
        <p:txBody>
          <a:bodyPr/>
          <a:lstStyle/>
          <a:p>
            <a:r>
              <a:rPr lang="en-US" dirty="0">
                <a:solidFill>
                  <a:srgbClr val="EF3078"/>
                </a:solidFill>
              </a:rPr>
              <a:t>Building Models </a:t>
            </a:r>
            <a:r>
              <a:rPr lang="en-US" dirty="0">
                <a:solidFill>
                  <a:schemeClr val="tx1"/>
                </a:solidFill>
              </a:rPr>
              <a:t>- structure</a:t>
            </a:r>
            <a:endParaRPr lang="en-US" dirty="0">
              <a:solidFill>
                <a:srgbClr val="EF3078"/>
              </a:solidFill>
            </a:endParaRPr>
          </a:p>
        </p:txBody>
      </p:sp>
      <p:pic>
        <p:nvPicPr>
          <p:cNvPr id="8" name="image12.png">
            <a:extLst>
              <a:ext uri="{FF2B5EF4-FFF2-40B4-BE49-F238E27FC236}">
                <a16:creationId xmlns:a16="http://schemas.microsoft.com/office/drawing/2014/main" xmlns="" id="{B35731CD-19C5-4B9B-A16D-F0D880EA6373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28975" y="1303681"/>
            <a:ext cx="5734050" cy="52527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948114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1">
            <a:extLst>
              <a:ext uri="{FF2B5EF4-FFF2-40B4-BE49-F238E27FC236}">
                <a16:creationId xmlns:a16="http://schemas.microsoft.com/office/drawing/2014/main" xmlns="" id="{EEF5772C-E73B-4A13-A23D-00210FEDB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818"/>
            <a:ext cx="10515600" cy="498598"/>
          </a:xfrm>
        </p:spPr>
        <p:txBody>
          <a:bodyPr/>
          <a:lstStyle/>
          <a:p>
            <a:r>
              <a:rPr lang="en-US" dirty="0">
                <a:solidFill>
                  <a:srgbClr val="EF3078"/>
                </a:solidFill>
              </a:rPr>
              <a:t>Building Models </a:t>
            </a:r>
            <a:r>
              <a:rPr lang="en-US" dirty="0">
                <a:solidFill>
                  <a:schemeClr val="tx1"/>
                </a:solidFill>
              </a:rPr>
              <a:t>- structure</a:t>
            </a:r>
            <a:endParaRPr lang="en-US" dirty="0">
              <a:solidFill>
                <a:srgbClr val="EF3078"/>
              </a:solidFill>
            </a:endParaRPr>
          </a:p>
        </p:txBody>
      </p:sp>
      <p:pic>
        <p:nvPicPr>
          <p:cNvPr id="8" name="image12.png">
            <a:extLst>
              <a:ext uri="{FF2B5EF4-FFF2-40B4-BE49-F238E27FC236}">
                <a16:creationId xmlns:a16="http://schemas.microsoft.com/office/drawing/2014/main" xmlns="" id="{B35731CD-19C5-4B9B-A16D-F0D880EA6373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19750" y="1303681"/>
            <a:ext cx="5734050" cy="52527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5330D23-9ACB-4E60-BE8B-FF3E9B16B82B}"/>
              </a:ext>
            </a:extLst>
          </p:cNvPr>
          <p:cNvSpPr/>
          <p:nvPr/>
        </p:nvSpPr>
        <p:spPr>
          <a:xfrm>
            <a:off x="542795" y="2664598"/>
            <a:ext cx="4718137" cy="2530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200000"/>
              </a:lnSpc>
              <a:spcBef>
                <a:spcPts val="300"/>
              </a:spcBef>
              <a:spcAft>
                <a:spcPts val="800"/>
              </a:spcAft>
              <a:buSzPts val="1050"/>
              <a:buFont typeface="Arial" panose="020B0604020202020204" pitchFamily="34" charset="0"/>
              <a:buChar char="●"/>
            </a:pPr>
            <a:r>
              <a:rPr lang="en-US" b="1" dirty="0">
                <a:latin typeface="Georgia" panose="02040502050405020303" pitchFamily="18" charset="0"/>
                <a:ea typeface="Arial" panose="020B0604020202020204" pitchFamily="34" charset="0"/>
                <a:cs typeface="Arial" panose="020B0604020202020204" pitchFamily="34" charset="0"/>
              </a:rPr>
              <a:t>Introversion (I) – Extroversion (E)</a:t>
            </a:r>
            <a:endParaRPr lang="en-US" b="1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ts val="1050"/>
              <a:buFont typeface="Arial" panose="020B0604020202020204" pitchFamily="34" charset="0"/>
              <a:buChar char="●"/>
            </a:pPr>
            <a:r>
              <a:rPr lang="en-US" b="1" dirty="0">
                <a:latin typeface="Georgia" panose="02040502050405020303" pitchFamily="18" charset="0"/>
                <a:ea typeface="Arial" panose="020B0604020202020204" pitchFamily="34" charset="0"/>
                <a:cs typeface="Arial" panose="020B0604020202020204" pitchFamily="34" charset="0"/>
              </a:rPr>
              <a:t>Intuition (N) – Sensing (S)</a:t>
            </a:r>
            <a:endParaRPr lang="en-US" b="1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ts val="1050"/>
              <a:buFont typeface="Arial" panose="020B0604020202020204" pitchFamily="34" charset="0"/>
              <a:buChar char="●"/>
            </a:pPr>
            <a:r>
              <a:rPr lang="en-US" b="1" dirty="0">
                <a:latin typeface="Georgia" panose="02040502050405020303" pitchFamily="18" charset="0"/>
                <a:ea typeface="Arial" panose="020B0604020202020204" pitchFamily="34" charset="0"/>
                <a:cs typeface="Arial" panose="020B0604020202020204" pitchFamily="34" charset="0"/>
              </a:rPr>
              <a:t>Thinking (T) – Feeling (F)</a:t>
            </a:r>
            <a:endParaRPr lang="en-US" b="1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200000"/>
              </a:lnSpc>
              <a:spcBef>
                <a:spcPts val="0"/>
              </a:spcBef>
              <a:spcAft>
                <a:spcPts val="2700"/>
              </a:spcAft>
              <a:buSzPts val="1050"/>
              <a:buFont typeface="Arial" panose="020B0604020202020204" pitchFamily="34" charset="0"/>
              <a:buChar char="●"/>
            </a:pPr>
            <a:r>
              <a:rPr lang="en-US" b="1" dirty="0">
                <a:latin typeface="Georgia" panose="02040502050405020303" pitchFamily="18" charset="0"/>
                <a:ea typeface="Arial" panose="020B0604020202020204" pitchFamily="34" charset="0"/>
                <a:cs typeface="Arial" panose="020B0604020202020204" pitchFamily="34" charset="0"/>
              </a:rPr>
              <a:t>Judging (J) – Perceiving (P)</a:t>
            </a:r>
            <a:endParaRPr lang="en-US" b="1" u="none" strike="noStrike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101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C04017C8-CAD8-409B-8566-A9EE7BB6A9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28109" y="706582"/>
            <a:ext cx="5735781" cy="544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2974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1">
            <a:extLst>
              <a:ext uri="{FF2B5EF4-FFF2-40B4-BE49-F238E27FC236}">
                <a16:creationId xmlns:a16="http://schemas.microsoft.com/office/drawing/2014/main" xmlns="" id="{EEF5772C-E73B-4A13-A23D-00210FEDB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818"/>
            <a:ext cx="10515600" cy="498598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Building Models &amp; </a:t>
            </a:r>
            <a:r>
              <a:rPr lang="en-US" dirty="0">
                <a:solidFill>
                  <a:srgbClr val="EF3078"/>
                </a:solidFill>
              </a:rPr>
              <a:t>Training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837FE195-3E70-4DC7-90CD-3B62C8B64CE2}"/>
              </a:ext>
            </a:extLst>
          </p:cNvPr>
          <p:cNvSpPr/>
          <p:nvPr/>
        </p:nvSpPr>
        <p:spPr>
          <a:xfrm>
            <a:off x="1368114" y="5316519"/>
            <a:ext cx="94571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Emotion detection – 94% for &gt;150 words text sequence</a:t>
            </a:r>
            <a:br>
              <a:rPr lang="en-US" sz="3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3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MBTI classifier         – 79% for &gt; 2000 words text sequence</a:t>
            </a:r>
            <a:endParaRPr lang="en-US" sz="3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CBC284C0-F853-4A21-86E8-DCDF9CAF88C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9502" y="1741116"/>
            <a:ext cx="2871231" cy="28712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299022C4-6D7D-40D1-8A90-064F299D6AC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4963" y="2162124"/>
            <a:ext cx="2041743" cy="2029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 descr="A drawing of a person&#10;&#10;Description automatically generated">
            <a:extLst>
              <a:ext uri="{FF2B5EF4-FFF2-40B4-BE49-F238E27FC236}">
                <a16:creationId xmlns:a16="http://schemas.microsoft.com/office/drawing/2014/main" xmlns="" id="{B58BC8C8-29B6-496D-B47D-A8708598C35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3529" y="1914733"/>
            <a:ext cx="4487102" cy="2523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94748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1">
            <a:extLst>
              <a:ext uri="{FF2B5EF4-FFF2-40B4-BE49-F238E27FC236}">
                <a16:creationId xmlns:a16="http://schemas.microsoft.com/office/drawing/2014/main" xmlns="" id="{EEF5772C-E73B-4A13-A23D-00210FEDB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818"/>
            <a:ext cx="10515600" cy="498598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Nirvatechs mobile Application</a:t>
            </a:r>
            <a:endParaRPr lang="en-US" dirty="0">
              <a:solidFill>
                <a:srgbClr val="EF3078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DD4143B3-924B-4106-9B91-0610EF97987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192055"/>
            <a:ext cx="3022193" cy="3022193"/>
          </a:xfrm>
          <a:prstGeom prst="rect">
            <a:avLst/>
          </a:prstGeom>
        </p:spPr>
      </p:pic>
      <p:pic>
        <p:nvPicPr>
          <p:cNvPr id="10" name="image11.png">
            <a:extLst>
              <a:ext uri="{FF2B5EF4-FFF2-40B4-BE49-F238E27FC236}">
                <a16:creationId xmlns:a16="http://schemas.microsoft.com/office/drawing/2014/main" xmlns="" id="{D150091E-2D2D-444C-A487-EFA1C2F60018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19334" y="1233953"/>
            <a:ext cx="2781300" cy="49383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image7.png">
            <a:extLst>
              <a:ext uri="{FF2B5EF4-FFF2-40B4-BE49-F238E27FC236}">
                <a16:creationId xmlns:a16="http://schemas.microsoft.com/office/drawing/2014/main" xmlns="" id="{C371B9A9-4E72-4F11-93BA-01D93FA5CB83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00634" y="1233953"/>
            <a:ext cx="2781300" cy="49383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963158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513DF9-A175-4AD9-9ACC-F08F8A119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818"/>
            <a:ext cx="10515600" cy="498598"/>
          </a:xfrm>
        </p:spPr>
        <p:txBody>
          <a:bodyPr/>
          <a:lstStyle/>
          <a:p>
            <a:r>
              <a:rPr lang="en-US" dirty="0"/>
              <a:t>Where are We?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xmlns="" id="{094C63B6-0236-4C44-9324-586C9911FEA5}"/>
              </a:ext>
            </a:extLst>
          </p:cNvPr>
          <p:cNvCxnSpPr>
            <a:cxnSpLocks/>
          </p:cNvCxnSpPr>
          <p:nvPr/>
        </p:nvCxnSpPr>
        <p:spPr>
          <a:xfrm flipH="1" flipV="1">
            <a:off x="-59820" y="4081938"/>
            <a:ext cx="2250570" cy="1196387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xmlns="" id="{38A0F8EE-AB6B-42FA-8873-A5FEEEDE996D}"/>
              </a:ext>
            </a:extLst>
          </p:cNvPr>
          <p:cNvCxnSpPr>
            <a:cxnSpLocks/>
          </p:cNvCxnSpPr>
          <p:nvPr/>
        </p:nvCxnSpPr>
        <p:spPr>
          <a:xfrm flipV="1">
            <a:off x="6205790" y="4061709"/>
            <a:ext cx="1577206" cy="1136471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xmlns="" id="{88108837-01C9-45CC-B167-686D21CACF68}"/>
              </a:ext>
            </a:extLst>
          </p:cNvPr>
          <p:cNvCxnSpPr>
            <a:cxnSpLocks/>
          </p:cNvCxnSpPr>
          <p:nvPr/>
        </p:nvCxnSpPr>
        <p:spPr>
          <a:xfrm flipH="1" flipV="1">
            <a:off x="7818862" y="3992713"/>
            <a:ext cx="1801641" cy="991370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xmlns="" id="{831626E0-8DDE-44D2-AB6A-64F18E1F47DC}"/>
              </a:ext>
            </a:extLst>
          </p:cNvPr>
          <p:cNvCxnSpPr>
            <a:cxnSpLocks/>
          </p:cNvCxnSpPr>
          <p:nvPr/>
        </p:nvCxnSpPr>
        <p:spPr>
          <a:xfrm flipV="1">
            <a:off x="9777471" y="3308664"/>
            <a:ext cx="2414529" cy="1582979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xmlns="" id="{DB31686E-6C71-4049-8BFB-960B93D6C711}"/>
              </a:ext>
            </a:extLst>
          </p:cNvPr>
          <p:cNvCxnSpPr>
            <a:cxnSpLocks/>
          </p:cNvCxnSpPr>
          <p:nvPr/>
        </p:nvCxnSpPr>
        <p:spPr>
          <a:xfrm flipH="1" flipV="1">
            <a:off x="4393376" y="4315879"/>
            <a:ext cx="1709825" cy="882300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xmlns="" id="{41E09070-C6A0-4DB2-BAA5-DE119A74D625}"/>
              </a:ext>
            </a:extLst>
          </p:cNvPr>
          <p:cNvCxnSpPr>
            <a:cxnSpLocks/>
          </p:cNvCxnSpPr>
          <p:nvPr/>
        </p:nvCxnSpPr>
        <p:spPr>
          <a:xfrm flipV="1">
            <a:off x="2326299" y="4236152"/>
            <a:ext cx="1778890" cy="962027"/>
          </a:xfrm>
          <a:prstGeom prst="line">
            <a:avLst/>
          </a:prstGeom>
          <a:ln w="28575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>
            <a:extLst>
              <a:ext uri="{FF2B5EF4-FFF2-40B4-BE49-F238E27FC236}">
                <a16:creationId xmlns:a16="http://schemas.microsoft.com/office/drawing/2014/main" xmlns="" id="{6E518BD4-FE57-4E1E-BF4B-B1364B58E9AC}"/>
              </a:ext>
            </a:extLst>
          </p:cNvPr>
          <p:cNvSpPr/>
          <p:nvPr/>
        </p:nvSpPr>
        <p:spPr>
          <a:xfrm>
            <a:off x="1960312" y="4930251"/>
            <a:ext cx="588480" cy="588480"/>
          </a:xfrm>
          <a:prstGeom prst="ellipse">
            <a:avLst/>
          </a:prstGeom>
          <a:solidFill>
            <a:srgbClr val="EF3078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888123EA-0024-4262-A71B-558A419D73E2}"/>
              </a:ext>
            </a:extLst>
          </p:cNvPr>
          <p:cNvSpPr txBox="1"/>
          <p:nvPr/>
        </p:nvSpPr>
        <p:spPr>
          <a:xfrm>
            <a:off x="2062900" y="4901325"/>
            <a:ext cx="383303" cy="646331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E3E3E3"/>
                </a:solidFill>
                <a:latin typeface="Tw Cen MT" panose="020B0602020104020603" pitchFamily="34" charset="0"/>
              </a:rPr>
              <a:t>1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xmlns="" id="{D208B510-5499-4126-BCFB-00BCB4F1EBB1}"/>
              </a:ext>
            </a:extLst>
          </p:cNvPr>
          <p:cNvSpPr/>
          <p:nvPr/>
        </p:nvSpPr>
        <p:spPr>
          <a:xfrm>
            <a:off x="3887313" y="3941913"/>
            <a:ext cx="588480" cy="588480"/>
          </a:xfrm>
          <a:prstGeom prst="ellipse">
            <a:avLst/>
          </a:prstGeom>
          <a:solidFill>
            <a:srgbClr val="03A1A4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FB048B6-AACA-4BC1-BD21-995514D00329}"/>
              </a:ext>
            </a:extLst>
          </p:cNvPr>
          <p:cNvSpPr txBox="1"/>
          <p:nvPr/>
        </p:nvSpPr>
        <p:spPr>
          <a:xfrm>
            <a:off x="3989901" y="3912987"/>
            <a:ext cx="383303" cy="646331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E3E3E3"/>
                </a:solidFill>
                <a:latin typeface="Tw Cen MT" panose="020B0602020104020603" pitchFamily="34" charset="0"/>
              </a:rPr>
              <a:t>2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xmlns="" id="{F3FB4CE0-8C86-47D2-979A-5D37CB176DEB}"/>
              </a:ext>
            </a:extLst>
          </p:cNvPr>
          <p:cNvSpPr/>
          <p:nvPr/>
        </p:nvSpPr>
        <p:spPr>
          <a:xfrm>
            <a:off x="5840072" y="4891641"/>
            <a:ext cx="588480" cy="588480"/>
          </a:xfrm>
          <a:prstGeom prst="ellipse">
            <a:avLst/>
          </a:prstGeom>
          <a:solidFill>
            <a:srgbClr val="EE9524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998D4CBD-8C8C-4AC8-9789-F3CE6887EDA4}"/>
              </a:ext>
            </a:extLst>
          </p:cNvPr>
          <p:cNvSpPr txBox="1"/>
          <p:nvPr/>
        </p:nvSpPr>
        <p:spPr>
          <a:xfrm>
            <a:off x="5942660" y="4862715"/>
            <a:ext cx="383303" cy="646331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E3E3E3"/>
                </a:solidFill>
                <a:latin typeface="Tw Cen MT" panose="020B0602020104020603" pitchFamily="34" charset="0"/>
              </a:rPr>
              <a:t>3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xmlns="" id="{209E1C11-315B-468F-9A8C-2CBE643FA8F3}"/>
              </a:ext>
            </a:extLst>
          </p:cNvPr>
          <p:cNvSpPr/>
          <p:nvPr/>
        </p:nvSpPr>
        <p:spPr>
          <a:xfrm>
            <a:off x="7546873" y="3698473"/>
            <a:ext cx="588480" cy="588480"/>
          </a:xfrm>
          <a:prstGeom prst="ellipse">
            <a:avLst/>
          </a:prstGeom>
          <a:solidFill>
            <a:srgbClr val="385723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7550A9D5-4484-40D5-9213-9674ACB338A0}"/>
              </a:ext>
            </a:extLst>
          </p:cNvPr>
          <p:cNvSpPr txBox="1"/>
          <p:nvPr/>
        </p:nvSpPr>
        <p:spPr>
          <a:xfrm>
            <a:off x="7649172" y="3669547"/>
            <a:ext cx="383303" cy="646331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E3E3E3"/>
                </a:solidFill>
                <a:latin typeface="Tw Cen MT" panose="020B0602020104020603" pitchFamily="34" charset="0"/>
              </a:rPr>
              <a:t>4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xmlns="" id="{6326ACE4-4A5B-47C4-8CDA-4B06F87B5AD7}"/>
              </a:ext>
            </a:extLst>
          </p:cNvPr>
          <p:cNvSpPr/>
          <p:nvPr/>
        </p:nvSpPr>
        <p:spPr>
          <a:xfrm>
            <a:off x="9360201" y="4689844"/>
            <a:ext cx="588480" cy="588480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8BD32675-1987-41EB-A04C-0EFFB16C6C3C}"/>
              </a:ext>
            </a:extLst>
          </p:cNvPr>
          <p:cNvSpPr txBox="1"/>
          <p:nvPr/>
        </p:nvSpPr>
        <p:spPr>
          <a:xfrm>
            <a:off x="9462789" y="4660918"/>
            <a:ext cx="383303" cy="646331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E3E3E3"/>
                </a:solidFill>
                <a:latin typeface="Tw Cen MT" panose="020B0602020104020603" pitchFamily="34" charset="0"/>
              </a:rPr>
              <a:t>5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xmlns="" id="{84C94CCB-C56D-42DB-9401-BB40AB06F963}"/>
              </a:ext>
            </a:extLst>
          </p:cNvPr>
          <p:cNvGrpSpPr/>
          <p:nvPr/>
        </p:nvGrpSpPr>
        <p:grpSpPr>
          <a:xfrm>
            <a:off x="1216839" y="3809602"/>
            <a:ext cx="2126507" cy="657193"/>
            <a:chOff x="378640" y="3809602"/>
            <a:chExt cx="2126507" cy="657193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C9614169-68FE-41E4-87F8-9828A4317769}"/>
                </a:ext>
              </a:extLst>
            </p:cNvPr>
            <p:cNvSpPr txBox="1"/>
            <p:nvPr/>
          </p:nvSpPr>
          <p:spPr>
            <a:xfrm>
              <a:off x="378640" y="3809602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Web platform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xmlns="" id="{0C945813-CA20-4A9D-B85A-8EB6C3897005}"/>
                </a:ext>
              </a:extLst>
            </p:cNvPr>
            <p:cNvSpPr txBox="1"/>
            <p:nvPr/>
          </p:nvSpPr>
          <p:spPr>
            <a:xfrm>
              <a:off x="378640" y="4128241"/>
              <a:ext cx="21265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Collecting data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xmlns="" id="{63869EE1-8463-4747-967A-D76EA24B3FE7}"/>
              </a:ext>
            </a:extLst>
          </p:cNvPr>
          <p:cNvGrpSpPr/>
          <p:nvPr/>
        </p:nvGrpSpPr>
        <p:grpSpPr>
          <a:xfrm>
            <a:off x="3119391" y="2835528"/>
            <a:ext cx="2126507" cy="657193"/>
            <a:chOff x="2281192" y="2835528"/>
            <a:chExt cx="2126507" cy="657193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xmlns="" id="{B44A0752-8784-4293-88ED-B4522D78D714}"/>
                </a:ext>
              </a:extLst>
            </p:cNvPr>
            <p:cNvSpPr txBox="1"/>
            <p:nvPr/>
          </p:nvSpPr>
          <p:spPr>
            <a:xfrm>
              <a:off x="2281192" y="2835528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3A1A4"/>
                  </a:solidFill>
                  <a:latin typeface="Tw Cen MT" panose="020B0602020104020603" pitchFamily="34" charset="0"/>
                </a:rPr>
                <a:t>AWS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xmlns="" id="{2C899BAD-AB1C-4827-B44C-6808CA9389CB}"/>
                </a:ext>
              </a:extLst>
            </p:cNvPr>
            <p:cNvSpPr txBox="1"/>
            <p:nvPr/>
          </p:nvSpPr>
          <p:spPr>
            <a:xfrm>
              <a:off x="2281192" y="3154167"/>
              <a:ext cx="21265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Mechanical </a:t>
              </a:r>
              <a:r>
                <a:rPr lang="en-US" sz="1600" b="1" dirty="0" err="1">
                  <a:solidFill>
                    <a:srgbClr val="A6A6A6"/>
                  </a:solidFill>
                  <a:latin typeface="Tw Cen MT" panose="020B0602020104020603" pitchFamily="34" charset="0"/>
                </a:rPr>
                <a:t>turks</a:t>
              </a:r>
              <a:endParaRPr lang="en-US" sz="1600" b="1" dirty="0">
                <a:solidFill>
                  <a:srgbClr val="A6A6A6"/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xmlns="" id="{0BF8A9A8-B36F-44EE-BD6D-36A05A58BCCF}"/>
              </a:ext>
            </a:extLst>
          </p:cNvPr>
          <p:cNvGrpSpPr/>
          <p:nvPr/>
        </p:nvGrpSpPr>
        <p:grpSpPr>
          <a:xfrm>
            <a:off x="5084715" y="3872063"/>
            <a:ext cx="2126507" cy="657193"/>
            <a:chOff x="4246516" y="3872063"/>
            <a:chExt cx="2126507" cy="657193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xmlns="" id="{1ADB4673-DA82-4597-B68D-210AD3B18D53}"/>
                </a:ext>
              </a:extLst>
            </p:cNvPr>
            <p:cNvSpPr txBox="1"/>
            <p:nvPr/>
          </p:nvSpPr>
          <p:spPr>
            <a:xfrm>
              <a:off x="4246516" y="3872063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EE9524"/>
                  </a:solidFill>
                  <a:latin typeface="Tw Cen MT" panose="020B0602020104020603" pitchFamily="34" charset="0"/>
                </a:rPr>
                <a:t>First model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xmlns="" id="{1C591242-89EA-44F3-AF7D-04B34644E226}"/>
                </a:ext>
              </a:extLst>
            </p:cNvPr>
            <p:cNvSpPr txBox="1"/>
            <p:nvPr/>
          </p:nvSpPr>
          <p:spPr>
            <a:xfrm>
              <a:off x="4246516" y="4190702"/>
              <a:ext cx="21265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Emotion detection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xmlns="" id="{18E0D230-676B-447D-B5E6-9A74EC967A6E}"/>
              </a:ext>
            </a:extLst>
          </p:cNvPr>
          <p:cNvGrpSpPr/>
          <p:nvPr/>
        </p:nvGrpSpPr>
        <p:grpSpPr>
          <a:xfrm>
            <a:off x="6781601" y="2692391"/>
            <a:ext cx="2126507" cy="657193"/>
            <a:chOff x="5943402" y="2692391"/>
            <a:chExt cx="2126507" cy="657193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xmlns="" id="{0875B51F-B73F-4777-AC6B-BF8F03B37C69}"/>
                </a:ext>
              </a:extLst>
            </p:cNvPr>
            <p:cNvSpPr txBox="1"/>
            <p:nvPr/>
          </p:nvSpPr>
          <p:spPr>
            <a:xfrm>
              <a:off x="5943402" y="2692391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385723"/>
                  </a:solidFill>
                  <a:latin typeface="Tw Cen MT" panose="020B0602020104020603" pitchFamily="34" charset="0"/>
                </a:rPr>
                <a:t>Second model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xmlns="" id="{10C77DA8-9B4F-48A3-A90E-B879DF20074D}"/>
                </a:ext>
              </a:extLst>
            </p:cNvPr>
            <p:cNvSpPr txBox="1"/>
            <p:nvPr/>
          </p:nvSpPr>
          <p:spPr>
            <a:xfrm>
              <a:off x="5943402" y="3011030"/>
              <a:ext cx="21265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MBTI analysis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xmlns="" id="{696CEE6E-F0F7-4189-A119-AA7B06520D0A}"/>
              </a:ext>
            </a:extLst>
          </p:cNvPr>
          <p:cNvGrpSpPr/>
          <p:nvPr/>
        </p:nvGrpSpPr>
        <p:grpSpPr>
          <a:xfrm>
            <a:off x="8581019" y="3644885"/>
            <a:ext cx="2126507" cy="657193"/>
            <a:chOff x="7742820" y="3644885"/>
            <a:chExt cx="2126507" cy="657193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xmlns="" id="{46DFD3C1-3AE6-4292-9761-2203BF53AB7E}"/>
                </a:ext>
              </a:extLst>
            </p:cNvPr>
            <p:cNvSpPr txBox="1"/>
            <p:nvPr/>
          </p:nvSpPr>
          <p:spPr>
            <a:xfrm>
              <a:off x="7742820" y="3644885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B0F0"/>
                  </a:solidFill>
                  <a:latin typeface="Tw Cen MT" panose="020B0602020104020603" pitchFamily="34" charset="0"/>
                </a:rPr>
                <a:t>The application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xmlns="" id="{E7472A5E-27EC-4C4D-9B78-CA6DAC98CB8A}"/>
                </a:ext>
              </a:extLst>
            </p:cNvPr>
            <p:cNvSpPr txBox="1"/>
            <p:nvPr/>
          </p:nvSpPr>
          <p:spPr>
            <a:xfrm>
              <a:off x="7742820" y="3963524"/>
              <a:ext cx="21265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Alpha version</a:t>
              </a:r>
            </a:p>
          </p:txBody>
        </p: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50D2C0C2-4EDB-4F8C-BC58-3061A9CC36A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8271" y="1343055"/>
            <a:ext cx="3222552" cy="6675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757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75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/>
      <p:bldP spid="58" grpId="0" animBg="1"/>
      <p:bldP spid="59" grpId="0"/>
      <p:bldP spid="60" grpId="0" animBg="1"/>
      <p:bldP spid="61" grpId="0"/>
      <p:bldP spid="62" grpId="0" animBg="1"/>
      <p:bldP spid="63" grpId="0"/>
      <p:bldP spid="64" grpId="0" animBg="1"/>
      <p:bldP spid="6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513DF9-A175-4AD9-9ACC-F08F8A119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818"/>
            <a:ext cx="10515600" cy="498598"/>
          </a:xfrm>
        </p:spPr>
        <p:txBody>
          <a:bodyPr/>
          <a:lstStyle/>
          <a:p>
            <a:r>
              <a:rPr lang="en-US" dirty="0"/>
              <a:t>Future work</a:t>
            </a:r>
          </a:p>
        </p:txBody>
      </p:sp>
      <p:pic>
        <p:nvPicPr>
          <p:cNvPr id="2050" name="image6.png">
            <a:extLst>
              <a:ext uri="{FF2B5EF4-FFF2-40B4-BE49-F238E27FC236}">
                <a16:creationId xmlns:a16="http://schemas.microsoft.com/office/drawing/2014/main" xmlns="" id="{D985C6A6-2309-4A32-A294-ADEE30AB06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567" y="1293451"/>
            <a:ext cx="2781300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image2.png">
            <a:extLst>
              <a:ext uri="{FF2B5EF4-FFF2-40B4-BE49-F238E27FC236}">
                <a16:creationId xmlns:a16="http://schemas.microsoft.com/office/drawing/2014/main" xmlns="" id="{24701AEE-A26A-438D-B111-75E85033CB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4867" y="1293451"/>
            <a:ext cx="2781300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xmlns="" id="{9336B7B0-CA51-4377-8DE8-DE76D963F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DC8D5D8B-8FF6-4ACF-AD52-BC4F41094A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363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8" name="image3.png">
            <a:extLst>
              <a:ext uri="{FF2B5EF4-FFF2-40B4-BE49-F238E27FC236}">
                <a16:creationId xmlns:a16="http://schemas.microsoft.com/office/drawing/2014/main" xmlns="" id="{42E33523-D5EB-4171-AAD5-E73E66F40778}"/>
              </a:ext>
            </a:extLst>
          </p:cNvPr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57467" y="1903677"/>
            <a:ext cx="2781300" cy="4047869"/>
          </a:xfrm>
          <a:prstGeom prst="rect">
            <a:avLst/>
          </a:prstGeom>
          <a:ln/>
        </p:spPr>
      </p:pic>
      <p:pic>
        <p:nvPicPr>
          <p:cNvPr id="39" name="image5.png">
            <a:extLst>
              <a:ext uri="{FF2B5EF4-FFF2-40B4-BE49-F238E27FC236}">
                <a16:creationId xmlns:a16="http://schemas.microsoft.com/office/drawing/2014/main" xmlns="" id="{72FA13A7-1457-416E-BE66-C4FF30905BC0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76167" y="1289006"/>
            <a:ext cx="2781300" cy="4938395"/>
          </a:xfrm>
          <a:prstGeom prst="rect">
            <a:avLst/>
          </a:prstGeom>
          <a:ln/>
        </p:spPr>
      </p:pic>
      <p:pic>
        <p:nvPicPr>
          <p:cNvPr id="40" name="image5.png">
            <a:extLst>
              <a:ext uri="{FF2B5EF4-FFF2-40B4-BE49-F238E27FC236}">
                <a16:creationId xmlns:a16="http://schemas.microsoft.com/office/drawing/2014/main" xmlns="" id="{C9A392F1-60CA-460D-A182-6CD735699399}"/>
              </a:ext>
            </a:extLst>
          </p:cNvPr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57467" y="1289006"/>
            <a:ext cx="2781300" cy="587810"/>
          </a:xfrm>
          <a:prstGeom prst="rect">
            <a:avLst/>
          </a:prstGeom>
          <a:ln/>
        </p:spPr>
      </p:pic>
      <p:pic>
        <p:nvPicPr>
          <p:cNvPr id="41" name="image5.png">
            <a:extLst>
              <a:ext uri="{FF2B5EF4-FFF2-40B4-BE49-F238E27FC236}">
                <a16:creationId xmlns:a16="http://schemas.microsoft.com/office/drawing/2014/main" xmlns="" id="{73646B42-3588-4DFD-A3AD-2085B8428A81}"/>
              </a:ext>
            </a:extLst>
          </p:cNvPr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57467" y="5860215"/>
            <a:ext cx="2781300" cy="36718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7298266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513DF9-A175-4AD9-9ACC-F08F8A119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818"/>
            <a:ext cx="10515600" cy="498598"/>
          </a:xfrm>
        </p:spPr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xmlns="" id="{9336B7B0-CA51-4377-8DE8-DE76D963F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DC8D5D8B-8FF6-4ACF-AD52-BC4F41094A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363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xmlns="" id="{953C9568-CFFE-4110-9244-484C0494C6B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8541" y="857264"/>
            <a:ext cx="5474918" cy="5474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1792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513DF9-A175-4AD9-9ACC-F08F8A119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818"/>
            <a:ext cx="10515600" cy="498598"/>
          </a:xfrm>
        </p:spPr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xmlns="" id="{9336B7B0-CA51-4377-8DE8-DE76D963F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DC8D5D8B-8FF6-4ACF-AD52-BC4F41094A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363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xmlns="" id="{B021BAAC-1696-4285-96E1-17D951FECB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3240" y="1093034"/>
            <a:ext cx="8305520" cy="5535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576070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927C8BB-2CD9-4193-BD2C-91EB0CF3572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64564789-A474-46BE-A2F2-4F27C6E39F3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xmlns="" id="{4E70207C-E81D-4E79-9654-07E51237BC3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18900000">
            <a:off x="9999285" y="328273"/>
            <a:ext cx="1585044" cy="1585044"/>
          </a:xfrm>
          <a:prstGeom prst="roundRect">
            <a:avLst>
              <a:gd name="adj" fmla="val 11080"/>
            </a:avLst>
          </a:prstGeom>
          <a:solidFill>
            <a:schemeClr val="tx1">
              <a:lumMod val="95000"/>
              <a:lumOff val="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CFA111C5-A78D-479B-8C31-7C75D54750E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360470" y="297509"/>
            <a:ext cx="11471060" cy="6262983"/>
          </a:xfrm>
          <a:prstGeom prst="rect">
            <a:avLst/>
          </a:prstGeom>
          <a:noFill/>
          <a:ln>
            <a:solidFill>
              <a:srgbClr val="CE29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01FF3AA5-65B8-4250-9FA5-E730BA5D93C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9593942" y="5808574"/>
            <a:ext cx="2293258" cy="1049426"/>
          </a:xfrm>
          <a:custGeom>
            <a:avLst/>
            <a:gdLst>
              <a:gd name="connsiteX0" fmla="*/ 1146629 w 2293258"/>
              <a:gd name="connsiteY0" fmla="*/ 0 h 1049426"/>
              <a:gd name="connsiteX1" fmla="*/ 1312564 w 2293258"/>
              <a:gd name="connsiteY1" fmla="*/ 68733 h 1049426"/>
              <a:gd name="connsiteX2" fmla="*/ 2293258 w 2293258"/>
              <a:gd name="connsiteY2" fmla="*/ 1049426 h 1049426"/>
              <a:gd name="connsiteX3" fmla="*/ 0 w 2293258"/>
              <a:gd name="connsiteY3" fmla="*/ 1049426 h 1049426"/>
              <a:gd name="connsiteX4" fmla="*/ 980694 w 2293258"/>
              <a:gd name="connsiteY4" fmla="*/ 68733 h 1049426"/>
              <a:gd name="connsiteX5" fmla="*/ 1146629 w 2293258"/>
              <a:gd name="connsiteY5" fmla="*/ 0 h 104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93258" h="1049426">
                <a:moveTo>
                  <a:pt x="1146629" y="0"/>
                </a:moveTo>
                <a:cubicBezTo>
                  <a:pt x="1206686" y="0"/>
                  <a:pt x="1266742" y="22911"/>
                  <a:pt x="1312564" y="68733"/>
                </a:cubicBezTo>
                <a:lnTo>
                  <a:pt x="2293258" y="1049426"/>
                </a:lnTo>
                <a:lnTo>
                  <a:pt x="0" y="1049426"/>
                </a:lnTo>
                <a:lnTo>
                  <a:pt x="980694" y="68733"/>
                </a:lnTo>
                <a:cubicBezTo>
                  <a:pt x="1026516" y="22911"/>
                  <a:pt x="1086572" y="0"/>
                  <a:pt x="1146629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xmlns="" id="{9BCCD400-5AC0-46BA-AF0D-532EA062DDF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2739184" cy="2840643"/>
          </a:xfrm>
          <a:custGeom>
            <a:avLst/>
            <a:gdLst>
              <a:gd name="connsiteX0" fmla="*/ 0 w 2739184"/>
              <a:gd name="connsiteY0" fmla="*/ 0 h 2840643"/>
              <a:gd name="connsiteX1" fmla="*/ 2501897 w 2739184"/>
              <a:gd name="connsiteY1" fmla="*/ 0 h 2840643"/>
              <a:gd name="connsiteX2" fmla="*/ 2619703 w 2739184"/>
              <a:gd name="connsiteY2" fmla="*/ 117806 h 2840643"/>
              <a:gd name="connsiteX3" fmla="*/ 2619703 w 2739184"/>
              <a:gd name="connsiteY3" fmla="*/ 694710 h 2840643"/>
              <a:gd name="connsiteX4" fmla="*/ 593251 w 2739184"/>
              <a:gd name="connsiteY4" fmla="*/ 2721162 h 2840643"/>
              <a:gd name="connsiteX5" fmla="*/ 16347 w 2739184"/>
              <a:gd name="connsiteY5" fmla="*/ 2721162 h 2840643"/>
              <a:gd name="connsiteX6" fmla="*/ 0 w 2739184"/>
              <a:gd name="connsiteY6" fmla="*/ 2704815 h 2840643"/>
              <a:gd name="connsiteX7" fmla="*/ 0 w 2739184"/>
              <a:gd name="connsiteY7" fmla="*/ 0 h 2840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39184" h="2840643">
                <a:moveTo>
                  <a:pt x="0" y="0"/>
                </a:moveTo>
                <a:lnTo>
                  <a:pt x="2501897" y="0"/>
                </a:lnTo>
                <a:lnTo>
                  <a:pt x="2619703" y="117806"/>
                </a:lnTo>
                <a:cubicBezTo>
                  <a:pt x="2779011" y="277113"/>
                  <a:pt x="2779011" y="535403"/>
                  <a:pt x="2619703" y="694710"/>
                </a:cubicBezTo>
                <a:lnTo>
                  <a:pt x="593251" y="2721162"/>
                </a:lnTo>
                <a:cubicBezTo>
                  <a:pt x="433944" y="2880470"/>
                  <a:pt x="175654" y="2880470"/>
                  <a:pt x="16347" y="2721162"/>
                </a:cubicBezTo>
                <a:lnTo>
                  <a:pt x="0" y="2704815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 hidden="1">
            <a:extLst>
              <a:ext uri="{FF2B5EF4-FFF2-40B4-BE49-F238E27FC236}">
                <a16:creationId xmlns:a16="http://schemas.microsoft.com/office/drawing/2014/main" xmlns="" id="{020D1C37-27ED-4160-AE67-E6F23CD58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1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xmlns="" id="{E361DAA2-C0AF-4106-BA47-A2B3DFC1923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18900000">
            <a:off x="4167699" y="1500699"/>
            <a:ext cx="3856602" cy="3856602"/>
          </a:xfrm>
          <a:prstGeom prst="roundRect">
            <a:avLst>
              <a:gd name="adj" fmla="val 11080"/>
            </a:avLst>
          </a:prstGeom>
          <a:solidFill>
            <a:srgbClr val="CE295E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5DD4784-762F-4D63-B85F-F23D10F6474F}"/>
              </a:ext>
            </a:extLst>
          </p:cNvPr>
          <p:cNvSpPr txBox="1"/>
          <p:nvPr/>
        </p:nvSpPr>
        <p:spPr>
          <a:xfrm>
            <a:off x="4441427" y="2382559"/>
            <a:ext cx="3304076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6500" dirty="0">
                <a:solidFill>
                  <a:schemeClr val="bg1"/>
                </a:solidFill>
                <a:latin typeface="+mj-lt"/>
              </a:rPr>
              <a:t>THANK YOU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xmlns="" id="{2EB891E8-4B81-4BCD-9F2C-8AE45B53FF9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18900000">
            <a:off x="5424287" y="621132"/>
            <a:ext cx="1343428" cy="1343428"/>
          </a:xfrm>
          <a:prstGeom prst="roundRect">
            <a:avLst>
              <a:gd name="adj" fmla="val 11080"/>
            </a:avLst>
          </a:prstGeom>
          <a:solidFill>
            <a:srgbClr val="CE295E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AD95F8B8-4C71-48C8-BFE8-D07B62B920A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717711" y="978439"/>
            <a:ext cx="751509" cy="62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6725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D9A3ADA-787B-483D-AAFC-F0DF1C926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818"/>
            <a:ext cx="10515600" cy="498598"/>
          </a:xfrm>
        </p:spPr>
        <p:txBody>
          <a:bodyPr/>
          <a:lstStyle/>
          <a:p>
            <a:r>
              <a:rPr lang="en-US" dirty="0"/>
              <a:t>Competitive advantage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9B7043CB-29F1-4AD7-9887-61316D0DD0E1}"/>
              </a:ext>
            </a:extLst>
          </p:cNvPr>
          <p:cNvGrpSpPr/>
          <p:nvPr/>
        </p:nvGrpSpPr>
        <p:grpSpPr>
          <a:xfrm>
            <a:off x="134634" y="1261872"/>
            <a:ext cx="11805470" cy="5070309"/>
            <a:chOff x="1387588" y="2182683"/>
            <a:chExt cx="9296073" cy="3992553"/>
          </a:xfrm>
        </p:grpSpPr>
        <p:sp>
          <p:nvSpPr>
            <p:cNvPr id="5" name="Rectangle: Top Corners Rounded 4">
              <a:extLst>
                <a:ext uri="{FF2B5EF4-FFF2-40B4-BE49-F238E27FC236}">
                  <a16:creationId xmlns:a16="http://schemas.microsoft.com/office/drawing/2014/main" xmlns="" id="{3AC40D96-C0A8-4171-A0A2-CB5B22173100}"/>
                </a:ext>
              </a:extLst>
            </p:cNvPr>
            <p:cNvSpPr/>
            <p:nvPr/>
          </p:nvSpPr>
          <p:spPr>
            <a:xfrm>
              <a:off x="9092078" y="2209800"/>
              <a:ext cx="1591583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: Top Corners Rounded 9">
              <a:extLst>
                <a:ext uri="{FF2B5EF4-FFF2-40B4-BE49-F238E27FC236}">
                  <a16:creationId xmlns:a16="http://schemas.microsoft.com/office/drawing/2014/main" xmlns="" id="{8342E039-12FA-4F93-B0C9-E0005AA8EBD9}"/>
                </a:ext>
              </a:extLst>
            </p:cNvPr>
            <p:cNvSpPr/>
            <p:nvPr/>
          </p:nvSpPr>
          <p:spPr>
            <a:xfrm>
              <a:off x="6488272" y="2209800"/>
              <a:ext cx="1591583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: Top Corners Rounded 13">
              <a:extLst>
                <a:ext uri="{FF2B5EF4-FFF2-40B4-BE49-F238E27FC236}">
                  <a16:creationId xmlns:a16="http://schemas.microsoft.com/office/drawing/2014/main" xmlns="" id="{2473BAF3-5A17-4F9D-B9C5-AF0307E056EF}"/>
                </a:ext>
              </a:extLst>
            </p:cNvPr>
            <p:cNvSpPr/>
            <p:nvPr/>
          </p:nvSpPr>
          <p:spPr>
            <a:xfrm>
              <a:off x="3991395" y="2209800"/>
              <a:ext cx="1591583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xmlns="" id="{256CCFDE-BAF3-4BA4-8059-D7945E75B311}"/>
                </a:ext>
              </a:extLst>
            </p:cNvPr>
            <p:cNvGrpSpPr/>
            <p:nvPr/>
          </p:nvGrpSpPr>
          <p:grpSpPr>
            <a:xfrm>
              <a:off x="1387588" y="2182683"/>
              <a:ext cx="1805441" cy="1894017"/>
              <a:chOff x="1387588" y="2182683"/>
              <a:chExt cx="1805441" cy="1894017"/>
            </a:xfrm>
          </p:grpSpPr>
          <p:sp>
            <p:nvSpPr>
              <p:cNvPr id="18" name="Rectangle: Top Corners Rounded 17">
                <a:extLst>
                  <a:ext uri="{FF2B5EF4-FFF2-40B4-BE49-F238E27FC236}">
                    <a16:creationId xmlns:a16="http://schemas.microsoft.com/office/drawing/2014/main" xmlns="" id="{C3168A47-1F3F-48E8-8BB8-98B9D13C9CF6}"/>
                  </a:ext>
                </a:extLst>
              </p:cNvPr>
              <p:cNvSpPr/>
              <p:nvPr/>
            </p:nvSpPr>
            <p:spPr>
              <a:xfrm>
                <a:off x="1494518" y="2209800"/>
                <a:ext cx="1591582" cy="1866900"/>
              </a:xfrm>
              <a:prstGeom prst="round2SameRect">
                <a:avLst>
                  <a:gd name="adj1" fmla="val 12063"/>
                  <a:gd name="adj2" fmla="val 0"/>
                </a:avLst>
              </a:prstGeom>
              <a:solidFill>
                <a:srgbClr val="EF307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xmlns="" id="{C03C1540-F461-44AE-BD22-1C75E5F2A542}"/>
                  </a:ext>
                </a:extLst>
              </p:cNvPr>
              <p:cNvSpPr txBox="1"/>
              <p:nvPr/>
            </p:nvSpPr>
            <p:spPr>
              <a:xfrm>
                <a:off x="1387588" y="2182683"/>
                <a:ext cx="1805441" cy="9451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The use of</a:t>
                </a:r>
              </a:p>
              <a:p>
                <a:pPr algn="ctr"/>
                <a:r>
                  <a:rPr lang="en-US" sz="24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Deep Machine</a:t>
                </a:r>
              </a:p>
              <a:p>
                <a:pPr algn="ctr"/>
                <a:r>
                  <a:rPr lang="en-US" sz="24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Learning</a:t>
                </a:r>
              </a:p>
            </p:txBody>
          </p:sp>
        </p:grp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314CB846-B8D5-4A06-9117-E02A25239499}"/>
                </a:ext>
              </a:extLst>
            </p:cNvPr>
            <p:cNvSpPr/>
            <p:nvPr/>
          </p:nvSpPr>
          <p:spPr>
            <a:xfrm flipV="1">
              <a:off x="1494518" y="3143250"/>
              <a:ext cx="1591582" cy="3031986"/>
            </a:xfrm>
            <a:custGeom>
              <a:avLst/>
              <a:gdLst>
                <a:gd name="connsiteX0" fmla="*/ 0 w 1591582"/>
                <a:gd name="connsiteY0" fmla="*/ 3031986 h 3031986"/>
                <a:gd name="connsiteX1" fmla="*/ 357641 w 1591582"/>
                <a:gd name="connsiteY1" fmla="*/ 3031986 h 3031986"/>
                <a:gd name="connsiteX2" fmla="*/ 795791 w 1591582"/>
                <a:gd name="connsiteY2" fmla="*/ 2593836 h 3031986"/>
                <a:gd name="connsiteX3" fmla="*/ 1233941 w 1591582"/>
                <a:gd name="connsiteY3" fmla="*/ 3031986 h 3031986"/>
                <a:gd name="connsiteX4" fmla="*/ 1591582 w 1591582"/>
                <a:gd name="connsiteY4" fmla="*/ 3031986 h 3031986"/>
                <a:gd name="connsiteX5" fmla="*/ 1591582 w 1591582"/>
                <a:gd name="connsiteY5" fmla="*/ 314242 h 3031986"/>
                <a:gd name="connsiteX6" fmla="*/ 1277340 w 1591582"/>
                <a:gd name="connsiteY6" fmla="*/ 0 h 3031986"/>
                <a:gd name="connsiteX7" fmla="*/ 314242 w 1591582"/>
                <a:gd name="connsiteY7" fmla="*/ 0 h 3031986"/>
                <a:gd name="connsiteX8" fmla="*/ 0 w 1591582"/>
                <a:gd name="connsiteY8" fmla="*/ 314242 h 303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1582" h="3031986">
                  <a:moveTo>
                    <a:pt x="0" y="3031986"/>
                  </a:moveTo>
                  <a:lnTo>
                    <a:pt x="357641" y="3031986"/>
                  </a:lnTo>
                  <a:cubicBezTo>
                    <a:pt x="357641" y="2790002"/>
                    <a:pt x="553807" y="2593836"/>
                    <a:pt x="795791" y="2593836"/>
                  </a:cubicBezTo>
                  <a:cubicBezTo>
                    <a:pt x="1037775" y="2593836"/>
                    <a:pt x="1233941" y="2790002"/>
                    <a:pt x="1233941" y="3031986"/>
                  </a:cubicBezTo>
                  <a:lnTo>
                    <a:pt x="1591582" y="3031986"/>
                  </a:lnTo>
                  <a:lnTo>
                    <a:pt x="1591582" y="314242"/>
                  </a:lnTo>
                  <a:cubicBezTo>
                    <a:pt x="1591582" y="140691"/>
                    <a:pt x="1450891" y="0"/>
                    <a:pt x="1277340" y="0"/>
                  </a:cubicBezTo>
                  <a:lnTo>
                    <a:pt x="314242" y="0"/>
                  </a:lnTo>
                  <a:cubicBezTo>
                    <a:pt x="140691" y="0"/>
                    <a:pt x="0" y="140691"/>
                    <a:pt x="0" y="31424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sx="107000" sy="107000" algn="ctr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7C420D00-6935-4715-82D8-2475FCC6B5C2}"/>
                </a:ext>
              </a:extLst>
            </p:cNvPr>
            <p:cNvSpPr/>
            <p:nvPr/>
          </p:nvSpPr>
          <p:spPr>
            <a:xfrm flipV="1">
              <a:off x="3991395" y="3143250"/>
              <a:ext cx="1591582" cy="3031986"/>
            </a:xfrm>
            <a:custGeom>
              <a:avLst/>
              <a:gdLst>
                <a:gd name="connsiteX0" fmla="*/ 0 w 1591582"/>
                <a:gd name="connsiteY0" fmla="*/ 3031986 h 3031986"/>
                <a:gd name="connsiteX1" fmla="*/ 357641 w 1591582"/>
                <a:gd name="connsiteY1" fmla="*/ 3031986 h 3031986"/>
                <a:gd name="connsiteX2" fmla="*/ 795791 w 1591582"/>
                <a:gd name="connsiteY2" fmla="*/ 2593836 h 3031986"/>
                <a:gd name="connsiteX3" fmla="*/ 1233941 w 1591582"/>
                <a:gd name="connsiteY3" fmla="*/ 3031986 h 3031986"/>
                <a:gd name="connsiteX4" fmla="*/ 1591582 w 1591582"/>
                <a:gd name="connsiteY4" fmla="*/ 3031986 h 3031986"/>
                <a:gd name="connsiteX5" fmla="*/ 1591582 w 1591582"/>
                <a:gd name="connsiteY5" fmla="*/ 314242 h 3031986"/>
                <a:gd name="connsiteX6" fmla="*/ 1277340 w 1591582"/>
                <a:gd name="connsiteY6" fmla="*/ 0 h 3031986"/>
                <a:gd name="connsiteX7" fmla="*/ 314242 w 1591582"/>
                <a:gd name="connsiteY7" fmla="*/ 0 h 3031986"/>
                <a:gd name="connsiteX8" fmla="*/ 0 w 1591582"/>
                <a:gd name="connsiteY8" fmla="*/ 314242 h 303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1582" h="3031986">
                  <a:moveTo>
                    <a:pt x="0" y="3031986"/>
                  </a:moveTo>
                  <a:lnTo>
                    <a:pt x="357641" y="3031986"/>
                  </a:lnTo>
                  <a:cubicBezTo>
                    <a:pt x="357641" y="2790002"/>
                    <a:pt x="553807" y="2593836"/>
                    <a:pt x="795791" y="2593836"/>
                  </a:cubicBezTo>
                  <a:cubicBezTo>
                    <a:pt x="1037775" y="2593836"/>
                    <a:pt x="1233941" y="2790002"/>
                    <a:pt x="1233941" y="3031986"/>
                  </a:cubicBezTo>
                  <a:lnTo>
                    <a:pt x="1591582" y="3031986"/>
                  </a:lnTo>
                  <a:lnTo>
                    <a:pt x="1591582" y="314242"/>
                  </a:lnTo>
                  <a:cubicBezTo>
                    <a:pt x="1591582" y="140691"/>
                    <a:pt x="1450891" y="0"/>
                    <a:pt x="1277340" y="0"/>
                  </a:cubicBezTo>
                  <a:lnTo>
                    <a:pt x="314242" y="0"/>
                  </a:lnTo>
                  <a:cubicBezTo>
                    <a:pt x="140691" y="0"/>
                    <a:pt x="0" y="140691"/>
                    <a:pt x="0" y="31424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sx="107000" sy="107000" algn="ctr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396D3DB6-A3AF-4298-93B0-E33FCCC01409}"/>
                </a:ext>
              </a:extLst>
            </p:cNvPr>
            <p:cNvSpPr/>
            <p:nvPr/>
          </p:nvSpPr>
          <p:spPr>
            <a:xfrm flipV="1">
              <a:off x="6488272" y="3143250"/>
              <a:ext cx="1591582" cy="3031986"/>
            </a:xfrm>
            <a:custGeom>
              <a:avLst/>
              <a:gdLst>
                <a:gd name="connsiteX0" fmla="*/ 0 w 1591582"/>
                <a:gd name="connsiteY0" fmla="*/ 3031986 h 3031986"/>
                <a:gd name="connsiteX1" fmla="*/ 357641 w 1591582"/>
                <a:gd name="connsiteY1" fmla="*/ 3031986 h 3031986"/>
                <a:gd name="connsiteX2" fmla="*/ 795791 w 1591582"/>
                <a:gd name="connsiteY2" fmla="*/ 2593836 h 3031986"/>
                <a:gd name="connsiteX3" fmla="*/ 1233941 w 1591582"/>
                <a:gd name="connsiteY3" fmla="*/ 3031986 h 3031986"/>
                <a:gd name="connsiteX4" fmla="*/ 1591582 w 1591582"/>
                <a:gd name="connsiteY4" fmla="*/ 3031986 h 3031986"/>
                <a:gd name="connsiteX5" fmla="*/ 1591582 w 1591582"/>
                <a:gd name="connsiteY5" fmla="*/ 314242 h 3031986"/>
                <a:gd name="connsiteX6" fmla="*/ 1277340 w 1591582"/>
                <a:gd name="connsiteY6" fmla="*/ 0 h 3031986"/>
                <a:gd name="connsiteX7" fmla="*/ 314242 w 1591582"/>
                <a:gd name="connsiteY7" fmla="*/ 0 h 3031986"/>
                <a:gd name="connsiteX8" fmla="*/ 0 w 1591582"/>
                <a:gd name="connsiteY8" fmla="*/ 314242 h 303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1582" h="3031986">
                  <a:moveTo>
                    <a:pt x="0" y="3031986"/>
                  </a:moveTo>
                  <a:lnTo>
                    <a:pt x="357641" y="3031986"/>
                  </a:lnTo>
                  <a:cubicBezTo>
                    <a:pt x="357641" y="2790002"/>
                    <a:pt x="553807" y="2593836"/>
                    <a:pt x="795791" y="2593836"/>
                  </a:cubicBezTo>
                  <a:cubicBezTo>
                    <a:pt x="1037775" y="2593836"/>
                    <a:pt x="1233941" y="2790002"/>
                    <a:pt x="1233941" y="3031986"/>
                  </a:cubicBezTo>
                  <a:lnTo>
                    <a:pt x="1591582" y="3031986"/>
                  </a:lnTo>
                  <a:lnTo>
                    <a:pt x="1591582" y="314242"/>
                  </a:lnTo>
                  <a:cubicBezTo>
                    <a:pt x="1591582" y="140691"/>
                    <a:pt x="1450891" y="0"/>
                    <a:pt x="1277340" y="0"/>
                  </a:cubicBezTo>
                  <a:lnTo>
                    <a:pt x="314242" y="0"/>
                  </a:lnTo>
                  <a:cubicBezTo>
                    <a:pt x="140691" y="0"/>
                    <a:pt x="0" y="140691"/>
                    <a:pt x="0" y="31424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sx="107000" sy="107000" algn="ctr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EF353A4D-FE28-4E12-B9A9-052BA3856DEF}"/>
                </a:ext>
              </a:extLst>
            </p:cNvPr>
            <p:cNvSpPr/>
            <p:nvPr/>
          </p:nvSpPr>
          <p:spPr>
            <a:xfrm flipV="1">
              <a:off x="9092078" y="3143250"/>
              <a:ext cx="1591582" cy="3031986"/>
            </a:xfrm>
            <a:custGeom>
              <a:avLst/>
              <a:gdLst>
                <a:gd name="connsiteX0" fmla="*/ 0 w 1591582"/>
                <a:gd name="connsiteY0" fmla="*/ 3031986 h 3031986"/>
                <a:gd name="connsiteX1" fmla="*/ 357641 w 1591582"/>
                <a:gd name="connsiteY1" fmla="*/ 3031986 h 3031986"/>
                <a:gd name="connsiteX2" fmla="*/ 795791 w 1591582"/>
                <a:gd name="connsiteY2" fmla="*/ 2593836 h 3031986"/>
                <a:gd name="connsiteX3" fmla="*/ 1233941 w 1591582"/>
                <a:gd name="connsiteY3" fmla="*/ 3031986 h 3031986"/>
                <a:gd name="connsiteX4" fmla="*/ 1591582 w 1591582"/>
                <a:gd name="connsiteY4" fmla="*/ 3031986 h 3031986"/>
                <a:gd name="connsiteX5" fmla="*/ 1591582 w 1591582"/>
                <a:gd name="connsiteY5" fmla="*/ 314242 h 3031986"/>
                <a:gd name="connsiteX6" fmla="*/ 1277340 w 1591582"/>
                <a:gd name="connsiteY6" fmla="*/ 0 h 3031986"/>
                <a:gd name="connsiteX7" fmla="*/ 314242 w 1591582"/>
                <a:gd name="connsiteY7" fmla="*/ 0 h 3031986"/>
                <a:gd name="connsiteX8" fmla="*/ 0 w 1591582"/>
                <a:gd name="connsiteY8" fmla="*/ 314242 h 303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1582" h="3031986">
                  <a:moveTo>
                    <a:pt x="0" y="3031986"/>
                  </a:moveTo>
                  <a:lnTo>
                    <a:pt x="357641" y="3031986"/>
                  </a:lnTo>
                  <a:cubicBezTo>
                    <a:pt x="357641" y="2790002"/>
                    <a:pt x="553807" y="2593836"/>
                    <a:pt x="795791" y="2593836"/>
                  </a:cubicBezTo>
                  <a:cubicBezTo>
                    <a:pt x="1037775" y="2593836"/>
                    <a:pt x="1233941" y="2790002"/>
                    <a:pt x="1233941" y="3031986"/>
                  </a:cubicBezTo>
                  <a:lnTo>
                    <a:pt x="1591582" y="3031986"/>
                  </a:lnTo>
                  <a:lnTo>
                    <a:pt x="1591582" y="314242"/>
                  </a:lnTo>
                  <a:cubicBezTo>
                    <a:pt x="1591582" y="140691"/>
                    <a:pt x="1450891" y="0"/>
                    <a:pt x="1277340" y="0"/>
                  </a:cubicBezTo>
                  <a:lnTo>
                    <a:pt x="314242" y="0"/>
                  </a:lnTo>
                  <a:cubicBezTo>
                    <a:pt x="140691" y="0"/>
                    <a:pt x="0" y="140691"/>
                    <a:pt x="0" y="31424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sx="107000" sy="107000" algn="ctr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xmlns="" id="{E1B5029D-A729-4260-B2AB-3D0A7BE503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39969" y="4914675"/>
              <a:ext cx="900162" cy="900162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xmlns="" id="{F3FC43FB-FB43-4013-B286-564219D5D5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31177" y="4914675"/>
              <a:ext cx="905770" cy="905768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xmlns="" id="{BA56B26A-4B3F-4694-BD4F-0E6340B28A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21808" y="4879271"/>
              <a:ext cx="932120" cy="932120"/>
            </a:xfrm>
            <a:prstGeom prst="rect">
              <a:avLst/>
            </a:prstGeom>
          </p:spPr>
        </p:pic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xmlns="" id="{4A15A3AA-9EBF-4937-A81B-C7A5AA5C1769}"/>
                </a:ext>
              </a:extLst>
            </p:cNvPr>
            <p:cNvGrpSpPr/>
            <p:nvPr/>
          </p:nvGrpSpPr>
          <p:grpSpPr>
            <a:xfrm>
              <a:off x="1488849" y="3837442"/>
              <a:ext cx="1591582" cy="721388"/>
              <a:chOff x="1488849" y="3837442"/>
              <a:chExt cx="1591582" cy="721388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xmlns="" id="{C5557414-74A5-41C7-AA3C-2D071F43D50F}"/>
                  </a:ext>
                </a:extLst>
              </p:cNvPr>
              <p:cNvSpPr txBox="1"/>
              <p:nvPr/>
            </p:nvSpPr>
            <p:spPr>
              <a:xfrm>
                <a:off x="1488849" y="3837442"/>
                <a:ext cx="1591582" cy="2908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EF3078"/>
                    </a:solidFill>
                    <a:latin typeface="Tw Cen MT" panose="020B0602020104020603" pitchFamily="34" charset="0"/>
                  </a:rPr>
                  <a:t>Others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xmlns="" id="{F6A03889-A5B0-4D1F-ADEB-30715BEC968A}"/>
                  </a:ext>
                </a:extLst>
              </p:cNvPr>
              <p:cNvSpPr txBox="1"/>
              <p:nvPr/>
            </p:nvSpPr>
            <p:spPr>
              <a:xfrm>
                <a:off x="1488849" y="4146827"/>
                <a:ext cx="1591582" cy="4120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A6A6A6"/>
                    </a:solidFill>
                    <a:latin typeface="Tw Cen MT" panose="020B0602020104020603" pitchFamily="34" charset="0"/>
                  </a:rPr>
                  <a:t>Boring, very long questionnaires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xmlns="" id="{C36B9089-0E30-4469-8574-AAC05F9320DB}"/>
                </a:ext>
              </a:extLst>
            </p:cNvPr>
            <p:cNvGrpSpPr/>
            <p:nvPr/>
          </p:nvGrpSpPr>
          <p:grpSpPr>
            <a:xfrm>
              <a:off x="3977674" y="3837442"/>
              <a:ext cx="1591582" cy="891037"/>
              <a:chOff x="3977674" y="3837442"/>
              <a:chExt cx="1591582" cy="891037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xmlns="" id="{49ECFDAB-1D59-4FE5-A537-C3E3FF785E07}"/>
                  </a:ext>
                </a:extLst>
              </p:cNvPr>
              <p:cNvSpPr txBox="1"/>
              <p:nvPr/>
            </p:nvSpPr>
            <p:spPr>
              <a:xfrm>
                <a:off x="3977674" y="3837442"/>
                <a:ext cx="1591582" cy="2908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03A1A4"/>
                    </a:solidFill>
                    <a:latin typeface="Tw Cen MT" panose="020B0602020104020603" pitchFamily="34" charset="0"/>
                  </a:rPr>
                  <a:t>Others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xmlns="" id="{2F9927F5-AF55-4874-8E66-65B6472C8F75}"/>
                  </a:ext>
                </a:extLst>
              </p:cNvPr>
              <p:cNvSpPr txBox="1"/>
              <p:nvPr/>
            </p:nvSpPr>
            <p:spPr>
              <a:xfrm>
                <a:off x="3977674" y="4146827"/>
                <a:ext cx="1591582" cy="581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A6A6A6"/>
                    </a:solidFill>
                    <a:latin typeface="Tw Cen MT" panose="020B0602020104020603" pitchFamily="34" charset="0"/>
                  </a:rPr>
                  <a:t>Culture and language are not very well considered</a:t>
                </a: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90C8A44A-668B-4C0A-928B-7274FDB9626A}"/>
                </a:ext>
              </a:extLst>
            </p:cNvPr>
            <p:cNvGrpSpPr/>
            <p:nvPr/>
          </p:nvGrpSpPr>
          <p:grpSpPr>
            <a:xfrm>
              <a:off x="6488272" y="3837442"/>
              <a:ext cx="1591582" cy="891037"/>
              <a:chOff x="6488272" y="3837442"/>
              <a:chExt cx="1591582" cy="891037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xmlns="" id="{0A78DE88-DF8A-4C7E-B0E5-D152A9296992}"/>
                  </a:ext>
                </a:extLst>
              </p:cNvPr>
              <p:cNvSpPr txBox="1"/>
              <p:nvPr/>
            </p:nvSpPr>
            <p:spPr>
              <a:xfrm>
                <a:off x="6488272" y="3837442"/>
                <a:ext cx="1591582" cy="2908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EE9524"/>
                    </a:solidFill>
                    <a:latin typeface="Tw Cen MT" panose="020B0602020104020603" pitchFamily="34" charset="0"/>
                  </a:rPr>
                  <a:t>Others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xmlns="" id="{69047E62-0CAC-4680-9D10-2AB0D03E09B1}"/>
                  </a:ext>
                </a:extLst>
              </p:cNvPr>
              <p:cNvSpPr txBox="1"/>
              <p:nvPr/>
            </p:nvSpPr>
            <p:spPr>
              <a:xfrm>
                <a:off x="6488272" y="4146827"/>
                <a:ext cx="1591582" cy="581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A6A6A6"/>
                    </a:solidFill>
                    <a:latin typeface="Tw Cen MT" panose="020B0602020104020603" pitchFamily="34" charset="0"/>
                  </a:rPr>
                  <a:t>Services takes days/weeks to be served</a:t>
                </a: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xmlns="" id="{0BEBB954-AC80-47C6-BBBA-5D530DDD51BE}"/>
                </a:ext>
              </a:extLst>
            </p:cNvPr>
            <p:cNvGrpSpPr/>
            <p:nvPr/>
          </p:nvGrpSpPr>
          <p:grpSpPr>
            <a:xfrm>
              <a:off x="9087242" y="3837442"/>
              <a:ext cx="1591582" cy="1060685"/>
              <a:chOff x="9087242" y="3837442"/>
              <a:chExt cx="1591582" cy="1060685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xmlns="" id="{745256A0-E465-419F-A359-F1A01A273151}"/>
                  </a:ext>
                </a:extLst>
              </p:cNvPr>
              <p:cNvSpPr txBox="1"/>
              <p:nvPr/>
            </p:nvSpPr>
            <p:spPr>
              <a:xfrm>
                <a:off x="9087242" y="3837442"/>
                <a:ext cx="1591582" cy="2908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1C7CBB"/>
                    </a:solidFill>
                    <a:latin typeface="Tw Cen MT" panose="020B0602020104020603" pitchFamily="34" charset="0"/>
                  </a:rPr>
                  <a:t>Others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xmlns="" id="{CC7E3A7D-E199-4884-8885-3034BA7C0BB4}"/>
                  </a:ext>
                </a:extLst>
              </p:cNvPr>
              <p:cNvSpPr txBox="1"/>
              <p:nvPr/>
            </p:nvSpPr>
            <p:spPr>
              <a:xfrm>
                <a:off x="9087242" y="4146827"/>
                <a:ext cx="1591582" cy="751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A6A6A6"/>
                    </a:solidFill>
                    <a:latin typeface="Tw Cen MT" panose="020B0602020104020603" pitchFamily="34" charset="0"/>
                  </a:rPr>
                  <a:t>Storing data about users,</a:t>
                </a:r>
              </a:p>
              <a:p>
                <a:pPr algn="ctr"/>
                <a:r>
                  <a:rPr lang="en-US" sz="1400" b="1" dirty="0">
                    <a:solidFill>
                      <a:srgbClr val="A6A6A6"/>
                    </a:solidFill>
                    <a:latin typeface="Tw Cen MT" panose="020B0602020104020603" pitchFamily="34" charset="0"/>
                  </a:rPr>
                  <a:t>and do it in traditional way or non-smart websites</a:t>
                </a:r>
              </a:p>
            </p:txBody>
          </p:sp>
        </p:grp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79F37A96-FB95-44BA-8B17-798917D98D25}"/>
              </a:ext>
            </a:extLst>
          </p:cNvPr>
          <p:cNvSpPr txBox="1"/>
          <p:nvPr/>
        </p:nvSpPr>
        <p:spPr>
          <a:xfrm>
            <a:off x="3305522" y="1288858"/>
            <a:ext cx="22928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E6E7E9"/>
                </a:solidFill>
                <a:latin typeface="Tw Cen MT" panose="020B0602020104020603" pitchFamily="34" charset="0"/>
              </a:rPr>
              <a:t>Locality &amp; Customization</a:t>
            </a:r>
          </a:p>
          <a:p>
            <a:pPr algn="ctr"/>
            <a:r>
              <a:rPr lang="en-US" sz="2400" b="1" dirty="0">
                <a:solidFill>
                  <a:srgbClr val="E6E7E9"/>
                </a:solidFill>
                <a:latin typeface="Tw Cen MT" panose="020B0602020104020603" pitchFamily="34" charset="0"/>
              </a:rPr>
              <a:t>Of Language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34C41D48-3B06-418B-A56C-FBBBF6DDEE8B}"/>
              </a:ext>
            </a:extLst>
          </p:cNvPr>
          <p:cNvSpPr txBox="1"/>
          <p:nvPr/>
        </p:nvSpPr>
        <p:spPr>
          <a:xfrm>
            <a:off x="6476608" y="1261872"/>
            <a:ext cx="22928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E6E7E9"/>
                </a:solidFill>
                <a:latin typeface="Tw Cen MT" panose="020B0602020104020603" pitchFamily="34" charset="0"/>
              </a:rPr>
              <a:t>Instant.</a:t>
            </a:r>
          </a:p>
          <a:p>
            <a:pPr algn="ctr"/>
            <a:r>
              <a:rPr lang="en-US" sz="2400" b="1" dirty="0">
                <a:solidFill>
                  <a:srgbClr val="E6E7E9"/>
                </a:solidFill>
                <a:latin typeface="Tw Cen MT" panose="020B0602020104020603" pitchFamily="34" charset="0"/>
              </a:rPr>
              <a:t>accurate</a:t>
            </a:r>
          </a:p>
          <a:p>
            <a:pPr algn="ctr"/>
            <a:r>
              <a:rPr lang="en-US" sz="2400" b="1" dirty="0">
                <a:solidFill>
                  <a:srgbClr val="E6E7E9"/>
                </a:solidFill>
                <a:latin typeface="Tw Cen MT" panose="020B0602020104020603" pitchFamily="34" charset="0"/>
              </a:rPr>
              <a:t>Services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A053C1B4-629F-46E0-9F50-F50DE81CFCA5}"/>
              </a:ext>
            </a:extLst>
          </p:cNvPr>
          <p:cNvSpPr txBox="1"/>
          <p:nvPr/>
        </p:nvSpPr>
        <p:spPr>
          <a:xfrm>
            <a:off x="9783092" y="1271012"/>
            <a:ext cx="22928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E6E7E9"/>
                </a:solidFill>
                <a:latin typeface="Tw Cen MT" panose="020B0602020104020603" pitchFamily="34" charset="0"/>
              </a:rPr>
              <a:t>Secure.</a:t>
            </a:r>
          </a:p>
          <a:p>
            <a:pPr algn="ctr"/>
            <a:r>
              <a:rPr lang="en-US" sz="2400" b="1" dirty="0">
                <a:solidFill>
                  <a:srgbClr val="E6E7E9"/>
                </a:solidFill>
                <a:latin typeface="Tw Cen MT" panose="020B0602020104020603" pitchFamily="34" charset="0"/>
              </a:rPr>
              <a:t>Private.</a:t>
            </a:r>
          </a:p>
          <a:p>
            <a:pPr algn="ctr"/>
            <a:r>
              <a:rPr lang="en-US" sz="2400" b="1" dirty="0">
                <a:solidFill>
                  <a:srgbClr val="E6E7E9"/>
                </a:solidFill>
                <a:latin typeface="Tw Cen MT" panose="020B0602020104020603" pitchFamily="34" charset="0"/>
              </a:rPr>
              <a:t>Virtual.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F4132FA3-C6E2-4EA8-8AB4-85241FD1F0D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638" y="4730484"/>
            <a:ext cx="1143153" cy="1143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2737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F4F343C-97BD-43FD-A311-09316017B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Sales &amp; marketing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DEFB5D7-0C3C-44AA-84F6-2AE0BB35E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0806-BABF-4915-9689-3B9956D1C75C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xmlns="" id="{E8FBC664-3D24-4793-A50D-717E22563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263187" y="6509710"/>
            <a:ext cx="1561696" cy="276999"/>
          </a:xfrm>
        </p:spPr>
        <p:txBody>
          <a:bodyPr/>
          <a:lstStyle/>
          <a:p>
            <a:r>
              <a:rPr lang="en-US" dirty="0"/>
              <a:t>NIRVATECHS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F5156B33-CAA4-430C-A03D-BC7B1ED7D37A}"/>
              </a:ext>
            </a:extLst>
          </p:cNvPr>
          <p:cNvSpPr/>
          <p:nvPr/>
        </p:nvSpPr>
        <p:spPr>
          <a:xfrm>
            <a:off x="517644" y="1454445"/>
            <a:ext cx="30107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/>
              <a:t>How we will make money?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1816F2C7-B367-48DA-8B4F-31587AA15DAF}"/>
              </a:ext>
            </a:extLst>
          </p:cNvPr>
          <p:cNvSpPr/>
          <p:nvPr/>
        </p:nvSpPr>
        <p:spPr>
          <a:xfrm>
            <a:off x="517644" y="1976807"/>
            <a:ext cx="55783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CE295E"/>
                </a:solidFill>
              </a:rPr>
              <a:t>Selling services as packages:</a:t>
            </a:r>
          </a:p>
          <a:p>
            <a:endParaRPr lang="en-GB" b="1" dirty="0">
              <a:solidFill>
                <a:srgbClr val="CE295E"/>
              </a:solidFill>
            </a:endParaRPr>
          </a:p>
          <a:p>
            <a:pPr marL="171450" indent="-171450">
              <a:buFontTx/>
              <a:buChar char="-"/>
            </a:pPr>
            <a:r>
              <a:rPr lang="en-GB" sz="1500" b="1" dirty="0"/>
              <a:t>Monitoring and Tracking psychological state: 4$/Month</a:t>
            </a:r>
          </a:p>
          <a:p>
            <a:pPr marL="171450" indent="-171450">
              <a:buFontTx/>
              <a:buChar char="-"/>
            </a:pPr>
            <a:r>
              <a:rPr lang="en-GB" sz="1500" b="1" dirty="0"/>
              <a:t>Live Sessions with Therapists: 70$/Month</a:t>
            </a:r>
          </a:p>
          <a:p>
            <a:pPr marL="171450" indent="-171450">
              <a:buFontTx/>
              <a:buChar char="-"/>
            </a:pPr>
            <a:r>
              <a:rPr lang="en-GB" sz="1500" b="1" dirty="0"/>
              <a:t>Personal Assistant service:10$/Hr</a:t>
            </a:r>
          </a:p>
          <a:p>
            <a:pPr marL="171450" indent="-171450">
              <a:buFontTx/>
              <a:buChar char="-"/>
            </a:pPr>
            <a:r>
              <a:rPr lang="en-GB" sz="1500" b="1" dirty="0"/>
              <a:t>Parent Account subscription: 1$/Month</a:t>
            </a:r>
          </a:p>
          <a:p>
            <a:endParaRPr lang="en-GB" sz="1200" b="1" dirty="0"/>
          </a:p>
          <a:p>
            <a:r>
              <a:rPr lang="en-GB" b="1" dirty="0">
                <a:solidFill>
                  <a:srgbClr val="CE295E"/>
                </a:solidFill>
              </a:rPr>
              <a:t>Advertisements: </a:t>
            </a:r>
          </a:p>
          <a:p>
            <a:endParaRPr lang="en-GB" sz="1200" b="1" dirty="0"/>
          </a:p>
          <a:p>
            <a:r>
              <a:rPr lang="en-GB" sz="1500" b="1" dirty="0"/>
              <a:t>Customized Ads depends on the psychological analysis of users, price is based on the area and type of ads.</a:t>
            </a:r>
          </a:p>
          <a:p>
            <a:endParaRPr lang="en-GB" sz="1200" b="1" dirty="0"/>
          </a:p>
          <a:p>
            <a:r>
              <a:rPr lang="en-GB" b="1" dirty="0">
                <a:solidFill>
                  <a:srgbClr val="CE295E"/>
                </a:solidFill>
              </a:rPr>
              <a:t>Affiliate Marketing:</a:t>
            </a:r>
          </a:p>
          <a:p>
            <a:endParaRPr lang="en-GB" sz="1200" b="1" dirty="0"/>
          </a:p>
          <a:p>
            <a:r>
              <a:rPr lang="en-US" altLang="en-US" sz="1500" dirty="0">
                <a:latin typeface="Arial Unicode MS" panose="020B0604020202020204" pitchFamily="34" charset="-128"/>
              </a:rPr>
              <a:t>Commission</a:t>
            </a:r>
            <a:r>
              <a:rPr lang="en-GB" sz="1500" b="1" dirty="0"/>
              <a:t> on products offered to users based on interests of users.</a:t>
            </a:r>
          </a:p>
          <a:p>
            <a:endParaRPr lang="en-GB" sz="1200" b="1" dirty="0"/>
          </a:p>
          <a:p>
            <a:endParaRPr lang="en-GB" sz="1200" b="1" dirty="0"/>
          </a:p>
          <a:p>
            <a:pPr marL="171450" indent="-171450">
              <a:buFontTx/>
              <a:buChar char="-"/>
            </a:pPr>
            <a:endParaRPr lang="en-GB" sz="1200" b="1" dirty="0"/>
          </a:p>
          <a:p>
            <a:pPr marL="171450" indent="-171450">
              <a:buFontTx/>
              <a:buChar char="-"/>
            </a:pPr>
            <a:endParaRPr lang="en-GB" sz="120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27EE17D-DCCD-4A14-A12D-FE41C4EB3C6B}"/>
              </a:ext>
            </a:extLst>
          </p:cNvPr>
          <p:cNvSpPr/>
          <p:nvPr/>
        </p:nvSpPr>
        <p:spPr>
          <a:xfrm>
            <a:off x="6096000" y="1454445"/>
            <a:ext cx="33912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/>
              <a:t>How we will reach customers?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A0CDFD62-781E-45C0-A5CE-55E572ECDF0D}"/>
              </a:ext>
            </a:extLst>
          </p:cNvPr>
          <p:cNvSpPr/>
          <p:nvPr/>
        </p:nvSpPr>
        <p:spPr>
          <a:xfrm>
            <a:off x="6096000" y="1976807"/>
            <a:ext cx="557835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CE295E"/>
                </a:solidFill>
              </a:rPr>
              <a:t>Online Advertisements.</a:t>
            </a:r>
          </a:p>
          <a:p>
            <a:endParaRPr lang="en-GB" sz="1200" b="1" dirty="0"/>
          </a:p>
          <a:p>
            <a:r>
              <a:rPr lang="en-GB" b="1" dirty="0">
                <a:solidFill>
                  <a:srgbClr val="CE295E"/>
                </a:solidFill>
              </a:rPr>
              <a:t>Local Booths and events.</a:t>
            </a:r>
          </a:p>
          <a:p>
            <a:endParaRPr lang="en-GB" sz="1200" b="1" dirty="0"/>
          </a:p>
          <a:p>
            <a:r>
              <a:rPr lang="en-GB" b="1" dirty="0">
                <a:solidFill>
                  <a:srgbClr val="CE295E"/>
                </a:solidFill>
              </a:rPr>
              <a:t>Partnerships with </a:t>
            </a:r>
            <a:r>
              <a:rPr lang="en-US" altLang="en-US" b="1" dirty="0">
                <a:solidFill>
                  <a:srgbClr val="CE295E"/>
                </a:solidFill>
              </a:rPr>
              <a:t>Psychiatric Clinics.</a:t>
            </a:r>
            <a:endParaRPr lang="en-GB" b="1" dirty="0">
              <a:solidFill>
                <a:srgbClr val="CE29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4958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C19451-DAEE-422D-A784-D3055BF4F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competitors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D6D3DAC-2C15-49FB-BEE8-EA0809DA9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Logo Here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DFA000A-F10C-43E5-8F96-B2842B31A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0806-BABF-4915-9689-3B9956D1C75C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عنصر نائب للمحتوى 2">
            <a:extLst>
              <a:ext uri="{FF2B5EF4-FFF2-40B4-BE49-F238E27FC236}">
                <a16:creationId xmlns:a16="http://schemas.microsoft.com/office/drawing/2014/main" xmlns="" id="{1678C1EB-CAF5-4594-929E-10EC5BA0E5D7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4114800" cy="48006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anose="020B0604020202020204" pitchFamily="34" charset="0"/>
              <a:buNone/>
            </a:pPr>
            <a:r>
              <a:rPr lang="en-BZ" sz="1600" b="1" dirty="0"/>
              <a:t> Better Help: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BZ" sz="1600" b="1" dirty="0"/>
              <a:t>Employees </a:t>
            </a:r>
            <a:r>
              <a:rPr lang="en-BZ" sz="1600" b="1" dirty="0">
                <a:solidFill>
                  <a:srgbClr val="FF0000"/>
                </a:solidFill>
              </a:rPr>
              <a:t>318(78% female) from 19 to 72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BZ" sz="1600" b="1" dirty="0"/>
              <a:t>Founded </a:t>
            </a:r>
            <a:r>
              <a:rPr lang="en-BZ" sz="1600" b="1" dirty="0">
                <a:solidFill>
                  <a:srgbClr val="FF0000"/>
                </a:solidFill>
              </a:rPr>
              <a:t>2013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BZ" sz="1600" b="1" dirty="0"/>
              <a:t>Rev</a:t>
            </a:r>
            <a:r>
              <a:rPr lang="en-BZ" sz="1600" b="1" dirty="0">
                <a:solidFill>
                  <a:srgbClr val="FF0000"/>
                </a:solidFill>
              </a:rPr>
              <a:t> $10.5m/year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BZ" sz="1600" b="1" dirty="0"/>
              <a:t>Rev in 2018 </a:t>
            </a:r>
            <a:r>
              <a:rPr lang="en-BZ" sz="1600" b="1" dirty="0">
                <a:solidFill>
                  <a:srgbClr val="FF0000"/>
                </a:solidFill>
              </a:rPr>
              <a:t>reach $ 60 m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BZ" sz="1600" b="1" dirty="0"/>
              <a:t>Users</a:t>
            </a:r>
            <a:r>
              <a:rPr lang="en-BZ" sz="1600" b="1" dirty="0">
                <a:solidFill>
                  <a:srgbClr val="FF0000"/>
                </a:solidFill>
              </a:rPr>
              <a:t> 1 million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BZ" sz="1600" b="1" dirty="0"/>
              <a:t>2500</a:t>
            </a:r>
            <a:r>
              <a:rPr lang="en-BZ" sz="1600" b="1" dirty="0">
                <a:solidFill>
                  <a:srgbClr val="FF0000"/>
                </a:solidFill>
              </a:rPr>
              <a:t> us professionals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BZ" sz="1600" b="1" dirty="0">
                <a:solidFill>
                  <a:srgbClr val="FF0000"/>
                </a:solidFill>
              </a:rPr>
              <a:t>35-70 $ per week</a:t>
            </a:r>
          </a:p>
          <a:p>
            <a:pPr marL="114300" indent="0">
              <a:buFont typeface="Arial" panose="020B0604020202020204" pitchFamily="34" charset="0"/>
              <a:buNone/>
            </a:pPr>
            <a:endParaRPr lang="en-BZ" sz="1600" b="1" dirty="0">
              <a:solidFill>
                <a:srgbClr val="FF0000"/>
              </a:solidFill>
            </a:endParaRPr>
          </a:p>
          <a:p>
            <a:pPr marL="114300" indent="0">
              <a:buFont typeface="Arial" panose="020B0604020202020204" pitchFamily="34" charset="0"/>
              <a:buNone/>
            </a:pPr>
            <a:r>
              <a:rPr lang="en-BZ" sz="1600" b="1" dirty="0">
                <a:solidFill>
                  <a:srgbClr val="FF0000"/>
                </a:solidFill>
              </a:rPr>
              <a:t> </a:t>
            </a:r>
          </a:p>
          <a:p>
            <a:pPr marL="114300" indent="0">
              <a:buFont typeface="Arial" panose="020B0604020202020204" pitchFamily="34" charset="0"/>
              <a:buNone/>
            </a:pPr>
            <a:endParaRPr lang="en-BZ" sz="1600" b="1" dirty="0">
              <a:solidFill>
                <a:srgbClr val="FF0000"/>
              </a:solidFill>
            </a:endParaRPr>
          </a:p>
          <a:p>
            <a:pPr marL="114300" indent="0">
              <a:buFont typeface="Arial" panose="020B0604020202020204" pitchFamily="34" charset="0"/>
              <a:buNone/>
            </a:pPr>
            <a:endParaRPr lang="ar-SA" sz="1600" b="1" dirty="0"/>
          </a:p>
        </p:txBody>
      </p:sp>
      <p:sp>
        <p:nvSpPr>
          <p:cNvPr id="6" name="عنصر نائب للمحتوى 2">
            <a:extLst>
              <a:ext uri="{FF2B5EF4-FFF2-40B4-BE49-F238E27FC236}">
                <a16:creationId xmlns:a16="http://schemas.microsoft.com/office/drawing/2014/main" xmlns="" id="{BD578C91-A4B0-4190-AF54-34C9966B0F12}"/>
              </a:ext>
            </a:extLst>
          </p:cNvPr>
          <p:cNvSpPr txBox="1">
            <a:spLocks/>
          </p:cNvSpPr>
          <p:nvPr/>
        </p:nvSpPr>
        <p:spPr>
          <a:xfrm>
            <a:off x="5458691" y="1600200"/>
            <a:ext cx="7620000" cy="48006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7 Cups: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Employees (est.) (Mar 2019) </a:t>
            </a:r>
            <a:r>
              <a:rPr lang="en-US" sz="1600" b="1" dirty="0">
                <a:solidFill>
                  <a:srgbClr val="FF0000"/>
                </a:solidFill>
              </a:rPr>
              <a:t>210 (+4%)</a:t>
            </a:r>
            <a:r>
              <a:rPr lang="en-US" sz="1600" b="1" dirty="0"/>
              <a:t> 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Website Visits (Jan 2019) </a:t>
            </a:r>
            <a:r>
              <a:rPr lang="en-US" sz="1600" b="1" dirty="0">
                <a:solidFill>
                  <a:srgbClr val="FF0000"/>
                </a:solidFill>
              </a:rPr>
              <a:t>1.7 m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total Funding </a:t>
            </a:r>
            <a:r>
              <a:rPr lang="en-US" sz="1600" b="1" dirty="0">
                <a:solidFill>
                  <a:srgbClr val="FF0000"/>
                </a:solidFill>
              </a:rPr>
              <a:t>$59 m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Categories </a:t>
            </a:r>
            <a:r>
              <a:rPr lang="en-US" sz="1600" b="1" dirty="0">
                <a:solidFill>
                  <a:srgbClr val="FF0000"/>
                </a:solidFill>
              </a:rPr>
              <a:t>Health Care, Information Technology, Psychology, Wellness</a:t>
            </a:r>
            <a:r>
              <a:rPr lang="en-US" sz="1600" b="1" dirty="0"/>
              <a:t> 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Headquarters Regions </a:t>
            </a:r>
            <a:r>
              <a:rPr lang="en-US" sz="1600" b="1" dirty="0">
                <a:solidFill>
                  <a:srgbClr val="FF0000"/>
                </a:solidFill>
              </a:rPr>
              <a:t>San Francisco Bay Area, Silicon Valley, West Coast 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Founded Date </a:t>
            </a:r>
            <a:r>
              <a:rPr lang="en-US" sz="1600" b="1" dirty="0">
                <a:solidFill>
                  <a:srgbClr val="FF0000"/>
                </a:solidFill>
              </a:rPr>
              <a:t>2013</a:t>
            </a:r>
            <a:r>
              <a:rPr lang="en-US" sz="1600" b="1" dirty="0"/>
              <a:t> 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Founders </a:t>
            </a:r>
            <a:r>
              <a:rPr lang="en-US" sz="1600" b="1" dirty="0">
                <a:solidFill>
                  <a:srgbClr val="FF0000"/>
                </a:solidFill>
              </a:rPr>
              <a:t>Glen Moriarty</a:t>
            </a:r>
            <a:r>
              <a:rPr lang="en-US" sz="1600" b="1" dirty="0"/>
              <a:t> 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Operating Status </a:t>
            </a:r>
            <a:r>
              <a:rPr lang="en-US" sz="1600" b="1" dirty="0">
                <a:solidFill>
                  <a:srgbClr val="FF0000"/>
                </a:solidFill>
              </a:rPr>
              <a:t>Active 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Rev: </a:t>
            </a:r>
            <a:r>
              <a:rPr lang="en-US" sz="1600" b="1" dirty="0">
                <a:solidFill>
                  <a:srgbClr val="FF0000"/>
                </a:solidFill>
              </a:rPr>
              <a:t>7m$/year </a:t>
            </a:r>
          </a:p>
          <a:p>
            <a:pPr marL="114300" indent="0">
              <a:buFont typeface="Arial" panose="020B0604020202020204" pitchFamily="34" charset="0"/>
              <a:buNone/>
            </a:pP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3463300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7B463E4C-7A22-4EC3-BECD-5AB13939188A}"/>
              </a:ext>
            </a:extLst>
          </p:cNvPr>
          <p:cNvSpPr/>
          <p:nvPr/>
        </p:nvSpPr>
        <p:spPr>
          <a:xfrm>
            <a:off x="1419720" y="3152001"/>
            <a:ext cx="935256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000" b="1" dirty="0">
                <a:solidFill>
                  <a:srgbClr val="CE295E"/>
                </a:solidFill>
              </a:rPr>
              <a:t>300 million </a:t>
            </a:r>
            <a:r>
              <a:rPr lang="en-GB" sz="3000" b="1" dirty="0"/>
              <a:t>people have been diagnosed with depression</a:t>
            </a:r>
          </a:p>
        </p:txBody>
      </p:sp>
    </p:spTree>
    <p:extLst>
      <p:ext uri="{BB962C8B-B14F-4D97-AF65-F5344CB8AC3E}">
        <p14:creationId xmlns:p14="http://schemas.microsoft.com/office/powerpoint/2010/main" val="6452511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98AB94-0CB3-4E7F-936B-2776E6312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competitors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3DD0BC0F-C615-4293-89E8-46EB29AF2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Logo Here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FF4429F-3328-40DC-900B-C09A8574D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0806-BABF-4915-9689-3B9956D1C75C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عنصر نائب للمحتوى 2">
            <a:extLst>
              <a:ext uri="{FF2B5EF4-FFF2-40B4-BE49-F238E27FC236}">
                <a16:creationId xmlns:a16="http://schemas.microsoft.com/office/drawing/2014/main" xmlns="" id="{0980F423-D1D8-43EB-AD68-88D81B56BDFB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Talk Space: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Employees (est.) (Mar 2019) </a:t>
            </a:r>
            <a:r>
              <a:rPr lang="en-US" sz="1600" b="1" dirty="0">
                <a:solidFill>
                  <a:srgbClr val="FF0000"/>
                </a:solidFill>
              </a:rPr>
              <a:t>466 (+3%)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ar-SA" sz="1600" b="1" dirty="0"/>
              <a:t> </a:t>
            </a:r>
            <a:r>
              <a:rPr lang="en-US" sz="1600" b="1" dirty="0"/>
              <a:t>Website Visits (Jan 2019) </a:t>
            </a:r>
            <a:r>
              <a:rPr lang="en-US" sz="1600" b="1" dirty="0">
                <a:solidFill>
                  <a:srgbClr val="FF0000"/>
                </a:solidFill>
              </a:rPr>
              <a:t>1.1 m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total Funding  </a:t>
            </a:r>
            <a:r>
              <a:rPr lang="en-US" sz="1600" b="1" dirty="0">
                <a:solidFill>
                  <a:srgbClr val="FF0000"/>
                </a:solidFill>
              </a:rPr>
              <a:t>$59 m 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Categories </a:t>
            </a:r>
            <a:r>
              <a:rPr lang="en-US" sz="1600" b="1" dirty="0">
                <a:solidFill>
                  <a:srgbClr val="FF0000"/>
                </a:solidFill>
              </a:rPr>
              <a:t>Employee Benefits, Health Care, Wellness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Headquarters Regions </a:t>
            </a:r>
            <a:r>
              <a:rPr lang="en-US" sz="1600" b="1" dirty="0">
                <a:solidFill>
                  <a:srgbClr val="FF0000"/>
                </a:solidFill>
              </a:rPr>
              <a:t>San Francisco Bay Area, West Coast, 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>
                <a:solidFill>
                  <a:srgbClr val="FF0000"/>
                </a:solidFill>
              </a:rPr>
              <a:t>Western US 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Founded Date </a:t>
            </a:r>
            <a:r>
              <a:rPr lang="en-US" sz="1600" b="1" dirty="0">
                <a:solidFill>
                  <a:srgbClr val="FF0000"/>
                </a:solidFill>
              </a:rPr>
              <a:t>2017</a:t>
            </a:r>
            <a:r>
              <a:rPr lang="en-US" sz="1600" b="1" dirty="0"/>
              <a:t> 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Founders </a:t>
            </a:r>
            <a:r>
              <a:rPr lang="en-US" sz="1600" b="1" dirty="0">
                <a:solidFill>
                  <a:srgbClr val="FF0000"/>
                </a:solidFill>
              </a:rPr>
              <a:t>Alyson </a:t>
            </a:r>
            <a:r>
              <a:rPr lang="en-US" sz="1600" b="1" dirty="0" err="1">
                <a:solidFill>
                  <a:srgbClr val="FF0000"/>
                </a:solidFill>
              </a:rPr>
              <a:t>Friedensohn</a:t>
            </a:r>
            <a:r>
              <a:rPr lang="en-US" sz="1600" b="1" dirty="0">
                <a:solidFill>
                  <a:srgbClr val="FF0000"/>
                </a:solidFill>
              </a:rPr>
              <a:t>, Erica T. Johnson 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Operating Status  </a:t>
            </a:r>
            <a:r>
              <a:rPr lang="en-US" sz="1600" b="1" dirty="0">
                <a:solidFill>
                  <a:srgbClr val="FF0000"/>
                </a:solidFill>
              </a:rPr>
              <a:t>Active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rev: </a:t>
            </a:r>
            <a:r>
              <a:rPr lang="en-US" sz="1600" b="1" dirty="0">
                <a:solidFill>
                  <a:srgbClr val="FF0000"/>
                </a:solidFill>
              </a:rPr>
              <a:t>$5.4M/year </a:t>
            </a:r>
          </a:p>
          <a:p>
            <a:pPr marL="114300" indent="0">
              <a:buFont typeface="Arial" panose="020B0604020202020204" pitchFamily="34" charset="0"/>
              <a:buNone/>
            </a:pPr>
            <a:endParaRPr lang="ar-SA" sz="1600" b="1" dirty="0"/>
          </a:p>
        </p:txBody>
      </p:sp>
      <p:sp>
        <p:nvSpPr>
          <p:cNvPr id="6" name="عنصر نائب للمحتوى 2">
            <a:extLst>
              <a:ext uri="{FF2B5EF4-FFF2-40B4-BE49-F238E27FC236}">
                <a16:creationId xmlns:a16="http://schemas.microsoft.com/office/drawing/2014/main" xmlns="" id="{77240BD5-9CD4-4B61-819C-F6FF6B784F43}"/>
              </a:ext>
            </a:extLst>
          </p:cNvPr>
          <p:cNvSpPr txBox="1">
            <a:spLocks/>
          </p:cNvSpPr>
          <p:nvPr/>
        </p:nvSpPr>
        <p:spPr>
          <a:xfrm>
            <a:off x="5805055" y="1600200"/>
            <a:ext cx="7620000" cy="48006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Ginger.io: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Employees (est.) (Mar 2019) </a:t>
            </a:r>
            <a:r>
              <a:rPr lang="en-US" sz="1600" b="1" dirty="0">
                <a:solidFill>
                  <a:srgbClr val="FF0000"/>
                </a:solidFill>
              </a:rPr>
              <a:t>105 (+10%)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ar-SA" sz="1600" b="1" dirty="0"/>
              <a:t> </a:t>
            </a:r>
            <a:r>
              <a:rPr lang="en-US" sz="1600" b="1" dirty="0"/>
              <a:t>Website Visits (Jan 2019) </a:t>
            </a:r>
            <a:r>
              <a:rPr lang="en-US" sz="1600" b="1" dirty="0">
                <a:solidFill>
                  <a:srgbClr val="FF0000"/>
                </a:solidFill>
              </a:rPr>
              <a:t>20.7 k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total Funding  </a:t>
            </a:r>
            <a:r>
              <a:rPr lang="en-US" sz="1600" b="1" dirty="0">
                <a:solidFill>
                  <a:srgbClr val="FF0000"/>
                </a:solidFill>
              </a:rPr>
              <a:t>$28.2m 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Categories </a:t>
            </a:r>
            <a:r>
              <a:rPr lang="en-US" sz="1600" b="1" dirty="0">
                <a:solidFill>
                  <a:srgbClr val="FF0000"/>
                </a:solidFill>
              </a:rPr>
              <a:t>Analytics, Big Data, Health Care, mHealth, Mobile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Headquarters Regions </a:t>
            </a:r>
            <a:r>
              <a:rPr lang="en-US" sz="1600" b="1" dirty="0">
                <a:solidFill>
                  <a:srgbClr val="FF0000"/>
                </a:solidFill>
              </a:rPr>
              <a:t>San Francisco Bay Area, West Coast, Western US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Founded Date </a:t>
            </a:r>
            <a:r>
              <a:rPr lang="en-US" sz="1600" b="1" dirty="0">
                <a:solidFill>
                  <a:srgbClr val="FF0000"/>
                </a:solidFill>
              </a:rPr>
              <a:t>2011</a:t>
            </a:r>
            <a:r>
              <a:rPr lang="en-US" sz="1600" b="1" dirty="0"/>
              <a:t> 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Founders </a:t>
            </a:r>
            <a:r>
              <a:rPr lang="en-US" sz="1600" b="1" dirty="0">
                <a:solidFill>
                  <a:srgbClr val="FF0000"/>
                </a:solidFill>
              </a:rPr>
              <a:t>Alex Pentland, Anmol Madan, Karan Singh, Ryan O'Toole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Operating Status  </a:t>
            </a:r>
            <a:r>
              <a:rPr lang="en-US" sz="1600" b="1" dirty="0">
                <a:solidFill>
                  <a:srgbClr val="FF0000"/>
                </a:solidFill>
              </a:rPr>
              <a:t>Active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US" sz="1600" b="1" dirty="0"/>
              <a:t>rev: </a:t>
            </a:r>
            <a:r>
              <a:rPr lang="en-US" sz="1600" b="1" dirty="0">
                <a:solidFill>
                  <a:srgbClr val="FF0000"/>
                </a:solidFill>
              </a:rPr>
              <a:t>$4M/year </a:t>
            </a:r>
          </a:p>
          <a:p>
            <a:pPr marL="114300" indent="0">
              <a:buFont typeface="Arial" panose="020B0604020202020204" pitchFamily="34" charset="0"/>
              <a:buNone/>
            </a:pPr>
            <a:endParaRPr lang="en-US" sz="1600" b="1" dirty="0"/>
          </a:p>
          <a:p>
            <a:pPr marL="114300" indent="0">
              <a:buFont typeface="Arial" panose="020B0604020202020204" pitchFamily="34" charset="0"/>
              <a:buNone/>
            </a:pPr>
            <a:endParaRPr lang="en-US" sz="1600" b="1" dirty="0"/>
          </a:p>
          <a:p>
            <a:pPr marL="114300" indent="0">
              <a:buFont typeface="Arial" panose="020B0604020202020204" pitchFamily="34" charset="0"/>
              <a:buNone/>
            </a:pP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2753845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B2BDCF-E90F-403C-8089-47DCCFA3C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model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5AF9647A-E946-402E-9BAC-8D4E9DFC0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NIRVATECHS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5C2F69A-F1F8-4F1C-AF9D-E9EC6D198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0806-BABF-4915-9689-3B9956D1C75C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EC950C2B-3FA7-401D-A5DC-8B8B399D7F7B}"/>
              </a:ext>
            </a:extLst>
          </p:cNvPr>
          <p:cNvSpPr/>
          <p:nvPr/>
        </p:nvSpPr>
        <p:spPr>
          <a:xfrm>
            <a:off x="978184" y="2216547"/>
            <a:ext cx="32801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Social Media Sources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362BCB39-9DE1-4FD2-8028-9F84295895CE}"/>
              </a:ext>
            </a:extLst>
          </p:cNvPr>
          <p:cNvSpPr/>
          <p:nvPr/>
        </p:nvSpPr>
        <p:spPr>
          <a:xfrm>
            <a:off x="978184" y="2585879"/>
            <a:ext cx="32801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Google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BCE06F00-09EB-4EC2-9433-3553BF7CAA25}"/>
              </a:ext>
            </a:extLst>
          </p:cNvPr>
          <p:cNvSpPr/>
          <p:nvPr/>
        </p:nvSpPr>
        <p:spPr>
          <a:xfrm>
            <a:off x="978184" y="2957589"/>
            <a:ext cx="32801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Other DATA Providers</a:t>
            </a:r>
            <a:endParaRPr lang="en-GB" sz="1500" dirty="0">
              <a:solidFill>
                <a:schemeClr val="bg1"/>
              </a:solidFill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46ED5027-353B-4A21-BCB6-2B80D820E33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38200" y="1300412"/>
            <a:ext cx="3419022" cy="4477818"/>
            <a:chOff x="304799" y="1577182"/>
            <a:chExt cx="3419022" cy="2329367"/>
          </a:xfrm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AEBFF89C-EF9B-4FA9-85F5-314C08470396}"/>
                </a:ext>
              </a:extLst>
            </p:cNvPr>
            <p:cNvSpPr/>
            <p:nvPr/>
          </p:nvSpPr>
          <p:spPr>
            <a:xfrm>
              <a:off x="304800" y="1577182"/>
              <a:ext cx="3419021" cy="2329367"/>
            </a:xfrm>
            <a:prstGeom prst="rect">
              <a:avLst/>
            </a:prstGeom>
            <a:solidFill>
              <a:srgbClr val="CE2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en-US" sz="3600" b="1" dirty="0">
                <a:latin typeface="+mj-lt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xmlns="" id="{472798CC-6BFA-4F06-A9BB-B265F73D6C46}"/>
                </a:ext>
              </a:extLst>
            </p:cNvPr>
            <p:cNvSpPr/>
            <p:nvPr/>
          </p:nvSpPr>
          <p:spPr>
            <a:xfrm>
              <a:off x="304799" y="1577182"/>
              <a:ext cx="3419021" cy="419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 Proposition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7AC3A3BA-0267-40CB-B1F8-A5D89A9919F3}"/>
              </a:ext>
            </a:extLst>
          </p:cNvPr>
          <p:cNvSpPr/>
          <p:nvPr/>
        </p:nvSpPr>
        <p:spPr>
          <a:xfrm>
            <a:off x="903077" y="2179789"/>
            <a:ext cx="34190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monitoring the psychological states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559698C5-A993-4020-A0BE-37E5608CCA5A}"/>
              </a:ext>
            </a:extLst>
          </p:cNvPr>
          <p:cNvSpPr/>
          <p:nvPr/>
        </p:nvSpPr>
        <p:spPr>
          <a:xfrm>
            <a:off x="903075" y="2788342"/>
            <a:ext cx="34190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decisions recommendation system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90671299-3CBA-4B46-8961-930D8D81C746}"/>
              </a:ext>
            </a:extLst>
          </p:cNvPr>
          <p:cNvSpPr/>
          <p:nvPr/>
        </p:nvSpPr>
        <p:spPr>
          <a:xfrm>
            <a:off x="913305" y="3479757"/>
            <a:ext cx="34190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psychological behavioural enhancer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xmlns="" id="{D3D3199C-2C36-4C2D-9E8A-C3FA7DC58CD7}"/>
              </a:ext>
            </a:extLst>
          </p:cNvPr>
          <p:cNvSpPr/>
          <p:nvPr/>
        </p:nvSpPr>
        <p:spPr>
          <a:xfrm>
            <a:off x="913305" y="4118352"/>
            <a:ext cx="34190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live sessions for human therapists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135C0BBB-6913-455F-A6E7-8ACB08F499F3}"/>
              </a:ext>
            </a:extLst>
          </p:cNvPr>
          <p:cNvSpPr/>
          <p:nvPr/>
        </p:nvSpPr>
        <p:spPr>
          <a:xfrm>
            <a:off x="913305" y="4567065"/>
            <a:ext cx="34190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Proposition system by mood and interests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xmlns="" id="{389140FC-37FA-4799-A3CD-E7287C30B3DD}"/>
              </a:ext>
            </a:extLst>
          </p:cNvPr>
          <p:cNvSpPr/>
          <p:nvPr/>
        </p:nvSpPr>
        <p:spPr>
          <a:xfrm>
            <a:off x="903075" y="5292777"/>
            <a:ext cx="34190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Hot-Line consultation system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1935C0EB-0530-4F58-A7B7-CF525355B25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396645" y="1300412"/>
            <a:ext cx="3419022" cy="3451525"/>
            <a:chOff x="304799" y="1577182"/>
            <a:chExt cx="3419022" cy="1795488"/>
          </a:xfrm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xmlns="" id="{29808CB8-BF40-407D-9D66-56BACFAFE1F1}"/>
                </a:ext>
              </a:extLst>
            </p:cNvPr>
            <p:cNvSpPr/>
            <p:nvPr/>
          </p:nvSpPr>
          <p:spPr>
            <a:xfrm>
              <a:off x="304800" y="1577182"/>
              <a:ext cx="3419021" cy="1795488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en-US" sz="3600" b="1" dirty="0">
                <a:latin typeface="+mj-lt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xmlns="" id="{305BEB8F-A64E-4163-A2ED-5FA1560FA7F2}"/>
                </a:ext>
              </a:extLst>
            </p:cNvPr>
            <p:cNvSpPr/>
            <p:nvPr/>
          </p:nvSpPr>
          <p:spPr>
            <a:xfrm>
              <a:off x="304799" y="1577182"/>
              <a:ext cx="3419021" cy="419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Customer Segments</a:t>
              </a:r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xmlns="" id="{43E56175-2DD8-43FF-AEA4-31821DBBD09F}"/>
              </a:ext>
            </a:extLst>
          </p:cNvPr>
          <p:cNvSpPr/>
          <p:nvPr/>
        </p:nvSpPr>
        <p:spPr>
          <a:xfrm>
            <a:off x="4461538" y="2197392"/>
            <a:ext cx="32801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students (smart devices holders)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sz="1500" dirty="0">
                <a:solidFill>
                  <a:schemeClr val="bg1"/>
                </a:solidFill>
              </a:rPr>
              <a:t>school students, high school students, university students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DE40B4DD-B857-43CF-8037-94469F10DA2F}"/>
              </a:ext>
            </a:extLst>
          </p:cNvPr>
          <p:cNvSpPr/>
          <p:nvPr/>
        </p:nvSpPr>
        <p:spPr>
          <a:xfrm>
            <a:off x="4461538" y="3059165"/>
            <a:ext cx="32801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Adults (aged 22+)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EDE7CAEB-91A9-4421-9B2A-3CB34A035313}"/>
              </a:ext>
            </a:extLst>
          </p:cNvPr>
          <p:cNvSpPr/>
          <p:nvPr/>
        </p:nvSpPr>
        <p:spPr>
          <a:xfrm>
            <a:off x="4461537" y="3367271"/>
            <a:ext cx="32801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Parents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sz="1500" b="1" dirty="0" err="1">
                <a:solidFill>
                  <a:schemeClr val="bg1"/>
                </a:solidFill>
              </a:rPr>
              <a:t>Parents</a:t>
            </a:r>
            <a:r>
              <a:rPr lang="en-GB" sz="1500" b="1" dirty="0">
                <a:solidFill>
                  <a:schemeClr val="bg1"/>
                </a:solidFill>
              </a:rPr>
              <a:t> who have children -18 years old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602369FC-0002-48EB-A558-2B28F1BFB35B}"/>
              </a:ext>
            </a:extLst>
          </p:cNvPr>
          <p:cNvSpPr/>
          <p:nvPr/>
        </p:nvSpPr>
        <p:spPr>
          <a:xfrm>
            <a:off x="4461536" y="4104932"/>
            <a:ext cx="32801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Our Employees</a:t>
            </a:r>
            <a:endParaRPr lang="en-GB" sz="1500" dirty="0">
              <a:solidFill>
                <a:schemeClr val="bg1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xmlns="" id="{7CCACCD7-46AC-460D-8970-4128C363C0E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955090" y="1300412"/>
            <a:ext cx="3419021" cy="3631510"/>
            <a:chOff x="304800" y="1577182"/>
            <a:chExt cx="3419021" cy="1889117"/>
          </a:xfrm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xmlns="" id="{7C953DF8-F334-4A51-9A0A-A5A2A51B34AE}"/>
                </a:ext>
              </a:extLst>
            </p:cNvPr>
            <p:cNvSpPr/>
            <p:nvPr/>
          </p:nvSpPr>
          <p:spPr>
            <a:xfrm>
              <a:off x="304800" y="1577183"/>
              <a:ext cx="3419021" cy="1889116"/>
            </a:xfrm>
            <a:prstGeom prst="rect">
              <a:avLst/>
            </a:prstGeom>
            <a:solidFill>
              <a:srgbClr val="CE2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en-US" sz="3600" b="1" dirty="0">
                <a:latin typeface="+mj-lt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xmlns="" id="{FBDC5832-ADE1-413A-BEA3-BC8F9F987A8B}"/>
                </a:ext>
              </a:extLst>
            </p:cNvPr>
            <p:cNvSpPr/>
            <p:nvPr/>
          </p:nvSpPr>
          <p:spPr>
            <a:xfrm>
              <a:off x="304800" y="1577182"/>
              <a:ext cx="3419021" cy="419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Revenue Streams</a:t>
              </a:r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816471A6-E0B8-4330-B24A-28508589653A}"/>
              </a:ext>
            </a:extLst>
          </p:cNvPr>
          <p:cNvSpPr/>
          <p:nvPr/>
        </p:nvSpPr>
        <p:spPr>
          <a:xfrm>
            <a:off x="8093962" y="2216547"/>
            <a:ext cx="32801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Advertisements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906ED166-D492-4E86-B14C-7C0775B0A931}"/>
              </a:ext>
            </a:extLst>
          </p:cNvPr>
          <p:cNvSpPr/>
          <p:nvPr/>
        </p:nvSpPr>
        <p:spPr>
          <a:xfrm>
            <a:off x="8093962" y="2585879"/>
            <a:ext cx="32801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App's features and services packages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517BC43F-4DAC-4895-B524-09C0BDB40132}"/>
              </a:ext>
            </a:extLst>
          </p:cNvPr>
          <p:cNvSpPr/>
          <p:nvPr/>
        </p:nvSpPr>
        <p:spPr>
          <a:xfrm>
            <a:off x="8093962" y="3264827"/>
            <a:ext cx="32801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In-App offers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50B3D81C-171B-4621-B560-EB78C09F1ED8}"/>
              </a:ext>
            </a:extLst>
          </p:cNvPr>
          <p:cNvSpPr/>
          <p:nvPr/>
        </p:nvSpPr>
        <p:spPr>
          <a:xfrm>
            <a:off x="8093961" y="3634159"/>
            <a:ext cx="32801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Affiliate Marketing 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9958BA60-3A19-470C-A484-221714EBCEA2}"/>
              </a:ext>
            </a:extLst>
          </p:cNvPr>
          <p:cNvSpPr/>
          <p:nvPr/>
        </p:nvSpPr>
        <p:spPr>
          <a:xfrm>
            <a:off x="8093961" y="4003491"/>
            <a:ext cx="32801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Sell smart watches &amp; rings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48BF52C7-3237-43B0-A894-D1198598E486}"/>
              </a:ext>
            </a:extLst>
          </p:cNvPr>
          <p:cNvSpPr/>
          <p:nvPr/>
        </p:nvSpPr>
        <p:spPr>
          <a:xfrm>
            <a:off x="8093961" y="4405440"/>
            <a:ext cx="32801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Personal assistants commission</a:t>
            </a:r>
            <a:endParaRPr lang="en-GB" sz="1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7132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B2BDCF-E90F-403C-8089-47DCCFA3C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model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5AF9647A-E946-402E-9BAC-8D4E9DFC0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NIRVATECHS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5C2F69A-F1F8-4F1C-AF9D-E9EC6D198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0806-BABF-4915-9689-3B9956D1C75C}" type="slidenum">
              <a:rPr lang="en-US" smtClean="0"/>
              <a:pPr/>
              <a:t>32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66434836-FD46-4FB2-9F34-7F503E1D7AF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76591" y="1300412"/>
            <a:ext cx="3419022" cy="2843572"/>
            <a:chOff x="304799" y="1577182"/>
            <a:chExt cx="3419022" cy="1479230"/>
          </a:xfrm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46DA311B-721F-45DD-83AC-CE322DB0F640}"/>
                </a:ext>
              </a:extLst>
            </p:cNvPr>
            <p:cNvSpPr/>
            <p:nvPr/>
          </p:nvSpPr>
          <p:spPr>
            <a:xfrm>
              <a:off x="304800" y="1577182"/>
              <a:ext cx="3419021" cy="1479230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en-US" sz="3600" b="1" dirty="0">
                <a:latin typeface="+mj-lt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A367D1AE-6A90-46B5-9CB1-0AA00D4C7A5E}"/>
                </a:ext>
              </a:extLst>
            </p:cNvPr>
            <p:cNvSpPr/>
            <p:nvPr/>
          </p:nvSpPr>
          <p:spPr>
            <a:xfrm>
              <a:off x="304799" y="1577182"/>
              <a:ext cx="3419021" cy="419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Key Resources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5F0DA1F1-B7B1-4168-9F05-E53472536C84}"/>
              </a:ext>
            </a:extLst>
          </p:cNvPr>
          <p:cNvSpPr/>
          <p:nvPr/>
        </p:nvSpPr>
        <p:spPr>
          <a:xfrm>
            <a:off x="841484" y="2197392"/>
            <a:ext cx="32801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Developers, testers, UX designers, etc.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3EC55CAA-F01C-4E6A-9BC9-F3A41193D523}"/>
              </a:ext>
            </a:extLst>
          </p:cNvPr>
          <p:cNvSpPr/>
          <p:nvPr/>
        </p:nvSpPr>
        <p:spPr>
          <a:xfrm>
            <a:off x="841482" y="2843723"/>
            <a:ext cx="32801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Databases and data providers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68BF353-4B56-4DDE-B6D8-36F9055E7F25}"/>
              </a:ext>
            </a:extLst>
          </p:cNvPr>
          <p:cNvSpPr/>
          <p:nvPr/>
        </p:nvSpPr>
        <p:spPr>
          <a:xfrm>
            <a:off x="841482" y="3142255"/>
            <a:ext cx="32801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human resources 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sz="1500" b="1" dirty="0">
                <a:solidFill>
                  <a:schemeClr val="bg1"/>
                </a:solidFill>
              </a:rPr>
              <a:t>psychologists, therapists, translators, etc..</a:t>
            </a:r>
            <a:endParaRPr lang="en-GB" sz="1500" dirty="0">
              <a:solidFill>
                <a:schemeClr val="bg1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6D5C0345-CD15-42DC-9B4A-230790BA319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955096" y="1300412"/>
            <a:ext cx="3419022" cy="3300617"/>
            <a:chOff x="304799" y="1577182"/>
            <a:chExt cx="3419022" cy="1716985"/>
          </a:xfrm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xmlns="" id="{1FD662E8-47BA-42D4-BE9F-C8F4743C7913}"/>
                </a:ext>
              </a:extLst>
            </p:cNvPr>
            <p:cNvSpPr/>
            <p:nvPr/>
          </p:nvSpPr>
          <p:spPr>
            <a:xfrm>
              <a:off x="304800" y="1577184"/>
              <a:ext cx="3419021" cy="171698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en-US" sz="3600" b="1" dirty="0">
                <a:latin typeface="+mj-lt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C74B6907-65A9-42C5-8D72-E3C74DE7FCDF}"/>
                </a:ext>
              </a:extLst>
            </p:cNvPr>
            <p:cNvSpPr/>
            <p:nvPr/>
          </p:nvSpPr>
          <p:spPr>
            <a:xfrm>
              <a:off x="304799" y="1577182"/>
              <a:ext cx="3419021" cy="419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Cost Structure</a:t>
              </a: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22C29375-52EF-4E85-B0B4-6DD2AC18BD8F}"/>
              </a:ext>
            </a:extLst>
          </p:cNvPr>
          <p:cNvSpPr/>
          <p:nvPr/>
        </p:nvSpPr>
        <p:spPr>
          <a:xfrm>
            <a:off x="7955095" y="2179789"/>
            <a:ext cx="34190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Research and Development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F6E9DB66-D889-4990-AAB4-264E271DAF0A}"/>
              </a:ext>
            </a:extLst>
          </p:cNvPr>
          <p:cNvSpPr/>
          <p:nvPr/>
        </p:nvSpPr>
        <p:spPr>
          <a:xfrm>
            <a:off x="7955093" y="2594924"/>
            <a:ext cx="34190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Licensed software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460B74CF-D48B-462E-8D7A-3702470C5AB0}"/>
              </a:ext>
            </a:extLst>
          </p:cNvPr>
          <p:cNvSpPr/>
          <p:nvPr/>
        </p:nvSpPr>
        <p:spPr>
          <a:xfrm>
            <a:off x="7965323" y="2915116"/>
            <a:ext cx="34190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Marketing expenses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C019764B-A933-4009-83A0-2E830808485B}"/>
              </a:ext>
            </a:extLst>
          </p:cNvPr>
          <p:cNvSpPr/>
          <p:nvPr/>
        </p:nvSpPr>
        <p:spPr>
          <a:xfrm>
            <a:off x="7965323" y="3243831"/>
            <a:ext cx="34190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Hardware resources 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EBD449F7-79B3-4131-A910-74462CBCF393}"/>
              </a:ext>
            </a:extLst>
          </p:cNvPr>
          <p:cNvSpPr/>
          <p:nvPr/>
        </p:nvSpPr>
        <p:spPr>
          <a:xfrm>
            <a:off x="7975548" y="3573553"/>
            <a:ext cx="34190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People developing and maintaining software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DCCABC90-EAF1-4C43-909D-763BCACB63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386490" y="1300915"/>
            <a:ext cx="3419021" cy="2128085"/>
            <a:chOff x="304800" y="1577182"/>
            <a:chExt cx="3419021" cy="1107033"/>
          </a:xfrm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7F1ABE39-C5AC-4335-BCE5-AB1E5ED1333B}"/>
                </a:ext>
              </a:extLst>
            </p:cNvPr>
            <p:cNvSpPr/>
            <p:nvPr/>
          </p:nvSpPr>
          <p:spPr>
            <a:xfrm>
              <a:off x="304800" y="1577183"/>
              <a:ext cx="3419021" cy="1107032"/>
            </a:xfrm>
            <a:prstGeom prst="rect">
              <a:avLst/>
            </a:prstGeom>
            <a:solidFill>
              <a:srgbClr val="CE2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600"/>
                </a:spcBef>
              </a:pPr>
              <a:endParaRPr lang="en-US" sz="3600" b="1" dirty="0">
                <a:latin typeface="+mj-lt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24BBAB3F-3124-41F1-A65F-A77017E1C89F}"/>
                </a:ext>
              </a:extLst>
            </p:cNvPr>
            <p:cNvSpPr/>
            <p:nvPr/>
          </p:nvSpPr>
          <p:spPr>
            <a:xfrm>
              <a:off x="304800" y="1577182"/>
              <a:ext cx="3419021" cy="419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Key Partners</a:t>
              </a: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EC950C2B-3FA7-401D-A5DC-8B8B399D7F7B}"/>
              </a:ext>
            </a:extLst>
          </p:cNvPr>
          <p:cNvSpPr/>
          <p:nvPr/>
        </p:nvSpPr>
        <p:spPr>
          <a:xfrm>
            <a:off x="4525362" y="2217050"/>
            <a:ext cx="3280149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chemeClr val="bg1"/>
                </a:solidFill>
              </a:rPr>
              <a:t>Social Media Sources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362BCB39-9DE1-4FD2-8028-9F84295895CE}"/>
              </a:ext>
            </a:extLst>
          </p:cNvPr>
          <p:cNvSpPr/>
          <p:nvPr/>
        </p:nvSpPr>
        <p:spPr>
          <a:xfrm>
            <a:off x="4525362" y="2586382"/>
            <a:ext cx="3280149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chemeClr val="bg1"/>
                </a:solidFill>
              </a:rPr>
              <a:t>Google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BCE06F00-09EB-4EC2-9433-3553BF7CAA25}"/>
              </a:ext>
            </a:extLst>
          </p:cNvPr>
          <p:cNvSpPr/>
          <p:nvPr/>
        </p:nvSpPr>
        <p:spPr>
          <a:xfrm>
            <a:off x="4525362" y="2958092"/>
            <a:ext cx="3280149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chemeClr val="bg1"/>
                </a:solidFill>
              </a:rPr>
              <a:t>Other DATA Providers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43CE9955-EC96-4C39-992B-E052EBCC9FAB}"/>
              </a:ext>
            </a:extLst>
          </p:cNvPr>
          <p:cNvSpPr/>
          <p:nvPr/>
        </p:nvSpPr>
        <p:spPr>
          <a:xfrm>
            <a:off x="7985773" y="4153534"/>
            <a:ext cx="34190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Hosted building</a:t>
            </a:r>
          </a:p>
        </p:txBody>
      </p:sp>
    </p:spTree>
    <p:extLst>
      <p:ext uri="{BB962C8B-B14F-4D97-AF65-F5344CB8AC3E}">
        <p14:creationId xmlns:p14="http://schemas.microsoft.com/office/powerpoint/2010/main" val="37380655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74F80D4-7ADF-4671-81BB-90805CC571D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393813" y="1557380"/>
            <a:ext cx="10650221" cy="4584476"/>
          </a:xfrm>
          <a:prstGeom prst="rect">
            <a:avLst/>
          </a:prstGeom>
          <a:noFill/>
          <a:ln>
            <a:solidFill>
              <a:srgbClr val="CE29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24A8B32-DA5D-486F-A4BB-B5EF462C2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888" y="535743"/>
            <a:ext cx="11241692" cy="997196"/>
          </a:xfrm>
        </p:spPr>
        <p:txBody>
          <a:bodyPr/>
          <a:lstStyle/>
          <a:p>
            <a:r>
              <a:rPr lang="en-US" dirty="0"/>
              <a:t>Around </a:t>
            </a:r>
            <a:r>
              <a:rPr lang="en-US" b="1" dirty="0">
                <a:solidFill>
                  <a:srgbClr val="CE295E"/>
                </a:solidFill>
              </a:rPr>
              <a:t>800,000</a:t>
            </a:r>
            <a:r>
              <a:rPr lang="en-US" dirty="0"/>
              <a:t> person die due to suicide every year !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E99C2B9D-39C8-46F9-955B-D1821E9C0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NIRVATECHS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7E2647A-D303-4CA0-87FA-1D279485D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0806-BABF-4915-9689-3B9956D1C75C}" type="slidenum">
              <a:rPr lang="en-US" smtClean="0"/>
              <a:pPr/>
              <a:t>33</a:t>
            </a:fld>
            <a:endParaRPr lang="en-US" dirty="0"/>
          </a:p>
        </p:txBody>
      </p:sp>
      <p:graphicFrame>
        <p:nvGraphicFramePr>
          <p:cNvPr id="18" name="Chart 17" descr="This is a chart. ">
            <a:extLst>
              <a:ext uri="{FF2B5EF4-FFF2-40B4-BE49-F238E27FC236}">
                <a16:creationId xmlns:a16="http://schemas.microsoft.com/office/drawing/2014/main" xmlns="" id="{5C8DFC89-E383-439C-BF04-D9D35B374141}"/>
              </a:ext>
            </a:extLst>
          </p:cNvPr>
          <p:cNvGraphicFramePr/>
          <p:nvPr>
            <p:extLst/>
          </p:nvPr>
        </p:nvGraphicFramePr>
        <p:xfrm>
          <a:off x="637500" y="1525011"/>
          <a:ext cx="10262472" cy="4641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AEA4403-DD93-4FCA-905E-579988FD56D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822726" y="6208654"/>
            <a:ext cx="45719" cy="206211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47">
            <a:extLst>
              <a:ext uri="{FF2B5EF4-FFF2-40B4-BE49-F238E27FC236}">
                <a16:creationId xmlns:a16="http://schemas.microsoft.com/office/drawing/2014/main" xmlns="" id="{E73BDE09-BEB8-44D1-B181-805A4BBC2C7D}"/>
              </a:ext>
            </a:extLst>
          </p:cNvPr>
          <p:cNvSpPr txBox="1"/>
          <p:nvPr/>
        </p:nvSpPr>
        <p:spPr>
          <a:xfrm>
            <a:off x="891758" y="6234815"/>
            <a:ext cx="10008214" cy="153888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WHO global health estimates – 2016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5907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6BC0C73-1B4B-4F33-A253-E7FF42FDB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Statistics references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CB04DF37-FA5A-4AC5-BE21-D9D912A64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Logo Here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45D7259-F5BF-4D96-AC63-DEE3A4107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0806-BABF-4915-9689-3B9956D1C75C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F2530B2-922B-4260-855F-E64415A205CF}"/>
              </a:ext>
            </a:extLst>
          </p:cNvPr>
          <p:cNvSpPr/>
          <p:nvPr/>
        </p:nvSpPr>
        <p:spPr>
          <a:xfrm>
            <a:off x="389295" y="2305658"/>
            <a:ext cx="53451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CE295E"/>
                </a:solidFill>
              </a:rPr>
              <a:t>300 million </a:t>
            </a:r>
            <a:r>
              <a:rPr lang="en-GB" b="1" dirty="0"/>
              <a:t>people around the world have depression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A6258C7-7B90-4CB3-950E-A0B80AF479D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510109" y="2674991"/>
            <a:ext cx="68145" cy="312902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47">
            <a:extLst>
              <a:ext uri="{FF2B5EF4-FFF2-40B4-BE49-F238E27FC236}">
                <a16:creationId xmlns:a16="http://schemas.microsoft.com/office/drawing/2014/main" xmlns="" id="{5D248A05-240E-4F32-8AD1-4DBFC8534CEA}"/>
              </a:ext>
            </a:extLst>
          </p:cNvPr>
          <p:cNvSpPr txBox="1"/>
          <p:nvPr/>
        </p:nvSpPr>
        <p:spPr>
          <a:xfrm>
            <a:off x="647285" y="2739613"/>
            <a:ext cx="7528025" cy="184666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Depression and Other Common Mental Disorders: Global Health Estimates. Geneva: World Health Organization; 2017.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757D880D-144C-4B77-A463-CFC6AA1D3272}"/>
              </a:ext>
            </a:extLst>
          </p:cNvPr>
          <p:cNvSpPr/>
          <p:nvPr/>
        </p:nvSpPr>
        <p:spPr>
          <a:xfrm>
            <a:off x="389295" y="3052516"/>
            <a:ext cx="7528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Around </a:t>
            </a:r>
            <a:r>
              <a:rPr lang="en-US" b="1" dirty="0">
                <a:solidFill>
                  <a:srgbClr val="CE295E"/>
                </a:solidFill>
              </a:rPr>
              <a:t>800,000</a:t>
            </a:r>
            <a:r>
              <a:rPr lang="en-US" b="1" dirty="0"/>
              <a:t> person die due to suicide every year !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C6AB170C-4DC7-4179-94C8-C2635722E38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510109" y="3421849"/>
            <a:ext cx="68145" cy="312902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47">
            <a:extLst>
              <a:ext uri="{FF2B5EF4-FFF2-40B4-BE49-F238E27FC236}">
                <a16:creationId xmlns:a16="http://schemas.microsoft.com/office/drawing/2014/main" xmlns="" id="{312B9BF3-0B68-4AD5-8F80-3D13D1BAF8C4}"/>
              </a:ext>
            </a:extLst>
          </p:cNvPr>
          <p:cNvSpPr txBox="1"/>
          <p:nvPr/>
        </p:nvSpPr>
        <p:spPr>
          <a:xfrm>
            <a:off x="647285" y="3486471"/>
            <a:ext cx="7528025" cy="184666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WHO global health estimates – 2016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DDBD061-5F8A-41B2-BC19-4CD4BF1B0A5E}"/>
              </a:ext>
            </a:extLst>
          </p:cNvPr>
          <p:cNvSpPr/>
          <p:nvPr/>
        </p:nvSpPr>
        <p:spPr>
          <a:xfrm>
            <a:off x="393436" y="3799374"/>
            <a:ext cx="7781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solidFill>
                  <a:srgbClr val="CE295E"/>
                </a:solidFill>
              </a:rPr>
              <a:t>Only 1 in 5 </a:t>
            </a:r>
            <a:r>
              <a:rPr lang="en-GB" b="1" dirty="0"/>
              <a:t>people receive treatment consistent with current practice guidelines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B6A6B590-BC7A-475C-B5A6-324617637B8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510109" y="4168707"/>
            <a:ext cx="68145" cy="312902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47">
            <a:extLst>
              <a:ext uri="{FF2B5EF4-FFF2-40B4-BE49-F238E27FC236}">
                <a16:creationId xmlns:a16="http://schemas.microsoft.com/office/drawing/2014/main" xmlns="" id="{E9652295-C1B8-4DC1-9A27-F83289A1B192}"/>
              </a:ext>
            </a:extLst>
          </p:cNvPr>
          <p:cNvSpPr txBox="1"/>
          <p:nvPr/>
        </p:nvSpPr>
        <p:spPr>
          <a:xfrm>
            <a:off x="647285" y="4233329"/>
            <a:ext cx="7528025" cy="184666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Depression and Other Common Mental Disorders: Global Health Estimates. Geneva: World Health Organization; 2017.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EB95E5CC-C76B-4161-992F-CDD7050E28F9}"/>
              </a:ext>
            </a:extLst>
          </p:cNvPr>
          <p:cNvSpPr/>
          <p:nvPr/>
        </p:nvSpPr>
        <p:spPr>
          <a:xfrm>
            <a:off x="389295" y="4546232"/>
            <a:ext cx="83009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E295E"/>
                </a:solidFill>
              </a:rPr>
              <a:t>74% </a:t>
            </a:r>
            <a:r>
              <a:rPr lang="en-US" b="1" dirty="0"/>
              <a:t>of People think that </a:t>
            </a:r>
            <a:r>
              <a:rPr lang="en-US" b="1" dirty="0">
                <a:solidFill>
                  <a:srgbClr val="CE295E"/>
                </a:solidFill>
              </a:rPr>
              <a:t>we need an APP </a:t>
            </a:r>
            <a:r>
              <a:rPr lang="en-US" b="1" dirty="0"/>
              <a:t>for psychological health care and analysis.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E911B990-45BE-45BF-B501-1980F5B404F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510109" y="4915565"/>
            <a:ext cx="68145" cy="312902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47">
            <a:extLst>
              <a:ext uri="{FF2B5EF4-FFF2-40B4-BE49-F238E27FC236}">
                <a16:creationId xmlns:a16="http://schemas.microsoft.com/office/drawing/2014/main" xmlns="" id="{DBA2607B-413B-4960-B80D-AF3E2D5339D9}"/>
              </a:ext>
            </a:extLst>
          </p:cNvPr>
          <p:cNvSpPr txBox="1"/>
          <p:nvPr/>
        </p:nvSpPr>
        <p:spPr>
          <a:xfrm>
            <a:off x="647285" y="4980187"/>
            <a:ext cx="7528025" cy="184666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Our published Questionnaire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808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57E90B3B-4AD6-4299-B811-9C775D5F13F9}"/>
              </a:ext>
            </a:extLst>
          </p:cNvPr>
          <p:cNvSpPr/>
          <p:nvPr/>
        </p:nvSpPr>
        <p:spPr>
          <a:xfrm>
            <a:off x="0" y="3152001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CE295E"/>
                </a:solidFill>
              </a:rPr>
              <a:t>800,000</a:t>
            </a:r>
            <a:r>
              <a:rPr lang="en-US" sz="3200" b="1" dirty="0"/>
              <a:t> people die due to suicide every year</a:t>
            </a:r>
            <a:endParaRPr lang="en-GB" sz="3000" b="1" dirty="0"/>
          </a:p>
        </p:txBody>
      </p:sp>
    </p:spTree>
    <p:extLst>
      <p:ext uri="{BB962C8B-B14F-4D97-AF65-F5344CB8AC3E}">
        <p14:creationId xmlns:p14="http://schemas.microsoft.com/office/powerpoint/2010/main" val="927366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1C2D5129-4D63-4886-A1EE-7752C793183F}"/>
              </a:ext>
            </a:extLst>
          </p:cNvPr>
          <p:cNvSpPr/>
          <p:nvPr/>
        </p:nvSpPr>
        <p:spPr>
          <a:xfrm>
            <a:off x="3579135" y="1600420"/>
            <a:ext cx="50337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/>
              <a:t>How do we make decisions?</a:t>
            </a:r>
            <a:endParaRPr lang="en-GB" sz="30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61F9C47-3574-4F21-A9B2-0C152D588E63}"/>
              </a:ext>
            </a:extLst>
          </p:cNvPr>
          <p:cNvSpPr txBox="1"/>
          <p:nvPr/>
        </p:nvSpPr>
        <p:spPr>
          <a:xfrm>
            <a:off x="8070181" y="5014514"/>
            <a:ext cx="333547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>
                <a:solidFill>
                  <a:srgbClr val="EE9524"/>
                </a:solidFill>
                <a:latin typeface="Tw Cen MT" panose="020B0602020104020603" pitchFamily="34" charset="0"/>
              </a:rPr>
              <a:t>Emotional State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D697541F-E52B-4670-8837-7EE731B6166B}"/>
              </a:ext>
            </a:extLst>
          </p:cNvPr>
          <p:cNvSpPr txBox="1"/>
          <p:nvPr/>
        </p:nvSpPr>
        <p:spPr>
          <a:xfrm flipH="1">
            <a:off x="656209" y="5014514"/>
            <a:ext cx="333547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>
                <a:solidFill>
                  <a:srgbClr val="EF3078"/>
                </a:solidFill>
                <a:latin typeface="Tw Cen MT" panose="020B0602020104020603" pitchFamily="34" charset="0"/>
              </a:rPr>
              <a:t>Personality Type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4477AA15-0FAF-4637-9289-5A34B5D57D72}"/>
              </a:ext>
            </a:extLst>
          </p:cNvPr>
          <p:cNvGrpSpPr/>
          <p:nvPr/>
        </p:nvGrpSpPr>
        <p:grpSpPr>
          <a:xfrm flipH="1">
            <a:off x="1047194" y="2341760"/>
            <a:ext cx="2553507" cy="2553507"/>
            <a:chOff x="3082421" y="3679057"/>
            <a:chExt cx="1221014" cy="1221014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xmlns="" id="{1506F182-FB36-4BD2-8E51-5416158316B8}"/>
                </a:ext>
              </a:extLst>
            </p:cNvPr>
            <p:cNvSpPr/>
            <p:nvPr/>
          </p:nvSpPr>
          <p:spPr>
            <a:xfrm>
              <a:off x="3082421" y="3679057"/>
              <a:ext cx="1221014" cy="1221014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xmlns="" id="{92C6A9A2-52C6-411B-8CB3-5608FB8D6C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08797" y="3838053"/>
              <a:ext cx="908710" cy="908710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992F9D0F-72EF-49C4-8D21-C197EC66847D}"/>
              </a:ext>
            </a:extLst>
          </p:cNvPr>
          <p:cNvGrpSpPr/>
          <p:nvPr/>
        </p:nvGrpSpPr>
        <p:grpSpPr>
          <a:xfrm>
            <a:off x="8591299" y="2341759"/>
            <a:ext cx="2553507" cy="2553507"/>
            <a:chOff x="8591299" y="1644996"/>
            <a:chExt cx="2553507" cy="2553507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xmlns="" id="{CF039435-5C81-454C-9272-09836324F105}"/>
                </a:ext>
              </a:extLst>
            </p:cNvPr>
            <p:cNvSpPr/>
            <p:nvPr/>
          </p:nvSpPr>
          <p:spPr>
            <a:xfrm>
              <a:off x="8591299" y="1644996"/>
              <a:ext cx="2553507" cy="2553507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xmlns="" id="{CDD14DB0-57CB-469B-8C42-96FB873383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10547" y="1764244"/>
              <a:ext cx="2054744" cy="2054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43857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E0C87973-EA72-418B-AC92-CB04F552E1C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06273" y="1902044"/>
            <a:ext cx="3098144" cy="15840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91F42A9D-2CF6-4C0F-A90F-A30905682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818"/>
            <a:ext cx="10515600" cy="498598"/>
          </a:xfrm>
        </p:spPr>
        <p:txBody>
          <a:bodyPr/>
          <a:lstStyle/>
          <a:p>
            <a:r>
              <a:rPr lang="en-US" dirty="0"/>
              <a:t>What is NIRVATECHs?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A92F43C8-26F8-4C56-9A3C-AD0EE642388F}"/>
              </a:ext>
            </a:extLst>
          </p:cNvPr>
          <p:cNvGrpSpPr/>
          <p:nvPr/>
        </p:nvGrpSpPr>
        <p:grpSpPr>
          <a:xfrm>
            <a:off x="180184" y="1494921"/>
            <a:ext cx="2763543" cy="3868158"/>
            <a:chOff x="260614" y="795972"/>
            <a:chExt cx="3839987" cy="5374868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xmlns="" id="{0AE7A00B-EEC8-4449-8321-A284EBC2BA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-39272" y="2030967"/>
              <a:ext cx="5216240" cy="306350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xmlns="" id="{5F1DE204-712F-4D98-A2CE-D8AEBA109E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8820" y="4797437"/>
              <a:ext cx="914324" cy="914324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39B2D41F-B861-4455-B549-F983549A30B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0614" y="1792733"/>
              <a:ext cx="914324" cy="914324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086D5651-3722-4F62-8DC9-35C3B15028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0614" y="2794300"/>
              <a:ext cx="914324" cy="91432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xmlns="" id="{F83D01DE-E187-4774-ADE1-2CDD35C715D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0614" y="3795869"/>
              <a:ext cx="914324" cy="914324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xmlns="" id="{7966C7F9-2FA8-4AEF-9A92-630A7133FC1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0614" y="795972"/>
              <a:ext cx="914324" cy="914324"/>
            </a:xfrm>
            <a:prstGeom prst="rect">
              <a:avLst/>
            </a:prstGeom>
          </p:spPr>
        </p:pic>
      </p:grpSp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ABA020EC-E68F-4AFC-AC9F-AB2A345F95E0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4532" y="4705073"/>
            <a:ext cx="1293091" cy="1456157"/>
          </a:xfrm>
          <a:prstGeom prst="rect">
            <a:avLst/>
          </a:prstGeom>
        </p:spPr>
      </p:pic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xmlns="" id="{2ECD23E5-F66A-4AE0-AF56-3C050C7F7B59}"/>
              </a:ext>
            </a:extLst>
          </p:cNvPr>
          <p:cNvCxnSpPr>
            <a:stCxn id="27" idx="4"/>
            <a:endCxn id="78" idx="0"/>
          </p:cNvCxnSpPr>
          <p:nvPr/>
        </p:nvCxnSpPr>
        <p:spPr>
          <a:xfrm>
            <a:off x="8781078" y="3790279"/>
            <a:ext cx="0" cy="91479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7948AD91-95BD-494E-8D78-5883778CC286}"/>
              </a:ext>
            </a:extLst>
          </p:cNvPr>
          <p:cNvGrpSpPr/>
          <p:nvPr/>
        </p:nvGrpSpPr>
        <p:grpSpPr>
          <a:xfrm>
            <a:off x="8376429" y="2954053"/>
            <a:ext cx="809298" cy="836226"/>
            <a:chOff x="8454018" y="2958879"/>
            <a:chExt cx="809298" cy="83622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xmlns="" id="{86C8BF3D-A6B1-457F-95ED-298E85A4CC3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8454018" y="2958879"/>
              <a:ext cx="809298" cy="836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xmlns="" id="{B1B39B51-CBA7-43AE-95FF-29589FC06A3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8454018" y="3063711"/>
              <a:ext cx="809298" cy="677168"/>
            </a:xfrm>
            <a:prstGeom prst="rect">
              <a:avLst/>
            </a:prstGeom>
            <a:effectLst/>
          </p:spPr>
        </p:pic>
      </p:grp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xmlns="" id="{8A37E31E-78F0-4E28-B212-B0DD6BBB8B10}"/>
              </a:ext>
            </a:extLst>
          </p:cNvPr>
          <p:cNvCxnSpPr>
            <a:cxnSpLocks/>
          </p:cNvCxnSpPr>
          <p:nvPr/>
        </p:nvCxnSpPr>
        <p:spPr>
          <a:xfrm>
            <a:off x="9232628" y="3395367"/>
            <a:ext cx="59268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99A82FF-C466-47A2-8327-12C75BC845B8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5316" y="1767628"/>
            <a:ext cx="1990836" cy="343690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F99BFF3A-89BB-4D39-B716-C83AF570A9D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97856" y="3429000"/>
            <a:ext cx="3098144" cy="1584036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xmlns="" id="{FF2B6B51-1BAE-47E4-A355-BFF9662C7B17}"/>
              </a:ext>
            </a:extLst>
          </p:cNvPr>
          <p:cNvSpPr/>
          <p:nvPr/>
        </p:nvSpPr>
        <p:spPr>
          <a:xfrm>
            <a:off x="5974814" y="2300086"/>
            <a:ext cx="2103183" cy="677168"/>
          </a:xfrm>
          <a:prstGeom prst="roundRect">
            <a:avLst/>
          </a:prstGeom>
          <a:solidFill>
            <a:srgbClr val="03A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Emotion Detection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xmlns="" id="{069735AE-CA96-4034-82B8-7FD281B81FFC}"/>
              </a:ext>
            </a:extLst>
          </p:cNvPr>
          <p:cNvSpPr/>
          <p:nvPr/>
        </p:nvSpPr>
        <p:spPr>
          <a:xfrm>
            <a:off x="5971837" y="3868319"/>
            <a:ext cx="2103183" cy="677168"/>
          </a:xfrm>
          <a:prstGeom prst="roundRect">
            <a:avLst/>
          </a:prstGeom>
          <a:solidFill>
            <a:srgbClr val="03A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Personality Type Classification</a:t>
            </a: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xmlns="" id="{276605F7-C085-4C20-B5AA-4DB335209F88}"/>
              </a:ext>
            </a:extLst>
          </p:cNvPr>
          <p:cNvCxnSpPr>
            <a:cxnSpLocks/>
            <a:stCxn id="9" idx="3"/>
            <a:endCxn id="27" idx="2"/>
          </p:cNvCxnSpPr>
          <p:nvPr/>
        </p:nvCxnSpPr>
        <p:spPr>
          <a:xfrm>
            <a:off x="8077997" y="2638670"/>
            <a:ext cx="298432" cy="73349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xmlns="" id="{FD6D6D37-0B8E-4CD0-97F8-64D8A4C1C6B3}"/>
              </a:ext>
            </a:extLst>
          </p:cNvPr>
          <p:cNvCxnSpPr>
            <a:cxnSpLocks/>
            <a:stCxn id="28" idx="3"/>
            <a:endCxn id="15" idx="1"/>
          </p:cNvCxnSpPr>
          <p:nvPr/>
        </p:nvCxnSpPr>
        <p:spPr>
          <a:xfrm flipV="1">
            <a:off x="8075020" y="3397469"/>
            <a:ext cx="301409" cy="80943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0914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Oval 46">
            <a:extLst>
              <a:ext uri="{FF2B5EF4-FFF2-40B4-BE49-F238E27FC236}">
                <a16:creationId xmlns:a16="http://schemas.microsoft.com/office/drawing/2014/main" xmlns="" id="{23AECCEB-956B-47C3-99EA-00C91F4013D6}"/>
              </a:ext>
            </a:extLst>
          </p:cNvPr>
          <p:cNvSpPr/>
          <p:nvPr/>
        </p:nvSpPr>
        <p:spPr>
          <a:xfrm>
            <a:off x="271083" y="1652113"/>
            <a:ext cx="3578202" cy="3578202"/>
          </a:xfrm>
          <a:prstGeom prst="ellipse">
            <a:avLst/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82A3858B-4115-44E7-A4C3-EF0CCB96FC68}"/>
              </a:ext>
            </a:extLst>
          </p:cNvPr>
          <p:cNvGrpSpPr/>
          <p:nvPr/>
        </p:nvGrpSpPr>
        <p:grpSpPr>
          <a:xfrm>
            <a:off x="5148984" y="2141084"/>
            <a:ext cx="7154114" cy="1146212"/>
            <a:chOff x="4843050" y="1399485"/>
            <a:chExt cx="7154114" cy="1146212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806A6B55-2B40-4ED6-8AA8-90D55202B78C}"/>
                </a:ext>
              </a:extLst>
            </p:cNvPr>
            <p:cNvSpPr txBox="1"/>
            <p:nvPr/>
          </p:nvSpPr>
          <p:spPr>
            <a:xfrm>
              <a:off x="5989262" y="1694975"/>
              <a:ext cx="60079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002060"/>
                  </a:solidFill>
                  <a:latin typeface="Century Gothic (Headings)"/>
                </a:rPr>
                <a:t>Pre-processing &amp; Features engineering</a:t>
              </a: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xmlns="" id="{70B645EA-66A2-46F7-90DF-672EB8A1A4F1}"/>
                </a:ext>
              </a:extLst>
            </p:cNvPr>
            <p:cNvSpPr/>
            <p:nvPr/>
          </p:nvSpPr>
          <p:spPr>
            <a:xfrm>
              <a:off x="4843050" y="1399485"/>
              <a:ext cx="1146212" cy="1146212"/>
            </a:xfrm>
            <a:prstGeom prst="ellipse">
              <a:avLst/>
            </a:prstGeom>
            <a:solidFill>
              <a:srgbClr val="EE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8F578DC9-B92D-45F3-9E6C-6A57D76019C8}"/>
              </a:ext>
            </a:extLst>
          </p:cNvPr>
          <p:cNvGrpSpPr/>
          <p:nvPr/>
        </p:nvGrpSpPr>
        <p:grpSpPr>
          <a:xfrm>
            <a:off x="4002772" y="850553"/>
            <a:ext cx="5607284" cy="1146212"/>
            <a:chOff x="7486253" y="4154168"/>
            <a:chExt cx="5607284" cy="1146212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C1577112-367A-492A-8B33-772E568A0BDC}"/>
                </a:ext>
              </a:extLst>
            </p:cNvPr>
            <p:cNvSpPr txBox="1"/>
            <p:nvPr/>
          </p:nvSpPr>
          <p:spPr>
            <a:xfrm>
              <a:off x="8794082" y="4453317"/>
              <a:ext cx="42994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002060"/>
                  </a:solidFill>
                  <a:latin typeface="+mj-lt"/>
                </a:rPr>
                <a:t>Research &amp; Data collection</a:t>
              </a: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xmlns="" id="{B93BBC73-1B26-46C3-8F4D-EE6F7C5FB4AB}"/>
                </a:ext>
              </a:extLst>
            </p:cNvPr>
            <p:cNvSpPr/>
            <p:nvPr/>
          </p:nvSpPr>
          <p:spPr>
            <a:xfrm>
              <a:off x="7486253" y="4154168"/>
              <a:ext cx="1146212" cy="1146212"/>
            </a:xfrm>
            <a:prstGeom prst="ellipse">
              <a:avLst/>
            </a:prstGeom>
            <a:solidFill>
              <a:srgbClr val="03A1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5FCA6DFB-87A9-4F1D-8F28-6E55511ADA75}"/>
              </a:ext>
            </a:extLst>
          </p:cNvPr>
          <p:cNvGrpSpPr/>
          <p:nvPr/>
        </p:nvGrpSpPr>
        <p:grpSpPr>
          <a:xfrm>
            <a:off x="4016617" y="4861236"/>
            <a:ext cx="6426794" cy="1146212"/>
            <a:chOff x="6443561" y="5267692"/>
            <a:chExt cx="6426794" cy="1146212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9EC08B6F-A0F2-4895-8C23-67958DC474D7}"/>
                </a:ext>
              </a:extLst>
            </p:cNvPr>
            <p:cNvSpPr txBox="1"/>
            <p:nvPr/>
          </p:nvSpPr>
          <p:spPr>
            <a:xfrm>
              <a:off x="7668851" y="5653089"/>
              <a:ext cx="52015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002060"/>
                  </a:solidFill>
                  <a:latin typeface="Century Gothic (Headings)"/>
                </a:rPr>
                <a:t>Nirvatechs Application Building</a:t>
              </a:r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xmlns="" id="{5DAC7591-EEED-456E-A6AF-0DF96597638C}"/>
                </a:ext>
              </a:extLst>
            </p:cNvPr>
            <p:cNvSpPr/>
            <p:nvPr/>
          </p:nvSpPr>
          <p:spPr>
            <a:xfrm>
              <a:off x="6443561" y="5267692"/>
              <a:ext cx="1146212" cy="1146212"/>
            </a:xfrm>
            <a:prstGeom prst="ellipse">
              <a:avLst/>
            </a:prstGeom>
            <a:solidFill>
              <a:srgbClr val="1C7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0D423782-C269-4877-A468-C049FCFE9A5D}"/>
              </a:ext>
            </a:extLst>
          </p:cNvPr>
          <p:cNvSpPr txBox="1"/>
          <p:nvPr/>
        </p:nvSpPr>
        <p:spPr>
          <a:xfrm>
            <a:off x="885408" y="2868475"/>
            <a:ext cx="2349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E6E7E9"/>
                </a:solidFill>
                <a:latin typeface="Tw Cen MT" panose="020B0602020104020603" pitchFamily="34" charset="0"/>
              </a:rPr>
              <a:t>Stages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338A6CC2-7CA9-4A80-B23E-BD2E3912837D}"/>
              </a:ext>
            </a:extLst>
          </p:cNvPr>
          <p:cNvGrpSpPr/>
          <p:nvPr/>
        </p:nvGrpSpPr>
        <p:grpSpPr>
          <a:xfrm>
            <a:off x="5150066" y="3568298"/>
            <a:ext cx="6175660" cy="1146212"/>
            <a:chOff x="7954782" y="2827441"/>
            <a:chExt cx="6175660" cy="114621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xmlns="" id="{8511D539-4517-4BAE-AE34-9BA8F0EF9D11}"/>
                </a:ext>
              </a:extLst>
            </p:cNvPr>
            <p:cNvSpPr/>
            <p:nvPr/>
          </p:nvSpPr>
          <p:spPr>
            <a:xfrm>
              <a:off x="7954782" y="2827441"/>
              <a:ext cx="1146212" cy="1146212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3D759AB8-77D0-4D44-AE23-514CEE1D83B8}"/>
                </a:ext>
              </a:extLst>
            </p:cNvPr>
            <p:cNvSpPr txBox="1"/>
            <p:nvPr/>
          </p:nvSpPr>
          <p:spPr>
            <a:xfrm>
              <a:off x="9324218" y="3143281"/>
              <a:ext cx="48062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002060"/>
                  </a:solidFill>
                  <a:latin typeface="Century Gothic (Headings)"/>
                </a:rPr>
                <a:t>Building models &amp; Training</a:t>
              </a:r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3ED79186-BF6E-4E68-95E6-766BDCDD3F11}"/>
              </a:ext>
            </a:extLst>
          </p:cNvPr>
          <p:cNvSpPr txBox="1"/>
          <p:nvPr/>
        </p:nvSpPr>
        <p:spPr>
          <a:xfrm>
            <a:off x="3401102" y="915827"/>
            <a:ext cx="2349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E6E7E9"/>
                </a:solidFill>
                <a:latin typeface="Tw Cen MT" panose="020B0602020104020603" pitchFamily="34" charset="0"/>
              </a:rPr>
              <a:t>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DF62A0D4-7E67-4A64-9AFD-E45B16B4DC8D}"/>
              </a:ext>
            </a:extLst>
          </p:cNvPr>
          <p:cNvSpPr txBox="1"/>
          <p:nvPr/>
        </p:nvSpPr>
        <p:spPr>
          <a:xfrm>
            <a:off x="4547314" y="2201514"/>
            <a:ext cx="2349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E6E7E9"/>
                </a:solidFill>
                <a:latin typeface="Tw Cen MT" panose="020B0602020104020603" pitchFamily="34" charset="0"/>
              </a:rPr>
              <a:t>2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BDACB0FD-6D78-4EAF-9E81-165A1D1DD1E1}"/>
              </a:ext>
            </a:extLst>
          </p:cNvPr>
          <p:cNvSpPr txBox="1"/>
          <p:nvPr/>
        </p:nvSpPr>
        <p:spPr>
          <a:xfrm>
            <a:off x="4563223" y="3630190"/>
            <a:ext cx="2349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E6E7E9"/>
                </a:solidFill>
                <a:latin typeface="Tw Cen MT" panose="020B0602020104020603" pitchFamily="34" charset="0"/>
              </a:rPr>
              <a:t>3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DE1A9943-0359-49C1-B4F6-E5E95A0D2A52}"/>
              </a:ext>
            </a:extLst>
          </p:cNvPr>
          <p:cNvSpPr txBox="1"/>
          <p:nvPr/>
        </p:nvSpPr>
        <p:spPr>
          <a:xfrm>
            <a:off x="3414947" y="4926510"/>
            <a:ext cx="2349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E6E7E9"/>
                </a:solidFill>
                <a:latin typeface="Tw Cen MT" panose="020B0602020104020603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525438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92D4DC-CA54-4382-AD0A-E75C7B57B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818"/>
            <a:ext cx="10515600" cy="498598"/>
          </a:xfrm>
        </p:spPr>
        <p:txBody>
          <a:bodyPr/>
          <a:lstStyle/>
          <a:p>
            <a:r>
              <a:rPr lang="en-US"/>
              <a:t>Research &amp; Data Collection</a:t>
            </a:r>
            <a:endParaRPr lang="en-US" dirty="0"/>
          </a:p>
        </p:txBody>
      </p:sp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9D3BEB2-B9D6-4A77-B77F-E76BFC478FA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995" y="1198286"/>
            <a:ext cx="5016415" cy="5087069"/>
          </a:xfrm>
          <a:prstGeom prst="rect">
            <a:avLst/>
          </a:prstGeom>
        </p:spPr>
      </p:pic>
      <p:pic>
        <p:nvPicPr>
          <p:cNvPr id="46" name="Picture 45" descr="A screenshot of a cell phone screen with text&#10;&#10;Description automatically generated">
            <a:extLst>
              <a:ext uri="{FF2B5EF4-FFF2-40B4-BE49-F238E27FC236}">
                <a16:creationId xmlns:a16="http://schemas.microsoft.com/office/drawing/2014/main" xmlns="" id="{F3C3ADB5-B340-4A87-96AF-6E8DD44DD0C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427747"/>
            <a:ext cx="5355005" cy="462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424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92D4DC-CA54-4382-AD0A-E75C7B57B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818"/>
            <a:ext cx="10515600" cy="498598"/>
          </a:xfrm>
        </p:spPr>
        <p:txBody>
          <a:bodyPr/>
          <a:lstStyle/>
          <a:p>
            <a:r>
              <a:rPr lang="en-US" dirty="0"/>
              <a:t>Emotion detection datasets - labeled</a:t>
            </a:r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xmlns="" id="{09F79217-D706-4446-967D-83DC90FF50E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550" y="3429000"/>
            <a:ext cx="2210066" cy="22100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187A0179-4C5B-4B68-82B3-65B600F1B1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6386" y="3429000"/>
            <a:ext cx="2210066" cy="2210066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xmlns="" id="{6798C767-1313-4853-9225-0E3F4A9F0CE5}"/>
              </a:ext>
            </a:extLst>
          </p:cNvPr>
          <p:cNvSpPr txBox="1">
            <a:spLocks/>
          </p:cNvSpPr>
          <p:nvPr/>
        </p:nvSpPr>
        <p:spPr>
          <a:xfrm>
            <a:off x="838200" y="2186959"/>
            <a:ext cx="10515600" cy="4985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Here we should put data samples example</a:t>
            </a:r>
          </a:p>
        </p:txBody>
      </p:sp>
    </p:spTree>
    <p:extLst>
      <p:ext uri="{BB962C8B-B14F-4D97-AF65-F5344CB8AC3E}">
        <p14:creationId xmlns:p14="http://schemas.microsoft.com/office/powerpoint/2010/main" val="2630833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">
      <a:dk1>
        <a:srgbClr val="000000"/>
      </a:dk1>
      <a:lt1>
        <a:srgbClr val="FFFFFF"/>
      </a:lt1>
      <a:dk2>
        <a:srgbClr val="000073"/>
      </a:dk2>
      <a:lt2>
        <a:srgbClr val="FFE6E6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63C1"/>
      </a:hlink>
      <a:folHlink>
        <a:srgbClr val="954F72"/>
      </a:folHlink>
    </a:clrScheme>
    <a:fontScheme name="Modern 01">
      <a:majorFont>
        <a:latin typeface="Century Gothic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shboard Templates Microsoft .potx" id="{4D573A18-E299-4CE9-BBD1-53C12673C0E6}" vid="{77D55C14-41CC-445A-B13B-4FC724EC06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972</Words>
  <Application>Microsoft Office PowerPoint</Application>
  <PresentationFormat>Widescreen</PresentationFormat>
  <Paragraphs>274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5" baseType="lpstr">
      <vt:lpstr>Arial Unicode MS</vt:lpstr>
      <vt:lpstr>Arial</vt:lpstr>
      <vt:lpstr>Calibri</vt:lpstr>
      <vt:lpstr>Cambria</vt:lpstr>
      <vt:lpstr>Century Gothic</vt:lpstr>
      <vt:lpstr>Century Gothic (Headings)</vt:lpstr>
      <vt:lpstr>Georgia</vt:lpstr>
      <vt:lpstr>Segoe UI Light</vt:lpstr>
      <vt:lpstr>Times New Roman</vt:lpstr>
      <vt:lpstr>Tw Cen MT</vt:lpstr>
      <vt:lpstr>Office Theme</vt:lpstr>
      <vt:lpstr>Slide 1</vt:lpstr>
      <vt:lpstr>PowerPoint Presentation</vt:lpstr>
      <vt:lpstr>PowerPoint Presentation</vt:lpstr>
      <vt:lpstr>PowerPoint Presentation</vt:lpstr>
      <vt:lpstr>PowerPoint Presentation</vt:lpstr>
      <vt:lpstr>What is NIRVATECHs?</vt:lpstr>
      <vt:lpstr>PowerPoint Presentation</vt:lpstr>
      <vt:lpstr>Research &amp; Data Collection</vt:lpstr>
      <vt:lpstr>Emotion detection datasets - labeled</vt:lpstr>
      <vt:lpstr>Emotion detection datasets - unlabeled</vt:lpstr>
      <vt:lpstr>Emotion detection datasets - validation</vt:lpstr>
      <vt:lpstr>Personality type datasets - labeled</vt:lpstr>
      <vt:lpstr>Emotion detection datasets - Results</vt:lpstr>
      <vt:lpstr>Pre-processing &amp; features engineering</vt:lpstr>
      <vt:lpstr>Pre-processing &amp; features engineering</vt:lpstr>
      <vt:lpstr>Pre-processing &amp; features engineering</vt:lpstr>
      <vt:lpstr>Building Models &amp; Training</vt:lpstr>
      <vt:lpstr>Building Models - structure</vt:lpstr>
      <vt:lpstr>Building Models - structure</vt:lpstr>
      <vt:lpstr>Building Models &amp; Training</vt:lpstr>
      <vt:lpstr>Nirvatechs mobile Application</vt:lpstr>
      <vt:lpstr>Where are We?</vt:lpstr>
      <vt:lpstr>Future work</vt:lpstr>
      <vt:lpstr>Future work</vt:lpstr>
      <vt:lpstr>Future work</vt:lpstr>
      <vt:lpstr>Slide 1</vt:lpstr>
      <vt:lpstr>Competitive advantage</vt:lpstr>
      <vt:lpstr>Sales &amp; marketing</vt:lpstr>
      <vt:lpstr>competitors</vt:lpstr>
      <vt:lpstr>competitors</vt:lpstr>
      <vt:lpstr>Business model</vt:lpstr>
      <vt:lpstr>Business model</vt:lpstr>
      <vt:lpstr>Around 800,000 person die due to suicide every year !</vt:lpstr>
      <vt:lpstr>Statistics 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2019-03-18T23:03:28Z</dcterms:created>
  <dcterms:modified xsi:type="dcterms:W3CDTF">2020-03-13T10:51:27Z</dcterms:modified>
</cp:coreProperties>
</file>