
<file path=[Content_Types].xml><?xml version="1.0" encoding="utf-8"?>
<Types xmlns="http://schemas.openxmlformats.org/package/2006/content-types">
  <Default Extension="png" ContentType="image/png"/>
  <Default Extension="jfif" ContentType="image/jpeg"/>
  <Default Extension="tmp"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heme/themeOverride1.xml" ContentType="application/vnd.openxmlformats-officedocument.themeOverr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6">
  <p:sldMasterIdLst>
    <p:sldMasterId id="2147483677" r:id="rId1"/>
  </p:sldMasterIdLst>
  <p:notesMasterIdLst>
    <p:notesMasterId r:id="rId69"/>
  </p:notesMasterIdLst>
  <p:sldIdLst>
    <p:sldId id="281" r:id="rId2"/>
    <p:sldId id="284" r:id="rId3"/>
    <p:sldId id="257" r:id="rId4"/>
    <p:sldId id="258" r:id="rId5"/>
    <p:sldId id="259" r:id="rId6"/>
    <p:sldId id="264" r:id="rId7"/>
    <p:sldId id="265" r:id="rId8"/>
    <p:sldId id="287" r:id="rId9"/>
    <p:sldId id="285" r:id="rId10"/>
    <p:sldId id="292" r:id="rId11"/>
    <p:sldId id="293" r:id="rId12"/>
    <p:sldId id="290" r:id="rId13"/>
    <p:sldId id="291" r:id="rId14"/>
    <p:sldId id="260" r:id="rId15"/>
    <p:sldId id="261" r:id="rId16"/>
    <p:sldId id="262" r:id="rId17"/>
    <p:sldId id="263" r:id="rId18"/>
    <p:sldId id="278" r:id="rId19"/>
    <p:sldId id="280" r:id="rId20"/>
    <p:sldId id="288" r:id="rId21"/>
    <p:sldId id="266" r:id="rId22"/>
    <p:sldId id="267" r:id="rId23"/>
    <p:sldId id="289" r:id="rId24"/>
    <p:sldId id="268" r:id="rId25"/>
    <p:sldId id="269" r:id="rId26"/>
    <p:sldId id="270" r:id="rId27"/>
    <p:sldId id="271" r:id="rId28"/>
    <p:sldId id="272" r:id="rId29"/>
    <p:sldId id="273" r:id="rId30"/>
    <p:sldId id="274" r:id="rId31"/>
    <p:sldId id="275" r:id="rId32"/>
    <p:sldId id="276" r:id="rId33"/>
    <p:sldId id="277" r:id="rId34"/>
    <p:sldId id="279" r:id="rId35"/>
    <p:sldId id="300" r:id="rId36"/>
    <p:sldId id="299" r:id="rId37"/>
    <p:sldId id="301" r:id="rId38"/>
    <p:sldId id="304" r:id="rId39"/>
    <p:sldId id="302" r:id="rId40"/>
    <p:sldId id="303" r:id="rId41"/>
    <p:sldId id="305" r:id="rId42"/>
    <p:sldId id="306" r:id="rId43"/>
    <p:sldId id="307" r:id="rId44"/>
    <p:sldId id="308" r:id="rId45"/>
    <p:sldId id="309" r:id="rId46"/>
    <p:sldId id="310" r:id="rId47"/>
    <p:sldId id="311" r:id="rId48"/>
    <p:sldId id="312" r:id="rId49"/>
    <p:sldId id="313" r:id="rId50"/>
    <p:sldId id="314" r:id="rId51"/>
    <p:sldId id="315" r:id="rId52"/>
    <p:sldId id="316" r:id="rId53"/>
    <p:sldId id="317" r:id="rId54"/>
    <p:sldId id="322" r:id="rId55"/>
    <p:sldId id="325" r:id="rId56"/>
    <p:sldId id="326" r:id="rId57"/>
    <p:sldId id="323" r:id="rId58"/>
    <p:sldId id="324" r:id="rId59"/>
    <p:sldId id="318" r:id="rId60"/>
    <p:sldId id="319" r:id="rId61"/>
    <p:sldId id="320" r:id="rId62"/>
    <p:sldId id="321" r:id="rId63"/>
    <p:sldId id="295" r:id="rId64"/>
    <p:sldId id="297" r:id="rId65"/>
    <p:sldId id="296" r:id="rId66"/>
    <p:sldId id="298" r:id="rId67"/>
    <p:sldId id="294" r:id="rId6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54" d="100"/>
          <a:sy n="154" d="100"/>
        </p:scale>
        <p:origin x="534" y="144"/>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71"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6CF3D68-0435-4447-9323-1418F7BAD387}" type="datetimeFigureOut">
              <a:rPr lang="en-US" smtClean="0"/>
              <a:t>6/8/2020</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88D70FA-8038-4355-A166-4432B3D1698D}" type="slidenum">
              <a:rPr lang="en-US" smtClean="0"/>
              <a:t>‹#›</a:t>
            </a:fld>
            <a:endParaRPr lang="en-US" dirty="0"/>
          </a:p>
        </p:txBody>
      </p:sp>
    </p:spTree>
    <p:extLst>
      <p:ext uri="{BB962C8B-B14F-4D97-AF65-F5344CB8AC3E}">
        <p14:creationId xmlns:p14="http://schemas.microsoft.com/office/powerpoint/2010/main" val="24839406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DAAE1FE-786B-4B83-86A4-F53D629261B4}" type="slidenum">
              <a:rPr lang="en-US" smtClean="0"/>
              <a:t>1</a:t>
            </a:fld>
            <a:endParaRPr lang="en-US" dirty="0"/>
          </a:p>
        </p:txBody>
      </p:sp>
    </p:spTree>
    <p:extLst>
      <p:ext uri="{BB962C8B-B14F-4D97-AF65-F5344CB8AC3E}">
        <p14:creationId xmlns:p14="http://schemas.microsoft.com/office/powerpoint/2010/main" val="19768507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DAAE1FE-786B-4B83-86A4-F53D629261B4}" type="slidenum">
              <a:rPr lang="en-US" smtClean="0"/>
              <a:t>2</a:t>
            </a:fld>
            <a:endParaRPr lang="en-US" dirty="0"/>
          </a:p>
        </p:txBody>
      </p:sp>
    </p:spTree>
    <p:extLst>
      <p:ext uri="{BB962C8B-B14F-4D97-AF65-F5344CB8AC3E}">
        <p14:creationId xmlns:p14="http://schemas.microsoft.com/office/powerpoint/2010/main" val="12008718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88D70FA-8038-4355-A166-4432B3D1698D}" type="slidenum">
              <a:rPr lang="en-US" smtClean="0"/>
              <a:t>5</a:t>
            </a:fld>
            <a:endParaRPr lang="en-US" dirty="0"/>
          </a:p>
        </p:txBody>
      </p:sp>
    </p:spTree>
    <p:extLst>
      <p:ext uri="{BB962C8B-B14F-4D97-AF65-F5344CB8AC3E}">
        <p14:creationId xmlns:p14="http://schemas.microsoft.com/office/powerpoint/2010/main" val="19918753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88D70FA-8038-4355-A166-4432B3D1698D}" type="slidenum">
              <a:rPr lang="en-US" smtClean="0"/>
              <a:t>30</a:t>
            </a:fld>
            <a:endParaRPr lang="en-US" dirty="0"/>
          </a:p>
        </p:txBody>
      </p:sp>
    </p:spTree>
    <p:extLst>
      <p:ext uri="{BB962C8B-B14F-4D97-AF65-F5344CB8AC3E}">
        <p14:creationId xmlns:p14="http://schemas.microsoft.com/office/powerpoint/2010/main" val="25743697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88D70FA-8038-4355-A166-4432B3D1698D}" type="slidenum">
              <a:rPr lang="en-US" smtClean="0"/>
              <a:t>64</a:t>
            </a:fld>
            <a:endParaRPr lang="en-US"/>
          </a:p>
        </p:txBody>
      </p:sp>
    </p:spTree>
    <p:extLst>
      <p:ext uri="{BB962C8B-B14F-4D97-AF65-F5344CB8AC3E}">
        <p14:creationId xmlns:p14="http://schemas.microsoft.com/office/powerpoint/2010/main" val="18248704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F852A2D-27B2-4F18-A052-D312152EA69F}" type="datetimeFigureOut">
              <a:rPr lang="en-US" smtClean="0"/>
              <a:t>6/8/2020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0B699BCC-6244-4B5E-8C89-45DD97A5D0D4}" type="slidenum">
              <a:rPr lang="en-US" smtClean="0"/>
              <a:t>‹#›</a:t>
            </a:fld>
            <a:endParaRPr lang="en-US" dirty="0"/>
          </a:p>
        </p:txBody>
      </p:sp>
    </p:spTree>
    <p:extLst>
      <p:ext uri="{BB962C8B-B14F-4D97-AF65-F5344CB8AC3E}">
        <p14:creationId xmlns:p14="http://schemas.microsoft.com/office/powerpoint/2010/main" val="35828265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F852A2D-27B2-4F18-A052-D312152EA69F}" type="datetimeFigureOut">
              <a:rPr lang="en-US" smtClean="0"/>
              <a:t>6/8/2020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0B699BCC-6244-4B5E-8C89-45DD97A5D0D4}" type="slidenum">
              <a:rPr lang="en-US" smtClean="0"/>
              <a:t>‹#›</a:t>
            </a:fld>
            <a:endParaRPr lang="en-US" dirty="0"/>
          </a:p>
        </p:txBody>
      </p:sp>
    </p:spTree>
    <p:extLst>
      <p:ext uri="{BB962C8B-B14F-4D97-AF65-F5344CB8AC3E}">
        <p14:creationId xmlns:p14="http://schemas.microsoft.com/office/powerpoint/2010/main" val="40081916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F852A2D-27B2-4F18-A052-D312152EA69F}" type="datetimeFigureOut">
              <a:rPr lang="en-US" smtClean="0"/>
              <a:t>6/8/2020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0B699BCC-6244-4B5E-8C89-45DD97A5D0D4}" type="slidenum">
              <a:rPr lang="en-US" smtClean="0"/>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72309119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4F852A2D-27B2-4F18-A052-D312152EA69F}" type="datetimeFigureOut">
              <a:rPr lang="en-US" smtClean="0"/>
              <a:t>6/8/2020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0B699BCC-6244-4B5E-8C89-45DD97A5D0D4}" type="slidenum">
              <a:rPr lang="en-US" smtClean="0"/>
              <a:t>‹#›</a:t>
            </a:fld>
            <a:endParaRPr lang="en-US" dirty="0"/>
          </a:p>
        </p:txBody>
      </p:sp>
    </p:spTree>
    <p:extLst>
      <p:ext uri="{BB962C8B-B14F-4D97-AF65-F5344CB8AC3E}">
        <p14:creationId xmlns:p14="http://schemas.microsoft.com/office/powerpoint/2010/main" val="3661087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4F852A2D-27B2-4F18-A052-D312152EA69F}" type="datetimeFigureOut">
              <a:rPr lang="en-US" smtClean="0"/>
              <a:t>6/8/2020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0B699BCC-6244-4B5E-8C89-45DD97A5D0D4}" type="slidenum">
              <a:rPr lang="en-US" smtClean="0"/>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60068140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4F852A2D-27B2-4F18-A052-D312152EA69F}" type="datetimeFigureOut">
              <a:rPr lang="en-US" smtClean="0"/>
              <a:t>6/8/2020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0B699BCC-6244-4B5E-8C89-45DD97A5D0D4}" type="slidenum">
              <a:rPr lang="en-US" smtClean="0"/>
              <a:t>‹#›</a:t>
            </a:fld>
            <a:endParaRPr lang="en-US" dirty="0"/>
          </a:p>
        </p:txBody>
      </p:sp>
    </p:spTree>
    <p:extLst>
      <p:ext uri="{BB962C8B-B14F-4D97-AF65-F5344CB8AC3E}">
        <p14:creationId xmlns:p14="http://schemas.microsoft.com/office/powerpoint/2010/main" val="316027071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852A2D-27B2-4F18-A052-D312152EA69F}" type="datetimeFigureOut">
              <a:rPr lang="en-US" smtClean="0"/>
              <a:t>6/8/2020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0B699BCC-6244-4B5E-8C89-45DD97A5D0D4}" type="slidenum">
              <a:rPr lang="en-US" smtClean="0"/>
              <a:t>‹#›</a:t>
            </a:fld>
            <a:endParaRPr lang="en-US" dirty="0"/>
          </a:p>
        </p:txBody>
      </p:sp>
    </p:spTree>
    <p:extLst>
      <p:ext uri="{BB962C8B-B14F-4D97-AF65-F5344CB8AC3E}">
        <p14:creationId xmlns:p14="http://schemas.microsoft.com/office/powerpoint/2010/main" val="186031495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852A2D-27B2-4F18-A052-D312152EA69F}" type="datetimeFigureOut">
              <a:rPr lang="en-US" smtClean="0"/>
              <a:t>6/8/2020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0B699BCC-6244-4B5E-8C89-45DD97A5D0D4}" type="slidenum">
              <a:rPr lang="en-US" smtClean="0"/>
              <a:t>‹#›</a:t>
            </a:fld>
            <a:endParaRPr lang="en-US" dirty="0"/>
          </a:p>
        </p:txBody>
      </p:sp>
    </p:spTree>
    <p:extLst>
      <p:ext uri="{BB962C8B-B14F-4D97-AF65-F5344CB8AC3E}">
        <p14:creationId xmlns:p14="http://schemas.microsoft.com/office/powerpoint/2010/main" val="20576131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852A2D-27B2-4F18-A052-D312152EA69F}" type="datetimeFigureOut">
              <a:rPr lang="en-US" smtClean="0"/>
              <a:t>6/8/2020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0B699BCC-6244-4B5E-8C89-45DD97A5D0D4}" type="slidenum">
              <a:rPr lang="en-US" smtClean="0"/>
              <a:t>‹#›</a:t>
            </a:fld>
            <a:endParaRPr lang="en-US" dirty="0"/>
          </a:p>
        </p:txBody>
      </p:sp>
    </p:spTree>
    <p:extLst>
      <p:ext uri="{BB962C8B-B14F-4D97-AF65-F5344CB8AC3E}">
        <p14:creationId xmlns:p14="http://schemas.microsoft.com/office/powerpoint/2010/main" val="17028684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F852A2D-27B2-4F18-A052-D312152EA69F}" type="datetimeFigureOut">
              <a:rPr lang="en-US" smtClean="0"/>
              <a:t>6/8/2020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0B699BCC-6244-4B5E-8C89-45DD97A5D0D4}" type="slidenum">
              <a:rPr lang="en-US" smtClean="0"/>
              <a:t>‹#›</a:t>
            </a:fld>
            <a:endParaRPr lang="en-US" dirty="0"/>
          </a:p>
        </p:txBody>
      </p:sp>
    </p:spTree>
    <p:extLst>
      <p:ext uri="{BB962C8B-B14F-4D97-AF65-F5344CB8AC3E}">
        <p14:creationId xmlns:p14="http://schemas.microsoft.com/office/powerpoint/2010/main" val="4299138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F852A2D-27B2-4F18-A052-D312152EA69F}" type="datetimeFigureOut">
              <a:rPr lang="en-US" smtClean="0"/>
              <a:t>6/8/2020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0B699BCC-6244-4B5E-8C89-45DD97A5D0D4}" type="slidenum">
              <a:rPr lang="en-US" smtClean="0"/>
              <a:t>‹#›</a:t>
            </a:fld>
            <a:endParaRPr lang="en-US" dirty="0"/>
          </a:p>
        </p:txBody>
      </p:sp>
    </p:spTree>
    <p:extLst>
      <p:ext uri="{BB962C8B-B14F-4D97-AF65-F5344CB8AC3E}">
        <p14:creationId xmlns:p14="http://schemas.microsoft.com/office/powerpoint/2010/main" val="26355368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F852A2D-27B2-4F18-A052-D312152EA69F}" type="datetimeFigureOut">
              <a:rPr lang="en-US" smtClean="0"/>
              <a:t>6/8/2020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0B699BCC-6244-4B5E-8C89-45DD97A5D0D4}" type="slidenum">
              <a:rPr lang="en-US" smtClean="0"/>
              <a:t>‹#›</a:t>
            </a:fld>
            <a:endParaRPr lang="en-US" dirty="0"/>
          </a:p>
        </p:txBody>
      </p:sp>
    </p:spTree>
    <p:extLst>
      <p:ext uri="{BB962C8B-B14F-4D97-AF65-F5344CB8AC3E}">
        <p14:creationId xmlns:p14="http://schemas.microsoft.com/office/powerpoint/2010/main" val="40890895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F852A2D-27B2-4F18-A052-D312152EA69F}" type="datetimeFigureOut">
              <a:rPr lang="en-US" smtClean="0"/>
              <a:t>6/8/2020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0B699BCC-6244-4B5E-8C89-45DD97A5D0D4}" type="slidenum">
              <a:rPr lang="en-US" smtClean="0"/>
              <a:t>‹#›</a:t>
            </a:fld>
            <a:endParaRPr lang="en-US" dirty="0"/>
          </a:p>
        </p:txBody>
      </p:sp>
    </p:spTree>
    <p:extLst>
      <p:ext uri="{BB962C8B-B14F-4D97-AF65-F5344CB8AC3E}">
        <p14:creationId xmlns:p14="http://schemas.microsoft.com/office/powerpoint/2010/main" val="21403689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852A2D-27B2-4F18-A052-D312152EA69F}" type="datetimeFigureOut">
              <a:rPr lang="en-US" smtClean="0"/>
              <a:t>6/8/2020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0B699BCC-6244-4B5E-8C89-45DD97A5D0D4}" type="slidenum">
              <a:rPr lang="en-US" smtClean="0"/>
              <a:t>‹#›</a:t>
            </a:fld>
            <a:endParaRPr lang="en-US" dirty="0"/>
          </a:p>
        </p:txBody>
      </p:sp>
    </p:spTree>
    <p:extLst>
      <p:ext uri="{BB962C8B-B14F-4D97-AF65-F5344CB8AC3E}">
        <p14:creationId xmlns:p14="http://schemas.microsoft.com/office/powerpoint/2010/main" val="31857813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4F852A2D-27B2-4F18-A052-D312152EA69F}" type="datetimeFigureOut">
              <a:rPr lang="en-US" smtClean="0"/>
              <a:t>6/8/2020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0B699BCC-6244-4B5E-8C89-45DD97A5D0D4}" type="slidenum">
              <a:rPr lang="en-US" smtClean="0"/>
              <a:t>‹#›</a:t>
            </a:fld>
            <a:endParaRPr lang="en-US" dirty="0"/>
          </a:p>
        </p:txBody>
      </p:sp>
    </p:spTree>
    <p:extLst>
      <p:ext uri="{BB962C8B-B14F-4D97-AF65-F5344CB8AC3E}">
        <p14:creationId xmlns:p14="http://schemas.microsoft.com/office/powerpoint/2010/main" val="26204405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4F852A2D-27B2-4F18-A052-D312152EA69F}" type="datetimeFigureOut">
              <a:rPr lang="en-US" smtClean="0"/>
              <a:t>6/8/2020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0B699BCC-6244-4B5E-8C89-45DD97A5D0D4}" type="slidenum">
              <a:rPr lang="en-US" smtClean="0"/>
              <a:t>‹#›</a:t>
            </a:fld>
            <a:endParaRPr lang="en-US" dirty="0"/>
          </a:p>
        </p:txBody>
      </p:sp>
    </p:spTree>
    <p:extLst>
      <p:ext uri="{BB962C8B-B14F-4D97-AF65-F5344CB8AC3E}">
        <p14:creationId xmlns:p14="http://schemas.microsoft.com/office/powerpoint/2010/main" val="3052138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4F852A2D-27B2-4F18-A052-D312152EA69F}" type="datetimeFigureOut">
              <a:rPr lang="en-US" smtClean="0"/>
              <a:t>6/8/2020</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0B699BCC-6244-4B5E-8C89-45DD97A5D0D4}" type="slidenum">
              <a:rPr lang="en-US" smtClean="0"/>
              <a:t>‹#›</a:t>
            </a:fld>
            <a:endParaRPr lang="en-US" dirty="0"/>
          </a:p>
        </p:txBody>
      </p:sp>
    </p:spTree>
    <p:extLst>
      <p:ext uri="{BB962C8B-B14F-4D97-AF65-F5344CB8AC3E}">
        <p14:creationId xmlns:p14="http://schemas.microsoft.com/office/powerpoint/2010/main" val="3306102147"/>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jfif"/><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themeOverride" Target="../theme/themeOverride1.xml"/><Relationship Id="rId4" Type="http://schemas.openxmlformats.org/officeDocument/2006/relationships/image" Target="../media/image1.jpeg"/></Relationships>
</file>

<file path=ppt/slides/_rels/slide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http://www.angelfire.com/de/jwp/Differance.html" TargetMode="Externa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00.png"/></Relationships>
</file>

<file path=ppt/slides/_rels/slide3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33.xml.rels><?xml version="1.0" encoding="UTF-8" standalone="yes"?>
<Relationships xmlns="http://schemas.openxmlformats.org/package/2006/relationships"><Relationship Id="rId3" Type="http://schemas.openxmlformats.org/officeDocument/2006/relationships/image" Target="../media/image270.pn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3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39.emf"/><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41.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2.xml"/><Relationship Id="rId4" Type="http://schemas.openxmlformats.org/officeDocument/2006/relationships/image" Target="../media/image45.png"/></Relationships>
</file>

<file path=ppt/slides/_rels/slide56.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350.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370.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380.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400.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tmp"/><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light spots">
            <a:extLst>
              <a:ext uri="{FF2B5EF4-FFF2-40B4-BE49-F238E27FC236}">
                <a16:creationId xmlns:a16="http://schemas.microsoft.com/office/drawing/2014/main" id="{1A23FE0C-9A67-334E-9B7F-83AA9CF636A8}"/>
              </a:ext>
            </a:extLst>
          </p:cNvPr>
          <p:cNvPicPr>
            <a:picLocks noChangeAspect="1"/>
          </p:cNvPicPr>
          <p:nvPr/>
        </p:nvPicPr>
        <p:blipFill rotWithShape="1">
          <a:blip r:embed="rId3" cstate="print">
            <a:alphaModFix amt="40000"/>
            <a:extLst>
              <a:ext uri="{28A0092B-C50C-407E-A947-70E740481C1C}">
                <a14:useLocalDpi xmlns:a14="http://schemas.microsoft.com/office/drawing/2010/main"/>
              </a:ext>
            </a:extLst>
          </a:blip>
          <a:srcRect/>
          <a:stretch/>
        </p:blipFill>
        <p:spPr>
          <a:xfrm>
            <a:off x="-9669" y="0"/>
            <a:ext cx="12192000" cy="6857990"/>
          </a:xfrm>
          <a:prstGeom prst="rect">
            <a:avLst/>
          </a:prstGeom>
        </p:spPr>
      </p:pic>
      <p:sp>
        <p:nvSpPr>
          <p:cNvPr id="2" name="Title 1">
            <a:extLst>
              <a:ext uri="{FF2B5EF4-FFF2-40B4-BE49-F238E27FC236}">
                <a16:creationId xmlns:a16="http://schemas.microsoft.com/office/drawing/2014/main" id="{F266081D-517B-5D43-A7B4-E67DDEDC0B31}"/>
              </a:ext>
            </a:extLst>
          </p:cNvPr>
          <p:cNvSpPr>
            <a:spLocks noGrp="1"/>
          </p:cNvSpPr>
          <p:nvPr>
            <p:ph type="ctrTitle"/>
          </p:nvPr>
        </p:nvSpPr>
        <p:spPr>
          <a:xfrm>
            <a:off x="91498" y="-26940"/>
            <a:ext cx="10297717" cy="1659134"/>
          </a:xfrm>
        </p:spPr>
        <p:txBody>
          <a:bodyPr>
            <a:normAutofit fontScale="90000"/>
          </a:bodyPr>
          <a:lstStyle/>
          <a:p>
            <a:pPr algn="ctr"/>
            <a:r>
              <a:rPr lang="en-US" b="1" dirty="0">
                <a:solidFill>
                  <a:schemeClr val="tx1"/>
                </a:solidFill>
              </a:rPr>
              <a:t>Analysis and Design Foundations of Nablus tower Building</a:t>
            </a:r>
            <a:endParaRPr lang="en-US" dirty="0">
              <a:solidFill>
                <a:schemeClr val="tx1"/>
              </a:solidFill>
            </a:endParaRPr>
          </a:p>
        </p:txBody>
      </p:sp>
      <p:sp>
        <p:nvSpPr>
          <p:cNvPr id="13" name="Subtitle 12">
            <a:extLst>
              <a:ext uri="{FF2B5EF4-FFF2-40B4-BE49-F238E27FC236}">
                <a16:creationId xmlns:a16="http://schemas.microsoft.com/office/drawing/2014/main" id="{F05262DB-6398-4AF9-96A3-041CFB112303}"/>
              </a:ext>
            </a:extLst>
          </p:cNvPr>
          <p:cNvSpPr>
            <a:spLocks noGrp="1"/>
          </p:cNvSpPr>
          <p:nvPr>
            <p:ph type="subTitle" idx="1"/>
          </p:nvPr>
        </p:nvSpPr>
        <p:spPr>
          <a:xfrm>
            <a:off x="324985" y="1795982"/>
            <a:ext cx="8915399" cy="1126283"/>
          </a:xfrm>
        </p:spPr>
        <p:txBody>
          <a:bodyPr>
            <a:noAutofit/>
          </a:bodyPr>
          <a:lstStyle/>
          <a:p>
            <a:r>
              <a:rPr lang="en-US" sz="2000" b="1" dirty="0">
                <a:solidFill>
                  <a:schemeClr val="tx1"/>
                </a:solidFill>
              </a:rPr>
              <a:t>Prepared by:</a:t>
            </a:r>
          </a:p>
          <a:p>
            <a:r>
              <a:rPr lang="en-US" sz="2000" b="1" dirty="0">
                <a:solidFill>
                  <a:schemeClr val="tx1"/>
                </a:solidFill>
              </a:rPr>
              <a:t>Firas Sameer Hareez</a:t>
            </a:r>
          </a:p>
          <a:p>
            <a:r>
              <a:rPr lang="en-US" sz="2000" b="1" dirty="0">
                <a:solidFill>
                  <a:schemeClr val="tx1"/>
                </a:solidFill>
              </a:rPr>
              <a:t>Omran Omar Said</a:t>
            </a:r>
          </a:p>
          <a:p>
            <a:r>
              <a:rPr lang="en-US" sz="2000" b="1" dirty="0">
                <a:solidFill>
                  <a:schemeClr val="tx1"/>
                </a:solidFill>
              </a:rPr>
              <a:t>Wael Rezeq Zeed </a:t>
            </a:r>
          </a:p>
          <a:p>
            <a:r>
              <a:rPr lang="en-US" sz="2000" b="1" dirty="0">
                <a:solidFill>
                  <a:schemeClr val="tx1"/>
                </a:solidFill>
              </a:rPr>
              <a:t>Yazan Ahmad khwaireh</a:t>
            </a:r>
          </a:p>
          <a:p>
            <a:r>
              <a:rPr lang="en-US" sz="2000" b="1" dirty="0">
                <a:solidFill>
                  <a:schemeClr val="tx1"/>
                </a:solidFill>
              </a:rPr>
              <a:t>Under supervision of: Dr. Mohammad Ghazal</a:t>
            </a:r>
            <a:r>
              <a:rPr lang="en-US" sz="2400" b="1" dirty="0">
                <a:solidFill>
                  <a:schemeClr val="tx1"/>
                </a:solidFill>
              </a:rPr>
              <a:t>.</a:t>
            </a:r>
            <a:endParaRPr lang="en-US" sz="2000" b="1" dirty="0">
              <a:solidFill>
                <a:schemeClr val="tx1"/>
              </a:solidFill>
            </a:endParaRPr>
          </a:p>
          <a:p>
            <a:endParaRPr lang="en-US" sz="2000" dirty="0"/>
          </a:p>
        </p:txBody>
      </p:sp>
      <p:pic>
        <p:nvPicPr>
          <p:cNvPr id="47" name="صورة 5" descr="C:\Users\User\Desktop\received_726870907723346.png">
            <a:extLst>
              <a:ext uri="{FF2B5EF4-FFF2-40B4-BE49-F238E27FC236}">
                <a16:creationId xmlns:a16="http://schemas.microsoft.com/office/drawing/2014/main" id="{2B85B37F-A0D4-4829-BD1C-DC9DD3D20036}"/>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6096000" y="1625974"/>
            <a:ext cx="4470511" cy="5333600"/>
          </a:xfrm>
          <a:prstGeom prst="ellipse">
            <a:avLst/>
          </a:prstGeom>
          <a:ln>
            <a:noFill/>
          </a:ln>
          <a:effectLst>
            <a:softEdge rad="112500"/>
          </a:effectLst>
        </p:spPr>
      </p:pic>
      <p:pic>
        <p:nvPicPr>
          <p:cNvPr id="49" name="Picture 48">
            <a:extLst>
              <a:ext uri="{FF2B5EF4-FFF2-40B4-BE49-F238E27FC236}">
                <a16:creationId xmlns:a16="http://schemas.microsoft.com/office/drawing/2014/main" id="{8870EE45-A198-4271-87F2-2B25A08D6F8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187526" y="68424"/>
            <a:ext cx="2017058" cy="2143125"/>
          </a:xfrm>
          <a:prstGeom prst="rect">
            <a:avLst/>
          </a:prstGeom>
          <a:ln>
            <a:noFill/>
          </a:ln>
          <a:effectLst>
            <a:softEdge rad="112500"/>
          </a:effectLst>
        </p:spPr>
      </p:pic>
    </p:spTree>
    <p:extLst>
      <p:ext uri="{BB962C8B-B14F-4D97-AF65-F5344CB8AC3E}">
        <p14:creationId xmlns:p14="http://schemas.microsoft.com/office/powerpoint/2010/main" val="3129412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light spots">
            <a:extLst>
              <a:ext uri="{FF2B5EF4-FFF2-40B4-BE49-F238E27FC236}">
                <a16:creationId xmlns:a16="http://schemas.microsoft.com/office/drawing/2014/main" id="{91E593C5-EA59-490C-8FDD-2A8554D2D83C}"/>
              </a:ext>
            </a:extLst>
          </p:cNvPr>
          <p:cNvPicPr>
            <a:picLocks noChangeAspect="1"/>
          </p:cNvPicPr>
          <p:nvPr/>
        </p:nvPicPr>
        <p:blipFill rotWithShape="1">
          <a:blip r:embed="rId2" cstate="print">
            <a:alphaModFix amt="40000"/>
            <a:extLst>
              <a:ext uri="{28A0092B-C50C-407E-A947-70E740481C1C}">
                <a14:useLocalDpi xmlns:a14="http://schemas.microsoft.com/office/drawing/2010/main"/>
              </a:ext>
            </a:extLst>
          </a:blip>
          <a:srcRect/>
          <a:stretch/>
        </p:blipFill>
        <p:spPr>
          <a:xfrm>
            <a:off x="0" y="10"/>
            <a:ext cx="12192000" cy="6857990"/>
          </a:xfrm>
          <a:prstGeom prst="rect">
            <a:avLst/>
          </a:prstGeom>
        </p:spPr>
      </p:pic>
      <p:sp>
        <p:nvSpPr>
          <p:cNvPr id="3" name="Content Placeholder 2">
            <a:extLst>
              <a:ext uri="{FF2B5EF4-FFF2-40B4-BE49-F238E27FC236}">
                <a16:creationId xmlns:a16="http://schemas.microsoft.com/office/drawing/2014/main" id="{F9B413F9-E7D0-4E49-961E-17D009B1512C}"/>
              </a:ext>
            </a:extLst>
          </p:cNvPr>
          <p:cNvSpPr>
            <a:spLocks noGrp="1"/>
          </p:cNvSpPr>
          <p:nvPr>
            <p:ph idx="1"/>
          </p:nvPr>
        </p:nvSpPr>
        <p:spPr>
          <a:xfrm>
            <a:off x="-96384" y="1540189"/>
            <a:ext cx="7728825" cy="4935256"/>
          </a:xfrm>
        </p:spPr>
        <p:txBody>
          <a:bodyPr>
            <a:normAutofit/>
          </a:bodyPr>
          <a:lstStyle/>
          <a:p>
            <a:r>
              <a:rPr lang="en-US" sz="2400" b="1" dirty="0">
                <a:solidFill>
                  <a:schemeClr val="tx1"/>
                </a:solidFill>
              </a:rPr>
              <a:t>Raft foundation is a large combined thick slab designed to seat and support the whole or a large part of a structure.</a:t>
            </a:r>
          </a:p>
          <a:p>
            <a:pPr marL="0" indent="0">
              <a:buNone/>
            </a:pPr>
            <a:r>
              <a:rPr lang="en-US" sz="2400" b="1" dirty="0">
                <a:solidFill>
                  <a:schemeClr val="tx1"/>
                </a:solidFill>
              </a:rPr>
              <a:t> </a:t>
            </a:r>
          </a:p>
          <a:p>
            <a:r>
              <a:rPr lang="en-US" sz="2400" b="1" dirty="0">
                <a:solidFill>
                  <a:schemeClr val="tx1"/>
                </a:solidFill>
              </a:rPr>
              <a:t>A raft is usually used when subsoil is weak, or columns are closely located and with deviated loadings. It also serves as a transfer slab to combine and tie up all the vertical loading elements to the plate-form foundation. By doing so, differential settlement can be avoided.</a:t>
            </a:r>
          </a:p>
          <a:p>
            <a:endParaRPr lang="en-US" dirty="0"/>
          </a:p>
        </p:txBody>
      </p:sp>
      <p:sp>
        <p:nvSpPr>
          <p:cNvPr id="5" name="Title 1">
            <a:extLst>
              <a:ext uri="{FF2B5EF4-FFF2-40B4-BE49-F238E27FC236}">
                <a16:creationId xmlns:a16="http://schemas.microsoft.com/office/drawing/2014/main" id="{72C2C71C-B4CF-4577-9615-6B4D7075695A}"/>
              </a:ext>
            </a:extLst>
          </p:cNvPr>
          <p:cNvSpPr>
            <a:spLocks noGrp="1"/>
          </p:cNvSpPr>
          <p:nvPr>
            <p:ph type="title"/>
          </p:nvPr>
        </p:nvSpPr>
        <p:spPr>
          <a:xfrm>
            <a:off x="2886270" y="0"/>
            <a:ext cx="9402114" cy="1280890"/>
          </a:xfrm>
        </p:spPr>
        <p:txBody>
          <a:bodyPr/>
          <a:lstStyle/>
          <a:p>
            <a:r>
              <a:rPr lang="en-US" b="1" dirty="0">
                <a:solidFill>
                  <a:schemeClr val="tx1"/>
                </a:solidFill>
              </a:rPr>
              <a:t>RAFT Foundation</a:t>
            </a:r>
            <a:br>
              <a:rPr lang="en-US" b="1" dirty="0">
                <a:solidFill>
                  <a:schemeClr val="tx1"/>
                </a:solidFill>
              </a:rPr>
            </a:br>
            <a:endParaRPr lang="en-US" dirty="0">
              <a:solidFill>
                <a:schemeClr val="tx1"/>
              </a:solidFill>
            </a:endParaRPr>
          </a:p>
        </p:txBody>
      </p:sp>
      <p:pic>
        <p:nvPicPr>
          <p:cNvPr id="6" name="صورة 28">
            <a:extLst>
              <a:ext uri="{FF2B5EF4-FFF2-40B4-BE49-F238E27FC236}">
                <a16:creationId xmlns:a16="http://schemas.microsoft.com/office/drawing/2014/main" id="{57EA6133-EBA4-4690-81B4-A9FE07709BFF}"/>
              </a:ext>
            </a:extLst>
          </p:cNvPr>
          <p:cNvPicPr/>
          <p:nvPr/>
        </p:nvPicPr>
        <p:blipFill>
          <a:blip r:embed="rId3"/>
          <a:srcRect/>
          <a:stretch>
            <a:fillRect/>
          </a:stretch>
        </p:blipFill>
        <p:spPr bwMode="auto">
          <a:xfrm>
            <a:off x="7728825" y="1922734"/>
            <a:ext cx="4463175" cy="4935255"/>
          </a:xfrm>
          <a:prstGeom prst="rect">
            <a:avLst/>
          </a:prstGeom>
          <a:noFill/>
          <a:ln w="12700">
            <a:solidFill>
              <a:sysClr val="windowText" lastClr="000000"/>
            </a:solidFill>
            <a:miter lim="800000"/>
            <a:headEnd/>
            <a:tailEnd/>
          </a:ln>
        </p:spPr>
      </p:pic>
    </p:spTree>
    <p:extLst>
      <p:ext uri="{BB962C8B-B14F-4D97-AF65-F5344CB8AC3E}">
        <p14:creationId xmlns:p14="http://schemas.microsoft.com/office/powerpoint/2010/main" val="30765941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light spots">
            <a:extLst>
              <a:ext uri="{FF2B5EF4-FFF2-40B4-BE49-F238E27FC236}">
                <a16:creationId xmlns:a16="http://schemas.microsoft.com/office/drawing/2014/main" id="{866494E6-17BB-4422-B11C-0371230A6DEC}"/>
              </a:ext>
            </a:extLst>
          </p:cNvPr>
          <p:cNvPicPr>
            <a:picLocks noChangeAspect="1"/>
          </p:cNvPicPr>
          <p:nvPr/>
        </p:nvPicPr>
        <p:blipFill rotWithShape="1">
          <a:blip r:embed="rId2" cstate="print">
            <a:alphaModFix amt="40000"/>
            <a:extLst>
              <a:ext uri="{28A0092B-C50C-407E-A947-70E740481C1C}">
                <a14:useLocalDpi xmlns:a14="http://schemas.microsoft.com/office/drawing/2010/main"/>
              </a:ext>
            </a:extLst>
          </a:blip>
          <a:srcRect/>
          <a:stretch/>
        </p:blipFill>
        <p:spPr>
          <a:xfrm>
            <a:off x="0" y="0"/>
            <a:ext cx="12192000" cy="6857990"/>
          </a:xfrm>
          <a:prstGeom prst="rect">
            <a:avLst/>
          </a:prstGeom>
        </p:spPr>
      </p:pic>
      <p:sp>
        <p:nvSpPr>
          <p:cNvPr id="2" name="Title 1">
            <a:extLst>
              <a:ext uri="{FF2B5EF4-FFF2-40B4-BE49-F238E27FC236}">
                <a16:creationId xmlns:a16="http://schemas.microsoft.com/office/drawing/2014/main" id="{5AD9C017-E0AE-4EF4-A256-D0D3DA2BAC17}"/>
              </a:ext>
            </a:extLst>
          </p:cNvPr>
          <p:cNvSpPr>
            <a:spLocks noGrp="1"/>
          </p:cNvSpPr>
          <p:nvPr>
            <p:ph type="title"/>
          </p:nvPr>
        </p:nvSpPr>
        <p:spPr>
          <a:xfrm>
            <a:off x="2891505" y="-1"/>
            <a:ext cx="8911687" cy="1280890"/>
          </a:xfrm>
        </p:spPr>
        <p:txBody>
          <a:bodyPr/>
          <a:lstStyle/>
          <a:p>
            <a:pPr lvl="0"/>
            <a:r>
              <a:rPr lang="en-US" b="1" dirty="0">
                <a:solidFill>
                  <a:schemeClr val="tx1"/>
                </a:solidFill>
              </a:rPr>
              <a:t>Piled  foundation </a:t>
            </a:r>
          </a:p>
        </p:txBody>
      </p:sp>
      <p:sp>
        <p:nvSpPr>
          <p:cNvPr id="3" name="Content Placeholder 2">
            <a:extLst>
              <a:ext uri="{FF2B5EF4-FFF2-40B4-BE49-F238E27FC236}">
                <a16:creationId xmlns:a16="http://schemas.microsoft.com/office/drawing/2014/main" id="{4397F212-68D3-4830-9E7A-C405F35BA393}"/>
              </a:ext>
            </a:extLst>
          </p:cNvPr>
          <p:cNvSpPr>
            <a:spLocks noGrp="1"/>
          </p:cNvSpPr>
          <p:nvPr>
            <p:ph idx="1"/>
          </p:nvPr>
        </p:nvSpPr>
        <p:spPr>
          <a:xfrm>
            <a:off x="0" y="1743269"/>
            <a:ext cx="8915400" cy="3777622"/>
          </a:xfrm>
        </p:spPr>
        <p:txBody>
          <a:bodyPr/>
          <a:lstStyle/>
          <a:p>
            <a:r>
              <a:rPr lang="en-US" b="1" dirty="0">
                <a:solidFill>
                  <a:schemeClr val="tx1"/>
                </a:solidFill>
              </a:rPr>
              <a:t>Piled foundation is a form of foundation using piles to transfer the loads of a structure down to a firm soil stratum with sufficient load-taking capacity.</a:t>
            </a:r>
          </a:p>
          <a:p>
            <a:r>
              <a:rPr lang="en-US" b="1" dirty="0">
                <a:solidFill>
                  <a:schemeClr val="tx1"/>
                </a:solidFill>
              </a:rPr>
              <a:t>         Piled Foundation can be classified into:</a:t>
            </a:r>
          </a:p>
          <a:p>
            <a:pPr lvl="1"/>
            <a:r>
              <a:rPr lang="en-US" b="1" dirty="0">
                <a:solidFill>
                  <a:schemeClr val="tx1"/>
                </a:solidFill>
              </a:rPr>
              <a:t>End Bearing pile or Friction pile (or of combined nature)</a:t>
            </a:r>
          </a:p>
          <a:p>
            <a:pPr lvl="1"/>
            <a:r>
              <a:rPr lang="en-US" b="1" dirty="0">
                <a:solidFill>
                  <a:schemeClr val="tx1"/>
                </a:solidFill>
              </a:rPr>
              <a:t>Piles formed by manual or mechanical methods</a:t>
            </a:r>
          </a:p>
          <a:p>
            <a:r>
              <a:rPr lang="en-US" b="1" dirty="0">
                <a:solidFill>
                  <a:schemeClr val="tx1"/>
                </a:solidFill>
              </a:rPr>
              <a:t>Percussion Piles (driven by hammer) or Non-percussion Piles </a:t>
            </a:r>
          </a:p>
        </p:txBody>
      </p:sp>
      <p:pic>
        <p:nvPicPr>
          <p:cNvPr id="5" name="صورة 1">
            <a:extLst>
              <a:ext uri="{FF2B5EF4-FFF2-40B4-BE49-F238E27FC236}">
                <a16:creationId xmlns:a16="http://schemas.microsoft.com/office/drawing/2014/main" id="{E976FAAD-734A-475F-804F-75025A52265C}"/>
              </a:ext>
            </a:extLst>
          </p:cNvPr>
          <p:cNvPicPr/>
          <p:nvPr/>
        </p:nvPicPr>
        <p:blipFill>
          <a:blip r:embed="rId3"/>
          <a:srcRect/>
          <a:stretch>
            <a:fillRect/>
          </a:stretch>
        </p:blipFill>
        <p:spPr bwMode="auto">
          <a:xfrm>
            <a:off x="7539135" y="3141306"/>
            <a:ext cx="4652865" cy="3716685"/>
          </a:xfrm>
          <a:prstGeom prst="rect">
            <a:avLst/>
          </a:prstGeom>
          <a:noFill/>
          <a:ln w="9525">
            <a:noFill/>
            <a:miter lim="800000"/>
            <a:headEnd/>
            <a:tailEnd/>
          </a:ln>
        </p:spPr>
      </p:pic>
      <p:pic>
        <p:nvPicPr>
          <p:cNvPr id="6" name="Picture 5" descr="C:\Users\najah freinds\Desktop\pile-foundation-500x500.jpg">
            <a:extLst>
              <a:ext uri="{FF2B5EF4-FFF2-40B4-BE49-F238E27FC236}">
                <a16:creationId xmlns:a16="http://schemas.microsoft.com/office/drawing/2014/main" id="{B71E855C-504E-4266-8479-7041B1DA55D5}"/>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1306286" y="4248539"/>
            <a:ext cx="3676067" cy="2609461"/>
          </a:xfrm>
          <a:prstGeom prst="rect">
            <a:avLst/>
          </a:prstGeom>
          <a:noFill/>
          <a:ln>
            <a:noFill/>
          </a:ln>
        </p:spPr>
      </p:pic>
    </p:spTree>
    <p:extLst>
      <p:ext uri="{BB962C8B-B14F-4D97-AF65-F5344CB8AC3E}">
        <p14:creationId xmlns:p14="http://schemas.microsoft.com/office/powerpoint/2010/main" val="7204606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light spots">
            <a:extLst>
              <a:ext uri="{FF2B5EF4-FFF2-40B4-BE49-F238E27FC236}">
                <a16:creationId xmlns:a16="http://schemas.microsoft.com/office/drawing/2014/main" id="{99545D60-E39A-40DF-9E71-1FCAF09B35F2}"/>
              </a:ext>
            </a:extLst>
          </p:cNvPr>
          <p:cNvPicPr>
            <a:picLocks noChangeAspect="1"/>
          </p:cNvPicPr>
          <p:nvPr/>
        </p:nvPicPr>
        <p:blipFill rotWithShape="1">
          <a:blip r:embed="rId2" cstate="print">
            <a:alphaModFix amt="40000"/>
            <a:extLst>
              <a:ext uri="{28A0092B-C50C-407E-A947-70E740481C1C}">
                <a14:useLocalDpi xmlns:a14="http://schemas.microsoft.com/office/drawing/2010/main"/>
              </a:ext>
            </a:extLst>
          </a:blip>
          <a:srcRect/>
          <a:stretch/>
        </p:blipFill>
        <p:spPr>
          <a:xfrm>
            <a:off x="0" y="0"/>
            <a:ext cx="12192000" cy="6857990"/>
          </a:xfrm>
          <a:prstGeom prst="rect">
            <a:avLst/>
          </a:prstGeom>
        </p:spPr>
      </p:pic>
      <p:pic>
        <p:nvPicPr>
          <p:cNvPr id="6" name="Picture 5">
            <a:extLst>
              <a:ext uri="{FF2B5EF4-FFF2-40B4-BE49-F238E27FC236}">
                <a16:creationId xmlns:a16="http://schemas.microsoft.com/office/drawing/2014/main" id="{57F5EEA9-5497-4E68-894E-ECE3F6493B0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0"/>
            <a:ext cx="12192000" cy="6858000"/>
          </a:xfrm>
          <a:prstGeom prst="rect">
            <a:avLst/>
          </a:prstGeom>
        </p:spPr>
      </p:pic>
    </p:spTree>
    <p:extLst>
      <p:ext uri="{BB962C8B-B14F-4D97-AF65-F5344CB8AC3E}">
        <p14:creationId xmlns:p14="http://schemas.microsoft.com/office/powerpoint/2010/main" val="32838152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light spots">
            <a:extLst>
              <a:ext uri="{FF2B5EF4-FFF2-40B4-BE49-F238E27FC236}">
                <a16:creationId xmlns:a16="http://schemas.microsoft.com/office/drawing/2014/main" id="{7BA1B267-AEED-40DD-B89C-EAAC8575EAD6}"/>
              </a:ext>
            </a:extLst>
          </p:cNvPr>
          <p:cNvPicPr>
            <a:picLocks noChangeAspect="1"/>
          </p:cNvPicPr>
          <p:nvPr/>
        </p:nvPicPr>
        <p:blipFill rotWithShape="1">
          <a:blip r:embed="rId2" cstate="print">
            <a:alphaModFix amt="40000"/>
            <a:extLst>
              <a:ext uri="{28A0092B-C50C-407E-A947-70E740481C1C}">
                <a14:useLocalDpi xmlns:a14="http://schemas.microsoft.com/office/drawing/2010/main"/>
              </a:ext>
            </a:extLst>
          </a:blip>
          <a:srcRect/>
          <a:stretch/>
        </p:blipFill>
        <p:spPr>
          <a:xfrm>
            <a:off x="0" y="0"/>
            <a:ext cx="12192000" cy="6857990"/>
          </a:xfrm>
          <a:prstGeom prst="rect">
            <a:avLst/>
          </a:prstGeom>
        </p:spPr>
      </p:pic>
      <p:pic>
        <p:nvPicPr>
          <p:cNvPr id="6" name="Picture 5">
            <a:extLst>
              <a:ext uri="{FF2B5EF4-FFF2-40B4-BE49-F238E27FC236}">
                <a16:creationId xmlns:a16="http://schemas.microsoft.com/office/drawing/2014/main" id="{F81BA28C-80EF-4EA2-AB77-6FCC8AEAC4A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31371276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light spots">
            <a:extLst>
              <a:ext uri="{FF2B5EF4-FFF2-40B4-BE49-F238E27FC236}">
                <a16:creationId xmlns:a16="http://schemas.microsoft.com/office/drawing/2014/main" id="{772F8B5B-ECC2-4D49-A026-57C3DB5886CB}"/>
              </a:ext>
            </a:extLst>
          </p:cNvPr>
          <p:cNvPicPr>
            <a:picLocks noChangeAspect="1"/>
          </p:cNvPicPr>
          <p:nvPr/>
        </p:nvPicPr>
        <p:blipFill rotWithShape="1">
          <a:blip r:embed="rId2" cstate="print">
            <a:alphaModFix amt="40000"/>
            <a:extLst>
              <a:ext uri="{28A0092B-C50C-407E-A947-70E740481C1C}">
                <a14:useLocalDpi xmlns:a14="http://schemas.microsoft.com/office/drawing/2010/main"/>
              </a:ext>
            </a:extLst>
          </a:blip>
          <a:srcRect/>
          <a:stretch/>
        </p:blipFill>
        <p:spPr>
          <a:xfrm>
            <a:off x="0" y="0"/>
            <a:ext cx="12192000" cy="6857990"/>
          </a:xfrm>
          <a:prstGeom prst="rect">
            <a:avLst/>
          </a:prstGeom>
        </p:spPr>
      </p:pic>
      <p:sp>
        <p:nvSpPr>
          <p:cNvPr id="2" name="Title 1">
            <a:extLst>
              <a:ext uri="{FF2B5EF4-FFF2-40B4-BE49-F238E27FC236}">
                <a16:creationId xmlns:a16="http://schemas.microsoft.com/office/drawing/2014/main" id="{17F8F3E4-D3A2-46F7-99C1-4F3AF2856319}"/>
              </a:ext>
            </a:extLst>
          </p:cNvPr>
          <p:cNvSpPr>
            <a:spLocks noGrp="1"/>
          </p:cNvSpPr>
          <p:nvPr>
            <p:ph type="title"/>
          </p:nvPr>
        </p:nvSpPr>
        <p:spPr>
          <a:xfrm>
            <a:off x="3519766" y="76714"/>
            <a:ext cx="8911687" cy="1280890"/>
          </a:xfrm>
        </p:spPr>
        <p:txBody>
          <a:bodyPr/>
          <a:lstStyle/>
          <a:p>
            <a:r>
              <a:rPr lang="en-US" b="1" dirty="0">
                <a:solidFill>
                  <a:schemeClr val="tx1"/>
                </a:solidFill>
              </a:rPr>
              <a:t>Site investigation </a:t>
            </a:r>
          </a:p>
        </p:txBody>
      </p:sp>
      <p:sp>
        <p:nvSpPr>
          <p:cNvPr id="3" name="Content Placeholder 2">
            <a:extLst>
              <a:ext uri="{FF2B5EF4-FFF2-40B4-BE49-F238E27FC236}">
                <a16:creationId xmlns:a16="http://schemas.microsoft.com/office/drawing/2014/main" id="{DD3872AC-D5EE-4E29-AAE7-20FF30B330E8}"/>
              </a:ext>
            </a:extLst>
          </p:cNvPr>
          <p:cNvSpPr>
            <a:spLocks noGrp="1"/>
          </p:cNvSpPr>
          <p:nvPr>
            <p:ph idx="1"/>
          </p:nvPr>
        </p:nvSpPr>
        <p:spPr>
          <a:xfrm>
            <a:off x="903481" y="1540189"/>
            <a:ext cx="9895148" cy="4599354"/>
          </a:xfrm>
        </p:spPr>
        <p:txBody>
          <a:bodyPr/>
          <a:lstStyle/>
          <a:p>
            <a:pPr lvl="0"/>
            <a:r>
              <a:rPr lang="en-US" sz="2400" b="1" dirty="0">
                <a:solidFill>
                  <a:schemeClr val="tx1"/>
                </a:solidFill>
              </a:rPr>
              <a:t>Site Geology</a:t>
            </a:r>
          </a:p>
          <a:p>
            <a:r>
              <a:rPr lang="en-US" sz="2400" b="1" dirty="0">
                <a:solidFill>
                  <a:schemeClr val="tx1"/>
                </a:solidFill>
              </a:rPr>
              <a:t>It was found through close Checking of the site and through drilling the sounding boreholes that the site's soil is made of soft, wet poplar and plastic throughout the depths of the excavated holes. In the drilling area number one, at a depth of 7 meters, a dry, medium-hard gray poplar appears. knowing that the excavation took place at a depth of 7 meters from the natural ground level (street level).</a:t>
            </a:r>
          </a:p>
          <a:p>
            <a:endParaRPr lang="en-US" dirty="0"/>
          </a:p>
        </p:txBody>
      </p:sp>
    </p:spTree>
    <p:extLst>
      <p:ext uri="{BB962C8B-B14F-4D97-AF65-F5344CB8AC3E}">
        <p14:creationId xmlns:p14="http://schemas.microsoft.com/office/powerpoint/2010/main" val="10816813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light spots">
            <a:extLst>
              <a:ext uri="{FF2B5EF4-FFF2-40B4-BE49-F238E27FC236}">
                <a16:creationId xmlns:a16="http://schemas.microsoft.com/office/drawing/2014/main" id="{DF90446C-D321-482E-ACF5-FA11249ED4CA}"/>
              </a:ext>
            </a:extLst>
          </p:cNvPr>
          <p:cNvPicPr>
            <a:picLocks noChangeAspect="1"/>
          </p:cNvPicPr>
          <p:nvPr/>
        </p:nvPicPr>
        <p:blipFill rotWithShape="1">
          <a:blip r:embed="rId2" cstate="print">
            <a:alphaModFix amt="40000"/>
            <a:extLst>
              <a:ext uri="{28A0092B-C50C-407E-A947-70E740481C1C}">
                <a14:useLocalDpi xmlns:a14="http://schemas.microsoft.com/office/drawing/2010/main"/>
              </a:ext>
            </a:extLst>
          </a:blip>
          <a:srcRect/>
          <a:stretch/>
        </p:blipFill>
        <p:spPr>
          <a:xfrm>
            <a:off x="0" y="0"/>
            <a:ext cx="12192000" cy="6857990"/>
          </a:xfrm>
          <a:prstGeom prst="rect">
            <a:avLst/>
          </a:prstGeom>
        </p:spPr>
      </p:pic>
      <p:sp>
        <p:nvSpPr>
          <p:cNvPr id="2" name="Title 1">
            <a:extLst>
              <a:ext uri="{FF2B5EF4-FFF2-40B4-BE49-F238E27FC236}">
                <a16:creationId xmlns:a16="http://schemas.microsoft.com/office/drawing/2014/main" id="{17F8F3E4-D3A2-46F7-99C1-4F3AF2856319}"/>
              </a:ext>
            </a:extLst>
          </p:cNvPr>
          <p:cNvSpPr>
            <a:spLocks noGrp="1"/>
          </p:cNvSpPr>
          <p:nvPr>
            <p:ph type="title"/>
          </p:nvPr>
        </p:nvSpPr>
        <p:spPr>
          <a:xfrm>
            <a:off x="2847962" y="82935"/>
            <a:ext cx="8911687" cy="1280890"/>
          </a:xfrm>
        </p:spPr>
        <p:txBody>
          <a:bodyPr/>
          <a:lstStyle/>
          <a:p>
            <a:r>
              <a:rPr lang="en-US" b="1" dirty="0">
                <a:solidFill>
                  <a:schemeClr val="tx1"/>
                </a:solidFill>
              </a:rPr>
              <a:t>Site investigation </a:t>
            </a:r>
          </a:p>
        </p:txBody>
      </p:sp>
      <p:sp>
        <p:nvSpPr>
          <p:cNvPr id="3" name="Content Placeholder 2">
            <a:extLst>
              <a:ext uri="{FF2B5EF4-FFF2-40B4-BE49-F238E27FC236}">
                <a16:creationId xmlns:a16="http://schemas.microsoft.com/office/drawing/2014/main" id="{DD3872AC-D5EE-4E29-AAE7-20FF30B330E8}"/>
              </a:ext>
            </a:extLst>
          </p:cNvPr>
          <p:cNvSpPr>
            <a:spLocks noGrp="1"/>
          </p:cNvSpPr>
          <p:nvPr>
            <p:ph idx="1"/>
          </p:nvPr>
        </p:nvSpPr>
        <p:spPr>
          <a:xfrm>
            <a:off x="835056" y="1540189"/>
            <a:ext cx="10591833" cy="5234876"/>
          </a:xfrm>
        </p:spPr>
        <p:txBody>
          <a:bodyPr>
            <a:normAutofit lnSpcReduction="10000"/>
          </a:bodyPr>
          <a:lstStyle/>
          <a:p>
            <a:pPr lvl="0"/>
            <a:r>
              <a:rPr lang="en-US" sz="2300" b="1" dirty="0">
                <a:solidFill>
                  <a:schemeClr val="tx1"/>
                </a:solidFill>
              </a:rPr>
              <a:t>Soil bearing capacity:</a:t>
            </a:r>
          </a:p>
          <a:p>
            <a:r>
              <a:rPr lang="en-US" sz="2300" b="1" dirty="0">
                <a:solidFill>
                  <a:schemeClr val="tx1"/>
                </a:solidFill>
              </a:rPr>
              <a:t>The soil bearing capacity of the formula reconstituted samples (worst case) can be calculated using the Terzaghi formula to calculate the bearing ability of any base:</a:t>
            </a:r>
          </a:p>
          <a:p>
            <a:r>
              <a:rPr lang="en-US" sz="2300" b="1" dirty="0">
                <a:solidFill>
                  <a:schemeClr val="tx1"/>
                </a:solidFill>
              </a:rPr>
              <a:t>qult = CNc + </a:t>
            </a:r>
            <a:r>
              <a:rPr lang="en-US" sz="2300" b="1" dirty="0">
                <a:solidFill>
                  <a:schemeClr val="tx1"/>
                </a:solidFill>
                <a:sym typeface="Symbol" panose="05050102010706020507" pitchFamily="18" charset="2"/>
              </a:rPr>
              <a:t></a:t>
            </a:r>
            <a:r>
              <a:rPr lang="en-US" sz="2300" b="1" dirty="0">
                <a:solidFill>
                  <a:schemeClr val="tx1"/>
                </a:solidFill>
              </a:rPr>
              <a:t>o DNq + 0.5 </a:t>
            </a:r>
            <a:r>
              <a:rPr lang="en-US" sz="2300" b="1" dirty="0">
                <a:solidFill>
                  <a:schemeClr val="tx1"/>
                </a:solidFill>
                <a:sym typeface="Symbol" panose="05050102010706020507" pitchFamily="18" charset="2"/>
              </a:rPr>
              <a:t></a:t>
            </a:r>
            <a:r>
              <a:rPr lang="en-US" sz="2300" b="1" dirty="0">
                <a:solidFill>
                  <a:schemeClr val="tx1"/>
                </a:solidFill>
              </a:rPr>
              <a:t> 1 B N </a:t>
            </a:r>
            <a:r>
              <a:rPr lang="en-US" sz="2300" b="1" dirty="0">
                <a:solidFill>
                  <a:schemeClr val="tx1"/>
                </a:solidFill>
                <a:sym typeface="Symbol" panose="05050102010706020507" pitchFamily="18" charset="2"/>
              </a:rPr>
              <a:t></a:t>
            </a:r>
            <a:endParaRPr lang="en-US" sz="2300" b="1" dirty="0">
              <a:solidFill>
                <a:schemeClr val="tx1"/>
              </a:solidFill>
            </a:endParaRPr>
          </a:p>
          <a:p>
            <a:pPr rtl="1"/>
            <a:r>
              <a:rPr lang="en-US" sz="2300" b="1" dirty="0">
                <a:solidFill>
                  <a:schemeClr val="tx1"/>
                </a:solidFill>
              </a:rPr>
              <a:t>Calculation of base bearing capacity (assumed)</a:t>
            </a:r>
          </a:p>
          <a:p>
            <a:pPr rtl="1"/>
            <a:r>
              <a:rPr lang="en-US" sz="2300" b="1" dirty="0">
                <a:solidFill>
                  <a:schemeClr val="tx1"/>
                </a:solidFill>
              </a:rPr>
              <a:t>B=10.0 m</a:t>
            </a:r>
          </a:p>
          <a:p>
            <a:pPr rtl="1"/>
            <a:r>
              <a:rPr lang="en-US" sz="2300" b="1" dirty="0">
                <a:solidFill>
                  <a:schemeClr val="tx1"/>
                </a:solidFill>
              </a:rPr>
              <a:t> L=20.0 m</a:t>
            </a:r>
          </a:p>
          <a:p>
            <a:pPr rtl="1"/>
            <a:r>
              <a:rPr lang="en-US" sz="2300" b="1" dirty="0">
                <a:solidFill>
                  <a:schemeClr val="tx1"/>
                </a:solidFill>
              </a:rPr>
              <a:t> L/B =1</a:t>
            </a:r>
          </a:p>
          <a:p>
            <a:pPr rtl="1"/>
            <a:r>
              <a:rPr lang="en-US" sz="2300" b="1" dirty="0">
                <a:solidFill>
                  <a:schemeClr val="tx1"/>
                </a:solidFill>
              </a:rPr>
              <a:t> D= 3.0 m (from the existing ground level at the date of exploration) </a:t>
            </a:r>
          </a:p>
          <a:p>
            <a:pPr rtl="1"/>
            <a:r>
              <a:rPr lang="en-US" sz="2300" b="1" dirty="0">
                <a:solidFill>
                  <a:schemeClr val="tx1"/>
                </a:solidFill>
              </a:rPr>
              <a:t>C = 10 KN/m²</a:t>
            </a:r>
          </a:p>
          <a:p>
            <a:pPr rtl="1"/>
            <a:r>
              <a:rPr lang="en-US" sz="2300" b="1" dirty="0">
                <a:solidFill>
                  <a:schemeClr val="tx1"/>
                </a:solidFill>
              </a:rPr>
              <a:t> </a:t>
            </a:r>
            <a:r>
              <a:rPr lang="en-US" sz="2300" b="1" dirty="0">
                <a:solidFill>
                  <a:schemeClr val="tx1"/>
                </a:solidFill>
                <a:sym typeface="Symbol" panose="05050102010706020507" pitchFamily="18" charset="2"/>
              </a:rPr>
              <a:t></a:t>
            </a:r>
            <a:r>
              <a:rPr lang="en-US" sz="2300" b="1" dirty="0">
                <a:solidFill>
                  <a:schemeClr val="tx1"/>
                </a:solidFill>
              </a:rPr>
              <a:t> = 15º</a:t>
            </a:r>
          </a:p>
          <a:p>
            <a:endParaRPr lang="en-US" dirty="0"/>
          </a:p>
        </p:txBody>
      </p:sp>
    </p:spTree>
    <p:extLst>
      <p:ext uri="{BB962C8B-B14F-4D97-AF65-F5344CB8AC3E}">
        <p14:creationId xmlns:p14="http://schemas.microsoft.com/office/powerpoint/2010/main" val="32898584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light spots">
            <a:extLst>
              <a:ext uri="{FF2B5EF4-FFF2-40B4-BE49-F238E27FC236}">
                <a16:creationId xmlns:a16="http://schemas.microsoft.com/office/drawing/2014/main" id="{D185886D-5BF7-40EC-82A5-FDD354BC272B}"/>
              </a:ext>
            </a:extLst>
          </p:cNvPr>
          <p:cNvPicPr>
            <a:picLocks noChangeAspect="1"/>
          </p:cNvPicPr>
          <p:nvPr/>
        </p:nvPicPr>
        <p:blipFill rotWithShape="1">
          <a:blip r:embed="rId2" cstate="print">
            <a:alphaModFix amt="40000"/>
            <a:extLst>
              <a:ext uri="{28A0092B-C50C-407E-A947-70E740481C1C}">
                <a14:useLocalDpi xmlns:a14="http://schemas.microsoft.com/office/drawing/2010/main"/>
              </a:ext>
            </a:extLst>
          </a:blip>
          <a:srcRect/>
          <a:stretch/>
        </p:blipFill>
        <p:spPr>
          <a:xfrm>
            <a:off x="0" y="0"/>
            <a:ext cx="12192000" cy="6857990"/>
          </a:xfrm>
          <a:prstGeom prst="rect">
            <a:avLst/>
          </a:prstGeom>
        </p:spPr>
      </p:pic>
      <p:sp>
        <p:nvSpPr>
          <p:cNvPr id="2" name="Title 1">
            <a:extLst>
              <a:ext uri="{FF2B5EF4-FFF2-40B4-BE49-F238E27FC236}">
                <a16:creationId xmlns:a16="http://schemas.microsoft.com/office/drawing/2014/main" id="{17F8F3E4-D3A2-46F7-99C1-4F3AF2856319}"/>
              </a:ext>
            </a:extLst>
          </p:cNvPr>
          <p:cNvSpPr>
            <a:spLocks noGrp="1"/>
          </p:cNvSpPr>
          <p:nvPr>
            <p:ph type="title"/>
          </p:nvPr>
        </p:nvSpPr>
        <p:spPr>
          <a:xfrm>
            <a:off x="2592925" y="89155"/>
            <a:ext cx="8911687" cy="1280890"/>
          </a:xfrm>
        </p:spPr>
        <p:txBody>
          <a:bodyPr/>
          <a:lstStyle/>
          <a:p>
            <a:r>
              <a:rPr lang="en-US" b="1" dirty="0">
                <a:solidFill>
                  <a:schemeClr val="tx1"/>
                </a:solidFill>
              </a:rPr>
              <a:t>Site investigation </a:t>
            </a:r>
          </a:p>
        </p:txBody>
      </p:sp>
      <p:pic>
        <p:nvPicPr>
          <p:cNvPr id="12" name="Content Placeholder 11">
            <a:extLst>
              <a:ext uri="{FF2B5EF4-FFF2-40B4-BE49-F238E27FC236}">
                <a16:creationId xmlns:a16="http://schemas.microsoft.com/office/drawing/2014/main" id="{83D9989D-8CCA-485A-AB0C-45A35464259A}"/>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443136" y="1611086"/>
            <a:ext cx="10061476" cy="5203371"/>
          </a:xfrm>
        </p:spPr>
      </p:pic>
    </p:spTree>
    <p:extLst>
      <p:ext uri="{BB962C8B-B14F-4D97-AF65-F5344CB8AC3E}">
        <p14:creationId xmlns:p14="http://schemas.microsoft.com/office/powerpoint/2010/main" val="29719993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light spots">
            <a:extLst>
              <a:ext uri="{FF2B5EF4-FFF2-40B4-BE49-F238E27FC236}">
                <a16:creationId xmlns:a16="http://schemas.microsoft.com/office/drawing/2014/main" id="{44912759-1551-425C-9D21-012F90071BB1}"/>
              </a:ext>
            </a:extLst>
          </p:cNvPr>
          <p:cNvPicPr>
            <a:picLocks noChangeAspect="1"/>
          </p:cNvPicPr>
          <p:nvPr/>
        </p:nvPicPr>
        <p:blipFill rotWithShape="1">
          <a:blip r:embed="rId2" cstate="print">
            <a:alphaModFix amt="40000"/>
            <a:extLst>
              <a:ext uri="{28A0092B-C50C-407E-A947-70E740481C1C}">
                <a14:useLocalDpi xmlns:a14="http://schemas.microsoft.com/office/drawing/2010/main"/>
              </a:ext>
            </a:extLst>
          </a:blip>
          <a:srcRect/>
          <a:stretch/>
        </p:blipFill>
        <p:spPr>
          <a:xfrm>
            <a:off x="0" y="0"/>
            <a:ext cx="12192000" cy="6857990"/>
          </a:xfrm>
          <a:prstGeom prst="rect">
            <a:avLst/>
          </a:prstGeom>
        </p:spPr>
      </p:pic>
      <p:sp>
        <p:nvSpPr>
          <p:cNvPr id="2" name="Title 1">
            <a:extLst>
              <a:ext uri="{FF2B5EF4-FFF2-40B4-BE49-F238E27FC236}">
                <a16:creationId xmlns:a16="http://schemas.microsoft.com/office/drawing/2014/main" id="{17F8F3E4-D3A2-46F7-99C1-4F3AF2856319}"/>
              </a:ext>
            </a:extLst>
          </p:cNvPr>
          <p:cNvSpPr>
            <a:spLocks noGrp="1"/>
          </p:cNvSpPr>
          <p:nvPr>
            <p:ph type="title"/>
          </p:nvPr>
        </p:nvSpPr>
        <p:spPr>
          <a:xfrm>
            <a:off x="3280313" y="31102"/>
            <a:ext cx="8911687" cy="1280890"/>
          </a:xfrm>
        </p:spPr>
        <p:txBody>
          <a:bodyPr/>
          <a:lstStyle/>
          <a:p>
            <a:r>
              <a:rPr lang="en-US" b="1" dirty="0">
                <a:solidFill>
                  <a:schemeClr val="tx1"/>
                </a:solidFill>
              </a:rPr>
              <a:t>Site investigation </a:t>
            </a:r>
          </a:p>
        </p:txBody>
      </p:sp>
      <p:sp>
        <p:nvSpPr>
          <p:cNvPr id="3" name="Content Placeholder 2">
            <a:extLst>
              <a:ext uri="{FF2B5EF4-FFF2-40B4-BE49-F238E27FC236}">
                <a16:creationId xmlns:a16="http://schemas.microsoft.com/office/drawing/2014/main" id="{DD3872AC-D5EE-4E29-AAE7-20FF30B330E8}"/>
              </a:ext>
            </a:extLst>
          </p:cNvPr>
          <p:cNvSpPr>
            <a:spLocks noGrp="1"/>
          </p:cNvSpPr>
          <p:nvPr>
            <p:ph idx="1"/>
          </p:nvPr>
        </p:nvSpPr>
        <p:spPr>
          <a:xfrm>
            <a:off x="373225" y="1667069"/>
            <a:ext cx="10347616" cy="4051320"/>
          </a:xfrm>
        </p:spPr>
        <p:txBody>
          <a:bodyPr>
            <a:normAutofit/>
          </a:bodyPr>
          <a:lstStyle/>
          <a:p>
            <a:pPr lvl="0"/>
            <a:r>
              <a:rPr lang="en-US" sz="2800" b="1" dirty="0">
                <a:solidFill>
                  <a:schemeClr val="tx1"/>
                </a:solidFill>
              </a:rPr>
              <a:t>Results and recommendations</a:t>
            </a:r>
          </a:p>
          <a:p>
            <a:pPr lvl="0"/>
            <a:r>
              <a:rPr lang="en-US" sz="2800" b="1" dirty="0">
                <a:solidFill>
                  <a:schemeClr val="tx1"/>
                </a:solidFill>
              </a:rPr>
              <a:t>It is recommended that the soil bearing capacity does not exceed 2.5 kg / cm^2, assuming that the foundations will be based on the compacted gravel layer as indicated previously for the mat foundation. </a:t>
            </a:r>
            <a:r>
              <a:rPr lang="en-US" sz="2800" b="1" u="sng" dirty="0">
                <a:solidFill>
                  <a:schemeClr val="tx1"/>
                </a:solidFill>
              </a:rPr>
              <a:t>It is also recommended to do bearing Test check to ensure soil bearing capacity.</a:t>
            </a:r>
            <a:endParaRPr lang="en-US" sz="2800" b="1" dirty="0">
              <a:solidFill>
                <a:schemeClr val="tx1"/>
              </a:solidFill>
            </a:endParaRPr>
          </a:p>
        </p:txBody>
      </p:sp>
    </p:spTree>
    <p:extLst>
      <p:ext uri="{BB962C8B-B14F-4D97-AF65-F5344CB8AC3E}">
        <p14:creationId xmlns:p14="http://schemas.microsoft.com/office/powerpoint/2010/main" val="2354942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light spots">
            <a:extLst>
              <a:ext uri="{FF2B5EF4-FFF2-40B4-BE49-F238E27FC236}">
                <a16:creationId xmlns:a16="http://schemas.microsoft.com/office/drawing/2014/main" id="{3685A6C3-3814-45DB-AAD2-69896EEA26D1}"/>
              </a:ext>
            </a:extLst>
          </p:cNvPr>
          <p:cNvPicPr>
            <a:picLocks noChangeAspect="1"/>
          </p:cNvPicPr>
          <p:nvPr/>
        </p:nvPicPr>
        <p:blipFill rotWithShape="1">
          <a:blip r:embed="rId2" cstate="print">
            <a:alphaModFix amt="40000"/>
            <a:extLst>
              <a:ext uri="{28A0092B-C50C-407E-A947-70E740481C1C}">
                <a14:useLocalDpi xmlns:a14="http://schemas.microsoft.com/office/drawing/2010/main"/>
              </a:ext>
            </a:extLst>
          </a:blip>
          <a:srcRect/>
          <a:stretch/>
        </p:blipFill>
        <p:spPr>
          <a:xfrm>
            <a:off x="0" y="0"/>
            <a:ext cx="12192000" cy="6857990"/>
          </a:xfrm>
          <a:prstGeom prst="rect">
            <a:avLst/>
          </a:prstGeom>
        </p:spPr>
      </p:pic>
      <p:sp>
        <p:nvSpPr>
          <p:cNvPr id="2" name="Title 1">
            <a:extLst>
              <a:ext uri="{FF2B5EF4-FFF2-40B4-BE49-F238E27FC236}">
                <a16:creationId xmlns:a16="http://schemas.microsoft.com/office/drawing/2014/main" id="{9F7B493F-82A8-4760-AC98-7678028B2772}"/>
              </a:ext>
            </a:extLst>
          </p:cNvPr>
          <p:cNvSpPr>
            <a:spLocks noGrp="1"/>
          </p:cNvSpPr>
          <p:nvPr>
            <p:ph type="title"/>
          </p:nvPr>
        </p:nvSpPr>
        <p:spPr>
          <a:xfrm>
            <a:off x="3647317" y="0"/>
            <a:ext cx="8911687" cy="1280890"/>
          </a:xfrm>
        </p:spPr>
        <p:txBody>
          <a:bodyPr/>
          <a:lstStyle/>
          <a:p>
            <a:r>
              <a:rPr lang="en-US" b="1" dirty="0">
                <a:solidFill>
                  <a:schemeClr val="tx1"/>
                </a:solidFill>
              </a:rPr>
              <a:t>Site investigation </a:t>
            </a:r>
          </a:p>
        </p:txBody>
      </p:sp>
      <p:sp>
        <p:nvSpPr>
          <p:cNvPr id="3" name="Content Placeholder 2">
            <a:extLst>
              <a:ext uri="{FF2B5EF4-FFF2-40B4-BE49-F238E27FC236}">
                <a16:creationId xmlns:a16="http://schemas.microsoft.com/office/drawing/2014/main" id="{B9A9CEFD-9E2E-4999-9621-2C726D3873FB}"/>
              </a:ext>
            </a:extLst>
          </p:cNvPr>
          <p:cNvSpPr>
            <a:spLocks noGrp="1"/>
          </p:cNvSpPr>
          <p:nvPr>
            <p:ph idx="1"/>
          </p:nvPr>
        </p:nvSpPr>
        <p:spPr>
          <a:xfrm>
            <a:off x="63725" y="1834506"/>
            <a:ext cx="11052143" cy="5577110"/>
          </a:xfrm>
        </p:spPr>
        <p:txBody>
          <a:bodyPr/>
          <a:lstStyle/>
          <a:p>
            <a:pPr lvl="0"/>
            <a:r>
              <a:rPr lang="en-US" sz="2800" b="1" dirty="0">
                <a:solidFill>
                  <a:schemeClr val="tx1"/>
                </a:solidFill>
              </a:rPr>
              <a:t>The surface layer drilling output cannot be used for backfilling due to its humidity and high the plasticity. In general, suitable materials is any gravel material that does not contain organic matter and plant roots and has a maximum stone size of no more than 15 cm and plasticity coefficient of 0.1</a:t>
            </a:r>
          </a:p>
          <a:p>
            <a:pPr marL="0" indent="0">
              <a:buNone/>
            </a:pPr>
            <a:endParaRPr lang="en-US" dirty="0"/>
          </a:p>
        </p:txBody>
      </p:sp>
    </p:spTree>
    <p:extLst>
      <p:ext uri="{BB962C8B-B14F-4D97-AF65-F5344CB8AC3E}">
        <p14:creationId xmlns:p14="http://schemas.microsoft.com/office/powerpoint/2010/main" val="154053306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light spots">
            <a:extLst>
              <a:ext uri="{FF2B5EF4-FFF2-40B4-BE49-F238E27FC236}">
                <a16:creationId xmlns:a16="http://schemas.microsoft.com/office/drawing/2014/main" id="{3C5CBBB2-45F8-4BA2-AB58-AB02030A02E3}"/>
              </a:ext>
            </a:extLst>
          </p:cNvPr>
          <p:cNvPicPr>
            <a:picLocks noChangeAspect="1"/>
          </p:cNvPicPr>
          <p:nvPr/>
        </p:nvPicPr>
        <p:blipFill rotWithShape="1">
          <a:blip r:embed="rId2" cstate="print">
            <a:alphaModFix amt="40000"/>
            <a:extLst>
              <a:ext uri="{28A0092B-C50C-407E-A947-70E740481C1C}">
                <a14:useLocalDpi xmlns:a14="http://schemas.microsoft.com/office/drawing/2010/main"/>
              </a:ext>
            </a:extLst>
          </a:blip>
          <a:srcRect/>
          <a:stretch/>
        </p:blipFill>
        <p:spPr>
          <a:xfrm>
            <a:off x="0" y="10"/>
            <a:ext cx="12192000" cy="6857990"/>
          </a:xfrm>
          <a:prstGeom prst="rect">
            <a:avLst/>
          </a:prstGeom>
        </p:spPr>
      </p:pic>
      <p:sp>
        <p:nvSpPr>
          <p:cNvPr id="2" name="Title 1">
            <a:extLst>
              <a:ext uri="{FF2B5EF4-FFF2-40B4-BE49-F238E27FC236}">
                <a16:creationId xmlns:a16="http://schemas.microsoft.com/office/drawing/2014/main" id="{BD3B141D-0CB1-470A-A536-7900CD8A79F1}"/>
              </a:ext>
            </a:extLst>
          </p:cNvPr>
          <p:cNvSpPr>
            <a:spLocks noGrp="1"/>
          </p:cNvSpPr>
          <p:nvPr>
            <p:ph type="title"/>
          </p:nvPr>
        </p:nvSpPr>
        <p:spPr>
          <a:xfrm>
            <a:off x="3280313" y="-1"/>
            <a:ext cx="8911687" cy="1280890"/>
          </a:xfrm>
        </p:spPr>
        <p:txBody>
          <a:bodyPr/>
          <a:lstStyle/>
          <a:p>
            <a:r>
              <a:rPr lang="en-US" b="1" dirty="0">
                <a:solidFill>
                  <a:schemeClr val="tx1"/>
                </a:solidFill>
              </a:rPr>
              <a:t>Site investigation </a:t>
            </a:r>
          </a:p>
        </p:txBody>
      </p:sp>
      <p:sp>
        <p:nvSpPr>
          <p:cNvPr id="3" name="Content Placeholder 2">
            <a:extLst>
              <a:ext uri="{FF2B5EF4-FFF2-40B4-BE49-F238E27FC236}">
                <a16:creationId xmlns:a16="http://schemas.microsoft.com/office/drawing/2014/main" id="{8FDDEE30-EABC-4C6A-B4A2-40AC809C1FDB}"/>
              </a:ext>
            </a:extLst>
          </p:cNvPr>
          <p:cNvSpPr>
            <a:spLocks noGrp="1"/>
          </p:cNvSpPr>
          <p:nvPr>
            <p:ph idx="1"/>
          </p:nvPr>
        </p:nvSpPr>
        <p:spPr>
          <a:xfrm>
            <a:off x="499154" y="1280889"/>
            <a:ext cx="11083245" cy="4734245"/>
          </a:xfrm>
        </p:spPr>
        <p:txBody>
          <a:bodyPr/>
          <a:lstStyle/>
          <a:p>
            <a:pPr lvl="0"/>
            <a:r>
              <a:rPr lang="en-US" sz="2800" b="1" dirty="0">
                <a:solidFill>
                  <a:schemeClr val="tx1"/>
                </a:solidFill>
              </a:rPr>
              <a:t>It is recommended to drain the building and protect it from water impacts and prevent water from gathering and entering the foundation area.</a:t>
            </a:r>
          </a:p>
          <a:p>
            <a:pPr lvl="0"/>
            <a:r>
              <a:rPr lang="en-US" sz="2800" b="1" dirty="0">
                <a:solidFill>
                  <a:schemeClr val="tx1"/>
                </a:solidFill>
              </a:rPr>
              <a:t>It is recommended to construct a not waterproof berth around the building, with a width of 2m outside, in order to protect the foundation soil from the impact of surface water. </a:t>
            </a:r>
          </a:p>
          <a:p>
            <a:endParaRPr lang="en-US" dirty="0"/>
          </a:p>
        </p:txBody>
      </p:sp>
    </p:spTree>
    <p:extLst>
      <p:ext uri="{BB962C8B-B14F-4D97-AF65-F5344CB8AC3E}">
        <p14:creationId xmlns:p14="http://schemas.microsoft.com/office/powerpoint/2010/main" val="39633360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5" name="Picture 4" descr="light spots">
            <a:extLst>
              <a:ext uri="{FF2B5EF4-FFF2-40B4-BE49-F238E27FC236}">
                <a16:creationId xmlns:a16="http://schemas.microsoft.com/office/drawing/2014/main" id="{1A23FE0C-9A67-334E-9B7F-83AA9CF636A8}"/>
              </a:ext>
            </a:extLst>
          </p:cNvPr>
          <p:cNvPicPr>
            <a:picLocks noChangeAspect="1"/>
          </p:cNvPicPr>
          <p:nvPr/>
        </p:nvPicPr>
        <p:blipFill rotWithShape="1">
          <a:blip r:embed="rId4" cstate="print">
            <a:alphaModFix amt="40000"/>
            <a:extLst>
              <a:ext uri="{28A0092B-C50C-407E-A947-70E740481C1C}">
                <a14:useLocalDpi xmlns:a14="http://schemas.microsoft.com/office/drawing/2010/main"/>
              </a:ext>
            </a:extLst>
          </a:blip>
          <a:srcRect/>
          <a:stretch/>
        </p:blipFill>
        <p:spPr>
          <a:xfrm>
            <a:off x="0" y="-1888"/>
            <a:ext cx="12192000" cy="6857990"/>
          </a:xfrm>
          <a:prstGeom prst="rect">
            <a:avLst/>
          </a:prstGeom>
        </p:spPr>
      </p:pic>
      <p:sp>
        <p:nvSpPr>
          <p:cNvPr id="2" name="Title 1">
            <a:extLst>
              <a:ext uri="{FF2B5EF4-FFF2-40B4-BE49-F238E27FC236}">
                <a16:creationId xmlns:a16="http://schemas.microsoft.com/office/drawing/2014/main" id="{F266081D-517B-5D43-A7B4-E67DDEDC0B31}"/>
              </a:ext>
            </a:extLst>
          </p:cNvPr>
          <p:cNvSpPr>
            <a:spLocks noGrp="1"/>
          </p:cNvSpPr>
          <p:nvPr>
            <p:ph type="ctrTitle"/>
          </p:nvPr>
        </p:nvSpPr>
        <p:spPr>
          <a:xfrm>
            <a:off x="403671" y="26950"/>
            <a:ext cx="10297717" cy="655590"/>
          </a:xfrm>
        </p:spPr>
        <p:txBody>
          <a:bodyPr>
            <a:noAutofit/>
          </a:bodyPr>
          <a:lstStyle/>
          <a:p>
            <a:pPr algn="ctr"/>
            <a:r>
              <a:rPr lang="en-US" sz="4400" b="1" dirty="0">
                <a:solidFill>
                  <a:schemeClr val="tx1"/>
                </a:solidFill>
                <a:latin typeface="Agency FB" panose="020B0503020202020204" pitchFamily="34" charset="0"/>
              </a:rPr>
              <a:t>Content</a:t>
            </a:r>
            <a:r>
              <a:rPr lang="en-US" sz="4400" b="1" dirty="0">
                <a:latin typeface="Agency FB" panose="020B0503020202020204" pitchFamily="34" charset="0"/>
              </a:rPr>
              <a:t>  </a:t>
            </a:r>
          </a:p>
        </p:txBody>
      </p:sp>
      <p:sp>
        <p:nvSpPr>
          <p:cNvPr id="13" name="Subtitle 12">
            <a:extLst>
              <a:ext uri="{FF2B5EF4-FFF2-40B4-BE49-F238E27FC236}">
                <a16:creationId xmlns:a16="http://schemas.microsoft.com/office/drawing/2014/main" id="{F05262DB-6398-4AF9-96A3-041CFB112303}"/>
              </a:ext>
            </a:extLst>
          </p:cNvPr>
          <p:cNvSpPr>
            <a:spLocks noGrp="1"/>
          </p:cNvSpPr>
          <p:nvPr>
            <p:ph type="subTitle" idx="1"/>
          </p:nvPr>
        </p:nvSpPr>
        <p:spPr>
          <a:xfrm>
            <a:off x="1337427" y="2001255"/>
            <a:ext cx="8915399" cy="2896422"/>
          </a:xfrm>
        </p:spPr>
        <p:txBody>
          <a:bodyPr>
            <a:noAutofit/>
          </a:bodyPr>
          <a:lstStyle/>
          <a:p>
            <a:r>
              <a:rPr lang="en-US" sz="2800" b="1" dirty="0">
                <a:solidFill>
                  <a:schemeClr val="tx1"/>
                </a:solidFill>
              </a:rPr>
              <a:t>1- Introduction </a:t>
            </a:r>
          </a:p>
          <a:p>
            <a:r>
              <a:rPr lang="en-US" sz="2800" b="1" dirty="0">
                <a:solidFill>
                  <a:schemeClr val="tx1"/>
                </a:solidFill>
              </a:rPr>
              <a:t>2- Type of foundation</a:t>
            </a:r>
            <a:endParaRPr lang="ar-JO" sz="2800" b="1" dirty="0">
              <a:solidFill>
                <a:schemeClr val="tx1"/>
              </a:solidFill>
            </a:endParaRPr>
          </a:p>
          <a:p>
            <a:r>
              <a:rPr lang="ar-JO" sz="2800" b="1" dirty="0">
                <a:solidFill>
                  <a:schemeClr val="tx1"/>
                </a:solidFill>
              </a:rPr>
              <a:t>3</a:t>
            </a:r>
            <a:r>
              <a:rPr lang="en-US" sz="2800" b="1" dirty="0">
                <a:solidFill>
                  <a:schemeClr val="tx1"/>
                </a:solidFill>
              </a:rPr>
              <a:t>- Site investigation </a:t>
            </a:r>
          </a:p>
          <a:p>
            <a:r>
              <a:rPr lang="en-US" sz="2800" b="1" dirty="0">
                <a:solidFill>
                  <a:schemeClr val="tx1"/>
                </a:solidFill>
              </a:rPr>
              <a:t>4- STRUCTURE ANALYSIS</a:t>
            </a:r>
          </a:p>
          <a:p>
            <a:r>
              <a:rPr lang="en-US" sz="2800" b="1" dirty="0">
                <a:solidFill>
                  <a:schemeClr val="tx1"/>
                </a:solidFill>
              </a:rPr>
              <a:t>5- Design Piles&amp; Raft &amp; Retaining wall </a:t>
            </a:r>
          </a:p>
          <a:p>
            <a:endParaRPr lang="en-US" sz="2000" dirty="0"/>
          </a:p>
        </p:txBody>
      </p:sp>
    </p:spTree>
    <p:extLst>
      <p:ext uri="{BB962C8B-B14F-4D97-AF65-F5344CB8AC3E}">
        <p14:creationId xmlns:p14="http://schemas.microsoft.com/office/powerpoint/2010/main" val="2090336455"/>
      </p:ext>
    </p:extLst>
  </p:cSld>
  <p:clrMapOvr>
    <a:overrideClrMapping bg1="lt1" tx1="dk1" bg2="lt2" tx2="dk2" accent1="accent1" accent2="accent2" accent3="accent3" accent4="accent4" accent5="accent5" accent6="accent6" hlink="hlink" folHlink="folHlink"/>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light spots">
            <a:extLst>
              <a:ext uri="{FF2B5EF4-FFF2-40B4-BE49-F238E27FC236}">
                <a16:creationId xmlns:a16="http://schemas.microsoft.com/office/drawing/2014/main" id="{15FF8D8B-67DC-4DA5-8D7A-436D1D1D8A01}"/>
              </a:ext>
            </a:extLst>
          </p:cNvPr>
          <p:cNvPicPr>
            <a:picLocks noChangeAspect="1"/>
          </p:cNvPicPr>
          <p:nvPr/>
        </p:nvPicPr>
        <p:blipFill rotWithShape="1">
          <a:blip r:embed="rId2" cstate="print">
            <a:alphaModFix amt="40000"/>
            <a:extLst>
              <a:ext uri="{28A0092B-C50C-407E-A947-70E740481C1C}">
                <a14:useLocalDpi xmlns:a14="http://schemas.microsoft.com/office/drawing/2010/main"/>
              </a:ext>
            </a:extLst>
          </a:blip>
          <a:srcRect/>
          <a:stretch/>
        </p:blipFill>
        <p:spPr>
          <a:xfrm>
            <a:off x="0" y="0"/>
            <a:ext cx="12192000" cy="6857990"/>
          </a:xfrm>
          <a:prstGeom prst="rect">
            <a:avLst/>
          </a:prstGeom>
        </p:spPr>
      </p:pic>
      <p:sp>
        <p:nvSpPr>
          <p:cNvPr id="2" name="Title 1">
            <a:extLst>
              <a:ext uri="{FF2B5EF4-FFF2-40B4-BE49-F238E27FC236}">
                <a16:creationId xmlns:a16="http://schemas.microsoft.com/office/drawing/2014/main" id="{058C853B-28C3-48D3-A9D7-0CC8850F10D1}"/>
              </a:ext>
            </a:extLst>
          </p:cNvPr>
          <p:cNvSpPr>
            <a:spLocks noGrp="1"/>
          </p:cNvSpPr>
          <p:nvPr>
            <p:ph type="title"/>
          </p:nvPr>
        </p:nvSpPr>
        <p:spPr>
          <a:xfrm>
            <a:off x="2589212" y="0"/>
            <a:ext cx="8911687" cy="1280890"/>
          </a:xfrm>
        </p:spPr>
        <p:txBody>
          <a:bodyPr/>
          <a:lstStyle/>
          <a:p>
            <a:r>
              <a:rPr lang="en-US" b="1" dirty="0">
                <a:solidFill>
                  <a:schemeClr val="tx1"/>
                </a:solidFill>
              </a:rPr>
              <a:t>STRUCTURE ANALYSIS</a:t>
            </a:r>
            <a:br>
              <a:rPr lang="en-US" b="1" dirty="0">
                <a:solidFill>
                  <a:schemeClr val="tx1"/>
                </a:solidFill>
              </a:rPr>
            </a:br>
            <a:endParaRPr lang="en-US" b="1" dirty="0">
              <a:solidFill>
                <a:schemeClr val="tx1"/>
              </a:solidFill>
            </a:endParaRPr>
          </a:p>
        </p:txBody>
      </p:sp>
      <p:sp>
        <p:nvSpPr>
          <p:cNvPr id="3" name="Content Placeholder 2">
            <a:extLst>
              <a:ext uri="{FF2B5EF4-FFF2-40B4-BE49-F238E27FC236}">
                <a16:creationId xmlns:a16="http://schemas.microsoft.com/office/drawing/2014/main" id="{C8E1B793-139D-472B-84CE-D39F1A87EA32}"/>
              </a:ext>
            </a:extLst>
          </p:cNvPr>
          <p:cNvSpPr>
            <a:spLocks noGrp="1"/>
          </p:cNvSpPr>
          <p:nvPr>
            <p:ph idx="1"/>
          </p:nvPr>
        </p:nvSpPr>
        <p:spPr>
          <a:xfrm>
            <a:off x="891041" y="1667069"/>
            <a:ext cx="8915400" cy="3777622"/>
          </a:xfrm>
        </p:spPr>
        <p:txBody>
          <a:bodyPr/>
          <a:lstStyle/>
          <a:p>
            <a:r>
              <a:rPr lang="en-US" sz="2800" b="1" dirty="0">
                <a:solidFill>
                  <a:schemeClr val="tx1"/>
                </a:solidFill>
              </a:rPr>
              <a:t>The Analysis of Mat foundation of 15 floor building where structural evaluation includes structural analysis for dead, super-imposed, and live loads to determine the forces and then checking the adequate dimensions of the foundation of the building</a:t>
            </a:r>
          </a:p>
          <a:p>
            <a:endParaRPr lang="en-US" dirty="0"/>
          </a:p>
        </p:txBody>
      </p:sp>
    </p:spTree>
    <p:extLst>
      <p:ext uri="{BB962C8B-B14F-4D97-AF65-F5344CB8AC3E}">
        <p14:creationId xmlns:p14="http://schemas.microsoft.com/office/powerpoint/2010/main" val="415474326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light spots">
            <a:extLst>
              <a:ext uri="{FF2B5EF4-FFF2-40B4-BE49-F238E27FC236}">
                <a16:creationId xmlns:a16="http://schemas.microsoft.com/office/drawing/2014/main" id="{A79BB21D-361D-4AAB-ADDE-9267A510815D}"/>
              </a:ext>
            </a:extLst>
          </p:cNvPr>
          <p:cNvPicPr>
            <a:picLocks noChangeAspect="1"/>
          </p:cNvPicPr>
          <p:nvPr/>
        </p:nvPicPr>
        <p:blipFill rotWithShape="1">
          <a:blip r:embed="rId2" cstate="print">
            <a:alphaModFix amt="40000"/>
            <a:extLst>
              <a:ext uri="{28A0092B-C50C-407E-A947-70E740481C1C}">
                <a14:useLocalDpi xmlns:a14="http://schemas.microsoft.com/office/drawing/2010/main"/>
              </a:ext>
            </a:extLst>
          </a:blip>
          <a:srcRect/>
          <a:stretch/>
        </p:blipFill>
        <p:spPr>
          <a:xfrm>
            <a:off x="0" y="0"/>
            <a:ext cx="12192000" cy="6857990"/>
          </a:xfrm>
          <a:prstGeom prst="rect">
            <a:avLst/>
          </a:prstGeom>
        </p:spPr>
      </p:pic>
      <p:sp>
        <p:nvSpPr>
          <p:cNvPr id="2" name="Title 1">
            <a:extLst>
              <a:ext uri="{FF2B5EF4-FFF2-40B4-BE49-F238E27FC236}">
                <a16:creationId xmlns:a16="http://schemas.microsoft.com/office/drawing/2014/main" id="{17F8F3E4-D3A2-46F7-99C1-4F3AF2856319}"/>
              </a:ext>
            </a:extLst>
          </p:cNvPr>
          <p:cNvSpPr>
            <a:spLocks noGrp="1"/>
          </p:cNvSpPr>
          <p:nvPr>
            <p:ph type="title"/>
          </p:nvPr>
        </p:nvSpPr>
        <p:spPr>
          <a:xfrm>
            <a:off x="3003472" y="0"/>
            <a:ext cx="8911687" cy="1280890"/>
          </a:xfrm>
        </p:spPr>
        <p:txBody>
          <a:bodyPr/>
          <a:lstStyle/>
          <a:p>
            <a:r>
              <a:rPr lang="en-US" b="1" dirty="0">
                <a:solidFill>
                  <a:schemeClr val="tx1"/>
                </a:solidFill>
              </a:rPr>
              <a:t>STRUCTURE ANALYSIS</a:t>
            </a:r>
            <a:br>
              <a:rPr lang="en-US" b="1" dirty="0">
                <a:solidFill>
                  <a:schemeClr val="tx1"/>
                </a:solidFill>
              </a:rPr>
            </a:br>
            <a:endParaRPr lang="en-US" b="1" dirty="0">
              <a:solidFill>
                <a:schemeClr val="tx1"/>
              </a:solidFill>
              <a:latin typeface="+mn-lt"/>
            </a:endParaRPr>
          </a:p>
        </p:txBody>
      </p:sp>
      <p:sp>
        <p:nvSpPr>
          <p:cNvPr id="3" name="Content Placeholder 2">
            <a:extLst>
              <a:ext uri="{FF2B5EF4-FFF2-40B4-BE49-F238E27FC236}">
                <a16:creationId xmlns:a16="http://schemas.microsoft.com/office/drawing/2014/main" id="{DD3872AC-D5EE-4E29-AAE7-20FF30B330E8}"/>
              </a:ext>
            </a:extLst>
          </p:cNvPr>
          <p:cNvSpPr>
            <a:spLocks noGrp="1"/>
          </p:cNvSpPr>
          <p:nvPr>
            <p:ph idx="1"/>
          </p:nvPr>
        </p:nvSpPr>
        <p:spPr>
          <a:xfrm>
            <a:off x="457167" y="1412033"/>
            <a:ext cx="11457992" cy="4724400"/>
          </a:xfrm>
        </p:spPr>
        <p:txBody>
          <a:bodyPr/>
          <a:lstStyle/>
          <a:p>
            <a:r>
              <a:rPr lang="en-US" sz="2000" b="1" dirty="0">
                <a:solidFill>
                  <a:schemeClr val="tx1"/>
                </a:solidFill>
              </a:rPr>
              <a:t>ETABS offers a single user interface to perform: Modeling, Analysis, Design, making  all checks needed to verify the program results such as Compatibility, Equilibrium and Stress-strain.</a:t>
            </a:r>
          </a:p>
          <a:p>
            <a:endParaRPr lang="en-US" dirty="0"/>
          </a:p>
        </p:txBody>
      </p:sp>
      <p:pic>
        <p:nvPicPr>
          <p:cNvPr id="4" name="Picture 3">
            <a:extLst>
              <a:ext uri="{FF2B5EF4-FFF2-40B4-BE49-F238E27FC236}">
                <a16:creationId xmlns:a16="http://schemas.microsoft.com/office/drawing/2014/main" id="{42E07F85-B2C2-4039-ACFF-4D9B0592D211}"/>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3489650" y="2133600"/>
            <a:ext cx="5853404" cy="472439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67087907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light spots">
            <a:extLst>
              <a:ext uri="{FF2B5EF4-FFF2-40B4-BE49-F238E27FC236}">
                <a16:creationId xmlns:a16="http://schemas.microsoft.com/office/drawing/2014/main" id="{7CA80D76-CD52-4FD1-817B-F4ECD8F2701D}"/>
              </a:ext>
            </a:extLst>
          </p:cNvPr>
          <p:cNvPicPr>
            <a:picLocks noChangeAspect="1"/>
          </p:cNvPicPr>
          <p:nvPr/>
        </p:nvPicPr>
        <p:blipFill rotWithShape="1">
          <a:blip r:embed="rId2" cstate="print">
            <a:alphaModFix amt="40000"/>
            <a:extLst>
              <a:ext uri="{28A0092B-C50C-407E-A947-70E740481C1C}">
                <a14:useLocalDpi xmlns:a14="http://schemas.microsoft.com/office/drawing/2010/main"/>
              </a:ext>
            </a:extLst>
          </a:blip>
          <a:srcRect/>
          <a:stretch/>
        </p:blipFill>
        <p:spPr>
          <a:xfrm>
            <a:off x="0" y="10"/>
            <a:ext cx="12192000" cy="6857990"/>
          </a:xfrm>
          <a:prstGeom prst="rect">
            <a:avLst/>
          </a:prstGeom>
        </p:spPr>
      </p:pic>
      <p:sp>
        <p:nvSpPr>
          <p:cNvPr id="2" name="Title 1">
            <a:extLst>
              <a:ext uri="{FF2B5EF4-FFF2-40B4-BE49-F238E27FC236}">
                <a16:creationId xmlns:a16="http://schemas.microsoft.com/office/drawing/2014/main" id="{17F8F3E4-D3A2-46F7-99C1-4F3AF2856319}"/>
              </a:ext>
            </a:extLst>
          </p:cNvPr>
          <p:cNvSpPr>
            <a:spLocks noGrp="1"/>
          </p:cNvSpPr>
          <p:nvPr>
            <p:ph type="title"/>
          </p:nvPr>
        </p:nvSpPr>
        <p:spPr>
          <a:xfrm>
            <a:off x="3280313" y="18657"/>
            <a:ext cx="8911687" cy="1280890"/>
          </a:xfrm>
        </p:spPr>
        <p:txBody>
          <a:bodyPr/>
          <a:lstStyle/>
          <a:p>
            <a:r>
              <a:rPr lang="en-US" b="1" dirty="0">
                <a:solidFill>
                  <a:schemeClr val="tx1"/>
                </a:solidFill>
              </a:rPr>
              <a:t>Structural System</a:t>
            </a:r>
            <a:br>
              <a:rPr lang="en-US" b="1" dirty="0">
                <a:solidFill>
                  <a:schemeClr val="tx1"/>
                </a:solidFill>
              </a:rPr>
            </a:br>
            <a:endParaRPr lang="en-US" dirty="0">
              <a:solidFill>
                <a:schemeClr val="tx1"/>
              </a:solidFill>
            </a:endParaRPr>
          </a:p>
        </p:txBody>
      </p:sp>
      <p:graphicFrame>
        <p:nvGraphicFramePr>
          <p:cNvPr id="4" name="Content Placeholder 3">
            <a:extLst>
              <a:ext uri="{FF2B5EF4-FFF2-40B4-BE49-F238E27FC236}">
                <a16:creationId xmlns:a16="http://schemas.microsoft.com/office/drawing/2014/main" id="{D22E065B-8290-4F41-BE1E-E3BF2F90B9E0}"/>
              </a:ext>
            </a:extLst>
          </p:cNvPr>
          <p:cNvGraphicFramePr>
            <a:graphicFrameLocks noGrp="1"/>
          </p:cNvGraphicFramePr>
          <p:nvPr>
            <p:ph idx="1"/>
            <p:extLst>
              <p:ext uri="{D42A27DB-BD31-4B8C-83A1-F6EECF244321}">
                <p14:modId xmlns:p14="http://schemas.microsoft.com/office/powerpoint/2010/main" val="2063360053"/>
              </p:ext>
            </p:extLst>
          </p:nvPr>
        </p:nvGraphicFramePr>
        <p:xfrm>
          <a:off x="1206760" y="1990531"/>
          <a:ext cx="9703836" cy="4867483"/>
        </p:xfrm>
        <a:graphic>
          <a:graphicData uri="http://schemas.openxmlformats.org/drawingml/2006/table">
            <a:tbl>
              <a:tblPr firstRow="1" firstCol="1" bandRow="1">
                <a:tableStyleId>{5C22544A-7EE6-4342-B048-85BDC9FD1C3A}</a:tableStyleId>
              </a:tblPr>
              <a:tblGrid>
                <a:gridCol w="2667588">
                  <a:extLst>
                    <a:ext uri="{9D8B030D-6E8A-4147-A177-3AD203B41FA5}">
                      <a16:colId xmlns:a16="http://schemas.microsoft.com/office/drawing/2014/main" val="3461500962"/>
                    </a:ext>
                  </a:extLst>
                </a:gridCol>
                <a:gridCol w="3711425">
                  <a:extLst>
                    <a:ext uri="{9D8B030D-6E8A-4147-A177-3AD203B41FA5}">
                      <a16:colId xmlns:a16="http://schemas.microsoft.com/office/drawing/2014/main" val="2072900331"/>
                    </a:ext>
                  </a:extLst>
                </a:gridCol>
                <a:gridCol w="3324823">
                  <a:extLst>
                    <a:ext uri="{9D8B030D-6E8A-4147-A177-3AD203B41FA5}">
                      <a16:colId xmlns:a16="http://schemas.microsoft.com/office/drawing/2014/main" val="2916924243"/>
                    </a:ext>
                  </a:extLst>
                </a:gridCol>
              </a:tblGrid>
              <a:tr h="111195">
                <a:tc>
                  <a:txBody>
                    <a:bodyPr/>
                    <a:lstStyle/>
                    <a:p>
                      <a:pPr marL="0" marR="0" algn="ctr" rtl="0">
                        <a:lnSpc>
                          <a:spcPct val="106000"/>
                        </a:lnSpc>
                        <a:spcBef>
                          <a:spcPts val="0"/>
                        </a:spcBef>
                        <a:spcAft>
                          <a:spcPts val="0"/>
                        </a:spcAft>
                      </a:pPr>
                      <a:r>
                        <a:rPr lang="en-US" sz="700" dirty="0">
                          <a:effectLst/>
                        </a:rPr>
                        <a:t>column#</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41217" marR="41217" marT="0" marB="0" anchor="b"/>
                </a:tc>
                <a:tc>
                  <a:txBody>
                    <a:bodyPr/>
                    <a:lstStyle/>
                    <a:p>
                      <a:pPr marL="0" marR="0" algn="ctr" rtl="0">
                        <a:lnSpc>
                          <a:spcPct val="106000"/>
                        </a:lnSpc>
                        <a:spcBef>
                          <a:spcPts val="0"/>
                        </a:spcBef>
                        <a:spcAft>
                          <a:spcPts val="0"/>
                        </a:spcAft>
                      </a:pPr>
                      <a:r>
                        <a:rPr lang="en-US" sz="700" dirty="0">
                          <a:effectLst/>
                        </a:rPr>
                        <a:t>Ultimate load </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41217" marR="41217" marT="0" marB="0" anchor="b"/>
                </a:tc>
                <a:tc>
                  <a:txBody>
                    <a:bodyPr/>
                    <a:lstStyle/>
                    <a:p>
                      <a:pPr marL="0" marR="0" algn="ctr" rtl="0">
                        <a:lnSpc>
                          <a:spcPct val="106000"/>
                        </a:lnSpc>
                        <a:spcBef>
                          <a:spcPts val="0"/>
                        </a:spcBef>
                        <a:spcAft>
                          <a:spcPts val="0"/>
                        </a:spcAft>
                      </a:pPr>
                      <a:r>
                        <a:rPr lang="en-US" sz="700" dirty="0">
                          <a:effectLst/>
                        </a:rPr>
                        <a:t>Service load</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41217" marR="41217" marT="0" marB="0" anchor="b"/>
                </a:tc>
                <a:extLst>
                  <a:ext uri="{0D108BD9-81ED-4DB2-BD59-A6C34878D82A}">
                    <a16:rowId xmlns:a16="http://schemas.microsoft.com/office/drawing/2014/main" val="3522181613"/>
                  </a:ext>
                </a:extLst>
              </a:tr>
              <a:tr h="148634">
                <a:tc>
                  <a:txBody>
                    <a:bodyPr/>
                    <a:lstStyle/>
                    <a:p>
                      <a:pPr marL="0" marR="0" algn="ctr" rtl="0">
                        <a:lnSpc>
                          <a:spcPct val="106000"/>
                        </a:lnSpc>
                        <a:spcBef>
                          <a:spcPts val="0"/>
                        </a:spcBef>
                        <a:spcAft>
                          <a:spcPts val="0"/>
                        </a:spcAft>
                      </a:pPr>
                      <a:r>
                        <a:rPr lang="en-US" sz="700" dirty="0">
                          <a:effectLst/>
                        </a:rPr>
                        <a:t>C1</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41217" marR="41217" marT="0" marB="0" anchor="b"/>
                </a:tc>
                <a:tc>
                  <a:txBody>
                    <a:bodyPr/>
                    <a:lstStyle/>
                    <a:p>
                      <a:pPr marL="0" marR="0" algn="ctr" rtl="0">
                        <a:lnSpc>
                          <a:spcPct val="106000"/>
                        </a:lnSpc>
                        <a:spcBef>
                          <a:spcPts val="0"/>
                        </a:spcBef>
                        <a:spcAft>
                          <a:spcPts val="0"/>
                        </a:spcAft>
                      </a:pPr>
                      <a:r>
                        <a:rPr lang="en-US" sz="700" dirty="0">
                          <a:effectLst/>
                        </a:rPr>
                        <a:t>4663.01</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41217" marR="41217" marT="0" marB="0" anchor="b"/>
                </a:tc>
                <a:tc>
                  <a:txBody>
                    <a:bodyPr/>
                    <a:lstStyle/>
                    <a:p>
                      <a:pPr marL="0" marR="0" algn="ctr" rtl="0">
                        <a:lnSpc>
                          <a:spcPct val="106000"/>
                        </a:lnSpc>
                        <a:spcBef>
                          <a:spcPts val="0"/>
                        </a:spcBef>
                        <a:spcAft>
                          <a:spcPts val="0"/>
                        </a:spcAft>
                      </a:pPr>
                      <a:r>
                        <a:rPr lang="en-US" sz="700" dirty="0">
                          <a:effectLst/>
                        </a:rPr>
                        <a:t>3730.51</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41217" marR="41217" marT="0" marB="0" anchor="b"/>
                </a:tc>
                <a:extLst>
                  <a:ext uri="{0D108BD9-81ED-4DB2-BD59-A6C34878D82A}">
                    <a16:rowId xmlns:a16="http://schemas.microsoft.com/office/drawing/2014/main" val="3465202991"/>
                  </a:ext>
                </a:extLst>
              </a:tr>
              <a:tr h="148634">
                <a:tc>
                  <a:txBody>
                    <a:bodyPr/>
                    <a:lstStyle/>
                    <a:p>
                      <a:pPr marL="0" marR="0" algn="ctr" rtl="0">
                        <a:lnSpc>
                          <a:spcPct val="106000"/>
                        </a:lnSpc>
                        <a:spcBef>
                          <a:spcPts val="0"/>
                        </a:spcBef>
                        <a:spcAft>
                          <a:spcPts val="0"/>
                        </a:spcAft>
                      </a:pPr>
                      <a:r>
                        <a:rPr lang="en-US" sz="700" dirty="0">
                          <a:effectLst/>
                        </a:rPr>
                        <a:t>C2</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41217" marR="41217" marT="0" marB="0" anchor="b"/>
                </a:tc>
                <a:tc>
                  <a:txBody>
                    <a:bodyPr/>
                    <a:lstStyle/>
                    <a:p>
                      <a:pPr marL="0" marR="0" algn="ctr" rtl="0">
                        <a:lnSpc>
                          <a:spcPct val="106000"/>
                        </a:lnSpc>
                        <a:spcBef>
                          <a:spcPts val="0"/>
                        </a:spcBef>
                        <a:spcAft>
                          <a:spcPts val="0"/>
                        </a:spcAft>
                      </a:pPr>
                      <a:r>
                        <a:rPr lang="en-US" sz="700" dirty="0">
                          <a:effectLst/>
                        </a:rPr>
                        <a:t>16229.44</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41217" marR="41217" marT="0" marB="0" anchor="b"/>
                </a:tc>
                <a:tc>
                  <a:txBody>
                    <a:bodyPr/>
                    <a:lstStyle/>
                    <a:p>
                      <a:pPr marL="0" marR="0" algn="ctr" rtl="0">
                        <a:lnSpc>
                          <a:spcPct val="106000"/>
                        </a:lnSpc>
                        <a:spcBef>
                          <a:spcPts val="0"/>
                        </a:spcBef>
                        <a:spcAft>
                          <a:spcPts val="0"/>
                        </a:spcAft>
                      </a:pPr>
                      <a:r>
                        <a:rPr lang="en-US" sz="700" dirty="0">
                          <a:effectLst/>
                        </a:rPr>
                        <a:t>12971.2</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41217" marR="41217" marT="0" marB="0" anchor="b"/>
                </a:tc>
                <a:extLst>
                  <a:ext uri="{0D108BD9-81ED-4DB2-BD59-A6C34878D82A}">
                    <a16:rowId xmlns:a16="http://schemas.microsoft.com/office/drawing/2014/main" val="3894186940"/>
                  </a:ext>
                </a:extLst>
              </a:tr>
              <a:tr h="148634">
                <a:tc>
                  <a:txBody>
                    <a:bodyPr/>
                    <a:lstStyle/>
                    <a:p>
                      <a:pPr marL="0" marR="0" algn="ctr" rtl="0">
                        <a:lnSpc>
                          <a:spcPct val="106000"/>
                        </a:lnSpc>
                        <a:spcBef>
                          <a:spcPts val="0"/>
                        </a:spcBef>
                        <a:spcAft>
                          <a:spcPts val="0"/>
                        </a:spcAft>
                      </a:pPr>
                      <a:r>
                        <a:rPr lang="en-US" sz="700" dirty="0">
                          <a:effectLst/>
                        </a:rPr>
                        <a:t>C3</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41217" marR="41217" marT="0" marB="0" anchor="b"/>
                </a:tc>
                <a:tc>
                  <a:txBody>
                    <a:bodyPr/>
                    <a:lstStyle/>
                    <a:p>
                      <a:pPr marL="0" marR="0" algn="ctr" rtl="0">
                        <a:lnSpc>
                          <a:spcPct val="106000"/>
                        </a:lnSpc>
                        <a:spcBef>
                          <a:spcPts val="0"/>
                        </a:spcBef>
                        <a:spcAft>
                          <a:spcPts val="0"/>
                        </a:spcAft>
                      </a:pPr>
                      <a:r>
                        <a:rPr lang="en-US" sz="700" dirty="0">
                          <a:effectLst/>
                        </a:rPr>
                        <a:t>16881.87</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41217" marR="41217" marT="0" marB="0" anchor="b"/>
                </a:tc>
                <a:tc>
                  <a:txBody>
                    <a:bodyPr/>
                    <a:lstStyle/>
                    <a:p>
                      <a:pPr marL="0" marR="0" algn="ctr" rtl="0">
                        <a:lnSpc>
                          <a:spcPct val="106000"/>
                        </a:lnSpc>
                        <a:spcBef>
                          <a:spcPts val="0"/>
                        </a:spcBef>
                        <a:spcAft>
                          <a:spcPts val="0"/>
                        </a:spcAft>
                      </a:pPr>
                      <a:r>
                        <a:rPr lang="en-US" sz="700" dirty="0">
                          <a:effectLst/>
                        </a:rPr>
                        <a:t>13487.38</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41217" marR="41217" marT="0" marB="0" anchor="b"/>
                </a:tc>
                <a:extLst>
                  <a:ext uri="{0D108BD9-81ED-4DB2-BD59-A6C34878D82A}">
                    <a16:rowId xmlns:a16="http://schemas.microsoft.com/office/drawing/2014/main" val="4051583805"/>
                  </a:ext>
                </a:extLst>
              </a:tr>
              <a:tr h="148634">
                <a:tc>
                  <a:txBody>
                    <a:bodyPr/>
                    <a:lstStyle/>
                    <a:p>
                      <a:pPr marL="0" marR="0" algn="ctr" rtl="0">
                        <a:lnSpc>
                          <a:spcPct val="106000"/>
                        </a:lnSpc>
                        <a:spcBef>
                          <a:spcPts val="0"/>
                        </a:spcBef>
                        <a:spcAft>
                          <a:spcPts val="0"/>
                        </a:spcAft>
                      </a:pPr>
                      <a:r>
                        <a:rPr lang="en-US" sz="700" dirty="0">
                          <a:effectLst/>
                        </a:rPr>
                        <a:t>C4</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41217" marR="41217" marT="0" marB="0" anchor="b"/>
                </a:tc>
                <a:tc>
                  <a:txBody>
                    <a:bodyPr/>
                    <a:lstStyle/>
                    <a:p>
                      <a:pPr marL="0" marR="0" algn="ctr" rtl="0">
                        <a:lnSpc>
                          <a:spcPct val="106000"/>
                        </a:lnSpc>
                        <a:spcBef>
                          <a:spcPts val="0"/>
                        </a:spcBef>
                        <a:spcAft>
                          <a:spcPts val="0"/>
                        </a:spcAft>
                      </a:pPr>
                      <a:r>
                        <a:rPr lang="en-US" sz="700" dirty="0">
                          <a:effectLst/>
                        </a:rPr>
                        <a:t>5468.46</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41217" marR="41217" marT="0" marB="0" anchor="b"/>
                </a:tc>
                <a:tc>
                  <a:txBody>
                    <a:bodyPr/>
                    <a:lstStyle/>
                    <a:p>
                      <a:pPr marL="0" marR="0" algn="ctr" rtl="0">
                        <a:lnSpc>
                          <a:spcPct val="106000"/>
                        </a:lnSpc>
                        <a:spcBef>
                          <a:spcPts val="0"/>
                        </a:spcBef>
                        <a:spcAft>
                          <a:spcPts val="0"/>
                        </a:spcAft>
                      </a:pPr>
                      <a:r>
                        <a:rPr lang="en-US" sz="700" dirty="0">
                          <a:effectLst/>
                        </a:rPr>
                        <a:t>4363.46</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41217" marR="41217" marT="0" marB="0" anchor="b"/>
                </a:tc>
                <a:extLst>
                  <a:ext uri="{0D108BD9-81ED-4DB2-BD59-A6C34878D82A}">
                    <a16:rowId xmlns:a16="http://schemas.microsoft.com/office/drawing/2014/main" val="3153691732"/>
                  </a:ext>
                </a:extLst>
              </a:tr>
              <a:tr h="148634">
                <a:tc>
                  <a:txBody>
                    <a:bodyPr/>
                    <a:lstStyle/>
                    <a:p>
                      <a:pPr marL="0" marR="0" algn="ctr" rtl="0">
                        <a:lnSpc>
                          <a:spcPct val="106000"/>
                        </a:lnSpc>
                        <a:spcBef>
                          <a:spcPts val="0"/>
                        </a:spcBef>
                        <a:spcAft>
                          <a:spcPts val="0"/>
                        </a:spcAft>
                      </a:pPr>
                      <a:r>
                        <a:rPr lang="en-US" sz="700" dirty="0">
                          <a:effectLst/>
                        </a:rPr>
                        <a:t>C5</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41217" marR="41217" marT="0" marB="0" anchor="b"/>
                </a:tc>
                <a:tc>
                  <a:txBody>
                    <a:bodyPr/>
                    <a:lstStyle/>
                    <a:p>
                      <a:pPr marL="0" marR="0" algn="ctr" rtl="0">
                        <a:lnSpc>
                          <a:spcPct val="106000"/>
                        </a:lnSpc>
                        <a:spcBef>
                          <a:spcPts val="0"/>
                        </a:spcBef>
                        <a:spcAft>
                          <a:spcPts val="0"/>
                        </a:spcAft>
                      </a:pPr>
                      <a:r>
                        <a:rPr lang="en-US" sz="700" dirty="0">
                          <a:effectLst/>
                        </a:rPr>
                        <a:t>4677.48</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41217" marR="41217" marT="0" marB="0" anchor="b"/>
                </a:tc>
                <a:tc>
                  <a:txBody>
                    <a:bodyPr/>
                    <a:lstStyle/>
                    <a:p>
                      <a:pPr marL="0" marR="0" algn="ctr" rtl="0">
                        <a:lnSpc>
                          <a:spcPct val="106000"/>
                        </a:lnSpc>
                        <a:spcBef>
                          <a:spcPts val="0"/>
                        </a:spcBef>
                        <a:spcAft>
                          <a:spcPts val="0"/>
                        </a:spcAft>
                      </a:pPr>
                      <a:r>
                        <a:rPr lang="en-US" sz="700" dirty="0">
                          <a:effectLst/>
                        </a:rPr>
                        <a:t>3679.63</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41217" marR="41217" marT="0" marB="0" anchor="b"/>
                </a:tc>
                <a:extLst>
                  <a:ext uri="{0D108BD9-81ED-4DB2-BD59-A6C34878D82A}">
                    <a16:rowId xmlns:a16="http://schemas.microsoft.com/office/drawing/2014/main" val="2841767308"/>
                  </a:ext>
                </a:extLst>
              </a:tr>
              <a:tr h="148634">
                <a:tc>
                  <a:txBody>
                    <a:bodyPr/>
                    <a:lstStyle/>
                    <a:p>
                      <a:pPr marL="0" marR="0" algn="ctr" rtl="0">
                        <a:lnSpc>
                          <a:spcPct val="106000"/>
                        </a:lnSpc>
                        <a:spcBef>
                          <a:spcPts val="0"/>
                        </a:spcBef>
                        <a:spcAft>
                          <a:spcPts val="0"/>
                        </a:spcAft>
                      </a:pPr>
                      <a:r>
                        <a:rPr lang="en-US" sz="700" dirty="0">
                          <a:effectLst/>
                        </a:rPr>
                        <a:t>C6</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41217" marR="41217" marT="0" marB="0" anchor="b"/>
                </a:tc>
                <a:tc>
                  <a:txBody>
                    <a:bodyPr/>
                    <a:lstStyle/>
                    <a:p>
                      <a:pPr marL="0" marR="0" algn="ctr" rtl="0">
                        <a:lnSpc>
                          <a:spcPct val="106000"/>
                        </a:lnSpc>
                        <a:spcBef>
                          <a:spcPts val="0"/>
                        </a:spcBef>
                        <a:spcAft>
                          <a:spcPts val="0"/>
                        </a:spcAft>
                      </a:pPr>
                      <a:r>
                        <a:rPr lang="en-US" sz="700" dirty="0">
                          <a:effectLst/>
                        </a:rPr>
                        <a:t>1485.09</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41217" marR="41217" marT="0" marB="0" anchor="b"/>
                </a:tc>
                <a:tc>
                  <a:txBody>
                    <a:bodyPr/>
                    <a:lstStyle/>
                    <a:p>
                      <a:pPr marL="0" marR="0" algn="ctr" rtl="0">
                        <a:lnSpc>
                          <a:spcPct val="106000"/>
                        </a:lnSpc>
                        <a:spcBef>
                          <a:spcPts val="0"/>
                        </a:spcBef>
                        <a:spcAft>
                          <a:spcPts val="0"/>
                        </a:spcAft>
                      </a:pPr>
                      <a:r>
                        <a:rPr lang="en-US" sz="700" dirty="0">
                          <a:effectLst/>
                        </a:rPr>
                        <a:t>1179.07</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41217" marR="41217" marT="0" marB="0" anchor="b"/>
                </a:tc>
                <a:extLst>
                  <a:ext uri="{0D108BD9-81ED-4DB2-BD59-A6C34878D82A}">
                    <a16:rowId xmlns:a16="http://schemas.microsoft.com/office/drawing/2014/main" val="241216183"/>
                  </a:ext>
                </a:extLst>
              </a:tr>
              <a:tr h="148634">
                <a:tc>
                  <a:txBody>
                    <a:bodyPr/>
                    <a:lstStyle/>
                    <a:p>
                      <a:pPr marL="0" marR="0" algn="ctr" rtl="0">
                        <a:lnSpc>
                          <a:spcPct val="106000"/>
                        </a:lnSpc>
                        <a:spcBef>
                          <a:spcPts val="0"/>
                        </a:spcBef>
                        <a:spcAft>
                          <a:spcPts val="0"/>
                        </a:spcAft>
                      </a:pPr>
                      <a:r>
                        <a:rPr lang="en-US" sz="700" dirty="0">
                          <a:effectLst/>
                        </a:rPr>
                        <a:t>C7</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41217" marR="41217" marT="0" marB="0" anchor="b"/>
                </a:tc>
                <a:tc>
                  <a:txBody>
                    <a:bodyPr/>
                    <a:lstStyle/>
                    <a:p>
                      <a:pPr marL="0" marR="0" algn="ctr" rtl="0">
                        <a:lnSpc>
                          <a:spcPct val="106000"/>
                        </a:lnSpc>
                        <a:spcBef>
                          <a:spcPts val="0"/>
                        </a:spcBef>
                        <a:spcAft>
                          <a:spcPts val="0"/>
                        </a:spcAft>
                      </a:pPr>
                      <a:r>
                        <a:rPr lang="en-US" sz="700" dirty="0">
                          <a:effectLst/>
                        </a:rPr>
                        <a:t>19365.42</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41217" marR="41217" marT="0" marB="0" anchor="b"/>
                </a:tc>
                <a:tc>
                  <a:txBody>
                    <a:bodyPr/>
                    <a:lstStyle/>
                    <a:p>
                      <a:pPr marL="0" marR="0" algn="ctr" rtl="0">
                        <a:lnSpc>
                          <a:spcPct val="106000"/>
                        </a:lnSpc>
                        <a:spcBef>
                          <a:spcPts val="0"/>
                        </a:spcBef>
                        <a:spcAft>
                          <a:spcPts val="0"/>
                        </a:spcAft>
                      </a:pPr>
                      <a:r>
                        <a:rPr lang="en-US" sz="700" dirty="0">
                          <a:effectLst/>
                        </a:rPr>
                        <a:t>15287.65</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41217" marR="41217" marT="0" marB="0" anchor="b"/>
                </a:tc>
                <a:extLst>
                  <a:ext uri="{0D108BD9-81ED-4DB2-BD59-A6C34878D82A}">
                    <a16:rowId xmlns:a16="http://schemas.microsoft.com/office/drawing/2014/main" val="3440599132"/>
                  </a:ext>
                </a:extLst>
              </a:tr>
              <a:tr h="148634">
                <a:tc>
                  <a:txBody>
                    <a:bodyPr/>
                    <a:lstStyle/>
                    <a:p>
                      <a:pPr marL="0" marR="0" algn="ctr" rtl="0">
                        <a:lnSpc>
                          <a:spcPct val="106000"/>
                        </a:lnSpc>
                        <a:spcBef>
                          <a:spcPts val="0"/>
                        </a:spcBef>
                        <a:spcAft>
                          <a:spcPts val="0"/>
                        </a:spcAft>
                      </a:pPr>
                      <a:r>
                        <a:rPr lang="en-US" sz="700" dirty="0">
                          <a:effectLst/>
                        </a:rPr>
                        <a:t>C8</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41217" marR="41217" marT="0" marB="0" anchor="b"/>
                </a:tc>
                <a:tc>
                  <a:txBody>
                    <a:bodyPr/>
                    <a:lstStyle/>
                    <a:p>
                      <a:pPr marL="0" marR="0" algn="ctr" rtl="0">
                        <a:lnSpc>
                          <a:spcPct val="106000"/>
                        </a:lnSpc>
                        <a:spcBef>
                          <a:spcPts val="0"/>
                        </a:spcBef>
                        <a:spcAft>
                          <a:spcPts val="0"/>
                        </a:spcAft>
                      </a:pPr>
                      <a:r>
                        <a:rPr lang="en-US" sz="700" dirty="0">
                          <a:effectLst/>
                        </a:rPr>
                        <a:t>18301.11</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41217" marR="41217" marT="0" marB="0" anchor="b"/>
                </a:tc>
                <a:tc>
                  <a:txBody>
                    <a:bodyPr/>
                    <a:lstStyle/>
                    <a:p>
                      <a:pPr marL="0" marR="0" algn="ctr" rtl="0">
                        <a:lnSpc>
                          <a:spcPct val="106000"/>
                        </a:lnSpc>
                        <a:spcBef>
                          <a:spcPts val="0"/>
                        </a:spcBef>
                        <a:spcAft>
                          <a:spcPts val="0"/>
                        </a:spcAft>
                      </a:pPr>
                      <a:r>
                        <a:rPr lang="en-US" sz="700" dirty="0">
                          <a:effectLst/>
                        </a:rPr>
                        <a:t>14448.62</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41217" marR="41217" marT="0" marB="0" anchor="b"/>
                </a:tc>
                <a:extLst>
                  <a:ext uri="{0D108BD9-81ED-4DB2-BD59-A6C34878D82A}">
                    <a16:rowId xmlns:a16="http://schemas.microsoft.com/office/drawing/2014/main" val="2019029520"/>
                  </a:ext>
                </a:extLst>
              </a:tr>
              <a:tr h="148634">
                <a:tc>
                  <a:txBody>
                    <a:bodyPr/>
                    <a:lstStyle/>
                    <a:p>
                      <a:pPr marL="0" marR="0" algn="ctr" rtl="0">
                        <a:lnSpc>
                          <a:spcPct val="106000"/>
                        </a:lnSpc>
                        <a:spcBef>
                          <a:spcPts val="0"/>
                        </a:spcBef>
                        <a:spcAft>
                          <a:spcPts val="0"/>
                        </a:spcAft>
                      </a:pPr>
                      <a:r>
                        <a:rPr lang="en-US" sz="700" dirty="0">
                          <a:effectLst/>
                        </a:rPr>
                        <a:t>C9</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41217" marR="41217" marT="0" marB="0" anchor="b"/>
                </a:tc>
                <a:tc>
                  <a:txBody>
                    <a:bodyPr/>
                    <a:lstStyle/>
                    <a:p>
                      <a:pPr marL="0" marR="0" algn="ctr" rtl="0">
                        <a:lnSpc>
                          <a:spcPct val="106000"/>
                        </a:lnSpc>
                        <a:spcBef>
                          <a:spcPts val="0"/>
                        </a:spcBef>
                        <a:spcAft>
                          <a:spcPts val="0"/>
                        </a:spcAft>
                      </a:pPr>
                      <a:r>
                        <a:rPr lang="en-US" sz="700" dirty="0">
                          <a:effectLst/>
                        </a:rPr>
                        <a:t>4993.33</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41217" marR="41217" marT="0" marB="0" anchor="b"/>
                </a:tc>
                <a:tc>
                  <a:txBody>
                    <a:bodyPr/>
                    <a:lstStyle/>
                    <a:p>
                      <a:pPr marL="0" marR="0" algn="ctr" rtl="0">
                        <a:lnSpc>
                          <a:spcPct val="106000"/>
                        </a:lnSpc>
                        <a:spcBef>
                          <a:spcPts val="0"/>
                        </a:spcBef>
                        <a:spcAft>
                          <a:spcPts val="0"/>
                        </a:spcAft>
                      </a:pPr>
                      <a:r>
                        <a:rPr lang="en-US" sz="700" dirty="0">
                          <a:effectLst/>
                        </a:rPr>
                        <a:t>3934.41</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41217" marR="41217" marT="0" marB="0" anchor="b"/>
                </a:tc>
                <a:extLst>
                  <a:ext uri="{0D108BD9-81ED-4DB2-BD59-A6C34878D82A}">
                    <a16:rowId xmlns:a16="http://schemas.microsoft.com/office/drawing/2014/main" val="3800888592"/>
                  </a:ext>
                </a:extLst>
              </a:tr>
              <a:tr h="148634">
                <a:tc>
                  <a:txBody>
                    <a:bodyPr/>
                    <a:lstStyle/>
                    <a:p>
                      <a:pPr marL="0" marR="0" algn="ctr" rtl="0">
                        <a:lnSpc>
                          <a:spcPct val="106000"/>
                        </a:lnSpc>
                        <a:spcBef>
                          <a:spcPts val="0"/>
                        </a:spcBef>
                        <a:spcAft>
                          <a:spcPts val="0"/>
                        </a:spcAft>
                      </a:pPr>
                      <a:r>
                        <a:rPr lang="en-US" sz="700" dirty="0">
                          <a:effectLst/>
                        </a:rPr>
                        <a:t>C10</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41217" marR="41217" marT="0" marB="0" anchor="b"/>
                </a:tc>
                <a:tc>
                  <a:txBody>
                    <a:bodyPr/>
                    <a:lstStyle/>
                    <a:p>
                      <a:pPr marL="0" marR="0" algn="ctr" rtl="0">
                        <a:lnSpc>
                          <a:spcPct val="106000"/>
                        </a:lnSpc>
                        <a:spcBef>
                          <a:spcPts val="0"/>
                        </a:spcBef>
                        <a:spcAft>
                          <a:spcPts val="0"/>
                        </a:spcAft>
                      </a:pPr>
                      <a:r>
                        <a:rPr lang="en-US" sz="700" dirty="0">
                          <a:effectLst/>
                        </a:rPr>
                        <a:t>2855.16</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41217" marR="41217" marT="0" marB="0" anchor="b"/>
                </a:tc>
                <a:tc>
                  <a:txBody>
                    <a:bodyPr/>
                    <a:lstStyle/>
                    <a:p>
                      <a:pPr marL="0" marR="0" algn="ctr" rtl="0">
                        <a:lnSpc>
                          <a:spcPct val="106000"/>
                        </a:lnSpc>
                        <a:spcBef>
                          <a:spcPts val="0"/>
                        </a:spcBef>
                        <a:spcAft>
                          <a:spcPts val="0"/>
                        </a:spcAft>
                      </a:pPr>
                      <a:r>
                        <a:rPr lang="en-US" sz="700" dirty="0">
                          <a:effectLst/>
                        </a:rPr>
                        <a:t>2268.12</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41217" marR="41217" marT="0" marB="0" anchor="b"/>
                </a:tc>
                <a:extLst>
                  <a:ext uri="{0D108BD9-81ED-4DB2-BD59-A6C34878D82A}">
                    <a16:rowId xmlns:a16="http://schemas.microsoft.com/office/drawing/2014/main" val="2359458181"/>
                  </a:ext>
                </a:extLst>
              </a:tr>
              <a:tr h="148634">
                <a:tc>
                  <a:txBody>
                    <a:bodyPr/>
                    <a:lstStyle/>
                    <a:p>
                      <a:pPr marL="0" marR="0" algn="ctr" rtl="0">
                        <a:lnSpc>
                          <a:spcPct val="106000"/>
                        </a:lnSpc>
                        <a:spcBef>
                          <a:spcPts val="0"/>
                        </a:spcBef>
                        <a:spcAft>
                          <a:spcPts val="0"/>
                        </a:spcAft>
                      </a:pPr>
                      <a:r>
                        <a:rPr lang="en-US" sz="700" dirty="0">
                          <a:effectLst/>
                        </a:rPr>
                        <a:t>C11</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41217" marR="41217" marT="0" marB="0" anchor="b"/>
                </a:tc>
                <a:tc>
                  <a:txBody>
                    <a:bodyPr/>
                    <a:lstStyle/>
                    <a:p>
                      <a:pPr marL="0" marR="0" algn="ctr" rtl="0">
                        <a:lnSpc>
                          <a:spcPct val="106000"/>
                        </a:lnSpc>
                        <a:spcBef>
                          <a:spcPts val="0"/>
                        </a:spcBef>
                        <a:spcAft>
                          <a:spcPts val="0"/>
                        </a:spcAft>
                      </a:pPr>
                      <a:r>
                        <a:rPr lang="en-US" sz="700" dirty="0">
                          <a:effectLst/>
                        </a:rPr>
                        <a:t>6164.62</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41217" marR="41217" marT="0" marB="0" anchor="b"/>
                </a:tc>
                <a:tc>
                  <a:txBody>
                    <a:bodyPr/>
                    <a:lstStyle/>
                    <a:p>
                      <a:pPr marL="0" marR="0" algn="ctr" rtl="0">
                        <a:lnSpc>
                          <a:spcPct val="106000"/>
                        </a:lnSpc>
                        <a:spcBef>
                          <a:spcPts val="0"/>
                        </a:spcBef>
                        <a:spcAft>
                          <a:spcPts val="0"/>
                        </a:spcAft>
                      </a:pPr>
                      <a:r>
                        <a:rPr lang="en-US" sz="700" dirty="0">
                          <a:effectLst/>
                        </a:rPr>
                        <a:t>4876.12</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41217" marR="41217" marT="0" marB="0" anchor="b"/>
                </a:tc>
                <a:extLst>
                  <a:ext uri="{0D108BD9-81ED-4DB2-BD59-A6C34878D82A}">
                    <a16:rowId xmlns:a16="http://schemas.microsoft.com/office/drawing/2014/main" val="2788876416"/>
                  </a:ext>
                </a:extLst>
              </a:tr>
              <a:tr h="148634">
                <a:tc>
                  <a:txBody>
                    <a:bodyPr/>
                    <a:lstStyle/>
                    <a:p>
                      <a:pPr marL="0" marR="0" algn="ctr" rtl="0">
                        <a:lnSpc>
                          <a:spcPct val="106000"/>
                        </a:lnSpc>
                        <a:spcBef>
                          <a:spcPts val="0"/>
                        </a:spcBef>
                        <a:spcAft>
                          <a:spcPts val="0"/>
                        </a:spcAft>
                      </a:pPr>
                      <a:r>
                        <a:rPr lang="en-US" sz="700" dirty="0">
                          <a:effectLst/>
                        </a:rPr>
                        <a:t>C12</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41217" marR="41217" marT="0" marB="0" anchor="b"/>
                </a:tc>
                <a:tc>
                  <a:txBody>
                    <a:bodyPr/>
                    <a:lstStyle/>
                    <a:p>
                      <a:pPr marL="0" marR="0" algn="ctr" rtl="0">
                        <a:lnSpc>
                          <a:spcPct val="106000"/>
                        </a:lnSpc>
                        <a:spcBef>
                          <a:spcPts val="0"/>
                        </a:spcBef>
                        <a:spcAft>
                          <a:spcPts val="0"/>
                        </a:spcAft>
                      </a:pPr>
                      <a:r>
                        <a:rPr lang="en-US" sz="700" dirty="0">
                          <a:effectLst/>
                        </a:rPr>
                        <a:t>20272.09</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41217" marR="41217" marT="0" marB="0" anchor="b"/>
                </a:tc>
                <a:tc>
                  <a:txBody>
                    <a:bodyPr/>
                    <a:lstStyle/>
                    <a:p>
                      <a:pPr marL="0" marR="0" algn="ctr" rtl="0">
                        <a:lnSpc>
                          <a:spcPct val="106000"/>
                        </a:lnSpc>
                        <a:spcBef>
                          <a:spcPts val="0"/>
                        </a:spcBef>
                        <a:spcAft>
                          <a:spcPts val="0"/>
                        </a:spcAft>
                      </a:pPr>
                      <a:r>
                        <a:rPr lang="en-US" sz="700" dirty="0">
                          <a:effectLst/>
                        </a:rPr>
                        <a:t>16044.65</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41217" marR="41217" marT="0" marB="0" anchor="b"/>
                </a:tc>
                <a:extLst>
                  <a:ext uri="{0D108BD9-81ED-4DB2-BD59-A6C34878D82A}">
                    <a16:rowId xmlns:a16="http://schemas.microsoft.com/office/drawing/2014/main" val="856544338"/>
                  </a:ext>
                </a:extLst>
              </a:tr>
              <a:tr h="148634">
                <a:tc>
                  <a:txBody>
                    <a:bodyPr/>
                    <a:lstStyle/>
                    <a:p>
                      <a:pPr marL="0" marR="0" algn="ctr" rtl="0">
                        <a:lnSpc>
                          <a:spcPct val="106000"/>
                        </a:lnSpc>
                        <a:spcBef>
                          <a:spcPts val="0"/>
                        </a:spcBef>
                        <a:spcAft>
                          <a:spcPts val="0"/>
                        </a:spcAft>
                      </a:pPr>
                      <a:r>
                        <a:rPr lang="en-US" sz="700" dirty="0">
                          <a:effectLst/>
                        </a:rPr>
                        <a:t>C13</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41217" marR="41217" marT="0" marB="0" anchor="b"/>
                </a:tc>
                <a:tc>
                  <a:txBody>
                    <a:bodyPr/>
                    <a:lstStyle/>
                    <a:p>
                      <a:pPr marL="0" marR="0" algn="ctr" rtl="0">
                        <a:lnSpc>
                          <a:spcPct val="106000"/>
                        </a:lnSpc>
                        <a:spcBef>
                          <a:spcPts val="0"/>
                        </a:spcBef>
                        <a:spcAft>
                          <a:spcPts val="0"/>
                        </a:spcAft>
                      </a:pPr>
                      <a:r>
                        <a:rPr lang="en-US" sz="700" dirty="0">
                          <a:effectLst/>
                        </a:rPr>
                        <a:t>15046.63</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41217" marR="41217" marT="0" marB="0" anchor="b"/>
                </a:tc>
                <a:tc>
                  <a:txBody>
                    <a:bodyPr/>
                    <a:lstStyle/>
                    <a:p>
                      <a:pPr marL="0" marR="0" algn="ctr" rtl="0">
                        <a:lnSpc>
                          <a:spcPct val="106000"/>
                        </a:lnSpc>
                        <a:spcBef>
                          <a:spcPts val="0"/>
                        </a:spcBef>
                        <a:spcAft>
                          <a:spcPts val="0"/>
                        </a:spcAft>
                      </a:pPr>
                      <a:r>
                        <a:rPr lang="en-US" sz="700" dirty="0">
                          <a:effectLst/>
                        </a:rPr>
                        <a:t>11891.66</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41217" marR="41217" marT="0" marB="0" anchor="b"/>
                </a:tc>
                <a:extLst>
                  <a:ext uri="{0D108BD9-81ED-4DB2-BD59-A6C34878D82A}">
                    <a16:rowId xmlns:a16="http://schemas.microsoft.com/office/drawing/2014/main" val="2288606884"/>
                  </a:ext>
                </a:extLst>
              </a:tr>
              <a:tr h="148634">
                <a:tc>
                  <a:txBody>
                    <a:bodyPr/>
                    <a:lstStyle/>
                    <a:p>
                      <a:pPr marL="0" marR="0" algn="ctr" rtl="0">
                        <a:lnSpc>
                          <a:spcPct val="106000"/>
                        </a:lnSpc>
                        <a:spcBef>
                          <a:spcPts val="0"/>
                        </a:spcBef>
                        <a:spcAft>
                          <a:spcPts val="0"/>
                        </a:spcAft>
                      </a:pPr>
                      <a:r>
                        <a:rPr lang="en-US" sz="700" dirty="0">
                          <a:effectLst/>
                        </a:rPr>
                        <a:t>C14</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41217" marR="41217" marT="0" marB="0" anchor="b"/>
                </a:tc>
                <a:tc>
                  <a:txBody>
                    <a:bodyPr/>
                    <a:lstStyle/>
                    <a:p>
                      <a:pPr marL="0" marR="0" algn="ctr" rtl="0">
                        <a:lnSpc>
                          <a:spcPct val="106000"/>
                        </a:lnSpc>
                        <a:spcBef>
                          <a:spcPts val="0"/>
                        </a:spcBef>
                        <a:spcAft>
                          <a:spcPts val="0"/>
                        </a:spcAft>
                      </a:pPr>
                      <a:r>
                        <a:rPr lang="en-US" sz="700" dirty="0">
                          <a:effectLst/>
                        </a:rPr>
                        <a:t>9961.42</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41217" marR="41217" marT="0" marB="0" anchor="b"/>
                </a:tc>
                <a:tc>
                  <a:txBody>
                    <a:bodyPr/>
                    <a:lstStyle/>
                    <a:p>
                      <a:pPr marL="0" marR="0" algn="ctr" rtl="0">
                        <a:lnSpc>
                          <a:spcPct val="106000"/>
                        </a:lnSpc>
                        <a:spcBef>
                          <a:spcPts val="0"/>
                        </a:spcBef>
                        <a:spcAft>
                          <a:spcPts val="0"/>
                        </a:spcAft>
                      </a:pPr>
                      <a:r>
                        <a:rPr lang="en-US" sz="700" dirty="0">
                          <a:effectLst/>
                        </a:rPr>
                        <a:t>7857.87</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41217" marR="41217" marT="0" marB="0" anchor="b"/>
                </a:tc>
                <a:extLst>
                  <a:ext uri="{0D108BD9-81ED-4DB2-BD59-A6C34878D82A}">
                    <a16:rowId xmlns:a16="http://schemas.microsoft.com/office/drawing/2014/main" val="3020456453"/>
                  </a:ext>
                </a:extLst>
              </a:tr>
              <a:tr h="148634">
                <a:tc>
                  <a:txBody>
                    <a:bodyPr/>
                    <a:lstStyle/>
                    <a:p>
                      <a:pPr marL="0" marR="0" algn="ctr" rtl="0">
                        <a:lnSpc>
                          <a:spcPct val="106000"/>
                        </a:lnSpc>
                        <a:spcBef>
                          <a:spcPts val="0"/>
                        </a:spcBef>
                        <a:spcAft>
                          <a:spcPts val="0"/>
                        </a:spcAft>
                      </a:pPr>
                      <a:r>
                        <a:rPr lang="en-US" sz="700" dirty="0">
                          <a:effectLst/>
                        </a:rPr>
                        <a:t>C15</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41217" marR="41217" marT="0" marB="0" anchor="b"/>
                </a:tc>
                <a:tc>
                  <a:txBody>
                    <a:bodyPr/>
                    <a:lstStyle/>
                    <a:p>
                      <a:pPr marL="0" marR="0" algn="ctr" rtl="0">
                        <a:lnSpc>
                          <a:spcPct val="106000"/>
                        </a:lnSpc>
                        <a:spcBef>
                          <a:spcPts val="0"/>
                        </a:spcBef>
                        <a:spcAft>
                          <a:spcPts val="0"/>
                        </a:spcAft>
                      </a:pPr>
                      <a:r>
                        <a:rPr lang="en-US" sz="700" dirty="0">
                          <a:effectLst/>
                        </a:rPr>
                        <a:t>10210.94</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41217" marR="41217" marT="0" marB="0" anchor="b"/>
                </a:tc>
                <a:tc>
                  <a:txBody>
                    <a:bodyPr/>
                    <a:lstStyle/>
                    <a:p>
                      <a:pPr marL="0" marR="0" algn="ctr" rtl="0">
                        <a:lnSpc>
                          <a:spcPct val="106000"/>
                        </a:lnSpc>
                        <a:spcBef>
                          <a:spcPts val="0"/>
                        </a:spcBef>
                        <a:spcAft>
                          <a:spcPts val="0"/>
                        </a:spcAft>
                      </a:pPr>
                      <a:r>
                        <a:rPr lang="en-US" sz="700" dirty="0">
                          <a:effectLst/>
                        </a:rPr>
                        <a:t>8059.3</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41217" marR="41217" marT="0" marB="0" anchor="b"/>
                </a:tc>
                <a:extLst>
                  <a:ext uri="{0D108BD9-81ED-4DB2-BD59-A6C34878D82A}">
                    <a16:rowId xmlns:a16="http://schemas.microsoft.com/office/drawing/2014/main" val="2527664948"/>
                  </a:ext>
                </a:extLst>
              </a:tr>
              <a:tr h="148634">
                <a:tc>
                  <a:txBody>
                    <a:bodyPr/>
                    <a:lstStyle/>
                    <a:p>
                      <a:pPr marL="0" marR="0" algn="ctr" rtl="0">
                        <a:lnSpc>
                          <a:spcPct val="106000"/>
                        </a:lnSpc>
                        <a:spcBef>
                          <a:spcPts val="0"/>
                        </a:spcBef>
                        <a:spcAft>
                          <a:spcPts val="0"/>
                        </a:spcAft>
                      </a:pPr>
                      <a:r>
                        <a:rPr lang="en-US" sz="700" dirty="0">
                          <a:effectLst/>
                        </a:rPr>
                        <a:t>C16</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41217" marR="41217" marT="0" marB="0" anchor="b"/>
                </a:tc>
                <a:tc>
                  <a:txBody>
                    <a:bodyPr/>
                    <a:lstStyle/>
                    <a:p>
                      <a:pPr marL="0" marR="0" algn="ctr" rtl="0">
                        <a:lnSpc>
                          <a:spcPct val="106000"/>
                        </a:lnSpc>
                        <a:spcBef>
                          <a:spcPts val="0"/>
                        </a:spcBef>
                        <a:spcAft>
                          <a:spcPts val="0"/>
                        </a:spcAft>
                      </a:pPr>
                      <a:r>
                        <a:rPr lang="en-US" sz="700" dirty="0">
                          <a:effectLst/>
                        </a:rPr>
                        <a:t>14156.79</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41217" marR="41217" marT="0" marB="0" anchor="b"/>
                </a:tc>
                <a:tc>
                  <a:txBody>
                    <a:bodyPr/>
                    <a:lstStyle/>
                    <a:p>
                      <a:pPr marL="0" marR="0" algn="ctr" rtl="0">
                        <a:lnSpc>
                          <a:spcPct val="106000"/>
                        </a:lnSpc>
                        <a:spcBef>
                          <a:spcPts val="0"/>
                        </a:spcBef>
                        <a:spcAft>
                          <a:spcPts val="0"/>
                        </a:spcAft>
                      </a:pPr>
                      <a:r>
                        <a:rPr lang="en-US" sz="700" dirty="0">
                          <a:effectLst/>
                        </a:rPr>
                        <a:t>11195</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41217" marR="41217" marT="0" marB="0" anchor="b"/>
                </a:tc>
                <a:extLst>
                  <a:ext uri="{0D108BD9-81ED-4DB2-BD59-A6C34878D82A}">
                    <a16:rowId xmlns:a16="http://schemas.microsoft.com/office/drawing/2014/main" val="433175744"/>
                  </a:ext>
                </a:extLst>
              </a:tr>
              <a:tr h="148634">
                <a:tc>
                  <a:txBody>
                    <a:bodyPr/>
                    <a:lstStyle/>
                    <a:p>
                      <a:pPr marL="0" marR="0" algn="ctr" rtl="0">
                        <a:lnSpc>
                          <a:spcPct val="106000"/>
                        </a:lnSpc>
                        <a:spcBef>
                          <a:spcPts val="0"/>
                        </a:spcBef>
                        <a:spcAft>
                          <a:spcPts val="0"/>
                        </a:spcAft>
                      </a:pPr>
                      <a:r>
                        <a:rPr lang="en-US" sz="700" dirty="0">
                          <a:effectLst/>
                        </a:rPr>
                        <a:t>C17</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41217" marR="41217" marT="0" marB="0" anchor="b"/>
                </a:tc>
                <a:tc>
                  <a:txBody>
                    <a:bodyPr/>
                    <a:lstStyle/>
                    <a:p>
                      <a:pPr marL="0" marR="0" algn="ctr" rtl="0">
                        <a:lnSpc>
                          <a:spcPct val="106000"/>
                        </a:lnSpc>
                        <a:spcBef>
                          <a:spcPts val="0"/>
                        </a:spcBef>
                        <a:spcAft>
                          <a:spcPts val="0"/>
                        </a:spcAft>
                      </a:pPr>
                      <a:r>
                        <a:rPr lang="en-US" sz="700" dirty="0">
                          <a:effectLst/>
                        </a:rPr>
                        <a:t>18463</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41217" marR="41217" marT="0" marB="0" anchor="b"/>
                </a:tc>
                <a:tc>
                  <a:txBody>
                    <a:bodyPr/>
                    <a:lstStyle/>
                    <a:p>
                      <a:pPr marL="0" marR="0" algn="ctr" rtl="0">
                        <a:lnSpc>
                          <a:spcPct val="106000"/>
                        </a:lnSpc>
                        <a:spcBef>
                          <a:spcPts val="0"/>
                        </a:spcBef>
                        <a:spcAft>
                          <a:spcPts val="0"/>
                        </a:spcAft>
                      </a:pPr>
                      <a:r>
                        <a:rPr lang="en-US" sz="700" dirty="0">
                          <a:effectLst/>
                        </a:rPr>
                        <a:t>14603.76</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41217" marR="41217" marT="0" marB="0" anchor="b"/>
                </a:tc>
                <a:extLst>
                  <a:ext uri="{0D108BD9-81ED-4DB2-BD59-A6C34878D82A}">
                    <a16:rowId xmlns:a16="http://schemas.microsoft.com/office/drawing/2014/main" val="267350290"/>
                  </a:ext>
                </a:extLst>
              </a:tr>
              <a:tr h="148634">
                <a:tc>
                  <a:txBody>
                    <a:bodyPr/>
                    <a:lstStyle/>
                    <a:p>
                      <a:pPr marL="0" marR="0" algn="ctr" rtl="0">
                        <a:lnSpc>
                          <a:spcPct val="106000"/>
                        </a:lnSpc>
                        <a:spcBef>
                          <a:spcPts val="0"/>
                        </a:spcBef>
                        <a:spcAft>
                          <a:spcPts val="0"/>
                        </a:spcAft>
                      </a:pPr>
                      <a:r>
                        <a:rPr lang="en-US" sz="700" dirty="0">
                          <a:effectLst/>
                        </a:rPr>
                        <a:t>C18</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41217" marR="41217" marT="0" marB="0" anchor="b"/>
                </a:tc>
                <a:tc>
                  <a:txBody>
                    <a:bodyPr/>
                    <a:lstStyle/>
                    <a:p>
                      <a:pPr marL="0" marR="0" algn="ctr" rtl="0">
                        <a:lnSpc>
                          <a:spcPct val="106000"/>
                        </a:lnSpc>
                        <a:spcBef>
                          <a:spcPts val="0"/>
                        </a:spcBef>
                        <a:spcAft>
                          <a:spcPts val="0"/>
                        </a:spcAft>
                      </a:pPr>
                      <a:r>
                        <a:rPr lang="en-US" sz="700" dirty="0">
                          <a:effectLst/>
                        </a:rPr>
                        <a:t>6594.76</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41217" marR="41217" marT="0" marB="0" anchor="b"/>
                </a:tc>
                <a:tc>
                  <a:txBody>
                    <a:bodyPr/>
                    <a:lstStyle/>
                    <a:p>
                      <a:pPr marL="0" marR="0" algn="ctr" rtl="0">
                        <a:lnSpc>
                          <a:spcPct val="106000"/>
                        </a:lnSpc>
                        <a:spcBef>
                          <a:spcPts val="0"/>
                        </a:spcBef>
                        <a:spcAft>
                          <a:spcPts val="0"/>
                        </a:spcAft>
                      </a:pPr>
                      <a:r>
                        <a:rPr lang="en-US" sz="700" dirty="0">
                          <a:effectLst/>
                        </a:rPr>
                        <a:t>5228.57</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41217" marR="41217" marT="0" marB="0" anchor="b"/>
                </a:tc>
                <a:extLst>
                  <a:ext uri="{0D108BD9-81ED-4DB2-BD59-A6C34878D82A}">
                    <a16:rowId xmlns:a16="http://schemas.microsoft.com/office/drawing/2014/main" val="2750902146"/>
                  </a:ext>
                </a:extLst>
              </a:tr>
              <a:tr h="148634">
                <a:tc>
                  <a:txBody>
                    <a:bodyPr/>
                    <a:lstStyle/>
                    <a:p>
                      <a:pPr marL="0" marR="0" algn="ctr" rtl="0">
                        <a:lnSpc>
                          <a:spcPct val="106000"/>
                        </a:lnSpc>
                        <a:spcBef>
                          <a:spcPts val="0"/>
                        </a:spcBef>
                        <a:spcAft>
                          <a:spcPts val="0"/>
                        </a:spcAft>
                      </a:pPr>
                      <a:r>
                        <a:rPr lang="en-US" sz="700" dirty="0">
                          <a:effectLst/>
                        </a:rPr>
                        <a:t>C19</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41217" marR="41217" marT="0" marB="0" anchor="b"/>
                </a:tc>
                <a:tc>
                  <a:txBody>
                    <a:bodyPr/>
                    <a:lstStyle/>
                    <a:p>
                      <a:pPr marL="0" marR="0" algn="ctr" rtl="0">
                        <a:lnSpc>
                          <a:spcPct val="106000"/>
                        </a:lnSpc>
                        <a:spcBef>
                          <a:spcPts val="0"/>
                        </a:spcBef>
                        <a:spcAft>
                          <a:spcPts val="0"/>
                        </a:spcAft>
                      </a:pPr>
                      <a:r>
                        <a:rPr lang="en-US" sz="700" dirty="0">
                          <a:effectLst/>
                        </a:rPr>
                        <a:t>6164.62</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41217" marR="41217" marT="0" marB="0" anchor="b"/>
                </a:tc>
                <a:tc>
                  <a:txBody>
                    <a:bodyPr/>
                    <a:lstStyle/>
                    <a:p>
                      <a:pPr marL="0" marR="0" algn="ctr" rtl="0">
                        <a:lnSpc>
                          <a:spcPct val="106000"/>
                        </a:lnSpc>
                        <a:spcBef>
                          <a:spcPts val="0"/>
                        </a:spcBef>
                        <a:spcAft>
                          <a:spcPts val="0"/>
                        </a:spcAft>
                      </a:pPr>
                      <a:r>
                        <a:rPr lang="en-US" sz="700" dirty="0">
                          <a:effectLst/>
                        </a:rPr>
                        <a:t>5022.52</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41217" marR="41217" marT="0" marB="0" anchor="b"/>
                </a:tc>
                <a:extLst>
                  <a:ext uri="{0D108BD9-81ED-4DB2-BD59-A6C34878D82A}">
                    <a16:rowId xmlns:a16="http://schemas.microsoft.com/office/drawing/2014/main" val="2504822202"/>
                  </a:ext>
                </a:extLst>
              </a:tr>
              <a:tr h="148634">
                <a:tc>
                  <a:txBody>
                    <a:bodyPr/>
                    <a:lstStyle/>
                    <a:p>
                      <a:pPr marL="0" marR="0" algn="ctr" rtl="0">
                        <a:lnSpc>
                          <a:spcPct val="106000"/>
                        </a:lnSpc>
                        <a:spcBef>
                          <a:spcPts val="0"/>
                        </a:spcBef>
                        <a:spcAft>
                          <a:spcPts val="0"/>
                        </a:spcAft>
                      </a:pPr>
                      <a:r>
                        <a:rPr lang="en-US" sz="700" dirty="0">
                          <a:effectLst/>
                        </a:rPr>
                        <a:t>C20</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41217" marR="41217" marT="0" marB="0" anchor="b"/>
                </a:tc>
                <a:tc>
                  <a:txBody>
                    <a:bodyPr/>
                    <a:lstStyle/>
                    <a:p>
                      <a:pPr marL="0" marR="0" algn="ctr" rtl="0">
                        <a:lnSpc>
                          <a:spcPct val="106000"/>
                        </a:lnSpc>
                        <a:spcBef>
                          <a:spcPts val="0"/>
                        </a:spcBef>
                        <a:spcAft>
                          <a:spcPts val="0"/>
                        </a:spcAft>
                      </a:pPr>
                      <a:r>
                        <a:rPr lang="en-US" sz="700" dirty="0">
                          <a:effectLst/>
                        </a:rPr>
                        <a:t>20272.09</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41217" marR="41217" marT="0" marB="0" anchor="b"/>
                </a:tc>
                <a:tc>
                  <a:txBody>
                    <a:bodyPr/>
                    <a:lstStyle/>
                    <a:p>
                      <a:pPr marL="0" marR="0" algn="ctr" rtl="0">
                        <a:lnSpc>
                          <a:spcPct val="106000"/>
                        </a:lnSpc>
                        <a:spcBef>
                          <a:spcPts val="0"/>
                        </a:spcBef>
                        <a:spcAft>
                          <a:spcPts val="0"/>
                        </a:spcAft>
                      </a:pPr>
                      <a:r>
                        <a:rPr lang="en-US" sz="700" dirty="0">
                          <a:effectLst/>
                        </a:rPr>
                        <a:t>9958.03</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41217" marR="41217" marT="0" marB="0" anchor="b"/>
                </a:tc>
                <a:extLst>
                  <a:ext uri="{0D108BD9-81ED-4DB2-BD59-A6C34878D82A}">
                    <a16:rowId xmlns:a16="http://schemas.microsoft.com/office/drawing/2014/main" val="1131798547"/>
                  </a:ext>
                </a:extLst>
              </a:tr>
              <a:tr h="148634">
                <a:tc>
                  <a:txBody>
                    <a:bodyPr/>
                    <a:lstStyle/>
                    <a:p>
                      <a:pPr marL="0" marR="0" algn="ctr" rtl="0">
                        <a:lnSpc>
                          <a:spcPct val="106000"/>
                        </a:lnSpc>
                        <a:spcBef>
                          <a:spcPts val="0"/>
                        </a:spcBef>
                        <a:spcAft>
                          <a:spcPts val="0"/>
                        </a:spcAft>
                      </a:pPr>
                      <a:r>
                        <a:rPr lang="en-US" sz="700" dirty="0">
                          <a:effectLst/>
                        </a:rPr>
                        <a:t>C21</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41217" marR="41217" marT="0" marB="0" anchor="b"/>
                </a:tc>
                <a:tc>
                  <a:txBody>
                    <a:bodyPr/>
                    <a:lstStyle/>
                    <a:p>
                      <a:pPr marL="0" marR="0" algn="ctr" rtl="0">
                        <a:lnSpc>
                          <a:spcPct val="106000"/>
                        </a:lnSpc>
                        <a:spcBef>
                          <a:spcPts val="0"/>
                        </a:spcBef>
                        <a:spcAft>
                          <a:spcPts val="0"/>
                        </a:spcAft>
                      </a:pPr>
                      <a:r>
                        <a:rPr lang="en-US" sz="700" dirty="0">
                          <a:effectLst/>
                        </a:rPr>
                        <a:t>15046.63</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41217" marR="41217" marT="0" marB="0" anchor="b"/>
                </a:tc>
                <a:tc>
                  <a:txBody>
                    <a:bodyPr/>
                    <a:lstStyle/>
                    <a:p>
                      <a:pPr marL="0" marR="0" algn="ctr" rtl="0">
                        <a:lnSpc>
                          <a:spcPct val="106000"/>
                        </a:lnSpc>
                        <a:spcBef>
                          <a:spcPts val="0"/>
                        </a:spcBef>
                        <a:spcAft>
                          <a:spcPts val="0"/>
                        </a:spcAft>
                      </a:pPr>
                      <a:r>
                        <a:rPr lang="en-US" sz="700" dirty="0">
                          <a:effectLst/>
                        </a:rPr>
                        <a:t>6605.81</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41217" marR="41217" marT="0" marB="0" anchor="b"/>
                </a:tc>
                <a:extLst>
                  <a:ext uri="{0D108BD9-81ED-4DB2-BD59-A6C34878D82A}">
                    <a16:rowId xmlns:a16="http://schemas.microsoft.com/office/drawing/2014/main" val="1964259637"/>
                  </a:ext>
                </a:extLst>
              </a:tr>
              <a:tr h="148634">
                <a:tc>
                  <a:txBody>
                    <a:bodyPr/>
                    <a:lstStyle/>
                    <a:p>
                      <a:pPr marL="0" marR="0" algn="ctr" rtl="0">
                        <a:lnSpc>
                          <a:spcPct val="106000"/>
                        </a:lnSpc>
                        <a:spcBef>
                          <a:spcPts val="0"/>
                        </a:spcBef>
                        <a:spcAft>
                          <a:spcPts val="0"/>
                        </a:spcAft>
                      </a:pPr>
                      <a:r>
                        <a:rPr lang="en-US" sz="700" dirty="0">
                          <a:effectLst/>
                        </a:rPr>
                        <a:t>C22</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41217" marR="41217" marT="0" marB="0" anchor="b"/>
                </a:tc>
                <a:tc>
                  <a:txBody>
                    <a:bodyPr/>
                    <a:lstStyle/>
                    <a:p>
                      <a:pPr marL="0" marR="0" algn="ctr" rtl="0">
                        <a:lnSpc>
                          <a:spcPct val="106000"/>
                        </a:lnSpc>
                        <a:spcBef>
                          <a:spcPts val="0"/>
                        </a:spcBef>
                        <a:spcAft>
                          <a:spcPts val="0"/>
                        </a:spcAft>
                      </a:pPr>
                      <a:r>
                        <a:rPr lang="en-US" sz="700" dirty="0">
                          <a:effectLst/>
                        </a:rPr>
                        <a:t>9961.42</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41217" marR="41217" marT="0" marB="0" anchor="b"/>
                </a:tc>
                <a:tc>
                  <a:txBody>
                    <a:bodyPr/>
                    <a:lstStyle/>
                    <a:p>
                      <a:pPr marL="0" marR="0" algn="ctr" rtl="0">
                        <a:lnSpc>
                          <a:spcPct val="106000"/>
                        </a:lnSpc>
                        <a:spcBef>
                          <a:spcPts val="0"/>
                        </a:spcBef>
                        <a:spcAft>
                          <a:spcPts val="0"/>
                        </a:spcAft>
                      </a:pPr>
                      <a:r>
                        <a:rPr lang="en-US" sz="700" dirty="0">
                          <a:effectLst/>
                        </a:rPr>
                        <a:t>4676.03</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41217" marR="41217" marT="0" marB="0" anchor="b"/>
                </a:tc>
                <a:extLst>
                  <a:ext uri="{0D108BD9-81ED-4DB2-BD59-A6C34878D82A}">
                    <a16:rowId xmlns:a16="http://schemas.microsoft.com/office/drawing/2014/main" val="2826045463"/>
                  </a:ext>
                </a:extLst>
              </a:tr>
              <a:tr h="148634">
                <a:tc>
                  <a:txBody>
                    <a:bodyPr/>
                    <a:lstStyle/>
                    <a:p>
                      <a:pPr marL="0" marR="0" algn="ctr" rtl="0">
                        <a:lnSpc>
                          <a:spcPct val="106000"/>
                        </a:lnSpc>
                        <a:spcBef>
                          <a:spcPts val="0"/>
                        </a:spcBef>
                        <a:spcAft>
                          <a:spcPts val="0"/>
                        </a:spcAft>
                      </a:pPr>
                      <a:r>
                        <a:rPr lang="en-US" sz="700" dirty="0">
                          <a:effectLst/>
                        </a:rPr>
                        <a:t>C23</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41217" marR="41217" marT="0" marB="0" anchor="b"/>
                </a:tc>
                <a:tc>
                  <a:txBody>
                    <a:bodyPr/>
                    <a:lstStyle/>
                    <a:p>
                      <a:pPr marL="0" marR="0" algn="ctr" rtl="0">
                        <a:lnSpc>
                          <a:spcPct val="106000"/>
                        </a:lnSpc>
                        <a:spcBef>
                          <a:spcPts val="0"/>
                        </a:spcBef>
                        <a:spcAft>
                          <a:spcPts val="0"/>
                        </a:spcAft>
                      </a:pPr>
                      <a:r>
                        <a:rPr lang="en-US" sz="700" dirty="0">
                          <a:effectLst/>
                        </a:rPr>
                        <a:t>10210.94</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41217" marR="41217" marT="0" marB="0" anchor="b"/>
                </a:tc>
                <a:tc>
                  <a:txBody>
                    <a:bodyPr/>
                    <a:lstStyle/>
                    <a:p>
                      <a:pPr marL="0" marR="0" algn="ctr" rtl="0">
                        <a:lnSpc>
                          <a:spcPct val="106000"/>
                        </a:lnSpc>
                        <a:spcBef>
                          <a:spcPts val="0"/>
                        </a:spcBef>
                        <a:spcAft>
                          <a:spcPts val="0"/>
                        </a:spcAft>
                      </a:pPr>
                      <a:r>
                        <a:rPr lang="en-US" sz="700" dirty="0">
                          <a:effectLst/>
                        </a:rPr>
                        <a:t>4607.06</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41217" marR="41217" marT="0" marB="0" anchor="b"/>
                </a:tc>
                <a:extLst>
                  <a:ext uri="{0D108BD9-81ED-4DB2-BD59-A6C34878D82A}">
                    <a16:rowId xmlns:a16="http://schemas.microsoft.com/office/drawing/2014/main" val="2729221351"/>
                  </a:ext>
                </a:extLst>
              </a:tr>
              <a:tr h="148634">
                <a:tc>
                  <a:txBody>
                    <a:bodyPr/>
                    <a:lstStyle/>
                    <a:p>
                      <a:pPr marL="0" marR="0" algn="ctr" rtl="0">
                        <a:lnSpc>
                          <a:spcPct val="106000"/>
                        </a:lnSpc>
                        <a:spcBef>
                          <a:spcPts val="0"/>
                        </a:spcBef>
                        <a:spcAft>
                          <a:spcPts val="0"/>
                        </a:spcAft>
                      </a:pPr>
                      <a:r>
                        <a:rPr lang="en-US" sz="700" dirty="0">
                          <a:effectLst/>
                        </a:rPr>
                        <a:t>C24</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41217" marR="41217" marT="0" marB="0" anchor="b"/>
                </a:tc>
                <a:tc>
                  <a:txBody>
                    <a:bodyPr/>
                    <a:lstStyle/>
                    <a:p>
                      <a:pPr marL="0" marR="0" algn="ctr" rtl="0">
                        <a:lnSpc>
                          <a:spcPct val="106000"/>
                        </a:lnSpc>
                        <a:spcBef>
                          <a:spcPts val="0"/>
                        </a:spcBef>
                        <a:spcAft>
                          <a:spcPts val="0"/>
                        </a:spcAft>
                      </a:pPr>
                      <a:r>
                        <a:rPr lang="en-US" sz="700" dirty="0">
                          <a:effectLst/>
                        </a:rPr>
                        <a:t>14156.79</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41217" marR="41217" marT="0" marB="0" anchor="b"/>
                </a:tc>
                <a:tc>
                  <a:txBody>
                    <a:bodyPr/>
                    <a:lstStyle/>
                    <a:p>
                      <a:pPr marL="0" marR="0" algn="ctr" rtl="0">
                        <a:lnSpc>
                          <a:spcPct val="106000"/>
                        </a:lnSpc>
                        <a:spcBef>
                          <a:spcPts val="0"/>
                        </a:spcBef>
                        <a:spcAft>
                          <a:spcPts val="0"/>
                        </a:spcAft>
                      </a:pPr>
                      <a:r>
                        <a:rPr lang="en-US" sz="700" dirty="0">
                          <a:effectLst/>
                        </a:rPr>
                        <a:t>6482.44</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41217" marR="41217" marT="0" marB="0" anchor="b"/>
                </a:tc>
                <a:extLst>
                  <a:ext uri="{0D108BD9-81ED-4DB2-BD59-A6C34878D82A}">
                    <a16:rowId xmlns:a16="http://schemas.microsoft.com/office/drawing/2014/main" val="141788420"/>
                  </a:ext>
                </a:extLst>
              </a:tr>
              <a:tr h="148634">
                <a:tc>
                  <a:txBody>
                    <a:bodyPr/>
                    <a:lstStyle/>
                    <a:p>
                      <a:pPr marL="0" marR="0" algn="ctr" rtl="0">
                        <a:lnSpc>
                          <a:spcPct val="106000"/>
                        </a:lnSpc>
                        <a:spcBef>
                          <a:spcPts val="0"/>
                        </a:spcBef>
                        <a:spcAft>
                          <a:spcPts val="0"/>
                        </a:spcAft>
                      </a:pPr>
                      <a:r>
                        <a:rPr lang="en-US" sz="700" dirty="0">
                          <a:effectLst/>
                        </a:rPr>
                        <a:t>C25</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41217" marR="41217" marT="0" marB="0" anchor="b"/>
                </a:tc>
                <a:tc>
                  <a:txBody>
                    <a:bodyPr/>
                    <a:lstStyle/>
                    <a:p>
                      <a:pPr marL="0" marR="0" algn="ctr" rtl="0">
                        <a:lnSpc>
                          <a:spcPct val="106000"/>
                        </a:lnSpc>
                        <a:spcBef>
                          <a:spcPts val="0"/>
                        </a:spcBef>
                        <a:spcAft>
                          <a:spcPts val="0"/>
                        </a:spcAft>
                      </a:pPr>
                      <a:r>
                        <a:rPr lang="en-US" sz="700" dirty="0">
                          <a:effectLst/>
                        </a:rPr>
                        <a:t>12171.86</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41217" marR="41217" marT="0" marB="0" anchor="b"/>
                </a:tc>
                <a:tc>
                  <a:txBody>
                    <a:bodyPr/>
                    <a:lstStyle/>
                    <a:p>
                      <a:pPr marL="0" marR="0" algn="ctr" rtl="0">
                        <a:lnSpc>
                          <a:spcPct val="106000"/>
                        </a:lnSpc>
                        <a:spcBef>
                          <a:spcPts val="0"/>
                        </a:spcBef>
                        <a:spcAft>
                          <a:spcPts val="0"/>
                        </a:spcAft>
                      </a:pPr>
                      <a:r>
                        <a:rPr lang="en-US" sz="700" dirty="0">
                          <a:effectLst/>
                        </a:rPr>
                        <a:t>9590</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41217" marR="41217" marT="0" marB="0" anchor="b"/>
                </a:tc>
                <a:extLst>
                  <a:ext uri="{0D108BD9-81ED-4DB2-BD59-A6C34878D82A}">
                    <a16:rowId xmlns:a16="http://schemas.microsoft.com/office/drawing/2014/main" val="3554913546"/>
                  </a:ext>
                </a:extLst>
              </a:tr>
              <a:tr h="148634">
                <a:tc>
                  <a:txBody>
                    <a:bodyPr/>
                    <a:lstStyle/>
                    <a:p>
                      <a:pPr marL="0" marR="0" algn="ctr" rtl="0">
                        <a:lnSpc>
                          <a:spcPct val="106000"/>
                        </a:lnSpc>
                        <a:spcBef>
                          <a:spcPts val="0"/>
                        </a:spcBef>
                        <a:spcAft>
                          <a:spcPts val="0"/>
                        </a:spcAft>
                      </a:pPr>
                      <a:r>
                        <a:rPr lang="en-US" sz="700" dirty="0">
                          <a:effectLst/>
                        </a:rPr>
                        <a:t>C26</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41217" marR="41217" marT="0" marB="0" anchor="b"/>
                </a:tc>
                <a:tc>
                  <a:txBody>
                    <a:bodyPr/>
                    <a:lstStyle/>
                    <a:p>
                      <a:pPr marL="0" marR="0" algn="ctr" rtl="0">
                        <a:lnSpc>
                          <a:spcPct val="106000"/>
                        </a:lnSpc>
                        <a:spcBef>
                          <a:spcPts val="0"/>
                        </a:spcBef>
                        <a:spcAft>
                          <a:spcPts val="0"/>
                        </a:spcAft>
                      </a:pPr>
                      <a:r>
                        <a:rPr lang="en-US" sz="700" dirty="0">
                          <a:effectLst/>
                        </a:rPr>
                        <a:t>6594.76</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41217" marR="41217" marT="0" marB="0" anchor="b"/>
                </a:tc>
                <a:tc>
                  <a:txBody>
                    <a:bodyPr/>
                    <a:lstStyle/>
                    <a:p>
                      <a:pPr marL="0" marR="0" algn="ctr" rtl="0">
                        <a:lnSpc>
                          <a:spcPct val="106000"/>
                        </a:lnSpc>
                        <a:spcBef>
                          <a:spcPts val="0"/>
                        </a:spcBef>
                        <a:spcAft>
                          <a:spcPts val="0"/>
                        </a:spcAft>
                      </a:pPr>
                      <a:r>
                        <a:rPr lang="en-US" sz="700" dirty="0">
                          <a:effectLst/>
                        </a:rPr>
                        <a:t>5074.57</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41217" marR="41217" marT="0" marB="0" anchor="b"/>
                </a:tc>
                <a:extLst>
                  <a:ext uri="{0D108BD9-81ED-4DB2-BD59-A6C34878D82A}">
                    <a16:rowId xmlns:a16="http://schemas.microsoft.com/office/drawing/2014/main" val="3008860847"/>
                  </a:ext>
                </a:extLst>
              </a:tr>
              <a:tr h="148634">
                <a:tc>
                  <a:txBody>
                    <a:bodyPr/>
                    <a:lstStyle/>
                    <a:p>
                      <a:pPr marL="0" marR="0" algn="ctr" rtl="0">
                        <a:lnSpc>
                          <a:spcPct val="106000"/>
                        </a:lnSpc>
                        <a:spcBef>
                          <a:spcPts val="0"/>
                        </a:spcBef>
                        <a:spcAft>
                          <a:spcPts val="0"/>
                        </a:spcAft>
                      </a:pPr>
                      <a:r>
                        <a:rPr lang="en-US" sz="700" dirty="0">
                          <a:effectLst/>
                        </a:rPr>
                        <a:t>C27</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41217" marR="41217" marT="0" marB="0" anchor="b"/>
                </a:tc>
                <a:tc>
                  <a:txBody>
                    <a:bodyPr/>
                    <a:lstStyle/>
                    <a:p>
                      <a:pPr marL="0" marR="0" algn="ctr" rtl="0">
                        <a:lnSpc>
                          <a:spcPct val="106000"/>
                        </a:lnSpc>
                        <a:spcBef>
                          <a:spcPts val="0"/>
                        </a:spcBef>
                        <a:spcAft>
                          <a:spcPts val="0"/>
                        </a:spcAft>
                      </a:pPr>
                      <a:r>
                        <a:rPr lang="en-US" sz="700" dirty="0">
                          <a:effectLst/>
                        </a:rPr>
                        <a:t>4593.47</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41217" marR="41217" marT="0" marB="0" anchor="b"/>
                </a:tc>
                <a:tc>
                  <a:txBody>
                    <a:bodyPr/>
                    <a:lstStyle/>
                    <a:p>
                      <a:pPr marL="0" marR="0" algn="ctr" rtl="0">
                        <a:lnSpc>
                          <a:spcPct val="106000"/>
                        </a:lnSpc>
                        <a:spcBef>
                          <a:spcPts val="0"/>
                        </a:spcBef>
                        <a:spcAft>
                          <a:spcPts val="0"/>
                        </a:spcAft>
                      </a:pPr>
                      <a:r>
                        <a:rPr lang="en-US" sz="700" dirty="0">
                          <a:effectLst/>
                        </a:rPr>
                        <a:t>3684.05</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41217" marR="41217" marT="0" marB="0" anchor="b"/>
                </a:tc>
                <a:extLst>
                  <a:ext uri="{0D108BD9-81ED-4DB2-BD59-A6C34878D82A}">
                    <a16:rowId xmlns:a16="http://schemas.microsoft.com/office/drawing/2014/main" val="1662230954"/>
                  </a:ext>
                </a:extLst>
              </a:tr>
              <a:tr h="148634">
                <a:tc>
                  <a:txBody>
                    <a:bodyPr/>
                    <a:lstStyle/>
                    <a:p>
                      <a:pPr marL="0" marR="0" algn="ctr" rtl="0">
                        <a:lnSpc>
                          <a:spcPct val="106000"/>
                        </a:lnSpc>
                        <a:spcBef>
                          <a:spcPts val="0"/>
                        </a:spcBef>
                        <a:spcAft>
                          <a:spcPts val="0"/>
                        </a:spcAft>
                      </a:pPr>
                      <a:r>
                        <a:rPr lang="en-US" sz="700" dirty="0">
                          <a:effectLst/>
                        </a:rPr>
                        <a:t>C28</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41217" marR="41217" marT="0" marB="0" anchor="b"/>
                </a:tc>
                <a:tc>
                  <a:txBody>
                    <a:bodyPr/>
                    <a:lstStyle/>
                    <a:p>
                      <a:pPr marL="0" marR="0" algn="ctr" rtl="0">
                        <a:lnSpc>
                          <a:spcPct val="106000"/>
                        </a:lnSpc>
                        <a:spcBef>
                          <a:spcPts val="0"/>
                        </a:spcBef>
                        <a:spcAft>
                          <a:spcPts val="0"/>
                        </a:spcAft>
                      </a:pPr>
                      <a:r>
                        <a:rPr lang="en-US" sz="700" dirty="0">
                          <a:effectLst/>
                        </a:rPr>
                        <a:t>2341.96</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41217" marR="41217" marT="0" marB="0" anchor="b"/>
                </a:tc>
                <a:tc>
                  <a:txBody>
                    <a:bodyPr/>
                    <a:lstStyle/>
                    <a:p>
                      <a:pPr marL="0" marR="0" algn="ctr" rtl="0">
                        <a:lnSpc>
                          <a:spcPct val="106000"/>
                        </a:lnSpc>
                        <a:spcBef>
                          <a:spcPts val="0"/>
                        </a:spcBef>
                        <a:spcAft>
                          <a:spcPts val="0"/>
                        </a:spcAft>
                      </a:pPr>
                      <a:r>
                        <a:rPr lang="en-US" sz="700" dirty="0">
                          <a:effectLst/>
                        </a:rPr>
                        <a:t>1896.43</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41217" marR="41217" marT="0" marB="0" anchor="b"/>
                </a:tc>
                <a:extLst>
                  <a:ext uri="{0D108BD9-81ED-4DB2-BD59-A6C34878D82A}">
                    <a16:rowId xmlns:a16="http://schemas.microsoft.com/office/drawing/2014/main" val="3683532706"/>
                  </a:ext>
                </a:extLst>
              </a:tr>
              <a:tr h="148634">
                <a:tc>
                  <a:txBody>
                    <a:bodyPr/>
                    <a:lstStyle/>
                    <a:p>
                      <a:pPr marL="0" marR="0" algn="ctr" rtl="0">
                        <a:lnSpc>
                          <a:spcPct val="106000"/>
                        </a:lnSpc>
                        <a:spcBef>
                          <a:spcPts val="0"/>
                        </a:spcBef>
                        <a:spcAft>
                          <a:spcPts val="0"/>
                        </a:spcAft>
                      </a:pPr>
                      <a:r>
                        <a:rPr lang="en-US" sz="700" dirty="0">
                          <a:effectLst/>
                        </a:rPr>
                        <a:t>S1</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41217" marR="41217" marT="0" marB="0" anchor="b"/>
                </a:tc>
                <a:tc>
                  <a:txBody>
                    <a:bodyPr/>
                    <a:lstStyle/>
                    <a:p>
                      <a:pPr marL="0" marR="0" algn="ctr" rtl="0">
                        <a:lnSpc>
                          <a:spcPct val="106000"/>
                        </a:lnSpc>
                        <a:spcBef>
                          <a:spcPts val="0"/>
                        </a:spcBef>
                        <a:spcAft>
                          <a:spcPts val="0"/>
                        </a:spcAft>
                      </a:pPr>
                      <a:r>
                        <a:rPr lang="en-US" sz="700" dirty="0">
                          <a:effectLst/>
                        </a:rPr>
                        <a:t>2740.07</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41217" marR="41217" marT="0" marB="0" anchor="b"/>
                </a:tc>
                <a:tc>
                  <a:txBody>
                    <a:bodyPr/>
                    <a:lstStyle/>
                    <a:p>
                      <a:pPr marL="0" marR="0" algn="ctr" rtl="0">
                        <a:lnSpc>
                          <a:spcPct val="106000"/>
                        </a:lnSpc>
                        <a:spcBef>
                          <a:spcPts val="0"/>
                        </a:spcBef>
                        <a:spcAft>
                          <a:spcPts val="0"/>
                        </a:spcAft>
                      </a:pPr>
                      <a:r>
                        <a:rPr lang="en-US" sz="700" dirty="0">
                          <a:effectLst/>
                        </a:rPr>
                        <a:t>2122.78</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41217" marR="41217" marT="0" marB="0" anchor="b"/>
                </a:tc>
                <a:extLst>
                  <a:ext uri="{0D108BD9-81ED-4DB2-BD59-A6C34878D82A}">
                    <a16:rowId xmlns:a16="http://schemas.microsoft.com/office/drawing/2014/main" val="3732129255"/>
                  </a:ext>
                </a:extLst>
              </a:tr>
              <a:tr h="148634">
                <a:tc>
                  <a:txBody>
                    <a:bodyPr/>
                    <a:lstStyle/>
                    <a:p>
                      <a:pPr marL="0" marR="0" algn="ctr" rtl="0">
                        <a:lnSpc>
                          <a:spcPct val="106000"/>
                        </a:lnSpc>
                        <a:spcBef>
                          <a:spcPts val="0"/>
                        </a:spcBef>
                        <a:spcAft>
                          <a:spcPts val="0"/>
                        </a:spcAft>
                      </a:pPr>
                      <a:r>
                        <a:rPr lang="en-US" sz="700" dirty="0">
                          <a:effectLst/>
                        </a:rPr>
                        <a:t>S2</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41217" marR="41217" marT="0" marB="0" anchor="b"/>
                </a:tc>
                <a:tc>
                  <a:txBody>
                    <a:bodyPr/>
                    <a:lstStyle/>
                    <a:p>
                      <a:pPr marL="0" marR="0" algn="ctr" rtl="0">
                        <a:lnSpc>
                          <a:spcPct val="106000"/>
                        </a:lnSpc>
                        <a:spcBef>
                          <a:spcPts val="0"/>
                        </a:spcBef>
                        <a:spcAft>
                          <a:spcPts val="0"/>
                        </a:spcAft>
                      </a:pPr>
                      <a:r>
                        <a:rPr lang="en-US" sz="700" dirty="0">
                          <a:effectLst/>
                        </a:rPr>
                        <a:t>2123.26</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41217" marR="41217" marT="0" marB="0" anchor="b"/>
                </a:tc>
                <a:tc>
                  <a:txBody>
                    <a:bodyPr/>
                    <a:lstStyle/>
                    <a:p>
                      <a:pPr marL="0" marR="0" algn="ctr" rtl="0">
                        <a:lnSpc>
                          <a:spcPct val="106000"/>
                        </a:lnSpc>
                        <a:spcBef>
                          <a:spcPts val="0"/>
                        </a:spcBef>
                        <a:spcAft>
                          <a:spcPts val="0"/>
                        </a:spcAft>
                      </a:pPr>
                      <a:r>
                        <a:rPr lang="en-US" sz="700" dirty="0">
                          <a:effectLst/>
                        </a:rPr>
                        <a:t>1643.54</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41217" marR="41217" marT="0" marB="0" anchor="b"/>
                </a:tc>
                <a:extLst>
                  <a:ext uri="{0D108BD9-81ED-4DB2-BD59-A6C34878D82A}">
                    <a16:rowId xmlns:a16="http://schemas.microsoft.com/office/drawing/2014/main" val="3983228792"/>
                  </a:ext>
                </a:extLst>
              </a:tr>
              <a:tr h="148634">
                <a:tc>
                  <a:txBody>
                    <a:bodyPr/>
                    <a:lstStyle/>
                    <a:p>
                      <a:pPr marL="0" marR="0" algn="ctr" rtl="0">
                        <a:lnSpc>
                          <a:spcPct val="106000"/>
                        </a:lnSpc>
                        <a:spcBef>
                          <a:spcPts val="0"/>
                        </a:spcBef>
                        <a:spcAft>
                          <a:spcPts val="0"/>
                        </a:spcAft>
                      </a:pPr>
                      <a:r>
                        <a:rPr lang="en-US" sz="700" dirty="0">
                          <a:effectLst/>
                        </a:rPr>
                        <a:t>S3</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41217" marR="41217" marT="0" marB="0" anchor="b"/>
                </a:tc>
                <a:tc>
                  <a:txBody>
                    <a:bodyPr/>
                    <a:lstStyle/>
                    <a:p>
                      <a:pPr marL="0" marR="0" algn="ctr" rtl="0">
                        <a:lnSpc>
                          <a:spcPct val="106000"/>
                        </a:lnSpc>
                        <a:spcBef>
                          <a:spcPts val="0"/>
                        </a:spcBef>
                        <a:spcAft>
                          <a:spcPts val="0"/>
                        </a:spcAft>
                      </a:pPr>
                      <a:r>
                        <a:rPr lang="en-US" sz="700" dirty="0">
                          <a:effectLst/>
                        </a:rPr>
                        <a:t>2030.86</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41217" marR="41217" marT="0" marB="0" anchor="b"/>
                </a:tc>
                <a:tc>
                  <a:txBody>
                    <a:bodyPr/>
                    <a:lstStyle/>
                    <a:p>
                      <a:pPr marL="0" marR="0" algn="ctr" rtl="0">
                        <a:lnSpc>
                          <a:spcPct val="106000"/>
                        </a:lnSpc>
                        <a:spcBef>
                          <a:spcPts val="0"/>
                        </a:spcBef>
                        <a:spcAft>
                          <a:spcPts val="0"/>
                        </a:spcAft>
                      </a:pPr>
                      <a:r>
                        <a:rPr lang="en-US" sz="700" dirty="0">
                          <a:effectLst/>
                        </a:rPr>
                        <a:t>1592.72</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41217" marR="41217" marT="0" marB="0" anchor="b"/>
                </a:tc>
                <a:extLst>
                  <a:ext uri="{0D108BD9-81ED-4DB2-BD59-A6C34878D82A}">
                    <a16:rowId xmlns:a16="http://schemas.microsoft.com/office/drawing/2014/main" val="2616000332"/>
                  </a:ext>
                </a:extLst>
              </a:tr>
              <a:tr h="148634">
                <a:tc>
                  <a:txBody>
                    <a:bodyPr/>
                    <a:lstStyle/>
                    <a:p>
                      <a:pPr marL="0" marR="0" algn="ctr" rtl="0">
                        <a:lnSpc>
                          <a:spcPct val="106000"/>
                        </a:lnSpc>
                        <a:spcBef>
                          <a:spcPts val="0"/>
                        </a:spcBef>
                        <a:spcAft>
                          <a:spcPts val="0"/>
                        </a:spcAft>
                      </a:pPr>
                      <a:r>
                        <a:rPr lang="en-US" sz="700" dirty="0">
                          <a:effectLst/>
                        </a:rPr>
                        <a:t>S4</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41217" marR="41217" marT="0" marB="0" anchor="b"/>
                </a:tc>
                <a:tc>
                  <a:txBody>
                    <a:bodyPr/>
                    <a:lstStyle/>
                    <a:p>
                      <a:pPr marL="0" marR="0" algn="ctr" rtl="0">
                        <a:lnSpc>
                          <a:spcPct val="106000"/>
                        </a:lnSpc>
                        <a:spcBef>
                          <a:spcPts val="0"/>
                        </a:spcBef>
                        <a:spcAft>
                          <a:spcPts val="0"/>
                        </a:spcAft>
                      </a:pPr>
                      <a:r>
                        <a:rPr lang="en-US" sz="700" dirty="0">
                          <a:effectLst/>
                        </a:rPr>
                        <a:t>2640.68</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41217" marR="41217" marT="0" marB="0" anchor="b"/>
                </a:tc>
                <a:tc>
                  <a:txBody>
                    <a:bodyPr/>
                    <a:lstStyle/>
                    <a:p>
                      <a:pPr marL="0" marR="0" algn="ctr" rtl="0">
                        <a:lnSpc>
                          <a:spcPct val="106000"/>
                        </a:lnSpc>
                        <a:spcBef>
                          <a:spcPts val="0"/>
                        </a:spcBef>
                        <a:spcAft>
                          <a:spcPts val="0"/>
                        </a:spcAft>
                      </a:pPr>
                      <a:r>
                        <a:rPr lang="en-US" sz="700" dirty="0">
                          <a:effectLst/>
                        </a:rPr>
                        <a:t>2041.35</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41217" marR="41217" marT="0" marB="0" anchor="b"/>
                </a:tc>
                <a:extLst>
                  <a:ext uri="{0D108BD9-81ED-4DB2-BD59-A6C34878D82A}">
                    <a16:rowId xmlns:a16="http://schemas.microsoft.com/office/drawing/2014/main" val="2827475066"/>
                  </a:ext>
                </a:extLst>
              </a:tr>
            </a:tbl>
          </a:graphicData>
        </a:graphic>
      </p:graphicFrame>
      <p:sp>
        <p:nvSpPr>
          <p:cNvPr id="5" name="Content Placeholder 2">
            <a:extLst>
              <a:ext uri="{FF2B5EF4-FFF2-40B4-BE49-F238E27FC236}">
                <a16:creationId xmlns:a16="http://schemas.microsoft.com/office/drawing/2014/main" id="{0E26D025-DC62-4580-AEB3-63BBF6C8B607}"/>
              </a:ext>
            </a:extLst>
          </p:cNvPr>
          <p:cNvSpPr txBox="1">
            <a:spLocks/>
          </p:cNvSpPr>
          <p:nvPr/>
        </p:nvSpPr>
        <p:spPr>
          <a:xfrm>
            <a:off x="1450877" y="418962"/>
            <a:ext cx="8915400" cy="37776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a:buNone/>
            </a:pPr>
            <a:endParaRPr lang="en-US" dirty="0"/>
          </a:p>
          <a:p>
            <a:r>
              <a:rPr lang="en-US" sz="2000" b="1" dirty="0">
                <a:solidFill>
                  <a:schemeClr val="tx1"/>
                </a:solidFill>
              </a:rPr>
              <a:t>Analysis result</a:t>
            </a:r>
          </a:p>
          <a:p>
            <a:r>
              <a:rPr lang="en-US" sz="2000" b="1" dirty="0">
                <a:solidFill>
                  <a:schemeClr val="tx1"/>
                </a:solidFill>
              </a:rPr>
              <a:t>Since the Service load combination has a compression reaction this means that the structure is impossible to overturn. ( Etabs result)</a:t>
            </a:r>
          </a:p>
          <a:p>
            <a:endParaRPr lang="en-US" dirty="0"/>
          </a:p>
        </p:txBody>
      </p:sp>
    </p:spTree>
    <p:extLst>
      <p:ext uri="{BB962C8B-B14F-4D97-AF65-F5344CB8AC3E}">
        <p14:creationId xmlns:p14="http://schemas.microsoft.com/office/powerpoint/2010/main" val="197369544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light spots">
            <a:extLst>
              <a:ext uri="{FF2B5EF4-FFF2-40B4-BE49-F238E27FC236}">
                <a16:creationId xmlns:a16="http://schemas.microsoft.com/office/drawing/2014/main" id="{FE4453BA-9284-434F-86C3-82297C345A3F}"/>
              </a:ext>
            </a:extLst>
          </p:cNvPr>
          <p:cNvPicPr>
            <a:picLocks noChangeAspect="1"/>
          </p:cNvPicPr>
          <p:nvPr/>
        </p:nvPicPr>
        <p:blipFill rotWithShape="1">
          <a:blip r:embed="rId2" cstate="print">
            <a:alphaModFix amt="40000"/>
            <a:extLst>
              <a:ext uri="{28A0092B-C50C-407E-A947-70E740481C1C}">
                <a14:useLocalDpi xmlns:a14="http://schemas.microsoft.com/office/drawing/2010/main"/>
              </a:ext>
            </a:extLst>
          </a:blip>
          <a:srcRect/>
          <a:stretch/>
        </p:blipFill>
        <p:spPr>
          <a:xfrm>
            <a:off x="0" y="0"/>
            <a:ext cx="12192000" cy="6857990"/>
          </a:xfrm>
          <a:prstGeom prst="rect">
            <a:avLst/>
          </a:prstGeom>
        </p:spPr>
      </p:pic>
      <p:graphicFrame>
        <p:nvGraphicFramePr>
          <p:cNvPr id="4" name="Table 3">
            <a:extLst>
              <a:ext uri="{FF2B5EF4-FFF2-40B4-BE49-F238E27FC236}">
                <a16:creationId xmlns:a16="http://schemas.microsoft.com/office/drawing/2014/main" id="{36C9F390-0958-4E0D-A347-BDFDB2CB2DC2}"/>
              </a:ext>
            </a:extLst>
          </p:cNvPr>
          <p:cNvGraphicFramePr>
            <a:graphicFrameLocks noGrp="1"/>
          </p:cNvGraphicFramePr>
          <p:nvPr>
            <p:extLst>
              <p:ext uri="{D42A27DB-BD31-4B8C-83A1-F6EECF244321}">
                <p14:modId xmlns:p14="http://schemas.microsoft.com/office/powerpoint/2010/main" val="2523007722"/>
              </p:ext>
            </p:extLst>
          </p:nvPr>
        </p:nvGraphicFramePr>
        <p:xfrm>
          <a:off x="1598645" y="398106"/>
          <a:ext cx="10269896" cy="6459884"/>
        </p:xfrm>
        <a:graphic>
          <a:graphicData uri="http://schemas.openxmlformats.org/drawingml/2006/table">
            <a:tbl>
              <a:tblPr firstRow="1" firstCol="1" bandRow="1">
                <a:tableStyleId>{5C22544A-7EE6-4342-B048-85BDC9FD1C3A}</a:tableStyleId>
              </a:tblPr>
              <a:tblGrid>
                <a:gridCol w="1739176">
                  <a:extLst>
                    <a:ext uri="{9D8B030D-6E8A-4147-A177-3AD203B41FA5}">
                      <a16:colId xmlns:a16="http://schemas.microsoft.com/office/drawing/2014/main" val="3168817014"/>
                    </a:ext>
                  </a:extLst>
                </a:gridCol>
                <a:gridCol w="1241196">
                  <a:extLst>
                    <a:ext uri="{9D8B030D-6E8A-4147-A177-3AD203B41FA5}">
                      <a16:colId xmlns:a16="http://schemas.microsoft.com/office/drawing/2014/main" val="703952770"/>
                    </a:ext>
                  </a:extLst>
                </a:gridCol>
                <a:gridCol w="1306260">
                  <a:extLst>
                    <a:ext uri="{9D8B030D-6E8A-4147-A177-3AD203B41FA5}">
                      <a16:colId xmlns:a16="http://schemas.microsoft.com/office/drawing/2014/main" val="3787353768"/>
                    </a:ext>
                  </a:extLst>
                </a:gridCol>
                <a:gridCol w="1350051">
                  <a:extLst>
                    <a:ext uri="{9D8B030D-6E8A-4147-A177-3AD203B41FA5}">
                      <a16:colId xmlns:a16="http://schemas.microsoft.com/office/drawing/2014/main" val="2319314265"/>
                    </a:ext>
                  </a:extLst>
                </a:gridCol>
                <a:gridCol w="1616556">
                  <a:extLst>
                    <a:ext uri="{9D8B030D-6E8A-4147-A177-3AD203B41FA5}">
                      <a16:colId xmlns:a16="http://schemas.microsoft.com/office/drawing/2014/main" val="1807536155"/>
                    </a:ext>
                  </a:extLst>
                </a:gridCol>
                <a:gridCol w="1552748">
                  <a:extLst>
                    <a:ext uri="{9D8B030D-6E8A-4147-A177-3AD203B41FA5}">
                      <a16:colId xmlns:a16="http://schemas.microsoft.com/office/drawing/2014/main" val="438112823"/>
                    </a:ext>
                  </a:extLst>
                </a:gridCol>
                <a:gridCol w="1463909">
                  <a:extLst>
                    <a:ext uri="{9D8B030D-6E8A-4147-A177-3AD203B41FA5}">
                      <a16:colId xmlns:a16="http://schemas.microsoft.com/office/drawing/2014/main" val="63053170"/>
                    </a:ext>
                  </a:extLst>
                </a:gridCol>
              </a:tblGrid>
              <a:tr h="759980">
                <a:tc>
                  <a:txBody>
                    <a:bodyPr/>
                    <a:lstStyle/>
                    <a:p>
                      <a:pPr marL="0" marR="0" algn="l" rtl="1">
                        <a:lnSpc>
                          <a:spcPct val="115000"/>
                        </a:lnSpc>
                        <a:spcBef>
                          <a:spcPts val="0"/>
                        </a:spcBef>
                        <a:spcAft>
                          <a:spcPts val="0"/>
                        </a:spcAft>
                      </a:pPr>
                      <a:r>
                        <a:rPr lang="ar-JO" sz="700" dirty="0">
                          <a:effectLst/>
                        </a:rPr>
                        <a:t>     </a:t>
                      </a:r>
                      <a:r>
                        <a:rPr lang="en-US" sz="700" dirty="0">
                          <a:effectLst/>
                        </a:rPr>
                        <a:t>Column</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Dead load (tons)</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Live</a:t>
                      </a:r>
                    </a:p>
                    <a:p>
                      <a:pPr marL="0" marR="0" algn="ctr" rtl="0">
                        <a:lnSpc>
                          <a:spcPct val="115000"/>
                        </a:lnSpc>
                        <a:spcBef>
                          <a:spcPts val="0"/>
                        </a:spcBef>
                        <a:spcAft>
                          <a:spcPts val="0"/>
                        </a:spcAft>
                      </a:pPr>
                      <a:r>
                        <a:rPr lang="en-US" sz="700" dirty="0">
                          <a:effectLst/>
                        </a:rPr>
                        <a:t> load</a:t>
                      </a:r>
                    </a:p>
                    <a:p>
                      <a:pPr marL="0" marR="0" algn="ctr" rtl="0">
                        <a:lnSpc>
                          <a:spcPct val="115000"/>
                        </a:lnSpc>
                        <a:spcBef>
                          <a:spcPts val="0"/>
                        </a:spcBef>
                        <a:spcAft>
                          <a:spcPts val="0"/>
                        </a:spcAft>
                      </a:pPr>
                      <a:r>
                        <a:rPr lang="en-US" sz="700" dirty="0">
                          <a:effectLst/>
                        </a:rPr>
                        <a:t>(tons)</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Service</a:t>
                      </a:r>
                    </a:p>
                    <a:p>
                      <a:pPr marL="0" marR="0" algn="ctr" rtl="0">
                        <a:lnSpc>
                          <a:spcPct val="115000"/>
                        </a:lnSpc>
                        <a:spcBef>
                          <a:spcPts val="0"/>
                        </a:spcBef>
                        <a:spcAft>
                          <a:spcPts val="0"/>
                        </a:spcAft>
                      </a:pPr>
                      <a:r>
                        <a:rPr lang="en-US" sz="700" dirty="0">
                          <a:effectLst/>
                        </a:rPr>
                        <a:t>Load</a:t>
                      </a:r>
                    </a:p>
                    <a:p>
                      <a:pPr marL="0" marR="0" algn="ctr" rtl="0">
                        <a:lnSpc>
                          <a:spcPct val="115000"/>
                        </a:lnSpc>
                        <a:spcBef>
                          <a:spcPts val="0"/>
                        </a:spcBef>
                        <a:spcAft>
                          <a:spcPts val="0"/>
                        </a:spcAft>
                      </a:pPr>
                      <a:r>
                        <a:rPr lang="en-US" sz="700" dirty="0">
                          <a:effectLst/>
                        </a:rPr>
                        <a:t>(tons)</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Ultimate loads</a:t>
                      </a:r>
                    </a:p>
                    <a:p>
                      <a:pPr marL="0" marR="0" algn="ctr" rtl="0">
                        <a:lnSpc>
                          <a:spcPct val="115000"/>
                        </a:lnSpc>
                        <a:spcBef>
                          <a:spcPts val="0"/>
                        </a:spcBef>
                        <a:spcAft>
                          <a:spcPts val="0"/>
                        </a:spcAft>
                      </a:pPr>
                      <a:r>
                        <a:rPr lang="en-US" sz="700" dirty="0">
                          <a:effectLst/>
                        </a:rPr>
                        <a:t> (tons)</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Bearing</a:t>
                      </a:r>
                    </a:p>
                    <a:p>
                      <a:pPr marL="0" marR="0" algn="ctr" rtl="0">
                        <a:lnSpc>
                          <a:spcPct val="115000"/>
                        </a:lnSpc>
                        <a:spcBef>
                          <a:spcPts val="0"/>
                        </a:spcBef>
                        <a:spcAft>
                          <a:spcPts val="0"/>
                        </a:spcAft>
                      </a:pPr>
                      <a:r>
                        <a:rPr lang="en-US" sz="700" dirty="0">
                          <a:effectLst/>
                        </a:rPr>
                        <a:t>Capacity</a:t>
                      </a:r>
                    </a:p>
                    <a:p>
                      <a:pPr marL="0" marR="0" algn="ctr" rtl="0">
                        <a:lnSpc>
                          <a:spcPct val="115000"/>
                        </a:lnSpc>
                        <a:spcBef>
                          <a:spcPts val="0"/>
                        </a:spcBef>
                        <a:spcAft>
                          <a:spcPts val="0"/>
                        </a:spcAft>
                      </a:pPr>
                      <a:r>
                        <a:rPr lang="en-US" sz="700" dirty="0">
                          <a:effectLst/>
                        </a:rPr>
                        <a:t>Kg/cm2</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Area</a:t>
                      </a:r>
                    </a:p>
                    <a:p>
                      <a:pPr marL="0" marR="0" algn="ctr" rtl="0">
                        <a:lnSpc>
                          <a:spcPct val="115000"/>
                        </a:lnSpc>
                        <a:spcBef>
                          <a:spcPts val="0"/>
                        </a:spcBef>
                        <a:spcAft>
                          <a:spcPts val="0"/>
                        </a:spcAft>
                      </a:pPr>
                      <a:r>
                        <a:rPr lang="en-US" sz="700" dirty="0">
                          <a:effectLst/>
                        </a:rPr>
                        <a:t>(m2)</a:t>
                      </a:r>
                    </a:p>
                    <a:p>
                      <a:pPr marL="0" marR="0" algn="ctr" rtl="0">
                        <a:lnSpc>
                          <a:spcPct val="115000"/>
                        </a:lnSpc>
                        <a:spcBef>
                          <a:spcPts val="0"/>
                        </a:spcBef>
                        <a:spcAft>
                          <a:spcPts val="0"/>
                        </a:spcAft>
                      </a:pPr>
                      <a:r>
                        <a:rPr lang="en-US" sz="700" dirty="0">
                          <a:effectLst/>
                        </a:rPr>
                        <a:t> </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extLst>
                  <a:ext uri="{0D108BD9-81ED-4DB2-BD59-A6C34878D82A}">
                    <a16:rowId xmlns:a16="http://schemas.microsoft.com/office/drawing/2014/main" val="4276997608"/>
                  </a:ext>
                </a:extLst>
              </a:tr>
              <a:tr h="178122">
                <a:tc>
                  <a:txBody>
                    <a:bodyPr/>
                    <a:lstStyle/>
                    <a:p>
                      <a:pPr marL="0" marR="0" algn="ctr" rtl="0">
                        <a:lnSpc>
                          <a:spcPct val="115000"/>
                        </a:lnSpc>
                        <a:spcBef>
                          <a:spcPts val="0"/>
                        </a:spcBef>
                        <a:spcAft>
                          <a:spcPts val="0"/>
                        </a:spcAft>
                      </a:pPr>
                      <a:r>
                        <a:rPr lang="en-US" sz="700" dirty="0">
                          <a:effectLst/>
                        </a:rPr>
                        <a:t>C1</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370</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63</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433</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545</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2.00</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21.65</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extLst>
                  <a:ext uri="{0D108BD9-81ED-4DB2-BD59-A6C34878D82A}">
                    <a16:rowId xmlns:a16="http://schemas.microsoft.com/office/drawing/2014/main" val="2420963085"/>
                  </a:ext>
                </a:extLst>
              </a:tr>
              <a:tr h="178122">
                <a:tc>
                  <a:txBody>
                    <a:bodyPr/>
                    <a:lstStyle/>
                    <a:p>
                      <a:pPr marL="0" marR="0" algn="ctr" rtl="0">
                        <a:lnSpc>
                          <a:spcPct val="115000"/>
                        </a:lnSpc>
                        <a:spcBef>
                          <a:spcPts val="0"/>
                        </a:spcBef>
                        <a:spcAft>
                          <a:spcPts val="0"/>
                        </a:spcAft>
                      </a:pPr>
                      <a:r>
                        <a:rPr lang="en-US" sz="700" dirty="0">
                          <a:effectLst/>
                        </a:rPr>
                        <a:t>C2</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690</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95</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785</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980</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2.00</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39.25</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extLst>
                  <a:ext uri="{0D108BD9-81ED-4DB2-BD59-A6C34878D82A}">
                    <a16:rowId xmlns:a16="http://schemas.microsoft.com/office/drawing/2014/main" val="210941624"/>
                  </a:ext>
                </a:extLst>
              </a:tr>
              <a:tr h="178122">
                <a:tc>
                  <a:txBody>
                    <a:bodyPr/>
                    <a:lstStyle/>
                    <a:p>
                      <a:pPr marL="0" marR="0" algn="ctr" rtl="0">
                        <a:lnSpc>
                          <a:spcPct val="115000"/>
                        </a:lnSpc>
                        <a:spcBef>
                          <a:spcPts val="0"/>
                        </a:spcBef>
                        <a:spcAft>
                          <a:spcPts val="0"/>
                        </a:spcAft>
                      </a:pPr>
                      <a:r>
                        <a:rPr lang="en-US" sz="700" dirty="0">
                          <a:effectLst/>
                        </a:rPr>
                        <a:t>C3</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796</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92</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888</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1102</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2.00</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44.40</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extLst>
                  <a:ext uri="{0D108BD9-81ED-4DB2-BD59-A6C34878D82A}">
                    <a16:rowId xmlns:a16="http://schemas.microsoft.com/office/drawing/2014/main" val="3327579293"/>
                  </a:ext>
                </a:extLst>
              </a:tr>
              <a:tr h="178122">
                <a:tc>
                  <a:txBody>
                    <a:bodyPr/>
                    <a:lstStyle/>
                    <a:p>
                      <a:pPr marL="0" marR="0" algn="ctr" rtl="0">
                        <a:lnSpc>
                          <a:spcPct val="115000"/>
                        </a:lnSpc>
                        <a:spcBef>
                          <a:spcPts val="0"/>
                        </a:spcBef>
                        <a:spcAft>
                          <a:spcPts val="0"/>
                        </a:spcAft>
                      </a:pPr>
                      <a:r>
                        <a:rPr lang="en-US" sz="700" dirty="0">
                          <a:effectLst/>
                        </a:rPr>
                        <a:t>C4</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394</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67</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461</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580</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2.00</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23.05</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extLst>
                  <a:ext uri="{0D108BD9-81ED-4DB2-BD59-A6C34878D82A}">
                    <a16:rowId xmlns:a16="http://schemas.microsoft.com/office/drawing/2014/main" val="1936448824"/>
                  </a:ext>
                </a:extLst>
              </a:tr>
              <a:tr h="178122">
                <a:tc>
                  <a:txBody>
                    <a:bodyPr/>
                    <a:lstStyle/>
                    <a:p>
                      <a:pPr marL="0" marR="0" algn="ctr" rtl="0">
                        <a:lnSpc>
                          <a:spcPct val="115000"/>
                        </a:lnSpc>
                        <a:spcBef>
                          <a:spcPts val="0"/>
                        </a:spcBef>
                        <a:spcAft>
                          <a:spcPts val="0"/>
                        </a:spcAft>
                      </a:pPr>
                      <a:r>
                        <a:rPr lang="en-US" sz="700" dirty="0">
                          <a:effectLst/>
                        </a:rPr>
                        <a:t>C5</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293</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66</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359</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457</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2.00</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17.95</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extLst>
                  <a:ext uri="{0D108BD9-81ED-4DB2-BD59-A6C34878D82A}">
                    <a16:rowId xmlns:a16="http://schemas.microsoft.com/office/drawing/2014/main" val="2344707906"/>
                  </a:ext>
                </a:extLst>
              </a:tr>
              <a:tr h="178122">
                <a:tc>
                  <a:txBody>
                    <a:bodyPr/>
                    <a:lstStyle/>
                    <a:p>
                      <a:pPr marL="0" marR="0" algn="ctr" rtl="0">
                        <a:lnSpc>
                          <a:spcPct val="115000"/>
                        </a:lnSpc>
                        <a:spcBef>
                          <a:spcPts val="0"/>
                        </a:spcBef>
                        <a:spcAft>
                          <a:spcPts val="0"/>
                        </a:spcAft>
                      </a:pPr>
                      <a:r>
                        <a:rPr lang="en-US" sz="700" dirty="0">
                          <a:effectLst/>
                        </a:rPr>
                        <a:t>C6</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228</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59</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287</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368</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2.00</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14.35</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extLst>
                  <a:ext uri="{0D108BD9-81ED-4DB2-BD59-A6C34878D82A}">
                    <a16:rowId xmlns:a16="http://schemas.microsoft.com/office/drawing/2014/main" val="4162064085"/>
                  </a:ext>
                </a:extLst>
              </a:tr>
              <a:tr h="178122">
                <a:tc>
                  <a:txBody>
                    <a:bodyPr/>
                    <a:lstStyle/>
                    <a:p>
                      <a:pPr marL="0" marR="0" algn="ctr" rtl="0">
                        <a:lnSpc>
                          <a:spcPct val="115000"/>
                        </a:lnSpc>
                        <a:spcBef>
                          <a:spcPts val="0"/>
                        </a:spcBef>
                        <a:spcAft>
                          <a:spcPts val="0"/>
                        </a:spcAft>
                      </a:pPr>
                      <a:r>
                        <a:rPr lang="en-US" sz="700" dirty="0">
                          <a:effectLst/>
                        </a:rPr>
                        <a:t>C7</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1317</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107</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1424</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1752</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2.00</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71.20</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extLst>
                  <a:ext uri="{0D108BD9-81ED-4DB2-BD59-A6C34878D82A}">
                    <a16:rowId xmlns:a16="http://schemas.microsoft.com/office/drawing/2014/main" val="559509520"/>
                  </a:ext>
                </a:extLst>
              </a:tr>
              <a:tr h="178122">
                <a:tc>
                  <a:txBody>
                    <a:bodyPr/>
                    <a:lstStyle/>
                    <a:p>
                      <a:pPr marL="0" marR="0" algn="ctr" rtl="0">
                        <a:lnSpc>
                          <a:spcPct val="115000"/>
                        </a:lnSpc>
                        <a:spcBef>
                          <a:spcPts val="0"/>
                        </a:spcBef>
                        <a:spcAft>
                          <a:spcPts val="0"/>
                        </a:spcAft>
                      </a:pPr>
                      <a:r>
                        <a:rPr lang="en-US" sz="700" dirty="0">
                          <a:effectLst/>
                        </a:rPr>
                        <a:t>C8</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1066</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104</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1170</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1445</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2.00</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58.50</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extLst>
                  <a:ext uri="{0D108BD9-81ED-4DB2-BD59-A6C34878D82A}">
                    <a16:rowId xmlns:a16="http://schemas.microsoft.com/office/drawing/2014/main" val="1920354311"/>
                  </a:ext>
                </a:extLst>
              </a:tr>
              <a:tr h="178122">
                <a:tc>
                  <a:txBody>
                    <a:bodyPr/>
                    <a:lstStyle/>
                    <a:p>
                      <a:pPr marL="0" marR="0" algn="ctr" rtl="0">
                        <a:lnSpc>
                          <a:spcPct val="115000"/>
                        </a:lnSpc>
                        <a:spcBef>
                          <a:spcPts val="0"/>
                        </a:spcBef>
                        <a:spcAft>
                          <a:spcPts val="0"/>
                        </a:spcAft>
                      </a:pPr>
                      <a:r>
                        <a:rPr lang="en-US" sz="700" dirty="0">
                          <a:effectLst/>
                        </a:rPr>
                        <a:t>C9</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170</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57</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227</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295</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2.00</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11.35</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extLst>
                  <a:ext uri="{0D108BD9-81ED-4DB2-BD59-A6C34878D82A}">
                    <a16:rowId xmlns:a16="http://schemas.microsoft.com/office/drawing/2014/main" val="2729025435"/>
                  </a:ext>
                </a:extLst>
              </a:tr>
              <a:tr h="178122">
                <a:tc>
                  <a:txBody>
                    <a:bodyPr/>
                    <a:lstStyle/>
                    <a:p>
                      <a:pPr marL="0" marR="0" algn="ctr" rtl="0">
                        <a:lnSpc>
                          <a:spcPct val="115000"/>
                        </a:lnSpc>
                        <a:spcBef>
                          <a:spcPts val="0"/>
                        </a:spcBef>
                        <a:spcAft>
                          <a:spcPts val="0"/>
                        </a:spcAft>
                      </a:pPr>
                      <a:r>
                        <a:rPr lang="en-US" sz="700" dirty="0">
                          <a:effectLst/>
                        </a:rPr>
                        <a:t>C10</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165</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53</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218</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282</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2.00</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10.90</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extLst>
                  <a:ext uri="{0D108BD9-81ED-4DB2-BD59-A6C34878D82A}">
                    <a16:rowId xmlns:a16="http://schemas.microsoft.com/office/drawing/2014/main" val="4054722151"/>
                  </a:ext>
                </a:extLst>
              </a:tr>
              <a:tr h="178122">
                <a:tc>
                  <a:txBody>
                    <a:bodyPr/>
                    <a:lstStyle/>
                    <a:p>
                      <a:pPr marL="0" marR="0" algn="ctr" rtl="0">
                        <a:lnSpc>
                          <a:spcPct val="115000"/>
                        </a:lnSpc>
                        <a:spcBef>
                          <a:spcPts val="0"/>
                        </a:spcBef>
                        <a:spcAft>
                          <a:spcPts val="0"/>
                        </a:spcAft>
                      </a:pPr>
                      <a:r>
                        <a:rPr lang="en-US" sz="700" dirty="0">
                          <a:effectLst/>
                        </a:rPr>
                        <a:t>C11</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294</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67</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361</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460</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2.00</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18.05</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extLst>
                  <a:ext uri="{0D108BD9-81ED-4DB2-BD59-A6C34878D82A}">
                    <a16:rowId xmlns:a16="http://schemas.microsoft.com/office/drawing/2014/main" val="59035162"/>
                  </a:ext>
                </a:extLst>
              </a:tr>
              <a:tr h="178122">
                <a:tc>
                  <a:txBody>
                    <a:bodyPr/>
                    <a:lstStyle/>
                    <a:p>
                      <a:pPr marL="0" marR="0" algn="ctr" rtl="0">
                        <a:lnSpc>
                          <a:spcPct val="115000"/>
                        </a:lnSpc>
                        <a:spcBef>
                          <a:spcPts val="0"/>
                        </a:spcBef>
                        <a:spcAft>
                          <a:spcPts val="0"/>
                        </a:spcAft>
                      </a:pPr>
                      <a:r>
                        <a:rPr lang="en-US" sz="700" dirty="0">
                          <a:effectLst/>
                        </a:rPr>
                        <a:t>C12</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826</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103</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929</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1156</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2.00</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46.45</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extLst>
                  <a:ext uri="{0D108BD9-81ED-4DB2-BD59-A6C34878D82A}">
                    <a16:rowId xmlns:a16="http://schemas.microsoft.com/office/drawing/2014/main" val="3107501056"/>
                  </a:ext>
                </a:extLst>
              </a:tr>
              <a:tr h="178122">
                <a:tc>
                  <a:txBody>
                    <a:bodyPr/>
                    <a:lstStyle/>
                    <a:p>
                      <a:pPr marL="0" marR="0" algn="ctr" rtl="0">
                        <a:lnSpc>
                          <a:spcPct val="115000"/>
                        </a:lnSpc>
                        <a:spcBef>
                          <a:spcPts val="0"/>
                        </a:spcBef>
                        <a:spcAft>
                          <a:spcPts val="0"/>
                        </a:spcAft>
                      </a:pPr>
                      <a:r>
                        <a:rPr lang="en-US" sz="700" dirty="0">
                          <a:effectLst/>
                        </a:rPr>
                        <a:t>C13</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651</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88</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739</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922</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2.00</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36.95</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extLst>
                  <a:ext uri="{0D108BD9-81ED-4DB2-BD59-A6C34878D82A}">
                    <a16:rowId xmlns:a16="http://schemas.microsoft.com/office/drawing/2014/main" val="1884792643"/>
                  </a:ext>
                </a:extLst>
              </a:tr>
              <a:tr h="178122">
                <a:tc>
                  <a:txBody>
                    <a:bodyPr/>
                    <a:lstStyle/>
                    <a:p>
                      <a:pPr marL="0" marR="0" algn="ctr" rtl="0">
                        <a:lnSpc>
                          <a:spcPct val="115000"/>
                        </a:lnSpc>
                        <a:spcBef>
                          <a:spcPts val="0"/>
                        </a:spcBef>
                        <a:spcAft>
                          <a:spcPts val="0"/>
                        </a:spcAft>
                      </a:pPr>
                      <a:r>
                        <a:rPr lang="en-US" sz="700" dirty="0">
                          <a:effectLst/>
                        </a:rPr>
                        <a:t>C14</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463</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77</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540</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679</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2.00</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27.00</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extLst>
                  <a:ext uri="{0D108BD9-81ED-4DB2-BD59-A6C34878D82A}">
                    <a16:rowId xmlns:a16="http://schemas.microsoft.com/office/drawing/2014/main" val="3131706469"/>
                  </a:ext>
                </a:extLst>
              </a:tr>
              <a:tr h="178122">
                <a:tc>
                  <a:txBody>
                    <a:bodyPr/>
                    <a:lstStyle/>
                    <a:p>
                      <a:pPr marL="0" marR="0" algn="ctr" rtl="0">
                        <a:lnSpc>
                          <a:spcPct val="115000"/>
                        </a:lnSpc>
                        <a:spcBef>
                          <a:spcPts val="0"/>
                        </a:spcBef>
                        <a:spcAft>
                          <a:spcPts val="0"/>
                        </a:spcAft>
                      </a:pPr>
                      <a:r>
                        <a:rPr lang="en-US" sz="700" dirty="0">
                          <a:effectLst/>
                        </a:rPr>
                        <a:t>C15</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460</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77</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537</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675</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2.00</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26.85</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extLst>
                  <a:ext uri="{0D108BD9-81ED-4DB2-BD59-A6C34878D82A}">
                    <a16:rowId xmlns:a16="http://schemas.microsoft.com/office/drawing/2014/main" val="3308994233"/>
                  </a:ext>
                </a:extLst>
              </a:tr>
              <a:tr h="178122">
                <a:tc>
                  <a:txBody>
                    <a:bodyPr/>
                    <a:lstStyle/>
                    <a:p>
                      <a:pPr marL="0" marR="0" algn="ctr" rtl="0">
                        <a:lnSpc>
                          <a:spcPct val="115000"/>
                        </a:lnSpc>
                        <a:spcBef>
                          <a:spcPts val="0"/>
                        </a:spcBef>
                        <a:spcAft>
                          <a:spcPts val="0"/>
                        </a:spcAft>
                      </a:pPr>
                      <a:r>
                        <a:rPr lang="en-US" sz="700" dirty="0">
                          <a:effectLst/>
                        </a:rPr>
                        <a:t>C16</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615</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88</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703</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879</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2.00</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35.15</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extLst>
                  <a:ext uri="{0D108BD9-81ED-4DB2-BD59-A6C34878D82A}">
                    <a16:rowId xmlns:a16="http://schemas.microsoft.com/office/drawing/2014/main" val="2672177981"/>
                  </a:ext>
                </a:extLst>
              </a:tr>
              <a:tr h="178122">
                <a:tc>
                  <a:txBody>
                    <a:bodyPr/>
                    <a:lstStyle/>
                    <a:p>
                      <a:pPr marL="0" marR="0" algn="ctr" rtl="0">
                        <a:lnSpc>
                          <a:spcPct val="115000"/>
                        </a:lnSpc>
                        <a:spcBef>
                          <a:spcPts val="0"/>
                        </a:spcBef>
                        <a:spcAft>
                          <a:spcPts val="0"/>
                        </a:spcAft>
                      </a:pPr>
                      <a:r>
                        <a:rPr lang="en-US" sz="700" dirty="0">
                          <a:effectLst/>
                        </a:rPr>
                        <a:t>C17</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850</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104</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954</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1187</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2.00</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47.70</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extLst>
                  <a:ext uri="{0D108BD9-81ED-4DB2-BD59-A6C34878D82A}">
                    <a16:rowId xmlns:a16="http://schemas.microsoft.com/office/drawing/2014/main" val="3007207999"/>
                  </a:ext>
                </a:extLst>
              </a:tr>
              <a:tr h="178122">
                <a:tc>
                  <a:txBody>
                    <a:bodyPr/>
                    <a:lstStyle/>
                    <a:p>
                      <a:pPr marL="0" marR="0" algn="ctr" rtl="0">
                        <a:lnSpc>
                          <a:spcPct val="115000"/>
                        </a:lnSpc>
                        <a:spcBef>
                          <a:spcPts val="0"/>
                        </a:spcBef>
                        <a:spcAft>
                          <a:spcPts val="0"/>
                        </a:spcAft>
                      </a:pPr>
                      <a:r>
                        <a:rPr lang="en-US" sz="700" dirty="0">
                          <a:effectLst/>
                        </a:rPr>
                        <a:t>C18</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209</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70</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279</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363</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2.00</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13.95</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extLst>
                  <a:ext uri="{0D108BD9-81ED-4DB2-BD59-A6C34878D82A}">
                    <a16:rowId xmlns:a16="http://schemas.microsoft.com/office/drawing/2014/main" val="3797133474"/>
                  </a:ext>
                </a:extLst>
              </a:tr>
              <a:tr h="178122">
                <a:tc>
                  <a:txBody>
                    <a:bodyPr/>
                    <a:lstStyle/>
                    <a:p>
                      <a:pPr marL="0" marR="0" algn="ctr" rtl="0">
                        <a:lnSpc>
                          <a:spcPct val="115000"/>
                        </a:lnSpc>
                        <a:spcBef>
                          <a:spcPts val="0"/>
                        </a:spcBef>
                        <a:spcAft>
                          <a:spcPts val="0"/>
                        </a:spcAft>
                      </a:pPr>
                      <a:r>
                        <a:rPr lang="en-US" sz="700" dirty="0">
                          <a:effectLst/>
                        </a:rPr>
                        <a:t>C19</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384</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57</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441</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552</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2.00</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22.05</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extLst>
                  <a:ext uri="{0D108BD9-81ED-4DB2-BD59-A6C34878D82A}">
                    <a16:rowId xmlns:a16="http://schemas.microsoft.com/office/drawing/2014/main" val="331035974"/>
                  </a:ext>
                </a:extLst>
              </a:tr>
              <a:tr h="178122">
                <a:tc>
                  <a:txBody>
                    <a:bodyPr/>
                    <a:lstStyle/>
                    <a:p>
                      <a:pPr marL="0" marR="0" algn="ctr" rtl="0">
                        <a:lnSpc>
                          <a:spcPct val="115000"/>
                        </a:lnSpc>
                        <a:spcBef>
                          <a:spcPts val="0"/>
                        </a:spcBef>
                        <a:spcAft>
                          <a:spcPts val="0"/>
                        </a:spcAft>
                      </a:pPr>
                      <a:r>
                        <a:rPr lang="en-US" sz="700" dirty="0">
                          <a:effectLst/>
                        </a:rPr>
                        <a:t>C20</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538</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97</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635</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801</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2.00</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31.75</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extLst>
                  <a:ext uri="{0D108BD9-81ED-4DB2-BD59-A6C34878D82A}">
                    <a16:rowId xmlns:a16="http://schemas.microsoft.com/office/drawing/2014/main" val="1316325883"/>
                  </a:ext>
                </a:extLst>
              </a:tr>
              <a:tr h="178122">
                <a:tc>
                  <a:txBody>
                    <a:bodyPr/>
                    <a:lstStyle/>
                    <a:p>
                      <a:pPr marL="0" marR="0" algn="ctr" rtl="0">
                        <a:lnSpc>
                          <a:spcPct val="115000"/>
                        </a:lnSpc>
                        <a:spcBef>
                          <a:spcPts val="0"/>
                        </a:spcBef>
                        <a:spcAft>
                          <a:spcPts val="0"/>
                        </a:spcAft>
                      </a:pPr>
                      <a:r>
                        <a:rPr lang="en-US" sz="700" dirty="0">
                          <a:effectLst/>
                        </a:rPr>
                        <a:t>C21</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378</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82</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460</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585</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2.00</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23.00</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extLst>
                  <a:ext uri="{0D108BD9-81ED-4DB2-BD59-A6C34878D82A}">
                    <a16:rowId xmlns:a16="http://schemas.microsoft.com/office/drawing/2014/main" val="4086238170"/>
                  </a:ext>
                </a:extLst>
              </a:tr>
              <a:tr h="178122">
                <a:tc>
                  <a:txBody>
                    <a:bodyPr/>
                    <a:lstStyle/>
                    <a:p>
                      <a:pPr marL="0" marR="0" algn="ctr" rtl="0">
                        <a:lnSpc>
                          <a:spcPct val="115000"/>
                        </a:lnSpc>
                        <a:spcBef>
                          <a:spcPts val="0"/>
                        </a:spcBef>
                        <a:spcAft>
                          <a:spcPts val="0"/>
                        </a:spcAft>
                      </a:pPr>
                      <a:r>
                        <a:rPr lang="en-US" sz="700" dirty="0">
                          <a:effectLst/>
                        </a:rPr>
                        <a:t>C22</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249</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71</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320</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413</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2.00</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16.00</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extLst>
                  <a:ext uri="{0D108BD9-81ED-4DB2-BD59-A6C34878D82A}">
                    <a16:rowId xmlns:a16="http://schemas.microsoft.com/office/drawing/2014/main" val="2949612395"/>
                  </a:ext>
                </a:extLst>
              </a:tr>
              <a:tr h="178122">
                <a:tc>
                  <a:txBody>
                    <a:bodyPr/>
                    <a:lstStyle/>
                    <a:p>
                      <a:pPr marL="0" marR="0" algn="ctr" rtl="0">
                        <a:lnSpc>
                          <a:spcPct val="115000"/>
                        </a:lnSpc>
                        <a:spcBef>
                          <a:spcPts val="0"/>
                        </a:spcBef>
                        <a:spcAft>
                          <a:spcPts val="0"/>
                        </a:spcAft>
                      </a:pPr>
                      <a:r>
                        <a:rPr lang="en-US" sz="700" dirty="0">
                          <a:effectLst/>
                        </a:rPr>
                        <a:t>C23</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242</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71</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313</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404</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2.00</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15.65</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extLst>
                  <a:ext uri="{0D108BD9-81ED-4DB2-BD59-A6C34878D82A}">
                    <a16:rowId xmlns:a16="http://schemas.microsoft.com/office/drawing/2014/main" val="2126339493"/>
                  </a:ext>
                </a:extLst>
              </a:tr>
              <a:tr h="178122">
                <a:tc>
                  <a:txBody>
                    <a:bodyPr/>
                    <a:lstStyle/>
                    <a:p>
                      <a:pPr marL="0" marR="0" algn="ctr" rtl="0">
                        <a:lnSpc>
                          <a:spcPct val="115000"/>
                        </a:lnSpc>
                        <a:spcBef>
                          <a:spcPts val="0"/>
                        </a:spcBef>
                        <a:spcAft>
                          <a:spcPts val="0"/>
                        </a:spcAft>
                      </a:pPr>
                      <a:r>
                        <a:rPr lang="en-US" sz="700" dirty="0">
                          <a:effectLst/>
                        </a:rPr>
                        <a:t>C24</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383</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80</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453</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571</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2.00</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22.65</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extLst>
                  <a:ext uri="{0D108BD9-81ED-4DB2-BD59-A6C34878D82A}">
                    <a16:rowId xmlns:a16="http://schemas.microsoft.com/office/drawing/2014/main" val="1026210347"/>
                  </a:ext>
                </a:extLst>
              </a:tr>
              <a:tr h="178122">
                <a:tc>
                  <a:txBody>
                    <a:bodyPr/>
                    <a:lstStyle/>
                    <a:p>
                      <a:pPr marL="0" marR="0" algn="ctr" rtl="0">
                        <a:lnSpc>
                          <a:spcPct val="115000"/>
                        </a:lnSpc>
                        <a:spcBef>
                          <a:spcPts val="0"/>
                        </a:spcBef>
                        <a:spcAft>
                          <a:spcPts val="0"/>
                        </a:spcAft>
                      </a:pPr>
                      <a:r>
                        <a:rPr lang="en-US" sz="700" dirty="0">
                          <a:effectLst/>
                        </a:rPr>
                        <a:t>C25</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507</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100</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607</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768</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2.00</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30.35</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extLst>
                  <a:ext uri="{0D108BD9-81ED-4DB2-BD59-A6C34878D82A}">
                    <a16:rowId xmlns:a16="http://schemas.microsoft.com/office/drawing/2014/main" val="787717248"/>
                  </a:ext>
                </a:extLst>
              </a:tr>
              <a:tr h="178122">
                <a:tc>
                  <a:txBody>
                    <a:bodyPr/>
                    <a:lstStyle/>
                    <a:p>
                      <a:pPr marL="0" marR="0" algn="ctr" rtl="0">
                        <a:lnSpc>
                          <a:spcPct val="115000"/>
                        </a:lnSpc>
                        <a:spcBef>
                          <a:spcPts val="0"/>
                        </a:spcBef>
                        <a:spcAft>
                          <a:spcPts val="0"/>
                        </a:spcAft>
                      </a:pPr>
                      <a:r>
                        <a:rPr lang="en-US" sz="700" dirty="0">
                          <a:effectLst/>
                        </a:rPr>
                        <a:t>C26</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318</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60</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378</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477</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2.00</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18.90</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extLst>
                  <a:ext uri="{0D108BD9-81ED-4DB2-BD59-A6C34878D82A}">
                    <a16:rowId xmlns:a16="http://schemas.microsoft.com/office/drawing/2014/main" val="1015007301"/>
                  </a:ext>
                </a:extLst>
              </a:tr>
              <a:tr h="178122">
                <a:tc>
                  <a:txBody>
                    <a:bodyPr/>
                    <a:lstStyle/>
                    <a:p>
                      <a:pPr marL="0" marR="0" algn="ctr" rtl="0">
                        <a:lnSpc>
                          <a:spcPct val="115000"/>
                        </a:lnSpc>
                        <a:spcBef>
                          <a:spcPts val="0"/>
                        </a:spcBef>
                        <a:spcAft>
                          <a:spcPts val="0"/>
                        </a:spcAft>
                      </a:pPr>
                      <a:r>
                        <a:rPr lang="en-US" sz="700" dirty="0">
                          <a:effectLst/>
                        </a:rPr>
                        <a:t>C27</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418</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50</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568</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581</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2.00</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28.40</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extLst>
                  <a:ext uri="{0D108BD9-81ED-4DB2-BD59-A6C34878D82A}">
                    <a16:rowId xmlns:a16="http://schemas.microsoft.com/office/drawing/2014/main" val="3778122269"/>
                  </a:ext>
                </a:extLst>
              </a:tr>
              <a:tr h="178122">
                <a:tc>
                  <a:txBody>
                    <a:bodyPr/>
                    <a:lstStyle/>
                    <a:p>
                      <a:pPr marL="0" marR="0" algn="ctr" rtl="0">
                        <a:lnSpc>
                          <a:spcPct val="115000"/>
                        </a:lnSpc>
                        <a:spcBef>
                          <a:spcPts val="0"/>
                        </a:spcBef>
                        <a:spcAft>
                          <a:spcPts val="0"/>
                        </a:spcAft>
                      </a:pPr>
                      <a:r>
                        <a:rPr lang="en-US" sz="700" dirty="0">
                          <a:effectLst/>
                        </a:rPr>
                        <a:t>C28</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351</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45</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396</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493</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2.00</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19.80</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extLst>
                  <a:ext uri="{0D108BD9-81ED-4DB2-BD59-A6C34878D82A}">
                    <a16:rowId xmlns:a16="http://schemas.microsoft.com/office/drawing/2014/main" val="2237232338"/>
                  </a:ext>
                </a:extLst>
              </a:tr>
              <a:tr h="178122">
                <a:tc>
                  <a:txBody>
                    <a:bodyPr/>
                    <a:lstStyle/>
                    <a:p>
                      <a:pPr marL="0" marR="0" algn="ctr" rtl="0">
                        <a:lnSpc>
                          <a:spcPct val="115000"/>
                        </a:lnSpc>
                        <a:spcBef>
                          <a:spcPts val="0"/>
                        </a:spcBef>
                        <a:spcAft>
                          <a:spcPts val="0"/>
                        </a:spcAft>
                      </a:pPr>
                      <a:r>
                        <a:rPr lang="en-US" sz="700" dirty="0">
                          <a:effectLst/>
                        </a:rPr>
                        <a:t>S1</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1314</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113</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1427</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1757</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2.00</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71.35</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extLst>
                  <a:ext uri="{0D108BD9-81ED-4DB2-BD59-A6C34878D82A}">
                    <a16:rowId xmlns:a16="http://schemas.microsoft.com/office/drawing/2014/main" val="1584175071"/>
                  </a:ext>
                </a:extLst>
              </a:tr>
              <a:tr h="178122">
                <a:tc>
                  <a:txBody>
                    <a:bodyPr/>
                    <a:lstStyle/>
                    <a:p>
                      <a:pPr marL="0" marR="0" algn="ctr" rtl="0">
                        <a:lnSpc>
                          <a:spcPct val="115000"/>
                        </a:lnSpc>
                        <a:spcBef>
                          <a:spcPts val="0"/>
                        </a:spcBef>
                        <a:spcAft>
                          <a:spcPts val="0"/>
                        </a:spcAft>
                      </a:pPr>
                      <a:r>
                        <a:rPr lang="en-US" sz="700" dirty="0">
                          <a:effectLst/>
                        </a:rPr>
                        <a:t>S2</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1262</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104</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1366</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1681</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2.00</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68.30</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extLst>
                  <a:ext uri="{0D108BD9-81ED-4DB2-BD59-A6C34878D82A}">
                    <a16:rowId xmlns:a16="http://schemas.microsoft.com/office/drawing/2014/main" val="796839308"/>
                  </a:ext>
                </a:extLst>
              </a:tr>
              <a:tr h="178122">
                <a:tc>
                  <a:txBody>
                    <a:bodyPr/>
                    <a:lstStyle/>
                    <a:p>
                      <a:pPr marL="0" marR="0" algn="ctr" rtl="0">
                        <a:lnSpc>
                          <a:spcPct val="115000"/>
                        </a:lnSpc>
                        <a:spcBef>
                          <a:spcPts val="0"/>
                        </a:spcBef>
                        <a:spcAft>
                          <a:spcPts val="0"/>
                        </a:spcAft>
                      </a:pPr>
                      <a:r>
                        <a:rPr lang="en-US" sz="700" dirty="0">
                          <a:effectLst/>
                        </a:rPr>
                        <a:t>S3</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309</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53</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362</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393</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2.00</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18.10</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extLst>
                  <a:ext uri="{0D108BD9-81ED-4DB2-BD59-A6C34878D82A}">
                    <a16:rowId xmlns:a16="http://schemas.microsoft.com/office/drawing/2014/main" val="2656795110"/>
                  </a:ext>
                </a:extLst>
              </a:tr>
              <a:tr h="178122">
                <a:tc>
                  <a:txBody>
                    <a:bodyPr/>
                    <a:lstStyle/>
                    <a:p>
                      <a:pPr marL="0" marR="0" algn="ctr" rtl="0">
                        <a:lnSpc>
                          <a:spcPct val="115000"/>
                        </a:lnSpc>
                        <a:spcBef>
                          <a:spcPts val="0"/>
                        </a:spcBef>
                        <a:spcAft>
                          <a:spcPts val="0"/>
                        </a:spcAft>
                      </a:pPr>
                      <a:r>
                        <a:rPr lang="en-US" sz="700" dirty="0">
                          <a:effectLst/>
                        </a:rPr>
                        <a:t>S4</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266</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42</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308</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386</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2.00</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tc>
                  <a:txBody>
                    <a:bodyPr/>
                    <a:lstStyle/>
                    <a:p>
                      <a:pPr marL="0" marR="0" algn="ctr" rtl="0">
                        <a:lnSpc>
                          <a:spcPct val="115000"/>
                        </a:lnSpc>
                        <a:spcBef>
                          <a:spcPts val="0"/>
                        </a:spcBef>
                        <a:spcAft>
                          <a:spcPts val="0"/>
                        </a:spcAft>
                      </a:pPr>
                      <a:r>
                        <a:rPr lang="en-US" sz="700" dirty="0">
                          <a:effectLst/>
                        </a:rPr>
                        <a:t>15.40</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7704" marR="37704" marT="0" marB="0"/>
                </a:tc>
                <a:extLst>
                  <a:ext uri="{0D108BD9-81ED-4DB2-BD59-A6C34878D82A}">
                    <a16:rowId xmlns:a16="http://schemas.microsoft.com/office/drawing/2014/main" val="1009539502"/>
                  </a:ext>
                </a:extLst>
              </a:tr>
            </a:tbl>
          </a:graphicData>
        </a:graphic>
      </p:graphicFrame>
      <p:sp>
        <p:nvSpPr>
          <p:cNvPr id="5" name="Title 1">
            <a:extLst>
              <a:ext uri="{FF2B5EF4-FFF2-40B4-BE49-F238E27FC236}">
                <a16:creationId xmlns:a16="http://schemas.microsoft.com/office/drawing/2014/main" id="{79BFEA0A-9D07-448E-9FA0-85B51B5EEE72}"/>
              </a:ext>
            </a:extLst>
          </p:cNvPr>
          <p:cNvSpPr>
            <a:spLocks noGrp="1"/>
          </p:cNvSpPr>
          <p:nvPr>
            <p:ph type="title"/>
          </p:nvPr>
        </p:nvSpPr>
        <p:spPr>
          <a:xfrm>
            <a:off x="1398606" y="0"/>
            <a:ext cx="8911687" cy="796212"/>
          </a:xfrm>
        </p:spPr>
        <p:txBody>
          <a:bodyPr>
            <a:normAutofit/>
          </a:bodyPr>
          <a:lstStyle/>
          <a:p>
            <a:r>
              <a:rPr lang="en-US" sz="2400" b="1" dirty="0">
                <a:solidFill>
                  <a:schemeClr val="tx1"/>
                </a:solidFill>
              </a:rPr>
              <a:t>Artery method</a:t>
            </a:r>
            <a:endParaRPr lang="en-US" sz="2400" dirty="0">
              <a:solidFill>
                <a:schemeClr val="tx1"/>
              </a:solidFill>
            </a:endParaRPr>
          </a:p>
        </p:txBody>
      </p:sp>
    </p:spTree>
    <p:extLst>
      <p:ext uri="{BB962C8B-B14F-4D97-AF65-F5344CB8AC3E}">
        <p14:creationId xmlns:p14="http://schemas.microsoft.com/office/powerpoint/2010/main" val="29681263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light spots">
            <a:extLst>
              <a:ext uri="{FF2B5EF4-FFF2-40B4-BE49-F238E27FC236}">
                <a16:creationId xmlns:a16="http://schemas.microsoft.com/office/drawing/2014/main" id="{49CEC942-96D1-40F6-890F-924152460513}"/>
              </a:ext>
            </a:extLst>
          </p:cNvPr>
          <p:cNvPicPr>
            <a:picLocks noChangeAspect="1"/>
          </p:cNvPicPr>
          <p:nvPr/>
        </p:nvPicPr>
        <p:blipFill rotWithShape="1">
          <a:blip r:embed="rId2" cstate="print">
            <a:alphaModFix amt="40000"/>
            <a:extLst>
              <a:ext uri="{28A0092B-C50C-407E-A947-70E740481C1C}">
                <a14:useLocalDpi xmlns:a14="http://schemas.microsoft.com/office/drawing/2010/main"/>
              </a:ext>
            </a:extLst>
          </a:blip>
          <a:srcRect/>
          <a:stretch/>
        </p:blipFill>
        <p:spPr>
          <a:xfrm>
            <a:off x="0" y="0"/>
            <a:ext cx="12192000" cy="6857990"/>
          </a:xfrm>
          <a:prstGeom prst="rect">
            <a:avLst/>
          </a:prstGeom>
        </p:spPr>
      </p:pic>
      <p:sp>
        <p:nvSpPr>
          <p:cNvPr id="2" name="Title 1">
            <a:extLst>
              <a:ext uri="{FF2B5EF4-FFF2-40B4-BE49-F238E27FC236}">
                <a16:creationId xmlns:a16="http://schemas.microsoft.com/office/drawing/2014/main" id="{17F8F3E4-D3A2-46F7-99C1-4F3AF2856319}"/>
              </a:ext>
            </a:extLst>
          </p:cNvPr>
          <p:cNvSpPr>
            <a:spLocks noGrp="1"/>
          </p:cNvSpPr>
          <p:nvPr>
            <p:ph type="title"/>
          </p:nvPr>
        </p:nvSpPr>
        <p:spPr>
          <a:xfrm>
            <a:off x="2698672" y="0"/>
            <a:ext cx="8911687" cy="1280890"/>
          </a:xfrm>
        </p:spPr>
        <p:txBody>
          <a:bodyPr/>
          <a:lstStyle/>
          <a:p>
            <a:r>
              <a:rPr lang="en-US" b="1" dirty="0">
                <a:solidFill>
                  <a:schemeClr val="tx1"/>
                </a:solidFill>
              </a:rPr>
              <a:t>structural system</a:t>
            </a:r>
            <a:br>
              <a:rPr lang="en-US" b="1" dirty="0">
                <a:solidFill>
                  <a:schemeClr val="tx1"/>
                </a:solidFill>
              </a:rPr>
            </a:br>
            <a:endParaRPr lang="en-US" dirty="0">
              <a:solidFill>
                <a:schemeClr val="tx1"/>
              </a:solidFill>
            </a:endParaRPr>
          </a:p>
        </p:txBody>
      </p:sp>
      <p:sp>
        <p:nvSpPr>
          <p:cNvPr id="3" name="Content Placeholder 2">
            <a:extLst>
              <a:ext uri="{FF2B5EF4-FFF2-40B4-BE49-F238E27FC236}">
                <a16:creationId xmlns:a16="http://schemas.microsoft.com/office/drawing/2014/main" id="{DD3872AC-D5EE-4E29-AAE7-20FF30B330E8}"/>
              </a:ext>
            </a:extLst>
          </p:cNvPr>
          <p:cNvSpPr>
            <a:spLocks noGrp="1"/>
          </p:cNvSpPr>
          <p:nvPr>
            <p:ph idx="1"/>
          </p:nvPr>
        </p:nvSpPr>
        <p:spPr>
          <a:xfrm>
            <a:off x="1550404" y="1280890"/>
            <a:ext cx="8915400" cy="3777622"/>
          </a:xfrm>
        </p:spPr>
        <p:txBody>
          <a:bodyPr/>
          <a:lstStyle/>
          <a:p>
            <a:r>
              <a:rPr lang="en-US" sz="2000" b="1" dirty="0">
                <a:solidFill>
                  <a:schemeClr val="tx1"/>
                </a:solidFill>
              </a:rPr>
              <a:t> Verifications of structural Analysis </a:t>
            </a:r>
          </a:p>
          <a:p>
            <a:r>
              <a:rPr lang="en-US" sz="2000" b="1" dirty="0">
                <a:solidFill>
                  <a:schemeClr val="tx1"/>
                </a:solidFill>
              </a:rPr>
              <a:t>Compatibility Check </a:t>
            </a:r>
          </a:p>
          <a:p>
            <a:endParaRPr lang="en-US" dirty="0"/>
          </a:p>
        </p:txBody>
      </p:sp>
      <p:pic>
        <p:nvPicPr>
          <p:cNvPr id="4" name="صورة 9">
            <a:extLst>
              <a:ext uri="{FF2B5EF4-FFF2-40B4-BE49-F238E27FC236}">
                <a16:creationId xmlns:a16="http://schemas.microsoft.com/office/drawing/2014/main" id="{8479B8E2-EB98-4D16-AB63-DFF73F56DBD6}"/>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6932295" y="1548882"/>
            <a:ext cx="5259705" cy="5341775"/>
          </a:xfrm>
          <a:prstGeom prst="rect">
            <a:avLst/>
          </a:prstGeom>
          <a:ln>
            <a:noFill/>
          </a:ln>
          <a:effectLst>
            <a:softEdge rad="112500"/>
          </a:effectLst>
        </p:spPr>
      </p:pic>
    </p:spTree>
    <p:extLst>
      <p:ext uri="{BB962C8B-B14F-4D97-AF65-F5344CB8AC3E}">
        <p14:creationId xmlns:p14="http://schemas.microsoft.com/office/powerpoint/2010/main" val="115943496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light spots">
            <a:extLst>
              <a:ext uri="{FF2B5EF4-FFF2-40B4-BE49-F238E27FC236}">
                <a16:creationId xmlns:a16="http://schemas.microsoft.com/office/drawing/2014/main" id="{AF7E6400-6633-446D-9938-DF818AD0954A}"/>
              </a:ext>
            </a:extLst>
          </p:cNvPr>
          <p:cNvPicPr>
            <a:picLocks noChangeAspect="1"/>
          </p:cNvPicPr>
          <p:nvPr/>
        </p:nvPicPr>
        <p:blipFill rotWithShape="1">
          <a:blip r:embed="rId2" cstate="print">
            <a:alphaModFix amt="40000"/>
            <a:extLst>
              <a:ext uri="{28A0092B-C50C-407E-A947-70E740481C1C}">
                <a14:useLocalDpi xmlns:a14="http://schemas.microsoft.com/office/drawing/2010/main"/>
              </a:ext>
            </a:extLst>
          </a:blip>
          <a:srcRect/>
          <a:stretch/>
        </p:blipFill>
        <p:spPr>
          <a:xfrm>
            <a:off x="0" y="0"/>
            <a:ext cx="12192000" cy="6857990"/>
          </a:xfrm>
          <a:prstGeom prst="rect">
            <a:avLst/>
          </a:prstGeom>
        </p:spPr>
      </p:pic>
      <p:sp>
        <p:nvSpPr>
          <p:cNvPr id="2" name="Title 1">
            <a:extLst>
              <a:ext uri="{FF2B5EF4-FFF2-40B4-BE49-F238E27FC236}">
                <a16:creationId xmlns:a16="http://schemas.microsoft.com/office/drawing/2014/main" id="{17F8F3E4-D3A2-46F7-99C1-4F3AF2856319}"/>
              </a:ext>
            </a:extLst>
          </p:cNvPr>
          <p:cNvSpPr>
            <a:spLocks noGrp="1"/>
          </p:cNvSpPr>
          <p:nvPr>
            <p:ph type="title"/>
          </p:nvPr>
        </p:nvSpPr>
        <p:spPr>
          <a:xfrm>
            <a:off x="2592925" y="0"/>
            <a:ext cx="8911687" cy="1280890"/>
          </a:xfrm>
        </p:spPr>
        <p:txBody>
          <a:bodyPr/>
          <a:lstStyle/>
          <a:p>
            <a:r>
              <a:rPr lang="en-US" b="1" dirty="0">
                <a:solidFill>
                  <a:schemeClr val="tx1"/>
                </a:solidFill>
              </a:rPr>
              <a:t>structural system</a:t>
            </a:r>
            <a:br>
              <a:rPr lang="en-US" b="1" dirty="0">
                <a:solidFill>
                  <a:schemeClr val="tx1"/>
                </a:solidFill>
              </a:rPr>
            </a:br>
            <a:endParaRPr lang="en-US" dirty="0">
              <a:solidFill>
                <a:schemeClr val="tx1"/>
              </a:solidFill>
            </a:endParaRPr>
          </a:p>
        </p:txBody>
      </p:sp>
      <p:sp>
        <p:nvSpPr>
          <p:cNvPr id="3" name="Content Placeholder 2">
            <a:extLst>
              <a:ext uri="{FF2B5EF4-FFF2-40B4-BE49-F238E27FC236}">
                <a16:creationId xmlns:a16="http://schemas.microsoft.com/office/drawing/2014/main" id="{DD3872AC-D5EE-4E29-AAE7-20FF30B330E8}"/>
              </a:ext>
            </a:extLst>
          </p:cNvPr>
          <p:cNvSpPr>
            <a:spLocks noGrp="1"/>
          </p:cNvSpPr>
          <p:nvPr>
            <p:ph idx="1"/>
          </p:nvPr>
        </p:nvSpPr>
        <p:spPr>
          <a:xfrm>
            <a:off x="174172" y="1324946"/>
            <a:ext cx="12017828" cy="5533054"/>
          </a:xfrm>
        </p:spPr>
        <p:txBody>
          <a:bodyPr/>
          <a:lstStyle/>
          <a:p>
            <a:r>
              <a:rPr lang="en-US" sz="2000" b="1" dirty="0">
                <a:solidFill>
                  <a:schemeClr val="tx1"/>
                </a:solidFill>
              </a:rPr>
              <a:t>Equilibrium Check</a:t>
            </a:r>
          </a:p>
          <a:p>
            <a:r>
              <a:rPr lang="en-US" sz="2000" b="1" dirty="0">
                <a:solidFill>
                  <a:schemeClr val="tx1"/>
                </a:solidFill>
              </a:rPr>
              <a:t> Calculations of weights by hand:</a:t>
            </a:r>
          </a:p>
          <a:p>
            <a:r>
              <a:rPr lang="en-US" sz="2000" b="1" i="1" dirty="0">
                <a:solidFill>
                  <a:schemeClr val="tx1"/>
                </a:solidFill>
              </a:rPr>
              <a:t>Dead Loads</a:t>
            </a:r>
            <a:r>
              <a:rPr lang="en-US" sz="2000" b="1" dirty="0">
                <a:solidFill>
                  <a:schemeClr val="tx1"/>
                </a:solidFill>
              </a:rPr>
              <a:t>: Own weight of structural elements:</a:t>
            </a:r>
          </a:p>
          <a:p>
            <a:pPr lvl="0"/>
            <a:r>
              <a:rPr lang="en-US" sz="2000" b="1" dirty="0">
                <a:solidFill>
                  <a:schemeClr val="tx1"/>
                </a:solidFill>
              </a:rPr>
              <a:t>Beam calculation :</a:t>
            </a:r>
          </a:p>
          <a:p>
            <a:r>
              <a:rPr lang="en-US" sz="2000" b="1" dirty="0">
                <a:solidFill>
                  <a:schemeClr val="tx1"/>
                </a:solidFill>
              </a:rPr>
              <a:t>Weight of Beam = length of beam*Section Area*Unit weight of concrete</a:t>
            </a:r>
          </a:p>
          <a:p>
            <a:endParaRPr lang="en-US" dirty="0"/>
          </a:p>
        </p:txBody>
      </p:sp>
      <p:pic>
        <p:nvPicPr>
          <p:cNvPr id="9" name="صورة 10">
            <a:extLst>
              <a:ext uri="{FF2B5EF4-FFF2-40B4-BE49-F238E27FC236}">
                <a16:creationId xmlns:a16="http://schemas.microsoft.com/office/drawing/2014/main" id="{98E91125-740E-4276-9755-493CD5BFE6F7}"/>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6997959" y="3875314"/>
            <a:ext cx="5194041" cy="3026742"/>
          </a:xfrm>
          <a:prstGeom prst="rect">
            <a:avLst/>
          </a:prstGeom>
          <a:noFill/>
          <a:ln>
            <a:noFill/>
          </a:ln>
        </p:spPr>
      </p:pic>
    </p:spTree>
    <p:extLst>
      <p:ext uri="{BB962C8B-B14F-4D97-AF65-F5344CB8AC3E}">
        <p14:creationId xmlns:p14="http://schemas.microsoft.com/office/powerpoint/2010/main" val="261689650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light spots">
            <a:extLst>
              <a:ext uri="{FF2B5EF4-FFF2-40B4-BE49-F238E27FC236}">
                <a16:creationId xmlns:a16="http://schemas.microsoft.com/office/drawing/2014/main" id="{E6E428A6-286B-428A-9659-D658C182FC35}"/>
              </a:ext>
            </a:extLst>
          </p:cNvPr>
          <p:cNvPicPr>
            <a:picLocks noChangeAspect="1"/>
          </p:cNvPicPr>
          <p:nvPr/>
        </p:nvPicPr>
        <p:blipFill rotWithShape="1">
          <a:blip r:embed="rId2" cstate="print">
            <a:alphaModFix amt="40000"/>
            <a:extLst>
              <a:ext uri="{28A0092B-C50C-407E-A947-70E740481C1C}">
                <a14:useLocalDpi xmlns:a14="http://schemas.microsoft.com/office/drawing/2010/main"/>
              </a:ext>
            </a:extLst>
          </a:blip>
          <a:srcRect/>
          <a:stretch/>
        </p:blipFill>
        <p:spPr>
          <a:xfrm>
            <a:off x="0" y="0"/>
            <a:ext cx="12192000" cy="6857990"/>
          </a:xfrm>
          <a:prstGeom prst="rect">
            <a:avLst/>
          </a:prstGeom>
        </p:spPr>
      </p:pic>
      <p:sp>
        <p:nvSpPr>
          <p:cNvPr id="2" name="Title 1">
            <a:extLst>
              <a:ext uri="{FF2B5EF4-FFF2-40B4-BE49-F238E27FC236}">
                <a16:creationId xmlns:a16="http://schemas.microsoft.com/office/drawing/2014/main" id="{04BFE335-51A1-4B12-81C8-7EC26B1D5661}"/>
              </a:ext>
            </a:extLst>
          </p:cNvPr>
          <p:cNvSpPr>
            <a:spLocks noGrp="1"/>
          </p:cNvSpPr>
          <p:nvPr>
            <p:ph type="title"/>
          </p:nvPr>
        </p:nvSpPr>
        <p:spPr>
          <a:xfrm>
            <a:off x="2642688" y="0"/>
            <a:ext cx="8911687" cy="1280890"/>
          </a:xfrm>
        </p:spPr>
        <p:txBody>
          <a:bodyPr/>
          <a:lstStyle/>
          <a:p>
            <a:r>
              <a:rPr lang="en-US" b="1" dirty="0">
                <a:solidFill>
                  <a:schemeClr val="tx1"/>
                </a:solidFill>
              </a:rPr>
              <a:t>structural system</a:t>
            </a:r>
            <a:br>
              <a:rPr lang="en-US" b="1" dirty="0">
                <a:solidFill>
                  <a:schemeClr val="tx1"/>
                </a:solidFill>
              </a:rPr>
            </a:br>
            <a:endParaRPr lang="en-US" dirty="0">
              <a:solidFill>
                <a:schemeClr val="tx1"/>
              </a:solidFill>
            </a:endParaRPr>
          </a:p>
        </p:txBody>
      </p:sp>
      <p:sp>
        <p:nvSpPr>
          <p:cNvPr id="3" name="Content Placeholder 2">
            <a:extLst>
              <a:ext uri="{FF2B5EF4-FFF2-40B4-BE49-F238E27FC236}">
                <a16:creationId xmlns:a16="http://schemas.microsoft.com/office/drawing/2014/main" id="{782FFF1E-C9B3-4086-A6BA-18B868BABA38}"/>
              </a:ext>
            </a:extLst>
          </p:cNvPr>
          <p:cNvSpPr>
            <a:spLocks noGrp="1"/>
          </p:cNvSpPr>
          <p:nvPr>
            <p:ph idx="1"/>
          </p:nvPr>
        </p:nvSpPr>
        <p:spPr>
          <a:xfrm>
            <a:off x="275220" y="1345164"/>
            <a:ext cx="8915400" cy="3777622"/>
          </a:xfrm>
        </p:spPr>
        <p:txBody>
          <a:bodyPr/>
          <a:lstStyle/>
          <a:p>
            <a:pPr lvl="0"/>
            <a:r>
              <a:rPr lang="en-US" sz="2000" b="1" dirty="0">
                <a:solidFill>
                  <a:schemeClr val="tx1"/>
                </a:solidFill>
              </a:rPr>
              <a:t>Columns calculation </a:t>
            </a:r>
          </a:p>
          <a:p>
            <a:r>
              <a:rPr lang="en-US" sz="2000" b="1" dirty="0">
                <a:solidFill>
                  <a:schemeClr val="tx1"/>
                </a:solidFill>
              </a:rPr>
              <a:t>Weight of Column =Section Area*Length of column*Unit weight of concrete*# Of column</a:t>
            </a:r>
          </a:p>
          <a:p>
            <a:endParaRPr lang="en-US" dirty="0"/>
          </a:p>
        </p:txBody>
      </p:sp>
      <p:pic>
        <p:nvPicPr>
          <p:cNvPr id="4" name="صورة 11">
            <a:extLst>
              <a:ext uri="{FF2B5EF4-FFF2-40B4-BE49-F238E27FC236}">
                <a16:creationId xmlns:a16="http://schemas.microsoft.com/office/drawing/2014/main" id="{EE6533AD-DD3D-4E03-8DEE-C4A945B347D8}"/>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3153748" y="2882985"/>
            <a:ext cx="6036872" cy="3975015"/>
          </a:xfrm>
          <a:prstGeom prst="rect">
            <a:avLst/>
          </a:prstGeom>
          <a:noFill/>
          <a:ln>
            <a:noFill/>
          </a:ln>
        </p:spPr>
      </p:pic>
    </p:spTree>
    <p:extLst>
      <p:ext uri="{BB962C8B-B14F-4D97-AF65-F5344CB8AC3E}">
        <p14:creationId xmlns:p14="http://schemas.microsoft.com/office/powerpoint/2010/main" val="76227785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light spots">
            <a:extLst>
              <a:ext uri="{FF2B5EF4-FFF2-40B4-BE49-F238E27FC236}">
                <a16:creationId xmlns:a16="http://schemas.microsoft.com/office/drawing/2014/main" id="{08AA735F-AD2B-4BCC-BE11-4D538BC62D16}"/>
              </a:ext>
            </a:extLst>
          </p:cNvPr>
          <p:cNvPicPr>
            <a:picLocks noChangeAspect="1"/>
          </p:cNvPicPr>
          <p:nvPr/>
        </p:nvPicPr>
        <p:blipFill rotWithShape="1">
          <a:blip r:embed="rId2" cstate="print">
            <a:alphaModFix amt="40000"/>
            <a:extLst>
              <a:ext uri="{28A0092B-C50C-407E-A947-70E740481C1C}">
                <a14:useLocalDpi xmlns:a14="http://schemas.microsoft.com/office/drawing/2010/main"/>
              </a:ext>
            </a:extLst>
          </a:blip>
          <a:srcRect/>
          <a:stretch/>
        </p:blipFill>
        <p:spPr>
          <a:xfrm>
            <a:off x="0" y="0"/>
            <a:ext cx="12192000" cy="6857990"/>
          </a:xfrm>
          <a:prstGeom prst="rect">
            <a:avLst/>
          </a:prstGeom>
        </p:spPr>
      </p:pic>
      <p:sp>
        <p:nvSpPr>
          <p:cNvPr id="2" name="Title 1">
            <a:extLst>
              <a:ext uri="{FF2B5EF4-FFF2-40B4-BE49-F238E27FC236}">
                <a16:creationId xmlns:a16="http://schemas.microsoft.com/office/drawing/2014/main" id="{F4CBF01E-8343-457F-9F8D-5896566EF145}"/>
              </a:ext>
            </a:extLst>
          </p:cNvPr>
          <p:cNvSpPr>
            <a:spLocks noGrp="1"/>
          </p:cNvSpPr>
          <p:nvPr>
            <p:ph type="title"/>
          </p:nvPr>
        </p:nvSpPr>
        <p:spPr>
          <a:xfrm>
            <a:off x="3280313" y="0"/>
            <a:ext cx="8911687" cy="1280890"/>
          </a:xfrm>
        </p:spPr>
        <p:txBody>
          <a:bodyPr/>
          <a:lstStyle/>
          <a:p>
            <a:r>
              <a:rPr lang="en-US" b="1" dirty="0">
                <a:solidFill>
                  <a:schemeClr val="tx1"/>
                </a:solidFill>
              </a:rPr>
              <a:t>structural system</a:t>
            </a:r>
            <a:br>
              <a:rPr lang="en-US" b="1" dirty="0">
                <a:solidFill>
                  <a:schemeClr val="tx1"/>
                </a:solidFill>
              </a:rPr>
            </a:br>
            <a:endParaRPr lang="en-US" dirty="0">
              <a:solidFill>
                <a:schemeClr val="tx1"/>
              </a:solidFill>
            </a:endParaRPr>
          </a:p>
        </p:txBody>
      </p:sp>
      <p:sp>
        <p:nvSpPr>
          <p:cNvPr id="3" name="Content Placeholder 2">
            <a:extLst>
              <a:ext uri="{FF2B5EF4-FFF2-40B4-BE49-F238E27FC236}">
                <a16:creationId xmlns:a16="http://schemas.microsoft.com/office/drawing/2014/main" id="{E67C1741-373B-46B5-99D8-50603B4054E7}"/>
              </a:ext>
            </a:extLst>
          </p:cNvPr>
          <p:cNvSpPr>
            <a:spLocks noGrp="1"/>
          </p:cNvSpPr>
          <p:nvPr>
            <p:ph idx="1"/>
          </p:nvPr>
        </p:nvSpPr>
        <p:spPr>
          <a:xfrm>
            <a:off x="1040330" y="1486678"/>
            <a:ext cx="8915400" cy="3777622"/>
          </a:xfrm>
        </p:spPr>
        <p:txBody>
          <a:bodyPr/>
          <a:lstStyle/>
          <a:p>
            <a:pPr lvl="0"/>
            <a:r>
              <a:rPr lang="en-US" sz="2000" b="1" dirty="0">
                <a:solidFill>
                  <a:schemeClr val="tx1"/>
                </a:solidFill>
              </a:rPr>
              <a:t>Slab calculation </a:t>
            </a:r>
          </a:p>
          <a:p>
            <a:r>
              <a:rPr lang="en-US" sz="2000" b="1" dirty="0">
                <a:solidFill>
                  <a:schemeClr val="tx1"/>
                </a:solidFill>
              </a:rPr>
              <a:t>Weight of Slab = Area of slab*Slab section*Unit weight of concrete*#of stories</a:t>
            </a:r>
          </a:p>
          <a:p>
            <a:endParaRPr lang="en-US" dirty="0"/>
          </a:p>
        </p:txBody>
      </p:sp>
      <p:pic>
        <p:nvPicPr>
          <p:cNvPr id="4" name="صورة 12">
            <a:extLst>
              <a:ext uri="{FF2B5EF4-FFF2-40B4-BE49-F238E27FC236}">
                <a16:creationId xmlns:a16="http://schemas.microsoft.com/office/drawing/2014/main" id="{1AFD182C-FC2F-49BA-9EA0-0D7B232999AC}"/>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3110501" y="3429000"/>
            <a:ext cx="6898136" cy="3429000"/>
          </a:xfrm>
          <a:prstGeom prst="rect">
            <a:avLst/>
          </a:prstGeom>
          <a:noFill/>
          <a:ln>
            <a:noFill/>
          </a:ln>
        </p:spPr>
      </p:pic>
    </p:spTree>
    <p:extLst>
      <p:ext uri="{BB962C8B-B14F-4D97-AF65-F5344CB8AC3E}">
        <p14:creationId xmlns:p14="http://schemas.microsoft.com/office/powerpoint/2010/main" val="273974559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light spots">
            <a:extLst>
              <a:ext uri="{FF2B5EF4-FFF2-40B4-BE49-F238E27FC236}">
                <a16:creationId xmlns:a16="http://schemas.microsoft.com/office/drawing/2014/main" id="{6C2D1070-A243-4782-94E5-0CCEF555E49A}"/>
              </a:ext>
            </a:extLst>
          </p:cNvPr>
          <p:cNvPicPr>
            <a:picLocks noChangeAspect="1"/>
          </p:cNvPicPr>
          <p:nvPr/>
        </p:nvPicPr>
        <p:blipFill rotWithShape="1">
          <a:blip r:embed="rId2" cstate="print">
            <a:alphaModFix amt="40000"/>
            <a:extLst>
              <a:ext uri="{28A0092B-C50C-407E-A947-70E740481C1C}">
                <a14:useLocalDpi xmlns:a14="http://schemas.microsoft.com/office/drawing/2010/main"/>
              </a:ext>
            </a:extLst>
          </a:blip>
          <a:srcRect/>
          <a:stretch/>
        </p:blipFill>
        <p:spPr>
          <a:xfrm>
            <a:off x="0" y="0"/>
            <a:ext cx="12192000" cy="6857990"/>
          </a:xfrm>
          <a:prstGeom prst="rect">
            <a:avLst/>
          </a:prstGeom>
        </p:spPr>
      </p:pic>
      <p:sp>
        <p:nvSpPr>
          <p:cNvPr id="2" name="Title 1">
            <a:extLst>
              <a:ext uri="{FF2B5EF4-FFF2-40B4-BE49-F238E27FC236}">
                <a16:creationId xmlns:a16="http://schemas.microsoft.com/office/drawing/2014/main" id="{8B334681-B3D7-4029-A8D4-B58678001603}"/>
              </a:ext>
            </a:extLst>
          </p:cNvPr>
          <p:cNvSpPr>
            <a:spLocks noGrp="1"/>
          </p:cNvSpPr>
          <p:nvPr>
            <p:ph type="title"/>
          </p:nvPr>
        </p:nvSpPr>
        <p:spPr>
          <a:xfrm>
            <a:off x="3445122" y="0"/>
            <a:ext cx="8911687" cy="1280890"/>
          </a:xfrm>
        </p:spPr>
        <p:txBody>
          <a:bodyPr/>
          <a:lstStyle/>
          <a:p>
            <a:r>
              <a:rPr lang="en-US" b="1" dirty="0">
                <a:solidFill>
                  <a:schemeClr val="tx1"/>
                </a:solidFill>
              </a:rPr>
              <a:t>structural system</a:t>
            </a:r>
            <a:br>
              <a:rPr lang="en-US" b="1" dirty="0">
                <a:solidFill>
                  <a:schemeClr val="tx1"/>
                </a:solidFill>
              </a:rPr>
            </a:br>
            <a:endParaRPr lang="en-US" dirty="0">
              <a:solidFill>
                <a:schemeClr val="tx1"/>
              </a:solidFill>
            </a:endParaRPr>
          </a:p>
        </p:txBody>
      </p:sp>
      <p:sp>
        <p:nvSpPr>
          <p:cNvPr id="3" name="Content Placeholder 2">
            <a:extLst>
              <a:ext uri="{FF2B5EF4-FFF2-40B4-BE49-F238E27FC236}">
                <a16:creationId xmlns:a16="http://schemas.microsoft.com/office/drawing/2014/main" id="{15C2E82D-B92B-4FF2-AF23-8E4907FAA13F}"/>
              </a:ext>
            </a:extLst>
          </p:cNvPr>
          <p:cNvSpPr>
            <a:spLocks noGrp="1"/>
          </p:cNvSpPr>
          <p:nvPr>
            <p:ph idx="1"/>
          </p:nvPr>
        </p:nvSpPr>
        <p:spPr>
          <a:xfrm>
            <a:off x="754192" y="1492898"/>
            <a:ext cx="8915400" cy="3777622"/>
          </a:xfrm>
        </p:spPr>
        <p:txBody>
          <a:bodyPr/>
          <a:lstStyle/>
          <a:p>
            <a:pPr lvl="0"/>
            <a:r>
              <a:rPr lang="en-US" b="1" dirty="0">
                <a:solidFill>
                  <a:schemeClr val="tx1"/>
                </a:solidFill>
              </a:rPr>
              <a:t>Shear wall calculation </a:t>
            </a:r>
          </a:p>
          <a:p>
            <a:r>
              <a:rPr lang="en-US" b="1" dirty="0">
                <a:solidFill>
                  <a:schemeClr val="tx1"/>
                </a:solidFill>
              </a:rPr>
              <a:t>Weight of Slab = Area of wall*wall section*Unit weight of concrete*# Of Stories</a:t>
            </a:r>
          </a:p>
        </p:txBody>
      </p:sp>
      <p:pic>
        <p:nvPicPr>
          <p:cNvPr id="4" name="صورة 13">
            <a:extLst>
              <a:ext uri="{FF2B5EF4-FFF2-40B4-BE49-F238E27FC236}">
                <a16:creationId xmlns:a16="http://schemas.microsoft.com/office/drawing/2014/main" id="{04373ECD-AF5B-4123-AEF9-07F85AB417CA}"/>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2326433" y="3023118"/>
            <a:ext cx="7184571" cy="3834882"/>
          </a:xfrm>
          <a:prstGeom prst="rect">
            <a:avLst/>
          </a:prstGeom>
          <a:noFill/>
          <a:ln>
            <a:noFill/>
          </a:ln>
        </p:spPr>
      </p:pic>
    </p:spTree>
    <p:extLst>
      <p:ext uri="{BB962C8B-B14F-4D97-AF65-F5344CB8AC3E}">
        <p14:creationId xmlns:p14="http://schemas.microsoft.com/office/powerpoint/2010/main" val="357480126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light spots">
            <a:extLst>
              <a:ext uri="{FF2B5EF4-FFF2-40B4-BE49-F238E27FC236}">
                <a16:creationId xmlns:a16="http://schemas.microsoft.com/office/drawing/2014/main" id="{772D829C-69F5-48CB-B2A5-9E7D6429AE3C}"/>
              </a:ext>
            </a:extLst>
          </p:cNvPr>
          <p:cNvPicPr>
            <a:picLocks noChangeAspect="1"/>
          </p:cNvPicPr>
          <p:nvPr/>
        </p:nvPicPr>
        <p:blipFill rotWithShape="1">
          <a:blip r:embed="rId2" cstate="print">
            <a:alphaModFix amt="40000"/>
            <a:extLst>
              <a:ext uri="{28A0092B-C50C-407E-A947-70E740481C1C}">
                <a14:useLocalDpi xmlns:a14="http://schemas.microsoft.com/office/drawing/2010/main"/>
              </a:ext>
            </a:extLst>
          </a:blip>
          <a:srcRect/>
          <a:stretch/>
        </p:blipFill>
        <p:spPr>
          <a:xfrm>
            <a:off x="0" y="0"/>
            <a:ext cx="12192000" cy="6857990"/>
          </a:xfrm>
          <a:prstGeom prst="rect">
            <a:avLst/>
          </a:prstGeom>
        </p:spPr>
      </p:pic>
      <p:sp>
        <p:nvSpPr>
          <p:cNvPr id="2" name="Title 1">
            <a:extLst>
              <a:ext uri="{FF2B5EF4-FFF2-40B4-BE49-F238E27FC236}">
                <a16:creationId xmlns:a16="http://schemas.microsoft.com/office/drawing/2014/main" id="{D97F119C-D811-4C70-A466-A0A4941FDEF8}"/>
              </a:ext>
            </a:extLst>
          </p:cNvPr>
          <p:cNvSpPr>
            <a:spLocks noGrp="1"/>
          </p:cNvSpPr>
          <p:nvPr>
            <p:ph type="title"/>
          </p:nvPr>
        </p:nvSpPr>
        <p:spPr>
          <a:xfrm>
            <a:off x="2642688" y="0"/>
            <a:ext cx="8911687" cy="1280890"/>
          </a:xfrm>
        </p:spPr>
        <p:txBody>
          <a:bodyPr/>
          <a:lstStyle/>
          <a:p>
            <a:r>
              <a:rPr lang="en-US" b="1" dirty="0">
                <a:solidFill>
                  <a:schemeClr val="tx1"/>
                </a:solidFill>
              </a:rPr>
              <a:t>structural system</a:t>
            </a:r>
            <a:br>
              <a:rPr lang="en-US" b="1" dirty="0">
                <a:solidFill>
                  <a:schemeClr val="tx1"/>
                </a:solidFill>
              </a:rPr>
            </a:br>
            <a:endParaRPr lang="en-US" b="1" dirty="0">
              <a:solidFill>
                <a:schemeClr val="tx1"/>
              </a:solidFill>
            </a:endParaRPr>
          </a:p>
        </p:txBody>
      </p:sp>
      <p:sp>
        <p:nvSpPr>
          <p:cNvPr id="3" name="Content Placeholder 2">
            <a:extLst>
              <a:ext uri="{FF2B5EF4-FFF2-40B4-BE49-F238E27FC236}">
                <a16:creationId xmlns:a16="http://schemas.microsoft.com/office/drawing/2014/main" id="{CB9F913B-FD7E-4996-B58A-D48EFC06677C}"/>
              </a:ext>
            </a:extLst>
          </p:cNvPr>
          <p:cNvSpPr>
            <a:spLocks noGrp="1"/>
          </p:cNvSpPr>
          <p:nvPr>
            <p:ph idx="1"/>
          </p:nvPr>
        </p:nvSpPr>
        <p:spPr>
          <a:xfrm>
            <a:off x="617343" y="1540189"/>
            <a:ext cx="8915400" cy="3777622"/>
          </a:xfrm>
        </p:spPr>
        <p:txBody>
          <a:bodyPr/>
          <a:lstStyle/>
          <a:p>
            <a:r>
              <a:rPr lang="en-US" sz="2400" b="1" dirty="0">
                <a:solidFill>
                  <a:schemeClr val="tx1"/>
                </a:solidFill>
              </a:rPr>
              <a:t>Total Dead load:</a:t>
            </a:r>
          </a:p>
          <a:p>
            <a:endParaRPr lang="en-US" sz="2400" b="1" dirty="0">
              <a:solidFill>
                <a:schemeClr val="tx1"/>
              </a:solidFill>
            </a:endParaRPr>
          </a:p>
          <a:p>
            <a:pPr lvl="0"/>
            <a:r>
              <a:rPr lang="en-US" sz="2400" b="1" i="1" dirty="0">
                <a:solidFill>
                  <a:schemeClr val="tx1"/>
                </a:solidFill>
              </a:rPr>
              <a:t>Live Loads</a:t>
            </a:r>
            <a:r>
              <a:rPr lang="en-US" sz="2400" b="1" dirty="0">
                <a:solidFill>
                  <a:schemeClr val="tx1"/>
                </a:solidFill>
              </a:rPr>
              <a:t>: </a:t>
            </a:r>
          </a:p>
          <a:p>
            <a:r>
              <a:rPr lang="en-US" sz="2400" b="1" dirty="0">
                <a:solidFill>
                  <a:schemeClr val="tx1"/>
                </a:solidFill>
              </a:rPr>
              <a:t>This load is applied to slabs, then determine areas of slabs and multiply them by the live loads expected.</a:t>
            </a:r>
          </a:p>
          <a:p>
            <a:endParaRPr lang="en-US" dirty="0"/>
          </a:p>
        </p:txBody>
      </p:sp>
      <p:pic>
        <p:nvPicPr>
          <p:cNvPr id="4" name="صورة 14">
            <a:extLst>
              <a:ext uri="{FF2B5EF4-FFF2-40B4-BE49-F238E27FC236}">
                <a16:creationId xmlns:a16="http://schemas.microsoft.com/office/drawing/2014/main" id="{4390ABFE-490D-4E3C-A2CB-2EBA874B0E27}"/>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4439855" y="1679386"/>
            <a:ext cx="4206512" cy="858541"/>
          </a:xfrm>
          <a:prstGeom prst="rect">
            <a:avLst/>
          </a:prstGeom>
          <a:noFill/>
          <a:ln>
            <a:noFill/>
          </a:ln>
        </p:spPr>
      </p:pic>
      <p:pic>
        <p:nvPicPr>
          <p:cNvPr id="8" name="صورة 15">
            <a:extLst>
              <a:ext uri="{FF2B5EF4-FFF2-40B4-BE49-F238E27FC236}">
                <a16:creationId xmlns:a16="http://schemas.microsoft.com/office/drawing/2014/main" id="{E32E8554-6026-4D3A-8F43-A8AC31F253A4}"/>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2768379" y="4320074"/>
            <a:ext cx="6997662" cy="2537926"/>
          </a:xfrm>
          <a:prstGeom prst="rect">
            <a:avLst/>
          </a:prstGeom>
          <a:noFill/>
          <a:ln>
            <a:noFill/>
          </a:ln>
        </p:spPr>
      </p:pic>
    </p:spTree>
    <p:extLst>
      <p:ext uri="{BB962C8B-B14F-4D97-AF65-F5344CB8AC3E}">
        <p14:creationId xmlns:p14="http://schemas.microsoft.com/office/powerpoint/2010/main" val="41795978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light spots">
            <a:extLst>
              <a:ext uri="{FF2B5EF4-FFF2-40B4-BE49-F238E27FC236}">
                <a16:creationId xmlns:a16="http://schemas.microsoft.com/office/drawing/2014/main" id="{E63BDFAC-642E-4BFE-AD8B-4768FC286B6A}"/>
              </a:ext>
            </a:extLst>
          </p:cNvPr>
          <p:cNvPicPr>
            <a:picLocks noChangeAspect="1"/>
          </p:cNvPicPr>
          <p:nvPr/>
        </p:nvPicPr>
        <p:blipFill rotWithShape="1">
          <a:blip r:embed="rId2" cstate="print">
            <a:alphaModFix amt="40000"/>
            <a:extLst>
              <a:ext uri="{28A0092B-C50C-407E-A947-70E740481C1C}">
                <a14:useLocalDpi xmlns:a14="http://schemas.microsoft.com/office/drawing/2010/main"/>
              </a:ext>
            </a:extLst>
          </a:blip>
          <a:srcRect/>
          <a:stretch/>
        </p:blipFill>
        <p:spPr>
          <a:xfrm>
            <a:off x="0" y="6220"/>
            <a:ext cx="12192000" cy="6857990"/>
          </a:xfrm>
          <a:prstGeom prst="rect">
            <a:avLst/>
          </a:prstGeom>
        </p:spPr>
      </p:pic>
      <p:sp>
        <p:nvSpPr>
          <p:cNvPr id="2" name="Title 1">
            <a:extLst>
              <a:ext uri="{FF2B5EF4-FFF2-40B4-BE49-F238E27FC236}">
                <a16:creationId xmlns:a16="http://schemas.microsoft.com/office/drawing/2014/main" id="{17F8F3E4-D3A2-46F7-99C1-4F3AF2856319}"/>
              </a:ext>
            </a:extLst>
          </p:cNvPr>
          <p:cNvSpPr>
            <a:spLocks noGrp="1"/>
          </p:cNvSpPr>
          <p:nvPr>
            <p:ph type="title"/>
          </p:nvPr>
        </p:nvSpPr>
        <p:spPr>
          <a:xfrm>
            <a:off x="3174566" y="145139"/>
            <a:ext cx="8911687" cy="1280890"/>
          </a:xfrm>
        </p:spPr>
        <p:txBody>
          <a:bodyPr>
            <a:normAutofit/>
          </a:bodyPr>
          <a:lstStyle/>
          <a:p>
            <a:r>
              <a:rPr lang="en-US" sz="4000" b="1" dirty="0">
                <a:solidFill>
                  <a:schemeClr val="tx1"/>
                </a:solidFill>
              </a:rPr>
              <a:t>Project Importance </a:t>
            </a:r>
          </a:p>
        </p:txBody>
      </p:sp>
      <p:sp>
        <p:nvSpPr>
          <p:cNvPr id="3" name="Content Placeholder 2">
            <a:extLst>
              <a:ext uri="{FF2B5EF4-FFF2-40B4-BE49-F238E27FC236}">
                <a16:creationId xmlns:a16="http://schemas.microsoft.com/office/drawing/2014/main" id="{DD3872AC-D5EE-4E29-AAE7-20FF30B330E8}"/>
              </a:ext>
            </a:extLst>
          </p:cNvPr>
          <p:cNvSpPr>
            <a:spLocks noGrp="1"/>
          </p:cNvSpPr>
          <p:nvPr>
            <p:ph idx="1"/>
          </p:nvPr>
        </p:nvSpPr>
        <p:spPr>
          <a:xfrm>
            <a:off x="1326469" y="1973425"/>
            <a:ext cx="8915400" cy="3777622"/>
          </a:xfrm>
        </p:spPr>
        <p:txBody>
          <a:bodyPr>
            <a:normAutofit/>
          </a:bodyPr>
          <a:lstStyle/>
          <a:p>
            <a:r>
              <a:rPr lang="en-US" sz="2400" b="1" dirty="0">
                <a:solidFill>
                  <a:schemeClr val="tx1"/>
                </a:solidFill>
              </a:rPr>
              <a:t>During the last few decades, the quick growth of cities all over the world led to rapid increase in the number and height of high-rise and super high-rise building, even in unfavorable subsoil conditions.</a:t>
            </a:r>
          </a:p>
        </p:txBody>
      </p:sp>
    </p:spTree>
    <p:extLst>
      <p:ext uri="{BB962C8B-B14F-4D97-AF65-F5344CB8AC3E}">
        <p14:creationId xmlns:p14="http://schemas.microsoft.com/office/powerpoint/2010/main" val="291023510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light spots">
            <a:extLst>
              <a:ext uri="{FF2B5EF4-FFF2-40B4-BE49-F238E27FC236}">
                <a16:creationId xmlns:a16="http://schemas.microsoft.com/office/drawing/2014/main" id="{C5D12A5B-63E3-4EB6-BB80-7AB29A0F5768}"/>
              </a:ext>
            </a:extLst>
          </p:cNvPr>
          <p:cNvPicPr>
            <a:picLocks noChangeAspect="1"/>
          </p:cNvPicPr>
          <p:nvPr/>
        </p:nvPicPr>
        <p:blipFill rotWithShape="1">
          <a:blip r:embed="rId3" cstate="print">
            <a:alphaModFix amt="40000"/>
            <a:extLst>
              <a:ext uri="{28A0092B-C50C-407E-A947-70E740481C1C}">
                <a14:useLocalDpi xmlns:a14="http://schemas.microsoft.com/office/drawing/2010/main"/>
              </a:ext>
            </a:extLst>
          </a:blip>
          <a:srcRect/>
          <a:stretch/>
        </p:blipFill>
        <p:spPr>
          <a:xfrm>
            <a:off x="0" y="0"/>
            <a:ext cx="12192000" cy="6857990"/>
          </a:xfrm>
          <a:prstGeom prst="rect">
            <a:avLst/>
          </a:prstGeom>
        </p:spPr>
      </p:pic>
      <p:sp>
        <p:nvSpPr>
          <p:cNvPr id="2" name="Title 1">
            <a:extLst>
              <a:ext uri="{FF2B5EF4-FFF2-40B4-BE49-F238E27FC236}">
                <a16:creationId xmlns:a16="http://schemas.microsoft.com/office/drawing/2014/main" id="{77502A43-A1EE-4B95-9032-2BDD7FF2F932}"/>
              </a:ext>
            </a:extLst>
          </p:cNvPr>
          <p:cNvSpPr>
            <a:spLocks noGrp="1"/>
          </p:cNvSpPr>
          <p:nvPr>
            <p:ph type="title"/>
          </p:nvPr>
        </p:nvSpPr>
        <p:spPr>
          <a:xfrm>
            <a:off x="2648909" y="0"/>
            <a:ext cx="8911687" cy="1280890"/>
          </a:xfrm>
        </p:spPr>
        <p:txBody>
          <a:bodyPr/>
          <a:lstStyle/>
          <a:p>
            <a:r>
              <a:rPr lang="en-US" b="1" dirty="0">
                <a:solidFill>
                  <a:schemeClr val="tx1"/>
                </a:solidFill>
              </a:rPr>
              <a:t>structural system</a:t>
            </a:r>
            <a:br>
              <a:rPr lang="en-US" b="1" dirty="0">
                <a:solidFill>
                  <a:schemeClr val="tx1"/>
                </a:solidFill>
              </a:rPr>
            </a:br>
            <a:endParaRPr lang="en-US" b="1" dirty="0">
              <a:solidFill>
                <a:schemeClr val="tx1"/>
              </a:solidFill>
            </a:endParaRPr>
          </a:p>
        </p:txBody>
      </p:sp>
      <p:sp>
        <p:nvSpPr>
          <p:cNvPr id="3" name="Content Placeholder 2">
            <a:extLst>
              <a:ext uri="{FF2B5EF4-FFF2-40B4-BE49-F238E27FC236}">
                <a16:creationId xmlns:a16="http://schemas.microsoft.com/office/drawing/2014/main" id="{4D5E824D-E4D5-47D4-8CF3-E1D664858AFA}"/>
              </a:ext>
            </a:extLst>
          </p:cNvPr>
          <p:cNvSpPr>
            <a:spLocks noGrp="1"/>
          </p:cNvSpPr>
          <p:nvPr>
            <p:ph idx="1"/>
          </p:nvPr>
        </p:nvSpPr>
        <p:spPr>
          <a:xfrm>
            <a:off x="553617" y="1384679"/>
            <a:ext cx="9881085" cy="4088642"/>
          </a:xfrm>
        </p:spPr>
        <p:txBody>
          <a:bodyPr/>
          <a:lstStyle/>
          <a:p>
            <a:pPr lvl="0"/>
            <a:r>
              <a:rPr lang="en-US" sz="2400" b="1" i="1" dirty="0">
                <a:solidFill>
                  <a:schemeClr val="tx1"/>
                </a:solidFill>
              </a:rPr>
              <a:t>Superimposed Loads</a:t>
            </a:r>
            <a:r>
              <a:rPr lang="en-US" sz="2400" b="1" dirty="0">
                <a:solidFill>
                  <a:schemeClr val="tx1"/>
                </a:solidFill>
              </a:rPr>
              <a:t>:</a:t>
            </a:r>
          </a:p>
          <a:p>
            <a:r>
              <a:rPr lang="en-US" sz="2400" b="1" dirty="0">
                <a:solidFill>
                  <a:schemeClr val="tx1"/>
                </a:solidFill>
              </a:rPr>
              <a:t> This load is applied to slabs, then determine areas of slabs and multiply them by the SD loads expected.</a:t>
            </a:r>
          </a:p>
          <a:p>
            <a:endParaRPr lang="en-US" dirty="0"/>
          </a:p>
        </p:txBody>
      </p:sp>
      <p:graphicFrame>
        <p:nvGraphicFramePr>
          <p:cNvPr id="4" name="Table 3">
            <a:extLst>
              <a:ext uri="{FF2B5EF4-FFF2-40B4-BE49-F238E27FC236}">
                <a16:creationId xmlns:a16="http://schemas.microsoft.com/office/drawing/2014/main" id="{54CFB607-368C-4A0D-B912-ABD14D43470C}"/>
              </a:ext>
            </a:extLst>
          </p:cNvPr>
          <p:cNvGraphicFramePr>
            <a:graphicFrameLocks noGrp="1"/>
          </p:cNvGraphicFramePr>
          <p:nvPr>
            <p:extLst>
              <p:ext uri="{D42A27DB-BD31-4B8C-83A1-F6EECF244321}">
                <p14:modId xmlns:p14="http://schemas.microsoft.com/office/powerpoint/2010/main" val="197105594"/>
              </p:ext>
            </p:extLst>
          </p:nvPr>
        </p:nvGraphicFramePr>
        <p:xfrm>
          <a:off x="4652865" y="3315478"/>
          <a:ext cx="7539135" cy="3542524"/>
        </p:xfrm>
        <a:graphic>
          <a:graphicData uri="http://schemas.openxmlformats.org/drawingml/2006/table">
            <a:tbl>
              <a:tblPr rtl="1" firstRow="1" firstCol="1" bandRow="1">
                <a:tableStyleId>{5C22544A-7EE6-4342-B048-85BDC9FD1C3A}</a:tableStyleId>
              </a:tblPr>
              <a:tblGrid>
                <a:gridCol w="1637935">
                  <a:extLst>
                    <a:ext uri="{9D8B030D-6E8A-4147-A177-3AD203B41FA5}">
                      <a16:colId xmlns:a16="http://schemas.microsoft.com/office/drawing/2014/main" val="1545949115"/>
                    </a:ext>
                  </a:extLst>
                </a:gridCol>
                <a:gridCol w="1997960">
                  <a:extLst>
                    <a:ext uri="{9D8B030D-6E8A-4147-A177-3AD203B41FA5}">
                      <a16:colId xmlns:a16="http://schemas.microsoft.com/office/drawing/2014/main" val="3632772760"/>
                    </a:ext>
                  </a:extLst>
                </a:gridCol>
                <a:gridCol w="828771">
                  <a:extLst>
                    <a:ext uri="{9D8B030D-6E8A-4147-A177-3AD203B41FA5}">
                      <a16:colId xmlns:a16="http://schemas.microsoft.com/office/drawing/2014/main" val="3780046690"/>
                    </a:ext>
                  </a:extLst>
                </a:gridCol>
                <a:gridCol w="1600506">
                  <a:extLst>
                    <a:ext uri="{9D8B030D-6E8A-4147-A177-3AD203B41FA5}">
                      <a16:colId xmlns:a16="http://schemas.microsoft.com/office/drawing/2014/main" val="49849870"/>
                    </a:ext>
                  </a:extLst>
                </a:gridCol>
                <a:gridCol w="1473963">
                  <a:extLst>
                    <a:ext uri="{9D8B030D-6E8A-4147-A177-3AD203B41FA5}">
                      <a16:colId xmlns:a16="http://schemas.microsoft.com/office/drawing/2014/main" val="1468803106"/>
                    </a:ext>
                  </a:extLst>
                </a:gridCol>
              </a:tblGrid>
              <a:tr h="280337">
                <a:tc gridSpan="5">
                  <a:txBody>
                    <a:bodyPr/>
                    <a:lstStyle/>
                    <a:p>
                      <a:pPr marL="0" marR="0" algn="ctr" rtl="0">
                        <a:lnSpc>
                          <a:spcPct val="106000"/>
                        </a:lnSpc>
                        <a:spcBef>
                          <a:spcPts val="0"/>
                        </a:spcBef>
                        <a:spcAft>
                          <a:spcPts val="0"/>
                        </a:spcAft>
                      </a:pPr>
                      <a:r>
                        <a:rPr lang="en-US" sz="1200" dirty="0">
                          <a:effectLst/>
                        </a:rPr>
                        <a:t>SID LOAD</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810025743"/>
                  </a:ext>
                </a:extLst>
              </a:tr>
              <a:tr h="697103">
                <a:tc>
                  <a:txBody>
                    <a:bodyPr/>
                    <a:lstStyle/>
                    <a:p>
                      <a:pPr marL="0" marR="0" algn="ctr" rtl="0">
                        <a:lnSpc>
                          <a:spcPct val="106000"/>
                        </a:lnSpc>
                        <a:spcBef>
                          <a:spcPts val="0"/>
                        </a:spcBef>
                        <a:spcAft>
                          <a:spcPts val="0"/>
                        </a:spcAft>
                      </a:pPr>
                      <a:r>
                        <a:rPr lang="en-US" sz="1200" dirty="0">
                          <a:effectLst/>
                        </a:rPr>
                        <a:t>NAME</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6000"/>
                        </a:lnSpc>
                        <a:spcBef>
                          <a:spcPts val="0"/>
                        </a:spcBef>
                        <a:spcAft>
                          <a:spcPts val="0"/>
                        </a:spcAft>
                      </a:pPr>
                      <a:r>
                        <a:rPr lang="en-US" sz="1200" dirty="0">
                          <a:effectLst/>
                        </a:rPr>
                        <a:t>NUMBER OF STORY</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6000"/>
                        </a:lnSpc>
                        <a:spcBef>
                          <a:spcPts val="0"/>
                        </a:spcBef>
                        <a:spcAft>
                          <a:spcPts val="0"/>
                        </a:spcAft>
                      </a:pPr>
                      <a:r>
                        <a:rPr lang="en-US" sz="1200" dirty="0">
                          <a:effectLst/>
                        </a:rPr>
                        <a:t>AREA</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6000"/>
                        </a:lnSpc>
                        <a:spcBef>
                          <a:spcPts val="0"/>
                        </a:spcBef>
                        <a:spcAft>
                          <a:spcPts val="0"/>
                        </a:spcAft>
                      </a:pPr>
                      <a:r>
                        <a:rPr lang="en-US" sz="1200" dirty="0">
                          <a:effectLst/>
                        </a:rPr>
                        <a:t>LIVE LOAD /M2</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6000"/>
                        </a:lnSpc>
                        <a:spcBef>
                          <a:spcPts val="0"/>
                        </a:spcBef>
                        <a:spcAft>
                          <a:spcPts val="0"/>
                        </a:spcAft>
                      </a:pPr>
                      <a:r>
                        <a:rPr lang="en-US" sz="1100" dirty="0">
                          <a:effectLst/>
                        </a:rPr>
                        <a:t>Super imposed LOAD</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3726445"/>
                  </a:ext>
                </a:extLst>
              </a:tr>
              <a:tr h="501124">
                <a:tc>
                  <a:txBody>
                    <a:bodyPr/>
                    <a:lstStyle/>
                    <a:p>
                      <a:pPr marL="0" marR="0" algn="ctr" rtl="0">
                        <a:lnSpc>
                          <a:spcPct val="106000"/>
                        </a:lnSpc>
                        <a:spcBef>
                          <a:spcPts val="0"/>
                        </a:spcBef>
                        <a:spcAft>
                          <a:spcPts val="0"/>
                        </a:spcAft>
                      </a:pPr>
                      <a:r>
                        <a:rPr lang="en-US" sz="1200" dirty="0">
                          <a:effectLst/>
                        </a:rPr>
                        <a:t>1----2</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6000"/>
                        </a:lnSpc>
                        <a:spcBef>
                          <a:spcPts val="0"/>
                        </a:spcBef>
                        <a:spcAft>
                          <a:spcPts val="0"/>
                        </a:spcAft>
                      </a:pPr>
                      <a:r>
                        <a:rPr lang="en-US" sz="1200" dirty="0">
                          <a:effectLst/>
                        </a:rPr>
                        <a:t>2</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6000"/>
                        </a:lnSpc>
                        <a:spcBef>
                          <a:spcPts val="0"/>
                        </a:spcBef>
                        <a:spcAft>
                          <a:spcPts val="0"/>
                        </a:spcAft>
                      </a:pPr>
                      <a:r>
                        <a:rPr lang="en-US" sz="1200" dirty="0">
                          <a:effectLst/>
                        </a:rPr>
                        <a:t>1043.1</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6000"/>
                        </a:lnSpc>
                        <a:spcBef>
                          <a:spcPts val="0"/>
                        </a:spcBef>
                        <a:spcAft>
                          <a:spcPts val="0"/>
                        </a:spcAft>
                      </a:pPr>
                      <a:r>
                        <a:rPr lang="en-US" sz="1200" dirty="0">
                          <a:effectLst/>
                        </a:rPr>
                        <a:t>4</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6000"/>
                        </a:lnSpc>
                        <a:spcBef>
                          <a:spcPts val="0"/>
                        </a:spcBef>
                        <a:spcAft>
                          <a:spcPts val="0"/>
                        </a:spcAft>
                      </a:pPr>
                      <a:r>
                        <a:rPr lang="en-US" sz="1200" dirty="0">
                          <a:effectLst/>
                        </a:rPr>
                        <a:t>8344.480</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945378430"/>
                  </a:ext>
                </a:extLst>
              </a:tr>
              <a:tr h="501124">
                <a:tc>
                  <a:txBody>
                    <a:bodyPr/>
                    <a:lstStyle/>
                    <a:p>
                      <a:pPr marL="0" marR="0" algn="ctr" rtl="0">
                        <a:lnSpc>
                          <a:spcPct val="106000"/>
                        </a:lnSpc>
                        <a:spcBef>
                          <a:spcPts val="0"/>
                        </a:spcBef>
                        <a:spcAft>
                          <a:spcPts val="0"/>
                        </a:spcAft>
                      </a:pPr>
                      <a:r>
                        <a:rPr lang="en-US" sz="1200" dirty="0">
                          <a:effectLst/>
                        </a:rPr>
                        <a:t>3----10</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6000"/>
                        </a:lnSpc>
                        <a:spcBef>
                          <a:spcPts val="0"/>
                        </a:spcBef>
                        <a:spcAft>
                          <a:spcPts val="0"/>
                        </a:spcAft>
                      </a:pPr>
                      <a:r>
                        <a:rPr lang="en-US" sz="1200" dirty="0">
                          <a:effectLst/>
                        </a:rPr>
                        <a:t>8</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6000"/>
                        </a:lnSpc>
                        <a:spcBef>
                          <a:spcPts val="0"/>
                        </a:spcBef>
                        <a:spcAft>
                          <a:spcPts val="0"/>
                        </a:spcAft>
                      </a:pPr>
                      <a:r>
                        <a:rPr lang="en-US" sz="1200" dirty="0">
                          <a:effectLst/>
                        </a:rPr>
                        <a:t>1051.8</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6000"/>
                        </a:lnSpc>
                        <a:spcBef>
                          <a:spcPts val="0"/>
                        </a:spcBef>
                        <a:spcAft>
                          <a:spcPts val="0"/>
                        </a:spcAft>
                      </a:pPr>
                      <a:r>
                        <a:rPr lang="en-US" sz="1200" dirty="0">
                          <a:effectLst/>
                        </a:rPr>
                        <a:t>4</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6000"/>
                        </a:lnSpc>
                        <a:spcBef>
                          <a:spcPts val="0"/>
                        </a:spcBef>
                        <a:spcAft>
                          <a:spcPts val="0"/>
                        </a:spcAft>
                      </a:pPr>
                      <a:r>
                        <a:rPr lang="en-US" sz="1200" dirty="0">
                          <a:effectLst/>
                        </a:rPr>
                        <a:t>33656.640</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902684673"/>
                  </a:ext>
                </a:extLst>
              </a:tr>
              <a:tr h="501124">
                <a:tc>
                  <a:txBody>
                    <a:bodyPr/>
                    <a:lstStyle/>
                    <a:p>
                      <a:pPr marL="0" marR="0" algn="ctr" rtl="0">
                        <a:lnSpc>
                          <a:spcPct val="106000"/>
                        </a:lnSpc>
                        <a:spcBef>
                          <a:spcPts val="0"/>
                        </a:spcBef>
                        <a:spcAft>
                          <a:spcPts val="0"/>
                        </a:spcAft>
                      </a:pPr>
                      <a:r>
                        <a:rPr lang="en-US" sz="1200" dirty="0">
                          <a:effectLst/>
                        </a:rPr>
                        <a:t>11-----15</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6000"/>
                        </a:lnSpc>
                        <a:spcBef>
                          <a:spcPts val="0"/>
                        </a:spcBef>
                        <a:spcAft>
                          <a:spcPts val="0"/>
                        </a:spcAft>
                      </a:pPr>
                      <a:r>
                        <a:rPr lang="en-US" sz="1200" dirty="0">
                          <a:effectLst/>
                        </a:rPr>
                        <a:t>5</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6000"/>
                        </a:lnSpc>
                        <a:spcBef>
                          <a:spcPts val="0"/>
                        </a:spcBef>
                        <a:spcAft>
                          <a:spcPts val="0"/>
                        </a:spcAft>
                      </a:pPr>
                      <a:r>
                        <a:rPr lang="en-US" sz="1200" dirty="0">
                          <a:effectLst/>
                        </a:rPr>
                        <a:t>562.27</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6000"/>
                        </a:lnSpc>
                        <a:spcBef>
                          <a:spcPts val="0"/>
                        </a:spcBef>
                        <a:spcAft>
                          <a:spcPts val="0"/>
                        </a:spcAft>
                      </a:pPr>
                      <a:r>
                        <a:rPr lang="en-US" sz="1200" dirty="0">
                          <a:effectLst/>
                        </a:rPr>
                        <a:t>4</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6000"/>
                        </a:lnSpc>
                        <a:spcBef>
                          <a:spcPts val="0"/>
                        </a:spcBef>
                        <a:spcAft>
                          <a:spcPts val="0"/>
                        </a:spcAft>
                      </a:pPr>
                      <a:r>
                        <a:rPr lang="en-US" sz="1200" dirty="0">
                          <a:effectLst/>
                        </a:rPr>
                        <a:t>11245.400</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853252821"/>
                  </a:ext>
                </a:extLst>
              </a:tr>
              <a:tr h="501038">
                <a:tc>
                  <a:txBody>
                    <a:bodyPr/>
                    <a:lstStyle/>
                    <a:p>
                      <a:pPr marL="0" marR="0" algn="ctr" rtl="0">
                        <a:lnSpc>
                          <a:spcPct val="106000"/>
                        </a:lnSpc>
                        <a:spcBef>
                          <a:spcPts val="0"/>
                        </a:spcBef>
                        <a:spcAft>
                          <a:spcPts val="0"/>
                        </a:spcAft>
                      </a:pPr>
                      <a:r>
                        <a:rPr lang="en-US" sz="1200" dirty="0">
                          <a:effectLst/>
                        </a:rPr>
                        <a:t>VOIDED MINUS</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6000"/>
                        </a:lnSpc>
                        <a:spcBef>
                          <a:spcPts val="0"/>
                        </a:spcBef>
                        <a:spcAft>
                          <a:spcPts val="0"/>
                        </a:spcAft>
                      </a:pPr>
                      <a:r>
                        <a:rPr lang="en-US" sz="1200" dirty="0">
                          <a:effectLst/>
                        </a:rPr>
                        <a:t>15</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6000"/>
                        </a:lnSpc>
                        <a:spcBef>
                          <a:spcPts val="0"/>
                        </a:spcBef>
                        <a:spcAft>
                          <a:spcPts val="0"/>
                        </a:spcAft>
                      </a:pPr>
                      <a:r>
                        <a:rPr lang="en-US" sz="1200" dirty="0">
                          <a:effectLst/>
                        </a:rPr>
                        <a:t>33.17</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6000"/>
                        </a:lnSpc>
                        <a:spcBef>
                          <a:spcPts val="0"/>
                        </a:spcBef>
                        <a:spcAft>
                          <a:spcPts val="0"/>
                        </a:spcAft>
                      </a:pPr>
                      <a:r>
                        <a:rPr lang="en-US" sz="1200" dirty="0">
                          <a:effectLst/>
                        </a:rPr>
                        <a:t>4</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6000"/>
                        </a:lnSpc>
                        <a:spcBef>
                          <a:spcPts val="0"/>
                        </a:spcBef>
                        <a:spcAft>
                          <a:spcPts val="0"/>
                        </a:spcAft>
                      </a:pPr>
                      <a:r>
                        <a:rPr lang="en-US" sz="1200" dirty="0">
                          <a:effectLst/>
                        </a:rPr>
                        <a:t>1990.200</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351581148"/>
                  </a:ext>
                </a:extLst>
              </a:tr>
              <a:tr h="280337">
                <a:tc>
                  <a:txBody>
                    <a:bodyPr/>
                    <a:lstStyle/>
                    <a:p>
                      <a:pPr rtl="1">
                        <a:lnSpc>
                          <a:spcPct val="115000"/>
                        </a:lnSpc>
                      </a:pPr>
                      <a:endParaRPr lang="en-US" sz="1100" dirty="0">
                        <a:effectLst/>
                        <a:latin typeface="Calibri" panose="020F0502020204030204" pitchFamily="34" charset="0"/>
                        <a:cs typeface="Arial" panose="020B0604020202020204" pitchFamily="34" charset="0"/>
                      </a:endParaRPr>
                    </a:p>
                  </a:txBody>
                  <a:tcPr marL="68580" marR="68580" marT="0" marB="0" anchor="ctr"/>
                </a:tc>
                <a:tc>
                  <a:txBody>
                    <a:bodyPr/>
                    <a:lstStyle/>
                    <a:p>
                      <a:pPr rtl="1">
                        <a:lnSpc>
                          <a:spcPct val="115000"/>
                        </a:lnSpc>
                      </a:pPr>
                      <a:endParaRPr lang="en-US" sz="1100" dirty="0">
                        <a:effectLst/>
                        <a:latin typeface="Calibri" panose="020F0502020204030204" pitchFamily="34" charset="0"/>
                        <a:cs typeface="Arial" panose="020B0604020202020204" pitchFamily="34" charset="0"/>
                      </a:endParaRPr>
                    </a:p>
                  </a:txBody>
                  <a:tcPr marL="68580" marR="68580" marT="0" marB="0" anchor="ctr"/>
                </a:tc>
                <a:tc>
                  <a:txBody>
                    <a:bodyPr/>
                    <a:lstStyle/>
                    <a:p>
                      <a:pPr rtl="1">
                        <a:lnSpc>
                          <a:spcPct val="115000"/>
                        </a:lnSpc>
                      </a:pPr>
                      <a:endParaRPr lang="en-US" sz="1100" dirty="0">
                        <a:effectLst/>
                        <a:latin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6000"/>
                        </a:lnSpc>
                        <a:spcBef>
                          <a:spcPts val="0"/>
                        </a:spcBef>
                        <a:spcAft>
                          <a:spcPts val="0"/>
                        </a:spcAft>
                      </a:pPr>
                      <a:r>
                        <a:rPr lang="en-US" sz="1200" dirty="0">
                          <a:effectLst/>
                        </a:rPr>
                        <a:t>TOTAL HAND</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6000"/>
                        </a:lnSpc>
                        <a:spcBef>
                          <a:spcPts val="0"/>
                        </a:spcBef>
                        <a:spcAft>
                          <a:spcPts val="0"/>
                        </a:spcAft>
                      </a:pPr>
                      <a:r>
                        <a:rPr lang="en-US" sz="1200" dirty="0">
                          <a:effectLst/>
                        </a:rPr>
                        <a:t>51256.320</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257089675"/>
                  </a:ext>
                </a:extLst>
              </a:tr>
              <a:tr h="280337">
                <a:tc>
                  <a:txBody>
                    <a:bodyPr/>
                    <a:lstStyle/>
                    <a:p>
                      <a:pPr rtl="1">
                        <a:lnSpc>
                          <a:spcPct val="115000"/>
                        </a:lnSpc>
                      </a:pPr>
                      <a:endParaRPr lang="en-US" sz="1100" dirty="0">
                        <a:effectLst/>
                        <a:latin typeface="Calibri" panose="020F0502020204030204" pitchFamily="34" charset="0"/>
                        <a:cs typeface="Arial" panose="020B0604020202020204" pitchFamily="34" charset="0"/>
                      </a:endParaRPr>
                    </a:p>
                  </a:txBody>
                  <a:tcPr marL="68580" marR="68580" marT="0" marB="0" anchor="ctr"/>
                </a:tc>
                <a:tc>
                  <a:txBody>
                    <a:bodyPr/>
                    <a:lstStyle/>
                    <a:p>
                      <a:pPr rtl="1">
                        <a:lnSpc>
                          <a:spcPct val="115000"/>
                        </a:lnSpc>
                      </a:pPr>
                      <a:endParaRPr lang="en-US" sz="1100" dirty="0">
                        <a:effectLst/>
                        <a:latin typeface="Calibri" panose="020F0502020204030204" pitchFamily="34" charset="0"/>
                        <a:cs typeface="Arial" panose="020B0604020202020204" pitchFamily="34" charset="0"/>
                      </a:endParaRPr>
                    </a:p>
                  </a:txBody>
                  <a:tcPr marL="68580" marR="68580" marT="0" marB="0" anchor="ctr"/>
                </a:tc>
                <a:tc>
                  <a:txBody>
                    <a:bodyPr/>
                    <a:lstStyle/>
                    <a:p>
                      <a:pPr rtl="1">
                        <a:lnSpc>
                          <a:spcPct val="115000"/>
                        </a:lnSpc>
                      </a:pPr>
                      <a:endParaRPr lang="en-US" sz="1100" dirty="0">
                        <a:effectLst/>
                        <a:latin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6000"/>
                        </a:lnSpc>
                        <a:spcBef>
                          <a:spcPts val="0"/>
                        </a:spcBef>
                        <a:spcAft>
                          <a:spcPts val="0"/>
                        </a:spcAft>
                      </a:pPr>
                      <a:r>
                        <a:rPr lang="en-US" sz="1200" dirty="0">
                          <a:effectLst/>
                        </a:rPr>
                        <a:t>TOTAL ETABS</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6000"/>
                        </a:lnSpc>
                        <a:spcBef>
                          <a:spcPts val="0"/>
                        </a:spcBef>
                        <a:spcAft>
                          <a:spcPts val="0"/>
                        </a:spcAft>
                      </a:pPr>
                      <a:r>
                        <a:rPr lang="en-US" sz="1200" dirty="0">
                          <a:effectLst/>
                        </a:rPr>
                        <a:t>51228.56</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412332873"/>
                  </a:ext>
                </a:extLst>
              </a:tr>
            </a:tbl>
          </a:graphicData>
        </a:graphic>
      </p:graphicFrame>
    </p:spTree>
    <p:extLst>
      <p:ext uri="{BB962C8B-B14F-4D97-AF65-F5344CB8AC3E}">
        <p14:creationId xmlns:p14="http://schemas.microsoft.com/office/powerpoint/2010/main" val="186910700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light spots">
            <a:extLst>
              <a:ext uri="{FF2B5EF4-FFF2-40B4-BE49-F238E27FC236}">
                <a16:creationId xmlns:a16="http://schemas.microsoft.com/office/drawing/2014/main" id="{BAA857CC-28D4-484A-93C1-584A366E02E1}"/>
              </a:ext>
            </a:extLst>
          </p:cNvPr>
          <p:cNvPicPr>
            <a:picLocks noChangeAspect="1"/>
          </p:cNvPicPr>
          <p:nvPr/>
        </p:nvPicPr>
        <p:blipFill rotWithShape="1">
          <a:blip r:embed="rId2" cstate="print">
            <a:alphaModFix amt="40000"/>
            <a:extLst>
              <a:ext uri="{28A0092B-C50C-407E-A947-70E740481C1C}">
                <a14:useLocalDpi xmlns:a14="http://schemas.microsoft.com/office/drawing/2010/main"/>
              </a:ext>
            </a:extLst>
          </a:blip>
          <a:srcRect/>
          <a:stretch/>
        </p:blipFill>
        <p:spPr>
          <a:xfrm>
            <a:off x="0" y="0"/>
            <a:ext cx="12192000" cy="6857990"/>
          </a:xfrm>
          <a:prstGeom prst="rect">
            <a:avLst/>
          </a:prstGeom>
        </p:spPr>
      </p:pic>
      <p:sp>
        <p:nvSpPr>
          <p:cNvPr id="2" name="Title 1">
            <a:extLst>
              <a:ext uri="{FF2B5EF4-FFF2-40B4-BE49-F238E27FC236}">
                <a16:creationId xmlns:a16="http://schemas.microsoft.com/office/drawing/2014/main" id="{C3A4CED4-7768-465A-AA36-B32F6F368124}"/>
              </a:ext>
            </a:extLst>
          </p:cNvPr>
          <p:cNvSpPr>
            <a:spLocks noGrp="1"/>
          </p:cNvSpPr>
          <p:nvPr>
            <p:ph type="title"/>
          </p:nvPr>
        </p:nvSpPr>
        <p:spPr>
          <a:xfrm>
            <a:off x="3165203" y="176824"/>
            <a:ext cx="8911687" cy="1280890"/>
          </a:xfrm>
        </p:spPr>
        <p:txBody>
          <a:bodyPr/>
          <a:lstStyle/>
          <a:p>
            <a:r>
              <a:rPr lang="en-US" b="1" dirty="0">
                <a:solidFill>
                  <a:schemeClr val="tx1"/>
                </a:solidFill>
              </a:rPr>
              <a:t>structural system</a:t>
            </a:r>
            <a:br>
              <a:rPr lang="en-US" b="1" dirty="0">
                <a:solidFill>
                  <a:schemeClr val="tx1"/>
                </a:solidFill>
              </a:rPr>
            </a:br>
            <a:endParaRPr lang="en-US" dirty="0">
              <a:solidFill>
                <a:schemeClr val="tx1"/>
              </a:solidFill>
            </a:endParaRP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AFBE19C0-52A6-45C1-A8F6-60E0FA63F2EB}"/>
                  </a:ext>
                </a:extLst>
              </p:cNvPr>
              <p:cNvSpPr>
                <a:spLocks noGrp="1"/>
              </p:cNvSpPr>
              <p:nvPr>
                <p:ph idx="1"/>
              </p:nvPr>
            </p:nvSpPr>
            <p:spPr>
              <a:xfrm>
                <a:off x="779073" y="1810138"/>
                <a:ext cx="8915400" cy="4683967"/>
              </a:xfrm>
            </p:spPr>
            <p:txBody>
              <a:bodyPr>
                <a:normAutofit/>
              </a:bodyPr>
              <a:lstStyle/>
              <a:p>
                <a:r>
                  <a:rPr lang="en-US" b="1" dirty="0">
                    <a:solidFill>
                      <a:schemeClr val="tx1"/>
                    </a:solidFill>
                  </a:rPr>
                  <a:t>From ETABS</a:t>
                </a:r>
              </a:p>
              <a:p>
                <a:endParaRPr lang="en-US" b="1" i="1" dirty="0">
                  <a:solidFill>
                    <a:schemeClr val="tx1"/>
                  </a:solidFill>
                </a:endParaRPr>
              </a:p>
              <a:p>
                <a:endParaRPr lang="en-US" b="1" i="1" dirty="0">
                  <a:solidFill>
                    <a:schemeClr val="tx1"/>
                  </a:solidFill>
                </a:endParaRPr>
              </a:p>
              <a:p>
                <a:endParaRPr lang="en-US" b="1" i="1" dirty="0">
                  <a:solidFill>
                    <a:schemeClr val="tx1"/>
                  </a:solidFill>
                </a:endParaRPr>
              </a:p>
              <a:p>
                <a:endParaRPr lang="en-US" b="1" i="1" dirty="0">
                  <a:solidFill>
                    <a:schemeClr val="tx1"/>
                  </a:solidFill>
                </a:endParaRPr>
              </a:p>
              <a:p>
                <a:endParaRPr lang="en-US" b="1" i="1" dirty="0">
                  <a:solidFill>
                    <a:schemeClr val="tx1"/>
                  </a:solidFill>
                </a:endParaRPr>
              </a:p>
              <a:p>
                <a:pPr marL="0" indent="0">
                  <a:buNone/>
                </a:pPr>
                <a:endParaRPr lang="en-US" b="1" i="1" dirty="0">
                  <a:solidFill>
                    <a:schemeClr val="tx1"/>
                  </a:solidFill>
                  <a:latin typeface="Cambria Math" panose="02040503050406030204" pitchFamily="18" charset="0"/>
                </a:endParaRPr>
              </a:p>
              <a:p>
                <a14:m>
                  <m:oMath xmlns:m="http://schemas.openxmlformats.org/officeDocument/2006/math">
                    <m:r>
                      <a:rPr lang="en-US" b="1" i="1" smtClean="0">
                        <a:solidFill>
                          <a:schemeClr val="tx1"/>
                        </a:solidFill>
                        <a:latin typeface="Cambria Math" panose="02040503050406030204" pitchFamily="18" charset="0"/>
                      </a:rPr>
                      <m:t>𝑬𝒓𝒓𝒐𝒓</m:t>
                    </m:r>
                    <m:r>
                      <a:rPr lang="en-US" b="1" i="1" smtClean="0">
                        <a:solidFill>
                          <a:schemeClr val="tx1"/>
                        </a:solidFill>
                        <a:latin typeface="Cambria Math" panose="02040503050406030204" pitchFamily="18" charset="0"/>
                      </a:rPr>
                      <m:t>=</m:t>
                    </m:r>
                    <m:f>
                      <m:fPr>
                        <m:ctrlPr>
                          <a:rPr lang="en-US" b="1" i="1">
                            <a:solidFill>
                              <a:schemeClr val="tx1"/>
                            </a:solidFill>
                            <a:latin typeface="Cambria Math" panose="02040503050406030204" pitchFamily="18" charset="0"/>
                          </a:rPr>
                        </m:ctrlPr>
                      </m:fPr>
                      <m:num>
                        <m:r>
                          <a:rPr lang="en-US" b="1" i="1" smtClean="0">
                            <a:solidFill>
                              <a:schemeClr val="tx1"/>
                            </a:solidFill>
                            <a:latin typeface="Cambria Math" panose="02040503050406030204" pitchFamily="18" charset="0"/>
                          </a:rPr>
                          <m:t>𝑴𝒂𝒏𝒖𝒂𝒍</m:t>
                        </m:r>
                        <m:r>
                          <a:rPr lang="en-US" b="1" i="1" smtClean="0">
                            <a:solidFill>
                              <a:schemeClr val="tx1"/>
                            </a:solidFill>
                            <a:latin typeface="Cambria Math" panose="02040503050406030204" pitchFamily="18" charset="0"/>
                          </a:rPr>
                          <m:t>−</m:t>
                        </m:r>
                        <m:r>
                          <a:rPr lang="en-US" b="1" i="1" smtClean="0">
                            <a:solidFill>
                              <a:schemeClr val="tx1"/>
                            </a:solidFill>
                            <a:latin typeface="Cambria Math" panose="02040503050406030204" pitchFamily="18" charset="0"/>
                          </a:rPr>
                          <m:t>𝑬𝒕𝒂𝒃𝒔</m:t>
                        </m:r>
                      </m:num>
                      <m:den>
                        <m:r>
                          <a:rPr lang="en-US" b="1" i="1" smtClean="0">
                            <a:solidFill>
                              <a:schemeClr val="tx1"/>
                            </a:solidFill>
                            <a:latin typeface="Cambria Math" panose="02040503050406030204" pitchFamily="18" charset="0"/>
                          </a:rPr>
                          <m:t>𝑴𝒂𝒏𝒖𝒂𝒍</m:t>
                        </m:r>
                      </m:den>
                    </m:f>
                    <m:r>
                      <a:rPr lang="en-US" b="1" i="1" smtClean="0">
                        <a:solidFill>
                          <a:schemeClr val="tx1"/>
                        </a:solidFill>
                        <a:latin typeface="Cambria Math" panose="02040503050406030204" pitchFamily="18" charset="0"/>
                      </a:rPr>
                      <m:t>∗</m:t>
                    </m:r>
                    <m:r>
                      <a:rPr lang="en-US" b="1" i="1" smtClean="0">
                        <a:solidFill>
                          <a:schemeClr val="tx1"/>
                        </a:solidFill>
                        <a:latin typeface="Cambria Math" panose="02040503050406030204" pitchFamily="18" charset="0"/>
                      </a:rPr>
                      <m:t>𝟏𝟎𝟎</m:t>
                    </m:r>
                    <m:r>
                      <a:rPr lang="en-US" b="1" i="1" smtClean="0">
                        <a:solidFill>
                          <a:schemeClr val="tx1"/>
                        </a:solidFill>
                        <a:latin typeface="Cambria Math" panose="02040503050406030204" pitchFamily="18" charset="0"/>
                      </a:rPr>
                      <m:t>%</m:t>
                    </m:r>
                  </m:oMath>
                </a14:m>
                <a:r>
                  <a:rPr lang="en-US" b="1" dirty="0">
                    <a:solidFill>
                      <a:schemeClr val="tx1"/>
                    </a:solidFill>
                  </a:rPr>
                  <a:t>                              </a:t>
                </a:r>
              </a:p>
              <a:p>
                <a:r>
                  <a:rPr lang="en-US" b="1" dirty="0">
                    <a:solidFill>
                      <a:schemeClr val="tx1"/>
                    </a:solidFill>
                  </a:rPr>
                  <a:t>     </a:t>
                </a:r>
                <a:r>
                  <a:rPr lang="en-US" b="1" dirty="0">
                    <a:solidFill>
                      <a:schemeClr val="tx1"/>
                    </a:solidFill>
                    <a:hlinkClick r:id="rId3">
                      <a:extLst>
                        <a:ext uri="{A12FA001-AC4F-418D-AE19-62706E023703}">
                          <ahyp:hlinkClr xmlns:ahyp="http://schemas.microsoft.com/office/drawing/2018/hyperlinkcolor" val="tx"/>
                        </a:ext>
                      </a:extLst>
                    </a:hlinkClick>
                  </a:rPr>
                  <a:t>Difference: 0.61%</a:t>
                </a:r>
                <a:endParaRPr lang="en-US" b="1" dirty="0">
                  <a:solidFill>
                    <a:schemeClr val="tx1"/>
                  </a:solidFill>
                </a:endParaRPr>
              </a:p>
              <a:p>
                <a:r>
                  <a:rPr lang="en-US" b="1" dirty="0">
                    <a:solidFill>
                      <a:schemeClr val="tx1"/>
                    </a:solidFill>
                  </a:rPr>
                  <a:t>All of them are less than 5% then okay.</a:t>
                </a:r>
              </a:p>
              <a:p>
                <a:endParaRPr lang="en-US" dirty="0"/>
              </a:p>
            </p:txBody>
          </p:sp>
        </mc:Choice>
        <mc:Fallback xmlns="">
          <p:sp>
            <p:nvSpPr>
              <p:cNvPr id="3" name="Content Placeholder 2">
                <a:extLst>
                  <a:ext uri="{FF2B5EF4-FFF2-40B4-BE49-F238E27FC236}">
                    <a16:creationId xmlns:a16="http://schemas.microsoft.com/office/drawing/2014/main" id="{AFBE19C0-52A6-45C1-A8F6-60E0FA63F2EB}"/>
                  </a:ext>
                </a:extLst>
              </p:cNvPr>
              <p:cNvSpPr>
                <a:spLocks noGrp="1" noRot="1" noChangeAspect="1" noMove="1" noResize="1" noEditPoints="1" noAdjustHandles="1" noChangeArrowheads="1" noChangeShapeType="1" noTextEdit="1"/>
              </p:cNvSpPr>
              <p:nvPr>
                <p:ph idx="1"/>
              </p:nvPr>
            </p:nvSpPr>
            <p:spPr>
              <a:xfrm>
                <a:off x="779073" y="1810138"/>
                <a:ext cx="8915400" cy="4683967"/>
              </a:xfrm>
              <a:blipFill>
                <a:blip r:embed="rId4"/>
                <a:stretch>
                  <a:fillRect l="-479" t="-781"/>
                </a:stretch>
              </a:blipFill>
            </p:spPr>
            <p:txBody>
              <a:bodyPr/>
              <a:lstStyle/>
              <a:p>
                <a:r>
                  <a:rPr lang="en-US">
                    <a:noFill/>
                  </a:rPr>
                  <a:t> </a:t>
                </a:r>
              </a:p>
            </p:txBody>
          </p:sp>
        </mc:Fallback>
      </mc:AlternateContent>
      <p:pic>
        <p:nvPicPr>
          <p:cNvPr id="4" name="صورة 50">
            <a:extLst>
              <a:ext uri="{FF2B5EF4-FFF2-40B4-BE49-F238E27FC236}">
                <a16:creationId xmlns:a16="http://schemas.microsoft.com/office/drawing/2014/main" id="{72540C4C-98D4-4D0D-BA5B-5D91C317EBAE}"/>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978644" y="2176628"/>
            <a:ext cx="4843657" cy="2084351"/>
          </a:xfrm>
          <a:prstGeom prst="rect">
            <a:avLst/>
          </a:prstGeom>
          <a:noFill/>
        </p:spPr>
      </p:pic>
      <p:pic>
        <p:nvPicPr>
          <p:cNvPr id="5" name="صورة 20">
            <a:extLst>
              <a:ext uri="{FF2B5EF4-FFF2-40B4-BE49-F238E27FC236}">
                <a16:creationId xmlns:a16="http://schemas.microsoft.com/office/drawing/2014/main" id="{85E4D0D4-3A78-4BB2-BE28-B4DC5867B6B5}"/>
              </a:ext>
            </a:extLst>
          </p:cNvPr>
          <p:cNvPicPr/>
          <p:nvPr/>
        </p:nvPicPr>
        <p:blipFill>
          <a:blip r:embed="rId6">
            <a:extLst>
              <a:ext uri="{28A0092B-C50C-407E-A947-70E740481C1C}">
                <a14:useLocalDpi xmlns:a14="http://schemas.microsoft.com/office/drawing/2010/main" val="0"/>
              </a:ext>
            </a:extLst>
          </a:blip>
          <a:srcRect/>
          <a:stretch>
            <a:fillRect/>
          </a:stretch>
        </p:blipFill>
        <p:spPr bwMode="auto">
          <a:xfrm>
            <a:off x="6204656" y="2176628"/>
            <a:ext cx="5987343" cy="2084351"/>
          </a:xfrm>
          <a:prstGeom prst="rect">
            <a:avLst/>
          </a:prstGeom>
          <a:noFill/>
          <a:ln>
            <a:noFill/>
          </a:ln>
        </p:spPr>
      </p:pic>
    </p:spTree>
    <p:extLst>
      <p:ext uri="{BB962C8B-B14F-4D97-AF65-F5344CB8AC3E}">
        <p14:creationId xmlns:p14="http://schemas.microsoft.com/office/powerpoint/2010/main" val="152667400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light spots">
            <a:extLst>
              <a:ext uri="{FF2B5EF4-FFF2-40B4-BE49-F238E27FC236}">
                <a16:creationId xmlns:a16="http://schemas.microsoft.com/office/drawing/2014/main" id="{9376017C-A11B-479A-98F0-8B219F5B9440}"/>
              </a:ext>
            </a:extLst>
          </p:cNvPr>
          <p:cNvPicPr>
            <a:picLocks noChangeAspect="1"/>
          </p:cNvPicPr>
          <p:nvPr/>
        </p:nvPicPr>
        <p:blipFill rotWithShape="1">
          <a:blip r:embed="rId2" cstate="print">
            <a:alphaModFix amt="40000"/>
            <a:extLst>
              <a:ext uri="{28A0092B-C50C-407E-A947-70E740481C1C}">
                <a14:useLocalDpi xmlns:a14="http://schemas.microsoft.com/office/drawing/2010/main"/>
              </a:ext>
            </a:extLst>
          </a:blip>
          <a:srcRect/>
          <a:stretch/>
        </p:blipFill>
        <p:spPr>
          <a:xfrm>
            <a:off x="0" y="0"/>
            <a:ext cx="12192000" cy="6857990"/>
          </a:xfrm>
          <a:prstGeom prst="rect">
            <a:avLst/>
          </a:prstGeom>
        </p:spPr>
      </p:pic>
      <p:sp>
        <p:nvSpPr>
          <p:cNvPr id="2" name="Title 1">
            <a:extLst>
              <a:ext uri="{FF2B5EF4-FFF2-40B4-BE49-F238E27FC236}">
                <a16:creationId xmlns:a16="http://schemas.microsoft.com/office/drawing/2014/main" id="{A80D8C88-3D8B-40E3-8269-23C9291ADC42}"/>
              </a:ext>
            </a:extLst>
          </p:cNvPr>
          <p:cNvSpPr>
            <a:spLocks noGrp="1"/>
          </p:cNvSpPr>
          <p:nvPr>
            <p:ph type="title"/>
          </p:nvPr>
        </p:nvSpPr>
        <p:spPr>
          <a:xfrm>
            <a:off x="2754656" y="95375"/>
            <a:ext cx="8911687" cy="1280890"/>
          </a:xfrm>
        </p:spPr>
        <p:txBody>
          <a:bodyPr/>
          <a:lstStyle/>
          <a:p>
            <a:r>
              <a:rPr lang="en-US" b="1" dirty="0">
                <a:solidFill>
                  <a:schemeClr val="tx1"/>
                </a:solidFill>
              </a:rPr>
              <a:t>structural system</a:t>
            </a:r>
            <a:br>
              <a:rPr lang="en-US" b="1" dirty="0">
                <a:solidFill>
                  <a:schemeClr val="tx1"/>
                </a:solidFill>
              </a:rPr>
            </a:br>
            <a:endParaRPr lang="en-US" dirty="0">
              <a:solidFill>
                <a:schemeClr val="tx1"/>
              </a:solidFill>
            </a:endParaRPr>
          </a:p>
        </p:txBody>
      </p:sp>
      <p:sp>
        <p:nvSpPr>
          <p:cNvPr id="3" name="Content Placeholder 2">
            <a:extLst>
              <a:ext uri="{FF2B5EF4-FFF2-40B4-BE49-F238E27FC236}">
                <a16:creationId xmlns:a16="http://schemas.microsoft.com/office/drawing/2014/main" id="{1FC898BF-41FB-4731-9B0A-B8DECFA5CB98}"/>
              </a:ext>
            </a:extLst>
          </p:cNvPr>
          <p:cNvSpPr>
            <a:spLocks noGrp="1"/>
          </p:cNvSpPr>
          <p:nvPr>
            <p:ph idx="1"/>
          </p:nvPr>
        </p:nvSpPr>
        <p:spPr>
          <a:xfrm>
            <a:off x="262780" y="1300064"/>
            <a:ext cx="11929220" cy="5557935"/>
          </a:xfrm>
        </p:spPr>
        <p:txBody>
          <a:bodyPr>
            <a:normAutofit/>
          </a:bodyPr>
          <a:lstStyle/>
          <a:p>
            <a:r>
              <a:rPr lang="en-US" b="1" dirty="0">
                <a:solidFill>
                  <a:schemeClr val="tx1"/>
                </a:solidFill>
              </a:rPr>
              <a:t>3- Stress-Strain Check</a:t>
            </a:r>
          </a:p>
        </p:txBody>
      </p:sp>
      <p:pic>
        <p:nvPicPr>
          <p:cNvPr id="4" name="صورة 21">
            <a:extLst>
              <a:ext uri="{FF2B5EF4-FFF2-40B4-BE49-F238E27FC236}">
                <a16:creationId xmlns:a16="http://schemas.microsoft.com/office/drawing/2014/main" id="{A738E59B-47AA-4112-99B1-BE6617EA8CDE}"/>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635376" y="1834197"/>
            <a:ext cx="5646938" cy="3446930"/>
          </a:xfrm>
          <a:prstGeom prst="rect">
            <a:avLst/>
          </a:prstGeom>
          <a:noFill/>
          <a:ln>
            <a:noFill/>
          </a:ln>
        </p:spPr>
      </p:pic>
      <p:pic>
        <p:nvPicPr>
          <p:cNvPr id="5" name="صورة 22">
            <a:extLst>
              <a:ext uri="{FF2B5EF4-FFF2-40B4-BE49-F238E27FC236}">
                <a16:creationId xmlns:a16="http://schemas.microsoft.com/office/drawing/2014/main" id="{CF63B6BA-85B9-4B32-9117-CD7ACD585683}"/>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6282314" y="2282688"/>
            <a:ext cx="5274310" cy="812165"/>
          </a:xfrm>
          <a:prstGeom prst="rect">
            <a:avLst/>
          </a:prstGeom>
          <a:noFill/>
          <a:ln>
            <a:noFill/>
          </a:ln>
        </p:spPr>
      </p:pic>
      <p:pic>
        <p:nvPicPr>
          <p:cNvPr id="6" name="صورة 25">
            <a:extLst>
              <a:ext uri="{FF2B5EF4-FFF2-40B4-BE49-F238E27FC236}">
                <a16:creationId xmlns:a16="http://schemas.microsoft.com/office/drawing/2014/main" id="{8AFF4331-1E5D-4458-9445-6041AE4C4064}"/>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6400800" y="3943739"/>
            <a:ext cx="2284769" cy="1778812"/>
          </a:xfrm>
          <a:prstGeom prst="rect">
            <a:avLst/>
          </a:prstGeom>
          <a:noFill/>
        </p:spPr>
      </p:pic>
      <p:pic>
        <p:nvPicPr>
          <p:cNvPr id="7" name="صورة 27">
            <a:extLst>
              <a:ext uri="{FF2B5EF4-FFF2-40B4-BE49-F238E27FC236}">
                <a16:creationId xmlns:a16="http://schemas.microsoft.com/office/drawing/2014/main" id="{9ED1D9EC-B6D2-4BA5-A4F1-DDD6BA4227A7}"/>
              </a:ext>
            </a:extLst>
          </p:cNvPr>
          <p:cNvPicPr/>
          <p:nvPr/>
        </p:nvPicPr>
        <p:blipFill>
          <a:blip r:embed="rId6">
            <a:extLst>
              <a:ext uri="{28A0092B-C50C-407E-A947-70E740481C1C}">
                <a14:useLocalDpi xmlns:a14="http://schemas.microsoft.com/office/drawing/2010/main" val="0"/>
              </a:ext>
            </a:extLst>
          </a:blip>
          <a:srcRect/>
          <a:stretch>
            <a:fillRect/>
          </a:stretch>
        </p:blipFill>
        <p:spPr bwMode="auto">
          <a:xfrm>
            <a:off x="9823073" y="3943739"/>
            <a:ext cx="1933497" cy="1835158"/>
          </a:xfrm>
          <a:prstGeom prst="rect">
            <a:avLst/>
          </a:prstGeom>
          <a:noFill/>
          <a:ln>
            <a:noFill/>
          </a:ln>
        </p:spPr>
      </p:pic>
      <p:sp>
        <p:nvSpPr>
          <p:cNvPr id="8" name="Rectangle 7">
            <a:extLst>
              <a:ext uri="{FF2B5EF4-FFF2-40B4-BE49-F238E27FC236}">
                <a16:creationId xmlns:a16="http://schemas.microsoft.com/office/drawing/2014/main" id="{FC5F818C-91F4-4EA4-AA9D-7799E0B2A401}"/>
              </a:ext>
            </a:extLst>
          </p:cNvPr>
          <p:cNvSpPr/>
          <p:nvPr/>
        </p:nvSpPr>
        <p:spPr>
          <a:xfrm>
            <a:off x="6465102" y="5861331"/>
            <a:ext cx="2347117" cy="385362"/>
          </a:xfrm>
          <a:prstGeom prst="rect">
            <a:avLst/>
          </a:prstGeom>
        </p:spPr>
        <p:txBody>
          <a:bodyPr wrap="none">
            <a:spAutoFit/>
          </a:bodyPr>
          <a:lstStyle/>
          <a:p>
            <a:pPr>
              <a:lnSpc>
                <a:spcPct val="115000"/>
              </a:lnSpc>
            </a:pPr>
            <a:r>
              <a:rPr lang="en-US" dirty="0">
                <a:latin typeface="Times New Roman" panose="02020603050405020304" pitchFamily="18" charset="0"/>
                <a:ea typeface="Times New Roman" panose="02020603050405020304" pitchFamily="18" charset="0"/>
                <a:cs typeface="Times New Roman" panose="02020603050405020304" pitchFamily="18" charset="0"/>
              </a:rPr>
              <a:t>M22 (-ve) = 7.87KN.m</a:t>
            </a:r>
            <a:endParaRPr lang="en-US" dirty="0">
              <a:latin typeface="Times New Roman" panose="02020603050405020304" pitchFamily="18" charset="0"/>
              <a:ea typeface="Calibri" panose="020F0502020204030204" pitchFamily="34" charset="0"/>
              <a:cs typeface="Arial" panose="020B0604020202020204" pitchFamily="34" charset="0"/>
            </a:endParaRPr>
          </a:p>
        </p:txBody>
      </p:sp>
      <p:sp>
        <p:nvSpPr>
          <p:cNvPr id="9" name="Rectangle 8">
            <a:extLst>
              <a:ext uri="{FF2B5EF4-FFF2-40B4-BE49-F238E27FC236}">
                <a16:creationId xmlns:a16="http://schemas.microsoft.com/office/drawing/2014/main" id="{FD5F87BE-1185-4401-9DDF-E17E1D58E81E}"/>
              </a:ext>
            </a:extLst>
          </p:cNvPr>
          <p:cNvSpPr/>
          <p:nvPr/>
        </p:nvSpPr>
        <p:spPr>
          <a:xfrm>
            <a:off x="9530720" y="5949116"/>
            <a:ext cx="2573140" cy="369332"/>
          </a:xfrm>
          <a:prstGeom prst="rect">
            <a:avLst/>
          </a:prstGeom>
        </p:spPr>
        <p:txBody>
          <a:bodyPr wrap="none">
            <a:spAutoFit/>
          </a:bodyPr>
          <a:lstStyle/>
          <a:p>
            <a:r>
              <a:rPr lang="en-US" dirty="0">
                <a:latin typeface="Times New Roman" panose="02020603050405020304" pitchFamily="18" charset="0"/>
                <a:ea typeface="Times New Roman" panose="02020603050405020304" pitchFamily="18" charset="0"/>
                <a:cs typeface="Times New Roman" panose="02020603050405020304" pitchFamily="18" charset="0"/>
              </a:rPr>
              <a:t> M22 (+ve) = 15.15KN.m</a:t>
            </a:r>
            <a:endParaRPr lang="en-US" dirty="0"/>
          </a:p>
        </p:txBody>
      </p:sp>
    </p:spTree>
    <p:extLst>
      <p:ext uri="{BB962C8B-B14F-4D97-AF65-F5344CB8AC3E}">
        <p14:creationId xmlns:p14="http://schemas.microsoft.com/office/powerpoint/2010/main" val="159240509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light spots">
            <a:extLst>
              <a:ext uri="{FF2B5EF4-FFF2-40B4-BE49-F238E27FC236}">
                <a16:creationId xmlns:a16="http://schemas.microsoft.com/office/drawing/2014/main" id="{35A90CC8-DF47-4980-B86F-057203CA0B01}"/>
              </a:ext>
            </a:extLst>
          </p:cNvPr>
          <p:cNvPicPr>
            <a:picLocks noChangeAspect="1"/>
          </p:cNvPicPr>
          <p:nvPr/>
        </p:nvPicPr>
        <p:blipFill rotWithShape="1">
          <a:blip r:embed="rId2" cstate="print">
            <a:alphaModFix amt="40000"/>
            <a:extLst>
              <a:ext uri="{28A0092B-C50C-407E-A947-70E740481C1C}">
                <a14:useLocalDpi xmlns:a14="http://schemas.microsoft.com/office/drawing/2010/main"/>
              </a:ext>
            </a:extLst>
          </a:blip>
          <a:srcRect/>
          <a:stretch/>
        </p:blipFill>
        <p:spPr>
          <a:xfrm>
            <a:off x="0" y="0"/>
            <a:ext cx="12192000" cy="6857990"/>
          </a:xfrm>
          <a:prstGeom prst="rect">
            <a:avLst/>
          </a:prstGeom>
        </p:spPr>
      </p:pic>
      <p:sp>
        <p:nvSpPr>
          <p:cNvPr id="2" name="Title 1">
            <a:extLst>
              <a:ext uri="{FF2B5EF4-FFF2-40B4-BE49-F238E27FC236}">
                <a16:creationId xmlns:a16="http://schemas.microsoft.com/office/drawing/2014/main" id="{1D36E13E-FCB4-460D-AB8B-EC879F1274D3}"/>
              </a:ext>
            </a:extLst>
          </p:cNvPr>
          <p:cNvSpPr>
            <a:spLocks noGrp="1"/>
          </p:cNvSpPr>
          <p:nvPr>
            <p:ph type="title"/>
          </p:nvPr>
        </p:nvSpPr>
        <p:spPr>
          <a:xfrm>
            <a:off x="2760876" y="0"/>
            <a:ext cx="8911687" cy="1280890"/>
          </a:xfrm>
        </p:spPr>
        <p:txBody>
          <a:bodyPr/>
          <a:lstStyle/>
          <a:p>
            <a:r>
              <a:rPr lang="en-US" b="1" dirty="0">
                <a:solidFill>
                  <a:schemeClr val="tx1"/>
                </a:solidFill>
              </a:rPr>
              <a:t>structural system</a:t>
            </a:r>
            <a:br>
              <a:rPr lang="en-US" b="1" dirty="0">
                <a:solidFill>
                  <a:schemeClr val="tx1"/>
                </a:solidFill>
              </a:rPr>
            </a:br>
            <a:endParaRPr lang="en-US" dirty="0">
              <a:solidFill>
                <a:schemeClr val="tx1"/>
              </a:solidFill>
            </a:endParaRP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CC96803E-B930-497C-9CAE-D718986473D7}"/>
                  </a:ext>
                </a:extLst>
              </p:cNvPr>
              <p:cNvSpPr>
                <a:spLocks noGrp="1"/>
              </p:cNvSpPr>
              <p:nvPr>
                <p:ph idx="1"/>
              </p:nvPr>
            </p:nvSpPr>
            <p:spPr>
              <a:xfrm>
                <a:off x="405849" y="1399592"/>
                <a:ext cx="8915400" cy="3777622"/>
              </a:xfrm>
            </p:spPr>
            <p:txBody>
              <a:bodyPr/>
              <a:lstStyle/>
              <a:p>
                <a:pPr marL="0" indent="0">
                  <a:buNone/>
                </a:pPr>
                <a:endParaRPr lang="en-US" dirty="0"/>
              </a:p>
              <a:p>
                <a:r>
                  <a:rPr lang="en-US" sz="2000" b="1" dirty="0">
                    <a:solidFill>
                      <a:schemeClr val="tx1"/>
                    </a:solidFill>
                  </a:rPr>
                  <a:t>By ETABS M11 = </a:t>
                </a:r>
                <a14:m>
                  <m:oMath xmlns:m="http://schemas.openxmlformats.org/officeDocument/2006/math">
                    <m:f>
                      <m:fPr>
                        <m:ctrlPr>
                          <a:rPr lang="en-US" sz="2000" b="1" i="1">
                            <a:solidFill>
                              <a:schemeClr val="tx1"/>
                            </a:solidFill>
                            <a:latin typeface="Cambria Math" panose="02040503050406030204" pitchFamily="18" charset="0"/>
                          </a:rPr>
                        </m:ctrlPr>
                      </m:fPr>
                      <m:num>
                        <m:r>
                          <a:rPr lang="en-US" sz="2000" b="1" i="1">
                            <a:solidFill>
                              <a:schemeClr val="tx1"/>
                            </a:solidFill>
                            <a:latin typeface="Cambria Math" panose="02040503050406030204" pitchFamily="18" charset="0"/>
                          </a:rPr>
                          <m:t>𝟖</m:t>
                        </m:r>
                        <m:r>
                          <a:rPr lang="en-US" sz="2000" b="1" i="1">
                            <a:solidFill>
                              <a:schemeClr val="tx1"/>
                            </a:solidFill>
                            <a:latin typeface="Cambria Math" panose="02040503050406030204" pitchFamily="18" charset="0"/>
                          </a:rPr>
                          <m:t>.</m:t>
                        </m:r>
                        <m:r>
                          <a:rPr lang="en-US" sz="2000" b="1" i="1">
                            <a:solidFill>
                              <a:schemeClr val="tx1"/>
                            </a:solidFill>
                            <a:latin typeface="Cambria Math" panose="02040503050406030204" pitchFamily="18" charset="0"/>
                          </a:rPr>
                          <m:t>𝟏𝟒</m:t>
                        </m:r>
                        <m:r>
                          <a:rPr lang="en-US" sz="2000" b="1" i="1">
                            <a:solidFill>
                              <a:schemeClr val="tx1"/>
                            </a:solidFill>
                            <a:latin typeface="Cambria Math" panose="02040503050406030204" pitchFamily="18" charset="0"/>
                          </a:rPr>
                          <m:t>+</m:t>
                        </m:r>
                        <m:r>
                          <a:rPr lang="en-US" sz="2000" b="1" i="1">
                            <a:solidFill>
                              <a:schemeClr val="tx1"/>
                            </a:solidFill>
                            <a:latin typeface="Cambria Math" panose="02040503050406030204" pitchFamily="18" charset="0"/>
                          </a:rPr>
                          <m:t>𝟕</m:t>
                        </m:r>
                        <m:r>
                          <a:rPr lang="en-US" sz="2000" b="1" i="1">
                            <a:solidFill>
                              <a:schemeClr val="tx1"/>
                            </a:solidFill>
                            <a:latin typeface="Cambria Math" panose="02040503050406030204" pitchFamily="18" charset="0"/>
                          </a:rPr>
                          <m:t>.</m:t>
                        </m:r>
                        <m:r>
                          <a:rPr lang="en-US" sz="2000" b="1" i="1">
                            <a:solidFill>
                              <a:schemeClr val="tx1"/>
                            </a:solidFill>
                            <a:latin typeface="Cambria Math" panose="02040503050406030204" pitchFamily="18" charset="0"/>
                          </a:rPr>
                          <m:t>𝟔</m:t>
                        </m:r>
                      </m:num>
                      <m:den>
                        <m:r>
                          <a:rPr lang="en-US" sz="2000" b="1" i="1">
                            <a:solidFill>
                              <a:schemeClr val="tx1"/>
                            </a:solidFill>
                            <a:latin typeface="Cambria Math" panose="02040503050406030204" pitchFamily="18" charset="0"/>
                          </a:rPr>
                          <m:t>𝟐</m:t>
                        </m:r>
                      </m:den>
                    </m:f>
                    <m:r>
                      <a:rPr lang="en-US" sz="2000" b="1" i="1">
                        <a:solidFill>
                          <a:schemeClr val="tx1"/>
                        </a:solidFill>
                        <a:latin typeface="Cambria Math" panose="02040503050406030204" pitchFamily="18" charset="0"/>
                      </a:rPr>
                      <m:t>+</m:t>
                    </m:r>
                    <m:r>
                      <a:rPr lang="en-US" sz="2000" b="1" i="1">
                        <a:solidFill>
                          <a:schemeClr val="tx1"/>
                        </a:solidFill>
                        <a:latin typeface="Cambria Math" panose="02040503050406030204" pitchFamily="18" charset="0"/>
                      </a:rPr>
                      <m:t>𝟏𝟓</m:t>
                    </m:r>
                    <m:r>
                      <a:rPr lang="en-US" sz="2000" b="1" i="1">
                        <a:solidFill>
                          <a:schemeClr val="tx1"/>
                        </a:solidFill>
                        <a:latin typeface="Cambria Math" panose="02040503050406030204" pitchFamily="18" charset="0"/>
                      </a:rPr>
                      <m:t>.</m:t>
                    </m:r>
                    <m:r>
                      <a:rPr lang="en-US" sz="2000" b="1" i="1">
                        <a:solidFill>
                          <a:schemeClr val="tx1"/>
                        </a:solidFill>
                        <a:latin typeface="Cambria Math" panose="02040503050406030204" pitchFamily="18" charset="0"/>
                      </a:rPr>
                      <m:t>𝟏𝟔</m:t>
                    </m:r>
                    <m:r>
                      <a:rPr lang="en-US" sz="2000" b="1" i="1">
                        <a:solidFill>
                          <a:schemeClr val="tx1"/>
                        </a:solidFill>
                        <a:latin typeface="Cambria Math" panose="02040503050406030204" pitchFamily="18" charset="0"/>
                      </a:rPr>
                      <m:t>=</m:t>
                    </m:r>
                    <m:r>
                      <a:rPr lang="en-US" sz="2000" b="1" i="1">
                        <a:solidFill>
                          <a:schemeClr val="tx1"/>
                        </a:solidFill>
                        <a:latin typeface="Cambria Math" panose="02040503050406030204" pitchFamily="18" charset="0"/>
                      </a:rPr>
                      <m:t>𝟐𝟑</m:t>
                    </m:r>
                    <m:r>
                      <a:rPr lang="en-US" sz="2000" b="1" i="1">
                        <a:solidFill>
                          <a:schemeClr val="tx1"/>
                        </a:solidFill>
                        <a:latin typeface="Cambria Math" panose="02040503050406030204" pitchFamily="18" charset="0"/>
                      </a:rPr>
                      <m:t>.</m:t>
                    </m:r>
                    <m:r>
                      <a:rPr lang="en-US" sz="2000" b="1" i="1">
                        <a:solidFill>
                          <a:schemeClr val="tx1"/>
                        </a:solidFill>
                        <a:latin typeface="Cambria Math" panose="02040503050406030204" pitchFamily="18" charset="0"/>
                      </a:rPr>
                      <m:t>𝟎𝟑</m:t>
                    </m:r>
                    <m:r>
                      <a:rPr lang="en-US" sz="2000" b="1" i="1">
                        <a:solidFill>
                          <a:schemeClr val="tx1"/>
                        </a:solidFill>
                        <a:latin typeface="Cambria Math" panose="02040503050406030204" pitchFamily="18" charset="0"/>
                      </a:rPr>
                      <m:t>𝑲𝑵</m:t>
                    </m:r>
                    <m:r>
                      <a:rPr lang="en-US" sz="2000" b="1" i="1">
                        <a:solidFill>
                          <a:schemeClr val="tx1"/>
                        </a:solidFill>
                        <a:latin typeface="Cambria Math" panose="02040503050406030204" pitchFamily="18" charset="0"/>
                      </a:rPr>
                      <m:t>.</m:t>
                    </m:r>
                    <m:r>
                      <a:rPr lang="en-US" sz="2000" b="1" i="1">
                        <a:solidFill>
                          <a:schemeClr val="tx1"/>
                        </a:solidFill>
                        <a:latin typeface="Cambria Math" panose="02040503050406030204" pitchFamily="18" charset="0"/>
                      </a:rPr>
                      <m:t>𝒎</m:t>
                    </m:r>
                  </m:oMath>
                </a14:m>
                <a:endParaRPr lang="en-US" sz="2000" b="1" dirty="0">
                  <a:solidFill>
                    <a:schemeClr val="tx1"/>
                  </a:solidFill>
                </a:endParaRPr>
              </a:p>
              <a:p>
                <a:r>
                  <a:rPr lang="ar-SA" sz="2000" b="1" dirty="0">
                    <a:solidFill>
                      <a:schemeClr val="tx1"/>
                    </a:solidFill>
                  </a:rPr>
                  <a:t> </a:t>
                </a:r>
                <a:endParaRPr lang="en-US" sz="2000" b="1" dirty="0">
                  <a:solidFill>
                    <a:schemeClr val="tx1"/>
                  </a:solidFill>
                </a:endParaRPr>
              </a:p>
              <a:p>
                <a:r>
                  <a:rPr lang="en-US" sz="2000" b="1" dirty="0">
                    <a:solidFill>
                      <a:schemeClr val="tx1"/>
                    </a:solidFill>
                  </a:rPr>
                  <a:t>M22manual </a:t>
                </a:r>
                <a14:m>
                  <m:oMath xmlns:m="http://schemas.openxmlformats.org/officeDocument/2006/math">
                    <m:r>
                      <a:rPr lang="en-US" sz="2000" b="1" i="1">
                        <a:solidFill>
                          <a:schemeClr val="tx1"/>
                        </a:solidFill>
                        <a:latin typeface="Cambria Math" panose="02040503050406030204" pitchFamily="18" charset="0"/>
                      </a:rPr>
                      <m:t>=</m:t>
                    </m:r>
                    <m:f>
                      <m:fPr>
                        <m:ctrlPr>
                          <a:rPr lang="en-US" sz="2000" b="1" i="1">
                            <a:solidFill>
                              <a:schemeClr val="tx1"/>
                            </a:solidFill>
                            <a:latin typeface="Cambria Math" panose="02040503050406030204" pitchFamily="18" charset="0"/>
                          </a:rPr>
                        </m:ctrlPr>
                      </m:fPr>
                      <m:num>
                        <m:r>
                          <a:rPr lang="en-US" sz="2000" b="1" i="1">
                            <a:solidFill>
                              <a:schemeClr val="tx1"/>
                            </a:solidFill>
                            <a:latin typeface="Cambria Math" panose="02040503050406030204" pitchFamily="18" charset="0"/>
                          </a:rPr>
                          <m:t>𝒘</m:t>
                        </m:r>
                        <m:sSup>
                          <m:sSupPr>
                            <m:ctrlPr>
                              <a:rPr lang="en-US" sz="2000" b="1" i="1">
                                <a:solidFill>
                                  <a:schemeClr val="tx1"/>
                                </a:solidFill>
                                <a:latin typeface="Cambria Math" panose="02040503050406030204" pitchFamily="18" charset="0"/>
                              </a:rPr>
                            </m:ctrlPr>
                          </m:sSupPr>
                          <m:e>
                            <m:r>
                              <a:rPr lang="en-US" sz="2000" b="1" i="1">
                                <a:solidFill>
                                  <a:schemeClr val="tx1"/>
                                </a:solidFill>
                                <a:latin typeface="Cambria Math" panose="02040503050406030204" pitchFamily="18" charset="0"/>
                              </a:rPr>
                              <m:t>𝒍</m:t>
                            </m:r>
                          </m:e>
                          <m:sup>
                            <m:r>
                              <a:rPr lang="en-US" sz="2000" b="1" i="1">
                                <a:solidFill>
                                  <a:schemeClr val="tx1"/>
                                </a:solidFill>
                                <a:latin typeface="Cambria Math" panose="02040503050406030204" pitchFamily="18" charset="0"/>
                              </a:rPr>
                              <m:t>𝟐</m:t>
                            </m:r>
                          </m:sup>
                        </m:sSup>
                      </m:num>
                      <m:den>
                        <m:r>
                          <a:rPr lang="en-US" sz="2000" b="1" i="1">
                            <a:solidFill>
                              <a:schemeClr val="tx1"/>
                            </a:solidFill>
                            <a:latin typeface="Cambria Math" panose="02040503050406030204" pitchFamily="18" charset="0"/>
                          </a:rPr>
                          <m:t>𝟖</m:t>
                        </m:r>
                      </m:den>
                    </m:f>
                    <m:r>
                      <a:rPr lang="en-US" sz="2000" b="1" i="1">
                        <a:solidFill>
                          <a:schemeClr val="tx1"/>
                        </a:solidFill>
                        <a:latin typeface="Cambria Math" panose="02040503050406030204" pitchFamily="18" charset="0"/>
                      </a:rPr>
                      <m:t>=</m:t>
                    </m:r>
                    <m:f>
                      <m:fPr>
                        <m:ctrlPr>
                          <a:rPr lang="en-US" sz="2000" b="1" i="1">
                            <a:solidFill>
                              <a:schemeClr val="tx1"/>
                            </a:solidFill>
                            <a:latin typeface="Cambria Math" panose="02040503050406030204" pitchFamily="18" charset="0"/>
                          </a:rPr>
                        </m:ctrlPr>
                      </m:fPr>
                      <m:num>
                        <m:r>
                          <a:rPr lang="en-US" sz="2000" b="1" i="1">
                            <a:solidFill>
                              <a:schemeClr val="tx1"/>
                            </a:solidFill>
                            <a:latin typeface="Cambria Math" panose="02040503050406030204" pitchFamily="18" charset="0"/>
                          </a:rPr>
                          <m:t>𝟑</m:t>
                        </m:r>
                        <m:r>
                          <a:rPr lang="en-US" sz="2000" b="1" i="1">
                            <a:solidFill>
                              <a:schemeClr val="tx1"/>
                            </a:solidFill>
                            <a:latin typeface="Cambria Math" panose="02040503050406030204" pitchFamily="18" charset="0"/>
                          </a:rPr>
                          <m:t>×</m:t>
                        </m:r>
                        <m:sSup>
                          <m:sSupPr>
                            <m:ctrlPr>
                              <a:rPr lang="en-US" sz="2000" b="1" i="1">
                                <a:solidFill>
                                  <a:schemeClr val="tx1"/>
                                </a:solidFill>
                                <a:latin typeface="Cambria Math" panose="02040503050406030204" pitchFamily="18" charset="0"/>
                              </a:rPr>
                            </m:ctrlPr>
                          </m:sSupPr>
                          <m:e>
                            <m:r>
                              <a:rPr lang="en-US" sz="2000" b="1" i="1">
                                <a:solidFill>
                                  <a:schemeClr val="tx1"/>
                                </a:solidFill>
                                <a:latin typeface="Cambria Math" panose="02040503050406030204" pitchFamily="18" charset="0"/>
                              </a:rPr>
                              <m:t>𝟕</m:t>
                            </m:r>
                            <m:r>
                              <a:rPr lang="en-US" sz="2000" b="1" i="1">
                                <a:solidFill>
                                  <a:schemeClr val="tx1"/>
                                </a:solidFill>
                                <a:latin typeface="Cambria Math" panose="02040503050406030204" pitchFamily="18" charset="0"/>
                              </a:rPr>
                              <m:t>.</m:t>
                            </m:r>
                            <m:r>
                              <a:rPr lang="en-US" sz="2000" b="1" i="1">
                                <a:solidFill>
                                  <a:schemeClr val="tx1"/>
                                </a:solidFill>
                                <a:latin typeface="Cambria Math" panose="02040503050406030204" pitchFamily="18" charset="0"/>
                              </a:rPr>
                              <m:t>𝟕𝟐</m:t>
                            </m:r>
                          </m:e>
                          <m:sup>
                            <m:r>
                              <a:rPr lang="en-US" sz="2000" b="1" i="1">
                                <a:solidFill>
                                  <a:schemeClr val="tx1"/>
                                </a:solidFill>
                                <a:latin typeface="Cambria Math" panose="02040503050406030204" pitchFamily="18" charset="0"/>
                              </a:rPr>
                              <m:t>𝟐</m:t>
                            </m:r>
                          </m:sup>
                        </m:sSup>
                      </m:num>
                      <m:den>
                        <m:r>
                          <a:rPr lang="en-US" sz="2000" b="1" i="1">
                            <a:solidFill>
                              <a:schemeClr val="tx1"/>
                            </a:solidFill>
                            <a:latin typeface="Cambria Math" panose="02040503050406030204" pitchFamily="18" charset="0"/>
                          </a:rPr>
                          <m:t>𝟖</m:t>
                        </m:r>
                      </m:den>
                    </m:f>
                    <m:r>
                      <a:rPr lang="en-US" sz="2000" b="1" i="1">
                        <a:solidFill>
                          <a:schemeClr val="tx1"/>
                        </a:solidFill>
                        <a:latin typeface="Cambria Math" panose="02040503050406030204" pitchFamily="18" charset="0"/>
                      </a:rPr>
                      <m:t>=</m:t>
                    </m:r>
                    <m:r>
                      <a:rPr lang="en-US" sz="2000" b="1" i="1">
                        <a:solidFill>
                          <a:schemeClr val="tx1"/>
                        </a:solidFill>
                        <a:latin typeface="Cambria Math" panose="02040503050406030204" pitchFamily="18" charset="0"/>
                      </a:rPr>
                      <m:t>𝟐𝟐</m:t>
                    </m:r>
                    <m:r>
                      <a:rPr lang="en-US" sz="2000" b="1" i="1">
                        <a:solidFill>
                          <a:schemeClr val="tx1"/>
                        </a:solidFill>
                        <a:latin typeface="Cambria Math" panose="02040503050406030204" pitchFamily="18" charset="0"/>
                      </a:rPr>
                      <m:t>.</m:t>
                    </m:r>
                    <m:r>
                      <a:rPr lang="en-US" sz="2000" b="1" i="1">
                        <a:solidFill>
                          <a:schemeClr val="tx1"/>
                        </a:solidFill>
                        <a:latin typeface="Cambria Math" panose="02040503050406030204" pitchFamily="18" charset="0"/>
                      </a:rPr>
                      <m:t>𝟑𝟓</m:t>
                    </m:r>
                    <m:r>
                      <a:rPr lang="en-US" sz="2000" b="1" i="1">
                        <a:solidFill>
                          <a:schemeClr val="tx1"/>
                        </a:solidFill>
                        <a:latin typeface="Cambria Math" panose="02040503050406030204" pitchFamily="18" charset="0"/>
                      </a:rPr>
                      <m:t>𝑲𝑵</m:t>
                    </m:r>
                    <m:r>
                      <a:rPr lang="en-US" sz="2000" b="1" i="1">
                        <a:solidFill>
                          <a:schemeClr val="tx1"/>
                        </a:solidFill>
                        <a:latin typeface="Cambria Math" panose="02040503050406030204" pitchFamily="18" charset="0"/>
                      </a:rPr>
                      <m:t>.</m:t>
                    </m:r>
                    <m:r>
                      <a:rPr lang="en-US" sz="2000" b="1" i="1">
                        <a:solidFill>
                          <a:schemeClr val="tx1"/>
                        </a:solidFill>
                        <a:latin typeface="Cambria Math" panose="02040503050406030204" pitchFamily="18" charset="0"/>
                      </a:rPr>
                      <m:t>𝒎</m:t>
                    </m:r>
                  </m:oMath>
                </a14:m>
                <a:endParaRPr lang="en-US" sz="2000" b="1" dirty="0">
                  <a:solidFill>
                    <a:schemeClr val="tx1"/>
                  </a:solidFill>
                </a:endParaRPr>
              </a:p>
              <a:p>
                <a14:m>
                  <m:oMath xmlns:m="http://schemas.openxmlformats.org/officeDocument/2006/math">
                    <m:r>
                      <a:rPr lang="en-US" sz="2000" b="1" i="1">
                        <a:solidFill>
                          <a:schemeClr val="tx1"/>
                        </a:solidFill>
                        <a:latin typeface="Cambria Math" panose="02040503050406030204" pitchFamily="18" charset="0"/>
                      </a:rPr>
                      <m:t>𝑬𝒓𝒓𝒐𝒓</m:t>
                    </m:r>
                    <m:r>
                      <a:rPr lang="en-US" sz="2000" b="1" i="1">
                        <a:solidFill>
                          <a:schemeClr val="tx1"/>
                        </a:solidFill>
                        <a:latin typeface="Cambria Math" panose="02040503050406030204" pitchFamily="18" charset="0"/>
                      </a:rPr>
                      <m:t>= </m:t>
                    </m:r>
                    <m:f>
                      <m:fPr>
                        <m:ctrlPr>
                          <a:rPr lang="en-US" sz="2000" b="1" i="1">
                            <a:solidFill>
                              <a:schemeClr val="tx1"/>
                            </a:solidFill>
                            <a:latin typeface="Cambria Math" panose="02040503050406030204" pitchFamily="18" charset="0"/>
                          </a:rPr>
                        </m:ctrlPr>
                      </m:fPr>
                      <m:num>
                        <m:r>
                          <a:rPr lang="en-US" sz="2000" b="1" i="1">
                            <a:solidFill>
                              <a:schemeClr val="tx1"/>
                            </a:solidFill>
                            <a:latin typeface="Cambria Math" panose="02040503050406030204" pitchFamily="18" charset="0"/>
                          </a:rPr>
                          <m:t>𝟐𝟑</m:t>
                        </m:r>
                        <m:r>
                          <a:rPr lang="en-US" sz="2000" b="1" i="1">
                            <a:solidFill>
                              <a:schemeClr val="tx1"/>
                            </a:solidFill>
                            <a:latin typeface="Cambria Math" panose="02040503050406030204" pitchFamily="18" charset="0"/>
                          </a:rPr>
                          <m:t>.</m:t>
                        </m:r>
                        <m:r>
                          <a:rPr lang="en-US" sz="2000" b="1" i="1">
                            <a:solidFill>
                              <a:schemeClr val="tx1"/>
                            </a:solidFill>
                            <a:latin typeface="Cambria Math" panose="02040503050406030204" pitchFamily="18" charset="0"/>
                          </a:rPr>
                          <m:t>𝟎𝟑</m:t>
                        </m:r>
                        <m:r>
                          <a:rPr lang="en-US" sz="2000" b="1" i="1">
                            <a:solidFill>
                              <a:schemeClr val="tx1"/>
                            </a:solidFill>
                            <a:latin typeface="Cambria Math" panose="02040503050406030204" pitchFamily="18" charset="0"/>
                          </a:rPr>
                          <m:t>−</m:t>
                        </m:r>
                        <m:r>
                          <a:rPr lang="en-US" sz="2000" b="1" i="1">
                            <a:solidFill>
                              <a:schemeClr val="tx1"/>
                            </a:solidFill>
                            <a:latin typeface="Cambria Math" panose="02040503050406030204" pitchFamily="18" charset="0"/>
                          </a:rPr>
                          <m:t>𝟐𝟐</m:t>
                        </m:r>
                        <m:r>
                          <a:rPr lang="en-US" sz="2000" b="1" i="1">
                            <a:solidFill>
                              <a:schemeClr val="tx1"/>
                            </a:solidFill>
                            <a:latin typeface="Cambria Math" panose="02040503050406030204" pitchFamily="18" charset="0"/>
                          </a:rPr>
                          <m:t>.</m:t>
                        </m:r>
                        <m:r>
                          <a:rPr lang="en-US" sz="2000" b="1" i="1">
                            <a:solidFill>
                              <a:schemeClr val="tx1"/>
                            </a:solidFill>
                            <a:latin typeface="Cambria Math" panose="02040503050406030204" pitchFamily="18" charset="0"/>
                          </a:rPr>
                          <m:t>𝟑𝟓</m:t>
                        </m:r>
                      </m:num>
                      <m:den>
                        <m:r>
                          <a:rPr lang="en-US" sz="2000" b="1" i="1">
                            <a:solidFill>
                              <a:schemeClr val="tx1"/>
                            </a:solidFill>
                            <a:latin typeface="Cambria Math" panose="02040503050406030204" pitchFamily="18" charset="0"/>
                          </a:rPr>
                          <m:t>𝟐𝟐</m:t>
                        </m:r>
                        <m:r>
                          <a:rPr lang="en-US" sz="2000" b="1" i="1">
                            <a:solidFill>
                              <a:schemeClr val="tx1"/>
                            </a:solidFill>
                            <a:latin typeface="Cambria Math" panose="02040503050406030204" pitchFamily="18" charset="0"/>
                          </a:rPr>
                          <m:t>.</m:t>
                        </m:r>
                        <m:r>
                          <a:rPr lang="en-US" sz="2000" b="1" i="1">
                            <a:solidFill>
                              <a:schemeClr val="tx1"/>
                            </a:solidFill>
                            <a:latin typeface="Cambria Math" panose="02040503050406030204" pitchFamily="18" charset="0"/>
                          </a:rPr>
                          <m:t>𝟑𝟓</m:t>
                        </m:r>
                      </m:den>
                    </m:f>
                    <m:r>
                      <a:rPr lang="en-US" sz="2000" b="1" i="1">
                        <a:solidFill>
                          <a:schemeClr val="tx1"/>
                        </a:solidFill>
                        <a:latin typeface="Cambria Math" panose="02040503050406030204" pitchFamily="18" charset="0"/>
                      </a:rPr>
                      <m:t>=</m:t>
                    </m:r>
                    <m:r>
                      <a:rPr lang="en-US" sz="2000" b="1" i="1">
                        <a:solidFill>
                          <a:schemeClr val="tx1"/>
                        </a:solidFill>
                        <a:latin typeface="Cambria Math" panose="02040503050406030204" pitchFamily="18" charset="0"/>
                      </a:rPr>
                      <m:t>𝟑</m:t>
                    </m:r>
                    <m:r>
                      <a:rPr lang="en-US" sz="2000" b="1" i="1">
                        <a:solidFill>
                          <a:schemeClr val="tx1"/>
                        </a:solidFill>
                        <a:latin typeface="Cambria Math" panose="02040503050406030204" pitchFamily="18" charset="0"/>
                      </a:rPr>
                      <m:t>.</m:t>
                    </m:r>
                    <m:r>
                      <a:rPr lang="en-US" sz="2000" b="1" i="1">
                        <a:solidFill>
                          <a:schemeClr val="tx1"/>
                        </a:solidFill>
                        <a:latin typeface="Cambria Math" panose="02040503050406030204" pitchFamily="18" charset="0"/>
                      </a:rPr>
                      <m:t>𝟎𝟒</m:t>
                    </m:r>
                    <m:r>
                      <a:rPr lang="en-US" sz="2000" b="1" i="1">
                        <a:solidFill>
                          <a:schemeClr val="tx1"/>
                        </a:solidFill>
                        <a:latin typeface="Cambria Math" panose="02040503050406030204" pitchFamily="18" charset="0"/>
                      </a:rPr>
                      <m:t>%&lt;</m:t>
                    </m:r>
                    <m:r>
                      <a:rPr lang="en-US" sz="2000" b="1" i="1">
                        <a:solidFill>
                          <a:schemeClr val="tx1"/>
                        </a:solidFill>
                        <a:latin typeface="Cambria Math" panose="02040503050406030204" pitchFamily="18" charset="0"/>
                      </a:rPr>
                      <m:t>𝟏𝟎</m:t>
                    </m:r>
                    <m:r>
                      <a:rPr lang="en-US" sz="2000" b="1" i="1">
                        <a:solidFill>
                          <a:schemeClr val="tx1"/>
                        </a:solidFill>
                        <a:latin typeface="Cambria Math" panose="02040503050406030204" pitchFamily="18" charset="0"/>
                      </a:rPr>
                      <m:t>% </m:t>
                    </m:r>
                    <m:r>
                      <a:rPr lang="en-US" sz="2000" b="1" i="1">
                        <a:solidFill>
                          <a:schemeClr val="tx1"/>
                        </a:solidFill>
                        <a:latin typeface="Cambria Math" panose="02040503050406030204" pitchFamily="18" charset="0"/>
                      </a:rPr>
                      <m:t>𝒊</m:t>
                    </m:r>
                  </m:oMath>
                </a14:m>
                <a:endParaRPr lang="en-US" sz="2000" b="1" dirty="0">
                  <a:solidFill>
                    <a:schemeClr val="tx1"/>
                  </a:solidFill>
                </a:endParaRPr>
              </a:p>
            </p:txBody>
          </p:sp>
        </mc:Choice>
        <mc:Fallback xmlns="">
          <p:sp>
            <p:nvSpPr>
              <p:cNvPr id="3" name="Content Placeholder 2">
                <a:extLst>
                  <a:ext uri="{FF2B5EF4-FFF2-40B4-BE49-F238E27FC236}">
                    <a16:creationId xmlns:a16="http://schemas.microsoft.com/office/drawing/2014/main" id="{CC96803E-B930-497C-9CAE-D718986473D7}"/>
                  </a:ext>
                </a:extLst>
              </p:cNvPr>
              <p:cNvSpPr>
                <a:spLocks noGrp="1" noRot="1" noChangeAspect="1" noMove="1" noResize="1" noEditPoints="1" noAdjustHandles="1" noChangeArrowheads="1" noChangeShapeType="1" noTextEdit="1"/>
              </p:cNvSpPr>
              <p:nvPr>
                <p:ph idx="1"/>
              </p:nvPr>
            </p:nvSpPr>
            <p:spPr>
              <a:xfrm>
                <a:off x="405849" y="1399592"/>
                <a:ext cx="8915400" cy="3777622"/>
              </a:xfrm>
              <a:blipFill>
                <a:blip r:embed="rId3"/>
                <a:stretch>
                  <a:fillRect l="-684"/>
                </a:stretch>
              </a:blipFill>
            </p:spPr>
            <p:txBody>
              <a:bodyPr/>
              <a:lstStyle/>
              <a:p>
                <a:r>
                  <a:rPr lang="en-US">
                    <a:noFill/>
                  </a:rPr>
                  <a:t> </a:t>
                </a:r>
              </a:p>
            </p:txBody>
          </p:sp>
        </mc:Fallback>
      </mc:AlternateContent>
      <p:pic>
        <p:nvPicPr>
          <p:cNvPr id="4" name="صورة 28">
            <a:extLst>
              <a:ext uri="{FF2B5EF4-FFF2-40B4-BE49-F238E27FC236}">
                <a16:creationId xmlns:a16="http://schemas.microsoft.com/office/drawing/2014/main" id="{60964CE1-9142-46FE-9797-82DE77CE0127}"/>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6671192" y="1680785"/>
            <a:ext cx="3026423" cy="2685941"/>
          </a:xfrm>
          <a:prstGeom prst="rect">
            <a:avLst/>
          </a:prstGeom>
          <a:noFill/>
        </p:spPr>
      </p:pic>
    </p:spTree>
    <p:extLst>
      <p:ext uri="{BB962C8B-B14F-4D97-AF65-F5344CB8AC3E}">
        <p14:creationId xmlns:p14="http://schemas.microsoft.com/office/powerpoint/2010/main" val="143271381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light spots">
            <a:extLst>
              <a:ext uri="{FF2B5EF4-FFF2-40B4-BE49-F238E27FC236}">
                <a16:creationId xmlns:a16="http://schemas.microsoft.com/office/drawing/2014/main" id="{A5C61500-276A-4FA4-8151-50E556C141D1}"/>
              </a:ext>
            </a:extLst>
          </p:cNvPr>
          <p:cNvPicPr>
            <a:picLocks noChangeAspect="1"/>
          </p:cNvPicPr>
          <p:nvPr/>
        </p:nvPicPr>
        <p:blipFill rotWithShape="1">
          <a:blip r:embed="rId2" cstate="print">
            <a:alphaModFix amt="40000"/>
            <a:extLst>
              <a:ext uri="{28A0092B-C50C-407E-A947-70E740481C1C}">
                <a14:useLocalDpi xmlns:a14="http://schemas.microsoft.com/office/drawing/2010/main"/>
              </a:ext>
            </a:extLst>
          </a:blip>
          <a:srcRect/>
          <a:stretch/>
        </p:blipFill>
        <p:spPr>
          <a:xfrm>
            <a:off x="0" y="0"/>
            <a:ext cx="12192000" cy="6857990"/>
          </a:xfrm>
          <a:prstGeom prst="rect">
            <a:avLst/>
          </a:prstGeom>
        </p:spPr>
      </p:pic>
      <p:pic>
        <p:nvPicPr>
          <p:cNvPr id="6" name="Picture 5">
            <a:extLst>
              <a:ext uri="{FF2B5EF4-FFF2-40B4-BE49-F238E27FC236}">
                <a16:creationId xmlns:a16="http://schemas.microsoft.com/office/drawing/2014/main" id="{58EE1E9E-30CC-43A1-B006-3F4F884955A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249064621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en-US" sz="2800" b="1" dirty="0">
                <a:solidFill>
                  <a:srgbClr val="7030A0"/>
                </a:solidFill>
              </a:rPr>
              <a:t>Chapter Four: Pile &amp; Raft/Retaining wall Design</a:t>
            </a:r>
            <a:br>
              <a:rPr lang="en-US" sz="2800" b="1" dirty="0"/>
            </a:br>
            <a:r>
              <a:rPr lang="en-US" sz="2800" b="1" dirty="0">
                <a:solidFill>
                  <a:srgbClr val="FF0000"/>
                </a:solidFill>
              </a:rPr>
              <a:t>Pile Design</a:t>
            </a:r>
          </a:p>
        </p:txBody>
      </p:sp>
      <p:sp>
        <p:nvSpPr>
          <p:cNvPr id="3" name="عنصر نائب للمحتوى 2"/>
          <p:cNvSpPr>
            <a:spLocks noGrp="1"/>
          </p:cNvSpPr>
          <p:nvPr>
            <p:ph idx="1"/>
          </p:nvPr>
        </p:nvSpPr>
        <p:spPr>
          <a:xfrm>
            <a:off x="2589212" y="1653436"/>
            <a:ext cx="8915400" cy="4772416"/>
          </a:xfrm>
        </p:spPr>
        <p:txBody>
          <a:bodyPr>
            <a:normAutofit lnSpcReduction="10000"/>
          </a:bodyPr>
          <a:lstStyle/>
          <a:p>
            <a:pPr lvl="0">
              <a:buClr>
                <a:srgbClr val="A53010"/>
              </a:buClr>
            </a:pPr>
            <a:r>
              <a:rPr lang="en-US" sz="1700" b="1" dirty="0">
                <a:solidFill>
                  <a:prstClr val="black">
                    <a:lumMod val="75000"/>
                    <a:lumOff val="25000"/>
                  </a:prstClr>
                </a:solidFill>
              </a:rPr>
              <a:t>After calculating the loads on each column, we have decided to use pile and mat foundation system due to the heavy loads existed, the soil bearing capacity is low, so this had led us also to use this system. </a:t>
            </a:r>
          </a:p>
          <a:p>
            <a:pPr lvl="0">
              <a:buClr>
                <a:srgbClr val="A53010"/>
              </a:buClr>
            </a:pPr>
            <a:r>
              <a:rPr lang="en-US" sz="1700" b="1" dirty="0">
                <a:solidFill>
                  <a:prstClr val="black">
                    <a:lumMod val="75000"/>
                    <a:lumOff val="25000"/>
                  </a:prstClr>
                </a:solidFill>
              </a:rPr>
              <a:t>In this design we made many iterations to achieve the perfect design.</a:t>
            </a:r>
          </a:p>
          <a:p>
            <a:pPr lvl="0">
              <a:buClr>
                <a:srgbClr val="A53010"/>
              </a:buClr>
            </a:pPr>
            <a:r>
              <a:rPr lang="en-US" sz="1700" b="1" dirty="0">
                <a:solidFill>
                  <a:prstClr val="black">
                    <a:lumMod val="75000"/>
                    <a:lumOff val="25000"/>
                  </a:prstClr>
                </a:solidFill>
              </a:rPr>
              <a:t> Using one pile or two piles in one cap is not preferred because of the instability in this case, so we have tried to use group piles under raft foundation depending on the loads on each column.</a:t>
            </a:r>
          </a:p>
          <a:p>
            <a:pPr lvl="0">
              <a:buClr>
                <a:srgbClr val="A53010"/>
              </a:buClr>
            </a:pPr>
            <a:r>
              <a:rPr lang="en-US" sz="1700" b="1" dirty="0">
                <a:solidFill>
                  <a:prstClr val="black">
                    <a:lumMod val="75000"/>
                    <a:lumOff val="25000"/>
                  </a:prstClr>
                </a:solidFill>
              </a:rPr>
              <a:t> Number of piles in the one cap was restricted by the geometry of the whole system. The over lapping piles was the main reason in this case. The minimum distance between two piles was 2.5 the diameter of the pile.</a:t>
            </a:r>
          </a:p>
          <a:p>
            <a:pPr lvl="0">
              <a:buClr>
                <a:srgbClr val="A53010"/>
              </a:buClr>
            </a:pPr>
            <a:r>
              <a:rPr lang="en-US" sz="1700" b="1" dirty="0">
                <a:solidFill>
                  <a:prstClr val="black">
                    <a:lumMod val="75000"/>
                    <a:lumOff val="25000"/>
                  </a:prstClr>
                </a:solidFill>
              </a:rPr>
              <a:t> So, the loads and the minimum distance between two piles were the two main factors in the design. Moreover, the property line was considered in the design.</a:t>
            </a:r>
          </a:p>
          <a:p>
            <a:pPr lvl="0">
              <a:buClr>
                <a:srgbClr val="A53010"/>
              </a:buClr>
            </a:pPr>
            <a:r>
              <a:rPr lang="en-US" sz="1700" b="1" dirty="0">
                <a:solidFill>
                  <a:prstClr val="black">
                    <a:lumMod val="75000"/>
                    <a:lumOff val="25000"/>
                  </a:prstClr>
                </a:solidFill>
              </a:rPr>
              <a:t> We tried not to exceed 20m in the length of the pile to achieve the practical design. </a:t>
            </a:r>
          </a:p>
          <a:p>
            <a:pPr lvl="0">
              <a:buClr>
                <a:srgbClr val="A53010"/>
              </a:buClr>
            </a:pPr>
            <a:r>
              <a:rPr lang="en-US" sz="1700" b="1" dirty="0">
                <a:solidFill>
                  <a:prstClr val="black">
                    <a:lumMod val="75000"/>
                    <a:lumOff val="25000"/>
                  </a:prstClr>
                </a:solidFill>
              </a:rPr>
              <a:t>Just few piles exceeded this number. The diameter of the pile is 100 cm and it is the same in every pile, also we tried in this case to achieve practical design.</a:t>
            </a:r>
          </a:p>
          <a:p>
            <a:endParaRPr lang="en-US" dirty="0"/>
          </a:p>
        </p:txBody>
      </p:sp>
    </p:spTree>
    <p:extLst>
      <p:ext uri="{BB962C8B-B14F-4D97-AF65-F5344CB8AC3E}">
        <p14:creationId xmlns:p14="http://schemas.microsoft.com/office/powerpoint/2010/main" val="283052392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2400" b="1" dirty="0"/>
              <a:t>The design of the piles was done by ALL PILE program. Procedure followed in the ALL PILES program </a:t>
            </a:r>
          </a:p>
        </p:txBody>
      </p:sp>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306871" y="2133600"/>
            <a:ext cx="6939419" cy="3778250"/>
          </a:xfrm>
        </p:spPr>
      </p:pic>
    </p:spTree>
    <p:extLst>
      <p:ext uri="{BB962C8B-B14F-4D97-AF65-F5344CB8AC3E}">
        <p14:creationId xmlns:p14="http://schemas.microsoft.com/office/powerpoint/2010/main" val="95514258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92888" y="1142681"/>
            <a:ext cx="7340252" cy="4572638"/>
          </a:xfrm>
          <a:prstGeom prst="rect">
            <a:avLst/>
          </a:prstGeom>
        </p:spPr>
      </p:pic>
    </p:spTree>
    <p:extLst>
      <p:ext uri="{BB962C8B-B14F-4D97-AF65-F5344CB8AC3E}">
        <p14:creationId xmlns:p14="http://schemas.microsoft.com/office/powerpoint/2010/main" val="214688045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04998" y="801667"/>
            <a:ext cx="7703506" cy="5098092"/>
          </a:xfrm>
          <a:prstGeom prst="rect">
            <a:avLst/>
          </a:prstGeom>
        </p:spPr>
      </p:pic>
    </p:spTree>
    <p:extLst>
      <p:ext uri="{BB962C8B-B14F-4D97-AF65-F5344CB8AC3E}">
        <p14:creationId xmlns:p14="http://schemas.microsoft.com/office/powerpoint/2010/main" val="72803931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55310" y="1099812"/>
            <a:ext cx="7703506" cy="5388670"/>
          </a:xfrm>
          <a:prstGeom prst="rect">
            <a:avLst/>
          </a:prstGeom>
        </p:spPr>
      </p:pic>
    </p:spTree>
    <p:extLst>
      <p:ext uri="{BB962C8B-B14F-4D97-AF65-F5344CB8AC3E}">
        <p14:creationId xmlns:p14="http://schemas.microsoft.com/office/powerpoint/2010/main" val="14127883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light spots">
            <a:extLst>
              <a:ext uri="{FF2B5EF4-FFF2-40B4-BE49-F238E27FC236}">
                <a16:creationId xmlns:a16="http://schemas.microsoft.com/office/drawing/2014/main" id="{405D58B3-B7A0-4E2F-954F-973B3020301F}"/>
              </a:ext>
            </a:extLst>
          </p:cNvPr>
          <p:cNvPicPr>
            <a:picLocks noChangeAspect="1"/>
          </p:cNvPicPr>
          <p:nvPr/>
        </p:nvPicPr>
        <p:blipFill rotWithShape="1">
          <a:blip r:embed="rId2" cstate="print">
            <a:alphaModFix amt="40000"/>
            <a:extLst>
              <a:ext uri="{28A0092B-C50C-407E-A947-70E740481C1C}">
                <a14:useLocalDpi xmlns:a14="http://schemas.microsoft.com/office/drawing/2010/main"/>
              </a:ext>
            </a:extLst>
          </a:blip>
          <a:srcRect/>
          <a:stretch/>
        </p:blipFill>
        <p:spPr>
          <a:xfrm>
            <a:off x="12526" y="37578"/>
            <a:ext cx="12192000" cy="6857990"/>
          </a:xfrm>
          <a:prstGeom prst="rect">
            <a:avLst/>
          </a:prstGeom>
        </p:spPr>
      </p:pic>
      <p:sp>
        <p:nvSpPr>
          <p:cNvPr id="2" name="Title 1">
            <a:extLst>
              <a:ext uri="{FF2B5EF4-FFF2-40B4-BE49-F238E27FC236}">
                <a16:creationId xmlns:a16="http://schemas.microsoft.com/office/drawing/2014/main" id="{17F8F3E4-D3A2-46F7-99C1-4F3AF2856319}"/>
              </a:ext>
            </a:extLst>
          </p:cNvPr>
          <p:cNvSpPr>
            <a:spLocks noGrp="1"/>
          </p:cNvSpPr>
          <p:nvPr>
            <p:ph type="title"/>
          </p:nvPr>
        </p:nvSpPr>
        <p:spPr>
          <a:xfrm>
            <a:off x="1131128" y="230672"/>
            <a:ext cx="8911687" cy="1280890"/>
          </a:xfrm>
        </p:spPr>
        <p:txBody>
          <a:bodyPr/>
          <a:lstStyle/>
          <a:p>
            <a:pPr algn="ctr"/>
            <a:r>
              <a:rPr lang="en-US" b="1" dirty="0">
                <a:solidFill>
                  <a:schemeClr val="tx1"/>
                </a:solidFill>
              </a:rPr>
              <a:t>Site Description</a:t>
            </a:r>
          </a:p>
        </p:txBody>
      </p:sp>
      <p:sp>
        <p:nvSpPr>
          <p:cNvPr id="3" name="Content Placeholder 2">
            <a:extLst>
              <a:ext uri="{FF2B5EF4-FFF2-40B4-BE49-F238E27FC236}">
                <a16:creationId xmlns:a16="http://schemas.microsoft.com/office/drawing/2014/main" id="{DD3872AC-D5EE-4E29-AAE7-20FF30B330E8}"/>
              </a:ext>
            </a:extLst>
          </p:cNvPr>
          <p:cNvSpPr>
            <a:spLocks noGrp="1"/>
          </p:cNvSpPr>
          <p:nvPr>
            <p:ph idx="1"/>
          </p:nvPr>
        </p:nvSpPr>
        <p:spPr>
          <a:xfrm>
            <a:off x="0" y="1540184"/>
            <a:ext cx="8915400" cy="3777622"/>
          </a:xfrm>
        </p:spPr>
        <p:txBody>
          <a:bodyPr/>
          <a:lstStyle/>
          <a:p>
            <a:r>
              <a:rPr lang="en-US" sz="2400" b="1" dirty="0">
                <a:solidFill>
                  <a:schemeClr val="tx1"/>
                </a:solidFill>
              </a:rPr>
              <a:t> Nablus is a city in the northern West Bank and north of Jerusalem, (approximately 63 kilometers), with a population of 126,132 so its decided to take this place due to importance of the city for commercial.</a:t>
            </a:r>
          </a:p>
          <a:p>
            <a:pPr marL="0" indent="0">
              <a:buNone/>
            </a:pPr>
            <a:endParaRPr lang="en-US" dirty="0"/>
          </a:p>
          <a:p>
            <a:endParaRPr lang="en-US" dirty="0"/>
          </a:p>
        </p:txBody>
      </p:sp>
      <p:pic>
        <p:nvPicPr>
          <p:cNvPr id="4" name="صورة 1" descr="C:\Users\User\Desktop\تعليق توضيحي 2019-12-10 012015.png">
            <a:extLst>
              <a:ext uri="{FF2B5EF4-FFF2-40B4-BE49-F238E27FC236}">
                <a16:creationId xmlns:a16="http://schemas.microsoft.com/office/drawing/2014/main" id="{1C768FC0-E491-485B-ABB2-30E11D2C3FC6}"/>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8654109" y="871117"/>
            <a:ext cx="3682482" cy="5986883"/>
          </a:xfrm>
          <a:prstGeom prst="rect">
            <a:avLst/>
          </a:prstGeom>
          <a:ln>
            <a:noFill/>
          </a:ln>
          <a:effectLst>
            <a:softEdge rad="112500"/>
          </a:effectLst>
        </p:spPr>
      </p:pic>
    </p:spTree>
    <p:extLst>
      <p:ext uri="{BB962C8B-B14F-4D97-AF65-F5344CB8AC3E}">
        <p14:creationId xmlns:p14="http://schemas.microsoft.com/office/powerpoint/2010/main" val="255155437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17523" y="676404"/>
            <a:ext cx="8555277" cy="5849655"/>
          </a:xfrm>
          <a:prstGeom prst="rect">
            <a:avLst/>
          </a:prstGeom>
        </p:spPr>
      </p:pic>
    </p:spTree>
    <p:extLst>
      <p:ext uri="{BB962C8B-B14F-4D97-AF65-F5344CB8AC3E}">
        <p14:creationId xmlns:p14="http://schemas.microsoft.com/office/powerpoint/2010/main" val="101342424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91848" y="751562"/>
            <a:ext cx="8880952" cy="5774498"/>
          </a:xfrm>
          <a:prstGeom prst="rect">
            <a:avLst/>
          </a:prstGeom>
        </p:spPr>
      </p:pic>
    </p:spTree>
    <p:extLst>
      <p:ext uri="{BB962C8B-B14F-4D97-AF65-F5344CB8AC3E}">
        <p14:creationId xmlns:p14="http://schemas.microsoft.com/office/powerpoint/2010/main" val="303538258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29216" y="574955"/>
            <a:ext cx="8981162" cy="6038788"/>
          </a:xfrm>
          <a:prstGeom prst="rect">
            <a:avLst/>
          </a:prstGeom>
        </p:spPr>
      </p:pic>
    </p:spTree>
    <p:extLst>
      <p:ext uri="{BB962C8B-B14F-4D97-AF65-F5344CB8AC3E}">
        <p14:creationId xmlns:p14="http://schemas.microsoft.com/office/powerpoint/2010/main" val="77232912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17523" y="726511"/>
            <a:ext cx="7753611" cy="5311034"/>
          </a:xfrm>
          <a:prstGeom prst="rect">
            <a:avLst/>
          </a:prstGeom>
        </p:spPr>
      </p:pic>
    </p:spTree>
    <p:extLst>
      <p:ext uri="{BB962C8B-B14F-4D97-AF65-F5344CB8AC3E}">
        <p14:creationId xmlns:p14="http://schemas.microsoft.com/office/powerpoint/2010/main" val="99019796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589212" y="663879"/>
            <a:ext cx="8915400" cy="5247343"/>
          </a:xfrm>
        </p:spPr>
        <p:txBody>
          <a:bodyPr/>
          <a:lstStyle/>
          <a:p>
            <a:r>
              <a:rPr lang="en-US" b="1" dirty="0"/>
              <a:t>Then we can read the results, we need to read the bearing capacity(service) of each pile (because of different lengths) then by dividing the load (also service) on the bearing capacity we can know the number of piles needed. </a:t>
            </a:r>
          </a:p>
          <a:p>
            <a:r>
              <a:rPr lang="en-US" b="1" dirty="0"/>
              <a:t>Sample: C14 Service load: 540 tons </a:t>
            </a:r>
          </a:p>
          <a:p>
            <a:r>
              <a:rPr lang="en-US" b="1" dirty="0"/>
              <a:t>Capacity: 106.1</a:t>
            </a:r>
          </a:p>
          <a:p>
            <a:r>
              <a:rPr lang="en-US" b="1" dirty="0"/>
              <a:t> 540/106.1 = 5.09. </a:t>
            </a:r>
          </a:p>
          <a:p>
            <a:r>
              <a:rPr lang="en-US" b="1" dirty="0"/>
              <a:t>So, use 5 piles.</a:t>
            </a:r>
          </a:p>
        </p:txBody>
      </p:sp>
    </p:spTree>
    <p:extLst>
      <p:ext uri="{BB962C8B-B14F-4D97-AF65-F5344CB8AC3E}">
        <p14:creationId xmlns:p14="http://schemas.microsoft.com/office/powerpoint/2010/main" val="328305028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3194137" y="238125"/>
            <a:ext cx="6316768" cy="5673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7382763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solidFill>
                  <a:srgbClr val="FF0000"/>
                </a:solidFill>
              </a:rPr>
              <a:t>Design of Reinforcement in the Piles</a:t>
            </a:r>
            <a:endParaRPr lang="en-US" dirty="0"/>
          </a:p>
        </p:txBody>
      </p:sp>
      <p:sp>
        <p:nvSpPr>
          <p:cNvPr id="3" name="عنصر نائب للمحتوى 2"/>
          <p:cNvSpPr>
            <a:spLocks noGrp="1"/>
          </p:cNvSpPr>
          <p:nvPr>
            <p:ph idx="1"/>
          </p:nvPr>
        </p:nvSpPr>
        <p:spPr/>
        <p:txBody>
          <a:bodyPr/>
          <a:lstStyle/>
          <a:p>
            <a:r>
              <a:rPr lang="en-US" b="1" dirty="0"/>
              <a:t>The diameter of the piles was 100 cm. Due to the high stiffness of the piles &amp; the high lengths of the piles, it was noticed that the reinforcement in each pile was the minimum reinforcement steel. </a:t>
            </a:r>
          </a:p>
          <a:p>
            <a:r>
              <a:rPr lang="en-US" b="1" dirty="0"/>
              <a:t>As = ρ X area = 0.005 (π/4) (1000)2</a:t>
            </a:r>
          </a:p>
          <a:p>
            <a:r>
              <a:rPr lang="en-US" b="1" dirty="0"/>
              <a:t> = 3927 mm 2 </a:t>
            </a:r>
          </a:p>
          <a:p>
            <a:r>
              <a:rPr lang="en-US" b="1" dirty="0"/>
              <a:t>Use 15 Ф 18 </a:t>
            </a:r>
          </a:p>
          <a:p>
            <a:r>
              <a:rPr lang="en-US" b="1" dirty="0"/>
              <a:t>Perimeter = π D = 314.15 cm</a:t>
            </a:r>
          </a:p>
          <a:p>
            <a:r>
              <a:rPr lang="en-US" b="1" dirty="0"/>
              <a:t> Spacing = 314.15/15 = 20 cm. </a:t>
            </a:r>
          </a:p>
          <a:p>
            <a:r>
              <a:rPr lang="en-US" b="1" dirty="0"/>
              <a:t>S= 20 cm. </a:t>
            </a:r>
          </a:p>
          <a:p>
            <a:r>
              <a:rPr lang="en-US" b="1" dirty="0"/>
              <a:t>It is recommended to use spiral stirrups 1Ф8 mm / 10 cm </a:t>
            </a:r>
          </a:p>
        </p:txBody>
      </p:sp>
    </p:spTree>
    <p:extLst>
      <p:ext uri="{BB962C8B-B14F-4D97-AF65-F5344CB8AC3E}">
        <p14:creationId xmlns:p14="http://schemas.microsoft.com/office/powerpoint/2010/main" val="336465946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56767" y="1227550"/>
            <a:ext cx="6413325" cy="4434213"/>
          </a:xfrm>
          <a:prstGeom prst="rect">
            <a:avLst/>
          </a:prstGeom>
        </p:spPr>
      </p:pic>
    </p:spTree>
    <p:extLst>
      <p:ext uri="{BB962C8B-B14F-4D97-AF65-F5344CB8AC3E}">
        <p14:creationId xmlns:p14="http://schemas.microsoft.com/office/powerpoint/2010/main" val="8882407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en-US" b="1" dirty="0">
                <a:solidFill>
                  <a:srgbClr val="FF0000"/>
                </a:solidFill>
              </a:rPr>
              <a:t>Cost Estimation </a:t>
            </a:r>
          </a:p>
        </p:txBody>
      </p:sp>
      <p:sp>
        <p:nvSpPr>
          <p:cNvPr id="3" name="عنصر نائب للمحتوى 2"/>
          <p:cNvSpPr>
            <a:spLocks noGrp="1"/>
          </p:cNvSpPr>
          <p:nvPr>
            <p:ph idx="1"/>
          </p:nvPr>
        </p:nvSpPr>
        <p:spPr/>
        <p:txBody>
          <a:bodyPr/>
          <a:lstStyle/>
          <a:p>
            <a:r>
              <a:rPr lang="en-US" b="1" dirty="0"/>
              <a:t>In order to estimate the total cost, we have to calculate the concrete cost, the</a:t>
            </a:r>
          </a:p>
          <a:p>
            <a:r>
              <a:rPr lang="en-US" b="1" dirty="0"/>
              <a:t>steel costs, and the cost of drilling the piles.</a:t>
            </a:r>
          </a:p>
          <a:p>
            <a:r>
              <a:rPr lang="en-US" b="1" dirty="0"/>
              <a:t>The sizes of the piles and mat foundation must be</a:t>
            </a:r>
          </a:p>
          <a:p>
            <a:r>
              <a:rPr lang="en-US" b="1" dirty="0"/>
              <a:t>determined, then calculate the cost by multiplying the size by the cost</a:t>
            </a:r>
          </a:p>
          <a:p>
            <a:r>
              <a:rPr lang="en-US" b="1" dirty="0"/>
              <a:t>of one cubic meter of concrete (B 400).</a:t>
            </a:r>
          </a:p>
        </p:txBody>
      </p:sp>
    </p:spTree>
    <p:extLst>
      <p:ext uri="{BB962C8B-B14F-4D97-AF65-F5344CB8AC3E}">
        <p14:creationId xmlns:p14="http://schemas.microsoft.com/office/powerpoint/2010/main" val="421836912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9" name="Picture 1"/>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3407079" y="438411"/>
            <a:ext cx="6789107" cy="57995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274638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light spots">
            <a:extLst>
              <a:ext uri="{FF2B5EF4-FFF2-40B4-BE49-F238E27FC236}">
                <a16:creationId xmlns:a16="http://schemas.microsoft.com/office/drawing/2014/main" id="{B572C185-39EC-4D83-BF72-E4045734AF57}"/>
              </a:ext>
            </a:extLst>
          </p:cNvPr>
          <p:cNvPicPr>
            <a:picLocks noChangeAspect="1"/>
          </p:cNvPicPr>
          <p:nvPr/>
        </p:nvPicPr>
        <p:blipFill rotWithShape="1">
          <a:blip r:embed="rId3" cstate="print">
            <a:alphaModFix amt="40000"/>
            <a:extLst>
              <a:ext uri="{28A0092B-C50C-407E-A947-70E740481C1C}">
                <a14:useLocalDpi xmlns:a14="http://schemas.microsoft.com/office/drawing/2010/main"/>
              </a:ext>
            </a:extLst>
          </a:blip>
          <a:srcRect/>
          <a:stretch/>
        </p:blipFill>
        <p:spPr>
          <a:xfrm>
            <a:off x="0" y="0"/>
            <a:ext cx="12192000" cy="6857990"/>
          </a:xfrm>
          <a:prstGeom prst="rect">
            <a:avLst/>
          </a:prstGeom>
        </p:spPr>
      </p:pic>
      <p:sp>
        <p:nvSpPr>
          <p:cNvPr id="3" name="Content Placeholder 2">
            <a:extLst>
              <a:ext uri="{FF2B5EF4-FFF2-40B4-BE49-F238E27FC236}">
                <a16:creationId xmlns:a16="http://schemas.microsoft.com/office/drawing/2014/main" id="{DD3872AC-D5EE-4E29-AAE7-20FF30B330E8}"/>
              </a:ext>
            </a:extLst>
          </p:cNvPr>
          <p:cNvSpPr>
            <a:spLocks noGrp="1"/>
          </p:cNvSpPr>
          <p:nvPr>
            <p:ph idx="1"/>
          </p:nvPr>
        </p:nvSpPr>
        <p:spPr>
          <a:xfrm>
            <a:off x="-215380" y="2031600"/>
            <a:ext cx="5863512" cy="3777622"/>
          </a:xfrm>
        </p:spPr>
        <p:txBody>
          <a:bodyPr/>
          <a:lstStyle/>
          <a:p>
            <a:r>
              <a:rPr lang="en-US" sz="2400" b="1" dirty="0">
                <a:solidFill>
                  <a:schemeClr val="tx1"/>
                </a:solidFill>
              </a:rPr>
              <a:t>Al-Basatin area is located along the last part of suffian Street in considered an important vital</a:t>
            </a:r>
            <a:r>
              <a:rPr lang="ar-JO" sz="2400" b="1" dirty="0">
                <a:solidFill>
                  <a:schemeClr val="tx1"/>
                </a:solidFill>
              </a:rPr>
              <a:t> </a:t>
            </a:r>
            <a:r>
              <a:rPr lang="en-US" sz="2400" b="1" dirty="0">
                <a:solidFill>
                  <a:schemeClr val="tx1"/>
                </a:solidFill>
              </a:rPr>
              <a:t> area in Nablus.</a:t>
            </a:r>
          </a:p>
          <a:p>
            <a:endParaRPr lang="en-US" dirty="0"/>
          </a:p>
          <a:p>
            <a:pPr marL="0" indent="0">
              <a:buNone/>
            </a:pPr>
            <a:endParaRPr lang="en-US" dirty="0"/>
          </a:p>
        </p:txBody>
      </p:sp>
      <p:pic>
        <p:nvPicPr>
          <p:cNvPr id="4" name="صورة 4" descr="C:\Users\User\Desktop\٢٠١٩١٢١٠_٢١٠٠٤٦.jpg">
            <a:extLst>
              <a:ext uri="{FF2B5EF4-FFF2-40B4-BE49-F238E27FC236}">
                <a16:creationId xmlns:a16="http://schemas.microsoft.com/office/drawing/2014/main" id="{7ED4C0AA-E516-4057-81ED-B4DD9FD5DD40}"/>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5791200" y="1394926"/>
            <a:ext cx="6400802" cy="5463073"/>
          </a:xfrm>
          <a:prstGeom prst="rect">
            <a:avLst/>
          </a:prstGeom>
          <a:noFill/>
          <a:ln>
            <a:noFill/>
          </a:ln>
        </p:spPr>
      </p:pic>
    </p:spTree>
    <p:extLst>
      <p:ext uri="{BB962C8B-B14F-4D97-AF65-F5344CB8AC3E}">
        <p14:creationId xmlns:p14="http://schemas.microsoft.com/office/powerpoint/2010/main" val="177882339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589212" y="826718"/>
            <a:ext cx="8915400" cy="5084504"/>
          </a:xfrm>
        </p:spPr>
        <p:txBody>
          <a:bodyPr/>
          <a:lstStyle/>
          <a:p>
            <a:r>
              <a:rPr lang="en-US" b="1" dirty="0"/>
              <a:t>The total size is 2057.7 m 3</a:t>
            </a:r>
          </a:p>
          <a:p>
            <a:r>
              <a:rPr lang="en-US" b="1" dirty="0"/>
              <a:t>The cost of one cubic meter of concrete is 320 NIS.</a:t>
            </a:r>
          </a:p>
          <a:p>
            <a:r>
              <a:rPr lang="en-US" b="1" dirty="0"/>
              <a:t>The total cost of concrete = 2057.7*320 = 658464 NIS .</a:t>
            </a:r>
          </a:p>
          <a:p>
            <a:endParaRPr lang="en-US" dirty="0"/>
          </a:p>
        </p:txBody>
      </p:sp>
    </p:spTree>
    <p:extLst>
      <p:ext uri="{BB962C8B-B14F-4D97-AF65-F5344CB8AC3E}">
        <p14:creationId xmlns:p14="http://schemas.microsoft.com/office/powerpoint/2010/main" val="126485567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en-US" b="1" dirty="0">
                <a:solidFill>
                  <a:srgbClr val="FF0000"/>
                </a:solidFill>
              </a:rPr>
              <a:t>Cost of drilling the piles</a:t>
            </a:r>
            <a:br>
              <a:rPr lang="en-US" dirty="0"/>
            </a:br>
            <a:endParaRPr lang="en-US" dirty="0"/>
          </a:p>
        </p:txBody>
      </p:sp>
      <p:sp>
        <p:nvSpPr>
          <p:cNvPr id="3" name="عنصر نائب للمحتوى 2"/>
          <p:cNvSpPr>
            <a:spLocks noGrp="1"/>
          </p:cNvSpPr>
          <p:nvPr>
            <p:ph idx="1"/>
          </p:nvPr>
        </p:nvSpPr>
        <p:spPr/>
        <p:txBody>
          <a:bodyPr/>
          <a:lstStyle/>
          <a:p>
            <a:r>
              <a:rPr lang="en-US" b="1" dirty="0"/>
              <a:t>Total length needed to be drilled is 515 m</a:t>
            </a:r>
          </a:p>
          <a:p>
            <a:r>
              <a:rPr lang="en-US" b="1" dirty="0"/>
              <a:t>The cost to drill one-meter length is 50 NIS</a:t>
            </a:r>
          </a:p>
          <a:p>
            <a:r>
              <a:rPr lang="en-US" b="1" dirty="0"/>
              <a:t>Cost of the drilling = 515*50 = 25750 NIS</a:t>
            </a:r>
          </a:p>
        </p:txBody>
      </p:sp>
    </p:spTree>
    <p:extLst>
      <p:ext uri="{BB962C8B-B14F-4D97-AF65-F5344CB8AC3E}">
        <p14:creationId xmlns:p14="http://schemas.microsoft.com/office/powerpoint/2010/main" val="382588781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عنصر نائب للمحتوى 3"/>
          <p:cNvGraphicFramePr>
            <a:graphicFrameLocks noGrp="1"/>
          </p:cNvGraphicFramePr>
          <p:nvPr>
            <p:ph idx="1"/>
            <p:extLst>
              <p:ext uri="{D42A27DB-BD31-4B8C-83A1-F6EECF244321}">
                <p14:modId xmlns:p14="http://schemas.microsoft.com/office/powerpoint/2010/main" val="3220479075"/>
              </p:ext>
            </p:extLst>
          </p:nvPr>
        </p:nvGraphicFramePr>
        <p:xfrm>
          <a:off x="2392471" y="2217106"/>
          <a:ext cx="8313629" cy="2981194"/>
        </p:xfrm>
        <a:graphic>
          <a:graphicData uri="http://schemas.openxmlformats.org/drawingml/2006/table">
            <a:tbl>
              <a:tblPr firstRow="1" firstCol="1" bandRow="1"/>
              <a:tblGrid>
                <a:gridCol w="472868">
                  <a:extLst>
                    <a:ext uri="{9D8B030D-6E8A-4147-A177-3AD203B41FA5}">
                      <a16:colId xmlns:a16="http://schemas.microsoft.com/office/drawing/2014/main" val="20000"/>
                    </a:ext>
                  </a:extLst>
                </a:gridCol>
                <a:gridCol w="114917">
                  <a:extLst>
                    <a:ext uri="{9D8B030D-6E8A-4147-A177-3AD203B41FA5}">
                      <a16:colId xmlns:a16="http://schemas.microsoft.com/office/drawing/2014/main" val="20001"/>
                    </a:ext>
                  </a:extLst>
                </a:gridCol>
                <a:gridCol w="472868">
                  <a:extLst>
                    <a:ext uri="{9D8B030D-6E8A-4147-A177-3AD203B41FA5}">
                      <a16:colId xmlns:a16="http://schemas.microsoft.com/office/drawing/2014/main" val="20002"/>
                    </a:ext>
                  </a:extLst>
                </a:gridCol>
                <a:gridCol w="472868">
                  <a:extLst>
                    <a:ext uri="{9D8B030D-6E8A-4147-A177-3AD203B41FA5}">
                      <a16:colId xmlns:a16="http://schemas.microsoft.com/office/drawing/2014/main" val="20003"/>
                    </a:ext>
                  </a:extLst>
                </a:gridCol>
                <a:gridCol w="476751">
                  <a:extLst>
                    <a:ext uri="{9D8B030D-6E8A-4147-A177-3AD203B41FA5}">
                      <a16:colId xmlns:a16="http://schemas.microsoft.com/office/drawing/2014/main" val="20004"/>
                    </a:ext>
                  </a:extLst>
                </a:gridCol>
                <a:gridCol w="619620">
                  <a:extLst>
                    <a:ext uri="{9D8B030D-6E8A-4147-A177-3AD203B41FA5}">
                      <a16:colId xmlns:a16="http://schemas.microsoft.com/office/drawing/2014/main" val="20005"/>
                    </a:ext>
                  </a:extLst>
                </a:gridCol>
                <a:gridCol w="732984">
                  <a:extLst>
                    <a:ext uri="{9D8B030D-6E8A-4147-A177-3AD203B41FA5}">
                      <a16:colId xmlns:a16="http://schemas.microsoft.com/office/drawing/2014/main" val="20006"/>
                    </a:ext>
                  </a:extLst>
                </a:gridCol>
                <a:gridCol w="1226818">
                  <a:extLst>
                    <a:ext uri="{9D8B030D-6E8A-4147-A177-3AD203B41FA5}">
                      <a16:colId xmlns:a16="http://schemas.microsoft.com/office/drawing/2014/main" val="20007"/>
                    </a:ext>
                  </a:extLst>
                </a:gridCol>
                <a:gridCol w="710468">
                  <a:extLst>
                    <a:ext uri="{9D8B030D-6E8A-4147-A177-3AD203B41FA5}">
                      <a16:colId xmlns:a16="http://schemas.microsoft.com/office/drawing/2014/main" val="20008"/>
                    </a:ext>
                  </a:extLst>
                </a:gridCol>
                <a:gridCol w="444915">
                  <a:extLst>
                    <a:ext uri="{9D8B030D-6E8A-4147-A177-3AD203B41FA5}">
                      <a16:colId xmlns:a16="http://schemas.microsoft.com/office/drawing/2014/main" val="20009"/>
                    </a:ext>
                  </a:extLst>
                </a:gridCol>
                <a:gridCol w="1180230">
                  <a:extLst>
                    <a:ext uri="{9D8B030D-6E8A-4147-A177-3AD203B41FA5}">
                      <a16:colId xmlns:a16="http://schemas.microsoft.com/office/drawing/2014/main" val="20010"/>
                    </a:ext>
                  </a:extLst>
                </a:gridCol>
                <a:gridCol w="655338">
                  <a:extLst>
                    <a:ext uri="{9D8B030D-6E8A-4147-A177-3AD203B41FA5}">
                      <a16:colId xmlns:a16="http://schemas.microsoft.com/office/drawing/2014/main" val="20011"/>
                    </a:ext>
                  </a:extLst>
                </a:gridCol>
                <a:gridCol w="732984">
                  <a:extLst>
                    <a:ext uri="{9D8B030D-6E8A-4147-A177-3AD203B41FA5}">
                      <a16:colId xmlns:a16="http://schemas.microsoft.com/office/drawing/2014/main" val="20012"/>
                    </a:ext>
                  </a:extLst>
                </a:gridCol>
              </a:tblGrid>
              <a:tr h="441005">
                <a:tc>
                  <a:txBody>
                    <a:bodyPr/>
                    <a:lstStyle/>
                    <a:p>
                      <a:pPr marL="0" marR="0">
                        <a:lnSpc>
                          <a:spcPct val="115000"/>
                        </a:lnSpc>
                        <a:spcBef>
                          <a:spcPts val="0"/>
                        </a:spcBef>
                        <a:spcAft>
                          <a:spcPts val="0"/>
                        </a:spcAft>
                      </a:pPr>
                      <a:r>
                        <a:rPr lang="en-GB" sz="1100" b="1">
                          <a:solidFill>
                            <a:srgbClr val="3F3F3F"/>
                          </a:solidFill>
                          <a:effectLst/>
                          <a:latin typeface="Calibri"/>
                          <a:ea typeface="Times New Roman"/>
                          <a:cs typeface="Times New Roman"/>
                        </a:rPr>
                        <a:t> </a:t>
                      </a:r>
                      <a:endParaRPr lang="en-US" sz="1100">
                        <a:effectLst/>
                        <a:latin typeface="Calibri"/>
                        <a:ea typeface="Calibri"/>
                        <a:cs typeface="Arial"/>
                      </a:endParaRPr>
                    </a:p>
                  </a:txBody>
                  <a:tcPr marL="68580" marR="68580" marT="0" marB="0">
                    <a:lnL>
                      <a:noFill/>
                    </a:lnL>
                    <a:lnR>
                      <a:noFill/>
                    </a:lnR>
                    <a:lnT>
                      <a:noFill/>
                    </a:lnT>
                    <a:lnB>
                      <a:noFill/>
                    </a:lnB>
                  </a:tcPr>
                </a:tc>
                <a:tc gridSpan="11">
                  <a:txBody>
                    <a:bodyPr/>
                    <a:lstStyle/>
                    <a:p>
                      <a:pPr marL="0" marR="0">
                        <a:lnSpc>
                          <a:spcPct val="115000"/>
                        </a:lnSpc>
                        <a:spcBef>
                          <a:spcPts val="0"/>
                        </a:spcBef>
                        <a:spcAft>
                          <a:spcPts val="0"/>
                        </a:spcAft>
                      </a:pPr>
                      <a:r>
                        <a:rPr lang="en-GB" sz="1100" b="1">
                          <a:solidFill>
                            <a:srgbClr val="3F3F3F"/>
                          </a:solidFill>
                          <a:effectLst/>
                          <a:latin typeface="Calibri"/>
                          <a:ea typeface="Times New Roman"/>
                          <a:cs typeface="Times New Roman"/>
                        </a:rPr>
                        <a:t>longitudinal reinforcement                                               transverse reinforcement  </a:t>
                      </a:r>
                      <a:endParaRPr lang="en-US" sz="1100">
                        <a:effectLst/>
                        <a:latin typeface="Calibri"/>
                        <a:ea typeface="Calibri"/>
                        <a:cs typeface="Arial"/>
                      </a:endParaRPr>
                    </a:p>
                  </a:txBody>
                  <a:tcPr marL="68580" marR="68580" marT="0" marB="0">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a:lnSpc>
                          <a:spcPct val="115000"/>
                        </a:lnSpc>
                        <a:spcBef>
                          <a:spcPts val="0"/>
                        </a:spcBef>
                        <a:spcAft>
                          <a:spcPts val="0"/>
                        </a:spcAft>
                      </a:pPr>
                      <a:r>
                        <a:rPr lang="en-GB" sz="1100" b="1">
                          <a:solidFill>
                            <a:srgbClr val="3F3F3F"/>
                          </a:solidFill>
                          <a:effectLst/>
                          <a:latin typeface="Calibri"/>
                          <a:ea typeface="Times New Roman"/>
                          <a:cs typeface="Times New Roman"/>
                        </a:rPr>
                        <a:t> </a:t>
                      </a:r>
                      <a:endParaRPr lang="en-US" sz="1100">
                        <a:effectLst/>
                        <a:latin typeface="Calibri"/>
                        <a:ea typeface="Calibri"/>
                        <a:cs typeface="Arial"/>
                      </a:endParaRPr>
                    </a:p>
                  </a:txBody>
                  <a:tcPr marL="68580" marR="68580" marT="0" marB="0">
                    <a:lnL>
                      <a:noFill/>
                    </a:lnL>
                    <a:lnR>
                      <a:noFill/>
                    </a:lnR>
                    <a:lnT>
                      <a:noFill/>
                    </a:lnT>
                    <a:lnB>
                      <a:noFill/>
                    </a:lnB>
                  </a:tcPr>
                </a:tc>
                <a:extLst>
                  <a:ext uri="{0D108BD9-81ED-4DB2-BD59-A6C34878D82A}">
                    <a16:rowId xmlns:a16="http://schemas.microsoft.com/office/drawing/2014/main" val="10000"/>
                  </a:ext>
                </a:extLst>
              </a:tr>
              <a:tr h="1217174">
                <a:tc gridSpan="2">
                  <a:txBody>
                    <a:bodyPr/>
                    <a:lstStyle/>
                    <a:p>
                      <a:pPr marL="0" marR="0" algn="ctr">
                        <a:lnSpc>
                          <a:spcPct val="115000"/>
                        </a:lnSpc>
                        <a:spcBef>
                          <a:spcPts val="0"/>
                        </a:spcBef>
                        <a:spcAft>
                          <a:spcPts val="0"/>
                        </a:spcAft>
                      </a:pPr>
                      <a:r>
                        <a:rPr lang="en-US" sz="1100" b="1">
                          <a:solidFill>
                            <a:srgbClr val="3F3F3F"/>
                          </a:solidFill>
                          <a:effectLst/>
                          <a:latin typeface="Calibri"/>
                          <a:ea typeface="Times New Roman"/>
                          <a:cs typeface="Times New Roman"/>
                        </a:rPr>
                        <a:t>Type by length</a:t>
                      </a:r>
                      <a:endParaRPr lang="en-US" sz="1100">
                        <a:effectLst/>
                        <a:latin typeface="Calibri"/>
                        <a:ea typeface="Calibri"/>
                        <a:cs typeface="Arial"/>
                      </a:endParaRPr>
                    </a:p>
                  </a:txBody>
                  <a:tcPr marL="68580" marR="68580" marT="0" marB="0">
                    <a:lnL>
                      <a:noFill/>
                    </a:lnL>
                    <a:lnR>
                      <a:noFill/>
                    </a:lnR>
                    <a:lnT>
                      <a:noFill/>
                    </a:lnT>
                    <a:lnB>
                      <a:noFill/>
                    </a:lnB>
                    <a:solidFill>
                      <a:srgbClr val="F2F2F2"/>
                    </a:solidFill>
                  </a:tcPr>
                </a:tc>
                <a:tc hMerge="1">
                  <a:txBody>
                    <a:bodyPr/>
                    <a:lstStyle/>
                    <a:p>
                      <a:endParaRPr lang="en-US"/>
                    </a:p>
                  </a:txBody>
                  <a:tcPr/>
                </a:tc>
                <a:tc>
                  <a:txBody>
                    <a:bodyPr/>
                    <a:lstStyle/>
                    <a:p>
                      <a:pPr marL="0" marR="0" algn="ctr">
                        <a:lnSpc>
                          <a:spcPct val="115000"/>
                        </a:lnSpc>
                        <a:spcBef>
                          <a:spcPts val="0"/>
                        </a:spcBef>
                        <a:spcAft>
                          <a:spcPts val="0"/>
                        </a:spcAft>
                      </a:pPr>
                      <a:r>
                        <a:rPr lang="en-GB" sz="1100" b="1">
                          <a:solidFill>
                            <a:srgbClr val="3F3F3F"/>
                          </a:solidFill>
                          <a:effectLst/>
                          <a:latin typeface="Calibri"/>
                          <a:ea typeface="Times New Roman"/>
                          <a:cs typeface="Times New Roman"/>
                        </a:rPr>
                        <a:t>No. of piles</a:t>
                      </a:r>
                      <a:endParaRPr lang="en-US" sz="1100">
                        <a:effectLst/>
                        <a:latin typeface="Calibri"/>
                        <a:ea typeface="Calibri"/>
                        <a:cs typeface="Arial"/>
                      </a:endParaRPr>
                    </a:p>
                  </a:txBody>
                  <a:tcPr marL="68580" marR="68580" marT="0" marB="0">
                    <a:lnL>
                      <a:noFill/>
                    </a:lnL>
                    <a:lnR>
                      <a:noFill/>
                    </a:lnR>
                    <a:lnT>
                      <a:noFill/>
                    </a:lnT>
                    <a:lnB>
                      <a:noFill/>
                    </a:lnB>
                    <a:solidFill>
                      <a:srgbClr val="F2F2F2"/>
                    </a:solidFill>
                  </a:tcPr>
                </a:tc>
                <a:tc>
                  <a:txBody>
                    <a:bodyPr/>
                    <a:lstStyle/>
                    <a:p>
                      <a:pPr marL="0" marR="0" algn="ctr">
                        <a:lnSpc>
                          <a:spcPct val="115000"/>
                        </a:lnSpc>
                        <a:spcBef>
                          <a:spcPts val="0"/>
                        </a:spcBef>
                        <a:spcAft>
                          <a:spcPts val="0"/>
                        </a:spcAft>
                      </a:pPr>
                      <a:r>
                        <a:rPr lang="en-GB" sz="1100" b="1">
                          <a:solidFill>
                            <a:srgbClr val="3F3F3F"/>
                          </a:solidFill>
                          <a:effectLst/>
                          <a:latin typeface="Calibri"/>
                          <a:ea typeface="Times New Roman"/>
                          <a:cs typeface="Times New Roman"/>
                        </a:rPr>
                        <a:t>no of bars </a:t>
                      </a:r>
                      <a:endParaRPr lang="en-US" sz="1100">
                        <a:effectLst/>
                        <a:latin typeface="Calibri"/>
                        <a:ea typeface="Calibri"/>
                        <a:cs typeface="Arial"/>
                      </a:endParaRPr>
                    </a:p>
                  </a:txBody>
                  <a:tcPr marL="68580" marR="68580" marT="0" marB="0">
                    <a:lnL>
                      <a:noFill/>
                    </a:lnL>
                    <a:lnR>
                      <a:noFill/>
                    </a:lnR>
                    <a:lnT>
                      <a:noFill/>
                    </a:lnT>
                    <a:lnB>
                      <a:noFill/>
                    </a:lnB>
                    <a:solidFill>
                      <a:srgbClr val="F2F2F2"/>
                    </a:solidFill>
                  </a:tcPr>
                </a:tc>
                <a:tc>
                  <a:txBody>
                    <a:bodyPr/>
                    <a:lstStyle/>
                    <a:p>
                      <a:pPr marL="0" marR="0" algn="ctr">
                        <a:lnSpc>
                          <a:spcPct val="115000"/>
                        </a:lnSpc>
                        <a:spcBef>
                          <a:spcPts val="0"/>
                        </a:spcBef>
                        <a:spcAft>
                          <a:spcPts val="0"/>
                        </a:spcAft>
                      </a:pPr>
                      <a:r>
                        <a:rPr lang="en-GB" sz="1100" b="1">
                          <a:solidFill>
                            <a:srgbClr val="3F3F3F"/>
                          </a:solidFill>
                          <a:effectLst/>
                          <a:latin typeface="Calibri"/>
                          <a:ea typeface="Times New Roman"/>
                          <a:cs typeface="Times New Roman"/>
                        </a:rPr>
                        <a:t>dia. m </a:t>
                      </a:r>
                      <a:endParaRPr lang="en-US" sz="1100">
                        <a:effectLst/>
                        <a:latin typeface="Calibri"/>
                        <a:ea typeface="Calibri"/>
                        <a:cs typeface="Arial"/>
                      </a:endParaRPr>
                    </a:p>
                  </a:txBody>
                  <a:tcPr marL="68580" marR="68580" marT="0" marB="0">
                    <a:lnL>
                      <a:noFill/>
                    </a:lnL>
                    <a:lnR>
                      <a:noFill/>
                    </a:lnR>
                    <a:lnT>
                      <a:noFill/>
                    </a:lnT>
                    <a:lnB>
                      <a:noFill/>
                    </a:lnB>
                    <a:solidFill>
                      <a:srgbClr val="F2F2F2"/>
                    </a:solidFill>
                  </a:tcPr>
                </a:tc>
                <a:tc>
                  <a:txBody>
                    <a:bodyPr/>
                    <a:lstStyle/>
                    <a:p>
                      <a:pPr marL="0" marR="0" algn="ctr">
                        <a:lnSpc>
                          <a:spcPct val="115000"/>
                        </a:lnSpc>
                        <a:spcBef>
                          <a:spcPts val="0"/>
                        </a:spcBef>
                        <a:spcAft>
                          <a:spcPts val="0"/>
                        </a:spcAft>
                      </a:pPr>
                      <a:r>
                        <a:rPr lang="en-GB" sz="1100" b="1">
                          <a:solidFill>
                            <a:srgbClr val="3F3F3F"/>
                          </a:solidFill>
                          <a:effectLst/>
                          <a:latin typeface="Calibri"/>
                          <a:ea typeface="Times New Roman"/>
                          <a:cs typeface="Times New Roman"/>
                        </a:rPr>
                        <a:t>Total length m</a:t>
                      </a:r>
                      <a:endParaRPr lang="en-US" sz="1100">
                        <a:effectLst/>
                        <a:latin typeface="Calibri"/>
                        <a:ea typeface="Calibri"/>
                        <a:cs typeface="Arial"/>
                      </a:endParaRPr>
                    </a:p>
                  </a:txBody>
                  <a:tcPr marL="68580" marR="68580" marT="0" marB="0">
                    <a:lnL>
                      <a:noFill/>
                    </a:lnL>
                    <a:lnR>
                      <a:noFill/>
                    </a:lnR>
                    <a:lnT>
                      <a:noFill/>
                    </a:lnT>
                    <a:lnB>
                      <a:noFill/>
                    </a:lnB>
                    <a:solidFill>
                      <a:srgbClr val="F2F2F2"/>
                    </a:solidFill>
                  </a:tcPr>
                </a:tc>
                <a:tc>
                  <a:txBody>
                    <a:bodyPr/>
                    <a:lstStyle/>
                    <a:p>
                      <a:pPr marL="0" marR="0" algn="ctr">
                        <a:lnSpc>
                          <a:spcPct val="115000"/>
                        </a:lnSpc>
                        <a:spcBef>
                          <a:spcPts val="0"/>
                        </a:spcBef>
                        <a:spcAft>
                          <a:spcPts val="0"/>
                        </a:spcAft>
                      </a:pPr>
                      <a:r>
                        <a:rPr lang="en-GB" sz="1100" b="1">
                          <a:solidFill>
                            <a:srgbClr val="3F3F3F"/>
                          </a:solidFill>
                          <a:effectLst/>
                          <a:latin typeface="Calibri"/>
                          <a:ea typeface="Times New Roman"/>
                          <a:cs typeface="Times New Roman"/>
                        </a:rPr>
                        <a:t>weight ton</a:t>
                      </a:r>
                      <a:endParaRPr lang="en-US" sz="1100">
                        <a:effectLst/>
                        <a:latin typeface="Calibri"/>
                        <a:ea typeface="Calibri"/>
                        <a:cs typeface="Arial"/>
                      </a:endParaRPr>
                    </a:p>
                  </a:txBody>
                  <a:tcPr marL="68580" marR="68580" marT="0" marB="0">
                    <a:lnL>
                      <a:noFill/>
                    </a:lnL>
                    <a:lnR>
                      <a:noFill/>
                    </a:lnR>
                    <a:lnT>
                      <a:noFill/>
                    </a:lnT>
                    <a:lnB>
                      <a:noFill/>
                    </a:lnB>
                    <a:solidFill>
                      <a:srgbClr val="F2F2F2"/>
                    </a:solidFill>
                  </a:tcPr>
                </a:tc>
                <a:tc>
                  <a:txBody>
                    <a:bodyPr/>
                    <a:lstStyle/>
                    <a:p>
                      <a:pPr marL="0" marR="0" algn="ctr">
                        <a:lnSpc>
                          <a:spcPct val="115000"/>
                        </a:lnSpc>
                        <a:spcBef>
                          <a:spcPts val="0"/>
                        </a:spcBef>
                        <a:spcAft>
                          <a:spcPts val="0"/>
                        </a:spcAft>
                      </a:pPr>
                      <a:r>
                        <a:rPr lang="en-GB" sz="1100" b="1">
                          <a:solidFill>
                            <a:srgbClr val="3F3F3F"/>
                          </a:solidFill>
                          <a:effectLst/>
                          <a:latin typeface="Calibri"/>
                          <a:ea typeface="Times New Roman"/>
                          <a:cs typeface="Times New Roman"/>
                        </a:rPr>
                        <a:t>length of stirrup</a:t>
                      </a:r>
                      <a:endParaRPr lang="en-US" sz="1100">
                        <a:effectLst/>
                        <a:latin typeface="Calibri"/>
                        <a:ea typeface="Calibri"/>
                        <a:cs typeface="Arial"/>
                      </a:endParaRPr>
                    </a:p>
                    <a:p>
                      <a:pPr marL="0" marR="0" algn="ctr">
                        <a:lnSpc>
                          <a:spcPct val="115000"/>
                        </a:lnSpc>
                        <a:spcBef>
                          <a:spcPts val="0"/>
                        </a:spcBef>
                        <a:spcAft>
                          <a:spcPts val="0"/>
                        </a:spcAft>
                      </a:pPr>
                      <a:r>
                        <a:rPr lang="en-GB" sz="1100" b="1">
                          <a:solidFill>
                            <a:srgbClr val="3F3F3F"/>
                          </a:solidFill>
                          <a:effectLst/>
                          <a:latin typeface="Calibri"/>
                          <a:ea typeface="Times New Roman"/>
                          <a:cs typeface="Times New Roman"/>
                        </a:rPr>
                        <a:t> m</a:t>
                      </a:r>
                      <a:endParaRPr lang="en-US" sz="1100">
                        <a:effectLst/>
                        <a:latin typeface="Calibri"/>
                        <a:ea typeface="Calibri"/>
                        <a:cs typeface="Arial"/>
                      </a:endParaRPr>
                    </a:p>
                  </a:txBody>
                  <a:tcPr marL="68580" marR="68580" marT="0" marB="0">
                    <a:lnL>
                      <a:noFill/>
                    </a:lnL>
                    <a:lnR>
                      <a:noFill/>
                    </a:lnR>
                    <a:lnT>
                      <a:noFill/>
                    </a:lnT>
                    <a:lnB>
                      <a:noFill/>
                    </a:lnB>
                    <a:solidFill>
                      <a:srgbClr val="F2F2F2"/>
                    </a:solidFill>
                  </a:tcPr>
                </a:tc>
                <a:tc>
                  <a:txBody>
                    <a:bodyPr/>
                    <a:lstStyle/>
                    <a:p>
                      <a:pPr marL="0" marR="0" algn="ctr">
                        <a:lnSpc>
                          <a:spcPct val="115000"/>
                        </a:lnSpc>
                        <a:spcBef>
                          <a:spcPts val="0"/>
                        </a:spcBef>
                        <a:spcAft>
                          <a:spcPts val="0"/>
                        </a:spcAft>
                      </a:pPr>
                      <a:r>
                        <a:rPr lang="en-GB" sz="1100" b="1">
                          <a:solidFill>
                            <a:srgbClr val="3F3F3F"/>
                          </a:solidFill>
                          <a:effectLst/>
                          <a:latin typeface="Calibri"/>
                          <a:ea typeface="Times New Roman"/>
                          <a:cs typeface="Times New Roman"/>
                        </a:rPr>
                        <a:t>no. of stirrups </a:t>
                      </a:r>
                      <a:endParaRPr lang="en-US" sz="1100">
                        <a:effectLst/>
                        <a:latin typeface="Calibri"/>
                        <a:ea typeface="Calibri"/>
                        <a:cs typeface="Arial"/>
                      </a:endParaRPr>
                    </a:p>
                  </a:txBody>
                  <a:tcPr marL="68580" marR="68580" marT="0" marB="0">
                    <a:lnL>
                      <a:noFill/>
                    </a:lnL>
                    <a:lnR>
                      <a:noFill/>
                    </a:lnR>
                    <a:lnT>
                      <a:noFill/>
                    </a:lnT>
                    <a:lnB>
                      <a:noFill/>
                    </a:lnB>
                    <a:solidFill>
                      <a:srgbClr val="F2F2F2"/>
                    </a:solidFill>
                  </a:tcPr>
                </a:tc>
                <a:tc>
                  <a:txBody>
                    <a:bodyPr/>
                    <a:lstStyle/>
                    <a:p>
                      <a:pPr marL="0" marR="0" algn="ctr">
                        <a:lnSpc>
                          <a:spcPct val="115000"/>
                        </a:lnSpc>
                        <a:spcBef>
                          <a:spcPts val="0"/>
                        </a:spcBef>
                        <a:spcAft>
                          <a:spcPts val="0"/>
                        </a:spcAft>
                      </a:pPr>
                      <a:r>
                        <a:rPr lang="en-GB" sz="1100" b="1">
                          <a:solidFill>
                            <a:srgbClr val="3F3F3F"/>
                          </a:solidFill>
                          <a:effectLst/>
                          <a:latin typeface="Calibri"/>
                          <a:ea typeface="Times New Roman"/>
                          <a:cs typeface="Times New Roman"/>
                        </a:rPr>
                        <a:t>dia. m </a:t>
                      </a:r>
                      <a:endParaRPr lang="en-US" sz="1100">
                        <a:effectLst/>
                        <a:latin typeface="Calibri"/>
                        <a:ea typeface="Calibri"/>
                        <a:cs typeface="Arial"/>
                      </a:endParaRPr>
                    </a:p>
                  </a:txBody>
                  <a:tcPr marL="68580" marR="68580" marT="0" marB="0">
                    <a:lnL>
                      <a:noFill/>
                    </a:lnL>
                    <a:lnR>
                      <a:noFill/>
                    </a:lnR>
                    <a:lnT>
                      <a:noFill/>
                    </a:lnT>
                    <a:lnB>
                      <a:noFill/>
                    </a:lnB>
                    <a:solidFill>
                      <a:srgbClr val="F2F2F2"/>
                    </a:solidFill>
                  </a:tcPr>
                </a:tc>
                <a:tc>
                  <a:txBody>
                    <a:bodyPr/>
                    <a:lstStyle/>
                    <a:p>
                      <a:pPr marL="0" marR="0" algn="ctr">
                        <a:lnSpc>
                          <a:spcPct val="115000"/>
                        </a:lnSpc>
                        <a:spcBef>
                          <a:spcPts val="0"/>
                        </a:spcBef>
                        <a:spcAft>
                          <a:spcPts val="0"/>
                        </a:spcAft>
                      </a:pPr>
                      <a:r>
                        <a:rPr lang="en-GB" sz="1100" b="1">
                          <a:solidFill>
                            <a:srgbClr val="3F3F3F"/>
                          </a:solidFill>
                          <a:effectLst/>
                          <a:latin typeface="Calibri"/>
                          <a:ea typeface="Times New Roman"/>
                          <a:cs typeface="Times New Roman"/>
                        </a:rPr>
                        <a:t>Spacing </a:t>
                      </a:r>
                      <a:endParaRPr lang="en-US" sz="1100">
                        <a:effectLst/>
                        <a:latin typeface="Calibri"/>
                        <a:ea typeface="Calibri"/>
                        <a:cs typeface="Arial"/>
                      </a:endParaRPr>
                    </a:p>
                    <a:p>
                      <a:pPr marL="0" marR="0" algn="ctr">
                        <a:lnSpc>
                          <a:spcPct val="115000"/>
                        </a:lnSpc>
                        <a:spcBef>
                          <a:spcPts val="0"/>
                        </a:spcBef>
                        <a:spcAft>
                          <a:spcPts val="0"/>
                        </a:spcAft>
                      </a:pPr>
                      <a:r>
                        <a:rPr lang="en-GB" sz="1100" b="1">
                          <a:solidFill>
                            <a:srgbClr val="3F3F3F"/>
                          </a:solidFill>
                          <a:effectLst/>
                          <a:latin typeface="Calibri"/>
                          <a:ea typeface="Times New Roman"/>
                          <a:cs typeface="Times New Roman"/>
                        </a:rPr>
                        <a:t>cm</a:t>
                      </a:r>
                      <a:endParaRPr lang="en-US" sz="1100">
                        <a:effectLst/>
                        <a:latin typeface="Calibri"/>
                        <a:ea typeface="Calibri"/>
                        <a:cs typeface="Arial"/>
                      </a:endParaRPr>
                    </a:p>
                  </a:txBody>
                  <a:tcPr marL="68580" marR="68580" marT="0" marB="0">
                    <a:lnL>
                      <a:noFill/>
                    </a:lnL>
                    <a:lnR>
                      <a:noFill/>
                    </a:lnR>
                    <a:lnT>
                      <a:noFill/>
                    </a:lnT>
                    <a:lnB>
                      <a:noFill/>
                    </a:lnB>
                    <a:solidFill>
                      <a:srgbClr val="F2F2F2"/>
                    </a:solidFill>
                  </a:tcPr>
                </a:tc>
                <a:tc>
                  <a:txBody>
                    <a:bodyPr/>
                    <a:lstStyle/>
                    <a:p>
                      <a:pPr marL="0" marR="0" algn="ctr">
                        <a:lnSpc>
                          <a:spcPct val="115000"/>
                        </a:lnSpc>
                        <a:spcBef>
                          <a:spcPts val="0"/>
                        </a:spcBef>
                        <a:spcAft>
                          <a:spcPts val="0"/>
                        </a:spcAft>
                      </a:pPr>
                      <a:r>
                        <a:rPr lang="en-GB" sz="1100" b="1">
                          <a:solidFill>
                            <a:srgbClr val="3F3F3F"/>
                          </a:solidFill>
                          <a:effectLst/>
                          <a:latin typeface="Calibri"/>
                          <a:ea typeface="Times New Roman"/>
                          <a:cs typeface="Times New Roman"/>
                        </a:rPr>
                        <a:t>Total length </a:t>
                      </a:r>
                      <a:endParaRPr lang="en-US" sz="1100">
                        <a:effectLst/>
                        <a:latin typeface="Calibri"/>
                        <a:ea typeface="Calibri"/>
                        <a:cs typeface="Arial"/>
                      </a:endParaRPr>
                    </a:p>
                    <a:p>
                      <a:pPr marL="0" marR="0" algn="ctr">
                        <a:lnSpc>
                          <a:spcPct val="115000"/>
                        </a:lnSpc>
                        <a:spcBef>
                          <a:spcPts val="0"/>
                        </a:spcBef>
                        <a:spcAft>
                          <a:spcPts val="0"/>
                        </a:spcAft>
                      </a:pPr>
                      <a:r>
                        <a:rPr lang="en-GB" sz="1100" b="1">
                          <a:solidFill>
                            <a:srgbClr val="3F3F3F"/>
                          </a:solidFill>
                          <a:effectLst/>
                          <a:latin typeface="Calibri"/>
                          <a:ea typeface="Times New Roman"/>
                          <a:cs typeface="Times New Roman"/>
                        </a:rPr>
                        <a:t>m</a:t>
                      </a:r>
                      <a:endParaRPr lang="en-US" sz="1100">
                        <a:effectLst/>
                        <a:latin typeface="Calibri"/>
                        <a:ea typeface="Calibri"/>
                        <a:cs typeface="Arial"/>
                      </a:endParaRPr>
                    </a:p>
                  </a:txBody>
                  <a:tcPr marL="68580" marR="68580" marT="0" marB="0">
                    <a:lnL>
                      <a:noFill/>
                    </a:lnL>
                    <a:lnR>
                      <a:noFill/>
                    </a:lnR>
                    <a:lnT>
                      <a:noFill/>
                    </a:lnT>
                    <a:lnB>
                      <a:noFill/>
                    </a:lnB>
                    <a:solidFill>
                      <a:srgbClr val="F2F2F2"/>
                    </a:solidFill>
                  </a:tcPr>
                </a:tc>
                <a:tc>
                  <a:txBody>
                    <a:bodyPr/>
                    <a:lstStyle/>
                    <a:p>
                      <a:pPr marL="0" marR="0" algn="ctr">
                        <a:lnSpc>
                          <a:spcPct val="115000"/>
                        </a:lnSpc>
                        <a:spcBef>
                          <a:spcPts val="0"/>
                        </a:spcBef>
                        <a:spcAft>
                          <a:spcPts val="0"/>
                        </a:spcAft>
                      </a:pPr>
                      <a:r>
                        <a:rPr lang="en-GB" sz="1100" b="1">
                          <a:solidFill>
                            <a:srgbClr val="3F3F3F"/>
                          </a:solidFill>
                          <a:effectLst/>
                          <a:latin typeface="Calibri"/>
                          <a:ea typeface="Times New Roman"/>
                          <a:cs typeface="Times New Roman"/>
                        </a:rPr>
                        <a:t>weight ton</a:t>
                      </a:r>
                      <a:endParaRPr lang="en-US" sz="1100">
                        <a:effectLst/>
                        <a:latin typeface="Calibri"/>
                        <a:ea typeface="Calibri"/>
                        <a:cs typeface="Arial"/>
                      </a:endParaRPr>
                    </a:p>
                  </a:txBody>
                  <a:tcPr marL="68580" marR="68580" marT="0" marB="0">
                    <a:lnL>
                      <a:noFill/>
                    </a:lnL>
                    <a:lnR>
                      <a:noFill/>
                    </a:lnR>
                    <a:lnT>
                      <a:noFill/>
                    </a:lnT>
                    <a:lnB>
                      <a:noFill/>
                    </a:lnB>
                    <a:solidFill>
                      <a:srgbClr val="F2F2F2"/>
                    </a:solidFill>
                  </a:tcPr>
                </a:tc>
                <a:extLst>
                  <a:ext uri="{0D108BD9-81ED-4DB2-BD59-A6C34878D82A}">
                    <a16:rowId xmlns:a16="http://schemas.microsoft.com/office/drawing/2014/main" val="10001"/>
                  </a:ext>
                </a:extLst>
              </a:tr>
              <a:tr h="441005">
                <a:tc gridSpan="2">
                  <a:txBody>
                    <a:bodyPr/>
                    <a:lstStyle/>
                    <a:p>
                      <a:pPr marL="0" marR="0" algn="ctr">
                        <a:lnSpc>
                          <a:spcPct val="115000"/>
                        </a:lnSpc>
                        <a:spcBef>
                          <a:spcPts val="0"/>
                        </a:spcBef>
                        <a:spcAft>
                          <a:spcPts val="0"/>
                        </a:spcAft>
                      </a:pPr>
                      <a:r>
                        <a:rPr lang="en-GB" sz="1100" b="1">
                          <a:solidFill>
                            <a:srgbClr val="3F3F3F"/>
                          </a:solidFill>
                          <a:effectLst/>
                          <a:latin typeface="Calibri"/>
                          <a:ea typeface="Times New Roman"/>
                          <a:cs typeface="Times New Roman"/>
                        </a:rPr>
                        <a:t>15(m)</a:t>
                      </a:r>
                      <a:endParaRPr lang="en-US" sz="1100">
                        <a:effectLst/>
                        <a:latin typeface="Calibri"/>
                        <a:ea typeface="Calibri"/>
                        <a:cs typeface="Arial"/>
                      </a:endParaRPr>
                    </a:p>
                  </a:txBody>
                  <a:tcPr marL="68580" marR="68580" marT="0" marB="0">
                    <a:lnL>
                      <a:noFill/>
                    </a:lnL>
                    <a:lnR>
                      <a:noFill/>
                    </a:lnR>
                    <a:lnT>
                      <a:noFill/>
                    </a:lnT>
                    <a:lnB>
                      <a:noFill/>
                    </a:lnB>
                  </a:tcPr>
                </a:tc>
                <a:tc hMerge="1">
                  <a:txBody>
                    <a:bodyPr/>
                    <a:lstStyle/>
                    <a:p>
                      <a:endParaRPr lang="en-US"/>
                    </a:p>
                  </a:txBody>
                  <a:tcPr/>
                </a:tc>
                <a:tc>
                  <a:txBody>
                    <a:bodyPr/>
                    <a:lstStyle/>
                    <a:p>
                      <a:pPr marL="0" marR="0" algn="ctr">
                        <a:lnSpc>
                          <a:spcPct val="115000"/>
                        </a:lnSpc>
                        <a:spcBef>
                          <a:spcPts val="0"/>
                        </a:spcBef>
                        <a:spcAft>
                          <a:spcPts val="0"/>
                        </a:spcAft>
                      </a:pPr>
                      <a:r>
                        <a:rPr lang="en-GB" sz="1100" b="1">
                          <a:solidFill>
                            <a:srgbClr val="3F3F3F"/>
                          </a:solidFill>
                          <a:effectLst/>
                          <a:latin typeface="Calibri"/>
                          <a:ea typeface="Times New Roman"/>
                          <a:cs typeface="Times New Roman"/>
                        </a:rPr>
                        <a:t>104</a:t>
                      </a:r>
                      <a:endParaRPr lang="en-US" sz="1100">
                        <a:effectLst/>
                        <a:latin typeface="Calibri"/>
                        <a:ea typeface="Calibri"/>
                        <a:cs typeface="Arial"/>
                      </a:endParaRP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GB" sz="1100" b="1">
                          <a:solidFill>
                            <a:srgbClr val="3F3F3F"/>
                          </a:solidFill>
                          <a:effectLst/>
                          <a:latin typeface="Calibri"/>
                          <a:ea typeface="Times New Roman"/>
                          <a:cs typeface="Times New Roman"/>
                        </a:rPr>
                        <a:t>15</a:t>
                      </a:r>
                      <a:endParaRPr lang="en-US" sz="1100">
                        <a:effectLst/>
                        <a:latin typeface="Calibri"/>
                        <a:ea typeface="Calibri"/>
                        <a:cs typeface="Arial"/>
                      </a:endParaRP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GB" sz="1100" b="1">
                          <a:solidFill>
                            <a:srgbClr val="3F3F3F"/>
                          </a:solidFill>
                          <a:effectLst/>
                          <a:latin typeface="Calibri"/>
                          <a:ea typeface="Times New Roman"/>
                          <a:cs typeface="Times New Roman"/>
                        </a:rPr>
                        <a:t>18</a:t>
                      </a:r>
                      <a:endParaRPr lang="en-US" sz="1100">
                        <a:effectLst/>
                        <a:latin typeface="Calibri"/>
                        <a:ea typeface="Calibri"/>
                        <a:cs typeface="Arial"/>
                      </a:endParaRP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GB" sz="1100" b="1">
                          <a:solidFill>
                            <a:srgbClr val="3F3F3F"/>
                          </a:solidFill>
                          <a:effectLst/>
                          <a:latin typeface="Calibri"/>
                          <a:ea typeface="Times New Roman"/>
                          <a:cs typeface="Times New Roman"/>
                        </a:rPr>
                        <a:t>24960</a:t>
                      </a:r>
                      <a:endParaRPr lang="en-US" sz="1100">
                        <a:effectLst/>
                        <a:latin typeface="Calibri"/>
                        <a:ea typeface="Calibri"/>
                        <a:cs typeface="Arial"/>
                      </a:endParaRP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GB" sz="1100" b="1">
                          <a:solidFill>
                            <a:srgbClr val="3F3F3F"/>
                          </a:solidFill>
                          <a:effectLst/>
                          <a:latin typeface="Calibri"/>
                          <a:ea typeface="Times New Roman"/>
                          <a:cs typeface="Times New Roman"/>
                        </a:rPr>
                        <a:t>49.92</a:t>
                      </a:r>
                      <a:endParaRPr lang="en-US" sz="1100">
                        <a:effectLst/>
                        <a:latin typeface="Calibri"/>
                        <a:ea typeface="Calibri"/>
                        <a:cs typeface="Arial"/>
                      </a:endParaRP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GB" sz="1100" b="1">
                          <a:solidFill>
                            <a:srgbClr val="3F3F3F"/>
                          </a:solidFill>
                          <a:effectLst/>
                          <a:latin typeface="Calibri"/>
                          <a:ea typeface="Times New Roman"/>
                          <a:cs typeface="Times New Roman"/>
                        </a:rPr>
                        <a:t>368</a:t>
                      </a:r>
                      <a:endParaRPr lang="en-US" sz="1100">
                        <a:effectLst/>
                        <a:latin typeface="Calibri"/>
                        <a:ea typeface="Calibri"/>
                        <a:cs typeface="Arial"/>
                      </a:endParaRP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GB" sz="1100" b="1">
                          <a:solidFill>
                            <a:srgbClr val="3F3F3F"/>
                          </a:solidFill>
                          <a:effectLst/>
                          <a:latin typeface="Calibri"/>
                          <a:ea typeface="Times New Roman"/>
                          <a:cs typeface="Times New Roman"/>
                        </a:rPr>
                        <a:t>1</a:t>
                      </a:r>
                      <a:endParaRPr lang="en-US" sz="1100">
                        <a:effectLst/>
                        <a:latin typeface="Calibri"/>
                        <a:ea typeface="Calibri"/>
                        <a:cs typeface="Arial"/>
                      </a:endParaRP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GB" sz="1100" b="1">
                          <a:solidFill>
                            <a:srgbClr val="3F3F3F"/>
                          </a:solidFill>
                          <a:effectLst/>
                          <a:latin typeface="Calibri"/>
                          <a:ea typeface="Times New Roman"/>
                          <a:cs typeface="Times New Roman"/>
                        </a:rPr>
                        <a:t>8</a:t>
                      </a:r>
                      <a:endParaRPr lang="en-US" sz="1100">
                        <a:effectLst/>
                        <a:latin typeface="Calibri"/>
                        <a:ea typeface="Calibri"/>
                        <a:cs typeface="Arial"/>
                      </a:endParaRP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GB" sz="1100" b="1">
                          <a:solidFill>
                            <a:srgbClr val="3F3F3F"/>
                          </a:solidFill>
                          <a:effectLst/>
                          <a:latin typeface="Calibri"/>
                          <a:ea typeface="Times New Roman"/>
                          <a:cs typeface="Times New Roman"/>
                        </a:rPr>
                        <a:t>12</a:t>
                      </a:r>
                      <a:endParaRPr lang="en-US" sz="1100">
                        <a:effectLst/>
                        <a:latin typeface="Calibri"/>
                        <a:ea typeface="Calibri"/>
                        <a:cs typeface="Arial"/>
                      </a:endParaRP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GB" sz="1100" b="1">
                          <a:solidFill>
                            <a:srgbClr val="3F3F3F"/>
                          </a:solidFill>
                          <a:effectLst/>
                          <a:latin typeface="Calibri"/>
                          <a:ea typeface="Times New Roman"/>
                          <a:cs typeface="Times New Roman"/>
                        </a:rPr>
                        <a:t>38272</a:t>
                      </a:r>
                      <a:endParaRPr lang="en-US" sz="1100">
                        <a:effectLst/>
                        <a:latin typeface="Calibri"/>
                        <a:ea typeface="Calibri"/>
                        <a:cs typeface="Arial"/>
                      </a:endParaRP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GB" sz="1100" b="1">
                          <a:solidFill>
                            <a:srgbClr val="3F3F3F"/>
                          </a:solidFill>
                          <a:effectLst/>
                          <a:latin typeface="Calibri"/>
                          <a:ea typeface="Times New Roman"/>
                          <a:cs typeface="Times New Roman"/>
                        </a:rPr>
                        <a:t>15.12</a:t>
                      </a:r>
                      <a:endParaRPr lang="en-US" sz="1100">
                        <a:effectLst/>
                        <a:latin typeface="Calibri"/>
                        <a:ea typeface="Calibri"/>
                        <a:cs typeface="Arial"/>
                      </a:endParaRPr>
                    </a:p>
                  </a:txBody>
                  <a:tcPr marL="68580" marR="68580" marT="0" marB="0">
                    <a:lnL>
                      <a:noFill/>
                    </a:lnL>
                    <a:lnR>
                      <a:noFill/>
                    </a:lnR>
                    <a:lnT>
                      <a:noFill/>
                    </a:lnT>
                    <a:lnB>
                      <a:noFill/>
                    </a:lnB>
                  </a:tcPr>
                </a:tc>
                <a:extLst>
                  <a:ext uri="{0D108BD9-81ED-4DB2-BD59-A6C34878D82A}">
                    <a16:rowId xmlns:a16="http://schemas.microsoft.com/office/drawing/2014/main" val="10002"/>
                  </a:ext>
                </a:extLst>
              </a:tr>
              <a:tr h="441005">
                <a:tc gridSpan="2">
                  <a:txBody>
                    <a:bodyPr/>
                    <a:lstStyle/>
                    <a:p>
                      <a:pPr marL="0" marR="0" algn="ctr">
                        <a:lnSpc>
                          <a:spcPct val="115000"/>
                        </a:lnSpc>
                        <a:spcBef>
                          <a:spcPts val="0"/>
                        </a:spcBef>
                        <a:spcAft>
                          <a:spcPts val="0"/>
                        </a:spcAft>
                      </a:pPr>
                      <a:r>
                        <a:rPr lang="en-GB" sz="1100" b="1">
                          <a:solidFill>
                            <a:srgbClr val="3F3F3F"/>
                          </a:solidFill>
                          <a:effectLst/>
                          <a:latin typeface="Calibri"/>
                          <a:ea typeface="Times New Roman"/>
                          <a:cs typeface="Times New Roman"/>
                        </a:rPr>
                        <a:t>20(m)</a:t>
                      </a:r>
                      <a:endParaRPr lang="en-US" sz="1100">
                        <a:effectLst/>
                        <a:latin typeface="Calibri"/>
                        <a:ea typeface="Calibri"/>
                        <a:cs typeface="Arial"/>
                      </a:endParaRPr>
                    </a:p>
                  </a:txBody>
                  <a:tcPr marL="68580" marR="68580" marT="0" marB="0">
                    <a:lnL>
                      <a:noFill/>
                    </a:lnL>
                    <a:lnR>
                      <a:noFill/>
                    </a:lnR>
                    <a:lnT>
                      <a:noFill/>
                    </a:lnT>
                    <a:lnB>
                      <a:noFill/>
                    </a:lnB>
                    <a:solidFill>
                      <a:srgbClr val="F2F2F2"/>
                    </a:solidFill>
                  </a:tcPr>
                </a:tc>
                <a:tc hMerge="1">
                  <a:txBody>
                    <a:bodyPr/>
                    <a:lstStyle/>
                    <a:p>
                      <a:endParaRPr lang="en-US"/>
                    </a:p>
                  </a:txBody>
                  <a:tcPr/>
                </a:tc>
                <a:tc>
                  <a:txBody>
                    <a:bodyPr/>
                    <a:lstStyle/>
                    <a:p>
                      <a:pPr marL="0" marR="0" algn="ctr">
                        <a:lnSpc>
                          <a:spcPct val="115000"/>
                        </a:lnSpc>
                        <a:spcBef>
                          <a:spcPts val="0"/>
                        </a:spcBef>
                        <a:spcAft>
                          <a:spcPts val="0"/>
                        </a:spcAft>
                      </a:pPr>
                      <a:r>
                        <a:rPr lang="en-GB" sz="1100" b="1">
                          <a:solidFill>
                            <a:srgbClr val="3F3F3F"/>
                          </a:solidFill>
                          <a:effectLst/>
                          <a:latin typeface="Calibri"/>
                          <a:ea typeface="Times New Roman"/>
                          <a:cs typeface="Times New Roman"/>
                        </a:rPr>
                        <a:t>24</a:t>
                      </a:r>
                      <a:endParaRPr lang="en-US" sz="1100">
                        <a:effectLst/>
                        <a:latin typeface="Calibri"/>
                        <a:ea typeface="Calibri"/>
                        <a:cs typeface="Arial"/>
                      </a:endParaRPr>
                    </a:p>
                  </a:txBody>
                  <a:tcPr marL="68580" marR="68580" marT="0" marB="0">
                    <a:lnL>
                      <a:noFill/>
                    </a:lnL>
                    <a:lnR>
                      <a:noFill/>
                    </a:lnR>
                    <a:lnT>
                      <a:noFill/>
                    </a:lnT>
                    <a:lnB>
                      <a:noFill/>
                    </a:lnB>
                    <a:solidFill>
                      <a:srgbClr val="F2F2F2"/>
                    </a:solidFill>
                  </a:tcPr>
                </a:tc>
                <a:tc>
                  <a:txBody>
                    <a:bodyPr/>
                    <a:lstStyle/>
                    <a:p>
                      <a:pPr marL="0" marR="0" algn="ctr">
                        <a:lnSpc>
                          <a:spcPct val="115000"/>
                        </a:lnSpc>
                        <a:spcBef>
                          <a:spcPts val="0"/>
                        </a:spcBef>
                        <a:spcAft>
                          <a:spcPts val="0"/>
                        </a:spcAft>
                      </a:pPr>
                      <a:r>
                        <a:rPr lang="en-GB" sz="1100" b="1">
                          <a:solidFill>
                            <a:srgbClr val="3F3F3F"/>
                          </a:solidFill>
                          <a:effectLst/>
                          <a:latin typeface="Calibri"/>
                          <a:ea typeface="Times New Roman"/>
                          <a:cs typeface="Times New Roman"/>
                        </a:rPr>
                        <a:t>15</a:t>
                      </a:r>
                      <a:endParaRPr lang="en-US" sz="1100">
                        <a:effectLst/>
                        <a:latin typeface="Calibri"/>
                        <a:ea typeface="Calibri"/>
                        <a:cs typeface="Arial"/>
                      </a:endParaRPr>
                    </a:p>
                  </a:txBody>
                  <a:tcPr marL="68580" marR="68580" marT="0" marB="0">
                    <a:lnL>
                      <a:noFill/>
                    </a:lnL>
                    <a:lnR>
                      <a:noFill/>
                    </a:lnR>
                    <a:lnT>
                      <a:noFill/>
                    </a:lnT>
                    <a:lnB>
                      <a:noFill/>
                    </a:lnB>
                    <a:solidFill>
                      <a:srgbClr val="F2F2F2"/>
                    </a:solidFill>
                  </a:tcPr>
                </a:tc>
                <a:tc>
                  <a:txBody>
                    <a:bodyPr/>
                    <a:lstStyle/>
                    <a:p>
                      <a:pPr marL="0" marR="0" algn="ctr">
                        <a:lnSpc>
                          <a:spcPct val="115000"/>
                        </a:lnSpc>
                        <a:spcBef>
                          <a:spcPts val="0"/>
                        </a:spcBef>
                        <a:spcAft>
                          <a:spcPts val="0"/>
                        </a:spcAft>
                      </a:pPr>
                      <a:r>
                        <a:rPr lang="en-GB" sz="1100" b="1">
                          <a:solidFill>
                            <a:srgbClr val="3F3F3F"/>
                          </a:solidFill>
                          <a:effectLst/>
                          <a:latin typeface="Calibri"/>
                          <a:ea typeface="Times New Roman"/>
                          <a:cs typeface="Times New Roman"/>
                        </a:rPr>
                        <a:t>18</a:t>
                      </a:r>
                      <a:endParaRPr lang="en-US" sz="1100">
                        <a:effectLst/>
                        <a:latin typeface="Calibri"/>
                        <a:ea typeface="Calibri"/>
                        <a:cs typeface="Arial"/>
                      </a:endParaRPr>
                    </a:p>
                  </a:txBody>
                  <a:tcPr marL="68580" marR="68580" marT="0" marB="0">
                    <a:lnL>
                      <a:noFill/>
                    </a:lnL>
                    <a:lnR>
                      <a:noFill/>
                    </a:lnR>
                    <a:lnT>
                      <a:noFill/>
                    </a:lnT>
                    <a:lnB>
                      <a:noFill/>
                    </a:lnB>
                    <a:solidFill>
                      <a:srgbClr val="F2F2F2"/>
                    </a:solidFill>
                  </a:tcPr>
                </a:tc>
                <a:tc>
                  <a:txBody>
                    <a:bodyPr/>
                    <a:lstStyle/>
                    <a:p>
                      <a:pPr marL="0" marR="0" algn="ctr">
                        <a:lnSpc>
                          <a:spcPct val="115000"/>
                        </a:lnSpc>
                        <a:spcBef>
                          <a:spcPts val="0"/>
                        </a:spcBef>
                        <a:spcAft>
                          <a:spcPts val="0"/>
                        </a:spcAft>
                      </a:pPr>
                      <a:r>
                        <a:rPr lang="en-GB" sz="1100" b="1">
                          <a:solidFill>
                            <a:srgbClr val="3F3F3F"/>
                          </a:solidFill>
                          <a:effectLst/>
                          <a:latin typeface="Calibri"/>
                          <a:ea typeface="Times New Roman"/>
                          <a:cs typeface="Times New Roman"/>
                        </a:rPr>
                        <a:t>19080</a:t>
                      </a:r>
                      <a:endParaRPr lang="en-US" sz="1100">
                        <a:effectLst/>
                        <a:latin typeface="Calibri"/>
                        <a:ea typeface="Calibri"/>
                        <a:cs typeface="Arial"/>
                      </a:endParaRPr>
                    </a:p>
                  </a:txBody>
                  <a:tcPr marL="68580" marR="68580" marT="0" marB="0">
                    <a:lnL>
                      <a:noFill/>
                    </a:lnL>
                    <a:lnR>
                      <a:noFill/>
                    </a:lnR>
                    <a:lnT>
                      <a:noFill/>
                    </a:lnT>
                    <a:lnB>
                      <a:noFill/>
                    </a:lnB>
                    <a:solidFill>
                      <a:srgbClr val="F2F2F2"/>
                    </a:solidFill>
                  </a:tcPr>
                </a:tc>
                <a:tc>
                  <a:txBody>
                    <a:bodyPr/>
                    <a:lstStyle/>
                    <a:p>
                      <a:pPr marL="0" marR="0" algn="ctr">
                        <a:lnSpc>
                          <a:spcPct val="115000"/>
                        </a:lnSpc>
                        <a:spcBef>
                          <a:spcPts val="0"/>
                        </a:spcBef>
                        <a:spcAft>
                          <a:spcPts val="0"/>
                        </a:spcAft>
                      </a:pPr>
                      <a:r>
                        <a:rPr lang="en-GB" sz="1100" b="1">
                          <a:solidFill>
                            <a:srgbClr val="3F3F3F"/>
                          </a:solidFill>
                          <a:effectLst/>
                          <a:latin typeface="Calibri"/>
                          <a:ea typeface="Times New Roman"/>
                          <a:cs typeface="Times New Roman"/>
                        </a:rPr>
                        <a:t>38.16</a:t>
                      </a:r>
                      <a:endParaRPr lang="en-US" sz="1100">
                        <a:effectLst/>
                        <a:latin typeface="Calibri"/>
                        <a:ea typeface="Calibri"/>
                        <a:cs typeface="Arial"/>
                      </a:endParaRPr>
                    </a:p>
                  </a:txBody>
                  <a:tcPr marL="68580" marR="68580" marT="0" marB="0">
                    <a:lnL>
                      <a:noFill/>
                    </a:lnL>
                    <a:lnR>
                      <a:noFill/>
                    </a:lnR>
                    <a:lnT>
                      <a:noFill/>
                    </a:lnT>
                    <a:lnB>
                      <a:noFill/>
                    </a:lnB>
                    <a:solidFill>
                      <a:srgbClr val="F2F2F2"/>
                    </a:solidFill>
                  </a:tcPr>
                </a:tc>
                <a:tc>
                  <a:txBody>
                    <a:bodyPr/>
                    <a:lstStyle/>
                    <a:p>
                      <a:pPr marL="0" marR="0" algn="ctr">
                        <a:lnSpc>
                          <a:spcPct val="115000"/>
                        </a:lnSpc>
                        <a:spcBef>
                          <a:spcPts val="0"/>
                        </a:spcBef>
                        <a:spcAft>
                          <a:spcPts val="0"/>
                        </a:spcAft>
                      </a:pPr>
                      <a:r>
                        <a:rPr lang="en-GB" sz="1100" b="1">
                          <a:solidFill>
                            <a:srgbClr val="3F3F3F"/>
                          </a:solidFill>
                          <a:effectLst/>
                          <a:latin typeface="Calibri"/>
                          <a:ea typeface="Times New Roman"/>
                          <a:cs typeface="Times New Roman"/>
                        </a:rPr>
                        <a:t>490</a:t>
                      </a:r>
                      <a:endParaRPr lang="en-US" sz="1100">
                        <a:effectLst/>
                        <a:latin typeface="Calibri"/>
                        <a:ea typeface="Calibri"/>
                        <a:cs typeface="Arial"/>
                      </a:endParaRPr>
                    </a:p>
                  </a:txBody>
                  <a:tcPr marL="68580" marR="68580" marT="0" marB="0">
                    <a:lnL>
                      <a:noFill/>
                    </a:lnL>
                    <a:lnR>
                      <a:noFill/>
                    </a:lnR>
                    <a:lnT>
                      <a:noFill/>
                    </a:lnT>
                    <a:lnB>
                      <a:noFill/>
                    </a:lnB>
                    <a:solidFill>
                      <a:srgbClr val="F2F2F2"/>
                    </a:solidFill>
                  </a:tcPr>
                </a:tc>
                <a:tc>
                  <a:txBody>
                    <a:bodyPr/>
                    <a:lstStyle/>
                    <a:p>
                      <a:pPr marL="0" marR="0" algn="ctr">
                        <a:lnSpc>
                          <a:spcPct val="115000"/>
                        </a:lnSpc>
                        <a:spcBef>
                          <a:spcPts val="0"/>
                        </a:spcBef>
                        <a:spcAft>
                          <a:spcPts val="0"/>
                        </a:spcAft>
                      </a:pPr>
                      <a:r>
                        <a:rPr lang="en-GB" sz="1100" b="1">
                          <a:solidFill>
                            <a:srgbClr val="3F3F3F"/>
                          </a:solidFill>
                          <a:effectLst/>
                          <a:latin typeface="Calibri"/>
                          <a:ea typeface="Times New Roman"/>
                          <a:cs typeface="Times New Roman"/>
                        </a:rPr>
                        <a:t>1</a:t>
                      </a:r>
                      <a:endParaRPr lang="en-US" sz="1100">
                        <a:effectLst/>
                        <a:latin typeface="Calibri"/>
                        <a:ea typeface="Calibri"/>
                        <a:cs typeface="Arial"/>
                      </a:endParaRPr>
                    </a:p>
                  </a:txBody>
                  <a:tcPr marL="68580" marR="68580" marT="0" marB="0">
                    <a:lnL>
                      <a:noFill/>
                    </a:lnL>
                    <a:lnR>
                      <a:noFill/>
                    </a:lnR>
                    <a:lnT>
                      <a:noFill/>
                    </a:lnT>
                    <a:lnB>
                      <a:noFill/>
                    </a:lnB>
                    <a:solidFill>
                      <a:srgbClr val="F2F2F2"/>
                    </a:solidFill>
                  </a:tcPr>
                </a:tc>
                <a:tc>
                  <a:txBody>
                    <a:bodyPr/>
                    <a:lstStyle/>
                    <a:p>
                      <a:pPr marL="0" marR="0" algn="ctr">
                        <a:lnSpc>
                          <a:spcPct val="115000"/>
                        </a:lnSpc>
                        <a:spcBef>
                          <a:spcPts val="0"/>
                        </a:spcBef>
                        <a:spcAft>
                          <a:spcPts val="0"/>
                        </a:spcAft>
                      </a:pPr>
                      <a:r>
                        <a:rPr lang="en-GB" sz="1100" b="1">
                          <a:solidFill>
                            <a:srgbClr val="3F3F3F"/>
                          </a:solidFill>
                          <a:effectLst/>
                          <a:latin typeface="Calibri"/>
                          <a:ea typeface="Times New Roman"/>
                          <a:cs typeface="Times New Roman"/>
                        </a:rPr>
                        <a:t>8</a:t>
                      </a:r>
                      <a:endParaRPr lang="en-US" sz="1100">
                        <a:effectLst/>
                        <a:latin typeface="Calibri"/>
                        <a:ea typeface="Calibri"/>
                        <a:cs typeface="Arial"/>
                      </a:endParaRPr>
                    </a:p>
                  </a:txBody>
                  <a:tcPr marL="68580" marR="68580" marT="0" marB="0">
                    <a:lnL>
                      <a:noFill/>
                    </a:lnL>
                    <a:lnR>
                      <a:noFill/>
                    </a:lnR>
                    <a:lnT>
                      <a:noFill/>
                    </a:lnT>
                    <a:lnB>
                      <a:noFill/>
                    </a:lnB>
                    <a:solidFill>
                      <a:srgbClr val="F2F2F2"/>
                    </a:solidFill>
                  </a:tcPr>
                </a:tc>
                <a:tc>
                  <a:txBody>
                    <a:bodyPr/>
                    <a:lstStyle/>
                    <a:p>
                      <a:pPr marL="0" marR="0" algn="ctr">
                        <a:lnSpc>
                          <a:spcPct val="115000"/>
                        </a:lnSpc>
                        <a:spcBef>
                          <a:spcPts val="0"/>
                        </a:spcBef>
                        <a:spcAft>
                          <a:spcPts val="0"/>
                        </a:spcAft>
                      </a:pPr>
                      <a:r>
                        <a:rPr lang="en-GB" sz="1100" b="1">
                          <a:solidFill>
                            <a:srgbClr val="3F3F3F"/>
                          </a:solidFill>
                          <a:effectLst/>
                          <a:latin typeface="Calibri"/>
                          <a:ea typeface="Times New Roman"/>
                          <a:cs typeface="Times New Roman"/>
                        </a:rPr>
                        <a:t>12</a:t>
                      </a:r>
                      <a:endParaRPr lang="en-US" sz="1100">
                        <a:effectLst/>
                        <a:latin typeface="Calibri"/>
                        <a:ea typeface="Calibri"/>
                        <a:cs typeface="Arial"/>
                      </a:endParaRPr>
                    </a:p>
                  </a:txBody>
                  <a:tcPr marL="68580" marR="68580" marT="0" marB="0">
                    <a:lnL>
                      <a:noFill/>
                    </a:lnL>
                    <a:lnR>
                      <a:noFill/>
                    </a:lnR>
                    <a:lnT>
                      <a:noFill/>
                    </a:lnT>
                    <a:lnB>
                      <a:noFill/>
                    </a:lnB>
                    <a:solidFill>
                      <a:srgbClr val="F2F2F2"/>
                    </a:solidFill>
                  </a:tcPr>
                </a:tc>
                <a:tc>
                  <a:txBody>
                    <a:bodyPr/>
                    <a:lstStyle/>
                    <a:p>
                      <a:pPr marL="0" marR="0" algn="ctr">
                        <a:lnSpc>
                          <a:spcPct val="115000"/>
                        </a:lnSpc>
                        <a:spcBef>
                          <a:spcPts val="0"/>
                        </a:spcBef>
                        <a:spcAft>
                          <a:spcPts val="0"/>
                        </a:spcAft>
                      </a:pPr>
                      <a:r>
                        <a:rPr lang="en-GB" sz="1100" b="1">
                          <a:solidFill>
                            <a:srgbClr val="3F3F3F"/>
                          </a:solidFill>
                          <a:effectLst/>
                          <a:latin typeface="Calibri"/>
                          <a:ea typeface="Times New Roman"/>
                          <a:cs typeface="Times New Roman"/>
                        </a:rPr>
                        <a:t>11760</a:t>
                      </a:r>
                      <a:endParaRPr lang="en-US" sz="1100">
                        <a:effectLst/>
                        <a:latin typeface="Calibri"/>
                        <a:ea typeface="Calibri"/>
                        <a:cs typeface="Arial"/>
                      </a:endParaRPr>
                    </a:p>
                  </a:txBody>
                  <a:tcPr marL="68580" marR="68580" marT="0" marB="0">
                    <a:lnL>
                      <a:noFill/>
                    </a:lnL>
                    <a:lnR>
                      <a:noFill/>
                    </a:lnR>
                    <a:lnT>
                      <a:noFill/>
                    </a:lnT>
                    <a:lnB>
                      <a:noFill/>
                    </a:lnB>
                    <a:solidFill>
                      <a:srgbClr val="F2F2F2"/>
                    </a:solidFill>
                  </a:tcPr>
                </a:tc>
                <a:tc>
                  <a:txBody>
                    <a:bodyPr/>
                    <a:lstStyle/>
                    <a:p>
                      <a:pPr marL="0" marR="0" algn="ctr">
                        <a:lnSpc>
                          <a:spcPct val="115000"/>
                        </a:lnSpc>
                        <a:spcBef>
                          <a:spcPts val="0"/>
                        </a:spcBef>
                        <a:spcAft>
                          <a:spcPts val="0"/>
                        </a:spcAft>
                      </a:pPr>
                      <a:r>
                        <a:rPr lang="en-GB" sz="1100" b="1">
                          <a:solidFill>
                            <a:srgbClr val="3F3F3F"/>
                          </a:solidFill>
                          <a:effectLst/>
                          <a:latin typeface="Calibri"/>
                          <a:ea typeface="Times New Roman"/>
                          <a:cs typeface="Times New Roman"/>
                        </a:rPr>
                        <a:t>4.64</a:t>
                      </a:r>
                      <a:endParaRPr lang="en-US" sz="1100">
                        <a:effectLst/>
                        <a:latin typeface="Calibri"/>
                        <a:ea typeface="Calibri"/>
                        <a:cs typeface="Arial"/>
                      </a:endParaRPr>
                    </a:p>
                  </a:txBody>
                  <a:tcPr marL="68580" marR="68580" marT="0" marB="0">
                    <a:lnL>
                      <a:noFill/>
                    </a:lnL>
                    <a:lnR>
                      <a:noFill/>
                    </a:lnR>
                    <a:lnT>
                      <a:noFill/>
                    </a:lnT>
                    <a:lnB>
                      <a:noFill/>
                    </a:lnB>
                    <a:solidFill>
                      <a:srgbClr val="F2F2F2"/>
                    </a:solidFill>
                  </a:tcPr>
                </a:tc>
                <a:extLst>
                  <a:ext uri="{0D108BD9-81ED-4DB2-BD59-A6C34878D82A}">
                    <a16:rowId xmlns:a16="http://schemas.microsoft.com/office/drawing/2014/main" val="10003"/>
                  </a:ext>
                </a:extLst>
              </a:tr>
              <a:tr h="441005">
                <a:tc gridSpan="2">
                  <a:txBody>
                    <a:bodyPr/>
                    <a:lstStyle/>
                    <a:p>
                      <a:pPr marL="0" marR="0" algn="ctr">
                        <a:lnSpc>
                          <a:spcPct val="115000"/>
                        </a:lnSpc>
                        <a:spcBef>
                          <a:spcPts val="0"/>
                        </a:spcBef>
                        <a:spcAft>
                          <a:spcPts val="0"/>
                        </a:spcAft>
                      </a:pPr>
                      <a:r>
                        <a:rPr lang="en-GB" sz="1100" b="1">
                          <a:solidFill>
                            <a:srgbClr val="3F3F3F"/>
                          </a:solidFill>
                          <a:effectLst/>
                          <a:latin typeface="Calibri"/>
                          <a:ea typeface="Times New Roman"/>
                          <a:cs typeface="Times New Roman"/>
                        </a:rPr>
                        <a:t>Total </a:t>
                      </a:r>
                      <a:endParaRPr lang="en-US" sz="1100">
                        <a:effectLst/>
                        <a:latin typeface="Calibri"/>
                        <a:ea typeface="Calibri"/>
                        <a:cs typeface="Arial"/>
                      </a:endParaRPr>
                    </a:p>
                  </a:txBody>
                  <a:tcPr marL="68580" marR="68580" marT="0" marB="0">
                    <a:lnL>
                      <a:noFill/>
                    </a:lnL>
                    <a:lnR>
                      <a:noFill/>
                    </a:lnR>
                    <a:lnT>
                      <a:noFill/>
                    </a:lnT>
                    <a:lnB>
                      <a:noFill/>
                    </a:lnB>
                  </a:tcPr>
                </a:tc>
                <a:tc hMerge="1">
                  <a:txBody>
                    <a:bodyPr/>
                    <a:lstStyle/>
                    <a:p>
                      <a:endParaRPr lang="en-US"/>
                    </a:p>
                  </a:txBody>
                  <a:tcPr/>
                </a:tc>
                <a:tc>
                  <a:txBody>
                    <a:bodyPr/>
                    <a:lstStyle/>
                    <a:p>
                      <a:pPr marL="0" marR="0" algn="ctr">
                        <a:lnSpc>
                          <a:spcPct val="115000"/>
                        </a:lnSpc>
                        <a:spcBef>
                          <a:spcPts val="0"/>
                        </a:spcBef>
                        <a:spcAft>
                          <a:spcPts val="0"/>
                        </a:spcAft>
                      </a:pPr>
                      <a:r>
                        <a:rPr lang="en-GB" sz="1100" b="1">
                          <a:solidFill>
                            <a:srgbClr val="3F3F3F"/>
                          </a:solidFill>
                          <a:effectLst/>
                          <a:latin typeface="Calibri"/>
                          <a:ea typeface="Times New Roman"/>
                          <a:cs typeface="Times New Roman"/>
                        </a:rPr>
                        <a:t> </a:t>
                      </a:r>
                      <a:endParaRPr lang="en-US" sz="1100">
                        <a:effectLst/>
                        <a:latin typeface="Calibri"/>
                        <a:ea typeface="Calibri"/>
                        <a:cs typeface="Arial"/>
                      </a:endParaRP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GB" sz="1100" b="1">
                          <a:solidFill>
                            <a:srgbClr val="3F3F3F"/>
                          </a:solidFill>
                          <a:effectLst/>
                          <a:latin typeface="Calibri"/>
                          <a:ea typeface="Times New Roman"/>
                          <a:cs typeface="Times New Roman"/>
                        </a:rPr>
                        <a:t> </a:t>
                      </a:r>
                      <a:endParaRPr lang="en-US" sz="1100">
                        <a:effectLst/>
                        <a:latin typeface="Calibri"/>
                        <a:ea typeface="Calibri"/>
                        <a:cs typeface="Arial"/>
                      </a:endParaRP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GB" sz="1100" b="1">
                          <a:solidFill>
                            <a:srgbClr val="3F3F3F"/>
                          </a:solidFill>
                          <a:effectLst/>
                          <a:latin typeface="Calibri"/>
                          <a:ea typeface="Times New Roman"/>
                          <a:cs typeface="Times New Roman"/>
                        </a:rPr>
                        <a:t> </a:t>
                      </a:r>
                      <a:endParaRPr lang="en-US" sz="1100">
                        <a:effectLst/>
                        <a:latin typeface="Calibri"/>
                        <a:ea typeface="Calibri"/>
                        <a:cs typeface="Arial"/>
                      </a:endParaRP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GB" sz="1100" b="1">
                          <a:solidFill>
                            <a:srgbClr val="3F3F3F"/>
                          </a:solidFill>
                          <a:effectLst/>
                          <a:latin typeface="Calibri"/>
                          <a:ea typeface="Times New Roman"/>
                          <a:cs typeface="Times New Roman"/>
                        </a:rPr>
                        <a:t> </a:t>
                      </a:r>
                      <a:endParaRPr lang="en-US" sz="1100">
                        <a:effectLst/>
                        <a:latin typeface="Calibri"/>
                        <a:ea typeface="Calibri"/>
                        <a:cs typeface="Arial"/>
                      </a:endParaRP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GB" sz="1100" b="1">
                          <a:solidFill>
                            <a:srgbClr val="3F3F3F"/>
                          </a:solidFill>
                          <a:effectLst/>
                          <a:latin typeface="Calibri"/>
                          <a:ea typeface="Times New Roman"/>
                          <a:cs typeface="Times New Roman"/>
                        </a:rPr>
                        <a:t>88.08</a:t>
                      </a:r>
                      <a:endParaRPr lang="en-US" sz="1100">
                        <a:effectLst/>
                        <a:latin typeface="Calibri"/>
                        <a:ea typeface="Calibri"/>
                        <a:cs typeface="Arial"/>
                      </a:endParaRP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GB" sz="1100" b="1">
                          <a:solidFill>
                            <a:srgbClr val="3F3F3F"/>
                          </a:solidFill>
                          <a:effectLst/>
                          <a:latin typeface="Calibri"/>
                          <a:ea typeface="Times New Roman"/>
                          <a:cs typeface="Times New Roman"/>
                        </a:rPr>
                        <a:t> </a:t>
                      </a:r>
                      <a:endParaRPr lang="en-US" sz="1100">
                        <a:effectLst/>
                        <a:latin typeface="Calibri"/>
                        <a:ea typeface="Calibri"/>
                        <a:cs typeface="Arial"/>
                      </a:endParaRP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GB" sz="1100" b="1">
                          <a:solidFill>
                            <a:srgbClr val="3F3F3F"/>
                          </a:solidFill>
                          <a:effectLst/>
                          <a:latin typeface="Calibri"/>
                          <a:ea typeface="Times New Roman"/>
                          <a:cs typeface="Times New Roman"/>
                        </a:rPr>
                        <a:t> </a:t>
                      </a:r>
                      <a:endParaRPr lang="en-US" sz="1100">
                        <a:effectLst/>
                        <a:latin typeface="Calibri"/>
                        <a:ea typeface="Calibri"/>
                        <a:cs typeface="Arial"/>
                      </a:endParaRP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GB" sz="1100" b="1">
                          <a:solidFill>
                            <a:srgbClr val="3F3F3F"/>
                          </a:solidFill>
                          <a:effectLst/>
                          <a:latin typeface="Calibri"/>
                          <a:ea typeface="Times New Roman"/>
                          <a:cs typeface="Times New Roman"/>
                        </a:rPr>
                        <a:t> </a:t>
                      </a:r>
                      <a:endParaRPr lang="en-US" sz="1100">
                        <a:effectLst/>
                        <a:latin typeface="Calibri"/>
                        <a:ea typeface="Calibri"/>
                        <a:cs typeface="Arial"/>
                      </a:endParaRP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GB" sz="1100" b="1">
                          <a:solidFill>
                            <a:srgbClr val="3F3F3F"/>
                          </a:solidFill>
                          <a:effectLst/>
                          <a:latin typeface="Calibri"/>
                          <a:ea typeface="Times New Roman"/>
                          <a:cs typeface="Times New Roman"/>
                        </a:rPr>
                        <a:t> </a:t>
                      </a:r>
                      <a:endParaRPr lang="en-US" sz="1100">
                        <a:effectLst/>
                        <a:latin typeface="Calibri"/>
                        <a:ea typeface="Calibri"/>
                        <a:cs typeface="Arial"/>
                      </a:endParaRP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GB" sz="1100" b="1">
                          <a:solidFill>
                            <a:srgbClr val="3F3F3F"/>
                          </a:solidFill>
                          <a:effectLst/>
                          <a:latin typeface="Calibri"/>
                          <a:ea typeface="Times New Roman"/>
                          <a:cs typeface="Times New Roman"/>
                        </a:rPr>
                        <a:t> </a:t>
                      </a:r>
                      <a:endParaRPr lang="en-US" sz="1100">
                        <a:effectLst/>
                        <a:latin typeface="Calibri"/>
                        <a:ea typeface="Calibri"/>
                        <a:cs typeface="Arial"/>
                      </a:endParaRP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GB" sz="1100" b="1" dirty="0">
                          <a:solidFill>
                            <a:srgbClr val="3F3F3F"/>
                          </a:solidFill>
                          <a:effectLst/>
                          <a:latin typeface="Calibri"/>
                          <a:ea typeface="Times New Roman"/>
                          <a:cs typeface="Times New Roman"/>
                        </a:rPr>
                        <a:t>19.76</a:t>
                      </a:r>
                      <a:endParaRPr lang="en-US" sz="1100" dirty="0">
                        <a:effectLst/>
                        <a:latin typeface="Calibri"/>
                        <a:ea typeface="Calibri"/>
                        <a:cs typeface="Arial"/>
                      </a:endParaRPr>
                    </a:p>
                  </a:txBody>
                  <a:tcPr marL="68580" marR="68580" marT="0" marB="0">
                    <a:lnL>
                      <a:noFill/>
                    </a:lnL>
                    <a:lnR>
                      <a:noFill/>
                    </a:lnR>
                    <a:lnT>
                      <a:noFill/>
                    </a:lnT>
                    <a:lnB>
                      <a:noFill/>
                    </a:lnB>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61812293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en-US" b="1" dirty="0"/>
              <a:t>Total weight of steel in the piles is 107.84 ton.</a:t>
            </a:r>
          </a:p>
          <a:p>
            <a:r>
              <a:rPr lang="en-US" b="1" dirty="0"/>
              <a:t>The cost of 1 ton of the steel (420 MPa) is 2650 NIS.</a:t>
            </a:r>
          </a:p>
          <a:p>
            <a:r>
              <a:rPr lang="en-US" b="1" dirty="0"/>
              <a:t>Total cost of steel= 2650 * 107.84 = 285800 NIS</a:t>
            </a:r>
          </a:p>
          <a:p>
            <a:r>
              <a:rPr lang="en-US" b="1" dirty="0"/>
              <a:t>Total cost of piles = 658464 + 25750 + 285800 = 970000 NIS.</a:t>
            </a:r>
          </a:p>
        </p:txBody>
      </p:sp>
    </p:spTree>
    <p:extLst>
      <p:ext uri="{BB962C8B-B14F-4D97-AF65-F5344CB8AC3E}">
        <p14:creationId xmlns:p14="http://schemas.microsoft.com/office/powerpoint/2010/main" val="121848996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D8F783-BA2F-445E-A4BC-D9C0858DE5DE}"/>
              </a:ext>
            </a:extLst>
          </p:cNvPr>
          <p:cNvSpPr>
            <a:spLocks noGrp="1"/>
          </p:cNvSpPr>
          <p:nvPr>
            <p:ph type="title"/>
          </p:nvPr>
        </p:nvSpPr>
        <p:spPr>
          <a:xfrm>
            <a:off x="1640156" y="202769"/>
            <a:ext cx="8911687" cy="1280890"/>
          </a:xfrm>
        </p:spPr>
        <p:txBody>
          <a:bodyPr/>
          <a:lstStyle/>
          <a:p>
            <a:r>
              <a:rPr lang="en-US" b="1" dirty="0"/>
              <a:t>Raft foundation Design</a:t>
            </a:r>
            <a:r>
              <a:rPr lang="en-US" dirty="0"/>
              <a:t> </a:t>
            </a:r>
          </a:p>
        </p:txBody>
      </p:sp>
      <p:sp>
        <p:nvSpPr>
          <p:cNvPr id="3" name="Content Placeholder 2">
            <a:extLst>
              <a:ext uri="{FF2B5EF4-FFF2-40B4-BE49-F238E27FC236}">
                <a16:creationId xmlns:a16="http://schemas.microsoft.com/office/drawing/2014/main" id="{9BE6BFB9-3CEC-42B6-9430-22CCF6369C59}"/>
              </a:ext>
            </a:extLst>
          </p:cNvPr>
          <p:cNvSpPr>
            <a:spLocks noGrp="1"/>
          </p:cNvSpPr>
          <p:nvPr>
            <p:ph idx="1"/>
          </p:nvPr>
        </p:nvSpPr>
        <p:spPr>
          <a:xfrm>
            <a:off x="726141" y="1272987"/>
            <a:ext cx="11152094" cy="5382243"/>
          </a:xfrm>
        </p:spPr>
        <p:txBody>
          <a:bodyPr/>
          <a:lstStyle/>
          <a:p>
            <a:r>
              <a:rPr lang="en-US" dirty="0"/>
              <a:t>Design of foundation </a:t>
            </a:r>
          </a:p>
          <a:p>
            <a:r>
              <a:rPr lang="en-US" dirty="0"/>
              <a:t>The type of foundation that is used is raft foundation with piles, the capacity of Pile </a:t>
            </a:r>
          </a:p>
          <a:p>
            <a:r>
              <a:rPr lang="en-US" dirty="0"/>
              <a:t>950KN, the diameter of it 90 cm, length equals 9m and raft thickness = 1.4m </a:t>
            </a:r>
          </a:p>
          <a:p>
            <a:r>
              <a:rPr lang="en-US" dirty="0"/>
              <a:t>The foundation is modeled using SAFE 2016 Program, Figure 1-13 shows the layout of  </a:t>
            </a:r>
            <a:br>
              <a:rPr lang="en-US" dirty="0"/>
            </a:br>
            <a:r>
              <a:rPr lang="en-US" dirty="0"/>
              <a:t>foundation and its modeling on SAFE Program </a:t>
            </a:r>
          </a:p>
          <a:p>
            <a:endParaRPr lang="en-US" dirty="0"/>
          </a:p>
        </p:txBody>
      </p:sp>
      <p:pic>
        <p:nvPicPr>
          <p:cNvPr id="4" name="Picture 3">
            <a:extLst>
              <a:ext uri="{FF2B5EF4-FFF2-40B4-BE49-F238E27FC236}">
                <a16:creationId xmlns:a16="http://schemas.microsoft.com/office/drawing/2014/main" id="{F250EBB1-4856-4418-8510-7CA990EE0FB1}"/>
              </a:ext>
            </a:extLst>
          </p:cNvPr>
          <p:cNvPicPr/>
          <p:nvPr/>
        </p:nvPicPr>
        <p:blipFill>
          <a:blip r:embed="rId2">
            <a:extLst>
              <a:ext uri="{28A0092B-C50C-407E-A947-70E740481C1C}">
                <a14:useLocalDpi xmlns:a14="http://schemas.microsoft.com/office/drawing/2010/main" val="0"/>
              </a:ext>
            </a:extLst>
          </a:blip>
          <a:srcRect/>
          <a:stretch>
            <a:fillRect/>
          </a:stretch>
        </p:blipFill>
        <p:spPr>
          <a:xfrm>
            <a:off x="3818254" y="3612776"/>
            <a:ext cx="5254027" cy="2948482"/>
          </a:xfrm>
          <a:prstGeom prst="rect">
            <a:avLst/>
          </a:prstGeom>
          <a:noFill/>
        </p:spPr>
      </p:pic>
    </p:spTree>
    <p:extLst>
      <p:ext uri="{BB962C8B-B14F-4D97-AF65-F5344CB8AC3E}">
        <p14:creationId xmlns:p14="http://schemas.microsoft.com/office/powerpoint/2010/main" val="168248376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21B818-7F6A-435D-ABA4-FEA3EEC80C1D}"/>
              </a:ext>
            </a:extLst>
          </p:cNvPr>
          <p:cNvSpPr>
            <a:spLocks noGrp="1"/>
          </p:cNvSpPr>
          <p:nvPr>
            <p:ph type="title"/>
          </p:nvPr>
        </p:nvSpPr>
        <p:spPr>
          <a:xfrm>
            <a:off x="1703406" y="306333"/>
            <a:ext cx="8911687" cy="1280890"/>
          </a:xfrm>
        </p:spPr>
        <p:txBody>
          <a:bodyPr/>
          <a:lstStyle/>
          <a:p>
            <a:r>
              <a:rPr lang="en-US" dirty="0"/>
              <a:t>Punching Shear Check</a:t>
            </a:r>
            <a:br>
              <a:rPr lang="en-US" dirty="0"/>
            </a:br>
            <a:endParaRPr lang="en-US" dirty="0"/>
          </a:p>
        </p:txBody>
      </p:sp>
      <p:sp>
        <p:nvSpPr>
          <p:cNvPr id="3" name="Content Placeholder 2">
            <a:extLst>
              <a:ext uri="{FF2B5EF4-FFF2-40B4-BE49-F238E27FC236}">
                <a16:creationId xmlns:a16="http://schemas.microsoft.com/office/drawing/2014/main" id="{D7FE08E4-6BD0-4DDF-9F1E-7AE190180FC7}"/>
              </a:ext>
            </a:extLst>
          </p:cNvPr>
          <p:cNvSpPr>
            <a:spLocks noGrp="1"/>
          </p:cNvSpPr>
          <p:nvPr>
            <p:ph idx="1"/>
          </p:nvPr>
        </p:nvSpPr>
        <p:spPr>
          <a:xfrm>
            <a:off x="354563" y="1300065"/>
            <a:ext cx="11837437" cy="5557935"/>
          </a:xfrm>
        </p:spPr>
        <p:txBody>
          <a:bodyPr/>
          <a:lstStyle/>
          <a:p>
            <a:r>
              <a:rPr lang="en-US" dirty="0"/>
              <a:t>Punching Shear Check  </a:t>
            </a:r>
          </a:p>
          <a:p>
            <a:r>
              <a:rPr lang="en-US" dirty="0"/>
              <a:t>Wide Beam Shear Check  </a:t>
            </a:r>
          </a:p>
          <a:p>
            <a:endParaRPr lang="en-US" dirty="0"/>
          </a:p>
        </p:txBody>
      </p:sp>
      <p:pic>
        <p:nvPicPr>
          <p:cNvPr id="4" name="Picture 3">
            <a:extLst>
              <a:ext uri="{FF2B5EF4-FFF2-40B4-BE49-F238E27FC236}">
                <a16:creationId xmlns:a16="http://schemas.microsoft.com/office/drawing/2014/main" id="{A25C7EA6-2EDD-4C25-8DDB-3AEB63F6CEAF}"/>
              </a:ext>
            </a:extLst>
          </p:cNvPr>
          <p:cNvPicPr/>
          <p:nvPr/>
        </p:nvPicPr>
        <p:blipFill>
          <a:blip r:embed="rId2">
            <a:extLst>
              <a:ext uri="{28A0092B-C50C-407E-A947-70E740481C1C}">
                <a14:useLocalDpi xmlns:a14="http://schemas.microsoft.com/office/drawing/2010/main" val="0"/>
              </a:ext>
            </a:extLst>
          </a:blip>
          <a:srcRect/>
          <a:stretch>
            <a:fillRect/>
          </a:stretch>
        </p:blipFill>
        <p:spPr>
          <a:xfrm>
            <a:off x="6657625" y="1416031"/>
            <a:ext cx="5433060" cy="3204845"/>
          </a:xfrm>
          <a:prstGeom prst="rect">
            <a:avLst/>
          </a:prstGeom>
          <a:noFill/>
        </p:spPr>
      </p:pic>
      <p:pic>
        <p:nvPicPr>
          <p:cNvPr id="5" name="Picture 4">
            <a:extLst>
              <a:ext uri="{FF2B5EF4-FFF2-40B4-BE49-F238E27FC236}">
                <a16:creationId xmlns:a16="http://schemas.microsoft.com/office/drawing/2014/main" id="{8EE4F19F-2B40-4048-B116-56D54760FF64}"/>
              </a:ext>
            </a:extLst>
          </p:cNvPr>
          <p:cNvPicPr/>
          <p:nvPr/>
        </p:nvPicPr>
        <p:blipFill>
          <a:blip r:embed="rId3">
            <a:extLst>
              <a:ext uri="{28A0092B-C50C-407E-A947-70E740481C1C}">
                <a14:useLocalDpi xmlns:a14="http://schemas.microsoft.com/office/drawing/2010/main" val="0"/>
              </a:ext>
            </a:extLst>
          </a:blip>
          <a:srcRect/>
          <a:stretch>
            <a:fillRect/>
          </a:stretch>
        </p:blipFill>
        <p:spPr>
          <a:xfrm>
            <a:off x="4878821" y="4222611"/>
            <a:ext cx="1394460" cy="879475"/>
          </a:xfrm>
          <a:prstGeom prst="rect">
            <a:avLst/>
          </a:prstGeom>
          <a:noFill/>
        </p:spPr>
      </p:pic>
      <p:pic>
        <p:nvPicPr>
          <p:cNvPr id="7" name="Picture 6">
            <a:extLst>
              <a:ext uri="{FF2B5EF4-FFF2-40B4-BE49-F238E27FC236}">
                <a16:creationId xmlns:a16="http://schemas.microsoft.com/office/drawing/2014/main" id="{C454B3C6-781F-4363-968C-C1089F6491F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04976" y="2489819"/>
            <a:ext cx="2429214" cy="1533739"/>
          </a:xfrm>
          <a:prstGeom prst="rect">
            <a:avLst/>
          </a:prstGeom>
        </p:spPr>
      </p:pic>
    </p:spTree>
    <p:extLst>
      <p:ext uri="{BB962C8B-B14F-4D97-AF65-F5344CB8AC3E}">
        <p14:creationId xmlns:p14="http://schemas.microsoft.com/office/powerpoint/2010/main" val="366120736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AAA320-9E79-489B-8872-EA410E9655E1}"/>
              </a:ext>
            </a:extLst>
          </p:cNvPr>
          <p:cNvSpPr>
            <a:spLocks noGrp="1"/>
          </p:cNvSpPr>
          <p:nvPr>
            <p:ph type="title"/>
          </p:nvPr>
        </p:nvSpPr>
        <p:spPr>
          <a:xfrm>
            <a:off x="1746950" y="138918"/>
            <a:ext cx="8911687" cy="1280890"/>
          </a:xfrm>
        </p:spPr>
        <p:txBody>
          <a:bodyPr/>
          <a:lstStyle/>
          <a:p>
            <a:r>
              <a:rPr lang="en-US" dirty="0"/>
              <a:t>Flexural Design  </a:t>
            </a:r>
            <a:br>
              <a:rPr lang="en-US" dirty="0"/>
            </a:br>
            <a:endParaRPr lang="en-US" dirty="0"/>
          </a:p>
        </p:txBody>
      </p:sp>
      <p:pic>
        <p:nvPicPr>
          <p:cNvPr id="4" name="Content Placeholder 3">
            <a:extLst>
              <a:ext uri="{FF2B5EF4-FFF2-40B4-BE49-F238E27FC236}">
                <a16:creationId xmlns:a16="http://schemas.microsoft.com/office/drawing/2014/main" id="{6D379962-3A1D-4D15-A5EB-C18D0FAD44CD}"/>
              </a:ext>
            </a:extLst>
          </p:cNvPr>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a:xfrm>
            <a:off x="7778408" y="1956558"/>
            <a:ext cx="3838972" cy="1898307"/>
          </a:xfrm>
          <a:prstGeom prst="rect">
            <a:avLst/>
          </a:prstGeom>
          <a:noFill/>
        </p:spPr>
      </p:pic>
      <p:pic>
        <p:nvPicPr>
          <p:cNvPr id="6" name="Picture 5">
            <a:extLst>
              <a:ext uri="{FF2B5EF4-FFF2-40B4-BE49-F238E27FC236}">
                <a16:creationId xmlns:a16="http://schemas.microsoft.com/office/drawing/2014/main" id="{661BEBB9-CF1E-488C-A784-2373858BA94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46950" y="1787165"/>
            <a:ext cx="4582164" cy="2476846"/>
          </a:xfrm>
          <a:prstGeom prst="rect">
            <a:avLst/>
          </a:prstGeom>
        </p:spPr>
      </p:pic>
    </p:spTree>
    <p:extLst>
      <p:ext uri="{BB962C8B-B14F-4D97-AF65-F5344CB8AC3E}">
        <p14:creationId xmlns:p14="http://schemas.microsoft.com/office/powerpoint/2010/main" val="35299654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Rectangle 49">
            <a:extLst>
              <a:ext uri="{FF2B5EF4-FFF2-40B4-BE49-F238E27FC236}">
                <a16:creationId xmlns:a16="http://schemas.microsoft.com/office/drawing/2014/main" id="{CE0BDD63-6355-4827-97AE-F7708CDCC12C}"/>
              </a:ext>
            </a:extLst>
          </p:cNvPr>
          <p:cNvSpPr/>
          <p:nvPr/>
        </p:nvSpPr>
        <p:spPr>
          <a:xfrm>
            <a:off x="1412031" y="1398646"/>
            <a:ext cx="9722500" cy="2862322"/>
          </a:xfrm>
          <a:prstGeom prst="rect">
            <a:avLst/>
          </a:prstGeom>
        </p:spPr>
        <p:txBody>
          <a:bodyPr wrap="square">
            <a:spAutoFit/>
          </a:bodyPr>
          <a:lstStyle/>
          <a:p>
            <a:r>
              <a:rPr lang="en-US" dirty="0"/>
              <a:t>Estimation of steel reinforcement quantity is a necessary step in calculating cost of RCC structure along with other building materials as per construction drawing, </a:t>
            </a:r>
          </a:p>
          <a:p>
            <a:r>
              <a:rPr lang="en-US" dirty="0"/>
              <a:t>Accurate calculation of reinforcement in the building plays an important role in</a:t>
            </a:r>
          </a:p>
          <a:p>
            <a:r>
              <a:rPr lang="en-US" dirty="0"/>
              <a:t>the overall costing of the project</a:t>
            </a:r>
          </a:p>
          <a:p>
            <a:r>
              <a:rPr lang="en-US" dirty="0"/>
              <a:t>Account quantities for reinforcement concrete Raft thickness = 1.4m</a:t>
            </a:r>
          </a:p>
          <a:p>
            <a:r>
              <a:rPr lang="en-US" dirty="0"/>
              <a:t>Area of building=1035m2</a:t>
            </a:r>
          </a:p>
          <a:p>
            <a:r>
              <a:rPr lang="en-US" dirty="0"/>
              <a:t>Area of building X Raft thickness = reinforcement concrete required</a:t>
            </a:r>
          </a:p>
          <a:p>
            <a:r>
              <a:rPr lang="en-US" dirty="0"/>
              <a:t>1035m2 X 1.4m=1449m3</a:t>
            </a:r>
          </a:p>
          <a:p>
            <a:r>
              <a:rPr lang="en-US" dirty="0"/>
              <a:t>The price of a concrete cubic=</a:t>
            </a:r>
          </a:p>
          <a:p>
            <a:r>
              <a:rPr lang="en-US" dirty="0"/>
              <a:t>1449m3X 320 = 463680 INS</a:t>
            </a:r>
          </a:p>
        </p:txBody>
      </p:sp>
      <p:sp>
        <p:nvSpPr>
          <p:cNvPr id="51" name="Title 1">
            <a:extLst>
              <a:ext uri="{FF2B5EF4-FFF2-40B4-BE49-F238E27FC236}">
                <a16:creationId xmlns:a16="http://schemas.microsoft.com/office/drawing/2014/main" id="{7EAA587A-A946-437E-B762-1C057ECB43AB}"/>
              </a:ext>
            </a:extLst>
          </p:cNvPr>
          <p:cNvSpPr>
            <a:spLocks noGrp="1"/>
          </p:cNvSpPr>
          <p:nvPr>
            <p:ph type="title"/>
          </p:nvPr>
        </p:nvSpPr>
        <p:spPr>
          <a:xfrm>
            <a:off x="1640156" y="306333"/>
            <a:ext cx="8911687" cy="1280890"/>
          </a:xfrm>
        </p:spPr>
        <p:txBody>
          <a:bodyPr/>
          <a:lstStyle/>
          <a:p>
            <a:r>
              <a:rPr lang="en-US" baseline="30000" dirty="0"/>
              <a:t>Cost Estimation for Raft and steel</a:t>
            </a:r>
            <a:endParaRPr lang="en-US" dirty="0"/>
          </a:p>
        </p:txBody>
      </p:sp>
    </p:spTree>
    <p:extLst>
      <p:ext uri="{BB962C8B-B14F-4D97-AF65-F5344CB8AC3E}">
        <p14:creationId xmlns:p14="http://schemas.microsoft.com/office/powerpoint/2010/main" val="2597207262"/>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CC44ADC-985A-462D-A9A1-5147B7F0AE13}"/>
              </a:ext>
            </a:extLst>
          </p:cNvPr>
          <p:cNvSpPr>
            <a:spLocks noGrp="1"/>
          </p:cNvSpPr>
          <p:nvPr>
            <p:ph idx="1"/>
          </p:nvPr>
        </p:nvSpPr>
        <p:spPr>
          <a:xfrm>
            <a:off x="503853" y="1791478"/>
            <a:ext cx="11613502" cy="6571862"/>
          </a:xfrm>
        </p:spPr>
        <p:txBody>
          <a:bodyPr>
            <a:normAutofit/>
          </a:bodyPr>
          <a:lstStyle/>
          <a:p>
            <a:r>
              <a:rPr lang="en-US" dirty="0"/>
              <a:t>We used in this design 8Ø20/m for both Top and Bottom reinforcement for X &amp; Y </a:t>
            </a:r>
          </a:p>
          <a:p>
            <a:r>
              <a:rPr lang="en-US" dirty="0"/>
              <a:t>Direction</a:t>
            </a:r>
          </a:p>
          <a:p>
            <a:r>
              <a:rPr lang="en-US" dirty="0"/>
              <a:t>The weight of one longitudinal meter of the twenty rod 2.4 kilogram</a:t>
            </a:r>
          </a:p>
          <a:p>
            <a:r>
              <a:rPr lang="en-US" dirty="0"/>
              <a:t>We have 8 in X direction and 8 in Y direction, the length of each one of them is 1-meter, total length of 16 meters, the total length is 32, 32x2.4=76.8, the quarter meter contains 76.8 kg, Multiply the area by the base by this weight per square meter you will find the total iron weight.</a:t>
            </a:r>
          </a:p>
          <a:p>
            <a:r>
              <a:rPr lang="nl-NL" dirty="0"/>
              <a:t>76.8 Kg X 1035m2 =79488/1000=79.488ton</a:t>
            </a:r>
          </a:p>
          <a:p>
            <a:r>
              <a:rPr lang="fr-FR" dirty="0" err="1"/>
              <a:t>Multiply</a:t>
            </a:r>
            <a:r>
              <a:rPr lang="fr-FR" dirty="0"/>
              <a:t> 79488 X 1.1=87.436 ton</a:t>
            </a:r>
          </a:p>
          <a:p>
            <a:r>
              <a:rPr lang="en-US" dirty="0"/>
              <a:t>The price of Top and Bottom reinforcement for X &amp; Y Direction</a:t>
            </a:r>
          </a:p>
          <a:p>
            <a:r>
              <a:rPr lang="en-US" dirty="0"/>
              <a:t>87.436ton x 2650 per ton =231705 INS</a:t>
            </a:r>
          </a:p>
          <a:p>
            <a:endParaRPr lang="en-US" dirty="0"/>
          </a:p>
        </p:txBody>
      </p:sp>
      <p:sp>
        <p:nvSpPr>
          <p:cNvPr id="37" name="Title 1">
            <a:extLst>
              <a:ext uri="{FF2B5EF4-FFF2-40B4-BE49-F238E27FC236}">
                <a16:creationId xmlns:a16="http://schemas.microsoft.com/office/drawing/2014/main" id="{1DF0B006-6608-4889-8CA7-48CFDE3CE178}"/>
              </a:ext>
            </a:extLst>
          </p:cNvPr>
          <p:cNvSpPr>
            <a:spLocks noGrp="1"/>
          </p:cNvSpPr>
          <p:nvPr>
            <p:ph type="title"/>
          </p:nvPr>
        </p:nvSpPr>
        <p:spPr>
          <a:xfrm>
            <a:off x="1640156" y="306333"/>
            <a:ext cx="8911687" cy="1280890"/>
          </a:xfrm>
        </p:spPr>
        <p:txBody>
          <a:bodyPr/>
          <a:lstStyle/>
          <a:p>
            <a:r>
              <a:rPr lang="en-US" baseline="30000" dirty="0"/>
              <a:t>Cost Estimation for Raft and steel</a:t>
            </a:r>
            <a:endParaRPr lang="en-US" dirty="0"/>
          </a:p>
        </p:txBody>
      </p:sp>
    </p:spTree>
    <p:extLst>
      <p:ext uri="{BB962C8B-B14F-4D97-AF65-F5344CB8AC3E}">
        <p14:creationId xmlns:p14="http://schemas.microsoft.com/office/powerpoint/2010/main" val="169671848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950104-D682-4C71-A619-EF6F56E17F88}"/>
              </a:ext>
            </a:extLst>
          </p:cNvPr>
          <p:cNvSpPr>
            <a:spLocks noGrp="1"/>
          </p:cNvSpPr>
          <p:nvPr>
            <p:ph type="title"/>
          </p:nvPr>
        </p:nvSpPr>
        <p:spPr>
          <a:xfrm>
            <a:off x="1640156" y="306333"/>
            <a:ext cx="8911687" cy="1280890"/>
          </a:xfrm>
        </p:spPr>
        <p:txBody>
          <a:bodyPr/>
          <a:lstStyle/>
          <a:p>
            <a:r>
              <a:rPr lang="en-US" b="1" dirty="0"/>
              <a:t>Retaining wall</a:t>
            </a:r>
            <a:r>
              <a:rPr lang="en-US" dirty="0"/>
              <a:t> </a:t>
            </a:r>
          </a:p>
        </p:txBody>
      </p:sp>
      <p:pic>
        <p:nvPicPr>
          <p:cNvPr id="4" name="Picture 3">
            <a:extLst>
              <a:ext uri="{FF2B5EF4-FFF2-40B4-BE49-F238E27FC236}">
                <a16:creationId xmlns:a16="http://schemas.microsoft.com/office/drawing/2014/main" id="{3A27C40D-267C-487B-9FAE-0BFA43F8FA14}"/>
              </a:ext>
            </a:extLst>
          </p:cNvPr>
          <p:cNvPicPr/>
          <p:nvPr/>
        </p:nvPicPr>
        <p:blipFill>
          <a:blip r:embed="rId2">
            <a:extLst>
              <a:ext uri="{28A0092B-C50C-407E-A947-70E740481C1C}">
                <a14:useLocalDpi xmlns:a14="http://schemas.microsoft.com/office/drawing/2010/main" val="0"/>
              </a:ext>
            </a:extLst>
          </a:blip>
          <a:srcRect/>
          <a:stretch>
            <a:fillRect/>
          </a:stretch>
        </p:blipFill>
        <p:spPr>
          <a:xfrm>
            <a:off x="4624386" y="1852052"/>
            <a:ext cx="3785908" cy="4808725"/>
          </a:xfrm>
          <a:prstGeom prst="rect">
            <a:avLst/>
          </a:prstGeom>
          <a:noFill/>
        </p:spPr>
      </p:pic>
    </p:spTree>
    <p:extLst>
      <p:ext uri="{BB962C8B-B14F-4D97-AF65-F5344CB8AC3E}">
        <p14:creationId xmlns:p14="http://schemas.microsoft.com/office/powerpoint/2010/main" val="29569885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light spots">
            <a:extLst>
              <a:ext uri="{FF2B5EF4-FFF2-40B4-BE49-F238E27FC236}">
                <a16:creationId xmlns:a16="http://schemas.microsoft.com/office/drawing/2014/main" id="{31E40EA5-AB7F-410E-9A13-04751B30ED54}"/>
              </a:ext>
            </a:extLst>
          </p:cNvPr>
          <p:cNvPicPr>
            <a:picLocks noChangeAspect="1"/>
          </p:cNvPicPr>
          <p:nvPr/>
        </p:nvPicPr>
        <p:blipFill rotWithShape="1">
          <a:blip r:embed="rId2" cstate="print">
            <a:alphaModFix amt="40000"/>
            <a:extLst>
              <a:ext uri="{28A0092B-C50C-407E-A947-70E740481C1C}">
                <a14:useLocalDpi xmlns:a14="http://schemas.microsoft.com/office/drawing/2010/main"/>
              </a:ext>
            </a:extLst>
          </a:blip>
          <a:srcRect/>
          <a:stretch/>
        </p:blipFill>
        <p:spPr>
          <a:xfrm>
            <a:off x="0" y="0"/>
            <a:ext cx="12192000" cy="6857990"/>
          </a:xfrm>
          <a:prstGeom prst="rect">
            <a:avLst/>
          </a:prstGeom>
        </p:spPr>
      </p:pic>
      <p:sp>
        <p:nvSpPr>
          <p:cNvPr id="2" name="Title 1">
            <a:extLst>
              <a:ext uri="{FF2B5EF4-FFF2-40B4-BE49-F238E27FC236}">
                <a16:creationId xmlns:a16="http://schemas.microsoft.com/office/drawing/2014/main" id="{17F8F3E4-D3A2-46F7-99C1-4F3AF2856319}"/>
              </a:ext>
            </a:extLst>
          </p:cNvPr>
          <p:cNvSpPr>
            <a:spLocks noGrp="1"/>
          </p:cNvSpPr>
          <p:nvPr>
            <p:ph type="title"/>
          </p:nvPr>
        </p:nvSpPr>
        <p:spPr>
          <a:xfrm>
            <a:off x="2866623" y="0"/>
            <a:ext cx="8911687" cy="1280890"/>
          </a:xfrm>
        </p:spPr>
        <p:txBody>
          <a:bodyPr/>
          <a:lstStyle/>
          <a:p>
            <a:r>
              <a:rPr lang="en-US" b="1" dirty="0">
                <a:solidFill>
                  <a:schemeClr val="tx1"/>
                </a:solidFill>
              </a:rPr>
              <a:t>Project Description</a:t>
            </a:r>
          </a:p>
        </p:txBody>
      </p:sp>
      <p:sp>
        <p:nvSpPr>
          <p:cNvPr id="3" name="Content Placeholder 2">
            <a:extLst>
              <a:ext uri="{FF2B5EF4-FFF2-40B4-BE49-F238E27FC236}">
                <a16:creationId xmlns:a16="http://schemas.microsoft.com/office/drawing/2014/main" id="{DD3872AC-D5EE-4E29-AAE7-20FF30B330E8}"/>
              </a:ext>
            </a:extLst>
          </p:cNvPr>
          <p:cNvSpPr>
            <a:spLocks noGrp="1"/>
          </p:cNvSpPr>
          <p:nvPr>
            <p:ph idx="1"/>
          </p:nvPr>
        </p:nvSpPr>
        <p:spPr>
          <a:xfrm>
            <a:off x="337424" y="1540184"/>
            <a:ext cx="7469187" cy="3777622"/>
          </a:xfrm>
        </p:spPr>
        <p:txBody>
          <a:bodyPr/>
          <a:lstStyle/>
          <a:p>
            <a:r>
              <a:rPr lang="en-US" sz="2800" b="1" dirty="0">
                <a:solidFill>
                  <a:schemeClr val="tx1"/>
                </a:solidFill>
              </a:rPr>
              <a:t>The tower is a commercial building with a 15 Stories two of them is under the ground level. shows a model for this building.</a:t>
            </a:r>
          </a:p>
          <a:p>
            <a:endParaRPr lang="en-US" dirty="0"/>
          </a:p>
        </p:txBody>
      </p:sp>
      <p:pic>
        <p:nvPicPr>
          <p:cNvPr id="4" name="صورة 7" descr="C:\Users\User\Desktop\received_3145493912132019.png">
            <a:extLst>
              <a:ext uri="{FF2B5EF4-FFF2-40B4-BE49-F238E27FC236}">
                <a16:creationId xmlns:a16="http://schemas.microsoft.com/office/drawing/2014/main" id="{96E30C5C-54CA-4350-9B03-A8127293A32C}"/>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7626220" y="1156996"/>
            <a:ext cx="4677749" cy="5701004"/>
          </a:xfrm>
          <a:prstGeom prst="rect">
            <a:avLst/>
          </a:prstGeom>
          <a:ln>
            <a:noFill/>
          </a:ln>
          <a:effectLst>
            <a:softEdge rad="112500"/>
          </a:effectLst>
        </p:spPr>
      </p:pic>
    </p:spTree>
    <p:extLst>
      <p:ext uri="{BB962C8B-B14F-4D97-AF65-F5344CB8AC3E}">
        <p14:creationId xmlns:p14="http://schemas.microsoft.com/office/powerpoint/2010/main" val="2257583997"/>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19D78F-9394-4506-83C5-8D29FAD89CE4}"/>
              </a:ext>
            </a:extLst>
          </p:cNvPr>
          <p:cNvSpPr>
            <a:spLocks noGrp="1"/>
          </p:cNvSpPr>
          <p:nvPr>
            <p:ph type="title"/>
          </p:nvPr>
        </p:nvSpPr>
        <p:spPr>
          <a:xfrm>
            <a:off x="1195341" y="2112249"/>
            <a:ext cx="9801318" cy="4853327"/>
          </a:xfrm>
        </p:spPr>
        <p:txBody>
          <a:bodyPr>
            <a:normAutofit/>
          </a:bodyPr>
          <a:lstStyle/>
          <a:p>
            <a:pPr lvl="0"/>
            <a:r>
              <a:rPr lang="en-US" sz="2400" dirty="0"/>
              <a:t>Stem </a:t>
            </a:r>
            <a:br>
              <a:rPr lang="en-US" sz="2400" dirty="0"/>
            </a:br>
            <a:r>
              <a:rPr lang="en-US" sz="2400" dirty="0" err="1"/>
              <a:t>Stem</a:t>
            </a:r>
            <a:r>
              <a:rPr lang="en-US" sz="2400" dirty="0"/>
              <a:t> &gt; 200 mm</a:t>
            </a:r>
            <a:br>
              <a:rPr lang="en-US" sz="2400" dirty="0"/>
            </a:br>
            <a:r>
              <a:rPr lang="en-US" sz="2400" dirty="0"/>
              <a:t>So stem = 400 mm.</a:t>
            </a:r>
            <a:br>
              <a:rPr lang="en-US" sz="2400" dirty="0"/>
            </a:br>
            <a:r>
              <a:rPr lang="en-US" sz="2400" dirty="0"/>
              <a:t>Base</a:t>
            </a:r>
            <a:br>
              <a:rPr lang="en-US" sz="2400" dirty="0"/>
            </a:br>
            <a:r>
              <a:rPr lang="en-US" sz="2400" b="1" dirty="0"/>
              <a:t>B=3.5m</a:t>
            </a:r>
            <a:r>
              <a:rPr lang="en-US" sz="2400" dirty="0"/>
              <a:t> </a:t>
            </a:r>
            <a:br>
              <a:rPr lang="en-US" sz="2400" dirty="0"/>
            </a:br>
            <a:r>
              <a:rPr lang="en-US" sz="2400" dirty="0"/>
              <a:t>Toe = 1.3 m. </a:t>
            </a:r>
            <a:br>
              <a:rPr lang="en-US" sz="2400" dirty="0"/>
            </a:br>
            <a:r>
              <a:rPr lang="en-US" sz="2400" dirty="0"/>
              <a:t>Heel = 1.8 m.</a:t>
            </a:r>
            <a:br>
              <a:rPr lang="en-US" sz="2400" dirty="0"/>
            </a:br>
            <a:r>
              <a:rPr lang="en-US" sz="2400" dirty="0"/>
              <a:t>And thickness base = 0.1h = 1 m</a:t>
            </a:r>
            <a:br>
              <a:rPr lang="en-US" sz="2400" dirty="0"/>
            </a:br>
            <a:endParaRPr lang="en-US" sz="2400" dirty="0"/>
          </a:p>
        </p:txBody>
      </p:sp>
      <p:pic>
        <p:nvPicPr>
          <p:cNvPr id="4" name="Picture 3">
            <a:extLst>
              <a:ext uri="{FF2B5EF4-FFF2-40B4-BE49-F238E27FC236}">
                <a16:creationId xmlns:a16="http://schemas.microsoft.com/office/drawing/2014/main" id="{32B28C8F-028E-4AB9-9C4E-60C6B113E433}"/>
              </a:ext>
            </a:extLst>
          </p:cNvPr>
          <p:cNvPicPr/>
          <p:nvPr/>
        </p:nvPicPr>
        <p:blipFill>
          <a:blip r:embed="rId2">
            <a:extLst>
              <a:ext uri="{28A0092B-C50C-407E-A947-70E740481C1C}">
                <a14:useLocalDpi xmlns:a14="http://schemas.microsoft.com/office/drawing/2010/main" val="0"/>
              </a:ext>
            </a:extLst>
          </a:blip>
          <a:srcRect/>
          <a:stretch>
            <a:fillRect/>
          </a:stretch>
        </p:blipFill>
        <p:spPr>
          <a:xfrm>
            <a:off x="6741459" y="2320925"/>
            <a:ext cx="5450541" cy="4537075"/>
          </a:xfrm>
          <a:prstGeom prst="rect">
            <a:avLst/>
          </a:prstGeom>
          <a:noFill/>
        </p:spPr>
      </p:pic>
      <p:sp>
        <p:nvSpPr>
          <p:cNvPr id="5" name="Title 1">
            <a:extLst>
              <a:ext uri="{FF2B5EF4-FFF2-40B4-BE49-F238E27FC236}">
                <a16:creationId xmlns:a16="http://schemas.microsoft.com/office/drawing/2014/main" id="{2DB7DCFF-58FA-4DE7-A48E-E7B5B51D801C}"/>
              </a:ext>
            </a:extLst>
          </p:cNvPr>
          <p:cNvSpPr txBox="1">
            <a:spLocks/>
          </p:cNvSpPr>
          <p:nvPr/>
        </p:nvSpPr>
        <p:spPr>
          <a:xfrm>
            <a:off x="1640156" y="306333"/>
            <a:ext cx="8911687" cy="128089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a:t>Dimension</a:t>
            </a:r>
          </a:p>
        </p:txBody>
      </p:sp>
    </p:spTree>
    <p:extLst>
      <p:ext uri="{BB962C8B-B14F-4D97-AF65-F5344CB8AC3E}">
        <p14:creationId xmlns:p14="http://schemas.microsoft.com/office/powerpoint/2010/main" val="2560769836"/>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DB9EE0-A346-4A85-8FF8-54A02757A7EF}"/>
              </a:ext>
            </a:extLst>
          </p:cNvPr>
          <p:cNvSpPr>
            <a:spLocks noGrp="1"/>
          </p:cNvSpPr>
          <p:nvPr>
            <p:ph type="title"/>
          </p:nvPr>
        </p:nvSpPr>
        <p:spPr>
          <a:xfrm>
            <a:off x="1409584" y="140016"/>
            <a:ext cx="8911687" cy="1280890"/>
          </a:xfrm>
        </p:spPr>
        <p:txBody>
          <a:bodyPr/>
          <a:lstStyle/>
          <a:p>
            <a:r>
              <a:rPr lang="en-US" b="1" dirty="0"/>
              <a:t>Checks stability</a:t>
            </a:r>
            <a:endParaRPr lang="en-US"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7F03A01B-654C-4809-B7D3-3FFACE44E686}"/>
                  </a:ext>
                </a:extLst>
              </p:cNvPr>
              <p:cNvSpPr>
                <a:spLocks noGrp="1"/>
              </p:cNvSpPr>
              <p:nvPr>
                <p:ph idx="1"/>
              </p:nvPr>
            </p:nvSpPr>
            <p:spPr>
              <a:xfrm>
                <a:off x="1981200" y="1192306"/>
                <a:ext cx="10085294" cy="5525678"/>
              </a:xfrm>
            </p:spPr>
            <p:txBody>
              <a:bodyPr>
                <a:normAutofit lnSpcReduction="10000"/>
              </a:bodyPr>
              <a:lstStyle/>
              <a:p>
                <a:r>
                  <a:rPr lang="en-US" dirty="0"/>
                  <a:t>Fc = 24 MPa         </a:t>
                </a:r>
                <a:r>
                  <a:rPr lang="en-US" dirty="0" err="1"/>
                  <a:t>fy</a:t>
                </a:r>
                <a:r>
                  <a:rPr lang="en-US" dirty="0"/>
                  <a:t>=420MPa</a:t>
                </a:r>
              </a:p>
              <a:p>
                <a14:m>
                  <m:oMath xmlns:m="http://schemas.openxmlformats.org/officeDocument/2006/math">
                    <m:r>
                      <a:rPr lang="en-US" i="1">
                        <a:latin typeface="Cambria Math" panose="02040503050406030204" pitchFamily="18" charset="0"/>
                      </a:rPr>
                      <m:t>∅</m:t>
                    </m:r>
                    <m:r>
                      <a:rPr lang="en-US" i="1">
                        <a:latin typeface="Cambria Math" panose="02040503050406030204" pitchFamily="18" charset="0"/>
                      </a:rPr>
                      <m:t>=</m:t>
                    </m:r>
                    <m:r>
                      <a:rPr lang="en-US" i="1">
                        <a:latin typeface="Cambria Math" panose="02040503050406030204" pitchFamily="18" charset="0"/>
                      </a:rPr>
                      <m:t>15</m:t>
                    </m:r>
                    <m:r>
                      <a:rPr lang="en-US" i="1">
                        <a:latin typeface="Cambria Math" panose="02040503050406030204" pitchFamily="18" charset="0"/>
                      </a:rPr>
                      <m:t> </m:t>
                    </m:r>
                  </m:oMath>
                </a14:m>
                <a:r>
                  <a:rPr lang="en-US" dirty="0"/>
                  <a:t>                 </a:t>
                </a:r>
                <a:r>
                  <a:rPr lang="en-US" dirty="0" err="1"/>
                  <a:t>Qall</a:t>
                </a:r>
                <a:r>
                  <a:rPr lang="en-US" dirty="0"/>
                  <a:t>=202KPa</a:t>
                </a:r>
              </a:p>
              <a:p>
                <a:r>
                  <a:rPr lang="en-US" dirty="0"/>
                  <a:t>Ka= (</a:t>
                </a:r>
                <a14:m>
                  <m:oMath xmlns:m="http://schemas.openxmlformats.org/officeDocument/2006/math">
                    <m:f>
                      <m:fPr>
                        <m:ctrlPr>
                          <a:rPr lang="en-US" i="1">
                            <a:latin typeface="Cambria Math" panose="02040503050406030204" pitchFamily="18" charset="0"/>
                          </a:rPr>
                        </m:ctrlPr>
                      </m:fPr>
                      <m:num>
                        <m:r>
                          <a:rPr lang="en-US" i="1">
                            <a:latin typeface="Cambria Math" panose="02040503050406030204" pitchFamily="18" charset="0"/>
                          </a:rPr>
                          <m:t>1</m:t>
                        </m:r>
                        <m:r>
                          <a:rPr lang="en-US" i="1">
                            <a:latin typeface="Cambria Math" panose="02040503050406030204" pitchFamily="18" charset="0"/>
                          </a:rPr>
                          <m:t>−</m:t>
                        </m:r>
                        <m:r>
                          <a:rPr lang="en-US" i="1">
                            <a:latin typeface="Cambria Math" panose="02040503050406030204" pitchFamily="18" charset="0"/>
                          </a:rPr>
                          <m:t>𝑠𝑖𝑛</m:t>
                        </m:r>
                        <m:r>
                          <a:rPr lang="en-US" i="1">
                            <a:latin typeface="Cambria Math" panose="02040503050406030204" pitchFamily="18" charset="0"/>
                          </a:rPr>
                          <m:t>∅</m:t>
                        </m:r>
                      </m:num>
                      <m:den>
                        <m:r>
                          <a:rPr lang="en-US" i="1">
                            <a:latin typeface="Cambria Math" panose="02040503050406030204" pitchFamily="18" charset="0"/>
                          </a:rPr>
                          <m:t>1</m:t>
                        </m:r>
                        <m:r>
                          <a:rPr lang="en-US" i="1">
                            <a:latin typeface="Cambria Math" panose="02040503050406030204" pitchFamily="18" charset="0"/>
                          </a:rPr>
                          <m:t>−</m:t>
                        </m:r>
                        <m:r>
                          <a:rPr lang="en-US" i="1">
                            <a:latin typeface="Cambria Math" panose="02040503050406030204" pitchFamily="18" charset="0"/>
                          </a:rPr>
                          <m:t>𝑠𝑖𝑛</m:t>
                        </m:r>
                        <m:r>
                          <a:rPr lang="en-US" i="1">
                            <a:latin typeface="Cambria Math" panose="02040503050406030204" pitchFamily="18" charset="0"/>
                          </a:rPr>
                          <m:t>∅</m:t>
                        </m:r>
                      </m:den>
                    </m:f>
                  </m:oMath>
                </a14:m>
                <a:r>
                  <a:rPr lang="en-US" dirty="0"/>
                  <a:t>) =0.333</a:t>
                </a:r>
              </a:p>
              <a:p>
                <a:r>
                  <a:rPr lang="en-US" dirty="0"/>
                  <a:t> </a:t>
                </a:r>
                <a:r>
                  <a:rPr lang="en-US" sz="1800" b="1" i="1" dirty="0"/>
                  <a:t>Check over turning</a:t>
                </a:r>
                <a:endParaRPr lang="en-US" dirty="0"/>
              </a:p>
              <a:p>
                <a:pPr rtl="1"/>
                <a:r>
                  <a:rPr lang="en-US" dirty="0"/>
                  <a:t>M over turning </a:t>
                </a:r>
              </a:p>
              <a:p>
                <a:pPr rtl="1"/>
                <a:r>
                  <a:rPr lang="en-US" dirty="0"/>
                  <a:t>Mo = 2.4*162.52=390 </a:t>
                </a:r>
                <a:r>
                  <a:rPr lang="en-US" dirty="0" err="1"/>
                  <a:t>Kn.m</a:t>
                </a:r>
                <a:endParaRPr lang="en-US" dirty="0"/>
              </a:p>
              <a:p>
                <a:pPr rtl="1"/>
                <a:r>
                  <a:rPr lang="en-US" dirty="0"/>
                  <a:t> F1=6.5*0.4*25= 65 KN</a:t>
                </a:r>
              </a:p>
              <a:p>
                <a:pPr rtl="1"/>
                <a:r>
                  <a:rPr lang="en-US" dirty="0"/>
                  <a:t>Mf1=F1 * 1.525= 65 *1.525   = 99.125KN.m</a:t>
                </a:r>
              </a:p>
              <a:p>
                <a:r>
                  <a:rPr lang="en-US" dirty="0"/>
                  <a:t>F2= 1*3.5*25= 87.5 KN</a:t>
                </a:r>
              </a:p>
              <a:p>
                <a:r>
                  <a:rPr lang="en-US" dirty="0"/>
                  <a:t>M2 = 61.25*1.75 = 153.125 </a:t>
                </a:r>
                <a:r>
                  <a:rPr lang="en-US" dirty="0" err="1"/>
                  <a:t>KN.m</a:t>
                </a:r>
                <a:endParaRPr lang="en-US" dirty="0"/>
              </a:p>
              <a:p>
                <a:r>
                  <a:rPr lang="en-US" dirty="0"/>
                  <a:t>F3 = 19*1.85*6.5=228.475 KN</a:t>
                </a:r>
              </a:p>
              <a:p>
                <a:r>
                  <a:rPr lang="en-US" dirty="0"/>
                  <a:t>M3=228.475*2.575 =588.32 </a:t>
                </a:r>
                <a:r>
                  <a:rPr lang="en-US" dirty="0" err="1"/>
                  <a:t>KN.m</a:t>
                </a:r>
                <a:endParaRPr lang="en-US" dirty="0"/>
              </a:p>
              <a:p>
                <a:r>
                  <a:rPr lang="en-US" dirty="0"/>
                  <a:t>M resisting = 850.7 </a:t>
                </a:r>
                <a:r>
                  <a:rPr lang="en-US" dirty="0" err="1"/>
                  <a:t>KN.m</a:t>
                </a:r>
                <a:endParaRPr lang="en-US" dirty="0"/>
              </a:p>
              <a:p>
                <a:r>
                  <a:rPr lang="en-US" dirty="0"/>
                  <a:t> </a:t>
                </a:r>
                <a:r>
                  <a:rPr lang="en-US" b="1" dirty="0"/>
                  <a:t>FS = 850.7\ 390=2.2  &gt; 2  </a:t>
                </a:r>
                <a:r>
                  <a:rPr lang="en-US" b="1" dirty="0">
                    <a:sym typeface="Wingdings" panose="05000000000000000000" pitchFamily="2" charset="2"/>
                  </a:rPr>
                  <a:t></a:t>
                </a:r>
                <a:r>
                  <a:rPr lang="en-US" b="1" dirty="0"/>
                  <a:t> OK </a:t>
                </a:r>
                <a:endParaRPr lang="en-US" dirty="0"/>
              </a:p>
              <a:p>
                <a:endParaRPr lang="en-US" dirty="0"/>
              </a:p>
            </p:txBody>
          </p:sp>
        </mc:Choice>
        <mc:Fallback xmlns="">
          <p:sp>
            <p:nvSpPr>
              <p:cNvPr id="3" name="Content Placeholder 2">
                <a:extLst>
                  <a:ext uri="{FF2B5EF4-FFF2-40B4-BE49-F238E27FC236}">
                    <a16:creationId xmlns:a16="http://schemas.microsoft.com/office/drawing/2014/main" id="{7F03A01B-654C-4809-B7D3-3FFACE44E686}"/>
                  </a:ext>
                </a:extLst>
              </p:cNvPr>
              <p:cNvSpPr>
                <a:spLocks noGrp="1" noRot="1" noChangeAspect="1" noMove="1" noResize="1" noEditPoints="1" noAdjustHandles="1" noChangeArrowheads="1" noChangeShapeType="1" noTextEdit="1"/>
              </p:cNvSpPr>
              <p:nvPr>
                <p:ph idx="1"/>
              </p:nvPr>
            </p:nvSpPr>
            <p:spPr>
              <a:xfrm>
                <a:off x="1981200" y="1192306"/>
                <a:ext cx="10085294" cy="5525678"/>
              </a:xfrm>
              <a:blipFill>
                <a:blip r:embed="rId2"/>
                <a:stretch>
                  <a:fillRect l="-423" t="-1214"/>
                </a:stretch>
              </a:blipFill>
            </p:spPr>
            <p:txBody>
              <a:bodyPr/>
              <a:lstStyle/>
              <a:p>
                <a:r>
                  <a:rPr lang="en-US">
                    <a:noFill/>
                  </a:rPr>
                  <a:t> </a:t>
                </a:r>
              </a:p>
            </p:txBody>
          </p:sp>
        </mc:Fallback>
      </mc:AlternateContent>
    </p:spTree>
    <p:extLst>
      <p:ext uri="{BB962C8B-B14F-4D97-AF65-F5344CB8AC3E}">
        <p14:creationId xmlns:p14="http://schemas.microsoft.com/office/powerpoint/2010/main" val="1873967332"/>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F19198-DD78-4AB8-BC16-0CF52D79F3B2}"/>
              </a:ext>
            </a:extLst>
          </p:cNvPr>
          <p:cNvSpPr>
            <a:spLocks noGrp="1"/>
          </p:cNvSpPr>
          <p:nvPr>
            <p:ph type="title"/>
          </p:nvPr>
        </p:nvSpPr>
        <p:spPr>
          <a:xfrm>
            <a:off x="1843308" y="328274"/>
            <a:ext cx="8911687" cy="1280890"/>
          </a:xfrm>
        </p:spPr>
        <p:txBody>
          <a:bodyPr/>
          <a:lstStyle/>
          <a:p>
            <a:r>
              <a:rPr lang="en-US" dirty="0"/>
              <a:t>check bearing </a:t>
            </a:r>
          </a:p>
        </p:txBody>
      </p:sp>
      <p:sp>
        <p:nvSpPr>
          <p:cNvPr id="3" name="Content Placeholder 2">
            <a:extLst>
              <a:ext uri="{FF2B5EF4-FFF2-40B4-BE49-F238E27FC236}">
                <a16:creationId xmlns:a16="http://schemas.microsoft.com/office/drawing/2014/main" id="{AA756E7D-6A63-410C-AA8D-6F9E398DEDE0}"/>
              </a:ext>
            </a:extLst>
          </p:cNvPr>
          <p:cNvSpPr>
            <a:spLocks noGrp="1"/>
          </p:cNvSpPr>
          <p:nvPr>
            <p:ph idx="1"/>
          </p:nvPr>
        </p:nvSpPr>
        <p:spPr>
          <a:xfrm>
            <a:off x="1577788" y="2169458"/>
            <a:ext cx="10984659" cy="4554071"/>
          </a:xfrm>
        </p:spPr>
        <p:txBody>
          <a:bodyPr/>
          <a:lstStyle/>
          <a:p>
            <a:pPr marL="0" indent="0" rtl="1">
              <a:buNone/>
            </a:pPr>
            <a:endParaRPr lang="en-US" dirty="0"/>
          </a:p>
          <a:p>
            <a:pPr rtl="1"/>
            <a:r>
              <a:rPr lang="en-US" dirty="0"/>
              <a:t>Ma = 0</a:t>
            </a:r>
          </a:p>
          <a:p>
            <a:pPr rtl="1"/>
            <a:r>
              <a:rPr lang="en-US" dirty="0"/>
              <a:t>850.5-390= a*381</a:t>
            </a:r>
          </a:p>
          <a:p>
            <a:pPr rtl="1"/>
            <a:r>
              <a:rPr lang="en-US" dirty="0"/>
              <a:t>A = 1.25m</a:t>
            </a:r>
          </a:p>
          <a:p>
            <a:pPr rtl="1"/>
            <a:r>
              <a:rPr lang="en-US" dirty="0"/>
              <a:t>M = 0.3*381=114 </a:t>
            </a:r>
            <a:r>
              <a:rPr lang="en-US" dirty="0" err="1"/>
              <a:t>KN.m</a:t>
            </a:r>
            <a:endParaRPr lang="en-US" dirty="0"/>
          </a:p>
          <a:p>
            <a:pPr rtl="1"/>
            <a:r>
              <a:rPr lang="en-US" dirty="0"/>
              <a:t>= -p\A - (Mo\I)</a:t>
            </a:r>
          </a:p>
          <a:p>
            <a:pPr rtl="1"/>
            <a:r>
              <a:rPr lang="en-US" dirty="0"/>
              <a:t>= (-381\3.5) + (114\ ((1/12)*3.1^3)) = -63</a:t>
            </a:r>
          </a:p>
          <a:p>
            <a:pPr rtl="1"/>
            <a:r>
              <a:rPr lang="en-US" dirty="0"/>
              <a:t>= (-381\3.5) - (114\ ((1/12)*3.1^3)) = -155 kPa &lt;202kPa </a:t>
            </a:r>
            <a:r>
              <a:rPr lang="en-US" dirty="0">
                <a:sym typeface="Wingdings" panose="05000000000000000000" pitchFamily="2" charset="2"/>
              </a:rPr>
              <a:t></a:t>
            </a:r>
            <a:r>
              <a:rPr lang="en-US" dirty="0"/>
              <a:t>ok</a:t>
            </a:r>
          </a:p>
          <a:p>
            <a:pPr rtl="1"/>
            <a:r>
              <a:rPr lang="en-US" dirty="0"/>
              <a:t>Max. Stress &lt; 202   KN/m2          OK.     And two values are minus so no tension</a:t>
            </a:r>
          </a:p>
          <a:p>
            <a:endParaRPr lang="en-US" dirty="0"/>
          </a:p>
        </p:txBody>
      </p:sp>
      <p:pic>
        <p:nvPicPr>
          <p:cNvPr id="4" name="Picture 3">
            <a:extLst>
              <a:ext uri="{FF2B5EF4-FFF2-40B4-BE49-F238E27FC236}">
                <a16:creationId xmlns:a16="http://schemas.microsoft.com/office/drawing/2014/main" id="{73A0B1CA-2EA3-43D5-9DD4-1EECA3081FE5}"/>
              </a:ext>
            </a:extLst>
          </p:cNvPr>
          <p:cNvPicPr/>
          <p:nvPr/>
        </p:nvPicPr>
        <p:blipFill>
          <a:blip r:embed="rId2"/>
          <a:stretch>
            <a:fillRect/>
          </a:stretch>
        </p:blipFill>
        <p:spPr>
          <a:xfrm>
            <a:off x="7551233" y="642321"/>
            <a:ext cx="4640767" cy="3977640"/>
          </a:xfrm>
          <a:prstGeom prst="rect">
            <a:avLst/>
          </a:prstGeom>
        </p:spPr>
      </p:pic>
    </p:spTree>
    <p:extLst>
      <p:ext uri="{BB962C8B-B14F-4D97-AF65-F5344CB8AC3E}">
        <p14:creationId xmlns:p14="http://schemas.microsoft.com/office/powerpoint/2010/main" val="852052703"/>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3B79BB64-6D54-4C48-B00A-852C17B07281}"/>
                  </a:ext>
                </a:extLst>
              </p:cNvPr>
              <p:cNvSpPr>
                <a:spLocks noGrp="1"/>
              </p:cNvSpPr>
              <p:nvPr>
                <p:ph idx="1"/>
              </p:nvPr>
            </p:nvSpPr>
            <p:spPr>
              <a:xfrm>
                <a:off x="510989" y="1192306"/>
                <a:ext cx="11510682" cy="5665694"/>
              </a:xfrm>
            </p:spPr>
            <p:txBody>
              <a:bodyPr>
                <a:normAutofit/>
              </a:bodyPr>
              <a:lstStyle/>
              <a:p>
                <a:r>
                  <a:rPr lang="en-US" b="1" i="1" dirty="0"/>
                  <a:t>Check sliding</a:t>
                </a:r>
                <a:r>
                  <a:rPr lang="en-US" dirty="0"/>
                  <a:t> </a:t>
                </a:r>
              </a:p>
              <a:p>
                <a:r>
                  <a:rPr lang="en-US" dirty="0"/>
                  <a:t> FR= 381*0.55 = 210KN </a:t>
                </a:r>
              </a:p>
              <a:p>
                <a:r>
                  <a:rPr lang="en-US" dirty="0"/>
                  <a:t> F sliding= (7.2*19)*0.33*(0.5*7.2)   F sliding= 162.52 KN </a:t>
                </a:r>
              </a:p>
              <a:p>
                <a:r>
                  <a:rPr lang="en-US" b="1" dirty="0"/>
                  <a:t> </a:t>
                </a:r>
                <a:r>
                  <a:rPr lang="en-US" dirty="0"/>
                  <a:t> </a:t>
                </a:r>
                <a:r>
                  <a:rPr lang="en-US" b="1" dirty="0"/>
                  <a:t>Fs  = 1.65 &gt; 1.5             OK.</a:t>
                </a:r>
                <a:r>
                  <a:rPr lang="en-US" dirty="0"/>
                  <a:t> </a:t>
                </a:r>
              </a:p>
              <a:p>
                <a:r>
                  <a:rPr lang="en-US" b="1" i="1" dirty="0"/>
                  <a:t>1.3.4 </a:t>
                </a:r>
                <a:r>
                  <a:rPr lang="en-US" dirty="0"/>
                  <a:t> </a:t>
                </a:r>
                <a:r>
                  <a:rPr lang="en-US" b="1" i="1" dirty="0"/>
                  <a:t>Check for Shear:  </a:t>
                </a:r>
                <a:br>
                  <a:rPr lang="en-US" dirty="0"/>
                </a:br>
                <a:r>
                  <a:rPr lang="en-US" b="1" dirty="0" err="1"/>
                  <a:t>Vshear</a:t>
                </a:r>
                <a:r>
                  <a:rPr lang="en-US" b="1" dirty="0"/>
                  <a:t> = 132.45 KN.  </a:t>
                </a:r>
                <a:endParaRPr lang="en-US" dirty="0"/>
              </a:p>
              <a:p>
                <a:r>
                  <a:rPr lang="en-US" b="1" dirty="0"/>
                  <a:t>Vu = 1.6 * 132.45 = 211 KN.  </a:t>
                </a:r>
                <a:br>
                  <a:rPr lang="en-US" dirty="0"/>
                </a:br>
                <a:r>
                  <a:rPr lang="en-US" b="1" i="1" dirty="0"/>
                  <a:t>Check for Shear:</a:t>
                </a:r>
              </a:p>
              <a:p>
                <a:r>
                  <a:rPr lang="en-US" b="1" dirty="0" err="1"/>
                  <a:t>Vshear</a:t>
                </a:r>
                <a:r>
                  <a:rPr lang="en-US" b="1" dirty="0"/>
                  <a:t> = 132.45 KN.</a:t>
                </a:r>
                <a:endParaRPr lang="en-US" dirty="0"/>
              </a:p>
              <a:p>
                <a:r>
                  <a:rPr lang="en-US" b="1" dirty="0"/>
                  <a:t>Vu = 1.6 * 132.45 = 211 KN.</a:t>
                </a:r>
                <a:endParaRPr lang="en-US" dirty="0"/>
              </a:p>
              <a:p>
                <a:r>
                  <a:rPr lang="en-US" b="1" dirty="0"/>
                  <a:t> </a:t>
                </a:r>
                <a:endParaRPr lang="en-US" dirty="0"/>
              </a:p>
              <a:p>
                <a:r>
                  <a:rPr lang="en-US" b="1" dirty="0"/>
                  <a:t>∅ </a:t>
                </a:r>
                <a:r>
                  <a:rPr lang="en-US" b="1" dirty="0" err="1"/>
                  <a:t>Vc</a:t>
                </a:r>
                <a:r>
                  <a:rPr lang="en-US" b="1" dirty="0"/>
                  <a:t> =</a:t>
                </a:r>
                <a14:m>
                  <m:oMath xmlns:m="http://schemas.openxmlformats.org/officeDocument/2006/math">
                    <m:r>
                      <a:rPr lang="en-US" b="1" i="1">
                        <a:latin typeface="Cambria Math" panose="02040503050406030204" pitchFamily="18" charset="0"/>
                      </a:rPr>
                      <m:t> </m:t>
                    </m:r>
                    <m:f>
                      <m:fPr>
                        <m:ctrlPr>
                          <a:rPr lang="en-US" b="1" i="1">
                            <a:latin typeface="Cambria Math" panose="02040503050406030204" pitchFamily="18" charset="0"/>
                          </a:rPr>
                        </m:ctrlPr>
                      </m:fPr>
                      <m:num>
                        <m:r>
                          <a:rPr lang="en-US" b="1" i="1">
                            <a:latin typeface="Cambria Math" panose="02040503050406030204" pitchFamily="18" charset="0"/>
                          </a:rPr>
                          <m:t>𝟎</m:t>
                        </m:r>
                        <m:r>
                          <a:rPr lang="en-US" b="1">
                            <a:latin typeface="Cambria Math" panose="02040503050406030204" pitchFamily="18" charset="0"/>
                          </a:rPr>
                          <m:t>.</m:t>
                        </m:r>
                        <m:r>
                          <a:rPr lang="en-US" b="1" i="1">
                            <a:latin typeface="Cambria Math" panose="02040503050406030204" pitchFamily="18" charset="0"/>
                          </a:rPr>
                          <m:t>𝟕𝟓</m:t>
                        </m:r>
                      </m:num>
                      <m:den>
                        <m:r>
                          <a:rPr lang="en-US" b="1" i="1">
                            <a:latin typeface="Cambria Math" panose="02040503050406030204" pitchFamily="18" charset="0"/>
                          </a:rPr>
                          <m:t>𝟔</m:t>
                        </m:r>
                      </m:den>
                    </m:f>
                    <m:r>
                      <a:rPr lang="en-US" b="1">
                        <a:latin typeface="Cambria Math" panose="02040503050406030204" pitchFamily="18" charset="0"/>
                      </a:rPr>
                      <m:t> </m:t>
                    </m:r>
                  </m:oMath>
                </a14:m>
                <a:r>
                  <a:rPr lang="en-US" b="1" dirty="0"/>
                  <a:t>*</a:t>
                </a:r>
                <a14:m>
                  <m:oMath xmlns:m="http://schemas.openxmlformats.org/officeDocument/2006/math">
                    <m:rad>
                      <m:radPr>
                        <m:degHide m:val="on"/>
                        <m:ctrlPr>
                          <a:rPr lang="en-US" b="1" i="1">
                            <a:latin typeface="Cambria Math" panose="02040503050406030204" pitchFamily="18" charset="0"/>
                          </a:rPr>
                        </m:ctrlPr>
                      </m:radPr>
                      <m:deg/>
                      <m:e>
                        <m:r>
                          <a:rPr lang="en-US" b="1" i="1">
                            <a:latin typeface="Cambria Math" panose="02040503050406030204" pitchFamily="18" charset="0"/>
                          </a:rPr>
                          <m:t>𝟐𝟖</m:t>
                        </m:r>
                      </m:e>
                    </m:rad>
                    <m:r>
                      <a:rPr lang="en-US" b="1" i="1">
                        <a:latin typeface="Cambria Math" panose="02040503050406030204" pitchFamily="18" charset="0"/>
                      </a:rPr>
                      <m:t>∗</m:t>
                    </m:r>
                    <m:r>
                      <a:rPr lang="en-US" b="1" i="1">
                        <a:latin typeface="Cambria Math" panose="02040503050406030204" pitchFamily="18" charset="0"/>
                      </a:rPr>
                      <m:t>𝟏𝟎𝟎𝟎</m:t>
                    </m:r>
                    <m:r>
                      <a:rPr lang="en-US" b="1" i="1">
                        <a:latin typeface="Cambria Math" panose="02040503050406030204" pitchFamily="18" charset="0"/>
                      </a:rPr>
                      <m:t>∗</m:t>
                    </m:r>
                    <m:f>
                      <m:fPr>
                        <m:ctrlPr>
                          <a:rPr lang="en-US" b="1" i="1">
                            <a:latin typeface="Cambria Math" panose="02040503050406030204" pitchFamily="18" charset="0"/>
                          </a:rPr>
                        </m:ctrlPr>
                      </m:fPr>
                      <m:num>
                        <m:r>
                          <a:rPr lang="en-US" b="1" i="1">
                            <a:latin typeface="Cambria Math" panose="02040503050406030204" pitchFamily="18" charset="0"/>
                          </a:rPr>
                          <m:t>𝟑𝟔𝟎</m:t>
                        </m:r>
                      </m:num>
                      <m:den>
                        <m:r>
                          <a:rPr lang="en-US" b="1" i="1">
                            <a:latin typeface="Cambria Math" panose="02040503050406030204" pitchFamily="18" charset="0"/>
                          </a:rPr>
                          <m:t>𝟏𝟎𝟎𝟎</m:t>
                        </m:r>
                      </m:den>
                    </m:f>
                    <m:r>
                      <a:rPr lang="en-US" b="1">
                        <a:latin typeface="Cambria Math" panose="02040503050406030204" pitchFamily="18" charset="0"/>
                      </a:rPr>
                      <m:t>=  </m:t>
                    </m:r>
                  </m:oMath>
                </a14:m>
                <a:r>
                  <a:rPr lang="en-US" b="1" dirty="0"/>
                  <a:t>238 KN. &gt; 211 KN </a:t>
                </a:r>
                <a:r>
                  <a:rPr lang="en-US" b="1" dirty="0">
                    <a:sym typeface="Wingdings" panose="05000000000000000000" pitchFamily="2" charset="2"/>
                  </a:rPr>
                  <a:t></a:t>
                </a:r>
                <a:r>
                  <a:rPr lang="en-US" b="1" dirty="0"/>
                  <a:t> Section is OK.</a:t>
                </a:r>
                <a:endParaRPr lang="en-US" dirty="0"/>
              </a:p>
              <a:p>
                <a:endParaRPr lang="en-US" dirty="0"/>
              </a:p>
            </p:txBody>
          </p:sp>
        </mc:Choice>
        <mc:Fallback xmlns="">
          <p:sp>
            <p:nvSpPr>
              <p:cNvPr id="3" name="Content Placeholder 2">
                <a:extLst>
                  <a:ext uri="{FF2B5EF4-FFF2-40B4-BE49-F238E27FC236}">
                    <a16:creationId xmlns:a16="http://schemas.microsoft.com/office/drawing/2014/main" id="{3B79BB64-6D54-4C48-B00A-852C17B07281}"/>
                  </a:ext>
                </a:extLst>
              </p:cNvPr>
              <p:cNvSpPr>
                <a:spLocks noGrp="1" noRot="1" noChangeAspect="1" noMove="1" noResize="1" noEditPoints="1" noAdjustHandles="1" noChangeArrowheads="1" noChangeShapeType="1" noTextEdit="1"/>
              </p:cNvSpPr>
              <p:nvPr>
                <p:ph idx="1"/>
              </p:nvPr>
            </p:nvSpPr>
            <p:spPr>
              <a:xfrm>
                <a:off x="510989" y="1192306"/>
                <a:ext cx="11510682" cy="5665694"/>
              </a:xfrm>
              <a:blipFill>
                <a:blip r:embed="rId2"/>
                <a:stretch>
                  <a:fillRect l="-371" t="-646"/>
                </a:stretch>
              </a:blipFill>
            </p:spPr>
            <p:txBody>
              <a:bodyPr/>
              <a:lstStyle/>
              <a:p>
                <a:r>
                  <a:rPr lang="en-US">
                    <a:noFill/>
                  </a:rPr>
                  <a:t> </a:t>
                </a:r>
              </a:p>
            </p:txBody>
          </p:sp>
        </mc:Fallback>
      </mc:AlternateContent>
    </p:spTree>
    <p:extLst>
      <p:ext uri="{BB962C8B-B14F-4D97-AF65-F5344CB8AC3E}">
        <p14:creationId xmlns:p14="http://schemas.microsoft.com/office/powerpoint/2010/main" val="1375822620"/>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02F766-0F0A-44B7-98F3-C87E6C0BE5B1}"/>
              </a:ext>
            </a:extLst>
          </p:cNvPr>
          <p:cNvSpPr>
            <a:spLocks noGrp="1"/>
          </p:cNvSpPr>
          <p:nvPr>
            <p:ph type="title"/>
          </p:nvPr>
        </p:nvSpPr>
        <p:spPr>
          <a:xfrm>
            <a:off x="1884713" y="306333"/>
            <a:ext cx="8911687" cy="1280890"/>
          </a:xfrm>
        </p:spPr>
        <p:txBody>
          <a:bodyPr/>
          <a:lstStyle/>
          <a:p>
            <a:r>
              <a:rPr lang="en-US" dirty="0"/>
              <a:t>Design for flexure </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34F1D0F7-FA07-4DD5-8B80-4F8E5054BB0E}"/>
                  </a:ext>
                </a:extLst>
              </p:cNvPr>
              <p:cNvSpPr>
                <a:spLocks noGrp="1"/>
              </p:cNvSpPr>
              <p:nvPr>
                <p:ph idx="1"/>
              </p:nvPr>
            </p:nvSpPr>
            <p:spPr>
              <a:xfrm>
                <a:off x="779930" y="1272988"/>
                <a:ext cx="11492752" cy="5387788"/>
              </a:xfrm>
            </p:spPr>
            <p:txBody>
              <a:bodyPr>
                <a:normAutofit fontScale="92500" lnSpcReduction="20000"/>
              </a:bodyPr>
              <a:lstStyle/>
              <a:p>
                <a:pPr lvl="1"/>
                <a:r>
                  <a:rPr lang="en-US" b="1" dirty="0"/>
                  <a:t>Design of toe </a:t>
                </a:r>
                <a:endParaRPr lang="en-US" dirty="0"/>
              </a:p>
              <a:p>
                <a:r>
                  <a:rPr lang="en-US" dirty="0"/>
                  <a:t>W = Wo </a:t>
                </a:r>
              </a:p>
              <a:p>
                <a:r>
                  <a:rPr lang="en-US" dirty="0"/>
                  <a:t>  = 25*1 *1.2 = 30 KN</a:t>
                </a:r>
                <a:r>
                  <a:rPr lang="en-US" b="1" dirty="0"/>
                  <a:t>/m</a:t>
                </a:r>
                <a:endParaRPr lang="en-US" dirty="0"/>
              </a:p>
              <a:p>
                <a:r>
                  <a:rPr lang="en-US" b="1" dirty="0"/>
                  <a:t>Vu = 178.64 KN.</a:t>
                </a:r>
                <a:endParaRPr lang="en-US" dirty="0"/>
              </a:p>
              <a:p>
                <a:r>
                  <a:rPr lang="en-US" b="1" dirty="0"/>
                  <a:t>∅ </a:t>
                </a:r>
                <a:r>
                  <a:rPr lang="en-US" b="1" dirty="0" err="1"/>
                  <a:t>Vc</a:t>
                </a:r>
                <a:r>
                  <a:rPr lang="en-US" b="1" dirty="0"/>
                  <a:t> =</a:t>
                </a:r>
                <a14:m>
                  <m:oMath xmlns:m="http://schemas.openxmlformats.org/officeDocument/2006/math">
                    <m:r>
                      <a:rPr lang="en-US" b="1" i="1">
                        <a:latin typeface="Cambria Math" panose="02040503050406030204" pitchFamily="18" charset="0"/>
                      </a:rPr>
                      <m:t> </m:t>
                    </m:r>
                    <m:f>
                      <m:fPr>
                        <m:ctrlPr>
                          <a:rPr lang="en-US" b="1" i="1">
                            <a:latin typeface="Cambria Math" panose="02040503050406030204" pitchFamily="18" charset="0"/>
                          </a:rPr>
                        </m:ctrlPr>
                      </m:fPr>
                      <m:num>
                        <m:r>
                          <a:rPr lang="en-US" b="1" i="1">
                            <a:latin typeface="Cambria Math" panose="02040503050406030204" pitchFamily="18" charset="0"/>
                          </a:rPr>
                          <m:t>𝟎</m:t>
                        </m:r>
                        <m:r>
                          <a:rPr lang="en-US" b="1">
                            <a:latin typeface="Cambria Math" panose="02040503050406030204" pitchFamily="18" charset="0"/>
                          </a:rPr>
                          <m:t>.</m:t>
                        </m:r>
                        <m:r>
                          <a:rPr lang="en-US" b="1" i="1">
                            <a:latin typeface="Cambria Math" panose="02040503050406030204" pitchFamily="18" charset="0"/>
                          </a:rPr>
                          <m:t>𝟕𝟓</m:t>
                        </m:r>
                      </m:num>
                      <m:den>
                        <m:r>
                          <a:rPr lang="en-US" b="1" i="1">
                            <a:latin typeface="Cambria Math" panose="02040503050406030204" pitchFamily="18" charset="0"/>
                          </a:rPr>
                          <m:t>𝟔</m:t>
                        </m:r>
                      </m:den>
                    </m:f>
                    <m:r>
                      <a:rPr lang="en-US" b="1">
                        <a:latin typeface="Cambria Math" panose="02040503050406030204" pitchFamily="18" charset="0"/>
                      </a:rPr>
                      <m:t> </m:t>
                    </m:r>
                  </m:oMath>
                </a14:m>
                <a:r>
                  <a:rPr lang="en-US" b="1" dirty="0"/>
                  <a:t>*</a:t>
                </a:r>
                <a14:m>
                  <m:oMath xmlns:m="http://schemas.openxmlformats.org/officeDocument/2006/math">
                    <m:rad>
                      <m:radPr>
                        <m:degHide m:val="on"/>
                        <m:ctrlPr>
                          <a:rPr lang="en-US" b="1" i="1">
                            <a:latin typeface="Cambria Math" panose="02040503050406030204" pitchFamily="18" charset="0"/>
                          </a:rPr>
                        </m:ctrlPr>
                      </m:radPr>
                      <m:deg/>
                      <m:e>
                        <m:r>
                          <a:rPr lang="en-US" b="1" i="1">
                            <a:latin typeface="Cambria Math" panose="02040503050406030204" pitchFamily="18" charset="0"/>
                          </a:rPr>
                          <m:t>𝟐𝟖</m:t>
                        </m:r>
                      </m:e>
                    </m:rad>
                    <m:r>
                      <a:rPr lang="en-US" b="1" i="1">
                        <a:latin typeface="Cambria Math" panose="02040503050406030204" pitchFamily="18" charset="0"/>
                      </a:rPr>
                      <m:t>∗</m:t>
                    </m:r>
                    <m:r>
                      <a:rPr lang="en-US" b="1" i="1">
                        <a:latin typeface="Cambria Math" panose="02040503050406030204" pitchFamily="18" charset="0"/>
                      </a:rPr>
                      <m:t>𝟏𝟎𝟎𝟎</m:t>
                    </m:r>
                    <m:r>
                      <a:rPr lang="en-US" b="1" i="1">
                        <a:latin typeface="Cambria Math" panose="02040503050406030204" pitchFamily="18" charset="0"/>
                      </a:rPr>
                      <m:t>∗</m:t>
                    </m:r>
                    <m:f>
                      <m:fPr>
                        <m:ctrlPr>
                          <a:rPr lang="en-US" b="1" i="1">
                            <a:latin typeface="Cambria Math" panose="02040503050406030204" pitchFamily="18" charset="0"/>
                          </a:rPr>
                        </m:ctrlPr>
                      </m:fPr>
                      <m:num>
                        <m:r>
                          <a:rPr lang="en-US" b="1" i="1">
                            <a:latin typeface="Cambria Math" panose="02040503050406030204" pitchFamily="18" charset="0"/>
                          </a:rPr>
                          <m:t>𝟗𝟓𝟎</m:t>
                        </m:r>
                      </m:num>
                      <m:den>
                        <m:r>
                          <a:rPr lang="en-US" b="1" i="1">
                            <a:latin typeface="Cambria Math" panose="02040503050406030204" pitchFamily="18" charset="0"/>
                          </a:rPr>
                          <m:t>𝟏𝟎𝟎𝟎</m:t>
                        </m:r>
                      </m:den>
                    </m:f>
                    <m:r>
                      <a:rPr lang="en-US" b="1">
                        <a:latin typeface="Cambria Math" panose="02040503050406030204" pitchFamily="18" charset="0"/>
                      </a:rPr>
                      <m:t>=  </m:t>
                    </m:r>
                  </m:oMath>
                </a14:m>
                <a:r>
                  <a:rPr lang="en-US" b="1" dirty="0"/>
                  <a:t>628 KN. &gt; 176 KN </a:t>
                </a:r>
                <a:r>
                  <a:rPr lang="en-US" b="1" dirty="0">
                    <a:sym typeface="Wingdings" panose="05000000000000000000" pitchFamily="2" charset="2"/>
                  </a:rPr>
                  <a:t></a:t>
                </a:r>
                <a:r>
                  <a:rPr lang="en-US" b="1" dirty="0"/>
                  <a:t> Section is OK. </a:t>
                </a:r>
                <a:endParaRPr lang="en-US" dirty="0"/>
              </a:p>
              <a:p>
                <a:r>
                  <a:rPr lang="en-US" b="1" dirty="0"/>
                  <a:t>Mu = 61.93 +42 = 103 </a:t>
                </a:r>
                <a:r>
                  <a:rPr lang="en-US" b="1" dirty="0" err="1"/>
                  <a:t>KN.m</a:t>
                </a:r>
                <a:endParaRPr lang="en-US" dirty="0"/>
              </a:p>
              <a:p>
                <a14:m>
                  <m:oMath xmlns:m="http://schemas.openxmlformats.org/officeDocument/2006/math">
                    <m:r>
                      <a:rPr lang="en-US" i="1">
                        <a:latin typeface="Cambria Math" panose="02040503050406030204" pitchFamily="18" charset="0"/>
                      </a:rPr>
                      <m:t>𝜌</m:t>
                    </m:r>
                    <m:r>
                      <a:rPr lang="en-US" i="1">
                        <a:latin typeface="Cambria Math" panose="02040503050406030204" pitchFamily="18" charset="0"/>
                      </a:rPr>
                      <m:t>=</m:t>
                    </m:r>
                    <m:r>
                      <a:rPr lang="en-US" i="1">
                        <a:latin typeface="Cambria Math" panose="02040503050406030204" pitchFamily="18" charset="0"/>
                      </a:rPr>
                      <m:t>3</m:t>
                    </m:r>
                    <m:r>
                      <a:rPr lang="en-US" i="1">
                        <a:latin typeface="Cambria Math" panose="02040503050406030204" pitchFamily="18" charset="0"/>
                      </a:rPr>
                      <m:t>.</m:t>
                    </m:r>
                    <m:r>
                      <a:rPr lang="en-US" i="1">
                        <a:latin typeface="Cambria Math" panose="02040503050406030204" pitchFamily="18" charset="0"/>
                      </a:rPr>
                      <m:t>0168</m:t>
                    </m:r>
                    <m:r>
                      <a:rPr lang="en-US" i="1">
                        <a:latin typeface="Cambria Math" panose="02040503050406030204" pitchFamily="18" charset="0"/>
                      </a:rPr>
                      <m:t>∗</m:t>
                    </m:r>
                    <m:sSup>
                      <m:sSupPr>
                        <m:ctrlPr>
                          <a:rPr lang="en-US" i="1">
                            <a:latin typeface="Cambria Math" panose="02040503050406030204" pitchFamily="18" charset="0"/>
                          </a:rPr>
                        </m:ctrlPr>
                      </m:sSupPr>
                      <m:e>
                        <m:r>
                          <a:rPr lang="en-US" i="1">
                            <a:latin typeface="Cambria Math" panose="02040503050406030204" pitchFamily="18" charset="0"/>
                          </a:rPr>
                          <m:t>10</m:t>
                        </m:r>
                      </m:e>
                      <m:sup>
                        <m:r>
                          <a:rPr lang="en-US" i="1">
                            <a:latin typeface="Cambria Math" panose="02040503050406030204" pitchFamily="18" charset="0"/>
                          </a:rPr>
                          <m:t>−</m:t>
                        </m:r>
                        <m:r>
                          <a:rPr lang="en-US" i="1">
                            <a:latin typeface="Cambria Math" panose="02040503050406030204" pitchFamily="18" charset="0"/>
                          </a:rPr>
                          <m:t>4</m:t>
                        </m:r>
                      </m:sup>
                    </m:sSup>
                  </m:oMath>
                </a14:m>
                <a:r>
                  <a:rPr lang="en-US" dirty="0"/>
                  <a:t> </a:t>
                </a:r>
              </a:p>
              <a:p>
                <a:r>
                  <a:rPr lang="en-US" dirty="0"/>
                  <a:t>As=</a:t>
                </a:r>
                <a14:m>
                  <m:oMath xmlns:m="http://schemas.openxmlformats.org/officeDocument/2006/math">
                    <m:r>
                      <a:rPr lang="en-US" i="1">
                        <a:latin typeface="Cambria Math" panose="02040503050406030204" pitchFamily="18" charset="0"/>
                      </a:rPr>
                      <m:t> </m:t>
                    </m:r>
                    <m:r>
                      <a:rPr lang="en-US" i="1">
                        <a:latin typeface="Cambria Math" panose="02040503050406030204" pitchFamily="18" charset="0"/>
                      </a:rPr>
                      <m:t>𝜌</m:t>
                    </m:r>
                    <m:r>
                      <a:rPr lang="en-US" i="1">
                        <a:latin typeface="Cambria Math" panose="02040503050406030204" pitchFamily="18" charset="0"/>
                      </a:rPr>
                      <m:t>∗</m:t>
                    </m:r>
                    <m:r>
                      <a:rPr lang="en-US" i="1">
                        <a:latin typeface="Cambria Math" panose="02040503050406030204" pitchFamily="18" charset="0"/>
                      </a:rPr>
                      <m:t>𝑏</m:t>
                    </m:r>
                    <m:r>
                      <a:rPr lang="en-US" i="1">
                        <a:latin typeface="Cambria Math" panose="02040503050406030204" pitchFamily="18" charset="0"/>
                      </a:rPr>
                      <m:t>∗</m:t>
                    </m:r>
                    <m:r>
                      <a:rPr lang="en-US" i="1">
                        <a:latin typeface="Cambria Math" panose="02040503050406030204" pitchFamily="18" charset="0"/>
                      </a:rPr>
                      <m:t>𝑑</m:t>
                    </m:r>
                    <m:r>
                      <a:rPr lang="en-US" i="1">
                        <a:latin typeface="Cambria Math" panose="02040503050406030204" pitchFamily="18" charset="0"/>
                      </a:rPr>
                      <m:t>=</m:t>
                    </m:r>
                    <m:r>
                      <a:rPr lang="en-US" i="1">
                        <a:latin typeface="Cambria Math" panose="02040503050406030204" pitchFamily="18" charset="0"/>
                      </a:rPr>
                      <m:t>287</m:t>
                    </m:r>
                    <m:sSup>
                      <m:sSupPr>
                        <m:ctrlPr>
                          <a:rPr lang="en-US" i="1">
                            <a:latin typeface="Cambria Math" panose="02040503050406030204" pitchFamily="18" charset="0"/>
                          </a:rPr>
                        </m:ctrlPr>
                      </m:sSupPr>
                      <m:e>
                        <m:r>
                          <a:rPr lang="en-US" i="1">
                            <a:latin typeface="Cambria Math" panose="02040503050406030204" pitchFamily="18" charset="0"/>
                          </a:rPr>
                          <m:t> </m:t>
                        </m:r>
                        <m:r>
                          <a:rPr lang="en-US" i="1">
                            <a:latin typeface="Cambria Math" panose="02040503050406030204" pitchFamily="18" charset="0"/>
                          </a:rPr>
                          <m:t>𝑚𝑚</m:t>
                        </m:r>
                      </m:e>
                      <m:sup>
                        <m:r>
                          <a:rPr lang="en-US" i="1">
                            <a:latin typeface="Cambria Math" panose="02040503050406030204" pitchFamily="18" charset="0"/>
                          </a:rPr>
                          <m:t>2</m:t>
                        </m:r>
                      </m:sup>
                    </m:sSup>
                  </m:oMath>
                </a14:m>
                <a:endParaRPr lang="en-US" dirty="0"/>
              </a:p>
              <a:p>
                <a:r>
                  <a:rPr lang="en-US" dirty="0"/>
                  <a:t>As min= </a:t>
                </a:r>
                <a14:m>
                  <m:oMath xmlns:m="http://schemas.openxmlformats.org/officeDocument/2006/math">
                    <m:r>
                      <a:rPr lang="en-US" i="1">
                        <a:latin typeface="Cambria Math" panose="02040503050406030204" pitchFamily="18" charset="0"/>
                      </a:rPr>
                      <m:t>𝜌</m:t>
                    </m:r>
                    <m:r>
                      <a:rPr lang="en-US" i="1">
                        <a:latin typeface="Cambria Math" panose="02040503050406030204" pitchFamily="18" charset="0"/>
                      </a:rPr>
                      <m:t>𝑠</m:t>
                    </m:r>
                    <m:r>
                      <a:rPr lang="en-US" i="1">
                        <a:latin typeface="Cambria Math" panose="02040503050406030204" pitchFamily="18" charset="0"/>
                      </a:rPr>
                      <m:t>h</m:t>
                    </m:r>
                    <m:r>
                      <a:rPr lang="en-US" i="1">
                        <a:latin typeface="Cambria Math" panose="02040503050406030204" pitchFamily="18" charset="0"/>
                      </a:rPr>
                      <m:t>∗</m:t>
                    </m:r>
                    <m:r>
                      <a:rPr lang="en-US" i="1">
                        <a:latin typeface="Cambria Math" panose="02040503050406030204" pitchFamily="18" charset="0"/>
                      </a:rPr>
                      <m:t>𝑏</m:t>
                    </m:r>
                    <m:r>
                      <a:rPr lang="en-US" i="1">
                        <a:latin typeface="Cambria Math" panose="02040503050406030204" pitchFamily="18" charset="0"/>
                      </a:rPr>
                      <m:t>∗</m:t>
                    </m:r>
                    <m:r>
                      <a:rPr lang="en-US" i="1">
                        <a:latin typeface="Cambria Math" panose="02040503050406030204" pitchFamily="18" charset="0"/>
                      </a:rPr>
                      <m:t>h</m:t>
                    </m:r>
                    <m:r>
                      <a:rPr lang="en-US" i="1">
                        <a:latin typeface="Cambria Math" panose="02040503050406030204" pitchFamily="18" charset="0"/>
                      </a:rPr>
                      <m:t>=</m:t>
                    </m:r>
                    <m:r>
                      <a:rPr lang="en-US" i="1">
                        <a:latin typeface="Cambria Math" panose="02040503050406030204" pitchFamily="18" charset="0"/>
                      </a:rPr>
                      <m:t>1800</m:t>
                    </m:r>
                    <m:sSup>
                      <m:sSupPr>
                        <m:ctrlPr>
                          <a:rPr lang="en-US" i="1">
                            <a:latin typeface="Cambria Math" panose="02040503050406030204" pitchFamily="18" charset="0"/>
                          </a:rPr>
                        </m:ctrlPr>
                      </m:sSupPr>
                      <m:e>
                        <m:r>
                          <a:rPr lang="en-US" i="1">
                            <a:latin typeface="Cambria Math" panose="02040503050406030204" pitchFamily="18" charset="0"/>
                          </a:rPr>
                          <m:t>𝑚𝑚</m:t>
                        </m:r>
                      </m:e>
                      <m:sup>
                        <m:r>
                          <a:rPr lang="en-US" i="1">
                            <a:latin typeface="Cambria Math" panose="02040503050406030204" pitchFamily="18" charset="0"/>
                          </a:rPr>
                          <m:t>2</m:t>
                        </m:r>
                      </m:sup>
                    </m:sSup>
                  </m:oMath>
                </a14:m>
                <a:r>
                  <a:rPr lang="en-US" dirty="0"/>
                  <a:t>                 </a:t>
                </a:r>
                <a:r>
                  <a:rPr lang="en-US" b="1" dirty="0"/>
                  <a:t>Use 6</a:t>
                </a:r>
                <a14:m>
                  <m:oMath xmlns:m="http://schemas.openxmlformats.org/officeDocument/2006/math">
                    <m:r>
                      <a:rPr lang="en-US" b="1" i="1">
                        <a:latin typeface="Cambria Math" panose="02040503050406030204" pitchFamily="18" charset="0"/>
                      </a:rPr>
                      <m:t>∅</m:t>
                    </m:r>
                  </m:oMath>
                </a14:m>
                <a:r>
                  <a:rPr lang="en-US" b="1" dirty="0"/>
                  <a:t>20/m</a:t>
                </a:r>
                <a:endParaRPr lang="en-US" dirty="0"/>
              </a:p>
              <a:p>
                <a:r>
                  <a:rPr lang="en-US" dirty="0"/>
                  <a:t>Top side =1/2 shrinkage = 900</a:t>
                </a:r>
                <a14:m>
                  <m:oMath xmlns:m="http://schemas.openxmlformats.org/officeDocument/2006/math">
                    <m:sSup>
                      <m:sSupPr>
                        <m:ctrlPr>
                          <a:rPr lang="en-US" i="1">
                            <a:latin typeface="Cambria Math" panose="02040503050406030204" pitchFamily="18" charset="0"/>
                          </a:rPr>
                        </m:ctrlPr>
                      </m:sSupPr>
                      <m:e>
                        <m:r>
                          <a:rPr lang="en-US" i="1">
                            <a:latin typeface="Cambria Math" panose="02040503050406030204" pitchFamily="18" charset="0"/>
                          </a:rPr>
                          <m:t>𝑚𝑚</m:t>
                        </m:r>
                      </m:e>
                      <m:sup>
                        <m:r>
                          <a:rPr lang="en-US" i="1">
                            <a:latin typeface="Cambria Math" panose="02040503050406030204" pitchFamily="18" charset="0"/>
                          </a:rPr>
                          <m:t>2</m:t>
                        </m:r>
                      </m:sup>
                    </m:sSup>
                  </m:oMath>
                </a14:m>
                <a:r>
                  <a:rPr lang="en-US" dirty="0"/>
                  <a:t>               </a:t>
                </a:r>
                <a:r>
                  <a:rPr lang="en-US" b="1" dirty="0"/>
                  <a:t>Use 6</a:t>
                </a:r>
                <a14:m>
                  <m:oMath xmlns:m="http://schemas.openxmlformats.org/officeDocument/2006/math">
                    <m:r>
                      <a:rPr lang="en-US" b="1" i="1">
                        <a:latin typeface="Cambria Math" panose="02040503050406030204" pitchFamily="18" charset="0"/>
                      </a:rPr>
                      <m:t>∅</m:t>
                    </m:r>
                  </m:oMath>
                </a14:m>
                <a:r>
                  <a:rPr lang="en-US" b="1" dirty="0"/>
                  <a:t>14/m</a:t>
                </a:r>
                <a:endParaRPr lang="en-US" dirty="0"/>
              </a:p>
              <a:p>
                <a:r>
                  <a:rPr lang="en-US" b="1" u="sng" dirty="0"/>
                  <a:t>Transverse steel for top and bottom steel: </a:t>
                </a:r>
                <a:endParaRPr lang="en-US" dirty="0"/>
              </a:p>
              <a:p>
                <a:pPr lvl="0"/>
                <a:r>
                  <a:rPr lang="en-US" b="1" dirty="0"/>
                  <a:t>Bottom Bars:</a:t>
                </a:r>
                <a:endParaRPr lang="en-US" dirty="0"/>
              </a:p>
              <a:p>
                <a:r>
                  <a:rPr lang="en-US" dirty="0"/>
                  <a:t>As min= </a:t>
                </a:r>
                <a14:m>
                  <m:oMath xmlns:m="http://schemas.openxmlformats.org/officeDocument/2006/math">
                    <m:r>
                      <a:rPr lang="en-US" i="1">
                        <a:latin typeface="Cambria Math" panose="02040503050406030204" pitchFamily="18" charset="0"/>
                      </a:rPr>
                      <m:t>𝜌</m:t>
                    </m:r>
                    <m:r>
                      <a:rPr lang="en-US" i="1">
                        <a:latin typeface="Cambria Math" panose="02040503050406030204" pitchFamily="18" charset="0"/>
                      </a:rPr>
                      <m:t>𝑠</m:t>
                    </m:r>
                    <m:r>
                      <a:rPr lang="en-US" i="1">
                        <a:latin typeface="Cambria Math" panose="02040503050406030204" pitchFamily="18" charset="0"/>
                      </a:rPr>
                      <m:t>h</m:t>
                    </m:r>
                    <m:r>
                      <a:rPr lang="en-US" i="1">
                        <a:latin typeface="Cambria Math" panose="02040503050406030204" pitchFamily="18" charset="0"/>
                      </a:rPr>
                      <m:t>∗</m:t>
                    </m:r>
                    <m:r>
                      <a:rPr lang="en-US" i="1">
                        <a:latin typeface="Cambria Math" panose="02040503050406030204" pitchFamily="18" charset="0"/>
                      </a:rPr>
                      <m:t>𝑏</m:t>
                    </m:r>
                    <m:r>
                      <a:rPr lang="en-US" i="1">
                        <a:latin typeface="Cambria Math" panose="02040503050406030204" pitchFamily="18" charset="0"/>
                      </a:rPr>
                      <m:t>∗</m:t>
                    </m:r>
                    <m:r>
                      <a:rPr lang="en-US" i="1">
                        <a:latin typeface="Cambria Math" panose="02040503050406030204" pitchFamily="18" charset="0"/>
                      </a:rPr>
                      <m:t>h</m:t>
                    </m:r>
                    <m:r>
                      <a:rPr lang="en-US" i="1">
                        <a:latin typeface="Cambria Math" panose="02040503050406030204" pitchFamily="18" charset="0"/>
                      </a:rPr>
                      <m:t>=</m:t>
                    </m:r>
                    <m:r>
                      <a:rPr lang="en-US" i="1">
                        <a:latin typeface="Cambria Math" panose="02040503050406030204" pitchFamily="18" charset="0"/>
                      </a:rPr>
                      <m:t>1800</m:t>
                    </m:r>
                    <m:sSup>
                      <m:sSupPr>
                        <m:ctrlPr>
                          <a:rPr lang="en-US" i="1">
                            <a:latin typeface="Cambria Math" panose="02040503050406030204" pitchFamily="18" charset="0"/>
                          </a:rPr>
                        </m:ctrlPr>
                      </m:sSupPr>
                      <m:e>
                        <m:r>
                          <a:rPr lang="en-US" i="1">
                            <a:latin typeface="Cambria Math" panose="02040503050406030204" pitchFamily="18" charset="0"/>
                          </a:rPr>
                          <m:t>𝑚𝑚</m:t>
                        </m:r>
                      </m:e>
                      <m:sup>
                        <m:r>
                          <a:rPr lang="en-US" i="1">
                            <a:latin typeface="Cambria Math" panose="02040503050406030204" pitchFamily="18" charset="0"/>
                          </a:rPr>
                          <m:t>2</m:t>
                        </m:r>
                      </m:sup>
                    </m:sSup>
                  </m:oMath>
                </a14:m>
                <a:r>
                  <a:rPr lang="en-US" dirty="0"/>
                  <a:t>                     </a:t>
                </a:r>
                <a:r>
                  <a:rPr lang="en-US" b="1" dirty="0"/>
                  <a:t>Use 6</a:t>
                </a:r>
                <a14:m>
                  <m:oMath xmlns:m="http://schemas.openxmlformats.org/officeDocument/2006/math">
                    <m:r>
                      <a:rPr lang="en-US" b="1" i="1">
                        <a:latin typeface="Cambria Math" panose="02040503050406030204" pitchFamily="18" charset="0"/>
                      </a:rPr>
                      <m:t>∅</m:t>
                    </m:r>
                  </m:oMath>
                </a14:m>
                <a:r>
                  <a:rPr lang="en-US" b="1" dirty="0"/>
                  <a:t>20/m</a:t>
                </a:r>
                <a:endParaRPr lang="en-US" dirty="0"/>
              </a:p>
              <a:p>
                <a:pPr lvl="0"/>
                <a:r>
                  <a:rPr lang="en-US" b="1" dirty="0"/>
                  <a:t>Top Bars:</a:t>
                </a:r>
                <a:endParaRPr lang="en-US" dirty="0"/>
              </a:p>
              <a:p>
                <a:r>
                  <a:rPr lang="en-US" dirty="0"/>
                  <a:t>Top steel </a:t>
                </a:r>
                <a14:m>
                  <m:oMath xmlns:m="http://schemas.openxmlformats.org/officeDocument/2006/math">
                    <m:f>
                      <m:fPr>
                        <m:ctrlPr>
                          <a:rPr lang="en-US" i="1">
                            <a:latin typeface="Cambria Math" panose="02040503050406030204" pitchFamily="18" charset="0"/>
                          </a:rPr>
                        </m:ctrlPr>
                      </m:fPr>
                      <m:num>
                        <m:r>
                          <m:rPr>
                            <m:sty m:val="p"/>
                          </m:rPr>
                          <a:rPr lang="en-US">
                            <a:latin typeface="Cambria Math" panose="02040503050406030204" pitchFamily="18" charset="0"/>
                          </a:rPr>
                          <m:t>As</m:t>
                        </m:r>
                        <m:r>
                          <a:rPr lang="en-US">
                            <a:latin typeface="Cambria Math" panose="02040503050406030204" pitchFamily="18" charset="0"/>
                          </a:rPr>
                          <m:t> </m:t>
                        </m:r>
                        <m:r>
                          <m:rPr>
                            <m:sty m:val="p"/>
                          </m:rPr>
                          <a:rPr lang="en-US">
                            <a:latin typeface="Cambria Math" panose="02040503050406030204" pitchFamily="18" charset="0"/>
                          </a:rPr>
                          <m:t>sh</m:t>
                        </m:r>
                      </m:num>
                      <m:den>
                        <m:r>
                          <a:rPr lang="en-US">
                            <a:latin typeface="Cambria Math" panose="02040503050406030204" pitchFamily="18" charset="0"/>
                          </a:rPr>
                          <m:t>2</m:t>
                        </m:r>
                      </m:den>
                    </m:f>
                    <m:r>
                      <a:rPr lang="en-US" i="1">
                        <a:latin typeface="Cambria Math" panose="02040503050406030204" pitchFamily="18" charset="0"/>
                      </a:rPr>
                      <m:t> </m:t>
                    </m:r>
                  </m:oMath>
                </a14:m>
                <a:r>
                  <a:rPr lang="en-US" dirty="0"/>
                  <a:t>= 900                                            </a:t>
                </a:r>
                <a:r>
                  <a:rPr lang="en-US" b="1" dirty="0"/>
                  <a:t>Use 6</a:t>
                </a:r>
                <a14:m>
                  <m:oMath xmlns:m="http://schemas.openxmlformats.org/officeDocument/2006/math">
                    <m:r>
                      <a:rPr lang="en-US" b="1" i="1">
                        <a:latin typeface="Cambria Math" panose="02040503050406030204" pitchFamily="18" charset="0"/>
                      </a:rPr>
                      <m:t>∅</m:t>
                    </m:r>
                  </m:oMath>
                </a14:m>
                <a:r>
                  <a:rPr lang="en-US" b="1" dirty="0"/>
                  <a:t>14/m</a:t>
                </a:r>
                <a:endParaRPr lang="en-US" dirty="0"/>
              </a:p>
              <a:p>
                <a:endParaRPr lang="en-US" dirty="0"/>
              </a:p>
            </p:txBody>
          </p:sp>
        </mc:Choice>
        <mc:Fallback xmlns="">
          <p:sp>
            <p:nvSpPr>
              <p:cNvPr id="3" name="Content Placeholder 2">
                <a:extLst>
                  <a:ext uri="{FF2B5EF4-FFF2-40B4-BE49-F238E27FC236}">
                    <a16:creationId xmlns:a16="http://schemas.microsoft.com/office/drawing/2014/main" id="{34F1D0F7-FA07-4DD5-8B80-4F8E5054BB0E}"/>
                  </a:ext>
                </a:extLst>
              </p:cNvPr>
              <p:cNvSpPr>
                <a:spLocks noGrp="1" noRot="1" noChangeAspect="1" noMove="1" noResize="1" noEditPoints="1" noAdjustHandles="1" noChangeArrowheads="1" noChangeShapeType="1" noTextEdit="1"/>
              </p:cNvSpPr>
              <p:nvPr>
                <p:ph idx="1"/>
              </p:nvPr>
            </p:nvSpPr>
            <p:spPr>
              <a:xfrm>
                <a:off x="779930" y="1272988"/>
                <a:ext cx="11492752" cy="5387788"/>
              </a:xfrm>
              <a:blipFill>
                <a:blip r:embed="rId3"/>
                <a:stretch>
                  <a:fillRect l="-265" t="-1018"/>
                </a:stretch>
              </a:blipFill>
            </p:spPr>
            <p:txBody>
              <a:bodyPr/>
              <a:lstStyle/>
              <a:p>
                <a:r>
                  <a:rPr lang="en-US">
                    <a:noFill/>
                  </a:rPr>
                  <a:t> </a:t>
                </a:r>
              </a:p>
            </p:txBody>
          </p:sp>
        </mc:Fallback>
      </mc:AlternateContent>
    </p:spTree>
    <p:extLst>
      <p:ext uri="{BB962C8B-B14F-4D97-AF65-F5344CB8AC3E}">
        <p14:creationId xmlns:p14="http://schemas.microsoft.com/office/powerpoint/2010/main" val="1531744963"/>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986E2E5F-9DEE-434C-AD8F-139C77F2D71F}"/>
                  </a:ext>
                </a:extLst>
              </p:cNvPr>
              <p:cNvSpPr>
                <a:spLocks noGrp="1"/>
              </p:cNvSpPr>
              <p:nvPr>
                <p:ph idx="1"/>
              </p:nvPr>
            </p:nvSpPr>
            <p:spPr>
              <a:xfrm>
                <a:off x="1290918" y="573743"/>
                <a:ext cx="11681012" cy="6185646"/>
              </a:xfrm>
            </p:spPr>
            <p:txBody>
              <a:bodyPr>
                <a:normAutofit fontScale="70000" lnSpcReduction="20000"/>
              </a:bodyPr>
              <a:lstStyle/>
              <a:p>
                <a:pPr lvl="1"/>
                <a:r>
                  <a:rPr lang="en-US" b="1" dirty="0"/>
                  <a:t>Design of heel </a:t>
                </a:r>
              </a:p>
              <a:p>
                <a:r>
                  <a:rPr lang="en-US" dirty="0"/>
                  <a:t>W = Wo + </a:t>
                </a:r>
                <a:r>
                  <a:rPr lang="en-US" dirty="0" err="1"/>
                  <a:t>Ws</a:t>
                </a:r>
                <a:r>
                  <a:rPr lang="en-US" dirty="0"/>
                  <a:t> </a:t>
                </a:r>
              </a:p>
              <a:p>
                <a:r>
                  <a:rPr lang="en-US" dirty="0"/>
                  <a:t>  = 25*1 *1.2 + 6.5*19 *1.2 = 178.2 KN/m</a:t>
                </a:r>
                <a:r>
                  <a:rPr lang="en-US" b="1" dirty="0"/>
                  <a:t>  </a:t>
                </a:r>
                <a:endParaRPr lang="en-US" dirty="0"/>
              </a:p>
              <a:p>
                <a:r>
                  <a:rPr lang="en-US" b="1" dirty="0"/>
                  <a:t>Vu = 69.44 KN.</a:t>
                </a:r>
                <a:endParaRPr lang="en-US" dirty="0"/>
              </a:p>
              <a:p>
                <a:r>
                  <a:rPr lang="en-US" b="1" dirty="0"/>
                  <a:t>∅ </a:t>
                </a:r>
                <a:r>
                  <a:rPr lang="en-US" b="1" dirty="0" err="1"/>
                  <a:t>Vc</a:t>
                </a:r>
                <a:r>
                  <a:rPr lang="en-US" b="1" dirty="0"/>
                  <a:t> =</a:t>
                </a:r>
                <a14:m>
                  <m:oMath xmlns:m="http://schemas.openxmlformats.org/officeDocument/2006/math">
                    <m:r>
                      <a:rPr lang="en-US" b="1" i="1">
                        <a:latin typeface="Cambria Math" panose="02040503050406030204" pitchFamily="18" charset="0"/>
                      </a:rPr>
                      <m:t> </m:t>
                    </m:r>
                    <m:f>
                      <m:fPr>
                        <m:ctrlPr>
                          <a:rPr lang="en-US" b="1" i="1">
                            <a:latin typeface="Cambria Math" panose="02040503050406030204" pitchFamily="18" charset="0"/>
                          </a:rPr>
                        </m:ctrlPr>
                      </m:fPr>
                      <m:num>
                        <m:r>
                          <a:rPr lang="en-US" b="1" i="1">
                            <a:latin typeface="Cambria Math" panose="02040503050406030204" pitchFamily="18" charset="0"/>
                          </a:rPr>
                          <m:t>𝟎</m:t>
                        </m:r>
                        <m:r>
                          <a:rPr lang="en-US" b="1">
                            <a:latin typeface="Cambria Math" panose="02040503050406030204" pitchFamily="18" charset="0"/>
                          </a:rPr>
                          <m:t>.</m:t>
                        </m:r>
                        <m:r>
                          <a:rPr lang="en-US" b="1" i="1">
                            <a:latin typeface="Cambria Math" panose="02040503050406030204" pitchFamily="18" charset="0"/>
                          </a:rPr>
                          <m:t>𝟕𝟓</m:t>
                        </m:r>
                      </m:num>
                      <m:den>
                        <m:r>
                          <a:rPr lang="en-US" b="1" i="1">
                            <a:latin typeface="Cambria Math" panose="02040503050406030204" pitchFamily="18" charset="0"/>
                          </a:rPr>
                          <m:t>𝟔</m:t>
                        </m:r>
                      </m:den>
                    </m:f>
                    <m:r>
                      <a:rPr lang="en-US" b="1">
                        <a:latin typeface="Cambria Math" panose="02040503050406030204" pitchFamily="18" charset="0"/>
                      </a:rPr>
                      <m:t> </m:t>
                    </m:r>
                  </m:oMath>
                </a14:m>
                <a:r>
                  <a:rPr lang="en-US" b="1" dirty="0"/>
                  <a:t>*</a:t>
                </a:r>
                <a14:m>
                  <m:oMath xmlns:m="http://schemas.openxmlformats.org/officeDocument/2006/math">
                    <m:rad>
                      <m:radPr>
                        <m:degHide m:val="on"/>
                        <m:ctrlPr>
                          <a:rPr lang="en-US" b="1" i="1">
                            <a:latin typeface="Cambria Math" panose="02040503050406030204" pitchFamily="18" charset="0"/>
                          </a:rPr>
                        </m:ctrlPr>
                      </m:radPr>
                      <m:deg/>
                      <m:e>
                        <m:r>
                          <a:rPr lang="en-US" b="1" i="1">
                            <a:latin typeface="Cambria Math" panose="02040503050406030204" pitchFamily="18" charset="0"/>
                          </a:rPr>
                          <m:t>𝟐𝟖</m:t>
                        </m:r>
                      </m:e>
                    </m:rad>
                    <m:r>
                      <a:rPr lang="en-US" b="1" i="1">
                        <a:latin typeface="Cambria Math" panose="02040503050406030204" pitchFamily="18" charset="0"/>
                      </a:rPr>
                      <m:t>∗</m:t>
                    </m:r>
                    <m:r>
                      <a:rPr lang="en-US" b="1" i="1">
                        <a:latin typeface="Cambria Math" panose="02040503050406030204" pitchFamily="18" charset="0"/>
                      </a:rPr>
                      <m:t>𝟏𝟎𝟎𝟎</m:t>
                    </m:r>
                    <m:r>
                      <a:rPr lang="en-US" b="1" i="1">
                        <a:latin typeface="Cambria Math" panose="02040503050406030204" pitchFamily="18" charset="0"/>
                      </a:rPr>
                      <m:t>∗</m:t>
                    </m:r>
                    <m:f>
                      <m:fPr>
                        <m:ctrlPr>
                          <a:rPr lang="en-US" b="1" i="1">
                            <a:latin typeface="Cambria Math" panose="02040503050406030204" pitchFamily="18" charset="0"/>
                          </a:rPr>
                        </m:ctrlPr>
                      </m:fPr>
                      <m:num>
                        <m:r>
                          <a:rPr lang="en-US" b="1" i="1">
                            <a:latin typeface="Cambria Math" panose="02040503050406030204" pitchFamily="18" charset="0"/>
                          </a:rPr>
                          <m:t>𝟗𝟓𝟎</m:t>
                        </m:r>
                      </m:num>
                      <m:den>
                        <m:r>
                          <a:rPr lang="en-US" b="1" i="1">
                            <a:latin typeface="Cambria Math" panose="02040503050406030204" pitchFamily="18" charset="0"/>
                          </a:rPr>
                          <m:t>𝟏𝟎𝟎𝟎</m:t>
                        </m:r>
                      </m:den>
                    </m:f>
                    <m:r>
                      <a:rPr lang="en-US" b="1">
                        <a:latin typeface="Cambria Math" panose="02040503050406030204" pitchFamily="18" charset="0"/>
                      </a:rPr>
                      <m:t>=  </m:t>
                    </m:r>
                  </m:oMath>
                </a14:m>
                <a:r>
                  <a:rPr lang="en-US" b="1" dirty="0"/>
                  <a:t>628 KN. &gt; 69 KN </a:t>
                </a:r>
                <a:r>
                  <a:rPr lang="en-US" b="1" dirty="0">
                    <a:sym typeface="Wingdings" panose="05000000000000000000" pitchFamily="2" charset="2"/>
                  </a:rPr>
                  <a:t></a:t>
                </a:r>
                <a:r>
                  <a:rPr lang="en-US" b="1" dirty="0"/>
                  <a:t> Section is OK.</a:t>
                </a:r>
                <a:endParaRPr lang="en-US" dirty="0"/>
              </a:p>
              <a:p>
                <a:r>
                  <a:rPr lang="en-US" b="1" dirty="0"/>
                  <a:t>Mu = 36.44 </a:t>
                </a:r>
                <a:r>
                  <a:rPr lang="en-US" b="1" dirty="0" err="1"/>
                  <a:t>KN.m</a:t>
                </a:r>
                <a:endParaRPr lang="en-US" dirty="0"/>
              </a:p>
              <a:p>
                <a14:m>
                  <m:oMath xmlns:m="http://schemas.openxmlformats.org/officeDocument/2006/math">
                    <m:r>
                      <a:rPr lang="en-US" i="1" smtClean="0">
                        <a:latin typeface="Cambria Math" panose="02040503050406030204" pitchFamily="18" charset="0"/>
                      </a:rPr>
                      <m:t>𝜌</m:t>
                    </m:r>
                    <m:r>
                      <a:rPr lang="en-US" i="1">
                        <a:latin typeface="Cambria Math" panose="02040503050406030204" pitchFamily="18" charset="0"/>
                      </a:rPr>
                      <m:t>=</m:t>
                    </m:r>
                    <m:r>
                      <a:rPr lang="en-US" i="1">
                        <a:latin typeface="Cambria Math" panose="02040503050406030204" pitchFamily="18" charset="0"/>
                      </a:rPr>
                      <m:t>1</m:t>
                    </m:r>
                    <m:r>
                      <a:rPr lang="en-US" i="1">
                        <a:latin typeface="Cambria Math" panose="02040503050406030204" pitchFamily="18" charset="0"/>
                      </a:rPr>
                      <m:t>.</m:t>
                    </m:r>
                    <m:r>
                      <a:rPr lang="en-US" i="1">
                        <a:latin typeface="Cambria Math" panose="02040503050406030204" pitchFamily="18" charset="0"/>
                      </a:rPr>
                      <m:t>068</m:t>
                    </m:r>
                    <m:r>
                      <a:rPr lang="en-US" i="1">
                        <a:latin typeface="Cambria Math" panose="02040503050406030204" pitchFamily="18" charset="0"/>
                      </a:rPr>
                      <m:t>∗</m:t>
                    </m:r>
                    <m:sSup>
                      <m:sSupPr>
                        <m:ctrlPr>
                          <a:rPr lang="en-US" i="1">
                            <a:latin typeface="Cambria Math" panose="02040503050406030204" pitchFamily="18" charset="0"/>
                          </a:rPr>
                        </m:ctrlPr>
                      </m:sSupPr>
                      <m:e>
                        <m:r>
                          <a:rPr lang="en-US" i="1">
                            <a:latin typeface="Cambria Math" panose="02040503050406030204" pitchFamily="18" charset="0"/>
                          </a:rPr>
                          <m:t>10</m:t>
                        </m:r>
                      </m:e>
                      <m:sup>
                        <m:r>
                          <a:rPr lang="en-US" i="1">
                            <a:latin typeface="Cambria Math" panose="02040503050406030204" pitchFamily="18" charset="0"/>
                          </a:rPr>
                          <m:t>−</m:t>
                        </m:r>
                        <m:r>
                          <a:rPr lang="en-US" i="1">
                            <a:latin typeface="Cambria Math" panose="02040503050406030204" pitchFamily="18" charset="0"/>
                          </a:rPr>
                          <m:t>4</m:t>
                        </m:r>
                      </m:sup>
                    </m:sSup>
                  </m:oMath>
                </a14:m>
                <a:r>
                  <a:rPr lang="en-US" dirty="0"/>
                  <a:t> </a:t>
                </a:r>
              </a:p>
              <a:p>
                <a:r>
                  <a:rPr lang="en-US" dirty="0"/>
                  <a:t>As=</a:t>
                </a:r>
                <a14:m>
                  <m:oMath xmlns:m="http://schemas.openxmlformats.org/officeDocument/2006/math">
                    <m:r>
                      <a:rPr lang="en-US" i="1">
                        <a:latin typeface="Cambria Math" panose="02040503050406030204" pitchFamily="18" charset="0"/>
                      </a:rPr>
                      <m:t> </m:t>
                    </m:r>
                    <m:r>
                      <a:rPr lang="en-US" i="1">
                        <a:latin typeface="Cambria Math" panose="02040503050406030204" pitchFamily="18" charset="0"/>
                      </a:rPr>
                      <m:t>𝜌</m:t>
                    </m:r>
                    <m:r>
                      <a:rPr lang="en-US" i="1">
                        <a:latin typeface="Cambria Math" panose="02040503050406030204" pitchFamily="18" charset="0"/>
                      </a:rPr>
                      <m:t>∗</m:t>
                    </m:r>
                    <m:r>
                      <a:rPr lang="en-US" i="1">
                        <a:latin typeface="Cambria Math" panose="02040503050406030204" pitchFamily="18" charset="0"/>
                      </a:rPr>
                      <m:t>𝑏</m:t>
                    </m:r>
                    <m:r>
                      <a:rPr lang="en-US" i="1">
                        <a:latin typeface="Cambria Math" panose="02040503050406030204" pitchFamily="18" charset="0"/>
                      </a:rPr>
                      <m:t>∗</m:t>
                    </m:r>
                    <m:r>
                      <a:rPr lang="en-US" i="1">
                        <a:latin typeface="Cambria Math" panose="02040503050406030204" pitchFamily="18" charset="0"/>
                      </a:rPr>
                      <m:t>𝑑</m:t>
                    </m:r>
                    <m:r>
                      <a:rPr lang="en-US" i="1">
                        <a:latin typeface="Cambria Math" panose="02040503050406030204" pitchFamily="18" charset="0"/>
                      </a:rPr>
                      <m:t>=</m:t>
                    </m:r>
                    <m:r>
                      <a:rPr lang="en-US" i="1">
                        <a:latin typeface="Cambria Math" panose="02040503050406030204" pitchFamily="18" charset="0"/>
                      </a:rPr>
                      <m:t>232</m:t>
                    </m:r>
                    <m:sSup>
                      <m:sSupPr>
                        <m:ctrlPr>
                          <a:rPr lang="en-US" i="1">
                            <a:latin typeface="Cambria Math" panose="02040503050406030204" pitchFamily="18" charset="0"/>
                          </a:rPr>
                        </m:ctrlPr>
                      </m:sSupPr>
                      <m:e>
                        <m:r>
                          <a:rPr lang="en-US" i="1">
                            <a:latin typeface="Cambria Math" panose="02040503050406030204" pitchFamily="18" charset="0"/>
                          </a:rPr>
                          <m:t> </m:t>
                        </m:r>
                        <m:r>
                          <a:rPr lang="en-US" i="1">
                            <a:latin typeface="Cambria Math" panose="02040503050406030204" pitchFamily="18" charset="0"/>
                          </a:rPr>
                          <m:t>𝑚𝑚</m:t>
                        </m:r>
                      </m:e>
                      <m:sup>
                        <m:r>
                          <a:rPr lang="en-US" i="1">
                            <a:latin typeface="Cambria Math" panose="02040503050406030204" pitchFamily="18" charset="0"/>
                          </a:rPr>
                          <m:t>2</m:t>
                        </m:r>
                      </m:sup>
                    </m:sSup>
                  </m:oMath>
                </a14:m>
                <a:endParaRPr lang="en-US" dirty="0"/>
              </a:p>
              <a:p>
                <a:r>
                  <a:rPr lang="en-US" dirty="0"/>
                  <a:t>As min= </a:t>
                </a:r>
                <a14:m>
                  <m:oMath xmlns:m="http://schemas.openxmlformats.org/officeDocument/2006/math">
                    <m:r>
                      <a:rPr lang="en-US" i="1">
                        <a:latin typeface="Cambria Math" panose="02040503050406030204" pitchFamily="18" charset="0"/>
                      </a:rPr>
                      <m:t>𝜌</m:t>
                    </m:r>
                    <m:r>
                      <a:rPr lang="en-US" i="1">
                        <a:latin typeface="Cambria Math" panose="02040503050406030204" pitchFamily="18" charset="0"/>
                      </a:rPr>
                      <m:t>𝑠</m:t>
                    </m:r>
                    <m:r>
                      <a:rPr lang="en-US" i="1">
                        <a:latin typeface="Cambria Math" panose="02040503050406030204" pitchFamily="18" charset="0"/>
                      </a:rPr>
                      <m:t>h</m:t>
                    </m:r>
                    <m:r>
                      <a:rPr lang="en-US" i="1">
                        <a:latin typeface="Cambria Math" panose="02040503050406030204" pitchFamily="18" charset="0"/>
                      </a:rPr>
                      <m:t>∗</m:t>
                    </m:r>
                    <m:r>
                      <a:rPr lang="en-US" i="1">
                        <a:latin typeface="Cambria Math" panose="02040503050406030204" pitchFamily="18" charset="0"/>
                      </a:rPr>
                      <m:t>𝑏</m:t>
                    </m:r>
                    <m:r>
                      <a:rPr lang="en-US" i="1">
                        <a:latin typeface="Cambria Math" panose="02040503050406030204" pitchFamily="18" charset="0"/>
                      </a:rPr>
                      <m:t>∗</m:t>
                    </m:r>
                    <m:r>
                      <a:rPr lang="en-US" i="1">
                        <a:latin typeface="Cambria Math" panose="02040503050406030204" pitchFamily="18" charset="0"/>
                      </a:rPr>
                      <m:t>h</m:t>
                    </m:r>
                    <m:r>
                      <a:rPr lang="en-US" i="1">
                        <a:latin typeface="Cambria Math" panose="02040503050406030204" pitchFamily="18" charset="0"/>
                      </a:rPr>
                      <m:t>=</m:t>
                    </m:r>
                    <m:r>
                      <a:rPr lang="en-US" i="1">
                        <a:latin typeface="Cambria Math" panose="02040503050406030204" pitchFamily="18" charset="0"/>
                      </a:rPr>
                      <m:t>1800</m:t>
                    </m:r>
                    <m:sSup>
                      <m:sSupPr>
                        <m:ctrlPr>
                          <a:rPr lang="en-US" i="1">
                            <a:latin typeface="Cambria Math" panose="02040503050406030204" pitchFamily="18" charset="0"/>
                          </a:rPr>
                        </m:ctrlPr>
                      </m:sSupPr>
                      <m:e>
                        <m:r>
                          <a:rPr lang="en-US" i="1">
                            <a:latin typeface="Cambria Math" panose="02040503050406030204" pitchFamily="18" charset="0"/>
                          </a:rPr>
                          <m:t>𝑚𝑚</m:t>
                        </m:r>
                      </m:e>
                      <m:sup>
                        <m:r>
                          <a:rPr lang="en-US" i="1">
                            <a:latin typeface="Cambria Math" panose="02040503050406030204" pitchFamily="18" charset="0"/>
                          </a:rPr>
                          <m:t>2</m:t>
                        </m:r>
                      </m:sup>
                    </m:sSup>
                  </m:oMath>
                </a14:m>
                <a:r>
                  <a:rPr lang="en-US" dirty="0"/>
                  <a:t>                 </a:t>
                </a:r>
                <a:r>
                  <a:rPr lang="en-US" b="1" dirty="0"/>
                  <a:t>Use 6</a:t>
                </a:r>
                <a14:m>
                  <m:oMath xmlns:m="http://schemas.openxmlformats.org/officeDocument/2006/math">
                    <m:r>
                      <a:rPr lang="en-US" b="1" i="1">
                        <a:latin typeface="Cambria Math" panose="02040503050406030204" pitchFamily="18" charset="0"/>
                      </a:rPr>
                      <m:t>∅</m:t>
                    </m:r>
                  </m:oMath>
                </a14:m>
                <a:r>
                  <a:rPr lang="en-US" b="1" dirty="0"/>
                  <a:t>20/m</a:t>
                </a:r>
                <a:endParaRPr lang="en-US" dirty="0"/>
              </a:p>
              <a:p>
                <a:r>
                  <a:rPr lang="en-US" dirty="0"/>
                  <a:t>Top side =1/2 shrinkage = 900</a:t>
                </a:r>
                <a14:m>
                  <m:oMath xmlns:m="http://schemas.openxmlformats.org/officeDocument/2006/math">
                    <m:sSup>
                      <m:sSupPr>
                        <m:ctrlPr>
                          <a:rPr lang="en-US" i="1">
                            <a:latin typeface="Cambria Math" panose="02040503050406030204" pitchFamily="18" charset="0"/>
                          </a:rPr>
                        </m:ctrlPr>
                      </m:sSupPr>
                      <m:e>
                        <m:r>
                          <a:rPr lang="en-US" i="1">
                            <a:latin typeface="Cambria Math" panose="02040503050406030204" pitchFamily="18" charset="0"/>
                          </a:rPr>
                          <m:t>𝑚𝑚</m:t>
                        </m:r>
                      </m:e>
                      <m:sup>
                        <m:r>
                          <a:rPr lang="en-US" i="1">
                            <a:latin typeface="Cambria Math" panose="02040503050406030204" pitchFamily="18" charset="0"/>
                          </a:rPr>
                          <m:t>2</m:t>
                        </m:r>
                      </m:sup>
                    </m:sSup>
                  </m:oMath>
                </a14:m>
                <a:r>
                  <a:rPr lang="en-US" dirty="0"/>
                  <a:t>               </a:t>
                </a:r>
                <a:r>
                  <a:rPr lang="en-US" b="1" dirty="0"/>
                  <a:t>Use 6</a:t>
                </a:r>
                <a14:m>
                  <m:oMath xmlns:m="http://schemas.openxmlformats.org/officeDocument/2006/math">
                    <m:r>
                      <a:rPr lang="en-US" b="1">
                        <a:latin typeface="Cambria Math" panose="02040503050406030204" pitchFamily="18" charset="0"/>
                      </a:rPr>
                      <m:t>∅</m:t>
                    </m:r>
                  </m:oMath>
                </a14:m>
                <a:r>
                  <a:rPr lang="en-US" b="1" dirty="0"/>
                  <a:t>14/m</a:t>
                </a:r>
                <a:endParaRPr lang="en-US" dirty="0"/>
              </a:p>
              <a:p>
                <a:r>
                  <a:rPr lang="en-US" b="1" u="sng" dirty="0"/>
                  <a:t>Transverse steel for top and bottom steel: </a:t>
                </a:r>
                <a:endParaRPr lang="en-US" dirty="0"/>
              </a:p>
              <a:p>
                <a:pPr lvl="0"/>
                <a:r>
                  <a:rPr lang="en-US" b="1" dirty="0"/>
                  <a:t>Bottom Bars:</a:t>
                </a:r>
                <a:endParaRPr lang="en-US" dirty="0"/>
              </a:p>
              <a:p>
                <a:r>
                  <a:rPr lang="en-US" dirty="0"/>
                  <a:t>As min= </a:t>
                </a:r>
                <a14:m>
                  <m:oMath xmlns:m="http://schemas.openxmlformats.org/officeDocument/2006/math">
                    <m:r>
                      <a:rPr lang="en-US" i="1">
                        <a:latin typeface="Cambria Math" panose="02040503050406030204" pitchFamily="18" charset="0"/>
                      </a:rPr>
                      <m:t>𝜌</m:t>
                    </m:r>
                    <m:r>
                      <a:rPr lang="en-US" i="1">
                        <a:latin typeface="Cambria Math" panose="02040503050406030204" pitchFamily="18" charset="0"/>
                      </a:rPr>
                      <m:t>𝑠</m:t>
                    </m:r>
                    <m:r>
                      <a:rPr lang="en-US" i="1">
                        <a:latin typeface="Cambria Math" panose="02040503050406030204" pitchFamily="18" charset="0"/>
                      </a:rPr>
                      <m:t>h</m:t>
                    </m:r>
                    <m:r>
                      <a:rPr lang="en-US" i="1">
                        <a:latin typeface="Cambria Math" panose="02040503050406030204" pitchFamily="18" charset="0"/>
                      </a:rPr>
                      <m:t>∗</m:t>
                    </m:r>
                    <m:r>
                      <a:rPr lang="en-US" i="1">
                        <a:latin typeface="Cambria Math" panose="02040503050406030204" pitchFamily="18" charset="0"/>
                      </a:rPr>
                      <m:t>𝑏</m:t>
                    </m:r>
                    <m:r>
                      <a:rPr lang="en-US" i="1">
                        <a:latin typeface="Cambria Math" panose="02040503050406030204" pitchFamily="18" charset="0"/>
                      </a:rPr>
                      <m:t>∗</m:t>
                    </m:r>
                    <m:r>
                      <a:rPr lang="en-US" i="1">
                        <a:latin typeface="Cambria Math" panose="02040503050406030204" pitchFamily="18" charset="0"/>
                      </a:rPr>
                      <m:t>h</m:t>
                    </m:r>
                    <m:r>
                      <a:rPr lang="en-US" i="1">
                        <a:latin typeface="Cambria Math" panose="02040503050406030204" pitchFamily="18" charset="0"/>
                      </a:rPr>
                      <m:t>=</m:t>
                    </m:r>
                    <m:r>
                      <a:rPr lang="en-US" i="1">
                        <a:latin typeface="Cambria Math" panose="02040503050406030204" pitchFamily="18" charset="0"/>
                      </a:rPr>
                      <m:t>1800</m:t>
                    </m:r>
                    <m:sSup>
                      <m:sSupPr>
                        <m:ctrlPr>
                          <a:rPr lang="en-US" i="1">
                            <a:latin typeface="Cambria Math" panose="02040503050406030204" pitchFamily="18" charset="0"/>
                          </a:rPr>
                        </m:ctrlPr>
                      </m:sSupPr>
                      <m:e>
                        <m:r>
                          <a:rPr lang="en-US" i="1">
                            <a:latin typeface="Cambria Math" panose="02040503050406030204" pitchFamily="18" charset="0"/>
                          </a:rPr>
                          <m:t>𝑚𝑚</m:t>
                        </m:r>
                      </m:e>
                      <m:sup>
                        <m:r>
                          <a:rPr lang="en-US" i="1">
                            <a:latin typeface="Cambria Math" panose="02040503050406030204" pitchFamily="18" charset="0"/>
                          </a:rPr>
                          <m:t>2</m:t>
                        </m:r>
                      </m:sup>
                    </m:sSup>
                  </m:oMath>
                </a14:m>
                <a:r>
                  <a:rPr lang="en-US" dirty="0"/>
                  <a:t>               </a:t>
                </a:r>
                <a:r>
                  <a:rPr lang="en-US" b="1" dirty="0"/>
                  <a:t>Use 6</a:t>
                </a:r>
                <a14:m>
                  <m:oMath xmlns:m="http://schemas.openxmlformats.org/officeDocument/2006/math">
                    <m:r>
                      <a:rPr lang="en-US" b="1" i="1">
                        <a:latin typeface="Cambria Math" panose="02040503050406030204" pitchFamily="18" charset="0"/>
                      </a:rPr>
                      <m:t>∅</m:t>
                    </m:r>
                  </m:oMath>
                </a14:m>
                <a:r>
                  <a:rPr lang="en-US" b="1" dirty="0"/>
                  <a:t>20/m</a:t>
                </a:r>
                <a:endParaRPr lang="en-US" dirty="0"/>
              </a:p>
              <a:p>
                <a:pPr lvl="0"/>
                <a:r>
                  <a:rPr lang="en-US" b="1" dirty="0"/>
                  <a:t>Top Bars:</a:t>
                </a:r>
                <a:endParaRPr lang="en-US" dirty="0"/>
              </a:p>
              <a:p>
                <a:r>
                  <a:rPr lang="en-US" dirty="0"/>
                  <a:t>Top steel </a:t>
                </a:r>
                <a14:m>
                  <m:oMath xmlns:m="http://schemas.openxmlformats.org/officeDocument/2006/math">
                    <m:f>
                      <m:fPr>
                        <m:ctrlPr>
                          <a:rPr lang="en-US" i="1">
                            <a:latin typeface="Cambria Math" panose="02040503050406030204" pitchFamily="18" charset="0"/>
                          </a:rPr>
                        </m:ctrlPr>
                      </m:fPr>
                      <m:num>
                        <m:r>
                          <m:rPr>
                            <m:sty m:val="p"/>
                          </m:rPr>
                          <a:rPr lang="en-US">
                            <a:latin typeface="Cambria Math" panose="02040503050406030204" pitchFamily="18" charset="0"/>
                          </a:rPr>
                          <m:t>As</m:t>
                        </m:r>
                        <m:r>
                          <a:rPr lang="en-US">
                            <a:latin typeface="Cambria Math" panose="02040503050406030204" pitchFamily="18" charset="0"/>
                          </a:rPr>
                          <m:t> </m:t>
                        </m:r>
                        <m:r>
                          <m:rPr>
                            <m:sty m:val="p"/>
                          </m:rPr>
                          <a:rPr lang="en-US">
                            <a:latin typeface="Cambria Math" panose="02040503050406030204" pitchFamily="18" charset="0"/>
                          </a:rPr>
                          <m:t>sh</m:t>
                        </m:r>
                      </m:num>
                      <m:den>
                        <m:r>
                          <a:rPr lang="en-US">
                            <a:latin typeface="Cambria Math" panose="02040503050406030204" pitchFamily="18" charset="0"/>
                          </a:rPr>
                          <m:t>2</m:t>
                        </m:r>
                      </m:den>
                    </m:f>
                    <m:r>
                      <a:rPr lang="en-US" i="1">
                        <a:latin typeface="Cambria Math" panose="02040503050406030204" pitchFamily="18" charset="0"/>
                      </a:rPr>
                      <m:t> </m:t>
                    </m:r>
                  </m:oMath>
                </a14:m>
                <a:r>
                  <a:rPr lang="en-US" dirty="0"/>
                  <a:t>= 900                                      </a:t>
                </a:r>
                <a:r>
                  <a:rPr lang="en-US" b="1" dirty="0"/>
                  <a:t>Use 6</a:t>
                </a:r>
                <a14:m>
                  <m:oMath xmlns:m="http://schemas.openxmlformats.org/officeDocument/2006/math">
                    <m:r>
                      <a:rPr lang="en-US" b="1" i="1">
                        <a:latin typeface="Cambria Math" panose="02040503050406030204" pitchFamily="18" charset="0"/>
                      </a:rPr>
                      <m:t>∅</m:t>
                    </m:r>
                  </m:oMath>
                </a14:m>
                <a:r>
                  <a:rPr lang="en-US" b="1" dirty="0"/>
                  <a:t>14/m</a:t>
                </a:r>
                <a:endParaRPr lang="en-US" dirty="0"/>
              </a:p>
              <a:p>
                <a:r>
                  <a:rPr lang="en-US" b="1" u="sng" dirty="0"/>
                  <a:t>Transverse direction: </a:t>
                </a:r>
                <a:endParaRPr lang="en-US" dirty="0"/>
              </a:p>
              <a:p>
                <a:r>
                  <a:rPr lang="en-US" dirty="0"/>
                  <a:t>Mu = 40KN.m       </a:t>
                </a:r>
                <a:r>
                  <a:rPr lang="en-US" dirty="0">
                    <a:sym typeface="Wingdings" panose="05000000000000000000" pitchFamily="2" charset="2"/>
                  </a:rPr>
                  <a:t></a:t>
                </a:r>
                <a:r>
                  <a:rPr lang="en-US" dirty="0"/>
                  <a:t> use As min.  = 1800 mm2. </a:t>
                </a:r>
              </a:p>
              <a:p>
                <a:r>
                  <a:rPr lang="en-US" dirty="0"/>
                  <a:t>Use 6</a:t>
                </a:r>
                <a14:m>
                  <m:oMath xmlns:m="http://schemas.openxmlformats.org/officeDocument/2006/math">
                    <m:r>
                      <a:rPr lang="en-US" i="1">
                        <a:latin typeface="Cambria Math" panose="02040503050406030204" pitchFamily="18" charset="0"/>
                      </a:rPr>
                      <m:t>∅</m:t>
                    </m:r>
                  </m:oMath>
                </a14:m>
                <a:r>
                  <a:rPr lang="en-US" dirty="0"/>
                  <a:t>20 </a:t>
                </a:r>
              </a:p>
              <a:p>
                <a:r>
                  <a:rPr lang="en-US" b="1" u="sng" dirty="0"/>
                  <a:t>Top face: </a:t>
                </a:r>
                <a:endParaRPr lang="en-US" dirty="0"/>
              </a:p>
              <a:p>
                <a:r>
                  <a:rPr lang="en-US" dirty="0" err="1"/>
                  <a:t>Ast</a:t>
                </a:r>
                <a:r>
                  <a:rPr lang="en-US" dirty="0"/>
                  <a:t> = </a:t>
                </a:r>
                <a:r>
                  <a:rPr lang="en-US" dirty="0" err="1"/>
                  <a:t>Ashrinkage</a:t>
                </a:r>
                <a:r>
                  <a:rPr lang="en-US" dirty="0"/>
                  <a:t> /2  *  b * h = 900mm2.        </a:t>
                </a:r>
              </a:p>
              <a:p>
                <a:r>
                  <a:rPr lang="en-US" dirty="0"/>
                  <a:t>Use 6</a:t>
                </a:r>
                <a14:m>
                  <m:oMath xmlns:m="http://schemas.openxmlformats.org/officeDocument/2006/math">
                    <m:r>
                      <a:rPr lang="en-US" i="1">
                        <a:latin typeface="Cambria Math" panose="02040503050406030204" pitchFamily="18" charset="0"/>
                      </a:rPr>
                      <m:t>∅</m:t>
                    </m:r>
                  </m:oMath>
                </a14:m>
                <a:r>
                  <a:rPr lang="en-US" dirty="0"/>
                  <a:t>14/m      </a:t>
                </a:r>
              </a:p>
              <a:p>
                <a:endParaRPr lang="en-US" dirty="0"/>
              </a:p>
            </p:txBody>
          </p:sp>
        </mc:Choice>
        <mc:Fallback xmlns="">
          <p:sp>
            <p:nvSpPr>
              <p:cNvPr id="3" name="Content Placeholder 2">
                <a:extLst>
                  <a:ext uri="{FF2B5EF4-FFF2-40B4-BE49-F238E27FC236}">
                    <a16:creationId xmlns:a16="http://schemas.microsoft.com/office/drawing/2014/main" id="{986E2E5F-9DEE-434C-AD8F-139C77F2D71F}"/>
                  </a:ext>
                </a:extLst>
              </p:cNvPr>
              <p:cNvSpPr>
                <a:spLocks noGrp="1" noRot="1" noChangeAspect="1" noMove="1" noResize="1" noEditPoints="1" noAdjustHandles="1" noChangeArrowheads="1" noChangeShapeType="1" noTextEdit="1"/>
              </p:cNvSpPr>
              <p:nvPr>
                <p:ph idx="1"/>
              </p:nvPr>
            </p:nvSpPr>
            <p:spPr>
              <a:xfrm>
                <a:off x="1290918" y="573743"/>
                <a:ext cx="11681012" cy="6185646"/>
              </a:xfrm>
              <a:blipFill>
                <a:blip r:embed="rId2"/>
                <a:stretch>
                  <a:fillRect l="-52" t="-591"/>
                </a:stretch>
              </a:blipFill>
            </p:spPr>
            <p:txBody>
              <a:bodyPr/>
              <a:lstStyle/>
              <a:p>
                <a:r>
                  <a:rPr lang="en-US">
                    <a:noFill/>
                  </a:rPr>
                  <a:t> </a:t>
                </a:r>
              </a:p>
            </p:txBody>
          </p:sp>
        </mc:Fallback>
      </mc:AlternateContent>
    </p:spTree>
    <p:extLst>
      <p:ext uri="{BB962C8B-B14F-4D97-AF65-F5344CB8AC3E}">
        <p14:creationId xmlns:p14="http://schemas.microsoft.com/office/powerpoint/2010/main" val="639762895"/>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30C82A28-23F6-482D-83FF-FBCAD603F0B1}"/>
                  </a:ext>
                </a:extLst>
              </p:cNvPr>
              <p:cNvSpPr>
                <a:spLocks noGrp="1"/>
              </p:cNvSpPr>
              <p:nvPr>
                <p:ph idx="1"/>
              </p:nvPr>
            </p:nvSpPr>
            <p:spPr>
              <a:xfrm>
                <a:off x="744071" y="1210235"/>
                <a:ext cx="11447929" cy="5647765"/>
              </a:xfrm>
            </p:spPr>
            <p:txBody>
              <a:bodyPr>
                <a:normAutofit/>
              </a:bodyPr>
              <a:lstStyle/>
              <a:p>
                <a:pPr lvl="1"/>
                <a:r>
                  <a:rPr lang="en-US" b="1" dirty="0"/>
                  <a:t>Design of stem :</a:t>
                </a:r>
                <a:endParaRPr lang="en-US" dirty="0"/>
              </a:p>
              <a:p>
                <a:r>
                  <a:rPr lang="en-US" b="1" dirty="0"/>
                  <a:t>Inner steel: </a:t>
                </a:r>
                <a:endParaRPr lang="en-US" dirty="0"/>
              </a:p>
              <a:p>
                <a:r>
                  <a:rPr lang="en-US" dirty="0"/>
                  <a:t>Mu = 460KN/m</a:t>
                </a:r>
              </a:p>
              <a:p>
                <a14:m>
                  <m:oMath xmlns:m="http://schemas.openxmlformats.org/officeDocument/2006/math">
                    <m:r>
                      <a:rPr lang="en-US" i="1">
                        <a:latin typeface="Cambria Math" panose="02040503050406030204" pitchFamily="18" charset="0"/>
                      </a:rPr>
                      <m:t>𝜌</m:t>
                    </m:r>
                    <m:r>
                      <a:rPr lang="en-US" i="1">
                        <a:latin typeface="Cambria Math" panose="02040503050406030204" pitchFamily="18" charset="0"/>
                      </a:rPr>
                      <m:t>=</m:t>
                    </m:r>
                    <m:r>
                      <a:rPr lang="en-US" i="1">
                        <a:latin typeface="Cambria Math" panose="02040503050406030204" pitchFamily="18" charset="0"/>
                      </a:rPr>
                      <m:t>0</m:t>
                    </m:r>
                    <m:r>
                      <a:rPr lang="en-US" i="1">
                        <a:latin typeface="Cambria Math" panose="02040503050406030204" pitchFamily="18" charset="0"/>
                      </a:rPr>
                      <m:t>.</m:t>
                    </m:r>
                    <m:r>
                      <a:rPr lang="en-US" i="1">
                        <a:latin typeface="Cambria Math" panose="02040503050406030204" pitchFamily="18" charset="0"/>
                      </a:rPr>
                      <m:t>0104</m:t>
                    </m:r>
                  </m:oMath>
                </a14:m>
                <a:r>
                  <a:rPr lang="en-US" dirty="0"/>
                  <a:t>                                      As= 3760 </a:t>
                </a:r>
                <a14:m>
                  <m:oMath xmlns:m="http://schemas.openxmlformats.org/officeDocument/2006/math">
                    <m:sSup>
                      <m:sSupPr>
                        <m:ctrlPr>
                          <a:rPr lang="en-US" i="1">
                            <a:latin typeface="Cambria Math" panose="02040503050406030204" pitchFamily="18" charset="0"/>
                          </a:rPr>
                        </m:ctrlPr>
                      </m:sSupPr>
                      <m:e>
                        <m:r>
                          <m:rPr>
                            <m:sty m:val="p"/>
                          </m:rPr>
                          <a:rPr lang="en-US">
                            <a:latin typeface="Cambria Math" panose="02040503050406030204" pitchFamily="18" charset="0"/>
                          </a:rPr>
                          <m:t>mm</m:t>
                        </m:r>
                      </m:e>
                      <m:sup>
                        <m:r>
                          <a:rPr lang="en-US">
                            <a:latin typeface="Cambria Math" panose="02040503050406030204" pitchFamily="18" charset="0"/>
                          </a:rPr>
                          <m:t>2</m:t>
                        </m:r>
                      </m:sup>
                    </m:sSup>
                  </m:oMath>
                </a14:m>
                <a:endParaRPr lang="en-US" dirty="0"/>
              </a:p>
              <a:p>
                <a14:m>
                  <m:oMath xmlns:m="http://schemas.openxmlformats.org/officeDocument/2006/math">
                    <m:r>
                      <a:rPr lang="en-US" i="1">
                        <a:latin typeface="Cambria Math" panose="02040503050406030204" pitchFamily="18" charset="0"/>
                      </a:rPr>
                      <m:t>𝜌</m:t>
                    </m:r>
                    <m:r>
                      <a:rPr lang="en-US" i="1">
                        <a:latin typeface="Cambria Math" panose="02040503050406030204" pitchFamily="18" charset="0"/>
                      </a:rPr>
                      <m:t> </m:t>
                    </m:r>
                    <m:r>
                      <a:rPr lang="en-US" i="1">
                        <a:latin typeface="Cambria Math" panose="02040503050406030204" pitchFamily="18" charset="0"/>
                      </a:rPr>
                      <m:t>𝑠</m:t>
                    </m:r>
                    <m:r>
                      <a:rPr lang="en-US" i="1">
                        <a:latin typeface="Cambria Math" panose="02040503050406030204" pitchFamily="18" charset="0"/>
                      </a:rPr>
                      <m:t>=</m:t>
                    </m:r>
                    <m:r>
                      <a:rPr lang="en-US" i="1">
                        <a:latin typeface="Cambria Math" panose="02040503050406030204" pitchFamily="18" charset="0"/>
                      </a:rPr>
                      <m:t>0</m:t>
                    </m:r>
                    <m:r>
                      <a:rPr lang="en-US" i="1">
                        <a:latin typeface="Cambria Math" panose="02040503050406030204" pitchFamily="18" charset="0"/>
                      </a:rPr>
                      <m:t>.</m:t>
                    </m:r>
                    <m:r>
                      <a:rPr lang="en-US" i="1">
                        <a:latin typeface="Cambria Math" panose="02040503050406030204" pitchFamily="18" charset="0"/>
                      </a:rPr>
                      <m:t>0018</m:t>
                    </m:r>
                    <m:r>
                      <a:rPr lang="en-US" i="1">
                        <a:latin typeface="Cambria Math" panose="02040503050406030204" pitchFamily="18" charset="0"/>
                      </a:rPr>
                      <m:t>                                  </m:t>
                    </m:r>
                    <m:r>
                      <a:rPr lang="en-US" i="1">
                        <a:latin typeface="Cambria Math" panose="02040503050406030204" pitchFamily="18" charset="0"/>
                      </a:rPr>
                      <m:t>𝐴𝑠</m:t>
                    </m:r>
                    <m:r>
                      <a:rPr lang="en-US" i="1">
                        <a:latin typeface="Cambria Math" panose="02040503050406030204" pitchFamily="18" charset="0"/>
                      </a:rPr>
                      <m:t>=</m:t>
                    </m:r>
                    <m:r>
                      <a:rPr lang="en-US" i="1">
                        <a:latin typeface="Cambria Math" panose="02040503050406030204" pitchFamily="18" charset="0"/>
                      </a:rPr>
                      <m:t>720</m:t>
                    </m:r>
                    <m:sSup>
                      <m:sSupPr>
                        <m:ctrlPr>
                          <a:rPr lang="en-US" i="1">
                            <a:latin typeface="Cambria Math" panose="02040503050406030204" pitchFamily="18" charset="0"/>
                          </a:rPr>
                        </m:ctrlPr>
                      </m:sSupPr>
                      <m:e>
                        <m:r>
                          <a:rPr lang="en-US" i="1">
                            <a:latin typeface="Cambria Math" panose="02040503050406030204" pitchFamily="18" charset="0"/>
                          </a:rPr>
                          <m:t>𝑚𝑚</m:t>
                        </m:r>
                      </m:e>
                      <m:sup>
                        <m:r>
                          <a:rPr lang="en-US" i="1">
                            <a:latin typeface="Cambria Math" panose="02040503050406030204" pitchFamily="18" charset="0"/>
                          </a:rPr>
                          <m:t>2</m:t>
                        </m:r>
                      </m:sup>
                    </m:sSup>
                  </m:oMath>
                </a14:m>
                <a:r>
                  <a:rPr lang="en-US" dirty="0"/>
                  <a:t>                                      </a:t>
                </a:r>
                <a:r>
                  <a:rPr lang="en-US" dirty="0">
                    <a:sym typeface="Wingdings" panose="05000000000000000000" pitchFamily="2" charset="2"/>
                  </a:rPr>
                  <a:t></a:t>
                </a:r>
                <a:r>
                  <a:rPr lang="en-US" dirty="0"/>
                  <a:t>     </a:t>
                </a:r>
                <a:r>
                  <a:rPr lang="en-US" b="1" dirty="0"/>
                  <a:t>Use 8</a:t>
                </a:r>
                <a14:m>
                  <m:oMath xmlns:m="http://schemas.openxmlformats.org/officeDocument/2006/math">
                    <m:r>
                      <a:rPr lang="en-US" b="1" i="1">
                        <a:latin typeface="Cambria Math" panose="02040503050406030204" pitchFamily="18" charset="0"/>
                      </a:rPr>
                      <m:t>∅</m:t>
                    </m:r>
                  </m:oMath>
                </a14:m>
                <a:r>
                  <a:rPr lang="en-US" b="1" dirty="0"/>
                  <a:t>25/m</a:t>
                </a:r>
                <a:r>
                  <a:rPr lang="en-US" dirty="0"/>
                  <a:t>    </a:t>
                </a:r>
              </a:p>
              <a:p>
                <a:r>
                  <a:rPr lang="en-US" b="1" dirty="0"/>
                  <a:t>Shrinking steel at outer face of stem: </a:t>
                </a:r>
                <a:endParaRPr lang="en-US" dirty="0"/>
              </a:p>
              <a:p>
                <a14:m>
                  <m:oMath xmlns:m="http://schemas.openxmlformats.org/officeDocument/2006/math">
                    <m:f>
                      <m:fPr>
                        <m:ctrlPr>
                          <a:rPr lang="en-US" i="1">
                            <a:latin typeface="Cambria Math" panose="02040503050406030204" pitchFamily="18" charset="0"/>
                          </a:rPr>
                        </m:ctrlPr>
                      </m:fPr>
                      <m:num>
                        <m:r>
                          <a:rPr lang="en-US" i="1">
                            <a:latin typeface="Cambria Math" panose="02040503050406030204" pitchFamily="18" charset="0"/>
                          </a:rPr>
                          <m:t>.</m:t>
                        </m:r>
                        <m:r>
                          <a:rPr lang="en-US" i="1">
                            <a:latin typeface="Cambria Math" panose="02040503050406030204" pitchFamily="18" charset="0"/>
                          </a:rPr>
                          <m:t>0018</m:t>
                        </m:r>
                      </m:num>
                      <m:den>
                        <m:r>
                          <a:rPr lang="en-US" i="1">
                            <a:latin typeface="Cambria Math" panose="02040503050406030204" pitchFamily="18" charset="0"/>
                          </a:rPr>
                          <m:t>2</m:t>
                        </m:r>
                      </m:den>
                    </m:f>
                    <m:r>
                      <a:rPr lang="en-US" i="1">
                        <a:latin typeface="Cambria Math" panose="02040503050406030204" pitchFamily="18" charset="0"/>
                      </a:rPr>
                      <m:t>∗</m:t>
                    </m:r>
                    <m:r>
                      <a:rPr lang="en-US" i="1">
                        <a:latin typeface="Cambria Math" panose="02040503050406030204" pitchFamily="18" charset="0"/>
                      </a:rPr>
                      <m:t>𝑏</m:t>
                    </m:r>
                    <m:r>
                      <a:rPr lang="en-US" i="1">
                        <a:latin typeface="Cambria Math" panose="02040503050406030204" pitchFamily="18" charset="0"/>
                      </a:rPr>
                      <m:t>∗</m:t>
                    </m:r>
                    <m:r>
                      <a:rPr lang="en-US" i="1">
                        <a:latin typeface="Cambria Math" panose="02040503050406030204" pitchFamily="18" charset="0"/>
                      </a:rPr>
                      <m:t>h</m:t>
                    </m:r>
                    <m:r>
                      <a:rPr lang="en-US" i="1">
                        <a:latin typeface="Cambria Math" panose="02040503050406030204" pitchFamily="18" charset="0"/>
                      </a:rPr>
                      <m:t>=</m:t>
                    </m:r>
                    <m:r>
                      <a:rPr lang="en-US" i="1">
                        <a:latin typeface="Cambria Math" panose="02040503050406030204" pitchFamily="18" charset="0"/>
                      </a:rPr>
                      <m:t>360</m:t>
                    </m:r>
                    <m:sSup>
                      <m:sSupPr>
                        <m:ctrlPr>
                          <a:rPr lang="en-US" i="1">
                            <a:latin typeface="Cambria Math" panose="02040503050406030204" pitchFamily="18" charset="0"/>
                          </a:rPr>
                        </m:ctrlPr>
                      </m:sSupPr>
                      <m:e>
                        <m:r>
                          <a:rPr lang="en-US" i="1">
                            <a:latin typeface="Cambria Math" panose="02040503050406030204" pitchFamily="18" charset="0"/>
                          </a:rPr>
                          <m:t>𝑚𝑚</m:t>
                        </m:r>
                      </m:e>
                      <m:sup>
                        <m:r>
                          <a:rPr lang="en-US" i="1">
                            <a:latin typeface="Cambria Math" panose="02040503050406030204" pitchFamily="18" charset="0"/>
                          </a:rPr>
                          <m:t>2</m:t>
                        </m:r>
                      </m:sup>
                    </m:sSup>
                    <m:r>
                      <a:rPr lang="en-US">
                        <a:latin typeface="Cambria Math" panose="02040503050406030204" pitchFamily="18" charset="0"/>
                      </a:rPr>
                      <m:t>                                          </m:t>
                    </m:r>
                    <m:r>
                      <a:rPr lang="en-US" i="1">
                        <a:latin typeface="Cambria Math" panose="02040503050406030204" pitchFamily="18" charset="0"/>
                      </a:rPr>
                      <m:t>                                 </m:t>
                    </m:r>
                    <m:r>
                      <a:rPr lang="en-US" b="1" i="1">
                        <a:latin typeface="Cambria Math" panose="02040503050406030204" pitchFamily="18" charset="0"/>
                      </a:rPr>
                      <m:t>→  </m:t>
                    </m:r>
                    <m:r>
                      <a:rPr lang="en-US" b="1" i="1">
                        <a:latin typeface="Cambria Math" panose="02040503050406030204" pitchFamily="18" charset="0"/>
                      </a:rPr>
                      <m:t>𝑼𝒔𝒆</m:t>
                    </m:r>
                    <m:r>
                      <a:rPr lang="en-US" b="1" i="1">
                        <a:latin typeface="Cambria Math" panose="02040503050406030204" pitchFamily="18" charset="0"/>
                      </a:rPr>
                      <m:t> </m:t>
                    </m:r>
                    <m:r>
                      <a:rPr lang="en-US" b="1" i="1">
                        <a:latin typeface="Cambria Math" panose="02040503050406030204" pitchFamily="18" charset="0"/>
                      </a:rPr>
                      <m:t>𝟔</m:t>
                    </m:r>
                    <m:r>
                      <a:rPr lang="en-US" b="1" i="1">
                        <a:latin typeface="Cambria Math" panose="02040503050406030204" pitchFamily="18" charset="0"/>
                      </a:rPr>
                      <m:t>∅</m:t>
                    </m:r>
                    <m:r>
                      <a:rPr lang="en-US" b="1" i="1">
                        <a:latin typeface="Cambria Math" panose="02040503050406030204" pitchFamily="18" charset="0"/>
                      </a:rPr>
                      <m:t>𝟏𝟐</m:t>
                    </m:r>
                  </m:oMath>
                </a14:m>
                <a:r>
                  <a:rPr lang="en-US" b="1" dirty="0"/>
                  <a:t>/m</a:t>
                </a:r>
                <a:endParaRPr lang="en-US" dirty="0"/>
              </a:p>
              <a:p>
                <a:r>
                  <a:rPr lang="en-US" b="1" u="sng" dirty="0"/>
                  <a:t>Horizontal steel</a:t>
                </a:r>
                <a:endParaRPr lang="en-US" dirty="0"/>
              </a:p>
              <a:p>
                <a:r>
                  <a:rPr lang="en-US" u="sng" dirty="0"/>
                  <a:t>Two faces </a:t>
                </a:r>
                <a:endParaRPr lang="en-US" dirty="0"/>
              </a:p>
              <a:p>
                <a14:m>
                  <m:oMath xmlns:m="http://schemas.openxmlformats.org/officeDocument/2006/math">
                    <m:r>
                      <a:rPr lang="en-US" i="1">
                        <a:latin typeface="Cambria Math" panose="02040503050406030204" pitchFamily="18" charset="0"/>
                      </a:rPr>
                      <m:t>𝜌</m:t>
                    </m:r>
                    <m:func>
                      <m:funcPr>
                        <m:ctrlPr>
                          <a:rPr lang="en-US" i="1">
                            <a:latin typeface="Cambria Math" panose="02040503050406030204" pitchFamily="18" charset="0"/>
                          </a:rPr>
                        </m:ctrlPr>
                      </m:funcPr>
                      <m:fName>
                        <m:r>
                          <m:rPr>
                            <m:sty m:val="p"/>
                          </m:rPr>
                          <a:rPr lang="en-US">
                            <a:latin typeface="Cambria Math" panose="02040503050406030204" pitchFamily="18" charset="0"/>
                          </a:rPr>
                          <m:t>min</m:t>
                        </m:r>
                      </m:fName>
                      <m:e>
                        <m:r>
                          <a:rPr lang="en-US" i="1">
                            <a:latin typeface="Cambria Math" panose="02040503050406030204" pitchFamily="18" charset="0"/>
                          </a:rPr>
                          <m:t>=</m:t>
                        </m:r>
                        <m:r>
                          <a:rPr lang="en-US" i="1">
                            <a:latin typeface="Cambria Math" panose="02040503050406030204" pitchFamily="18" charset="0"/>
                          </a:rPr>
                          <m:t>0</m:t>
                        </m:r>
                        <m:r>
                          <a:rPr lang="en-US" i="1">
                            <a:latin typeface="Cambria Math" panose="02040503050406030204" pitchFamily="18" charset="0"/>
                          </a:rPr>
                          <m:t>.</m:t>
                        </m:r>
                        <m:r>
                          <a:rPr lang="en-US" i="1">
                            <a:latin typeface="Cambria Math" panose="02040503050406030204" pitchFamily="18" charset="0"/>
                          </a:rPr>
                          <m:t>005</m:t>
                        </m:r>
                      </m:e>
                    </m:func>
                    <m:r>
                      <a:rPr lang="en-US" i="1">
                        <a:latin typeface="Cambria Math" panose="02040503050406030204" pitchFamily="18" charset="0"/>
                      </a:rPr>
                      <m:t>→</m:t>
                    </m:r>
                    <m:r>
                      <a:rPr lang="en-US" i="1">
                        <a:latin typeface="Cambria Math" panose="02040503050406030204" pitchFamily="18" charset="0"/>
                      </a:rPr>
                      <m:t>𝐴𝑠</m:t>
                    </m:r>
                    <m:r>
                      <a:rPr lang="en-US" i="1">
                        <a:latin typeface="Cambria Math" panose="02040503050406030204" pitchFamily="18" charset="0"/>
                      </a:rPr>
                      <m:t> </m:t>
                    </m:r>
                    <m:r>
                      <a:rPr lang="en-US" i="1">
                        <a:latin typeface="Cambria Math" panose="02040503050406030204" pitchFamily="18" charset="0"/>
                      </a:rPr>
                      <m:t>𝑠</m:t>
                    </m:r>
                    <m:r>
                      <a:rPr lang="en-US" i="1">
                        <a:latin typeface="Cambria Math" panose="02040503050406030204" pitchFamily="18" charset="0"/>
                      </a:rPr>
                      <m:t>h</m:t>
                    </m:r>
                    <m:r>
                      <a:rPr lang="en-US" i="1">
                        <a:latin typeface="Cambria Math" panose="02040503050406030204" pitchFamily="18" charset="0"/>
                      </a:rPr>
                      <m:t>= </m:t>
                    </m:r>
                    <m:f>
                      <m:fPr>
                        <m:ctrlPr>
                          <a:rPr lang="en-US" i="1">
                            <a:latin typeface="Cambria Math" panose="02040503050406030204" pitchFamily="18" charset="0"/>
                          </a:rPr>
                        </m:ctrlPr>
                      </m:fPr>
                      <m:num>
                        <m:r>
                          <a:rPr lang="en-US" i="1">
                            <a:latin typeface="Cambria Math" panose="02040503050406030204" pitchFamily="18" charset="0"/>
                          </a:rPr>
                          <m:t>0</m:t>
                        </m:r>
                        <m:r>
                          <a:rPr lang="en-US" i="1">
                            <a:latin typeface="Cambria Math" panose="02040503050406030204" pitchFamily="18" charset="0"/>
                          </a:rPr>
                          <m:t>.</m:t>
                        </m:r>
                        <m:r>
                          <a:rPr lang="en-US" i="1">
                            <a:latin typeface="Cambria Math" panose="02040503050406030204" pitchFamily="18" charset="0"/>
                          </a:rPr>
                          <m:t>005</m:t>
                        </m:r>
                      </m:num>
                      <m:den>
                        <m:r>
                          <a:rPr lang="en-US" i="1">
                            <a:latin typeface="Cambria Math" panose="02040503050406030204" pitchFamily="18" charset="0"/>
                          </a:rPr>
                          <m:t>2</m:t>
                        </m:r>
                      </m:den>
                    </m:f>
                    <m:r>
                      <a:rPr lang="en-US" i="1">
                        <a:latin typeface="Cambria Math" panose="02040503050406030204" pitchFamily="18" charset="0"/>
                      </a:rPr>
                      <m:t>∗</m:t>
                    </m:r>
                    <m:r>
                      <a:rPr lang="en-US" i="1">
                        <a:latin typeface="Cambria Math" panose="02040503050406030204" pitchFamily="18" charset="0"/>
                      </a:rPr>
                      <m:t>𝑏</m:t>
                    </m:r>
                    <m:r>
                      <a:rPr lang="en-US" i="1">
                        <a:latin typeface="Cambria Math" panose="02040503050406030204" pitchFamily="18" charset="0"/>
                      </a:rPr>
                      <m:t>∗</m:t>
                    </m:r>
                    <m:r>
                      <a:rPr lang="en-US" i="1">
                        <a:latin typeface="Cambria Math" panose="02040503050406030204" pitchFamily="18" charset="0"/>
                      </a:rPr>
                      <m:t>h</m:t>
                    </m:r>
                    <m:r>
                      <a:rPr lang="en-US" i="1">
                        <a:latin typeface="Cambria Math" panose="02040503050406030204" pitchFamily="18" charset="0"/>
                      </a:rPr>
                      <m:t>=</m:t>
                    </m:r>
                    <m:r>
                      <a:rPr lang="en-US" i="1">
                        <a:latin typeface="Cambria Math" panose="02040503050406030204" pitchFamily="18" charset="0"/>
                      </a:rPr>
                      <m:t>1000</m:t>
                    </m:r>
                    <m:r>
                      <a:rPr lang="en-US" i="1">
                        <a:latin typeface="Cambria Math" panose="02040503050406030204" pitchFamily="18" charset="0"/>
                      </a:rPr>
                      <m:t> </m:t>
                    </m:r>
                    <m:sSup>
                      <m:sSupPr>
                        <m:ctrlPr>
                          <a:rPr lang="en-US" i="1">
                            <a:latin typeface="Cambria Math" panose="02040503050406030204" pitchFamily="18" charset="0"/>
                          </a:rPr>
                        </m:ctrlPr>
                      </m:sSupPr>
                      <m:e>
                        <m:r>
                          <a:rPr lang="en-US" i="1">
                            <a:latin typeface="Cambria Math" panose="02040503050406030204" pitchFamily="18" charset="0"/>
                          </a:rPr>
                          <m:t>𝑚𝑚</m:t>
                        </m:r>
                      </m:e>
                      <m:sup>
                        <m:r>
                          <a:rPr lang="en-US" i="1">
                            <a:latin typeface="Cambria Math" panose="02040503050406030204" pitchFamily="18" charset="0"/>
                          </a:rPr>
                          <m:t>2</m:t>
                        </m:r>
                      </m:sup>
                    </m:sSup>
                    <m:r>
                      <a:rPr lang="en-US" i="1">
                        <a:latin typeface="Cambria Math" panose="02040503050406030204" pitchFamily="18" charset="0"/>
                      </a:rPr>
                      <m:t>                                     </m:t>
                    </m:r>
                    <m:r>
                      <a:rPr lang="en-US" b="1" i="1">
                        <a:latin typeface="Cambria Math" panose="02040503050406030204" pitchFamily="18" charset="0"/>
                      </a:rPr>
                      <m:t>  </m:t>
                    </m:r>
                    <m:r>
                      <a:rPr lang="en-US" b="1" i="1">
                        <a:latin typeface="Cambria Math" panose="02040503050406030204" pitchFamily="18" charset="0"/>
                      </a:rPr>
                      <m:t>𝑼𝒔𝒆</m:t>
                    </m:r>
                    <m:r>
                      <a:rPr lang="en-US" b="1" i="1">
                        <a:latin typeface="Cambria Math" panose="02040503050406030204" pitchFamily="18" charset="0"/>
                      </a:rPr>
                      <m:t> </m:t>
                    </m:r>
                    <m:r>
                      <a:rPr lang="en-US" b="1" i="1">
                        <a:latin typeface="Cambria Math" panose="02040503050406030204" pitchFamily="18" charset="0"/>
                      </a:rPr>
                      <m:t>𝟕</m:t>
                    </m:r>
                    <m:r>
                      <a:rPr lang="en-US" b="1" i="1">
                        <a:latin typeface="Cambria Math" panose="02040503050406030204" pitchFamily="18" charset="0"/>
                      </a:rPr>
                      <m:t>∅</m:t>
                    </m:r>
                    <m:r>
                      <a:rPr lang="en-US" b="1" i="1">
                        <a:latin typeface="Cambria Math" panose="02040503050406030204" pitchFamily="18" charset="0"/>
                      </a:rPr>
                      <m:t>𝟏𝟒</m:t>
                    </m:r>
                  </m:oMath>
                </a14:m>
                <a:r>
                  <a:rPr lang="en-US" b="1" dirty="0"/>
                  <a:t>/m</a:t>
                </a:r>
                <a:endParaRPr lang="en-US" dirty="0"/>
              </a:p>
              <a:p>
                <a:endParaRPr lang="en-US" dirty="0"/>
              </a:p>
            </p:txBody>
          </p:sp>
        </mc:Choice>
        <mc:Fallback xmlns="">
          <p:sp>
            <p:nvSpPr>
              <p:cNvPr id="3" name="Content Placeholder 2">
                <a:extLst>
                  <a:ext uri="{FF2B5EF4-FFF2-40B4-BE49-F238E27FC236}">
                    <a16:creationId xmlns:a16="http://schemas.microsoft.com/office/drawing/2014/main" id="{30C82A28-23F6-482D-83FF-FBCAD603F0B1}"/>
                  </a:ext>
                </a:extLst>
              </p:cNvPr>
              <p:cNvSpPr>
                <a:spLocks noGrp="1" noRot="1" noChangeAspect="1" noMove="1" noResize="1" noEditPoints="1" noAdjustHandles="1" noChangeArrowheads="1" noChangeShapeType="1" noTextEdit="1"/>
              </p:cNvSpPr>
              <p:nvPr>
                <p:ph idx="1"/>
              </p:nvPr>
            </p:nvSpPr>
            <p:spPr>
              <a:xfrm>
                <a:off x="744071" y="1210235"/>
                <a:ext cx="11447929" cy="5647765"/>
              </a:xfrm>
              <a:blipFill>
                <a:blip r:embed="rId2"/>
                <a:stretch>
                  <a:fillRect l="-373" t="-324"/>
                </a:stretch>
              </a:blipFill>
            </p:spPr>
            <p:txBody>
              <a:bodyPr/>
              <a:lstStyle/>
              <a:p>
                <a:r>
                  <a:rPr lang="en-US">
                    <a:noFill/>
                  </a:rPr>
                  <a:t> </a:t>
                </a:r>
              </a:p>
            </p:txBody>
          </p:sp>
        </mc:Fallback>
      </mc:AlternateContent>
    </p:spTree>
    <p:extLst>
      <p:ext uri="{BB962C8B-B14F-4D97-AF65-F5344CB8AC3E}">
        <p14:creationId xmlns:p14="http://schemas.microsoft.com/office/powerpoint/2010/main" val="882382462"/>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light spots">
            <a:extLst>
              <a:ext uri="{FF2B5EF4-FFF2-40B4-BE49-F238E27FC236}">
                <a16:creationId xmlns:a16="http://schemas.microsoft.com/office/drawing/2014/main" id="{A3C7ABDF-4472-4CDB-8D28-8CE54FA51067}"/>
              </a:ext>
            </a:extLst>
          </p:cNvPr>
          <p:cNvPicPr>
            <a:picLocks noChangeAspect="1"/>
          </p:cNvPicPr>
          <p:nvPr/>
        </p:nvPicPr>
        <p:blipFill rotWithShape="1">
          <a:blip r:embed="rId2" cstate="print">
            <a:alphaModFix amt="40000"/>
            <a:extLst>
              <a:ext uri="{28A0092B-C50C-407E-A947-70E740481C1C}">
                <a14:useLocalDpi xmlns:a14="http://schemas.microsoft.com/office/drawing/2010/main"/>
              </a:ext>
            </a:extLst>
          </a:blip>
          <a:srcRect/>
          <a:stretch/>
        </p:blipFill>
        <p:spPr>
          <a:xfrm>
            <a:off x="0" y="0"/>
            <a:ext cx="12192000" cy="6857990"/>
          </a:xfrm>
          <a:prstGeom prst="rect">
            <a:avLst/>
          </a:prstGeom>
        </p:spPr>
      </p:pic>
      <p:sp>
        <p:nvSpPr>
          <p:cNvPr id="3" name="Content Placeholder 2">
            <a:extLst>
              <a:ext uri="{FF2B5EF4-FFF2-40B4-BE49-F238E27FC236}">
                <a16:creationId xmlns:a16="http://schemas.microsoft.com/office/drawing/2014/main" id="{A9CA5D2D-ACF0-4B8B-AF37-11E98A955024}"/>
              </a:ext>
            </a:extLst>
          </p:cNvPr>
          <p:cNvSpPr>
            <a:spLocks noGrp="1"/>
          </p:cNvSpPr>
          <p:nvPr>
            <p:ph idx="1"/>
          </p:nvPr>
        </p:nvSpPr>
        <p:spPr>
          <a:xfrm>
            <a:off x="1519302" y="1828801"/>
            <a:ext cx="8915400" cy="3777622"/>
          </a:xfrm>
        </p:spPr>
        <p:txBody>
          <a:bodyPr>
            <a:normAutofit lnSpcReduction="10000"/>
          </a:bodyPr>
          <a:lstStyle/>
          <a:p>
            <a:pPr marL="0" lvl="0" indent="0" algn="ctr">
              <a:spcBef>
                <a:spcPts val="0"/>
              </a:spcBef>
              <a:buClrTx/>
              <a:buNone/>
            </a:pPr>
            <a:r>
              <a:rPr lang="en-US" sz="8000" b="1" dirty="0">
                <a:ln w="11430"/>
                <a:gradFill>
                  <a:gsLst>
                    <a:gs pos="0">
                      <a:srgbClr val="2683C6">
                        <a:tint val="70000"/>
                        <a:satMod val="245000"/>
                      </a:srgbClr>
                    </a:gs>
                    <a:gs pos="75000">
                      <a:srgbClr val="2683C6">
                        <a:tint val="90000"/>
                        <a:shade val="60000"/>
                        <a:satMod val="240000"/>
                      </a:srgbClr>
                    </a:gs>
                    <a:gs pos="100000">
                      <a:srgbClr val="2683C6">
                        <a:tint val="100000"/>
                        <a:shade val="50000"/>
                        <a:satMod val="240000"/>
                      </a:srgbClr>
                    </a:gs>
                  </a:gsLst>
                  <a:lin ang="5400000"/>
                </a:gradFill>
                <a:effectLst>
                  <a:outerShdw blurRad="50800" dist="39000" dir="5460000" algn="tl">
                    <a:srgbClr val="000000">
                      <a:alpha val="38000"/>
                    </a:srgbClr>
                  </a:outerShdw>
                </a:effectLst>
                <a:latin typeface="Tw Cen MT"/>
              </a:rPr>
              <a:t>Thank you for listening </a:t>
            </a:r>
            <a:br>
              <a:rPr lang="en-US" sz="8000" b="1" dirty="0">
                <a:ln w="11430"/>
                <a:gradFill>
                  <a:gsLst>
                    <a:gs pos="0">
                      <a:srgbClr val="2683C6">
                        <a:tint val="70000"/>
                        <a:satMod val="245000"/>
                      </a:srgbClr>
                    </a:gs>
                    <a:gs pos="75000">
                      <a:srgbClr val="2683C6">
                        <a:tint val="90000"/>
                        <a:shade val="60000"/>
                        <a:satMod val="240000"/>
                      </a:srgbClr>
                    </a:gs>
                    <a:gs pos="100000">
                      <a:srgbClr val="2683C6">
                        <a:tint val="100000"/>
                        <a:shade val="50000"/>
                        <a:satMod val="240000"/>
                      </a:srgbClr>
                    </a:gs>
                  </a:gsLst>
                  <a:lin ang="5400000"/>
                </a:gradFill>
                <a:effectLst>
                  <a:outerShdw blurRad="50800" dist="39000" dir="5460000" algn="tl">
                    <a:srgbClr val="000000">
                      <a:alpha val="38000"/>
                    </a:srgbClr>
                  </a:outerShdw>
                </a:effectLst>
                <a:latin typeface="Tw Cen MT"/>
              </a:rPr>
            </a:br>
            <a:r>
              <a:rPr lang="en-US" sz="9600" b="1" dirty="0">
                <a:ln w="11430"/>
                <a:gradFill>
                  <a:gsLst>
                    <a:gs pos="0">
                      <a:srgbClr val="2683C6">
                        <a:tint val="70000"/>
                        <a:satMod val="245000"/>
                      </a:srgbClr>
                    </a:gs>
                    <a:gs pos="75000">
                      <a:srgbClr val="2683C6">
                        <a:tint val="90000"/>
                        <a:shade val="60000"/>
                        <a:satMod val="240000"/>
                      </a:srgbClr>
                    </a:gs>
                    <a:gs pos="100000">
                      <a:srgbClr val="2683C6">
                        <a:tint val="100000"/>
                        <a:shade val="50000"/>
                        <a:satMod val="240000"/>
                      </a:srgbClr>
                    </a:gs>
                  </a:gsLst>
                  <a:lin ang="5400000"/>
                </a:gradFill>
                <a:effectLst>
                  <a:outerShdw blurRad="50800" dist="39000" dir="5460000" algn="tl">
                    <a:srgbClr val="000000">
                      <a:alpha val="38000"/>
                    </a:srgbClr>
                  </a:outerShdw>
                </a:effectLst>
                <a:latin typeface="Tw Cen MT"/>
                <a:sym typeface="Wingdings" pitchFamily="2" charset="2"/>
              </a:rPr>
              <a:t></a:t>
            </a:r>
            <a:endParaRPr lang="en-US" sz="9600" b="1" dirty="0">
              <a:ln w="11430"/>
              <a:gradFill>
                <a:gsLst>
                  <a:gs pos="0">
                    <a:srgbClr val="2683C6">
                      <a:tint val="70000"/>
                      <a:satMod val="245000"/>
                    </a:srgbClr>
                  </a:gs>
                  <a:gs pos="75000">
                    <a:srgbClr val="2683C6">
                      <a:tint val="90000"/>
                      <a:shade val="60000"/>
                      <a:satMod val="240000"/>
                    </a:srgbClr>
                  </a:gs>
                  <a:gs pos="100000">
                    <a:srgbClr val="2683C6">
                      <a:tint val="100000"/>
                      <a:shade val="50000"/>
                      <a:satMod val="240000"/>
                    </a:srgbClr>
                  </a:gs>
                </a:gsLst>
                <a:lin ang="5400000"/>
              </a:gradFill>
              <a:effectLst>
                <a:outerShdw blurRad="50800" dist="39000" dir="5460000" algn="tl">
                  <a:srgbClr val="000000">
                    <a:alpha val="38000"/>
                  </a:srgbClr>
                </a:outerShdw>
              </a:effectLst>
              <a:latin typeface="Tw Cen MT"/>
            </a:endParaRPr>
          </a:p>
          <a:p>
            <a:pPr algn="ctr"/>
            <a:endParaRPr lang="en-US" sz="2400" b="1" dirty="0"/>
          </a:p>
        </p:txBody>
      </p:sp>
    </p:spTree>
    <p:extLst>
      <p:ext uri="{BB962C8B-B14F-4D97-AF65-F5344CB8AC3E}">
        <p14:creationId xmlns:p14="http://schemas.microsoft.com/office/powerpoint/2010/main" val="5779711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light spots">
            <a:extLst>
              <a:ext uri="{FF2B5EF4-FFF2-40B4-BE49-F238E27FC236}">
                <a16:creationId xmlns:a16="http://schemas.microsoft.com/office/drawing/2014/main" id="{634105A6-4C10-4BD1-AE3E-FA146FD25999}"/>
              </a:ext>
            </a:extLst>
          </p:cNvPr>
          <p:cNvPicPr>
            <a:picLocks noChangeAspect="1"/>
          </p:cNvPicPr>
          <p:nvPr/>
        </p:nvPicPr>
        <p:blipFill rotWithShape="1">
          <a:blip r:embed="rId2" cstate="print">
            <a:alphaModFix amt="40000"/>
            <a:extLst>
              <a:ext uri="{28A0092B-C50C-407E-A947-70E740481C1C}">
                <a14:useLocalDpi xmlns:a14="http://schemas.microsoft.com/office/drawing/2010/main"/>
              </a:ext>
            </a:extLst>
          </a:blip>
          <a:srcRect/>
          <a:stretch/>
        </p:blipFill>
        <p:spPr>
          <a:xfrm>
            <a:off x="0" y="0"/>
            <a:ext cx="12192000" cy="6857990"/>
          </a:xfrm>
          <a:prstGeom prst="rect">
            <a:avLst/>
          </a:prstGeom>
        </p:spPr>
      </p:pic>
      <p:sp>
        <p:nvSpPr>
          <p:cNvPr id="2" name="Title 1">
            <a:extLst>
              <a:ext uri="{FF2B5EF4-FFF2-40B4-BE49-F238E27FC236}">
                <a16:creationId xmlns:a16="http://schemas.microsoft.com/office/drawing/2014/main" id="{17F8F3E4-D3A2-46F7-99C1-4F3AF2856319}"/>
              </a:ext>
            </a:extLst>
          </p:cNvPr>
          <p:cNvSpPr>
            <a:spLocks noGrp="1"/>
          </p:cNvSpPr>
          <p:nvPr>
            <p:ph type="title"/>
          </p:nvPr>
        </p:nvSpPr>
        <p:spPr>
          <a:xfrm>
            <a:off x="2589212" y="0"/>
            <a:ext cx="8911687" cy="1280890"/>
          </a:xfrm>
        </p:spPr>
        <p:txBody>
          <a:bodyPr/>
          <a:lstStyle/>
          <a:p>
            <a:r>
              <a:rPr lang="en-US" b="1" dirty="0">
                <a:solidFill>
                  <a:schemeClr val="tx1"/>
                </a:solidFill>
              </a:rPr>
              <a:t>Project Description</a:t>
            </a:r>
          </a:p>
        </p:txBody>
      </p:sp>
      <p:sp>
        <p:nvSpPr>
          <p:cNvPr id="3" name="Content Placeholder 2">
            <a:extLst>
              <a:ext uri="{FF2B5EF4-FFF2-40B4-BE49-F238E27FC236}">
                <a16:creationId xmlns:a16="http://schemas.microsoft.com/office/drawing/2014/main" id="{DD3872AC-D5EE-4E29-AAE7-20FF30B330E8}"/>
              </a:ext>
            </a:extLst>
          </p:cNvPr>
          <p:cNvSpPr>
            <a:spLocks noGrp="1"/>
          </p:cNvSpPr>
          <p:nvPr>
            <p:ph idx="1"/>
          </p:nvPr>
        </p:nvSpPr>
        <p:spPr>
          <a:xfrm>
            <a:off x="175694" y="1611086"/>
            <a:ext cx="8915400" cy="3777622"/>
          </a:xfrm>
        </p:spPr>
        <p:txBody>
          <a:bodyPr>
            <a:normAutofit/>
          </a:bodyPr>
          <a:lstStyle/>
          <a:p>
            <a:r>
              <a:rPr lang="en-US" sz="2800" b="1" dirty="0">
                <a:solidFill>
                  <a:schemeClr val="tx1"/>
                </a:solidFill>
              </a:rPr>
              <a:t>The height of the tower is Forty-five meters including fifteen stories</a:t>
            </a:r>
            <a:r>
              <a:rPr lang="ar-SA" sz="2800" b="1" dirty="0">
                <a:solidFill>
                  <a:schemeClr val="tx1"/>
                </a:solidFill>
              </a:rPr>
              <a:t>.</a:t>
            </a:r>
            <a:r>
              <a:rPr lang="en-US" sz="2800" b="1" dirty="0">
                <a:solidFill>
                  <a:schemeClr val="tx1"/>
                </a:solidFill>
              </a:rPr>
              <a:t> The area of the plan for the first story is 1035 and 8 stories after is </a:t>
            </a:r>
            <a:r>
              <a:rPr lang="ar-SA" sz="2800" b="1" dirty="0">
                <a:solidFill>
                  <a:schemeClr val="tx1"/>
                </a:solidFill>
              </a:rPr>
              <a:t>1000</a:t>
            </a:r>
            <a:r>
              <a:rPr lang="en-US" sz="2800" b="1" dirty="0">
                <a:solidFill>
                  <a:schemeClr val="tx1"/>
                </a:solidFill>
              </a:rPr>
              <a:t> m2 each and in the last 6 stories is 530 m2 each.</a:t>
            </a:r>
          </a:p>
          <a:p>
            <a:r>
              <a:rPr lang="en-US" sz="2800" b="1" dirty="0">
                <a:solidFill>
                  <a:schemeClr val="tx1"/>
                </a:solidFill>
              </a:rPr>
              <a:t>The total area of the whole structure is </a:t>
            </a:r>
            <a:r>
              <a:rPr lang="ar-AE" sz="2800" b="1" dirty="0">
                <a:solidFill>
                  <a:schemeClr val="tx1"/>
                </a:solidFill>
              </a:rPr>
              <a:t>12241</a:t>
            </a:r>
            <a:r>
              <a:rPr lang="en-US" sz="2800" b="1" dirty="0">
                <a:solidFill>
                  <a:schemeClr val="tx1"/>
                </a:solidFill>
              </a:rPr>
              <a:t> m2.</a:t>
            </a:r>
          </a:p>
        </p:txBody>
      </p:sp>
      <p:pic>
        <p:nvPicPr>
          <p:cNvPr id="4" name="صورة 6" descr="C:\Users\User\Desktop\received_1414892222009400.png">
            <a:extLst>
              <a:ext uri="{FF2B5EF4-FFF2-40B4-BE49-F238E27FC236}">
                <a16:creationId xmlns:a16="http://schemas.microsoft.com/office/drawing/2014/main" id="{492930CA-EFAD-49A6-A5A1-F4F1D463D3BF}"/>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8994710" y="637572"/>
            <a:ext cx="3197290" cy="622042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4412203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light spots">
            <a:extLst>
              <a:ext uri="{FF2B5EF4-FFF2-40B4-BE49-F238E27FC236}">
                <a16:creationId xmlns:a16="http://schemas.microsoft.com/office/drawing/2014/main" id="{CF0423EA-D280-4E99-9862-5588CAB842B9}"/>
              </a:ext>
            </a:extLst>
          </p:cNvPr>
          <p:cNvPicPr>
            <a:picLocks noChangeAspect="1"/>
          </p:cNvPicPr>
          <p:nvPr/>
        </p:nvPicPr>
        <p:blipFill rotWithShape="1">
          <a:blip r:embed="rId2" cstate="print">
            <a:alphaModFix amt="40000"/>
            <a:extLst>
              <a:ext uri="{28A0092B-C50C-407E-A947-70E740481C1C}">
                <a14:useLocalDpi xmlns:a14="http://schemas.microsoft.com/office/drawing/2010/main"/>
              </a:ext>
            </a:extLst>
          </a:blip>
          <a:srcRect/>
          <a:stretch/>
        </p:blipFill>
        <p:spPr>
          <a:xfrm>
            <a:off x="0" y="0"/>
            <a:ext cx="12192000" cy="6857990"/>
          </a:xfrm>
          <a:prstGeom prst="rect">
            <a:avLst/>
          </a:prstGeom>
        </p:spPr>
      </p:pic>
      <p:sp>
        <p:nvSpPr>
          <p:cNvPr id="2" name="Title 1">
            <a:extLst>
              <a:ext uri="{FF2B5EF4-FFF2-40B4-BE49-F238E27FC236}">
                <a16:creationId xmlns:a16="http://schemas.microsoft.com/office/drawing/2014/main" id="{0C473E4F-6692-408B-947A-AB12C338216E}"/>
              </a:ext>
            </a:extLst>
          </p:cNvPr>
          <p:cNvSpPr>
            <a:spLocks noGrp="1"/>
          </p:cNvSpPr>
          <p:nvPr>
            <p:ph type="title"/>
          </p:nvPr>
        </p:nvSpPr>
        <p:spPr>
          <a:xfrm>
            <a:off x="1891005" y="0"/>
            <a:ext cx="9402114" cy="1280890"/>
          </a:xfrm>
        </p:spPr>
        <p:txBody>
          <a:bodyPr/>
          <a:lstStyle/>
          <a:p>
            <a:r>
              <a:rPr lang="en-US" b="1" dirty="0"/>
              <a:t>Factor affect the selection of foundation</a:t>
            </a:r>
            <a:endParaRPr lang="en-US" dirty="0"/>
          </a:p>
        </p:txBody>
      </p:sp>
      <p:sp>
        <p:nvSpPr>
          <p:cNvPr id="3" name="Content Placeholder 2">
            <a:extLst>
              <a:ext uri="{FF2B5EF4-FFF2-40B4-BE49-F238E27FC236}">
                <a16:creationId xmlns:a16="http://schemas.microsoft.com/office/drawing/2014/main" id="{1590281F-6033-451E-A4BF-7635FDC6C5F9}"/>
              </a:ext>
            </a:extLst>
          </p:cNvPr>
          <p:cNvSpPr>
            <a:spLocks noGrp="1"/>
          </p:cNvSpPr>
          <p:nvPr>
            <p:ph idx="1"/>
          </p:nvPr>
        </p:nvSpPr>
        <p:spPr>
          <a:xfrm>
            <a:off x="1202061" y="1540189"/>
            <a:ext cx="8915400" cy="3777622"/>
          </a:xfrm>
        </p:spPr>
        <p:txBody>
          <a:bodyPr>
            <a:normAutofit/>
          </a:bodyPr>
          <a:lstStyle/>
          <a:p>
            <a:r>
              <a:rPr lang="en-US" sz="2800" b="1" dirty="0">
                <a:solidFill>
                  <a:schemeClr val="tx1"/>
                </a:solidFill>
              </a:rPr>
              <a:t>The load exerted by the structure.</a:t>
            </a:r>
          </a:p>
          <a:p>
            <a:r>
              <a:rPr lang="en-US" sz="2800" b="1" dirty="0">
                <a:solidFill>
                  <a:schemeClr val="tx1"/>
                </a:solidFill>
              </a:rPr>
              <a:t> The subsoil characteristics</a:t>
            </a:r>
          </a:p>
          <a:p>
            <a:r>
              <a:rPr lang="en-US" sz="2800" b="1" dirty="0">
                <a:solidFill>
                  <a:schemeClr val="tx1"/>
                </a:solidFill>
              </a:rPr>
              <a:t>The nature of structure</a:t>
            </a:r>
          </a:p>
        </p:txBody>
      </p:sp>
    </p:spTree>
    <p:extLst>
      <p:ext uri="{BB962C8B-B14F-4D97-AF65-F5344CB8AC3E}">
        <p14:creationId xmlns:p14="http://schemas.microsoft.com/office/powerpoint/2010/main" val="10921896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light spots">
            <a:extLst>
              <a:ext uri="{FF2B5EF4-FFF2-40B4-BE49-F238E27FC236}">
                <a16:creationId xmlns:a16="http://schemas.microsoft.com/office/drawing/2014/main" id="{4029D93A-1E80-47C7-A580-2B368A193212}"/>
              </a:ext>
            </a:extLst>
          </p:cNvPr>
          <p:cNvPicPr>
            <a:picLocks noChangeAspect="1"/>
          </p:cNvPicPr>
          <p:nvPr/>
        </p:nvPicPr>
        <p:blipFill rotWithShape="1">
          <a:blip r:embed="rId2" cstate="print">
            <a:alphaModFix amt="40000"/>
            <a:extLst>
              <a:ext uri="{28A0092B-C50C-407E-A947-70E740481C1C}">
                <a14:useLocalDpi xmlns:a14="http://schemas.microsoft.com/office/drawing/2010/main"/>
              </a:ext>
            </a:extLst>
          </a:blip>
          <a:srcRect/>
          <a:stretch/>
        </p:blipFill>
        <p:spPr>
          <a:xfrm>
            <a:off x="0" y="0"/>
            <a:ext cx="12192000" cy="6857990"/>
          </a:xfrm>
          <a:prstGeom prst="rect">
            <a:avLst/>
          </a:prstGeom>
        </p:spPr>
      </p:pic>
      <p:pic>
        <p:nvPicPr>
          <p:cNvPr id="4" name="Content Placeholder 3">
            <a:extLst>
              <a:ext uri="{FF2B5EF4-FFF2-40B4-BE49-F238E27FC236}">
                <a16:creationId xmlns:a16="http://schemas.microsoft.com/office/drawing/2014/main" id="{935594B4-0276-4464-8378-A7198F9A384D}"/>
              </a:ext>
            </a:extLst>
          </p:cNvPr>
          <p:cNvPicPr>
            <a:picLocks noGrp="1" noChangeAspect="1"/>
          </p:cNvPicPr>
          <p:nvPr>
            <p:ph idx="1"/>
          </p:nvPr>
        </p:nvPicPr>
        <p:blipFill>
          <a:blip r:embed="rId3"/>
          <a:stretch>
            <a:fillRect/>
          </a:stretch>
        </p:blipFill>
        <p:spPr>
          <a:xfrm>
            <a:off x="2724417" y="1629747"/>
            <a:ext cx="6743166" cy="3778250"/>
          </a:xfrm>
          <a:prstGeom prst="rect">
            <a:avLst/>
          </a:prstGeom>
        </p:spPr>
      </p:pic>
      <p:sp>
        <p:nvSpPr>
          <p:cNvPr id="5" name="Title 1">
            <a:extLst>
              <a:ext uri="{FF2B5EF4-FFF2-40B4-BE49-F238E27FC236}">
                <a16:creationId xmlns:a16="http://schemas.microsoft.com/office/drawing/2014/main" id="{792547C9-E9BE-41DF-864D-D7482B23E9CC}"/>
              </a:ext>
            </a:extLst>
          </p:cNvPr>
          <p:cNvSpPr>
            <a:spLocks noGrp="1"/>
          </p:cNvSpPr>
          <p:nvPr>
            <p:ph type="title"/>
          </p:nvPr>
        </p:nvSpPr>
        <p:spPr>
          <a:xfrm>
            <a:off x="3402564" y="0"/>
            <a:ext cx="9402114" cy="1280890"/>
          </a:xfrm>
        </p:spPr>
        <p:txBody>
          <a:bodyPr/>
          <a:lstStyle/>
          <a:p>
            <a:r>
              <a:rPr lang="en-US" b="1" dirty="0">
                <a:solidFill>
                  <a:schemeClr val="tx1"/>
                </a:solidFill>
              </a:rPr>
              <a:t>Type of Foundation system</a:t>
            </a:r>
            <a:br>
              <a:rPr lang="en-US" b="1" dirty="0">
                <a:solidFill>
                  <a:schemeClr val="tx1"/>
                </a:solidFill>
              </a:rPr>
            </a:br>
            <a:endParaRPr lang="en-US" dirty="0">
              <a:solidFill>
                <a:schemeClr val="tx1"/>
              </a:solidFill>
            </a:endParaRPr>
          </a:p>
        </p:txBody>
      </p:sp>
    </p:spTree>
    <p:extLst>
      <p:ext uri="{BB962C8B-B14F-4D97-AF65-F5344CB8AC3E}">
        <p14:creationId xmlns:p14="http://schemas.microsoft.com/office/powerpoint/2010/main" val="379647317"/>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themeOverride>
</file>

<file path=docProps/app.xml><?xml version="1.0" encoding="utf-8"?>
<Properties xmlns="http://schemas.openxmlformats.org/officeDocument/2006/extended-properties" xmlns:vt="http://schemas.openxmlformats.org/officeDocument/2006/docPropsVTypes">
  <Template>Slipstream</Template>
  <TotalTime>2595</TotalTime>
  <Words>2894</Words>
  <Application>Microsoft Office PowerPoint</Application>
  <PresentationFormat>Widescreen</PresentationFormat>
  <Paragraphs>699</Paragraphs>
  <Slides>67</Slides>
  <Notes>5</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67</vt:i4>
      </vt:variant>
    </vt:vector>
  </HeadingPairs>
  <TitlesOfParts>
    <vt:vector size="79" baseType="lpstr">
      <vt:lpstr>Agency FB</vt:lpstr>
      <vt:lpstr>Arial</vt:lpstr>
      <vt:lpstr>Calibri</vt:lpstr>
      <vt:lpstr>Cambria Math</vt:lpstr>
      <vt:lpstr>Century Gothic</vt:lpstr>
      <vt:lpstr>Symbol</vt:lpstr>
      <vt:lpstr>Tahoma</vt:lpstr>
      <vt:lpstr>Times New Roman</vt:lpstr>
      <vt:lpstr>Tw Cen MT</vt:lpstr>
      <vt:lpstr>Wingdings</vt:lpstr>
      <vt:lpstr>Wingdings 3</vt:lpstr>
      <vt:lpstr>Wisp</vt:lpstr>
      <vt:lpstr>Analysis and Design Foundations of Nablus tower Building</vt:lpstr>
      <vt:lpstr>Content  </vt:lpstr>
      <vt:lpstr>Project Importance </vt:lpstr>
      <vt:lpstr>Site Description</vt:lpstr>
      <vt:lpstr>PowerPoint Presentation</vt:lpstr>
      <vt:lpstr>Project Description</vt:lpstr>
      <vt:lpstr>Project Description</vt:lpstr>
      <vt:lpstr>Factor affect the selection of foundation</vt:lpstr>
      <vt:lpstr>Type of Foundation system </vt:lpstr>
      <vt:lpstr>RAFT Foundation </vt:lpstr>
      <vt:lpstr>Piled  foundation </vt:lpstr>
      <vt:lpstr>PowerPoint Presentation</vt:lpstr>
      <vt:lpstr>PowerPoint Presentation</vt:lpstr>
      <vt:lpstr>Site investigation </vt:lpstr>
      <vt:lpstr>Site investigation </vt:lpstr>
      <vt:lpstr>Site investigation </vt:lpstr>
      <vt:lpstr>Site investigation </vt:lpstr>
      <vt:lpstr>Site investigation </vt:lpstr>
      <vt:lpstr>Site investigation </vt:lpstr>
      <vt:lpstr>STRUCTURE ANALYSIS </vt:lpstr>
      <vt:lpstr>STRUCTURE ANALYSIS </vt:lpstr>
      <vt:lpstr>Structural System </vt:lpstr>
      <vt:lpstr>Artery method</vt:lpstr>
      <vt:lpstr>structural system </vt:lpstr>
      <vt:lpstr>structural system </vt:lpstr>
      <vt:lpstr>structural system </vt:lpstr>
      <vt:lpstr>structural system </vt:lpstr>
      <vt:lpstr>structural system </vt:lpstr>
      <vt:lpstr>structural system </vt:lpstr>
      <vt:lpstr>structural system </vt:lpstr>
      <vt:lpstr>structural system </vt:lpstr>
      <vt:lpstr>structural system </vt:lpstr>
      <vt:lpstr>structural system </vt:lpstr>
      <vt:lpstr>PowerPoint Presentation</vt:lpstr>
      <vt:lpstr>Chapter Four: Pile &amp; Raft/Retaining wall Design Pile Design</vt:lpstr>
      <vt:lpstr>The design of the piles was done by ALL PILE program. Procedure followed in the ALL PILES program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Design of Reinforcement in the Piles</vt:lpstr>
      <vt:lpstr>PowerPoint Presentation</vt:lpstr>
      <vt:lpstr>Cost Estimation </vt:lpstr>
      <vt:lpstr>PowerPoint Presentation</vt:lpstr>
      <vt:lpstr>PowerPoint Presentation</vt:lpstr>
      <vt:lpstr>Cost of drilling the piles </vt:lpstr>
      <vt:lpstr>PowerPoint Presentation</vt:lpstr>
      <vt:lpstr>PowerPoint Presentation</vt:lpstr>
      <vt:lpstr>Raft foundation Design </vt:lpstr>
      <vt:lpstr>Punching Shear Check </vt:lpstr>
      <vt:lpstr>Flexural Design   </vt:lpstr>
      <vt:lpstr>Cost Estimation for Raft and steel</vt:lpstr>
      <vt:lpstr>Cost Estimation for Raft and steel</vt:lpstr>
      <vt:lpstr>Retaining wall </vt:lpstr>
      <vt:lpstr>Stem  Stem &gt; 200 mm So stem = 400 mm. Base B=3.5m  Toe = 1.3 m.  Heel = 1.8 m. And thickness base = 0.1h = 1 m </vt:lpstr>
      <vt:lpstr>Checks stability</vt:lpstr>
      <vt:lpstr>check bearing </vt:lpstr>
      <vt:lpstr>PowerPoint Presentation</vt:lpstr>
      <vt:lpstr>Design for flexure </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TRoYHD</dc:creator>
  <cp:lastModifiedBy>TRoYHD</cp:lastModifiedBy>
  <cp:revision>128</cp:revision>
  <dcterms:created xsi:type="dcterms:W3CDTF">2020-01-02T20:12:55Z</dcterms:created>
  <dcterms:modified xsi:type="dcterms:W3CDTF">2020-06-08T08:58:36Z</dcterms:modified>
</cp:coreProperties>
</file>