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</p:sldMasterIdLst>
  <p:notesMasterIdLst>
    <p:notesMasterId r:id="rId3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7" r:id="rId33"/>
    <p:sldId id="288" r:id="rId34"/>
    <p:sldId id="289" r:id="rId35"/>
    <p:sldId id="290" r:id="rId36"/>
  </p:sldIdLst>
  <p:sldSz cx="12192000" cy="6858000"/>
  <p:notesSz cx="6858000" cy="9144000"/>
  <p:embeddedFontLst>
    <p:embeddedFont>
      <p:font typeface="Calibri" pitchFamily="34" charset="0"/>
      <p:regular r:id="rId38"/>
      <p:bold r:id="rId39"/>
      <p:italic r:id="rId40"/>
      <p:boldItalic r:id="rId41"/>
    </p:embeddedFont>
    <p:embeddedFont>
      <p:font typeface="Lora Regular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48" autoAdjust="0"/>
    <p:restoredTop sz="94660"/>
  </p:normalViewPr>
  <p:slideViewPr>
    <p:cSldViewPr snapToGrid="0">
      <p:cViewPr>
        <p:scale>
          <a:sx n="81" d="100"/>
          <a:sy n="81" d="100"/>
        </p:scale>
        <p:origin x="-9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2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5.fntdata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1.fntdata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6.fntdata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8789820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a99a822c0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a99a822c0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a99a822c0f_2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a99a822c0f_2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a99a822c0f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a99a822c0f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a99a822c0f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a99a822c0f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a99a822c0f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a99a822c0f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a99a822c0f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a99a822c0f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a99a822c0f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a99a822c0f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a99a822c0f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a99a822c0f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a99a822c0f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a99a822c0f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a99a822c0f_0_2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a99a822c0f_0_2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99a822c0f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99a822c0f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a99a822c0f_0_3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a99a822c0f_0_3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a99a822c0f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a99a822c0f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a99a822c0f_0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a99a822c0f_0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a99a822c0f_0_4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a99a822c0f_0_4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a99a822c0f_0_3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a99a822c0f_0_3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a99a822c0f_0_4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a99a822c0f_0_4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a99a822c0f_0_3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a99a822c0f_0_3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a99a822c0f_0_4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a99a822c0f_0_4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a99a822c0f_0_4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a99a822c0f_0_4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a99a822c0f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a99a822c0f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a9aa591db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a9aa591db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a9aa591db4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a9aa591db4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a99a822c0f_4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a99a822c0f_4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a99a822c0f_4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a99a822c0f_4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a9aa591db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a9aa591db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a99a822c0f_4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a99a822c0f_4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a99a822c0f_4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a99a822c0f_4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a9aa591db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a9aa591db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>
            <a:spLocks noGrp="1"/>
          </p:cNvSpPr>
          <p:nvPr>
            <p:ph type="ctrTitle"/>
          </p:nvPr>
        </p:nvSpPr>
        <p:spPr>
          <a:xfrm>
            <a:off x="431320" y="-25879"/>
            <a:ext cx="112833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SzPts val="7200"/>
            </a:pPr>
            <a:r>
              <a:rPr lang="en-US" sz="7200" b="1" dirty="0" err="1" smtClean="0"/>
              <a:t>C</a:t>
            </a:r>
            <a:r>
              <a:rPr lang="en-US" sz="7200" b="1" dirty="0" err="1" smtClean="0">
                <a:solidFill>
                  <a:srgbClr val="C00000"/>
                </a:solidFill>
              </a:rPr>
              <a:t>OO</a:t>
            </a:r>
            <a:r>
              <a:rPr lang="en-US" sz="7200" b="1" dirty="0" err="1" smtClean="0"/>
              <a:t>k</a:t>
            </a:r>
            <a:r>
              <a:rPr lang="en-US" sz="7200" b="1" dirty="0" err="1" smtClean="0">
                <a:solidFill>
                  <a:srgbClr val="C00000"/>
                </a:solidFill>
              </a:rPr>
              <a:t>O</a:t>
            </a:r>
            <a:r>
              <a:rPr lang="en-US" sz="7200" b="1" dirty="0" err="1" smtClean="0"/>
              <a:t>verfl</a:t>
            </a:r>
            <a:r>
              <a:rPr lang="en-US" sz="7200" b="1" dirty="0" err="1" smtClean="0">
                <a:solidFill>
                  <a:srgbClr val="C00000"/>
                </a:solidFill>
              </a:rPr>
              <a:t>O</a:t>
            </a:r>
            <a:r>
              <a:rPr lang="en-US" sz="7200" b="1" dirty="0" err="1" smtClean="0"/>
              <a:t>w</a:t>
            </a:r>
            <a:endParaRPr sz="7200" b="1" dirty="0"/>
          </a:p>
        </p:txBody>
      </p:sp>
      <p:sp>
        <p:nvSpPr>
          <p:cNvPr id="87" name="Google Shape;87;p15"/>
          <p:cNvSpPr txBox="1">
            <a:spLocks noGrp="1"/>
          </p:cNvSpPr>
          <p:nvPr>
            <p:ph type="subTitle" idx="1"/>
          </p:nvPr>
        </p:nvSpPr>
        <p:spPr>
          <a:xfrm>
            <a:off x="1444218" y="2188995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None/>
            </a:pPr>
            <a:r>
              <a:rPr lang="en-US" sz="3300" b="1" dirty="0" smtClean="0">
                <a:solidFill>
                  <a:srgbClr val="C00000"/>
                </a:solidFill>
              </a:rPr>
              <a:t>Your </a:t>
            </a:r>
            <a:r>
              <a:rPr lang="en-US" sz="3300" b="1" dirty="0">
                <a:solidFill>
                  <a:srgbClr val="C00000"/>
                </a:solidFill>
              </a:rPr>
              <a:t>Ingredients, Our </a:t>
            </a:r>
            <a:r>
              <a:rPr lang="en-US" sz="3300" b="1" dirty="0" smtClean="0">
                <a:solidFill>
                  <a:srgbClr val="C00000"/>
                </a:solidFill>
              </a:rPr>
              <a:t>Recipes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None/>
            </a:pPr>
            <a:r>
              <a:rPr lang="en-US" sz="3300" b="1" dirty="0" smtClean="0">
                <a:solidFill>
                  <a:srgbClr val="C00000"/>
                </a:solidFill>
              </a:rPr>
              <a:t>Social Media Platform For Food lovers ,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None/>
            </a:pPr>
            <a:endParaRPr sz="3300" b="1" dirty="0">
              <a:solidFill>
                <a:srgbClr val="C00000"/>
              </a:solidFill>
            </a:endParaRPr>
          </a:p>
        </p:txBody>
      </p:sp>
      <p:pic>
        <p:nvPicPr>
          <p:cNvPr id="89" name="Google Shape;89;p15" descr="Cartoon Of A Cook In The Kitchen Stock Illustration - Illustration of good,  taste: 222829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16218" y="3190610"/>
            <a:ext cx="4200150" cy="4157826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5"/>
          <p:cNvSpPr txBox="1"/>
          <p:nvPr/>
        </p:nvSpPr>
        <p:spPr>
          <a:xfrm>
            <a:off x="1012625" y="3548775"/>
            <a:ext cx="3861300" cy="32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000"/>
              </a:spcBef>
            </a:pPr>
            <a:r>
              <a:rPr lang="en-US" sz="23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Team:</a:t>
            </a:r>
            <a:endParaRPr lang="en-US" sz="1900" dirty="0"/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lang="en-US" sz="23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lang="en-US" sz="2300" b="1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hamd</a:t>
            </a:r>
            <a:r>
              <a:rPr lang="en-US" sz="23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300" b="1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Droob</a:t>
            </a:r>
            <a:r>
              <a:rPr lang="en-US" sz="23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3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300" b="1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Ataa</a:t>
            </a:r>
            <a:r>
              <a:rPr lang="en-US" sz="23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300" b="1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Shaqour</a:t>
            </a:r>
            <a:r>
              <a:rPr lang="en-US" sz="23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300" b="1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" name="Google Shape;91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43274" y="4192726"/>
            <a:ext cx="120467" cy="736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67319" y="996333"/>
            <a:ext cx="248974" cy="193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8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53983" y="4168292"/>
            <a:ext cx="505366" cy="785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8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9942" y="5157525"/>
            <a:ext cx="505366" cy="785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2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0981" y="996333"/>
            <a:ext cx="248974" cy="193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92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11136" y="996333"/>
            <a:ext cx="248974" cy="193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2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27991" y="989971"/>
            <a:ext cx="248974" cy="193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2" descr="C:\Users\hp\Desktop\seniorGraduationProject2022_cookOverflow\static\images\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4669" y="196728"/>
            <a:ext cx="1788430" cy="1599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6"/>
          <p:cNvSpPr txBox="1">
            <a:spLocks noGrp="1"/>
          </p:cNvSpPr>
          <p:nvPr>
            <p:ph type="title"/>
          </p:nvPr>
        </p:nvSpPr>
        <p:spPr>
          <a:xfrm>
            <a:off x="838200" y="603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>
                <a:solidFill>
                  <a:srgbClr val="C00000"/>
                </a:solidFill>
              </a:rPr>
              <a:t>Problem Statement?</a:t>
            </a:r>
            <a:endParaRPr sz="4800" dirty="0"/>
          </a:p>
        </p:txBody>
      </p:sp>
      <p:sp>
        <p:nvSpPr>
          <p:cNvPr id="98" name="Google Shape;98;p16"/>
          <p:cNvSpPr txBox="1">
            <a:spLocks noGrp="1"/>
          </p:cNvSpPr>
          <p:nvPr>
            <p:ph type="body" idx="1"/>
          </p:nvPr>
        </p:nvSpPr>
        <p:spPr>
          <a:xfrm>
            <a:off x="609600" y="1223375"/>
            <a:ext cx="6964392" cy="5382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603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3300"/>
              <a:buChar char="•"/>
            </a:pPr>
            <a:r>
              <a:rPr lang="en-US" sz="2700" dirty="0"/>
              <a:t>Often, people get into a situation that they want to cook something delicious but are </a:t>
            </a:r>
            <a:r>
              <a:rPr lang="en-US" sz="2700" b="1" dirty="0">
                <a:solidFill>
                  <a:schemeClr val="accent1">
                    <a:lumMod val="75000"/>
                  </a:schemeClr>
                </a:solidFill>
              </a:rPr>
              <a:t>short on ingredients </a:t>
            </a:r>
            <a:r>
              <a:rPr lang="en-US" sz="2700" dirty="0"/>
              <a:t>at home.</a:t>
            </a:r>
            <a:endParaRPr sz="2700" dirty="0"/>
          </a:p>
          <a:p>
            <a:pPr marL="228600" marR="0" lvl="0" indent="-2603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3300"/>
              <a:buChar char="•"/>
            </a:pPr>
            <a:r>
              <a:rPr lang="en-US" sz="2700" dirty="0"/>
              <a:t>Many times people see an </a:t>
            </a:r>
            <a:r>
              <a:rPr lang="en-US" sz="2700" b="1" dirty="0">
                <a:solidFill>
                  <a:schemeClr val="accent1">
                    <a:lumMod val="75000"/>
                  </a:schemeClr>
                </a:solidFill>
              </a:rPr>
              <a:t>image</a:t>
            </a:r>
            <a:r>
              <a:rPr lang="en-US" sz="2700" dirty="0"/>
              <a:t> of a delicious looking dish, but they don't know it’s recipe.</a:t>
            </a:r>
            <a:endParaRPr sz="2700" dirty="0"/>
          </a:p>
          <a:p>
            <a:pPr marL="228600" marR="0" lvl="0" indent="-2603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3300"/>
              <a:buChar char="•"/>
            </a:pPr>
            <a:r>
              <a:rPr lang="en-US" sz="2700" dirty="0"/>
              <a:t>We aim to make a user aware about the various dishes which can be cooked from available set of ingredients or an input image given by a user.</a:t>
            </a:r>
            <a:endParaRPr sz="2700" dirty="0"/>
          </a:p>
        </p:txBody>
      </p:sp>
      <p:pic>
        <p:nvPicPr>
          <p:cNvPr id="2" name="Google Shape;105;p17" descr="Confused Cook Stock Illustrations – 166 Confused Cook Stock Illustrations,  Vectors &amp; Clipart - Dreamstime">
            <a:extLst>
              <a:ext uri="{FF2B5EF4-FFF2-40B4-BE49-F238E27FC236}">
                <a16:creationId xmlns="" xmlns:a16="http://schemas.microsoft.com/office/drawing/2014/main" id="{373DA9FA-C52E-4589-9DBF-DB1AE954A22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89701" y="992037"/>
            <a:ext cx="2947943" cy="442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>
            <a:spLocks noGrp="1"/>
          </p:cNvSpPr>
          <p:nvPr>
            <p:ph type="title"/>
          </p:nvPr>
        </p:nvSpPr>
        <p:spPr>
          <a:xfrm>
            <a:off x="838200" y="-9207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800"/>
              <a:buFont typeface="Calibri"/>
              <a:buNone/>
            </a:pPr>
            <a:r>
              <a:rPr lang="en-US" sz="4800" b="1" dirty="0">
                <a:solidFill>
                  <a:srgbClr val="C00000"/>
                </a:solidFill>
              </a:rPr>
              <a:t>Our Contribution...</a:t>
            </a:r>
            <a:endParaRPr sz="4800" b="1" dirty="0">
              <a:solidFill>
                <a:srgbClr val="C00000"/>
              </a:solidFill>
            </a:endParaRPr>
          </a:p>
        </p:txBody>
      </p:sp>
      <p:sp>
        <p:nvSpPr>
          <p:cNvPr id="104" name="Google Shape;104;p17"/>
          <p:cNvSpPr txBox="1">
            <a:spLocks noGrp="1"/>
          </p:cNvSpPr>
          <p:nvPr>
            <p:ph type="body" idx="1"/>
          </p:nvPr>
        </p:nvSpPr>
        <p:spPr>
          <a:xfrm>
            <a:off x="685800" y="1063625"/>
            <a:ext cx="11415300" cy="53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2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700"/>
              <a:buFont typeface="Arial"/>
              <a:buChar char="•"/>
            </a:pPr>
            <a:r>
              <a:rPr lang="en-US" sz="2700" u="sng" dirty="0">
                <a:solidFill>
                  <a:srgbClr val="0070C0"/>
                </a:solidFill>
              </a:rPr>
              <a:t>What already exists</a:t>
            </a:r>
            <a:r>
              <a:rPr lang="en-US" sz="2700" dirty="0">
                <a:solidFill>
                  <a:srgbClr val="0070C0"/>
                </a:solidFill>
              </a:rPr>
              <a:t>:</a:t>
            </a:r>
            <a:endParaRPr sz="2700" dirty="0">
              <a:solidFill>
                <a:srgbClr val="0070C0"/>
              </a:solidFill>
            </a:endParaRPr>
          </a:p>
          <a:p>
            <a:pPr marL="685800" lvl="1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en-US" sz="2700" dirty="0"/>
              <a:t>Recipes-by-name search system</a:t>
            </a:r>
            <a:endParaRPr sz="2700" dirty="0"/>
          </a:p>
          <a:p>
            <a:pPr marL="685800" lvl="1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en-US" sz="2700" dirty="0"/>
              <a:t>Recipes recommender </a:t>
            </a:r>
            <a:r>
              <a:rPr lang="en-US" sz="2700" dirty="0" smtClean="0"/>
              <a:t>system</a:t>
            </a:r>
            <a:endParaRPr sz="2700" dirty="0"/>
          </a:p>
          <a:p>
            <a:pPr marL="228600" lvl="0" indent="-222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</a:pPr>
            <a:r>
              <a:rPr lang="en-US" sz="2700" u="sng" dirty="0">
                <a:solidFill>
                  <a:srgbClr val="0070C0"/>
                </a:solidFill>
              </a:rPr>
              <a:t>Existing Problems:</a:t>
            </a:r>
            <a:endParaRPr sz="2700" dirty="0"/>
          </a:p>
          <a:p>
            <a:pPr marL="685800" lvl="1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</a:pPr>
            <a:r>
              <a:rPr lang="en-US" sz="2700" dirty="0"/>
              <a:t>No Recipes-by-Ingredients search system</a:t>
            </a:r>
            <a:endParaRPr sz="2700" dirty="0"/>
          </a:p>
          <a:p>
            <a:pPr marL="685800" lvl="1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en-US" sz="2700" dirty="0"/>
              <a:t>No Recipes-by-Images search system</a:t>
            </a:r>
            <a:endParaRPr sz="2700" dirty="0"/>
          </a:p>
          <a:p>
            <a:pPr marL="685800" lvl="1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en-US" sz="2700" dirty="0"/>
              <a:t>No Ingredients-Recipe and Image-Recipe datasets.</a:t>
            </a:r>
            <a:endParaRPr sz="2700" dirty="0"/>
          </a:p>
          <a:p>
            <a:pPr marL="228600" lvl="0" indent="-222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</a:pPr>
            <a:r>
              <a:rPr lang="en-US" sz="2700" u="sng" dirty="0">
                <a:solidFill>
                  <a:srgbClr val="0070C0"/>
                </a:solidFill>
              </a:rPr>
              <a:t>Our Contribution:</a:t>
            </a:r>
            <a:endParaRPr sz="2700" dirty="0"/>
          </a:p>
          <a:p>
            <a:pPr marL="685800" lvl="1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en-US" sz="2700" dirty="0"/>
              <a:t>Scraped Ingredients-Recipe and Image-Recipe datasets.</a:t>
            </a:r>
            <a:endParaRPr sz="2700" dirty="0"/>
          </a:p>
          <a:p>
            <a:pPr marL="685800" lvl="1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en-US" sz="2700" dirty="0" smtClean="0"/>
              <a:t>Recipe </a:t>
            </a:r>
            <a:r>
              <a:rPr lang="en-US" sz="2700" dirty="0"/>
              <a:t>generator using character-level RNN text generation ML technique</a:t>
            </a:r>
            <a:r>
              <a:rPr lang="en-US" sz="2700" dirty="0" smtClean="0"/>
              <a:t>.</a:t>
            </a:r>
          </a:p>
          <a:p>
            <a:pPr marL="685800" lvl="1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en-US" sz="2700" dirty="0" smtClean="0"/>
              <a:t>Build our Own Data From The Platform we Designed ,Making Data Pipeline </a:t>
            </a:r>
            <a:endParaRPr sz="2700" dirty="0"/>
          </a:p>
          <a:p>
            <a:pPr marL="6858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dirty="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700" dirty="0"/>
          </a:p>
        </p:txBody>
      </p:sp>
      <p:pic>
        <p:nvPicPr>
          <p:cNvPr id="1026" name="Picture 2" descr="Just A Day In Social Studies: Learning about Native American Tribes using  the Jigsaw Method!">
            <a:extLst>
              <a:ext uri="{FF2B5EF4-FFF2-40B4-BE49-F238E27FC236}">
                <a16:creationId xmlns="" xmlns:a16="http://schemas.microsoft.com/office/drawing/2014/main" id="{C3C89170-3FEC-46CA-9200-58FAE90EF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930" y="570775"/>
            <a:ext cx="4509959" cy="3391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8"/>
          <p:cNvSpPr txBox="1">
            <a:spLocks noGrp="1"/>
          </p:cNvSpPr>
          <p:nvPr>
            <p:ph type="title"/>
          </p:nvPr>
        </p:nvSpPr>
        <p:spPr>
          <a:xfrm>
            <a:off x="838200" y="-1587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C00000"/>
              </a:buClr>
              <a:buSzPts val="4800"/>
            </a:pPr>
            <a:r>
              <a:rPr lang="en-US" sz="4800" b="1" dirty="0">
                <a:solidFill>
                  <a:srgbClr val="C00000"/>
                </a:solidFill>
              </a:rPr>
              <a:t>What is </a:t>
            </a:r>
            <a:r>
              <a:rPr lang="en-US" sz="4800" b="1" dirty="0" err="1" smtClean="0">
                <a:solidFill>
                  <a:srgbClr val="C00000"/>
                </a:solidFill>
              </a:rPr>
              <a:t>CookOverflow</a:t>
            </a:r>
            <a:r>
              <a:rPr lang="en-US" sz="4800" b="1" dirty="0">
                <a:solidFill>
                  <a:srgbClr val="C00000"/>
                </a:solidFill>
              </a:rPr>
              <a:t>?</a:t>
            </a:r>
            <a:endParaRPr sz="4800" b="1" dirty="0">
              <a:solidFill>
                <a:srgbClr val="C00000"/>
              </a:solidFill>
            </a:endParaRPr>
          </a:p>
        </p:txBody>
      </p:sp>
      <p:sp>
        <p:nvSpPr>
          <p:cNvPr id="111" name="Google Shape;111;p18"/>
          <p:cNvSpPr txBox="1">
            <a:spLocks noGrp="1"/>
          </p:cNvSpPr>
          <p:nvPr>
            <p:ph type="body" idx="1"/>
          </p:nvPr>
        </p:nvSpPr>
        <p:spPr>
          <a:xfrm>
            <a:off x="762000" y="1216025"/>
            <a:ext cx="6699849" cy="52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25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•"/>
            </a:pPr>
            <a:r>
              <a:rPr lang="en-US" sz="2700" dirty="0"/>
              <a:t>A </a:t>
            </a:r>
            <a:r>
              <a:rPr lang="en-US" sz="2700" b="1" dirty="0">
                <a:solidFill>
                  <a:schemeClr val="accent1">
                    <a:lumMod val="75000"/>
                  </a:schemeClr>
                </a:solidFill>
              </a:rPr>
              <a:t>dynamic </a:t>
            </a:r>
            <a:r>
              <a:rPr lang="en-US" sz="2700" b="1" dirty="0" smtClean="0">
                <a:solidFill>
                  <a:schemeClr val="accent1">
                    <a:lumMod val="75000"/>
                  </a:schemeClr>
                </a:solidFill>
              </a:rPr>
              <a:t>Social Media website</a:t>
            </a:r>
            <a:r>
              <a:rPr lang="en-US" sz="27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700" dirty="0"/>
              <a:t>incorporating </a:t>
            </a:r>
            <a:r>
              <a:rPr lang="en-US" sz="2700" b="1" dirty="0">
                <a:solidFill>
                  <a:schemeClr val="accent1">
                    <a:lumMod val="75000"/>
                  </a:schemeClr>
                </a:solidFill>
              </a:rPr>
              <a:t>machine learning techniques</a:t>
            </a:r>
            <a:r>
              <a:rPr lang="en-US" sz="2700" dirty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sz="27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lvl="0" indent="-425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100"/>
              <a:buChar char="•"/>
            </a:pPr>
            <a:r>
              <a:rPr lang="en-US" sz="2700" dirty="0"/>
              <a:t>Search options:</a:t>
            </a:r>
            <a:endParaRPr sz="2700" dirty="0"/>
          </a:p>
          <a:p>
            <a:pPr marL="914400" lvl="1" indent="-425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•"/>
            </a:pPr>
            <a:r>
              <a:rPr lang="en-US" sz="2700" dirty="0"/>
              <a:t>Search by Ingredients</a:t>
            </a:r>
            <a:endParaRPr sz="2700" dirty="0"/>
          </a:p>
          <a:p>
            <a:pPr marL="914400" lvl="1" indent="-425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•"/>
            </a:pPr>
            <a:r>
              <a:rPr lang="en-US" sz="2700" dirty="0" smtClean="0"/>
              <a:t>Search </a:t>
            </a:r>
            <a:r>
              <a:rPr lang="en-US" sz="2700" dirty="0"/>
              <a:t>by </a:t>
            </a:r>
            <a:r>
              <a:rPr lang="en-US" sz="2700" dirty="0" smtClean="0"/>
              <a:t>cuisine</a:t>
            </a:r>
          </a:p>
          <a:p>
            <a:pPr marL="914400" lvl="1" indent="-425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Char char="•"/>
            </a:pPr>
            <a:r>
              <a:rPr lang="en-US" sz="2700" dirty="0" smtClean="0"/>
              <a:t>Search by image (under research )</a:t>
            </a:r>
            <a:endParaRPr sz="2700" dirty="0"/>
          </a:p>
          <a:p>
            <a:pPr marL="457200" lvl="0" indent="-425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100"/>
              <a:buChar char="•"/>
            </a:pPr>
            <a:r>
              <a:rPr lang="en-US" sz="2700" dirty="0"/>
              <a:t>Output: self generated recipes</a:t>
            </a:r>
            <a:endParaRPr sz="2700" dirty="0"/>
          </a:p>
          <a:p>
            <a:pPr lvl="0" indent="-425450">
              <a:lnSpc>
                <a:spcPct val="115000"/>
              </a:lnSpc>
              <a:spcBef>
                <a:spcPts val="0"/>
              </a:spcBef>
              <a:buSzPts val="3100"/>
            </a:pPr>
            <a:r>
              <a:rPr lang="en-US" sz="2700" dirty="0"/>
              <a:t>It is a </a:t>
            </a:r>
            <a:r>
              <a:rPr lang="en-US" sz="2700" dirty="0" smtClean="0"/>
              <a:t>and  </a:t>
            </a:r>
            <a:r>
              <a:rPr lang="en-US" sz="2700" dirty="0"/>
              <a:t>a </a:t>
            </a:r>
            <a:r>
              <a:rPr lang="en-US" sz="2700" b="1" dirty="0">
                <a:solidFill>
                  <a:schemeClr val="accent1">
                    <a:lumMod val="75000"/>
                  </a:schemeClr>
                </a:solidFill>
              </a:rPr>
              <a:t>recommender </a:t>
            </a:r>
            <a:r>
              <a:rPr lang="en-US" sz="2700" b="1" dirty="0" smtClean="0">
                <a:solidFill>
                  <a:schemeClr val="accent1">
                    <a:lumMod val="75000"/>
                  </a:schemeClr>
                </a:solidFill>
              </a:rPr>
              <a:t>system,</a:t>
            </a:r>
          </a:p>
          <a:p>
            <a:pPr marL="31750" lvl="0" indent="0">
              <a:lnSpc>
                <a:spcPct val="115000"/>
              </a:lnSpc>
              <a:spcBef>
                <a:spcPts val="0"/>
              </a:spcBef>
              <a:buSzPts val="3100"/>
              <a:buNone/>
            </a:pPr>
            <a:r>
              <a:rPr lang="en-US" sz="2700" b="1" dirty="0" smtClean="0">
                <a:solidFill>
                  <a:schemeClr val="accent1">
                    <a:lumMod val="75000"/>
                  </a:schemeClr>
                </a:solidFill>
              </a:rPr>
              <a:t>Not a </a:t>
            </a:r>
            <a:r>
              <a:rPr lang="en-US" sz="2700" dirty="0" smtClean="0"/>
              <a:t>recipe </a:t>
            </a:r>
            <a:r>
              <a:rPr lang="en-US" sz="2700" dirty="0"/>
              <a:t>generator </a:t>
            </a:r>
            <a:r>
              <a:rPr lang="en-US" sz="2700" dirty="0" smtClean="0"/>
              <a:t>system</a:t>
            </a:r>
            <a:r>
              <a:rPr lang="en-US" sz="2700" dirty="0"/>
              <a:t> !!</a:t>
            </a:r>
            <a:r>
              <a:rPr lang="en-US" sz="2700" dirty="0" smtClean="0"/>
              <a:t> </a:t>
            </a:r>
            <a:endParaRPr sz="2700" dirty="0"/>
          </a:p>
          <a:p>
            <a:pPr marL="228600" lvl="0" indent="-508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3100" dirty="0"/>
          </a:p>
        </p:txBody>
      </p:sp>
      <p:pic>
        <p:nvPicPr>
          <p:cNvPr id="1026" name="Picture 2" descr="C:\Users\hp\Desktop\seniorGraduationProject2022_cookOverflow\static\images\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162" y="903409"/>
            <a:ext cx="4456636" cy="3985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>
            <a:spLocks noGrp="1"/>
          </p:cNvSpPr>
          <p:nvPr>
            <p:ph type="title"/>
          </p:nvPr>
        </p:nvSpPr>
        <p:spPr>
          <a:xfrm>
            <a:off x="838200" y="1365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800"/>
              <a:buFont typeface="Calibri"/>
              <a:buNone/>
            </a:pPr>
            <a:r>
              <a:rPr lang="en-US" sz="4800" b="1" dirty="0">
                <a:solidFill>
                  <a:srgbClr val="C00000"/>
                </a:solidFill>
              </a:rPr>
              <a:t>Technologies used...</a:t>
            </a:r>
            <a:endParaRPr sz="4800" b="1" dirty="0">
              <a:solidFill>
                <a:srgbClr val="C00000"/>
              </a:solidFill>
            </a:endParaRPr>
          </a:p>
        </p:txBody>
      </p:sp>
      <p:sp>
        <p:nvSpPr>
          <p:cNvPr id="118" name="Google Shape;118;p19"/>
          <p:cNvSpPr txBox="1">
            <a:spLocks noGrp="1"/>
          </p:cNvSpPr>
          <p:nvPr>
            <p:ph type="body" idx="1"/>
          </p:nvPr>
        </p:nvSpPr>
        <p:spPr>
          <a:xfrm>
            <a:off x="838200" y="1520825"/>
            <a:ext cx="6019800" cy="47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Char char="•"/>
            </a:pPr>
            <a:r>
              <a:rPr lang="en-US" sz="2700" dirty="0">
                <a:solidFill>
                  <a:srgbClr val="0070C0"/>
                </a:solidFill>
              </a:rPr>
              <a:t>Website front end: </a:t>
            </a:r>
            <a:r>
              <a:rPr lang="en-US" sz="2700" dirty="0" smtClean="0"/>
              <a:t>Bootstrap, </a:t>
            </a:r>
            <a:r>
              <a:rPr lang="en-US" sz="2700" dirty="0"/>
              <a:t>CSS, HTML, </a:t>
            </a:r>
            <a:r>
              <a:rPr lang="en-US" sz="2700" dirty="0" smtClean="0"/>
              <a:t>JavaScript, JQuery, </a:t>
            </a:r>
            <a:r>
              <a:rPr lang="en-US" sz="2700" dirty="0"/>
              <a:t>AJAX</a:t>
            </a:r>
            <a:endParaRPr sz="2700" dirty="0"/>
          </a:p>
          <a:p>
            <a:pPr marL="228600" lvl="0" indent="-2286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800"/>
              <a:buChar char="•"/>
            </a:pPr>
            <a:r>
              <a:rPr lang="en-US" sz="2700" dirty="0">
                <a:solidFill>
                  <a:srgbClr val="0070C0"/>
                </a:solidFill>
              </a:rPr>
              <a:t>Website Back end: </a:t>
            </a:r>
            <a:r>
              <a:rPr lang="en-US" sz="2700" dirty="0" err="1" smtClean="0"/>
              <a:t>Django</a:t>
            </a:r>
            <a:r>
              <a:rPr lang="en-US" sz="2700" dirty="0" smtClean="0"/>
              <a:t>(Python </a:t>
            </a:r>
            <a:r>
              <a:rPr lang="en-US" sz="2700" dirty="0"/>
              <a:t>Framework)</a:t>
            </a:r>
            <a:endParaRPr sz="2700" dirty="0"/>
          </a:p>
          <a:p>
            <a:pPr marL="228600" lvl="0" indent="-2286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800"/>
              <a:buChar char="•"/>
            </a:pPr>
            <a:r>
              <a:rPr lang="en-US" sz="2700" dirty="0">
                <a:solidFill>
                  <a:srgbClr val="0070C0"/>
                </a:solidFill>
              </a:rPr>
              <a:t>Database:</a:t>
            </a:r>
            <a:r>
              <a:rPr lang="en-US" sz="2700" dirty="0"/>
              <a:t> </a:t>
            </a:r>
            <a:r>
              <a:rPr lang="en-US" sz="2700" dirty="0" err="1" smtClean="0"/>
              <a:t>Postgres</a:t>
            </a:r>
            <a:r>
              <a:rPr lang="en-US" sz="2700" dirty="0" smtClean="0"/>
              <a:t> SQL</a:t>
            </a:r>
            <a:endParaRPr sz="2700" dirty="0"/>
          </a:p>
          <a:p>
            <a:pPr marL="228600" lvl="0" indent="-2286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800"/>
              <a:buChar char="•"/>
            </a:pPr>
            <a:r>
              <a:rPr lang="en-US" sz="2700" dirty="0">
                <a:solidFill>
                  <a:srgbClr val="0070C0"/>
                </a:solidFill>
              </a:rPr>
              <a:t>Deep learning: </a:t>
            </a:r>
            <a:r>
              <a:rPr lang="en-US" sz="2700" dirty="0"/>
              <a:t>Tensorflow and Keras Framework</a:t>
            </a:r>
            <a:endParaRPr sz="2700" dirty="0">
              <a:solidFill>
                <a:srgbClr val="0070C0"/>
              </a:solidFill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800"/>
              <a:buChar char="•"/>
            </a:pPr>
            <a:r>
              <a:rPr lang="en-US" sz="2700" dirty="0">
                <a:solidFill>
                  <a:srgbClr val="0070C0"/>
                </a:solidFill>
              </a:rPr>
              <a:t>Web Scraping: </a:t>
            </a:r>
            <a:r>
              <a:rPr lang="en-US" sz="2700" dirty="0"/>
              <a:t>BeautifulSoup (Python)</a:t>
            </a:r>
            <a:endParaRPr sz="2700" dirty="0"/>
          </a:p>
          <a:p>
            <a:pPr marL="228600" lvl="0" indent="-508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700" dirty="0"/>
          </a:p>
          <a:p>
            <a:pPr marL="228600" lvl="0" indent="-508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700" dirty="0"/>
          </a:p>
        </p:txBody>
      </p:sp>
      <p:pic>
        <p:nvPicPr>
          <p:cNvPr id="121" name="Google Shape;121;p19" descr="Beautiful Soup 4 | Funth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70274" y="1047023"/>
            <a:ext cx="2350150" cy="100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9"/>
          <p:cNvPicPr preferRelativeResize="0"/>
          <p:nvPr/>
        </p:nvPicPr>
        <p:blipFill rotWithShape="1">
          <a:blip r:embed="rId4">
            <a:alphaModFix/>
          </a:blip>
          <a:srcRect l="20092" t="18191" r="20163" b="19573"/>
          <a:stretch/>
        </p:blipFill>
        <p:spPr>
          <a:xfrm>
            <a:off x="9250203" y="4930402"/>
            <a:ext cx="2262135" cy="132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0203" y="2430667"/>
            <a:ext cx="1825339" cy="1825339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770" y="539508"/>
            <a:ext cx="1257300" cy="1257300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645" y="2487089"/>
            <a:ext cx="1628775" cy="121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>
            <a:spLocks noGrp="1"/>
          </p:cNvSpPr>
          <p:nvPr>
            <p:ph type="title"/>
          </p:nvPr>
        </p:nvSpPr>
        <p:spPr>
          <a:xfrm>
            <a:off x="622540" y="56500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800" b="1" dirty="0">
                <a:solidFill>
                  <a:srgbClr val="C00000"/>
                </a:solidFill>
              </a:rPr>
              <a:t>Timeline...</a:t>
            </a:r>
            <a:endParaRPr dirty="0"/>
          </a:p>
        </p:txBody>
      </p:sp>
      <p:sp>
        <p:nvSpPr>
          <p:cNvPr id="129" name="Google Shape;129;p20"/>
          <p:cNvSpPr txBox="1">
            <a:spLocks noGrp="1"/>
          </p:cNvSpPr>
          <p:nvPr>
            <p:ph type="body" idx="1"/>
          </p:nvPr>
        </p:nvSpPr>
        <p:spPr>
          <a:xfrm>
            <a:off x="329242" y="1382200"/>
            <a:ext cx="9159815" cy="5103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 b="1" u="sng" dirty="0">
              <a:solidFill>
                <a:srgbClr val="434343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	Week </a:t>
            </a:r>
            <a:r>
              <a:rPr lang="en-US" b="1" dirty="0" smtClean="0"/>
              <a:t>0</a:t>
            </a:r>
            <a:endParaRPr b="1" dirty="0" smtClean="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 smtClean="0">
                <a:solidFill>
                  <a:srgbClr val="0070C0"/>
                </a:solidFill>
              </a:rPr>
              <a:t>Team formation and Mentor Selection:</a:t>
            </a:r>
            <a:endParaRPr sz="2600" u="sng" dirty="0" smtClean="0">
              <a:solidFill>
                <a:srgbClr val="0070C0"/>
              </a:solidFill>
            </a:endParaRPr>
          </a:p>
          <a:p>
            <a:pPr marL="228600" marR="0" lvl="0" indent="-2286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800"/>
              <a:buChar char="•"/>
            </a:pPr>
            <a:r>
              <a:rPr lang="en-US" dirty="0" smtClean="0"/>
              <a:t>Team Member Formation.</a:t>
            </a:r>
            <a:endParaRPr dirty="0" smtClean="0"/>
          </a:p>
          <a:p>
            <a:pPr marL="2286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Char char="•"/>
            </a:pPr>
            <a:r>
              <a:rPr lang="en-US" dirty="0" smtClean="0"/>
              <a:t>Choosing </a:t>
            </a:r>
            <a:r>
              <a:rPr lang="en-US" dirty="0"/>
              <a:t>the field/technology of interest after a series of meetings with the team members.</a:t>
            </a:r>
            <a:endParaRPr dirty="0"/>
          </a:p>
          <a:p>
            <a:pPr marL="2286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Char char="•"/>
            </a:pPr>
            <a:r>
              <a:rPr lang="en-US" dirty="0"/>
              <a:t>Selecting the appropriate mentor best suited for the technology to be used.</a:t>
            </a:r>
          </a:p>
        </p:txBody>
      </p:sp>
      <p:pic>
        <p:nvPicPr>
          <p:cNvPr id="2050" name="Picture 2" descr="DRS Tips from Cohort 3--Part 3">
            <a:extLst>
              <a:ext uri="{FF2B5EF4-FFF2-40B4-BE49-F238E27FC236}">
                <a16:creationId xmlns="" xmlns:a16="http://schemas.microsoft.com/office/drawing/2014/main" id="{FB6EAA45-4F64-4AF2-BC61-05CE7E1F2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3744" y="794435"/>
            <a:ext cx="3362639" cy="196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>
            <a:spLocks noGrp="1"/>
          </p:cNvSpPr>
          <p:nvPr>
            <p:ph type="body" idx="1"/>
          </p:nvPr>
        </p:nvSpPr>
        <p:spPr>
          <a:xfrm>
            <a:off x="224287" y="77638"/>
            <a:ext cx="11602528" cy="67803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200" b="1" u="sng" dirty="0">
                <a:solidFill>
                  <a:srgbClr val="C00000"/>
                </a:solidFill>
              </a:rPr>
              <a:t>Week 1</a:t>
            </a:r>
            <a:endParaRPr sz="3200" b="1" dirty="0">
              <a:solidFill>
                <a:srgbClr val="C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700" u="sng" dirty="0" smtClean="0">
                <a:solidFill>
                  <a:srgbClr val="0070C0"/>
                </a:solidFill>
              </a:rPr>
              <a:t>Project </a:t>
            </a:r>
            <a:r>
              <a:rPr lang="en-US" sz="2700" u="sng" dirty="0">
                <a:solidFill>
                  <a:srgbClr val="0070C0"/>
                </a:solidFill>
              </a:rPr>
              <a:t>Idea Discussion and Synopsis Drafting:</a:t>
            </a:r>
            <a:endParaRPr sz="2700" dirty="0">
              <a:solidFill>
                <a:srgbClr val="0070C0"/>
              </a:solidFill>
            </a:endParaRPr>
          </a:p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Char char="●"/>
            </a:pPr>
            <a:r>
              <a:rPr lang="en-US" sz="2700" dirty="0" smtClean="0">
                <a:solidFill>
                  <a:srgbClr val="000000"/>
                </a:solidFill>
              </a:rPr>
              <a:t>Came up with </a:t>
            </a:r>
            <a:r>
              <a:rPr lang="en-US" sz="2700" dirty="0">
                <a:solidFill>
                  <a:srgbClr val="000000"/>
                </a:solidFill>
              </a:rPr>
              <a:t>three project ideas:</a:t>
            </a:r>
            <a:endParaRPr sz="2700" dirty="0">
              <a:solidFill>
                <a:srgbClr val="000000"/>
              </a:solidFill>
            </a:endParaRPr>
          </a:p>
          <a:p>
            <a:pPr marL="9144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AutoNum type="arabicPeriod"/>
            </a:pPr>
            <a:r>
              <a:rPr lang="en-US" sz="2700" dirty="0">
                <a:solidFill>
                  <a:srgbClr val="000000"/>
                </a:solidFill>
              </a:rPr>
              <a:t>A gaming project which uses physical movement detection for moves in the game. This would collaborate exercise with gaming.</a:t>
            </a:r>
            <a:endParaRPr sz="27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AutoNum type="arabicPeriod"/>
            </a:pPr>
            <a:r>
              <a:rPr lang="en-US" sz="2700" dirty="0">
                <a:solidFill>
                  <a:srgbClr val="000000"/>
                </a:solidFill>
              </a:rPr>
              <a:t>Personal voice assistant software and hardware for blinds to detect the objects around. </a:t>
            </a:r>
            <a:endParaRPr sz="2700" dirty="0">
              <a:solidFill>
                <a:srgbClr val="000000"/>
              </a:solidFill>
            </a:endParaRPr>
          </a:p>
          <a:p>
            <a:pPr marL="9144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AutoNum type="arabicPeriod"/>
            </a:pPr>
            <a:r>
              <a:rPr lang="en-US" sz="2700" dirty="0">
                <a:solidFill>
                  <a:srgbClr val="000000"/>
                </a:solidFill>
              </a:rPr>
              <a:t>Platform for </a:t>
            </a:r>
            <a:r>
              <a:rPr lang="en-US" sz="2700" dirty="0" smtClean="0">
                <a:solidFill>
                  <a:srgbClr val="000000"/>
                </a:solidFill>
              </a:rPr>
              <a:t> AI Search Recommendation recipes </a:t>
            </a:r>
            <a:r>
              <a:rPr lang="en-US" sz="2700" dirty="0">
                <a:solidFill>
                  <a:srgbClr val="000000"/>
                </a:solidFill>
              </a:rPr>
              <a:t>based on given set of ingredients. This was influenced by the cooking trend during lockdown situation.</a:t>
            </a:r>
            <a:endParaRPr sz="27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Char char="●"/>
            </a:pPr>
            <a:r>
              <a:rPr lang="en-US" sz="2700" dirty="0">
                <a:solidFill>
                  <a:srgbClr val="000000"/>
                </a:solidFill>
              </a:rPr>
              <a:t>Finally, we decided to take up the third idea, as we found it to be a more practical and useful idea. And also it was feasible according to our knowledge and skill set.</a:t>
            </a:r>
            <a:endParaRPr sz="27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838200" y="273375"/>
            <a:ext cx="10515600" cy="6128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u="sng" dirty="0">
                <a:solidFill>
                  <a:srgbClr val="C00000"/>
                </a:solidFill>
              </a:rPr>
              <a:t>Week 2</a:t>
            </a:r>
            <a:endParaRPr sz="3200" b="1" u="sng" dirty="0">
              <a:solidFill>
                <a:srgbClr val="C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u="sng" dirty="0" smtClean="0">
                <a:solidFill>
                  <a:srgbClr val="0070C0"/>
                </a:solidFill>
              </a:rPr>
              <a:t>Discovering </a:t>
            </a:r>
            <a:r>
              <a:rPr lang="en-US" u="sng" dirty="0">
                <a:solidFill>
                  <a:srgbClr val="0070C0"/>
                </a:solidFill>
              </a:rPr>
              <a:t>Project Requirements:</a:t>
            </a:r>
            <a:endParaRPr u="sng" dirty="0">
              <a:solidFill>
                <a:srgbClr val="0070C0"/>
              </a:solidFill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●"/>
            </a:pPr>
            <a:r>
              <a:rPr lang="en-US" dirty="0">
                <a:solidFill>
                  <a:srgbClr val="000000"/>
                </a:solidFill>
              </a:rPr>
              <a:t>Looking onto the existing work in this related field, if done.</a:t>
            </a:r>
            <a:endParaRPr dirty="0">
              <a:solidFill>
                <a:srgbClr val="000000"/>
              </a:solidFill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●"/>
            </a:pPr>
            <a:r>
              <a:rPr lang="en-US" dirty="0">
                <a:solidFill>
                  <a:srgbClr val="000000"/>
                </a:solidFill>
              </a:rPr>
              <a:t>Deciding the further contributions we can make.</a:t>
            </a:r>
            <a:endParaRPr dirty="0">
              <a:solidFill>
                <a:srgbClr val="000000"/>
              </a:solidFill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●"/>
            </a:pPr>
            <a:r>
              <a:rPr lang="en-US" dirty="0">
                <a:solidFill>
                  <a:srgbClr val="000000"/>
                </a:solidFill>
              </a:rPr>
              <a:t>Looking for availability of datasets for training purposes of our models to be able to predict the required output.</a:t>
            </a:r>
            <a:endParaRPr dirty="0">
              <a:solidFill>
                <a:srgbClr val="000000"/>
              </a:solidFill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●"/>
            </a:pPr>
            <a:r>
              <a:rPr lang="en-US" dirty="0">
                <a:solidFill>
                  <a:srgbClr val="000000"/>
                </a:solidFill>
              </a:rPr>
              <a:t>Looking for platform to perform high end computations like web scraping and machine learning model </a:t>
            </a:r>
            <a:r>
              <a:rPr lang="en-US" dirty="0" smtClean="0">
                <a:solidFill>
                  <a:srgbClr val="000000"/>
                </a:solidFill>
              </a:rPr>
              <a:t>training.</a:t>
            </a:r>
            <a:endParaRPr dirty="0">
              <a:solidFill>
                <a:srgbClr val="000000"/>
              </a:solidFill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●"/>
            </a:pPr>
            <a:r>
              <a:rPr lang="en-US" dirty="0">
                <a:solidFill>
                  <a:srgbClr val="000000"/>
                </a:solidFill>
              </a:rPr>
              <a:t>Developing a user interface through which the user can access all the functionality easily and innovatively.</a:t>
            </a:r>
            <a:endParaRPr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076" name="Picture 4" descr="What exactly ARE requirements? - SD Times">
            <a:extLst>
              <a:ext uri="{FF2B5EF4-FFF2-40B4-BE49-F238E27FC236}">
                <a16:creationId xmlns="" xmlns:a16="http://schemas.microsoft.com/office/drawing/2014/main" id="{B51B66E7-A384-4EF1-8DE1-E88F99277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2366" y="645814"/>
            <a:ext cx="1944663" cy="1295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title"/>
          </p:nvPr>
        </p:nvSpPr>
        <p:spPr>
          <a:xfrm>
            <a:off x="838200" y="1365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36363"/>
              </a:lnSpc>
              <a:spcBef>
                <a:spcPts val="1900"/>
              </a:spcBef>
              <a:spcAft>
                <a:spcPts val="0"/>
              </a:spcAft>
              <a:buNone/>
            </a:pPr>
            <a:r>
              <a:rPr lang="en-US" sz="3500" b="1" dirty="0">
                <a:solidFill>
                  <a:srgbClr val="C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Software Requirements Specification (SRS)</a:t>
            </a:r>
            <a:endParaRPr sz="4600" b="1" dirty="0">
              <a:solidFill>
                <a:srgbClr val="C00000"/>
              </a:solidFill>
            </a:endParaRPr>
          </a:p>
        </p:txBody>
      </p:sp>
      <p:sp>
        <p:nvSpPr>
          <p:cNvPr id="145" name="Google Shape;145;p23"/>
          <p:cNvSpPr txBox="1">
            <a:spLocks noGrp="1"/>
          </p:cNvSpPr>
          <p:nvPr>
            <p:ph type="body" idx="1"/>
          </p:nvPr>
        </p:nvSpPr>
        <p:spPr>
          <a:xfrm>
            <a:off x="633046" y="1090246"/>
            <a:ext cx="10720754" cy="520277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064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2800"/>
              <a:buChar char="●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Purpose: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to develop a system which primarily is capable of generating extensive recipes out of given set of ingredients.</a:t>
            </a:r>
            <a:endParaRPr dirty="0">
              <a:solidFill>
                <a:schemeClr val="tx1"/>
              </a:solidFill>
            </a:endParaRPr>
          </a:p>
          <a:p>
            <a:pPr marL="457200" lvl="0" indent="-4064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2800"/>
              <a:buChar char="●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Intended Audience: </a:t>
            </a:r>
            <a:endParaRPr b="1" dirty="0">
              <a:solidFill>
                <a:schemeClr val="accent1">
                  <a:lumMod val="50000"/>
                </a:schemeClr>
              </a:solidFill>
            </a:endParaRPr>
          </a:p>
          <a:p>
            <a:pPr marL="914400" lvl="1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Char char="○"/>
            </a:pPr>
            <a:r>
              <a:rPr lang="en-US" sz="2800" dirty="0">
                <a:solidFill>
                  <a:schemeClr val="tx1"/>
                </a:solidFill>
              </a:rPr>
              <a:t>Any person of any age group, any region and any profession who loves exploring food.</a:t>
            </a:r>
            <a:endParaRPr sz="2800" dirty="0">
              <a:solidFill>
                <a:schemeClr val="tx1"/>
              </a:solidFill>
            </a:endParaRPr>
          </a:p>
          <a:p>
            <a:pPr marL="914400" lvl="1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Char char="○"/>
            </a:pPr>
            <a:r>
              <a:rPr lang="en-US" sz="2800" dirty="0">
                <a:solidFill>
                  <a:schemeClr val="tx1"/>
                </a:solidFill>
              </a:rPr>
              <a:t>A very large size audience</a:t>
            </a:r>
            <a:r>
              <a:rPr lang="en-US" sz="2800" dirty="0" smtClean="0">
                <a:solidFill>
                  <a:schemeClr val="tx1"/>
                </a:solidFill>
              </a:rPr>
              <a:t>!!!,students ,Professionals (</a:t>
            </a:r>
            <a:r>
              <a:rPr lang="en-US" sz="2800" dirty="0" err="1" smtClean="0">
                <a:solidFill>
                  <a:schemeClr val="tx1"/>
                </a:solidFill>
              </a:rPr>
              <a:t>Cheifs</a:t>
            </a:r>
            <a:r>
              <a:rPr lang="en-US" sz="2800" dirty="0" smtClean="0">
                <a:solidFill>
                  <a:schemeClr val="tx1"/>
                </a:solidFill>
              </a:rPr>
              <a:t>),our Mothers …</a:t>
            </a:r>
            <a:r>
              <a:rPr lang="en-US" sz="2800" dirty="0" err="1" smtClean="0">
                <a:solidFill>
                  <a:schemeClr val="tx1"/>
                </a:solidFill>
              </a:rPr>
              <a:t>ects</a:t>
            </a:r>
            <a:r>
              <a:rPr lang="en-US" sz="2800" dirty="0" smtClean="0">
                <a:solidFill>
                  <a:schemeClr val="tx1"/>
                </a:solidFill>
              </a:rPr>
              <a:t>.</a:t>
            </a:r>
            <a:endParaRPr lang="en-US" sz="2800" dirty="0">
              <a:solidFill>
                <a:schemeClr val="tx1"/>
              </a:solidFill>
            </a:endParaRPr>
          </a:p>
          <a:p>
            <a:pPr marL="914400" lvl="1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Char char="○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Scope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b="1" dirty="0">
              <a:solidFill>
                <a:schemeClr val="accent1">
                  <a:lumMod val="50000"/>
                </a:schemeClr>
              </a:solidFill>
            </a:endParaRPr>
          </a:p>
          <a:p>
            <a:pPr marL="914400" lvl="1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Char char="○"/>
            </a:pPr>
            <a:r>
              <a:rPr lang="en-US" sz="2800" dirty="0" smtClean="0">
                <a:solidFill>
                  <a:schemeClr val="tx1"/>
                </a:solidFill>
              </a:rPr>
              <a:t>Fetch/Scrap relevant dataset</a:t>
            </a:r>
            <a:endParaRPr sz="2800" dirty="0" smtClean="0">
              <a:solidFill>
                <a:schemeClr val="tx1"/>
              </a:solidFill>
            </a:endParaRPr>
          </a:p>
          <a:p>
            <a:pPr marL="914400" lvl="1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Char char="○"/>
            </a:pPr>
            <a:r>
              <a:rPr lang="en-US" sz="2800" dirty="0" smtClean="0">
                <a:solidFill>
                  <a:schemeClr val="tx1"/>
                </a:solidFill>
              </a:rPr>
              <a:t>Decide </a:t>
            </a:r>
            <a:r>
              <a:rPr lang="en-US" sz="2800" dirty="0">
                <a:solidFill>
                  <a:schemeClr val="tx1"/>
                </a:solidFill>
              </a:rPr>
              <a:t>upon apt deep learning technique for text </a:t>
            </a:r>
            <a:r>
              <a:rPr lang="en-US" sz="2800" dirty="0" smtClean="0">
                <a:solidFill>
                  <a:schemeClr val="tx1"/>
                </a:solidFill>
              </a:rPr>
              <a:t>generation and Modeling And Searching </a:t>
            </a:r>
            <a:endParaRPr sz="2800" dirty="0">
              <a:solidFill>
                <a:schemeClr val="tx1"/>
              </a:solidFill>
            </a:endParaRPr>
          </a:p>
          <a:p>
            <a:pPr marL="914400" lvl="1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Char char="○"/>
            </a:pPr>
            <a:r>
              <a:rPr lang="en-US" sz="2800" dirty="0">
                <a:solidFill>
                  <a:schemeClr val="tx1"/>
                </a:solidFill>
              </a:rPr>
              <a:t>Train the ML Model on variations of hyper </a:t>
            </a:r>
            <a:r>
              <a:rPr lang="en-US" sz="2800" dirty="0" smtClean="0">
                <a:solidFill>
                  <a:schemeClr val="tx1"/>
                </a:solidFill>
              </a:rPr>
              <a:t>parameters</a:t>
            </a:r>
          </a:p>
          <a:p>
            <a:pPr marL="914400" lvl="1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Char char="○"/>
            </a:pPr>
            <a:r>
              <a:rPr lang="en-US" sz="2800" dirty="0" smtClean="0">
                <a:solidFill>
                  <a:schemeClr val="tx1"/>
                </a:solidFill>
              </a:rPr>
              <a:t>Develop </a:t>
            </a:r>
            <a:r>
              <a:rPr lang="en-US" sz="2800" dirty="0" err="1" smtClean="0">
                <a:solidFill>
                  <a:schemeClr val="tx1"/>
                </a:solidFill>
              </a:rPr>
              <a:t>hitech</a:t>
            </a:r>
            <a:r>
              <a:rPr lang="en-US" sz="2800" dirty="0" smtClean="0">
                <a:solidFill>
                  <a:schemeClr val="tx1"/>
                </a:solidFill>
              </a:rPr>
              <a:t> and easy-to-use user interface system</a:t>
            </a:r>
            <a:endParaRPr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body" idx="1"/>
          </p:nvPr>
        </p:nvSpPr>
        <p:spPr>
          <a:xfrm>
            <a:off x="838200" y="71350"/>
            <a:ext cx="10515600" cy="6534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Product Features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:.</a:t>
            </a:r>
            <a:endParaRPr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914400" lvl="1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2400"/>
              <a:buChar char="○"/>
            </a:pPr>
            <a:r>
              <a:rPr lang="en-US" dirty="0">
                <a:solidFill>
                  <a:schemeClr val="tx1"/>
                </a:solidFill>
              </a:rPr>
              <a:t>Ingredients-to-recipe </a:t>
            </a:r>
            <a:r>
              <a:rPr lang="en-US" dirty="0" smtClean="0">
                <a:solidFill>
                  <a:schemeClr val="tx1"/>
                </a:solidFill>
              </a:rPr>
              <a:t>feature</a:t>
            </a:r>
          </a:p>
          <a:p>
            <a:pPr marL="914400" lvl="1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2400"/>
              <a:buChar char="○"/>
            </a:pPr>
            <a:r>
              <a:rPr lang="en-US" dirty="0" smtClean="0">
                <a:solidFill>
                  <a:schemeClr val="tx1"/>
                </a:solidFill>
              </a:rPr>
              <a:t>Full </a:t>
            </a:r>
            <a:r>
              <a:rPr lang="en-US" dirty="0" err="1" smtClean="0">
                <a:solidFill>
                  <a:schemeClr val="tx1"/>
                </a:solidFill>
              </a:rPr>
              <a:t>Socail</a:t>
            </a:r>
            <a:r>
              <a:rPr lang="en-US" dirty="0" smtClean="0">
                <a:solidFill>
                  <a:schemeClr val="tx1"/>
                </a:solidFill>
              </a:rPr>
              <a:t> Media </a:t>
            </a:r>
            <a:r>
              <a:rPr lang="en-US" dirty="0" err="1" smtClean="0">
                <a:solidFill>
                  <a:schemeClr val="tx1"/>
                </a:solidFill>
              </a:rPr>
              <a:t>Platfrom</a:t>
            </a:r>
            <a:r>
              <a:rPr lang="en-US" dirty="0" smtClean="0">
                <a:solidFill>
                  <a:schemeClr val="tx1"/>
                </a:solidFill>
              </a:rPr>
              <a:t> (Notifications, Posts ,</a:t>
            </a:r>
            <a:r>
              <a:rPr lang="en-US" dirty="0" err="1" smtClean="0">
                <a:solidFill>
                  <a:schemeClr val="tx1"/>
                </a:solidFill>
              </a:rPr>
              <a:t>Comments,Rating</a:t>
            </a:r>
            <a:r>
              <a:rPr lang="en-US" dirty="0" smtClean="0">
                <a:solidFill>
                  <a:schemeClr val="tx1"/>
                </a:solidFill>
              </a:rPr>
              <a:t> ,Tags…)</a:t>
            </a:r>
            <a:endParaRPr dirty="0">
              <a:solidFill>
                <a:schemeClr val="tx1"/>
              </a:solidFill>
            </a:endParaRPr>
          </a:p>
          <a:p>
            <a:pPr marL="91440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○"/>
            </a:pPr>
            <a:r>
              <a:rPr lang="en-US" dirty="0">
                <a:solidFill>
                  <a:schemeClr val="tx1"/>
                </a:solidFill>
              </a:rPr>
              <a:t>Image-to-recipe </a:t>
            </a:r>
            <a:r>
              <a:rPr lang="en-US" dirty="0" smtClean="0">
                <a:solidFill>
                  <a:schemeClr val="tx1"/>
                </a:solidFill>
              </a:rPr>
              <a:t>feature(under </a:t>
            </a:r>
            <a:r>
              <a:rPr lang="en-US" dirty="0" err="1" smtClean="0">
                <a:solidFill>
                  <a:schemeClr val="tx1"/>
                </a:solidFill>
              </a:rPr>
              <a:t>Rsearch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dirty="0">
              <a:solidFill>
                <a:schemeClr val="tx1"/>
              </a:solidFill>
            </a:endParaRPr>
          </a:p>
          <a:p>
            <a:pPr lvl="1" indent="-381000">
              <a:lnSpc>
                <a:spcPct val="100000"/>
              </a:lnSpc>
              <a:spcBef>
                <a:spcPts val="0"/>
              </a:spcBef>
              <a:buClr>
                <a:srgbClr val="434343"/>
              </a:buClr>
              <a:buSzPts val="2400"/>
              <a:buFont typeface="Arial"/>
              <a:buChar char="○"/>
            </a:pPr>
            <a:r>
              <a:rPr lang="en-US" dirty="0">
                <a:solidFill>
                  <a:schemeClr val="tx1"/>
                </a:solidFill>
              </a:rPr>
              <a:t>Nutritional analysis for every recipe(under </a:t>
            </a:r>
            <a:r>
              <a:rPr lang="en-US" dirty="0" err="1">
                <a:solidFill>
                  <a:schemeClr val="tx1"/>
                </a:solidFill>
              </a:rPr>
              <a:t>Rsearch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dirty="0">
              <a:solidFill>
                <a:schemeClr val="tx1"/>
              </a:solidFill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User Interface Requirements:</a:t>
            </a:r>
            <a:endParaRPr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914400" lvl="1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2400"/>
              <a:buChar char="○"/>
            </a:pPr>
            <a:r>
              <a:rPr lang="en-US" dirty="0">
                <a:solidFill>
                  <a:schemeClr val="tx1"/>
                </a:solidFill>
              </a:rPr>
              <a:t>Easy to use dynamic website which runs on exhaustive set of devices and which is capable of handling heavy user load.</a:t>
            </a:r>
            <a:endParaRPr dirty="0">
              <a:solidFill>
                <a:schemeClr val="tx1"/>
              </a:solidFill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Hardware Requirements:</a:t>
            </a:r>
            <a:endParaRPr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914400" lvl="1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2400"/>
              <a:buChar char="○"/>
            </a:pPr>
            <a:r>
              <a:rPr lang="en-US" dirty="0">
                <a:solidFill>
                  <a:schemeClr val="tx1"/>
                </a:solidFill>
              </a:rPr>
              <a:t>High end computational machine required for Web Scraping and ML Model training if required.</a:t>
            </a:r>
            <a:endParaRPr dirty="0">
              <a:solidFill>
                <a:schemeClr val="tx1"/>
              </a:solidFill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Software Requirements:</a:t>
            </a:r>
            <a:endParaRPr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914400" lvl="1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2400"/>
              <a:buChar char="○"/>
            </a:pPr>
            <a:r>
              <a:rPr lang="en-US" dirty="0">
                <a:solidFill>
                  <a:schemeClr val="tx1"/>
                </a:solidFill>
              </a:rPr>
              <a:t>3rd Party dependencies required for Web Scraping (like BeautifulSoup, </a:t>
            </a:r>
            <a:r>
              <a:rPr lang="en-US" dirty="0" err="1">
                <a:solidFill>
                  <a:schemeClr val="tx1"/>
                </a:solidFill>
              </a:rPr>
              <a:t>JSoup</a:t>
            </a:r>
            <a:r>
              <a:rPr lang="en-US" dirty="0">
                <a:solidFill>
                  <a:schemeClr val="tx1"/>
                </a:solidFill>
              </a:rPr>
              <a:t>), Model Training script (like Tensorflow, Keras, </a:t>
            </a:r>
            <a:r>
              <a:rPr lang="en-US" dirty="0" err="1">
                <a:solidFill>
                  <a:schemeClr val="tx1"/>
                </a:solidFill>
              </a:rPr>
              <a:t>Pytorch</a:t>
            </a:r>
            <a:r>
              <a:rPr lang="en-US" dirty="0">
                <a:solidFill>
                  <a:schemeClr val="tx1"/>
                </a:solidFill>
              </a:rPr>
              <a:t>) and Web interfaces (React or Vue for frontend, Flask, Express or Django for backend).</a:t>
            </a:r>
            <a:endParaRPr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5"/>
          <p:cNvSpPr txBox="1">
            <a:spLocks noGrp="1"/>
          </p:cNvSpPr>
          <p:nvPr>
            <p:ph type="body" idx="1"/>
          </p:nvPr>
        </p:nvSpPr>
        <p:spPr>
          <a:xfrm>
            <a:off x="838199" y="394149"/>
            <a:ext cx="10515600" cy="5782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C00000"/>
                </a:solidFill>
              </a:rPr>
              <a:t>Week 3</a:t>
            </a:r>
            <a:endParaRPr sz="3200" b="1" dirty="0">
              <a:solidFill>
                <a:srgbClr val="C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u="sng" dirty="0" smtClean="0">
                <a:solidFill>
                  <a:srgbClr val="0070C0"/>
                </a:solidFill>
              </a:rPr>
              <a:t>Exploring </a:t>
            </a:r>
            <a:r>
              <a:rPr lang="en-US" u="sng" dirty="0">
                <a:solidFill>
                  <a:srgbClr val="0070C0"/>
                </a:solidFill>
              </a:rPr>
              <a:t>datasets and websites for scrapping (if required):</a:t>
            </a:r>
            <a:endParaRPr u="sng" dirty="0">
              <a:solidFill>
                <a:srgbClr val="0070C0"/>
              </a:solidFill>
            </a:endParaRPr>
          </a:p>
          <a:p>
            <a:pPr marL="457200" lvl="0" indent="-40640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Calibri"/>
              <a:buChar char="●"/>
            </a:pPr>
            <a:r>
              <a:rPr lang="en-US" dirty="0">
                <a:solidFill>
                  <a:schemeClr val="tx1"/>
                </a:solidFill>
              </a:rPr>
              <a:t>Looked up for the existing datasets on the internet.</a:t>
            </a:r>
            <a:endParaRPr dirty="0">
              <a:solidFill>
                <a:schemeClr val="tx1"/>
              </a:solidFill>
            </a:endParaRPr>
          </a:p>
          <a:p>
            <a:pPr marL="457200" lvl="0" indent="-4064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Calibri"/>
              <a:buChar char="●"/>
            </a:pPr>
            <a:r>
              <a:rPr lang="en-US" dirty="0">
                <a:solidFill>
                  <a:schemeClr val="tx1"/>
                </a:solidFill>
              </a:rPr>
              <a:t>Found one nearly exhaustive dataset by MIT, but the access was not public, wasn’t accessible.</a:t>
            </a:r>
            <a:endParaRPr dirty="0">
              <a:solidFill>
                <a:schemeClr val="tx1"/>
              </a:solidFill>
            </a:endParaRPr>
          </a:p>
          <a:p>
            <a:pPr marL="457200" lvl="0" indent="-4064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Calibri"/>
              <a:buChar char="●"/>
            </a:pPr>
            <a:r>
              <a:rPr lang="en-US" dirty="0">
                <a:solidFill>
                  <a:schemeClr val="tx1"/>
                </a:solidFill>
              </a:rPr>
              <a:t>Could not find any other dataset related to the Recipe name along with ingredients and instructions.</a:t>
            </a:r>
            <a:endParaRPr dirty="0">
              <a:solidFill>
                <a:schemeClr val="tx1"/>
              </a:solidFill>
            </a:endParaRPr>
          </a:p>
          <a:p>
            <a:pPr marL="457200" lvl="0" indent="-4064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Calibri"/>
              <a:buChar char="●"/>
            </a:pPr>
            <a:r>
              <a:rPr lang="en-US" dirty="0">
                <a:solidFill>
                  <a:schemeClr val="tx1"/>
                </a:solidFill>
              </a:rPr>
              <a:t>Created the </a:t>
            </a:r>
            <a:r>
              <a:rPr lang="en-US" dirty="0" err="1">
                <a:solidFill>
                  <a:schemeClr val="tx1"/>
                </a:solidFill>
              </a:rPr>
              <a:t>Github</a:t>
            </a:r>
            <a:r>
              <a:rPr lang="en-US" dirty="0">
                <a:solidFill>
                  <a:schemeClr val="tx1"/>
                </a:solidFill>
              </a:rPr>
              <a:t> Repository for the project </a:t>
            </a:r>
            <a:r>
              <a:rPr lang="en-US" dirty="0" smtClean="0">
                <a:solidFill>
                  <a:schemeClr val="tx1"/>
                </a:solidFill>
              </a:rPr>
              <a:t>-</a:t>
            </a:r>
            <a:r>
              <a:rPr lang="en-US" dirty="0" err="1" smtClean="0">
                <a:solidFill>
                  <a:schemeClr val="tx1"/>
                </a:solidFill>
              </a:rPr>
              <a:t>Cookoverflow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(Currently the repository is private)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6"/>
          <p:cNvSpPr txBox="1">
            <a:spLocks noGrp="1"/>
          </p:cNvSpPr>
          <p:nvPr>
            <p:ph type="body" idx="1"/>
          </p:nvPr>
        </p:nvSpPr>
        <p:spPr>
          <a:xfrm>
            <a:off x="838200" y="414775"/>
            <a:ext cx="10515600" cy="6087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C00000"/>
                </a:solidFill>
              </a:rPr>
              <a:t>Week 4</a:t>
            </a:r>
            <a:endParaRPr sz="3200" b="1" dirty="0">
              <a:solidFill>
                <a:srgbClr val="C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u="sng" dirty="0" smtClean="0">
                <a:solidFill>
                  <a:srgbClr val="0070C0"/>
                </a:solidFill>
              </a:rPr>
              <a:t>Scraping </a:t>
            </a:r>
            <a:r>
              <a:rPr lang="en-US" u="sng" dirty="0">
                <a:solidFill>
                  <a:srgbClr val="0070C0"/>
                </a:solidFill>
              </a:rPr>
              <a:t>Websites:</a:t>
            </a:r>
            <a:endParaRPr dirty="0">
              <a:solidFill>
                <a:srgbClr val="434343"/>
              </a:solidFill>
            </a:endParaRPr>
          </a:p>
          <a:p>
            <a:pPr marL="457200" lvl="0" indent="-403225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2750"/>
              <a:buFont typeface="Calibri"/>
              <a:buChar char="●"/>
            </a:pPr>
            <a:r>
              <a:rPr lang="en-US" sz="2750" dirty="0">
                <a:solidFill>
                  <a:schemeClr val="tx1"/>
                </a:solidFill>
              </a:rPr>
              <a:t>Shortlisted three websites suitable for ingredient-recipe dataset:</a:t>
            </a:r>
            <a:endParaRPr sz="2750" dirty="0">
              <a:solidFill>
                <a:schemeClr val="tx1"/>
              </a:solidFill>
            </a:endParaRPr>
          </a:p>
          <a:p>
            <a:pPr marL="914400" lvl="1" indent="-403225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750"/>
              <a:buFont typeface="Calibri"/>
              <a:buChar char="○"/>
            </a:pPr>
            <a:r>
              <a:rPr lang="en-US" sz="2750" dirty="0">
                <a:solidFill>
                  <a:schemeClr val="tx1"/>
                </a:solidFill>
              </a:rPr>
              <a:t>Epicurious</a:t>
            </a:r>
            <a:endParaRPr sz="2750" dirty="0">
              <a:solidFill>
                <a:schemeClr val="tx1"/>
              </a:solidFill>
            </a:endParaRPr>
          </a:p>
          <a:p>
            <a:pPr marL="914400" lvl="1" indent="-403225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750"/>
              <a:buFont typeface="Calibri"/>
              <a:buChar char="○"/>
            </a:pPr>
            <a:r>
              <a:rPr lang="en-US" sz="2750" dirty="0">
                <a:solidFill>
                  <a:schemeClr val="tx1"/>
                </a:solidFill>
              </a:rPr>
              <a:t>All Recipes</a:t>
            </a:r>
            <a:endParaRPr sz="2750" dirty="0">
              <a:solidFill>
                <a:schemeClr val="tx1"/>
              </a:solidFill>
            </a:endParaRPr>
          </a:p>
          <a:p>
            <a:pPr marL="914400" lvl="1" indent="-403225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750"/>
              <a:buFont typeface="Calibri"/>
              <a:buChar char="○"/>
            </a:pPr>
            <a:r>
              <a:rPr lang="en-US" sz="2750" dirty="0">
                <a:solidFill>
                  <a:schemeClr val="tx1"/>
                </a:solidFill>
              </a:rPr>
              <a:t>Food Network</a:t>
            </a:r>
            <a:endParaRPr sz="2750" dirty="0">
              <a:solidFill>
                <a:schemeClr val="tx1"/>
              </a:solidFill>
            </a:endParaRPr>
          </a:p>
          <a:p>
            <a:pPr marL="457200" lvl="0" indent="-403225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750"/>
              <a:buFont typeface="Calibri"/>
              <a:buChar char="●"/>
            </a:pPr>
            <a:r>
              <a:rPr lang="en-US" sz="2750" dirty="0">
                <a:solidFill>
                  <a:schemeClr val="tx1"/>
                </a:solidFill>
              </a:rPr>
              <a:t>Developed the code for scraping in python.</a:t>
            </a:r>
            <a:endParaRPr sz="2750" dirty="0">
              <a:solidFill>
                <a:schemeClr val="tx1"/>
              </a:solidFill>
            </a:endParaRPr>
          </a:p>
          <a:p>
            <a:pPr marL="457200" lvl="0" indent="-403225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750"/>
              <a:buFont typeface="Calibri"/>
              <a:buChar char="●"/>
            </a:pPr>
            <a:r>
              <a:rPr lang="en-US" sz="2750" dirty="0">
                <a:solidFill>
                  <a:schemeClr val="tx1"/>
                </a:solidFill>
              </a:rPr>
              <a:t>Scraped the websites using the </a:t>
            </a:r>
            <a:r>
              <a:rPr lang="en-US" sz="2750" b="1" dirty="0">
                <a:solidFill>
                  <a:schemeClr val="accent6">
                    <a:lumMod val="75000"/>
                  </a:schemeClr>
                </a:solidFill>
              </a:rPr>
              <a:t>BeautifulSoup </a:t>
            </a:r>
            <a:r>
              <a:rPr lang="en-US" sz="2750" dirty="0">
                <a:solidFill>
                  <a:schemeClr val="tx1"/>
                </a:solidFill>
              </a:rPr>
              <a:t>module in python.</a:t>
            </a:r>
            <a:endParaRPr sz="275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" name="Picture 2" descr="How to Scrape a Website into Excel without programming - Simplified Web  Scraping">
            <a:extLst>
              <a:ext uri="{FF2B5EF4-FFF2-40B4-BE49-F238E27FC236}">
                <a16:creationId xmlns="" xmlns:a16="http://schemas.microsoft.com/office/drawing/2014/main" id="{31984BC3-8616-43B6-AA78-86BCC01D12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799" y="2891915"/>
            <a:ext cx="4268180" cy="1887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 txBox="1">
            <a:spLocks noGrp="1"/>
          </p:cNvSpPr>
          <p:nvPr>
            <p:ph type="body" idx="1"/>
          </p:nvPr>
        </p:nvSpPr>
        <p:spPr>
          <a:xfrm>
            <a:off x="838200" y="273200"/>
            <a:ext cx="10515600" cy="6312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C00000"/>
                </a:solidFill>
              </a:rPr>
              <a:t>Week 5</a:t>
            </a:r>
            <a:endParaRPr sz="3200" b="1" dirty="0">
              <a:solidFill>
                <a:srgbClr val="C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750" u="sng" dirty="0" smtClean="0">
                <a:solidFill>
                  <a:srgbClr val="0070C0"/>
                </a:solidFill>
              </a:rPr>
              <a:t>Designing </a:t>
            </a:r>
            <a:r>
              <a:rPr lang="en-US" sz="2750" u="sng" dirty="0">
                <a:solidFill>
                  <a:srgbClr val="0070C0"/>
                </a:solidFill>
              </a:rPr>
              <a:t>UML Diagrams:</a:t>
            </a:r>
            <a:endParaRPr sz="2750" u="sng" dirty="0">
              <a:solidFill>
                <a:srgbClr val="0070C0"/>
              </a:solidFill>
            </a:endParaRPr>
          </a:p>
          <a:p>
            <a:pPr marL="457200" lvl="0" indent="-403225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750"/>
              <a:buChar char="●"/>
            </a:pPr>
            <a:r>
              <a:rPr lang="en-US" sz="2750" dirty="0"/>
              <a:t>Use Case Diagram</a:t>
            </a:r>
            <a:endParaRPr sz="2750" dirty="0"/>
          </a:p>
          <a:p>
            <a:pPr marL="457200" lvl="0" indent="-4032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50"/>
              <a:buChar char="●"/>
            </a:pPr>
            <a:r>
              <a:rPr lang="en-US" sz="2750" dirty="0"/>
              <a:t>Class Diagram</a:t>
            </a:r>
            <a:endParaRPr sz="2750" dirty="0"/>
          </a:p>
          <a:p>
            <a:pPr marL="457200" lvl="0" indent="-4032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50"/>
              <a:buChar char="●"/>
            </a:pPr>
            <a:r>
              <a:rPr lang="en-US" sz="2750" dirty="0"/>
              <a:t>Sequence Diagram</a:t>
            </a:r>
            <a:endParaRPr sz="2750" dirty="0"/>
          </a:p>
          <a:p>
            <a:pPr marL="457200" lvl="0" indent="-4032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50"/>
              <a:buChar char="●"/>
            </a:pPr>
            <a:r>
              <a:rPr lang="en-US" sz="2750" dirty="0"/>
              <a:t>Activity Diagram</a:t>
            </a:r>
            <a:endParaRPr sz="2750" dirty="0"/>
          </a:p>
          <a:p>
            <a:pPr marL="457200" lvl="0" indent="-4032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50"/>
              <a:buChar char="●"/>
            </a:pPr>
            <a:r>
              <a:rPr lang="en-US" sz="2750" dirty="0"/>
              <a:t>State chart Diagram</a:t>
            </a:r>
            <a:endParaRPr sz="2750"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750" u="sng" dirty="0">
                <a:solidFill>
                  <a:srgbClr val="0070C0"/>
                </a:solidFill>
              </a:rPr>
              <a:t>Deep Learning Course:</a:t>
            </a:r>
            <a:endParaRPr sz="2750" u="sng" dirty="0">
              <a:solidFill>
                <a:srgbClr val="0070C0"/>
              </a:solidFill>
            </a:endParaRPr>
          </a:p>
          <a:p>
            <a:pPr marL="457200" lvl="0" indent="-4032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Calibri"/>
              <a:buChar char="●"/>
            </a:pPr>
            <a:r>
              <a:rPr lang="en-US" sz="2750" dirty="0">
                <a:solidFill>
                  <a:srgbClr val="000000"/>
                </a:solidFill>
              </a:rPr>
              <a:t>Took a brief overview of the </a:t>
            </a:r>
            <a:r>
              <a:rPr lang="en-US" sz="2750" dirty="0" smtClean="0">
                <a:solidFill>
                  <a:srgbClr val="000000"/>
                </a:solidFill>
              </a:rPr>
              <a:t>Machine learning </a:t>
            </a:r>
            <a:r>
              <a:rPr lang="en-US" sz="2750" dirty="0">
                <a:solidFill>
                  <a:srgbClr val="000000"/>
                </a:solidFill>
              </a:rPr>
              <a:t>specialization on Coursera by Andrew NG.</a:t>
            </a:r>
            <a:endParaRPr sz="2750" dirty="0">
              <a:solidFill>
                <a:srgbClr val="000000"/>
              </a:solidFill>
            </a:endParaRPr>
          </a:p>
          <a:p>
            <a:pPr marL="457200" lvl="0" indent="-4032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Calibri"/>
              <a:buChar char="●"/>
            </a:pPr>
            <a:r>
              <a:rPr lang="en-US" sz="2750" dirty="0">
                <a:solidFill>
                  <a:srgbClr val="000000"/>
                </a:solidFill>
              </a:rPr>
              <a:t>Also referred to some online articles and tutorials regarding NLP.</a:t>
            </a:r>
            <a:endParaRPr sz="275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8"/>
          <p:cNvSpPr txBox="1">
            <a:spLocks noGrp="1"/>
          </p:cNvSpPr>
          <p:nvPr>
            <p:ph type="ctrTitle"/>
          </p:nvPr>
        </p:nvSpPr>
        <p:spPr>
          <a:xfrm>
            <a:off x="3120500" y="2074150"/>
            <a:ext cx="59388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>
                <a:solidFill>
                  <a:srgbClr val="0070C0"/>
                </a:solidFill>
                <a:latin typeface="Lora Regular"/>
                <a:ea typeface="Lora Regular"/>
                <a:cs typeface="Lora Regular"/>
                <a:sym typeface="Lora Regular"/>
              </a:rPr>
              <a:t>USE CASE</a:t>
            </a:r>
            <a:endParaRPr sz="6700">
              <a:solidFill>
                <a:srgbClr val="0070C0"/>
              </a:solidFill>
              <a:latin typeface="Lora Regular"/>
              <a:ea typeface="Lora Regular"/>
              <a:cs typeface="Lora Regular"/>
              <a:sym typeface="Lora Regula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>
                <a:solidFill>
                  <a:srgbClr val="0070C0"/>
                </a:solidFill>
                <a:latin typeface="Lora Regular"/>
                <a:ea typeface="Lora Regular"/>
                <a:cs typeface="Lora Regular"/>
                <a:sym typeface="Lora Regular"/>
              </a:rPr>
              <a:t>DIAGRAM</a:t>
            </a:r>
            <a:endParaRPr sz="6700">
              <a:solidFill>
                <a:srgbClr val="0070C0"/>
              </a:solidFill>
              <a:latin typeface="Lora Regular"/>
              <a:ea typeface="Lora Regular"/>
              <a:cs typeface="Lora Regular"/>
              <a:sym typeface="Lora Regular"/>
            </a:endParaRPr>
          </a:p>
        </p:txBody>
      </p:sp>
      <p:cxnSp>
        <p:nvCxnSpPr>
          <p:cNvPr id="171" name="Google Shape;171;p28"/>
          <p:cNvCxnSpPr/>
          <p:nvPr/>
        </p:nvCxnSpPr>
        <p:spPr>
          <a:xfrm rot="10800000">
            <a:off x="2934300" y="1734750"/>
            <a:ext cx="1512000" cy="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2" name="Google Shape;172;p28"/>
          <p:cNvCxnSpPr/>
          <p:nvPr/>
        </p:nvCxnSpPr>
        <p:spPr>
          <a:xfrm>
            <a:off x="2934400" y="1734738"/>
            <a:ext cx="0" cy="144960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3" name="Google Shape;173;p28"/>
          <p:cNvCxnSpPr/>
          <p:nvPr/>
        </p:nvCxnSpPr>
        <p:spPr>
          <a:xfrm>
            <a:off x="7763900" y="4900201"/>
            <a:ext cx="1512000" cy="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4" name="Google Shape;174;p28"/>
          <p:cNvCxnSpPr/>
          <p:nvPr/>
        </p:nvCxnSpPr>
        <p:spPr>
          <a:xfrm rot="10800000">
            <a:off x="9275800" y="3450613"/>
            <a:ext cx="0" cy="144960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 t="3092" b="3754"/>
          <a:stretch/>
        </p:blipFill>
        <p:spPr>
          <a:xfrm>
            <a:off x="1004525" y="129200"/>
            <a:ext cx="10468251" cy="6549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65DEE04-714C-43F7-8190-A32ED9130D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3102" y="5341108"/>
            <a:ext cx="671027" cy="378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>
            <a:spLocks noGrp="1"/>
          </p:cNvSpPr>
          <p:nvPr>
            <p:ph type="ctrTitle"/>
          </p:nvPr>
        </p:nvSpPr>
        <p:spPr>
          <a:xfrm>
            <a:off x="3120500" y="2074150"/>
            <a:ext cx="59388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>
                <a:solidFill>
                  <a:srgbClr val="0070C0"/>
                </a:solidFill>
                <a:latin typeface="Lora Regular"/>
                <a:ea typeface="Lora Regular"/>
                <a:cs typeface="Lora Regular"/>
                <a:sym typeface="Lora Regular"/>
              </a:rPr>
              <a:t>CLASS</a:t>
            </a:r>
            <a:endParaRPr sz="6700">
              <a:solidFill>
                <a:srgbClr val="0070C0"/>
              </a:solidFill>
              <a:latin typeface="Lora Regular"/>
              <a:ea typeface="Lora Regular"/>
              <a:cs typeface="Lora Regular"/>
              <a:sym typeface="Lora Regula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>
                <a:solidFill>
                  <a:srgbClr val="0070C0"/>
                </a:solidFill>
                <a:latin typeface="Lora Regular"/>
                <a:ea typeface="Lora Regular"/>
                <a:cs typeface="Lora Regular"/>
                <a:sym typeface="Lora Regular"/>
              </a:rPr>
              <a:t>DIAGRAM</a:t>
            </a:r>
            <a:endParaRPr sz="6700">
              <a:solidFill>
                <a:srgbClr val="0070C0"/>
              </a:solidFill>
              <a:latin typeface="Lora Regular"/>
              <a:ea typeface="Lora Regular"/>
              <a:cs typeface="Lora Regular"/>
              <a:sym typeface="Lora Regular"/>
            </a:endParaRPr>
          </a:p>
        </p:txBody>
      </p:sp>
      <p:cxnSp>
        <p:nvCxnSpPr>
          <p:cNvPr id="185" name="Google Shape;185;p30"/>
          <p:cNvCxnSpPr/>
          <p:nvPr/>
        </p:nvCxnSpPr>
        <p:spPr>
          <a:xfrm rot="10800000">
            <a:off x="2934300" y="1734750"/>
            <a:ext cx="1512000" cy="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6" name="Google Shape;186;p30"/>
          <p:cNvCxnSpPr/>
          <p:nvPr/>
        </p:nvCxnSpPr>
        <p:spPr>
          <a:xfrm>
            <a:off x="2934400" y="1734738"/>
            <a:ext cx="0" cy="144960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7" name="Google Shape;187;p30"/>
          <p:cNvCxnSpPr/>
          <p:nvPr/>
        </p:nvCxnSpPr>
        <p:spPr>
          <a:xfrm>
            <a:off x="7763900" y="4900201"/>
            <a:ext cx="1512000" cy="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8" name="Google Shape;188;p30"/>
          <p:cNvCxnSpPr/>
          <p:nvPr/>
        </p:nvCxnSpPr>
        <p:spPr>
          <a:xfrm rot="10800000">
            <a:off x="9275800" y="3450613"/>
            <a:ext cx="0" cy="144960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C1DFA47-1E0C-4181-B15E-EE029FE28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891" y="102101"/>
            <a:ext cx="8458217" cy="665379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900" y="102108"/>
            <a:ext cx="8458200" cy="6653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2"/>
          <p:cNvSpPr txBox="1">
            <a:spLocks noGrp="1"/>
          </p:cNvSpPr>
          <p:nvPr>
            <p:ph type="ctrTitle"/>
          </p:nvPr>
        </p:nvSpPr>
        <p:spPr>
          <a:xfrm>
            <a:off x="3120500" y="2074150"/>
            <a:ext cx="59388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>
                <a:solidFill>
                  <a:srgbClr val="0070C0"/>
                </a:solidFill>
                <a:latin typeface="Lora Regular"/>
                <a:ea typeface="Lora Regular"/>
                <a:cs typeface="Lora Regular"/>
                <a:sym typeface="Lora Regular"/>
              </a:rPr>
              <a:t>SEQUENCE</a:t>
            </a:r>
            <a:endParaRPr sz="6700">
              <a:solidFill>
                <a:srgbClr val="0070C0"/>
              </a:solidFill>
              <a:latin typeface="Lora Regular"/>
              <a:ea typeface="Lora Regular"/>
              <a:cs typeface="Lora Regular"/>
              <a:sym typeface="Lora Regula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>
                <a:solidFill>
                  <a:srgbClr val="0070C0"/>
                </a:solidFill>
                <a:latin typeface="Lora Regular"/>
                <a:ea typeface="Lora Regular"/>
                <a:cs typeface="Lora Regular"/>
                <a:sym typeface="Lora Regular"/>
              </a:rPr>
              <a:t>DIAGRAM</a:t>
            </a:r>
            <a:endParaRPr sz="6700">
              <a:solidFill>
                <a:srgbClr val="0070C0"/>
              </a:solidFill>
              <a:latin typeface="Lora Regular"/>
              <a:ea typeface="Lora Regular"/>
              <a:cs typeface="Lora Regular"/>
              <a:sym typeface="Lora Regular"/>
            </a:endParaRPr>
          </a:p>
        </p:txBody>
      </p:sp>
      <p:cxnSp>
        <p:nvCxnSpPr>
          <p:cNvPr id="199" name="Google Shape;199;p32"/>
          <p:cNvCxnSpPr/>
          <p:nvPr/>
        </p:nvCxnSpPr>
        <p:spPr>
          <a:xfrm rot="10800000">
            <a:off x="2934300" y="1734750"/>
            <a:ext cx="1512000" cy="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0" name="Google Shape;200;p32"/>
          <p:cNvCxnSpPr/>
          <p:nvPr/>
        </p:nvCxnSpPr>
        <p:spPr>
          <a:xfrm>
            <a:off x="2934400" y="1734738"/>
            <a:ext cx="0" cy="144960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1" name="Google Shape;201;p32"/>
          <p:cNvCxnSpPr/>
          <p:nvPr/>
        </p:nvCxnSpPr>
        <p:spPr>
          <a:xfrm>
            <a:off x="7763900" y="4900201"/>
            <a:ext cx="1512000" cy="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2" name="Google Shape;202;p32"/>
          <p:cNvCxnSpPr/>
          <p:nvPr/>
        </p:nvCxnSpPr>
        <p:spPr>
          <a:xfrm rot="10800000">
            <a:off x="9275800" y="3450613"/>
            <a:ext cx="0" cy="144960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9885DA5A-FE50-462E-9C89-B9BD72F728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8128" y="0"/>
            <a:ext cx="6875744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700" y="65532"/>
            <a:ext cx="7086600" cy="67269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4"/>
          <p:cNvSpPr txBox="1">
            <a:spLocks noGrp="1"/>
          </p:cNvSpPr>
          <p:nvPr>
            <p:ph type="ctrTitle"/>
          </p:nvPr>
        </p:nvSpPr>
        <p:spPr>
          <a:xfrm>
            <a:off x="3120500" y="2074150"/>
            <a:ext cx="59388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>
                <a:solidFill>
                  <a:srgbClr val="0070C0"/>
                </a:solidFill>
                <a:latin typeface="Lora Regular"/>
                <a:ea typeface="Lora Regular"/>
                <a:cs typeface="Lora Regular"/>
                <a:sym typeface="Lora Regular"/>
              </a:rPr>
              <a:t>ACTIVITY</a:t>
            </a:r>
            <a:endParaRPr sz="6700">
              <a:solidFill>
                <a:srgbClr val="0070C0"/>
              </a:solidFill>
              <a:latin typeface="Lora Regular"/>
              <a:ea typeface="Lora Regular"/>
              <a:cs typeface="Lora Regular"/>
              <a:sym typeface="Lora Regula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>
                <a:solidFill>
                  <a:srgbClr val="0070C0"/>
                </a:solidFill>
                <a:latin typeface="Lora Regular"/>
                <a:ea typeface="Lora Regular"/>
                <a:cs typeface="Lora Regular"/>
                <a:sym typeface="Lora Regular"/>
              </a:rPr>
              <a:t>DIAGRAM</a:t>
            </a:r>
            <a:endParaRPr sz="6700">
              <a:solidFill>
                <a:srgbClr val="0070C0"/>
              </a:solidFill>
              <a:latin typeface="Lora Regular"/>
              <a:ea typeface="Lora Regular"/>
              <a:cs typeface="Lora Regular"/>
              <a:sym typeface="Lora Regular"/>
            </a:endParaRPr>
          </a:p>
        </p:txBody>
      </p:sp>
      <p:cxnSp>
        <p:nvCxnSpPr>
          <p:cNvPr id="213" name="Google Shape;213;p34"/>
          <p:cNvCxnSpPr/>
          <p:nvPr/>
        </p:nvCxnSpPr>
        <p:spPr>
          <a:xfrm rot="10800000">
            <a:off x="2934300" y="1734750"/>
            <a:ext cx="1512000" cy="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4" name="Google Shape;214;p34"/>
          <p:cNvCxnSpPr/>
          <p:nvPr/>
        </p:nvCxnSpPr>
        <p:spPr>
          <a:xfrm>
            <a:off x="2934400" y="1734738"/>
            <a:ext cx="0" cy="144960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5" name="Google Shape;215;p34"/>
          <p:cNvCxnSpPr/>
          <p:nvPr/>
        </p:nvCxnSpPr>
        <p:spPr>
          <a:xfrm>
            <a:off x="7763900" y="4900201"/>
            <a:ext cx="1512000" cy="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6" name="Google Shape;216;p34"/>
          <p:cNvCxnSpPr/>
          <p:nvPr/>
        </p:nvCxnSpPr>
        <p:spPr>
          <a:xfrm rot="10800000">
            <a:off x="9275800" y="3450613"/>
            <a:ext cx="0" cy="144960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0579" y="152400"/>
            <a:ext cx="8350841" cy="6553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416" y="56388"/>
            <a:ext cx="9345168" cy="674522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81851" y="548640"/>
            <a:ext cx="1593669" cy="1828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050" dirty="0" smtClean="0">
                <a:solidFill>
                  <a:schemeClr val="tx2">
                    <a:lumMod val="50000"/>
                  </a:schemeClr>
                </a:solidFill>
              </a:rPr>
              <a:t>Model</a:t>
            </a:r>
            <a:endParaRPr lang="en-IN" sz="105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6"/>
          <p:cNvSpPr txBox="1">
            <a:spLocks noGrp="1"/>
          </p:cNvSpPr>
          <p:nvPr>
            <p:ph type="ctrTitle"/>
          </p:nvPr>
        </p:nvSpPr>
        <p:spPr>
          <a:xfrm>
            <a:off x="3120500" y="2074150"/>
            <a:ext cx="59388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>
                <a:solidFill>
                  <a:srgbClr val="0070C0"/>
                </a:solidFill>
                <a:latin typeface="Lora Regular"/>
                <a:ea typeface="Lora Regular"/>
                <a:cs typeface="Lora Regular"/>
                <a:sym typeface="Lora Regular"/>
              </a:rPr>
              <a:t>STATE</a:t>
            </a:r>
            <a:endParaRPr sz="6700">
              <a:solidFill>
                <a:srgbClr val="0070C0"/>
              </a:solidFill>
              <a:latin typeface="Lora Regular"/>
              <a:ea typeface="Lora Regular"/>
              <a:cs typeface="Lora Regular"/>
              <a:sym typeface="Lora Regula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>
                <a:solidFill>
                  <a:srgbClr val="0070C0"/>
                </a:solidFill>
                <a:latin typeface="Lora Regular"/>
                <a:ea typeface="Lora Regular"/>
                <a:cs typeface="Lora Regular"/>
                <a:sym typeface="Lora Regular"/>
              </a:rPr>
              <a:t>DIAGRAM</a:t>
            </a:r>
            <a:endParaRPr sz="6700">
              <a:solidFill>
                <a:srgbClr val="0070C0"/>
              </a:solidFill>
              <a:latin typeface="Lora Regular"/>
              <a:ea typeface="Lora Regular"/>
              <a:cs typeface="Lora Regular"/>
              <a:sym typeface="Lora Regular"/>
            </a:endParaRPr>
          </a:p>
        </p:txBody>
      </p:sp>
      <p:cxnSp>
        <p:nvCxnSpPr>
          <p:cNvPr id="227" name="Google Shape;227;p36"/>
          <p:cNvCxnSpPr/>
          <p:nvPr/>
        </p:nvCxnSpPr>
        <p:spPr>
          <a:xfrm rot="10800000">
            <a:off x="2934300" y="1734750"/>
            <a:ext cx="1512000" cy="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8" name="Google Shape;228;p36"/>
          <p:cNvCxnSpPr/>
          <p:nvPr/>
        </p:nvCxnSpPr>
        <p:spPr>
          <a:xfrm>
            <a:off x="2934400" y="1734738"/>
            <a:ext cx="0" cy="144960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9" name="Google Shape;229;p36"/>
          <p:cNvCxnSpPr/>
          <p:nvPr/>
        </p:nvCxnSpPr>
        <p:spPr>
          <a:xfrm>
            <a:off x="7763900" y="4900201"/>
            <a:ext cx="1512000" cy="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0" name="Google Shape;230;p36"/>
          <p:cNvCxnSpPr/>
          <p:nvPr/>
        </p:nvCxnSpPr>
        <p:spPr>
          <a:xfrm rot="10800000">
            <a:off x="9275800" y="3450613"/>
            <a:ext cx="0" cy="1449600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34997F25-5750-408C-A378-BC6649E0E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825" y="294222"/>
            <a:ext cx="11080304" cy="614108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25" y="294222"/>
            <a:ext cx="11080304" cy="61410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8"/>
          <p:cNvSpPr txBox="1">
            <a:spLocks noGrp="1"/>
          </p:cNvSpPr>
          <p:nvPr>
            <p:ph type="body" idx="1"/>
          </p:nvPr>
        </p:nvSpPr>
        <p:spPr>
          <a:xfrm>
            <a:off x="838200" y="120800"/>
            <a:ext cx="10515600" cy="6581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C00000"/>
                </a:solidFill>
              </a:rPr>
              <a:t>Week 6</a:t>
            </a:r>
            <a:endParaRPr b="1" dirty="0">
              <a:solidFill>
                <a:srgbClr val="C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50" u="sng" dirty="0" smtClean="0">
                <a:solidFill>
                  <a:srgbClr val="0070C0"/>
                </a:solidFill>
              </a:rPr>
              <a:t>Writing </a:t>
            </a:r>
            <a:r>
              <a:rPr lang="en-US" sz="2750" u="sng" dirty="0">
                <a:solidFill>
                  <a:srgbClr val="0070C0"/>
                </a:solidFill>
              </a:rPr>
              <a:t>code for training the model:</a:t>
            </a:r>
            <a:endParaRPr sz="2750" u="sng" dirty="0">
              <a:solidFill>
                <a:srgbClr val="0070C0"/>
              </a:solidFill>
            </a:endParaRPr>
          </a:p>
          <a:p>
            <a:pPr marL="457200" lvl="0" indent="-4032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750"/>
              <a:buChar char="●"/>
            </a:pPr>
            <a:r>
              <a:rPr lang="en-US" sz="2750" dirty="0">
                <a:solidFill>
                  <a:schemeClr val="tx1"/>
                </a:solidFill>
              </a:rPr>
              <a:t>Drafted code in python using Google </a:t>
            </a:r>
            <a:r>
              <a:rPr lang="en-US" sz="2750" dirty="0" err="1">
                <a:solidFill>
                  <a:schemeClr val="tx1"/>
                </a:solidFill>
              </a:rPr>
              <a:t>Colab</a:t>
            </a:r>
            <a:r>
              <a:rPr lang="en-US" sz="2750" dirty="0">
                <a:solidFill>
                  <a:schemeClr val="tx1"/>
                </a:solidFill>
              </a:rPr>
              <a:t> for model training on input ingredients and giving recipes as the output.</a:t>
            </a:r>
            <a:endParaRPr sz="2750" dirty="0">
              <a:solidFill>
                <a:schemeClr val="tx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C00000"/>
                </a:solidFill>
              </a:rPr>
              <a:t>Week 7</a:t>
            </a:r>
            <a:endParaRPr b="1" dirty="0">
              <a:solidFill>
                <a:srgbClr val="C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750" u="sng" dirty="0" smtClean="0">
                <a:solidFill>
                  <a:srgbClr val="0070C0"/>
                </a:solidFill>
              </a:rPr>
              <a:t>Training </a:t>
            </a:r>
            <a:r>
              <a:rPr lang="en-US" sz="2750" u="sng" dirty="0">
                <a:solidFill>
                  <a:srgbClr val="0070C0"/>
                </a:solidFill>
              </a:rPr>
              <a:t>and Testing of the Model:</a:t>
            </a:r>
            <a:endParaRPr sz="2750" u="sng" dirty="0">
              <a:solidFill>
                <a:srgbClr val="434343"/>
              </a:solidFill>
            </a:endParaRPr>
          </a:p>
          <a:p>
            <a:pPr marL="457200" lvl="0" indent="-4032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750"/>
              <a:buFont typeface="Calibri"/>
              <a:buChar char="●"/>
            </a:pPr>
            <a:r>
              <a:rPr lang="en-US" sz="2750" dirty="0">
                <a:solidFill>
                  <a:schemeClr val="tx1"/>
                </a:solidFill>
              </a:rPr>
              <a:t>Trained the </a:t>
            </a:r>
            <a:r>
              <a:rPr lang="en-US" sz="2750" dirty="0" smtClean="0">
                <a:solidFill>
                  <a:schemeClr val="tx1"/>
                </a:solidFill>
              </a:rPr>
              <a:t>Machine  </a:t>
            </a:r>
            <a:r>
              <a:rPr lang="en-US" sz="2750" dirty="0">
                <a:solidFill>
                  <a:schemeClr val="tx1"/>
                </a:solidFill>
              </a:rPr>
              <a:t>learning model over 20 epochs on Google </a:t>
            </a:r>
            <a:r>
              <a:rPr lang="en-US" sz="2750" dirty="0" err="1">
                <a:solidFill>
                  <a:schemeClr val="tx1"/>
                </a:solidFill>
              </a:rPr>
              <a:t>Colab</a:t>
            </a:r>
            <a:r>
              <a:rPr lang="en-US" sz="2750" dirty="0">
                <a:solidFill>
                  <a:schemeClr val="tx1"/>
                </a:solidFill>
              </a:rPr>
              <a:t>.</a:t>
            </a:r>
            <a:endParaRPr sz="2750" dirty="0">
              <a:solidFill>
                <a:schemeClr val="tx1"/>
              </a:solidFill>
            </a:endParaRPr>
          </a:p>
          <a:p>
            <a:pPr marL="457200" lvl="0" indent="-4032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750"/>
              <a:buFont typeface="Calibri"/>
              <a:buChar char="●"/>
            </a:pPr>
            <a:r>
              <a:rPr lang="en-US" sz="2750" dirty="0">
                <a:solidFill>
                  <a:schemeClr val="tx1"/>
                </a:solidFill>
              </a:rPr>
              <a:t>Tested the model and retrieved the output from the model.</a:t>
            </a:r>
            <a:endParaRPr sz="2750" dirty="0">
              <a:solidFill>
                <a:schemeClr val="tx1"/>
              </a:solidFill>
            </a:endParaRPr>
          </a:p>
          <a:p>
            <a:pPr marL="457200" lvl="0" indent="-4032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750"/>
              <a:buFont typeface="Calibri"/>
              <a:buChar char="●"/>
            </a:pPr>
            <a:r>
              <a:rPr lang="en-US" sz="2750" dirty="0">
                <a:solidFill>
                  <a:schemeClr val="tx1"/>
                </a:solidFill>
              </a:rPr>
              <a:t>Requested Prof. </a:t>
            </a:r>
            <a:r>
              <a:rPr lang="en-US" sz="2750" dirty="0" smtClean="0">
                <a:solidFill>
                  <a:schemeClr val="tx1"/>
                </a:solidFill>
              </a:rPr>
              <a:t> Melissa Smith from Clemson access </a:t>
            </a:r>
            <a:r>
              <a:rPr lang="en-US" sz="2750" dirty="0">
                <a:solidFill>
                  <a:schemeClr val="tx1"/>
                </a:solidFill>
              </a:rPr>
              <a:t>for further training </a:t>
            </a:r>
            <a:r>
              <a:rPr lang="en-US" sz="2750" dirty="0" smtClean="0">
                <a:solidFill>
                  <a:schemeClr val="tx1"/>
                </a:solidFill>
              </a:rPr>
              <a:t> on Palmetto (Clemson super Computer due </a:t>
            </a:r>
            <a:r>
              <a:rPr lang="en-US" sz="2750" dirty="0">
                <a:solidFill>
                  <a:schemeClr val="tx1"/>
                </a:solidFill>
              </a:rPr>
              <a:t>to limited resources(13 GB </a:t>
            </a:r>
            <a:r>
              <a:rPr lang="en-US" sz="2750" dirty="0" smtClean="0">
                <a:solidFill>
                  <a:schemeClr val="tx1"/>
                </a:solidFill>
              </a:rPr>
              <a:t>RAM)in Google </a:t>
            </a:r>
            <a:r>
              <a:rPr lang="en-US" sz="2750" dirty="0" err="1" smtClean="0">
                <a:solidFill>
                  <a:schemeClr val="tx1"/>
                </a:solidFill>
              </a:rPr>
              <a:t>Colab</a:t>
            </a:r>
            <a:r>
              <a:rPr lang="en-US" sz="2750" dirty="0" smtClean="0">
                <a:solidFill>
                  <a:schemeClr val="tx1"/>
                </a:solidFill>
              </a:rPr>
              <a:t>.</a:t>
            </a:r>
            <a:endParaRPr sz="275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9"/>
          <p:cNvSpPr txBox="1">
            <a:spLocks noGrp="1"/>
          </p:cNvSpPr>
          <p:nvPr>
            <p:ph type="body" idx="1"/>
          </p:nvPr>
        </p:nvSpPr>
        <p:spPr>
          <a:xfrm>
            <a:off x="655250" y="111825"/>
            <a:ext cx="10905600" cy="6377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dirty="0">
                <a:solidFill>
                  <a:srgbClr val="434343"/>
                </a:solidFill>
              </a:rPr>
              <a:t>Week 8</a:t>
            </a:r>
            <a:endParaRPr sz="2700" b="1" dirty="0">
              <a:solidFill>
                <a:srgbClr val="434343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 u="sng" dirty="0" smtClean="0">
                <a:solidFill>
                  <a:srgbClr val="0070C0"/>
                </a:solidFill>
              </a:rPr>
              <a:t>Training </a:t>
            </a:r>
            <a:r>
              <a:rPr lang="en-US" sz="2700" u="sng" dirty="0">
                <a:solidFill>
                  <a:srgbClr val="0070C0"/>
                </a:solidFill>
              </a:rPr>
              <a:t>the model on DGX’s GPU:</a:t>
            </a:r>
            <a:endParaRPr sz="2700" u="sng" dirty="0">
              <a:solidFill>
                <a:srgbClr val="0070C0"/>
              </a:solidFill>
            </a:endParaRPr>
          </a:p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700"/>
              <a:buFont typeface="Calibri"/>
              <a:buChar char="●"/>
            </a:pPr>
            <a:r>
              <a:rPr lang="en-US" sz="2700" dirty="0">
                <a:solidFill>
                  <a:srgbClr val="434343"/>
                </a:solidFill>
              </a:rPr>
              <a:t>Trained and tested our model </a:t>
            </a:r>
            <a:r>
              <a:rPr lang="en-US" sz="2700" dirty="0" smtClean="0">
                <a:solidFill>
                  <a:srgbClr val="434343"/>
                </a:solidFill>
              </a:rPr>
              <a:t>Palmetto GPU </a:t>
            </a:r>
            <a:r>
              <a:rPr lang="en-US" sz="2700" dirty="0">
                <a:solidFill>
                  <a:srgbClr val="434343"/>
                </a:solidFill>
              </a:rPr>
              <a:t>using </a:t>
            </a:r>
            <a:r>
              <a:rPr lang="en-US" sz="2700" dirty="0" err="1">
                <a:solidFill>
                  <a:srgbClr val="434343"/>
                </a:solidFill>
              </a:rPr>
              <a:t>docker</a:t>
            </a:r>
            <a:r>
              <a:rPr lang="en-US" sz="2700" dirty="0">
                <a:solidFill>
                  <a:srgbClr val="434343"/>
                </a:solidFill>
              </a:rPr>
              <a:t> and </a:t>
            </a:r>
            <a:r>
              <a:rPr lang="en-US" sz="2700" dirty="0" err="1">
                <a:solidFill>
                  <a:srgbClr val="434343"/>
                </a:solidFill>
              </a:rPr>
              <a:t>Teamviewer</a:t>
            </a:r>
            <a:r>
              <a:rPr lang="en-US" sz="2700" dirty="0">
                <a:solidFill>
                  <a:srgbClr val="434343"/>
                </a:solidFill>
              </a:rPr>
              <a:t> and extracted the following models:</a:t>
            </a:r>
            <a:endParaRPr sz="2700" dirty="0">
              <a:solidFill>
                <a:srgbClr val="434343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434343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434343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dirty="0">
              <a:solidFill>
                <a:srgbClr val="434343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dirty="0">
              <a:solidFill>
                <a:srgbClr val="434343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dirty="0">
              <a:solidFill>
                <a:srgbClr val="434343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 dirty="0">
              <a:solidFill>
                <a:srgbClr val="434343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 dirty="0">
              <a:solidFill>
                <a:srgbClr val="434343"/>
              </a:solidFill>
            </a:endParaRPr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Calibri"/>
              <a:buChar char="○"/>
            </a:pPr>
            <a:r>
              <a:rPr lang="en-US" sz="1600" dirty="0">
                <a:solidFill>
                  <a:srgbClr val="434343"/>
                </a:solidFill>
              </a:rPr>
              <a:t>Batch Size = 64</a:t>
            </a:r>
            <a:endParaRPr sz="1600" dirty="0">
              <a:solidFill>
                <a:srgbClr val="434343"/>
              </a:solidFill>
            </a:endParaRPr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Calibri"/>
              <a:buChar char="○"/>
            </a:pPr>
            <a:r>
              <a:rPr lang="en-US" sz="1600" dirty="0">
                <a:solidFill>
                  <a:srgbClr val="434343"/>
                </a:solidFill>
              </a:rPr>
              <a:t>Loss Function = </a:t>
            </a:r>
            <a:r>
              <a:rPr lang="en-US" sz="1600" dirty="0" err="1">
                <a:solidFill>
                  <a:srgbClr val="434343"/>
                </a:solidFill>
              </a:rPr>
              <a:t>sparse_categorical_crossentropy</a:t>
            </a:r>
            <a:endParaRPr sz="1600" dirty="0">
              <a:solidFill>
                <a:srgbClr val="434343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1" dirty="0" err="1">
                <a:solidFill>
                  <a:srgbClr val="434343"/>
                </a:solidFill>
              </a:rPr>
              <a:t>RMSProp</a:t>
            </a:r>
            <a:r>
              <a:rPr lang="en-US" sz="1600" b="1" dirty="0">
                <a:solidFill>
                  <a:srgbClr val="434343"/>
                </a:solidFill>
              </a:rPr>
              <a:t>*</a:t>
            </a:r>
            <a:endParaRPr sz="1600" b="1" dirty="0">
              <a:solidFill>
                <a:srgbClr val="434343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rgbClr val="434343"/>
                </a:solidFill>
              </a:rPr>
              <a:t>VERY LARGE FLUCTUATIONS IN THE LOSS OVER CONSECUTIVE EPOCHS, SO NOT PREFERABLE</a:t>
            </a:r>
            <a:endParaRPr sz="1600" b="1" u="sng" dirty="0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700" b="1" dirty="0">
              <a:solidFill>
                <a:srgbClr val="434343"/>
              </a:solidFill>
            </a:endParaRPr>
          </a:p>
        </p:txBody>
      </p:sp>
      <p:pic>
        <p:nvPicPr>
          <p:cNvPr id="246" name="Google Shape;24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9051" y="2674600"/>
            <a:ext cx="7684925" cy="29065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ight Arrow 1"/>
          <p:cNvSpPr/>
          <p:nvPr/>
        </p:nvSpPr>
        <p:spPr>
          <a:xfrm>
            <a:off x="1097280" y="5081451"/>
            <a:ext cx="1021771" cy="2090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/>
          <p:cNvSpPr txBox="1"/>
          <p:nvPr/>
        </p:nvSpPr>
        <p:spPr>
          <a:xfrm>
            <a:off x="981821" y="4850350"/>
            <a:ext cx="16851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50" dirty="0" smtClean="0"/>
              <a:t>Selected Model</a:t>
            </a:r>
            <a:endParaRPr lang="en-IN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0"/>
          <p:cNvSpPr txBox="1">
            <a:spLocks noGrp="1"/>
          </p:cNvSpPr>
          <p:nvPr>
            <p:ph type="body" idx="1"/>
          </p:nvPr>
        </p:nvSpPr>
        <p:spPr>
          <a:xfrm>
            <a:off x="838200" y="149225"/>
            <a:ext cx="10515600" cy="6688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C00000"/>
                </a:solidFill>
              </a:rPr>
              <a:t>Week 9</a:t>
            </a:r>
            <a:endParaRPr b="1" dirty="0">
              <a:solidFill>
                <a:srgbClr val="C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u="sng" dirty="0" smtClean="0">
                <a:solidFill>
                  <a:srgbClr val="0070C0"/>
                </a:solidFill>
              </a:rPr>
              <a:t>Started </a:t>
            </a:r>
            <a:r>
              <a:rPr lang="en-US" u="sng" dirty="0">
                <a:solidFill>
                  <a:srgbClr val="0070C0"/>
                </a:solidFill>
              </a:rPr>
              <a:t>developing the </a:t>
            </a:r>
            <a:r>
              <a:rPr lang="en-US" u="sng" dirty="0" smtClean="0">
                <a:solidFill>
                  <a:srgbClr val="0070C0"/>
                </a:solidFill>
              </a:rPr>
              <a:t>Website</a:t>
            </a:r>
            <a:r>
              <a:rPr lang="en-US" u="sng" dirty="0">
                <a:solidFill>
                  <a:srgbClr val="0070C0"/>
                </a:solidFill>
              </a:rPr>
              <a:t>:</a:t>
            </a:r>
            <a:endParaRPr u="sng" dirty="0">
              <a:solidFill>
                <a:srgbClr val="0070C0"/>
              </a:solidFill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Calibri"/>
              <a:buChar char="●"/>
            </a:pPr>
            <a:r>
              <a:rPr lang="en-US" dirty="0">
                <a:solidFill>
                  <a:schemeClr val="tx1"/>
                </a:solidFill>
              </a:rPr>
              <a:t>Started developing the </a:t>
            </a:r>
            <a:endParaRPr dirty="0">
              <a:solidFill>
                <a:schemeClr val="tx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1"/>
                </a:solidFill>
              </a:rPr>
              <a:t>website’s front end using </a:t>
            </a:r>
            <a:endParaRPr dirty="0">
              <a:solidFill>
                <a:schemeClr val="tx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1"/>
                </a:solidFill>
              </a:rPr>
              <a:t>the </a:t>
            </a:r>
            <a:r>
              <a:rPr lang="en-US" dirty="0" smtClean="0">
                <a:solidFill>
                  <a:schemeClr val="tx1"/>
                </a:solidFill>
              </a:rPr>
              <a:t>Front End Basic </a:t>
            </a:r>
            <a:r>
              <a:rPr lang="en-US" dirty="0" err="1" smtClean="0">
                <a:solidFill>
                  <a:schemeClr val="tx1"/>
                </a:solidFill>
              </a:rPr>
              <a:t>Technolgies</a:t>
            </a:r>
            <a:endParaRPr dirty="0">
              <a:solidFill>
                <a:schemeClr val="tx1"/>
              </a:solidFill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Calibri"/>
              <a:buChar char="●"/>
            </a:pPr>
            <a:r>
              <a:rPr lang="en-US" dirty="0">
                <a:solidFill>
                  <a:schemeClr val="tx1"/>
                </a:solidFill>
              </a:rPr>
              <a:t>Website Layout designed </a:t>
            </a:r>
            <a:endParaRPr dirty="0">
              <a:solidFill>
                <a:schemeClr val="tx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1"/>
                </a:solidFill>
              </a:rPr>
              <a:t>before the start of actual </a:t>
            </a:r>
            <a:endParaRPr dirty="0">
              <a:solidFill>
                <a:schemeClr val="tx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1"/>
                </a:solidFill>
              </a:rPr>
              <a:t>implementation by </a:t>
            </a:r>
            <a:endParaRPr dirty="0">
              <a:solidFill>
                <a:schemeClr val="tx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1"/>
                </a:solidFill>
              </a:rPr>
              <a:t>team discussions and </a:t>
            </a:r>
            <a:endParaRPr dirty="0">
              <a:solidFill>
                <a:schemeClr val="tx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1"/>
                </a:solidFill>
              </a:rPr>
              <a:t>brainstorming.</a:t>
            </a:r>
            <a:endParaRPr dirty="0">
              <a:solidFill>
                <a:schemeClr val="tx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52" name="Google Shape;25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1875" y="1695775"/>
            <a:ext cx="5332700" cy="476105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40"/>
          <p:cNvSpPr/>
          <p:nvPr/>
        </p:nvSpPr>
        <p:spPr>
          <a:xfrm>
            <a:off x="10245675" y="2805625"/>
            <a:ext cx="528900" cy="19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40"/>
          <p:cNvSpPr/>
          <p:nvPr/>
        </p:nvSpPr>
        <p:spPr>
          <a:xfrm>
            <a:off x="9559875" y="2805625"/>
            <a:ext cx="528900" cy="19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40"/>
          <p:cNvSpPr/>
          <p:nvPr/>
        </p:nvSpPr>
        <p:spPr>
          <a:xfrm>
            <a:off x="8874075" y="2805625"/>
            <a:ext cx="528900" cy="19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40"/>
          <p:cNvSpPr txBox="1"/>
          <p:nvPr/>
        </p:nvSpPr>
        <p:spPr>
          <a:xfrm>
            <a:off x="6940062" y="2706475"/>
            <a:ext cx="1349220" cy="1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>
                <a:latin typeface="Calibri"/>
                <a:ea typeface="Calibri"/>
                <a:cs typeface="Calibri"/>
                <a:sym typeface="Calibri"/>
              </a:rPr>
              <a:t>Cook overflow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40"/>
          <p:cNvSpPr txBox="1"/>
          <p:nvPr/>
        </p:nvSpPr>
        <p:spPr>
          <a:xfrm>
            <a:off x="6038025" y="6352200"/>
            <a:ext cx="53328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Wireframing done on </a:t>
            </a:r>
            <a:r>
              <a:rPr lang="en-US" sz="17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https://balsamiq.com/</a:t>
            </a:r>
            <a:endParaRPr sz="17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1"/>
          <p:cNvSpPr txBox="1">
            <a:spLocks noGrp="1"/>
          </p:cNvSpPr>
          <p:nvPr>
            <p:ph type="body" idx="1"/>
          </p:nvPr>
        </p:nvSpPr>
        <p:spPr>
          <a:xfrm>
            <a:off x="838200" y="452675"/>
            <a:ext cx="10386300" cy="5876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C00000"/>
                </a:solidFill>
              </a:rPr>
              <a:t>Week 10</a:t>
            </a:r>
            <a:endParaRPr b="1" dirty="0">
              <a:solidFill>
                <a:srgbClr val="C00000"/>
              </a:solidFill>
            </a:endParaRPr>
          </a:p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 smtClean="0">
                <a:solidFill>
                  <a:srgbClr val="0070C0"/>
                </a:solidFill>
              </a:rPr>
              <a:t>Developing </a:t>
            </a:r>
            <a:r>
              <a:rPr lang="en-US" u="sng" dirty="0">
                <a:solidFill>
                  <a:srgbClr val="0070C0"/>
                </a:solidFill>
              </a:rPr>
              <a:t>the </a:t>
            </a:r>
            <a:r>
              <a:rPr lang="en-US" u="sng" dirty="0" smtClean="0">
                <a:solidFill>
                  <a:srgbClr val="0070C0"/>
                </a:solidFill>
              </a:rPr>
              <a:t>Website </a:t>
            </a:r>
            <a:r>
              <a:rPr lang="en-US" u="sng" dirty="0">
                <a:solidFill>
                  <a:srgbClr val="0070C0"/>
                </a:solidFill>
              </a:rPr>
              <a:t>backend and Integrating with front end:</a:t>
            </a:r>
            <a:endParaRPr b="1" dirty="0">
              <a:solidFill>
                <a:srgbClr val="434343"/>
              </a:solidFill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Calibri"/>
              <a:buChar char="●"/>
            </a:pPr>
            <a:r>
              <a:rPr lang="en-US" dirty="0">
                <a:solidFill>
                  <a:schemeClr val="tx1"/>
                </a:solidFill>
              </a:rPr>
              <a:t>Developing the website’s backend using the </a:t>
            </a:r>
            <a:r>
              <a:rPr lang="en-US" dirty="0" err="1" smtClean="0">
                <a:solidFill>
                  <a:schemeClr val="tx1"/>
                </a:solidFill>
              </a:rPr>
              <a:t>Django</a:t>
            </a:r>
            <a:r>
              <a:rPr lang="en-US" dirty="0" smtClean="0">
                <a:solidFill>
                  <a:schemeClr val="tx1"/>
                </a:solidFill>
              </a:rPr>
              <a:t> framework </a:t>
            </a:r>
            <a:r>
              <a:rPr lang="en-US" dirty="0">
                <a:solidFill>
                  <a:schemeClr val="tx1"/>
                </a:solidFill>
              </a:rPr>
              <a:t>of python.</a:t>
            </a:r>
            <a:endParaRPr dirty="0">
              <a:solidFill>
                <a:schemeClr val="tx1"/>
              </a:solidFill>
            </a:endParaRPr>
          </a:p>
          <a:p>
            <a:pPr marL="457200" lvl="0" indent="-4064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Calibri"/>
              <a:buChar char="●"/>
            </a:pPr>
            <a:r>
              <a:rPr lang="en-US" dirty="0">
                <a:solidFill>
                  <a:schemeClr val="tx1"/>
                </a:solidFill>
              </a:rPr>
              <a:t>Started integrating the frontend and the backend.</a:t>
            </a:r>
            <a:endParaRPr dirty="0">
              <a:solidFill>
                <a:schemeClr val="tx1"/>
              </a:solidFill>
            </a:endParaRPr>
          </a:p>
          <a:p>
            <a:pPr marL="457200" lvl="0" indent="-4064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Calibri"/>
              <a:buChar char="●"/>
            </a:pPr>
            <a:r>
              <a:rPr lang="en-US" dirty="0">
                <a:solidFill>
                  <a:schemeClr val="tx1"/>
                </a:solidFill>
              </a:rPr>
              <a:t>Continued with the frontend of the website.</a:t>
            </a:r>
            <a:endParaRPr dirty="0">
              <a:solidFill>
                <a:schemeClr val="tx1"/>
              </a:solidFill>
            </a:endParaRPr>
          </a:p>
          <a:p>
            <a:pPr marL="457200" lvl="0" indent="-4064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Calibri"/>
              <a:buChar char="●"/>
            </a:pPr>
            <a:r>
              <a:rPr lang="en-US" dirty="0">
                <a:solidFill>
                  <a:schemeClr val="tx1"/>
                </a:solidFill>
              </a:rPr>
              <a:t>Updated the Project SRS according to further scope of the project.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2"/>
          <p:cNvSpPr txBox="1">
            <a:spLocks noGrp="1"/>
          </p:cNvSpPr>
          <p:nvPr>
            <p:ph type="title"/>
          </p:nvPr>
        </p:nvSpPr>
        <p:spPr>
          <a:xfrm>
            <a:off x="457199" y="-92075"/>
            <a:ext cx="11369615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36363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400" b="1" dirty="0">
                <a:solidFill>
                  <a:srgbClr val="C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Updated Software Requirements Specification (SRS)</a:t>
            </a:r>
            <a:endParaRPr b="1" dirty="0">
              <a:solidFill>
                <a:srgbClr val="C00000"/>
              </a:solidFill>
            </a:endParaRPr>
          </a:p>
        </p:txBody>
      </p:sp>
      <p:sp>
        <p:nvSpPr>
          <p:cNvPr id="268" name="Google Shape;268;p42"/>
          <p:cNvSpPr txBox="1">
            <a:spLocks noGrp="1"/>
          </p:cNvSpPr>
          <p:nvPr>
            <p:ph type="body" idx="1"/>
          </p:nvPr>
        </p:nvSpPr>
        <p:spPr>
          <a:xfrm>
            <a:off x="838200" y="978250"/>
            <a:ext cx="10515600" cy="5687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064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Purpose: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dirty="0"/>
              <a:t>to develop a system which primarily is capable of generating extensive recipes out of given set of ingredients.</a:t>
            </a:r>
            <a:endParaRPr dirty="0"/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Intended Audience: </a:t>
            </a:r>
            <a:endParaRPr b="1" dirty="0">
              <a:solidFill>
                <a:schemeClr val="accent1">
                  <a:lumMod val="75000"/>
                </a:schemeClr>
              </a:solidFill>
            </a:endParaRPr>
          </a:p>
          <a:p>
            <a:pPr marL="914400" lvl="1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</a:pPr>
            <a:r>
              <a:rPr lang="en-US" sz="2800" dirty="0"/>
              <a:t>Any person of any age group, any region and any profession who loves exploring food.</a:t>
            </a:r>
            <a:endParaRPr sz="2800" dirty="0"/>
          </a:p>
          <a:p>
            <a:pPr marL="914400" lvl="1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</a:pPr>
            <a:r>
              <a:rPr lang="en-US" sz="2800" dirty="0"/>
              <a:t>A very large size audience!!!</a:t>
            </a:r>
            <a:endParaRPr sz="2800" dirty="0"/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Scope:</a:t>
            </a:r>
            <a:endParaRPr b="1" dirty="0">
              <a:solidFill>
                <a:schemeClr val="accent1">
                  <a:lumMod val="75000"/>
                </a:schemeClr>
              </a:solidFill>
            </a:endParaRPr>
          </a:p>
          <a:p>
            <a:pPr marL="914400" lvl="1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</a:pPr>
            <a:r>
              <a:rPr lang="en-US" sz="2800" strike="sngStrike" dirty="0">
                <a:solidFill>
                  <a:srgbClr val="FF0000"/>
                </a:solidFill>
              </a:rPr>
              <a:t>Fetch/</a:t>
            </a:r>
            <a:r>
              <a:rPr lang="en-US" sz="2800" dirty="0"/>
              <a:t>Scrap relevant dataset.</a:t>
            </a:r>
            <a:endParaRPr sz="2800" dirty="0"/>
          </a:p>
          <a:p>
            <a:pPr marL="914400" lvl="1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</a:pPr>
            <a:r>
              <a:rPr lang="en-US" sz="2800" dirty="0"/>
              <a:t>Decide upon apt deep learning technique for text generation.</a:t>
            </a:r>
            <a:endParaRPr sz="2800" dirty="0"/>
          </a:p>
          <a:p>
            <a:pPr marL="914400" lvl="1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</a:pPr>
            <a:r>
              <a:rPr lang="en-US" sz="2800" dirty="0"/>
              <a:t>Train the ML Model by varying hyper parameters.</a:t>
            </a:r>
            <a:endParaRPr sz="2800" dirty="0"/>
          </a:p>
          <a:p>
            <a:pPr marL="914400" lvl="1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</a:pPr>
            <a:r>
              <a:rPr lang="en-US" sz="2800" dirty="0" smtClean="0"/>
              <a:t>Develop high-tech and easy-to-use user interface system.</a:t>
            </a:r>
            <a:endParaRPr sz="2800" dirty="0" smtClean="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3"/>
          <p:cNvSpPr txBox="1">
            <a:spLocks noGrp="1"/>
          </p:cNvSpPr>
          <p:nvPr>
            <p:ph type="body" idx="1"/>
          </p:nvPr>
        </p:nvSpPr>
        <p:spPr>
          <a:xfrm>
            <a:off x="838200" y="398025"/>
            <a:ext cx="10515600" cy="679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064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en-US" b="1" dirty="0"/>
              <a:t>Product Features:</a:t>
            </a:r>
            <a:endParaRPr b="1" dirty="0"/>
          </a:p>
          <a:p>
            <a:pPr marL="914400" lvl="1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</a:pPr>
            <a:r>
              <a:rPr lang="en-US" sz="2800" dirty="0"/>
              <a:t>Ingredients-to-recipe feature</a:t>
            </a:r>
            <a:endParaRPr sz="2800" dirty="0"/>
          </a:p>
          <a:p>
            <a:pPr marL="914400" lvl="1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</a:pPr>
            <a:r>
              <a:rPr lang="en-US" sz="2800" dirty="0"/>
              <a:t>Image-to-recipe </a:t>
            </a:r>
            <a:r>
              <a:rPr lang="en-US" sz="2800" dirty="0" smtClean="0"/>
              <a:t>feature (under Research )</a:t>
            </a:r>
            <a:endParaRPr sz="2800" dirty="0"/>
          </a:p>
          <a:p>
            <a:pPr marL="914400" lvl="1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Char char="○"/>
            </a:pPr>
            <a:r>
              <a:rPr lang="en-US" sz="2800" strike="sngStrike" dirty="0">
                <a:solidFill>
                  <a:srgbClr val="FF0000"/>
                </a:solidFill>
              </a:rPr>
              <a:t>Nutritional analysis for every recipe </a:t>
            </a:r>
            <a:r>
              <a:rPr lang="en-US" sz="2800" dirty="0">
                <a:solidFill>
                  <a:srgbClr val="FF0000"/>
                </a:solidFill>
              </a:rPr>
              <a:t>(relevant dataset was not available and web scraping was not feasible)</a:t>
            </a:r>
            <a:endParaRPr sz="2800" dirty="0"/>
          </a:p>
          <a:p>
            <a:pPr marL="91440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D10D"/>
              </a:buClr>
              <a:buSzPts val="2200"/>
              <a:buChar char="○"/>
            </a:pPr>
            <a:r>
              <a:rPr lang="en-US" sz="2800" dirty="0">
                <a:solidFill>
                  <a:srgbClr val="0DD10D"/>
                </a:solidFill>
              </a:rPr>
              <a:t>Cuisine and corresponding recipes feature.</a:t>
            </a:r>
            <a:endParaRPr sz="2800" dirty="0">
              <a:solidFill>
                <a:srgbClr val="0DD10D"/>
              </a:solidFill>
            </a:endParaRPr>
          </a:p>
          <a:p>
            <a:pPr marL="91440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D10D"/>
              </a:buClr>
              <a:buSzPts val="2200"/>
              <a:buChar char="○"/>
            </a:pPr>
            <a:r>
              <a:rPr lang="en-US" sz="2800" dirty="0">
                <a:solidFill>
                  <a:srgbClr val="0DD10D"/>
                </a:solidFill>
              </a:rPr>
              <a:t>Adding few other features to improve user experience.</a:t>
            </a:r>
            <a:endParaRPr sz="2800" dirty="0">
              <a:solidFill>
                <a:srgbClr val="0DD10D"/>
              </a:solidFill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-US" b="1" dirty="0"/>
              <a:t>User Interface Requirements:</a:t>
            </a:r>
            <a:endParaRPr dirty="0"/>
          </a:p>
          <a:p>
            <a:pPr marL="914400" lvl="1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</a:pPr>
            <a:r>
              <a:rPr lang="en-US" sz="2800" dirty="0"/>
              <a:t>Easy to use dynamic </a:t>
            </a:r>
            <a:r>
              <a:rPr lang="en-US" sz="2800" dirty="0" smtClean="0"/>
              <a:t>Social Platform which </a:t>
            </a:r>
            <a:r>
              <a:rPr lang="en-US" sz="2800" dirty="0"/>
              <a:t>runs on exhaustive set of devices and which is capable of handling heavy user load.</a:t>
            </a:r>
            <a:endParaRPr sz="2800" dirty="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4"/>
          <p:cNvSpPr txBox="1">
            <a:spLocks noGrp="1"/>
          </p:cNvSpPr>
          <p:nvPr>
            <p:ph type="body" idx="1"/>
          </p:nvPr>
        </p:nvSpPr>
        <p:spPr>
          <a:xfrm>
            <a:off x="838200" y="500700"/>
            <a:ext cx="10515600" cy="5828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600"/>
              <a:buChar char="●"/>
            </a:pPr>
            <a:r>
              <a:rPr lang="en-US" sz="2600" b="1" dirty="0"/>
              <a:t>Hardware Requirements:</a:t>
            </a:r>
            <a:endParaRPr sz="2600" b="1" dirty="0"/>
          </a:p>
          <a:p>
            <a:pPr marL="91440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○"/>
            </a:pPr>
            <a:r>
              <a:rPr lang="en-US" sz="2600" dirty="0"/>
              <a:t>High end computational machine required for Web Scraping and ML Model training if required.</a:t>
            </a:r>
            <a:endParaRPr sz="2600" dirty="0"/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 sz="2600" dirty="0"/>
              <a:t>Used </a:t>
            </a:r>
            <a:r>
              <a:rPr lang="en-US" sz="2900" dirty="0" smtClean="0">
                <a:solidFill>
                  <a:srgbClr val="434343"/>
                </a:solidFill>
              </a:rPr>
              <a:t>Google </a:t>
            </a:r>
            <a:r>
              <a:rPr lang="en-US" sz="2900" dirty="0" err="1" smtClean="0">
                <a:solidFill>
                  <a:srgbClr val="434343"/>
                </a:solidFill>
              </a:rPr>
              <a:t>Colab</a:t>
            </a:r>
            <a:r>
              <a:rPr lang="en-US" sz="2900" dirty="0" smtClean="0">
                <a:solidFill>
                  <a:srgbClr val="434343"/>
                </a:solidFill>
              </a:rPr>
              <a:t> and Clemson University Supercomputer </a:t>
            </a:r>
            <a:r>
              <a:rPr lang="en-US" sz="2900" dirty="0" err="1" smtClean="0">
                <a:solidFill>
                  <a:srgbClr val="434343"/>
                </a:solidFill>
              </a:rPr>
              <a:t>Palmeto</a:t>
            </a:r>
            <a:r>
              <a:rPr lang="en-US" sz="2900" dirty="0" smtClean="0">
                <a:solidFill>
                  <a:srgbClr val="434343"/>
                </a:solidFill>
              </a:rPr>
              <a:t>  (using </a:t>
            </a:r>
            <a:r>
              <a:rPr lang="en-US" sz="2900" dirty="0" err="1">
                <a:solidFill>
                  <a:srgbClr val="434343"/>
                </a:solidFill>
              </a:rPr>
              <a:t>docker</a:t>
            </a:r>
            <a:r>
              <a:rPr lang="en-US" sz="2900" dirty="0">
                <a:solidFill>
                  <a:srgbClr val="434343"/>
                </a:solidFill>
              </a:rPr>
              <a:t> and </a:t>
            </a:r>
            <a:r>
              <a:rPr lang="en-US" sz="2900" dirty="0" err="1">
                <a:solidFill>
                  <a:srgbClr val="434343"/>
                </a:solidFill>
              </a:rPr>
              <a:t>Teamviewer</a:t>
            </a:r>
            <a:r>
              <a:rPr lang="en-US" sz="2900" dirty="0">
                <a:solidFill>
                  <a:srgbClr val="434343"/>
                </a:solidFill>
              </a:rPr>
              <a:t> for training ML Models.</a:t>
            </a:r>
            <a:endParaRPr sz="2600" dirty="0"/>
          </a:p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 b="1" dirty="0"/>
              <a:t>Software Requirements:</a:t>
            </a:r>
            <a:endParaRPr sz="2600" b="1" dirty="0"/>
          </a:p>
          <a:p>
            <a:pPr lvl="1" indent="-393700">
              <a:lnSpc>
                <a:spcPct val="115000"/>
              </a:lnSpc>
              <a:spcBef>
                <a:spcPts val="0"/>
              </a:spcBef>
              <a:buSzPts val="2600"/>
              <a:buChar char="○"/>
            </a:pPr>
            <a:r>
              <a:rPr lang="en-US" sz="2600" dirty="0"/>
              <a:t>3rd Party dependencies required for Web Scraping (like </a:t>
            </a:r>
            <a:r>
              <a:rPr lang="en-US" sz="2600" dirty="0">
                <a:solidFill>
                  <a:srgbClr val="0DD10D"/>
                </a:solidFill>
              </a:rPr>
              <a:t>BeautifulSoup</a:t>
            </a:r>
            <a:r>
              <a:rPr lang="en-US" sz="2600" dirty="0"/>
              <a:t>, </a:t>
            </a:r>
            <a:r>
              <a:rPr lang="en-US" sz="2600" strike="sngStrike" dirty="0" err="1">
                <a:solidFill>
                  <a:srgbClr val="FF0000"/>
                </a:solidFill>
              </a:rPr>
              <a:t>JSoup</a:t>
            </a:r>
            <a:r>
              <a:rPr lang="en-US" sz="2600" dirty="0"/>
              <a:t>), Model Training script (like </a:t>
            </a:r>
            <a:r>
              <a:rPr lang="en-US" sz="2600" dirty="0">
                <a:solidFill>
                  <a:srgbClr val="0DD10D"/>
                </a:solidFill>
              </a:rPr>
              <a:t>Tensorflow, Keras</a:t>
            </a:r>
            <a:r>
              <a:rPr lang="en-US" sz="2600" dirty="0"/>
              <a:t>, </a:t>
            </a:r>
            <a:r>
              <a:rPr lang="en-US" sz="2600" strike="sngStrike" dirty="0" err="1">
                <a:solidFill>
                  <a:srgbClr val="FF0000"/>
                </a:solidFill>
              </a:rPr>
              <a:t>Pytorch</a:t>
            </a:r>
            <a:r>
              <a:rPr lang="en-US" sz="2600" dirty="0"/>
              <a:t>) and Web interfaces </a:t>
            </a:r>
            <a:r>
              <a:rPr lang="en-US" sz="2600" dirty="0" smtClean="0"/>
              <a:t>(</a:t>
            </a:r>
            <a:r>
              <a:rPr lang="en-US" sz="2600" dirty="0" smtClean="0">
                <a:solidFill>
                  <a:srgbClr val="0DD10D"/>
                </a:solidFill>
              </a:rPr>
              <a:t>HTML ,CSS ,</a:t>
            </a:r>
            <a:r>
              <a:rPr lang="en-US" sz="2600" dirty="0" err="1" smtClean="0">
                <a:solidFill>
                  <a:srgbClr val="0DD10D"/>
                </a:solidFill>
              </a:rPr>
              <a:t>Javascript,Bootstap,JQuiry</a:t>
            </a:r>
            <a:r>
              <a:rPr lang="en-US" sz="2600" dirty="0" smtClean="0">
                <a:solidFill>
                  <a:srgbClr val="0DD10D"/>
                </a:solidFill>
              </a:rPr>
              <a:t> </a:t>
            </a:r>
            <a:r>
              <a:rPr lang="en-US" sz="2600" dirty="0" smtClean="0"/>
              <a:t> ,</a:t>
            </a:r>
            <a:r>
              <a:rPr lang="en-US" sz="2600" strike="sngStrike" dirty="0" smtClean="0">
                <a:solidFill>
                  <a:srgbClr val="FF0000"/>
                </a:solidFill>
              </a:rPr>
              <a:t> Reactor </a:t>
            </a:r>
            <a:r>
              <a:rPr lang="en-US" sz="2600" strike="sngStrike" dirty="0" err="1">
                <a:solidFill>
                  <a:srgbClr val="FF0000"/>
                </a:solidFill>
              </a:rPr>
              <a:t>Vue</a:t>
            </a:r>
            <a:r>
              <a:rPr lang="en-US" sz="2600" dirty="0"/>
              <a:t> for frontend,</a:t>
            </a:r>
            <a:r>
              <a:rPr lang="en-US" sz="2600" dirty="0">
                <a:solidFill>
                  <a:srgbClr val="0DD10D"/>
                </a:solidFill>
              </a:rPr>
              <a:t> </a:t>
            </a:r>
            <a:r>
              <a:rPr lang="en-US" sz="2600" dirty="0" err="1" smtClean="0">
                <a:solidFill>
                  <a:srgbClr val="0DD10D"/>
                </a:solidFill>
              </a:rPr>
              <a:t>Django</a:t>
            </a:r>
            <a:r>
              <a:rPr lang="en-US" sz="2600" strike="sngStrike" dirty="0" smtClean="0">
                <a:solidFill>
                  <a:srgbClr val="FF0000"/>
                </a:solidFill>
              </a:rPr>
              <a:t>, </a:t>
            </a:r>
            <a:r>
              <a:rPr lang="en-US" sz="2600" strike="sngStrike" dirty="0">
                <a:solidFill>
                  <a:srgbClr val="FF0000"/>
                </a:solidFill>
              </a:rPr>
              <a:t>Express or </a:t>
            </a:r>
            <a:r>
              <a:rPr lang="en-US" sz="2600" strike="sngStrike" dirty="0" err="1" smtClean="0">
                <a:solidFill>
                  <a:srgbClr val="FF0000"/>
                </a:solidFill>
              </a:rPr>
              <a:t>Flask</a:t>
            </a:r>
            <a:r>
              <a:rPr lang="en-US" sz="2600" dirty="0" err="1" smtClean="0"/>
              <a:t>for</a:t>
            </a:r>
            <a:r>
              <a:rPr lang="en-US" sz="2600" dirty="0" smtClean="0"/>
              <a:t> </a:t>
            </a:r>
            <a:r>
              <a:rPr lang="en-US" sz="2600" dirty="0"/>
              <a:t>backend).</a:t>
            </a:r>
            <a:endParaRPr sz="2600" dirty="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600" b="1" dirty="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6"/>
          <p:cNvSpPr txBox="1">
            <a:spLocks noGrp="1"/>
          </p:cNvSpPr>
          <p:nvPr>
            <p:ph type="body" idx="1"/>
          </p:nvPr>
        </p:nvSpPr>
        <p:spPr>
          <a:xfrm>
            <a:off x="838200" y="450350"/>
            <a:ext cx="10515600" cy="6396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200" b="1" dirty="0">
                <a:solidFill>
                  <a:srgbClr val="C00000"/>
                </a:solidFill>
              </a:rPr>
              <a:t>Week 12</a:t>
            </a:r>
            <a:endParaRPr sz="3200" b="1" dirty="0">
              <a:solidFill>
                <a:srgbClr val="C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 smtClean="0">
                <a:solidFill>
                  <a:srgbClr val="0070C0"/>
                </a:solidFill>
              </a:rPr>
              <a:t>Completed </a:t>
            </a:r>
            <a:r>
              <a:rPr lang="en-US" u="sng" dirty="0">
                <a:solidFill>
                  <a:srgbClr val="0070C0"/>
                </a:solidFill>
              </a:rPr>
              <a:t>scrapping and started preparing model training code:</a:t>
            </a:r>
            <a:endParaRPr u="sng" dirty="0">
              <a:solidFill>
                <a:srgbClr val="0070C0"/>
              </a:solidFill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Calibri"/>
              <a:buChar char="●"/>
            </a:pPr>
            <a:r>
              <a:rPr lang="en-US" dirty="0" smtClean="0">
                <a:solidFill>
                  <a:schemeClr val="tx1"/>
                </a:solidFill>
              </a:rPr>
              <a:t>Continued </a:t>
            </a:r>
            <a:r>
              <a:rPr lang="en-US" dirty="0">
                <a:solidFill>
                  <a:schemeClr val="tx1"/>
                </a:solidFill>
              </a:rPr>
              <a:t>development of website by adding certain features to it(login page).</a:t>
            </a:r>
            <a:endParaRPr dirty="0">
              <a:solidFill>
                <a:schemeClr val="tx1"/>
              </a:solidFill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Calibri"/>
              <a:buChar char="●"/>
            </a:pPr>
            <a:r>
              <a:rPr lang="en-US" dirty="0">
                <a:solidFill>
                  <a:schemeClr val="tx1"/>
                </a:solidFill>
              </a:rPr>
              <a:t>Started scraping websites to get dataset for Cuisine-to-Recipe.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7"/>
          <p:cNvSpPr txBox="1">
            <a:spLocks noGrp="1"/>
          </p:cNvSpPr>
          <p:nvPr>
            <p:ph type="body" idx="1"/>
          </p:nvPr>
        </p:nvSpPr>
        <p:spPr>
          <a:xfrm>
            <a:off x="838200" y="452675"/>
            <a:ext cx="10515600" cy="5876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200" b="1" dirty="0">
                <a:solidFill>
                  <a:srgbClr val="C00000"/>
                </a:solidFill>
              </a:rPr>
              <a:t>Week </a:t>
            </a:r>
            <a:r>
              <a:rPr lang="en-US" sz="3200" b="1" dirty="0" smtClean="0">
                <a:solidFill>
                  <a:srgbClr val="C00000"/>
                </a:solidFill>
              </a:rPr>
              <a:t>11-13</a:t>
            </a:r>
            <a:endParaRPr sz="3200" b="1" dirty="0">
              <a:solidFill>
                <a:srgbClr val="C00000"/>
              </a:solidFill>
            </a:endParaRPr>
          </a:p>
          <a:p>
            <a:pPr marL="0" lvl="0" indent="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u="sng" dirty="0" smtClean="0">
                <a:solidFill>
                  <a:srgbClr val="0070C0"/>
                </a:solidFill>
              </a:rPr>
              <a:t>Further </a:t>
            </a:r>
            <a:r>
              <a:rPr lang="en-US" u="sng" dirty="0">
                <a:solidFill>
                  <a:srgbClr val="0070C0"/>
                </a:solidFill>
              </a:rPr>
              <a:t>Developed the </a:t>
            </a:r>
            <a:r>
              <a:rPr lang="en-US" u="sng" dirty="0" err="1" smtClean="0">
                <a:solidFill>
                  <a:srgbClr val="0070C0"/>
                </a:solidFill>
              </a:rPr>
              <a:t>Cookoverflwo</a:t>
            </a:r>
            <a:r>
              <a:rPr lang="en-US" u="sng" dirty="0" smtClean="0">
                <a:solidFill>
                  <a:srgbClr val="0070C0"/>
                </a:solidFill>
              </a:rPr>
              <a:t> Website</a:t>
            </a:r>
            <a:r>
              <a:rPr lang="en-US" u="sng" dirty="0">
                <a:solidFill>
                  <a:srgbClr val="0070C0"/>
                </a:solidFill>
              </a:rPr>
              <a:t>:</a:t>
            </a:r>
            <a:endParaRPr u="sng" dirty="0">
              <a:solidFill>
                <a:srgbClr val="0070C0"/>
              </a:solidFill>
            </a:endParaRPr>
          </a:p>
          <a:p>
            <a:pPr marL="457200" lvl="0" indent="-4064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Calibri"/>
              <a:buChar char="●"/>
            </a:pPr>
            <a:r>
              <a:rPr lang="en-US" dirty="0">
                <a:solidFill>
                  <a:schemeClr val="tx1"/>
                </a:solidFill>
              </a:rPr>
              <a:t>Developed the website’s front end </a:t>
            </a:r>
            <a:endParaRPr lang="en-US" dirty="0" smtClean="0">
              <a:solidFill>
                <a:schemeClr val="tx1"/>
              </a:solidFill>
            </a:endParaRPr>
          </a:p>
          <a:p>
            <a:pPr marL="457200" lvl="0" indent="-4064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Calibri"/>
              <a:buChar char="●"/>
            </a:pPr>
            <a:r>
              <a:rPr lang="en-US" dirty="0" smtClean="0">
                <a:solidFill>
                  <a:schemeClr val="tx1"/>
                </a:solidFill>
              </a:rPr>
              <a:t>Added </a:t>
            </a:r>
            <a:r>
              <a:rPr lang="en-US" dirty="0">
                <a:solidFill>
                  <a:schemeClr val="tx1"/>
                </a:solidFill>
              </a:rPr>
              <a:t>additional features/components like login page, user dashboard, favourite recipe feature, about us </a:t>
            </a:r>
            <a:r>
              <a:rPr lang="en-US" dirty="0" err="1" smtClean="0">
                <a:solidFill>
                  <a:schemeClr val="tx1"/>
                </a:solidFill>
              </a:rPr>
              <a:t>page,notifications</a:t>
            </a:r>
            <a:r>
              <a:rPr lang="en-US" dirty="0" smtClean="0">
                <a:solidFill>
                  <a:schemeClr val="tx1"/>
                </a:solidFill>
              </a:rPr>
              <a:t> ,Profiles ,Tags ,Follow/</a:t>
            </a:r>
            <a:r>
              <a:rPr lang="en-US" dirty="0" err="1" smtClean="0">
                <a:solidFill>
                  <a:schemeClr val="tx1"/>
                </a:solidFill>
              </a:rPr>
              <a:t>Unflollow</a:t>
            </a:r>
            <a:r>
              <a:rPr lang="en-US" dirty="0" smtClean="0">
                <a:solidFill>
                  <a:schemeClr val="tx1"/>
                </a:solidFill>
              </a:rPr>
              <a:t> ,Likes ,Comments, Update Profile, Post (Image ,Text ,Video ,Tag),Search ,Friends View  .</a:t>
            </a:r>
            <a:endParaRPr dirty="0">
              <a:solidFill>
                <a:schemeClr val="tx1"/>
              </a:solidFill>
            </a:endParaRPr>
          </a:p>
          <a:p>
            <a:pPr marL="457200" lvl="0" indent="-4064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Calibri"/>
              <a:buChar char="●"/>
            </a:pPr>
            <a:r>
              <a:rPr lang="en-US" dirty="0">
                <a:solidFill>
                  <a:schemeClr val="tx1"/>
                </a:solidFill>
              </a:rPr>
              <a:t>Integrated front end components with each other.</a:t>
            </a:r>
            <a:endParaRPr dirty="0">
              <a:solidFill>
                <a:schemeClr val="tx1"/>
              </a:solidFill>
            </a:endParaRPr>
          </a:p>
          <a:p>
            <a:pPr marL="457200" lvl="0" indent="-4064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Calibri"/>
              <a:buChar char="●"/>
            </a:pPr>
            <a:r>
              <a:rPr lang="en-US" dirty="0">
                <a:solidFill>
                  <a:schemeClr val="tx1"/>
                </a:solidFill>
              </a:rPr>
              <a:t>Integrated front end with </a:t>
            </a:r>
            <a:r>
              <a:rPr lang="en-US" dirty="0" smtClean="0">
                <a:solidFill>
                  <a:schemeClr val="tx1"/>
                </a:solidFill>
              </a:rPr>
              <a:t>Backend ,And sending Info From Our Website to the Model to update its recipe Data Set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8"/>
          <p:cNvSpPr txBox="1">
            <a:spLocks noGrp="1"/>
          </p:cNvSpPr>
          <p:nvPr>
            <p:ph type="title"/>
          </p:nvPr>
        </p:nvSpPr>
        <p:spPr>
          <a:xfrm>
            <a:off x="838200" y="-1587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 dirty="0">
                <a:solidFill>
                  <a:srgbClr val="C00000"/>
                </a:solidFill>
              </a:rPr>
              <a:t>Further Scope Of The Project...</a:t>
            </a:r>
            <a:endParaRPr dirty="0"/>
          </a:p>
        </p:txBody>
      </p:sp>
      <p:sp>
        <p:nvSpPr>
          <p:cNvPr id="299" name="Google Shape;299;p48"/>
          <p:cNvSpPr txBox="1">
            <a:spLocks noGrp="1"/>
          </p:cNvSpPr>
          <p:nvPr>
            <p:ph type="body" idx="1"/>
          </p:nvPr>
        </p:nvSpPr>
        <p:spPr>
          <a:xfrm>
            <a:off x="762000" y="1216025"/>
            <a:ext cx="10515600" cy="5590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 u="sng" dirty="0">
                <a:solidFill>
                  <a:srgbClr val="0070C0"/>
                </a:solidFill>
              </a:rPr>
              <a:t>CURRENT CHALLENGES:</a:t>
            </a:r>
            <a:endParaRPr sz="2700" u="sng" dirty="0">
              <a:solidFill>
                <a:srgbClr val="0070C0"/>
              </a:solidFill>
            </a:endParaRPr>
          </a:p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700"/>
              <a:buFont typeface="Calibri"/>
              <a:buChar char="●"/>
            </a:pPr>
            <a:r>
              <a:rPr lang="en-US" sz="2700" dirty="0">
                <a:solidFill>
                  <a:schemeClr val="tx1"/>
                </a:solidFill>
              </a:rPr>
              <a:t>The Ingredients-to-Recipe </a:t>
            </a:r>
            <a:r>
              <a:rPr lang="en-US" sz="2700" dirty="0" smtClean="0">
                <a:solidFill>
                  <a:schemeClr val="tx1"/>
                </a:solidFill>
              </a:rPr>
              <a:t>generator sometimes produces irrelevant outputs, due to constraint on dataset size, Image to Recipe Under Research </a:t>
            </a:r>
            <a:endParaRPr sz="2700" dirty="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 u="sng" dirty="0">
                <a:solidFill>
                  <a:srgbClr val="0070C0"/>
                </a:solidFill>
              </a:rPr>
              <a:t>FURTHER SCOPE:</a:t>
            </a:r>
            <a:endParaRPr sz="2700" u="sng" dirty="0">
              <a:solidFill>
                <a:srgbClr val="0070C0"/>
              </a:solidFill>
            </a:endParaRPr>
          </a:p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700"/>
              <a:buFont typeface="Calibri"/>
              <a:buChar char="●"/>
            </a:pPr>
            <a:r>
              <a:rPr lang="en-US" sz="2700" dirty="0" smtClean="0">
                <a:solidFill>
                  <a:schemeClr val="tx1"/>
                </a:solidFill>
              </a:rPr>
              <a:t>Expanding our dataset </a:t>
            </a:r>
            <a:r>
              <a:rPr lang="en-US" sz="2700" dirty="0">
                <a:solidFill>
                  <a:schemeClr val="tx1"/>
                </a:solidFill>
              </a:rPr>
              <a:t>and </a:t>
            </a:r>
            <a:r>
              <a:rPr lang="en-US" sz="2700" dirty="0" smtClean="0">
                <a:solidFill>
                  <a:schemeClr val="tx1"/>
                </a:solidFill>
              </a:rPr>
              <a:t>improving the text generation model.</a:t>
            </a:r>
          </a:p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700"/>
              <a:buFont typeface="Calibri"/>
              <a:buChar char="●"/>
            </a:pPr>
            <a:r>
              <a:rPr lang="en-US" sz="2700" dirty="0" smtClean="0">
                <a:solidFill>
                  <a:schemeClr val="tx1"/>
                </a:solidFill>
              </a:rPr>
              <a:t>The Ingredients-to-recipe model can be further extended to image generation corresponding to the recipe generated.</a:t>
            </a:r>
            <a:endParaRPr sz="2700" dirty="0">
              <a:solidFill>
                <a:schemeClr val="tx1"/>
              </a:solidFill>
            </a:endParaRPr>
          </a:p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700"/>
              <a:buFont typeface="Calibri"/>
              <a:buChar char="●"/>
            </a:pPr>
            <a:r>
              <a:rPr lang="en-US" sz="2700" dirty="0" smtClean="0">
                <a:solidFill>
                  <a:schemeClr val="tx1"/>
                </a:solidFill>
              </a:rPr>
              <a:t>Discussion </a:t>
            </a:r>
            <a:r>
              <a:rPr lang="en-US" sz="2700" dirty="0">
                <a:solidFill>
                  <a:schemeClr val="tx1"/>
                </a:solidFill>
              </a:rPr>
              <a:t>forum for Q/A among the users</a:t>
            </a:r>
            <a:r>
              <a:rPr lang="en-US" sz="2700" dirty="0" smtClean="0">
                <a:solidFill>
                  <a:schemeClr val="tx1"/>
                </a:solidFill>
              </a:rPr>
              <a:t>.</a:t>
            </a:r>
          </a:p>
          <a:p>
            <a:pPr marL="571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700"/>
              <a:buNone/>
            </a:pPr>
            <a:endParaRPr sz="27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49"/>
          <p:cNvPicPr preferRelativeResize="0"/>
          <p:nvPr/>
        </p:nvPicPr>
        <p:blipFill rotWithShape="1">
          <a:blip r:embed="rId3">
            <a:alphaModFix amt="94000"/>
          </a:blip>
          <a:srcRect/>
          <a:stretch/>
        </p:blipFill>
        <p:spPr>
          <a:xfrm>
            <a:off x="2124475" y="1315300"/>
            <a:ext cx="7943050" cy="422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7102</TotalTime>
  <Words>1489</Words>
  <Application>Microsoft Office PowerPoint</Application>
  <PresentationFormat>مخصص</PresentationFormat>
  <Paragraphs>198</Paragraphs>
  <Slides>34</Slides>
  <Notes>34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2</vt:i4>
      </vt:variant>
      <vt:variant>
        <vt:lpstr>عناوين الشرائح</vt:lpstr>
      </vt:variant>
      <vt:variant>
        <vt:i4>34</vt:i4>
      </vt:variant>
    </vt:vector>
  </HeadingPairs>
  <TitlesOfParts>
    <vt:vector size="39" baseType="lpstr">
      <vt:lpstr>Arial</vt:lpstr>
      <vt:lpstr>Calibri</vt:lpstr>
      <vt:lpstr>Lora Regular</vt:lpstr>
      <vt:lpstr>Office Theme</vt:lpstr>
      <vt:lpstr>Custom</vt:lpstr>
      <vt:lpstr>COOkOverflOw</vt:lpstr>
      <vt:lpstr>Problem Statement?</vt:lpstr>
      <vt:lpstr>Our Contribution...</vt:lpstr>
      <vt:lpstr>What is CookOverflow?</vt:lpstr>
      <vt:lpstr>Technologies used...</vt:lpstr>
      <vt:lpstr>Timeline...</vt:lpstr>
      <vt:lpstr>عرض تقديمي في PowerPoint</vt:lpstr>
      <vt:lpstr>عرض تقديمي في PowerPoint</vt:lpstr>
      <vt:lpstr>Software Requirements Specification (SRS)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USE CASE DIAGRAM</vt:lpstr>
      <vt:lpstr>عرض تقديمي في PowerPoint</vt:lpstr>
      <vt:lpstr>CLASS DIAGRAM</vt:lpstr>
      <vt:lpstr>عرض تقديمي في PowerPoint</vt:lpstr>
      <vt:lpstr>SEQUENCE DIAGRAM</vt:lpstr>
      <vt:lpstr>عرض تقديمي في PowerPoint</vt:lpstr>
      <vt:lpstr>ACTIVITY DIAGRAM</vt:lpstr>
      <vt:lpstr>عرض تقديمي في PowerPoint</vt:lpstr>
      <vt:lpstr>STATE DIAGRAM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Updated Software Requirements Specification (SRS)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Further Scope Of The Project...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HOMEM  DE REC PE BOWL</dc:title>
  <dc:creator>KRISH GARG</dc:creator>
  <cp:lastModifiedBy>hp</cp:lastModifiedBy>
  <cp:revision>49</cp:revision>
  <dcterms:modified xsi:type="dcterms:W3CDTF">2022-05-12T21:44:36Z</dcterms:modified>
</cp:coreProperties>
</file>