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7" r:id="rId2"/>
    <p:sldId id="293" r:id="rId3"/>
    <p:sldId id="292" r:id="rId4"/>
    <p:sldId id="264" r:id="rId5"/>
    <p:sldId id="258" r:id="rId6"/>
    <p:sldId id="259" r:id="rId7"/>
    <p:sldId id="261" r:id="rId8"/>
    <p:sldId id="260" r:id="rId9"/>
    <p:sldId id="262" r:id="rId10"/>
    <p:sldId id="263" r:id="rId11"/>
    <p:sldId id="266" r:id="rId12"/>
    <p:sldId id="267"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8" r:id="rId31"/>
    <p:sldId id="289" r:id="rId32"/>
    <p:sldId id="290" r:id="rId33"/>
    <p:sldId id="294" r:id="rId34"/>
    <p:sldId id="295" r:id="rId35"/>
    <p:sldId id="296" r:id="rId36"/>
    <p:sldId id="297" r:id="rId37"/>
    <p:sldId id="298" r:id="rId38"/>
    <p:sldId id="299"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EC6289-4360-424D-88B8-6E9C5B3E987A}" type="datetimeFigureOut">
              <a:rPr lang="en-US" smtClean="0"/>
              <a:t>12/23/2016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81F770-3DD6-43A7-8C0F-A758F10CBB90}" type="slidenum">
              <a:rPr lang="en-US" smtClean="0"/>
              <a:t>‹#›</a:t>
            </a:fld>
            <a:endParaRPr lang="en-US"/>
          </a:p>
        </p:txBody>
      </p:sp>
    </p:spTree>
    <p:extLst>
      <p:ext uri="{BB962C8B-B14F-4D97-AF65-F5344CB8AC3E}">
        <p14:creationId xmlns:p14="http://schemas.microsoft.com/office/powerpoint/2010/main" val="419032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330F315D-6462-43BF-BE69-2B8DF6FDDF98}" type="slidenum">
              <a:rPr lang="ar-SA" smtClean="0"/>
              <a:t>34</a:t>
            </a:fld>
            <a:endParaRPr lang="ar-SA"/>
          </a:p>
        </p:txBody>
      </p:sp>
    </p:spTree>
    <p:extLst>
      <p:ext uri="{BB962C8B-B14F-4D97-AF65-F5344CB8AC3E}">
        <p14:creationId xmlns:p14="http://schemas.microsoft.com/office/powerpoint/2010/main" val="36913225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EF67269-9B34-45CE-9F9E-C65211755702}" type="datetimeFigureOut">
              <a:rPr lang="en-US" smtClean="0"/>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39DA8-1EE3-4841-B38B-F125A859829D}" type="slidenum">
              <a:rPr lang="en-US" smtClean="0"/>
              <a:t>‹#›</a:t>
            </a:fld>
            <a:endParaRPr lang="en-US"/>
          </a:p>
        </p:txBody>
      </p:sp>
    </p:spTree>
    <p:extLst>
      <p:ext uri="{BB962C8B-B14F-4D97-AF65-F5344CB8AC3E}">
        <p14:creationId xmlns:p14="http://schemas.microsoft.com/office/powerpoint/2010/main" val="2540475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F67269-9B34-45CE-9F9E-C65211755702}" type="datetimeFigureOut">
              <a:rPr lang="en-US" smtClean="0"/>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39DA8-1EE3-4841-B38B-F125A859829D}" type="slidenum">
              <a:rPr lang="en-US" smtClean="0"/>
              <a:t>‹#›</a:t>
            </a:fld>
            <a:endParaRPr lang="en-US"/>
          </a:p>
        </p:txBody>
      </p:sp>
    </p:spTree>
    <p:extLst>
      <p:ext uri="{BB962C8B-B14F-4D97-AF65-F5344CB8AC3E}">
        <p14:creationId xmlns:p14="http://schemas.microsoft.com/office/powerpoint/2010/main" val="3790597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F67269-9B34-45CE-9F9E-C65211755702}" type="datetimeFigureOut">
              <a:rPr lang="en-US" smtClean="0"/>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39DA8-1EE3-4841-B38B-F125A859829D}" type="slidenum">
              <a:rPr lang="en-US" smtClean="0"/>
              <a:t>‹#›</a:t>
            </a:fld>
            <a:endParaRPr lang="en-US"/>
          </a:p>
        </p:txBody>
      </p:sp>
    </p:spTree>
    <p:extLst>
      <p:ext uri="{BB962C8B-B14F-4D97-AF65-F5344CB8AC3E}">
        <p14:creationId xmlns:p14="http://schemas.microsoft.com/office/powerpoint/2010/main" val="1497852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F67269-9B34-45CE-9F9E-C65211755702}" type="datetimeFigureOut">
              <a:rPr lang="en-US" smtClean="0"/>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39DA8-1EE3-4841-B38B-F125A859829D}" type="slidenum">
              <a:rPr lang="en-US" smtClean="0"/>
              <a:t>‹#›</a:t>
            </a:fld>
            <a:endParaRPr lang="en-US"/>
          </a:p>
        </p:txBody>
      </p:sp>
    </p:spTree>
    <p:extLst>
      <p:ext uri="{BB962C8B-B14F-4D97-AF65-F5344CB8AC3E}">
        <p14:creationId xmlns:p14="http://schemas.microsoft.com/office/powerpoint/2010/main" val="1735173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F67269-9B34-45CE-9F9E-C65211755702}" type="datetimeFigureOut">
              <a:rPr lang="en-US" smtClean="0"/>
              <a:t>12/23/2016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39DA8-1EE3-4841-B38B-F125A859829D}" type="slidenum">
              <a:rPr lang="en-US" smtClean="0"/>
              <a:t>‹#›</a:t>
            </a:fld>
            <a:endParaRPr lang="en-US"/>
          </a:p>
        </p:txBody>
      </p:sp>
    </p:spTree>
    <p:extLst>
      <p:ext uri="{BB962C8B-B14F-4D97-AF65-F5344CB8AC3E}">
        <p14:creationId xmlns:p14="http://schemas.microsoft.com/office/powerpoint/2010/main" val="3650337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F67269-9B34-45CE-9F9E-C65211755702}" type="datetimeFigureOut">
              <a:rPr lang="en-US" smtClean="0"/>
              <a:t>12/23/2016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39DA8-1EE3-4841-B38B-F125A859829D}" type="slidenum">
              <a:rPr lang="en-US" smtClean="0"/>
              <a:t>‹#›</a:t>
            </a:fld>
            <a:endParaRPr lang="en-US"/>
          </a:p>
        </p:txBody>
      </p:sp>
    </p:spTree>
    <p:extLst>
      <p:ext uri="{BB962C8B-B14F-4D97-AF65-F5344CB8AC3E}">
        <p14:creationId xmlns:p14="http://schemas.microsoft.com/office/powerpoint/2010/main" val="2590799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EF67269-9B34-45CE-9F9E-C65211755702}" type="datetimeFigureOut">
              <a:rPr lang="en-US" smtClean="0"/>
              <a:t>12/23/2016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939DA8-1EE3-4841-B38B-F125A859829D}" type="slidenum">
              <a:rPr lang="en-US" smtClean="0"/>
              <a:t>‹#›</a:t>
            </a:fld>
            <a:endParaRPr lang="en-US"/>
          </a:p>
        </p:txBody>
      </p:sp>
    </p:spTree>
    <p:extLst>
      <p:ext uri="{BB962C8B-B14F-4D97-AF65-F5344CB8AC3E}">
        <p14:creationId xmlns:p14="http://schemas.microsoft.com/office/powerpoint/2010/main" val="3054530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EF67269-9B34-45CE-9F9E-C65211755702}" type="datetimeFigureOut">
              <a:rPr lang="en-US" smtClean="0"/>
              <a:t>12/23/2016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939DA8-1EE3-4841-B38B-F125A859829D}" type="slidenum">
              <a:rPr lang="en-US" smtClean="0"/>
              <a:t>‹#›</a:t>
            </a:fld>
            <a:endParaRPr lang="en-US"/>
          </a:p>
        </p:txBody>
      </p:sp>
    </p:spTree>
    <p:extLst>
      <p:ext uri="{BB962C8B-B14F-4D97-AF65-F5344CB8AC3E}">
        <p14:creationId xmlns:p14="http://schemas.microsoft.com/office/powerpoint/2010/main" val="3669448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F67269-9B34-45CE-9F9E-C65211755702}" type="datetimeFigureOut">
              <a:rPr lang="en-US" smtClean="0"/>
              <a:t>12/23/2016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939DA8-1EE3-4841-B38B-F125A859829D}" type="slidenum">
              <a:rPr lang="en-US" smtClean="0"/>
              <a:t>‹#›</a:t>
            </a:fld>
            <a:endParaRPr lang="en-US"/>
          </a:p>
        </p:txBody>
      </p:sp>
    </p:spTree>
    <p:extLst>
      <p:ext uri="{BB962C8B-B14F-4D97-AF65-F5344CB8AC3E}">
        <p14:creationId xmlns:p14="http://schemas.microsoft.com/office/powerpoint/2010/main" val="1616051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F67269-9B34-45CE-9F9E-C65211755702}" type="datetimeFigureOut">
              <a:rPr lang="en-US" smtClean="0"/>
              <a:t>12/23/2016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39DA8-1EE3-4841-B38B-F125A859829D}" type="slidenum">
              <a:rPr lang="en-US" smtClean="0"/>
              <a:t>‹#›</a:t>
            </a:fld>
            <a:endParaRPr lang="en-US"/>
          </a:p>
        </p:txBody>
      </p:sp>
    </p:spTree>
    <p:extLst>
      <p:ext uri="{BB962C8B-B14F-4D97-AF65-F5344CB8AC3E}">
        <p14:creationId xmlns:p14="http://schemas.microsoft.com/office/powerpoint/2010/main" val="4042529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F67269-9B34-45CE-9F9E-C65211755702}" type="datetimeFigureOut">
              <a:rPr lang="en-US" smtClean="0"/>
              <a:t>12/23/2016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39DA8-1EE3-4841-B38B-F125A859829D}" type="slidenum">
              <a:rPr lang="en-US" smtClean="0"/>
              <a:t>‹#›</a:t>
            </a:fld>
            <a:endParaRPr lang="en-US"/>
          </a:p>
        </p:txBody>
      </p:sp>
    </p:spTree>
    <p:extLst>
      <p:ext uri="{BB962C8B-B14F-4D97-AF65-F5344CB8AC3E}">
        <p14:creationId xmlns:p14="http://schemas.microsoft.com/office/powerpoint/2010/main" val="1224762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F67269-9B34-45CE-9F9E-C65211755702}" type="datetimeFigureOut">
              <a:rPr lang="en-US" smtClean="0"/>
              <a:t>12/23/2016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939DA8-1EE3-4841-B38B-F125A859829D}" type="slidenum">
              <a:rPr lang="en-US" smtClean="0"/>
              <a:t>‹#›</a:t>
            </a:fld>
            <a:endParaRPr lang="en-US"/>
          </a:p>
        </p:txBody>
      </p:sp>
    </p:spTree>
    <p:extLst>
      <p:ext uri="{BB962C8B-B14F-4D97-AF65-F5344CB8AC3E}">
        <p14:creationId xmlns:p14="http://schemas.microsoft.com/office/powerpoint/2010/main" val="1278983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3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89427" y="-13379"/>
            <a:ext cx="5185893" cy="68713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6" name="Title 1"/>
          <p:cNvSpPr txBox="1">
            <a:spLocks/>
          </p:cNvSpPr>
          <p:nvPr/>
        </p:nvSpPr>
        <p:spPr>
          <a:xfrm>
            <a:off x="6399844" y="502587"/>
            <a:ext cx="5743978" cy="693436"/>
          </a:xfrm>
          <a:prstGeom prst="rect">
            <a:avLst/>
          </a:prstGeom>
        </p:spPr>
        <p:txBody>
          <a:bodyPr vert="horz" lIns="91440" tIns="45720" rIns="91440" bIns="45720" rtlCol="0" anchor="t">
            <a:noAutofit/>
          </a:bodyPr>
          <a:lstStyle>
            <a:lvl1pPr algn="l" defTabSz="914400" rtl="1" eaLnBrk="1" latinLnBrk="0" hangingPunct="1">
              <a:lnSpc>
                <a:spcPct val="105000"/>
              </a:lnSpc>
              <a:spcBef>
                <a:spcPct val="0"/>
              </a:spcBef>
              <a:buNone/>
              <a:defRPr sz="3900" kern="1200" baseline="0">
                <a:solidFill>
                  <a:schemeClr val="bg2"/>
                </a:solidFill>
                <a:latin typeface="+mj-lt"/>
                <a:ea typeface="+mj-ea"/>
                <a:cs typeface="+mj-cs"/>
              </a:defRPr>
            </a:lvl1pPr>
          </a:lstStyle>
          <a:p>
            <a:r>
              <a:rPr lang="en-US" sz="6600" b="1" i="1" dirty="0" smtClean="0"/>
              <a:t>3D-Printer</a:t>
            </a:r>
            <a:endParaRPr lang="ar-JO" sz="6600" b="1" i="1" dirty="0"/>
          </a:p>
        </p:txBody>
      </p:sp>
      <p:sp>
        <p:nvSpPr>
          <p:cNvPr id="8" name="Subtitle 2"/>
          <p:cNvSpPr txBox="1">
            <a:spLocks/>
          </p:cNvSpPr>
          <p:nvPr/>
        </p:nvSpPr>
        <p:spPr>
          <a:xfrm>
            <a:off x="6452745" y="2676122"/>
            <a:ext cx="4489382" cy="1146330"/>
          </a:xfrm>
          <a:prstGeom prst="rect">
            <a:avLst/>
          </a:prstGeom>
        </p:spPr>
        <p:txBody>
          <a:bodyPr vert="horz" lIns="91440" tIns="45720" rIns="91440" bIns="45720" rtlCol="0" anchor="t">
            <a:noAutofit/>
          </a:bodyPr>
          <a:lstStyle>
            <a:lvl1pPr marL="0" indent="0" algn="l" defTabSz="914400" rtl="1" eaLnBrk="1" latinLnBrk="0" hangingPunct="1">
              <a:lnSpc>
                <a:spcPct val="130000"/>
              </a:lnSpc>
              <a:spcBef>
                <a:spcPts val="930"/>
              </a:spcBef>
              <a:buFont typeface="Corbel" panose="020B0503020204020204" pitchFamily="34" charset="0"/>
              <a:buNone/>
              <a:defRPr sz="2000" kern="1200" baseline="0">
                <a:solidFill>
                  <a:schemeClr val="bg2"/>
                </a:solidFill>
                <a:latin typeface="+mn-lt"/>
                <a:ea typeface="+mn-ea"/>
                <a:cs typeface="+mn-cs"/>
              </a:defRPr>
            </a:lvl1pPr>
            <a:lvl2pPr marL="457200" indent="0" algn="ctr" defTabSz="914400" rtl="1" eaLnBrk="1" latinLnBrk="0" hangingPunct="1">
              <a:lnSpc>
                <a:spcPct val="111000"/>
              </a:lnSpc>
              <a:spcBef>
                <a:spcPts val="930"/>
              </a:spcBef>
              <a:buFont typeface="Corbel" panose="020B0503020204020204" pitchFamily="34" charset="0"/>
              <a:buNone/>
              <a:defRPr sz="2000" kern="1200">
                <a:solidFill>
                  <a:schemeClr val="tx2">
                    <a:lumMod val="75000"/>
                    <a:lumOff val="25000"/>
                  </a:schemeClr>
                </a:solidFill>
                <a:latin typeface="+mn-lt"/>
                <a:ea typeface="+mn-ea"/>
                <a:cs typeface="+mn-cs"/>
              </a:defRPr>
            </a:lvl2pPr>
            <a:lvl3pPr marL="914400" indent="0" algn="ctr" defTabSz="914400" rtl="1" eaLnBrk="1" latinLnBrk="0" hangingPunct="1">
              <a:lnSpc>
                <a:spcPct val="111000"/>
              </a:lnSpc>
              <a:spcBef>
                <a:spcPts val="930"/>
              </a:spcBef>
              <a:buFont typeface="Corbel" panose="020B0503020204020204" pitchFamily="34" charset="0"/>
              <a:buNone/>
              <a:defRPr sz="1800" i="1" kern="1200">
                <a:solidFill>
                  <a:schemeClr val="tx2">
                    <a:lumMod val="75000"/>
                    <a:lumOff val="25000"/>
                  </a:schemeClr>
                </a:solidFill>
                <a:latin typeface="+mn-lt"/>
                <a:ea typeface="+mn-ea"/>
                <a:cs typeface="+mn-cs"/>
              </a:defRPr>
            </a:lvl3pPr>
            <a:lvl4pPr marL="1371600" indent="0" algn="ctr" defTabSz="914400" rtl="1" eaLnBrk="1" latinLnBrk="0" hangingPunct="1">
              <a:lnSpc>
                <a:spcPct val="111000"/>
              </a:lnSpc>
              <a:spcBef>
                <a:spcPts val="930"/>
              </a:spcBef>
              <a:buFont typeface="Corbel" panose="020B0503020204020204" pitchFamily="34" charset="0"/>
              <a:buNone/>
              <a:defRPr sz="1600" kern="1200">
                <a:solidFill>
                  <a:schemeClr val="tx2">
                    <a:lumMod val="75000"/>
                    <a:lumOff val="25000"/>
                  </a:schemeClr>
                </a:solidFill>
                <a:latin typeface="+mn-lt"/>
                <a:ea typeface="+mn-ea"/>
                <a:cs typeface="+mn-cs"/>
              </a:defRPr>
            </a:lvl4pPr>
            <a:lvl5pPr marL="1828800" indent="0" algn="ctr" defTabSz="914400" rtl="1" eaLnBrk="1" latinLnBrk="0" hangingPunct="1">
              <a:lnSpc>
                <a:spcPct val="111000"/>
              </a:lnSpc>
              <a:spcBef>
                <a:spcPts val="930"/>
              </a:spcBef>
              <a:buFont typeface="Corbel" panose="020B0503020204020204" pitchFamily="34" charset="0"/>
              <a:buNone/>
              <a:defRPr sz="1600" i="1" kern="1200">
                <a:solidFill>
                  <a:schemeClr val="tx2">
                    <a:lumMod val="75000"/>
                    <a:lumOff val="25000"/>
                  </a:schemeClr>
                </a:solidFill>
                <a:latin typeface="+mn-lt"/>
                <a:ea typeface="+mn-ea"/>
                <a:cs typeface="+mn-cs"/>
              </a:defRPr>
            </a:lvl5pPr>
            <a:lvl6pPr marL="2286000" indent="0" algn="ctr" defTabSz="914400" rtl="1" eaLnBrk="1" latinLnBrk="0" hangingPunct="1">
              <a:lnSpc>
                <a:spcPct val="111000"/>
              </a:lnSpc>
              <a:spcBef>
                <a:spcPts val="930"/>
              </a:spcBef>
              <a:buFont typeface="Corbel" panose="020B0503020204020204" pitchFamily="34" charset="0"/>
              <a:buNone/>
              <a:defRPr sz="1600" kern="1200">
                <a:solidFill>
                  <a:schemeClr val="accent1">
                    <a:lumMod val="75000"/>
                  </a:schemeClr>
                </a:solidFill>
                <a:latin typeface="+mn-lt"/>
                <a:ea typeface="+mn-ea"/>
                <a:cs typeface="+mn-cs"/>
              </a:defRPr>
            </a:lvl6pPr>
            <a:lvl7pPr marL="2743200" indent="0" algn="ctr" defTabSz="914400" rtl="1" eaLnBrk="1" latinLnBrk="0" hangingPunct="1">
              <a:lnSpc>
                <a:spcPct val="111000"/>
              </a:lnSpc>
              <a:spcBef>
                <a:spcPts val="930"/>
              </a:spcBef>
              <a:buFont typeface="Corbel" panose="020B0503020204020204" pitchFamily="34" charset="0"/>
              <a:buNone/>
              <a:defRPr sz="1600" i="1" kern="1200">
                <a:solidFill>
                  <a:schemeClr val="accent1">
                    <a:lumMod val="75000"/>
                  </a:schemeClr>
                </a:solidFill>
                <a:latin typeface="+mn-lt"/>
                <a:ea typeface="+mn-ea"/>
                <a:cs typeface="+mn-cs"/>
              </a:defRPr>
            </a:lvl7pPr>
            <a:lvl8pPr marL="3200400" indent="0" algn="ctr" defTabSz="914400" rtl="1" eaLnBrk="1" latinLnBrk="0" hangingPunct="1">
              <a:lnSpc>
                <a:spcPct val="111000"/>
              </a:lnSpc>
              <a:spcBef>
                <a:spcPts val="930"/>
              </a:spcBef>
              <a:buFont typeface="Corbel" panose="020B0503020204020204" pitchFamily="34" charset="0"/>
              <a:buNone/>
              <a:defRPr sz="1600" kern="1200">
                <a:solidFill>
                  <a:schemeClr val="accent1">
                    <a:lumMod val="75000"/>
                  </a:schemeClr>
                </a:solidFill>
                <a:latin typeface="+mn-lt"/>
                <a:ea typeface="+mn-ea"/>
                <a:cs typeface="+mn-cs"/>
              </a:defRPr>
            </a:lvl8pPr>
            <a:lvl9pPr marL="3657600" indent="0" algn="ctr" defTabSz="914400" rtl="1" eaLnBrk="1" latinLnBrk="0" hangingPunct="1">
              <a:lnSpc>
                <a:spcPct val="111000"/>
              </a:lnSpc>
              <a:spcBef>
                <a:spcPts val="930"/>
              </a:spcBef>
              <a:buFont typeface="Corbel" panose="020B0503020204020204" pitchFamily="34" charset="0"/>
              <a:buNone/>
              <a:defRPr sz="1600" i="1" kern="1200">
                <a:solidFill>
                  <a:schemeClr val="accent1">
                    <a:lumMod val="75000"/>
                  </a:schemeClr>
                </a:solidFill>
                <a:latin typeface="+mn-lt"/>
                <a:ea typeface="+mn-ea"/>
                <a:cs typeface="+mn-cs"/>
              </a:defRPr>
            </a:lvl9pPr>
          </a:lstStyle>
          <a:p>
            <a:r>
              <a:rPr lang="en-US" sz="3200" b="1" dirty="0">
                <a:solidFill>
                  <a:schemeClr val="accent2">
                    <a:lumMod val="60000"/>
                    <a:lumOff val="40000"/>
                  </a:schemeClr>
                </a:solidFill>
                <a:latin typeface="Stylus BT" panose="020E0402020206020304" pitchFamily="34" charset="0"/>
              </a:rPr>
              <a:t>Feras Arafat</a:t>
            </a:r>
            <a:endParaRPr lang="ar-JO" sz="3200" b="1" dirty="0">
              <a:solidFill>
                <a:schemeClr val="accent2">
                  <a:lumMod val="60000"/>
                  <a:lumOff val="40000"/>
                </a:schemeClr>
              </a:solidFill>
              <a:latin typeface="Stylus BT" panose="020E0402020206020304" pitchFamily="34" charset="0"/>
            </a:endParaRPr>
          </a:p>
        </p:txBody>
      </p:sp>
      <p:sp>
        <p:nvSpPr>
          <p:cNvPr id="9" name="Subtitle 2"/>
          <p:cNvSpPr txBox="1">
            <a:spLocks/>
          </p:cNvSpPr>
          <p:nvPr/>
        </p:nvSpPr>
        <p:spPr>
          <a:xfrm>
            <a:off x="6452745" y="2093344"/>
            <a:ext cx="4489382" cy="1146330"/>
          </a:xfrm>
          <a:prstGeom prst="rect">
            <a:avLst/>
          </a:prstGeom>
        </p:spPr>
        <p:txBody>
          <a:bodyPr vert="horz" lIns="91440" tIns="45720" rIns="91440" bIns="45720" rtlCol="0" anchor="t">
            <a:noAutofit/>
          </a:bodyPr>
          <a:lstStyle>
            <a:lvl1pPr marL="0" indent="0" algn="l" defTabSz="914400" rtl="1" eaLnBrk="1" latinLnBrk="0" hangingPunct="1">
              <a:lnSpc>
                <a:spcPct val="130000"/>
              </a:lnSpc>
              <a:spcBef>
                <a:spcPts val="930"/>
              </a:spcBef>
              <a:buFont typeface="Corbel" panose="020B0503020204020204" pitchFamily="34" charset="0"/>
              <a:buNone/>
              <a:defRPr sz="2000" kern="1200" baseline="0">
                <a:solidFill>
                  <a:schemeClr val="bg2"/>
                </a:solidFill>
                <a:latin typeface="+mn-lt"/>
                <a:ea typeface="+mn-ea"/>
                <a:cs typeface="+mn-cs"/>
              </a:defRPr>
            </a:lvl1pPr>
            <a:lvl2pPr marL="457200" indent="0" algn="ctr" defTabSz="914400" rtl="1" eaLnBrk="1" latinLnBrk="0" hangingPunct="1">
              <a:lnSpc>
                <a:spcPct val="111000"/>
              </a:lnSpc>
              <a:spcBef>
                <a:spcPts val="930"/>
              </a:spcBef>
              <a:buFont typeface="Corbel" panose="020B0503020204020204" pitchFamily="34" charset="0"/>
              <a:buNone/>
              <a:defRPr sz="2000" kern="1200">
                <a:solidFill>
                  <a:schemeClr val="tx2">
                    <a:lumMod val="75000"/>
                    <a:lumOff val="25000"/>
                  </a:schemeClr>
                </a:solidFill>
                <a:latin typeface="+mn-lt"/>
                <a:ea typeface="+mn-ea"/>
                <a:cs typeface="+mn-cs"/>
              </a:defRPr>
            </a:lvl2pPr>
            <a:lvl3pPr marL="914400" indent="0" algn="ctr" defTabSz="914400" rtl="1" eaLnBrk="1" latinLnBrk="0" hangingPunct="1">
              <a:lnSpc>
                <a:spcPct val="111000"/>
              </a:lnSpc>
              <a:spcBef>
                <a:spcPts val="930"/>
              </a:spcBef>
              <a:buFont typeface="Corbel" panose="020B0503020204020204" pitchFamily="34" charset="0"/>
              <a:buNone/>
              <a:defRPr sz="1800" i="1" kern="1200">
                <a:solidFill>
                  <a:schemeClr val="tx2">
                    <a:lumMod val="75000"/>
                    <a:lumOff val="25000"/>
                  </a:schemeClr>
                </a:solidFill>
                <a:latin typeface="+mn-lt"/>
                <a:ea typeface="+mn-ea"/>
                <a:cs typeface="+mn-cs"/>
              </a:defRPr>
            </a:lvl3pPr>
            <a:lvl4pPr marL="1371600" indent="0" algn="ctr" defTabSz="914400" rtl="1" eaLnBrk="1" latinLnBrk="0" hangingPunct="1">
              <a:lnSpc>
                <a:spcPct val="111000"/>
              </a:lnSpc>
              <a:spcBef>
                <a:spcPts val="930"/>
              </a:spcBef>
              <a:buFont typeface="Corbel" panose="020B0503020204020204" pitchFamily="34" charset="0"/>
              <a:buNone/>
              <a:defRPr sz="1600" kern="1200">
                <a:solidFill>
                  <a:schemeClr val="tx2">
                    <a:lumMod val="75000"/>
                    <a:lumOff val="25000"/>
                  </a:schemeClr>
                </a:solidFill>
                <a:latin typeface="+mn-lt"/>
                <a:ea typeface="+mn-ea"/>
                <a:cs typeface="+mn-cs"/>
              </a:defRPr>
            </a:lvl4pPr>
            <a:lvl5pPr marL="1828800" indent="0" algn="ctr" defTabSz="914400" rtl="1" eaLnBrk="1" latinLnBrk="0" hangingPunct="1">
              <a:lnSpc>
                <a:spcPct val="111000"/>
              </a:lnSpc>
              <a:spcBef>
                <a:spcPts val="930"/>
              </a:spcBef>
              <a:buFont typeface="Corbel" panose="020B0503020204020204" pitchFamily="34" charset="0"/>
              <a:buNone/>
              <a:defRPr sz="1600" i="1" kern="1200">
                <a:solidFill>
                  <a:schemeClr val="tx2">
                    <a:lumMod val="75000"/>
                    <a:lumOff val="25000"/>
                  </a:schemeClr>
                </a:solidFill>
                <a:latin typeface="+mn-lt"/>
                <a:ea typeface="+mn-ea"/>
                <a:cs typeface="+mn-cs"/>
              </a:defRPr>
            </a:lvl5pPr>
            <a:lvl6pPr marL="2286000" indent="0" algn="ctr" defTabSz="914400" rtl="1" eaLnBrk="1" latinLnBrk="0" hangingPunct="1">
              <a:lnSpc>
                <a:spcPct val="111000"/>
              </a:lnSpc>
              <a:spcBef>
                <a:spcPts val="930"/>
              </a:spcBef>
              <a:buFont typeface="Corbel" panose="020B0503020204020204" pitchFamily="34" charset="0"/>
              <a:buNone/>
              <a:defRPr sz="1600" kern="1200">
                <a:solidFill>
                  <a:schemeClr val="accent1">
                    <a:lumMod val="75000"/>
                  </a:schemeClr>
                </a:solidFill>
                <a:latin typeface="+mn-lt"/>
                <a:ea typeface="+mn-ea"/>
                <a:cs typeface="+mn-cs"/>
              </a:defRPr>
            </a:lvl6pPr>
            <a:lvl7pPr marL="2743200" indent="0" algn="ctr" defTabSz="914400" rtl="1" eaLnBrk="1" latinLnBrk="0" hangingPunct="1">
              <a:lnSpc>
                <a:spcPct val="111000"/>
              </a:lnSpc>
              <a:spcBef>
                <a:spcPts val="930"/>
              </a:spcBef>
              <a:buFont typeface="Corbel" panose="020B0503020204020204" pitchFamily="34" charset="0"/>
              <a:buNone/>
              <a:defRPr sz="1600" i="1" kern="1200">
                <a:solidFill>
                  <a:schemeClr val="accent1">
                    <a:lumMod val="75000"/>
                  </a:schemeClr>
                </a:solidFill>
                <a:latin typeface="+mn-lt"/>
                <a:ea typeface="+mn-ea"/>
                <a:cs typeface="+mn-cs"/>
              </a:defRPr>
            </a:lvl7pPr>
            <a:lvl8pPr marL="3200400" indent="0" algn="ctr" defTabSz="914400" rtl="1" eaLnBrk="1" latinLnBrk="0" hangingPunct="1">
              <a:lnSpc>
                <a:spcPct val="111000"/>
              </a:lnSpc>
              <a:spcBef>
                <a:spcPts val="930"/>
              </a:spcBef>
              <a:buFont typeface="Corbel" panose="020B0503020204020204" pitchFamily="34" charset="0"/>
              <a:buNone/>
              <a:defRPr sz="1600" kern="1200">
                <a:solidFill>
                  <a:schemeClr val="accent1">
                    <a:lumMod val="75000"/>
                  </a:schemeClr>
                </a:solidFill>
                <a:latin typeface="+mn-lt"/>
                <a:ea typeface="+mn-ea"/>
                <a:cs typeface="+mn-cs"/>
              </a:defRPr>
            </a:lvl8pPr>
            <a:lvl9pPr marL="3657600" indent="0" algn="ctr" defTabSz="914400" rtl="1" eaLnBrk="1" latinLnBrk="0" hangingPunct="1">
              <a:lnSpc>
                <a:spcPct val="111000"/>
              </a:lnSpc>
              <a:spcBef>
                <a:spcPts val="930"/>
              </a:spcBef>
              <a:buFont typeface="Corbel" panose="020B0503020204020204" pitchFamily="34" charset="0"/>
              <a:buNone/>
              <a:defRPr sz="1600" i="1" kern="1200">
                <a:solidFill>
                  <a:schemeClr val="accent1">
                    <a:lumMod val="75000"/>
                  </a:schemeClr>
                </a:solidFill>
                <a:latin typeface="+mn-lt"/>
                <a:ea typeface="+mn-ea"/>
                <a:cs typeface="+mn-cs"/>
              </a:defRPr>
            </a:lvl9pPr>
          </a:lstStyle>
          <a:p>
            <a:r>
              <a:rPr lang="en-US" sz="3200" b="1" dirty="0">
                <a:solidFill>
                  <a:schemeClr val="accent2">
                    <a:lumMod val="60000"/>
                    <a:lumOff val="40000"/>
                  </a:schemeClr>
                </a:solidFill>
                <a:latin typeface="Stylus BT" panose="020E0402020206020304" pitchFamily="34" charset="0"/>
              </a:rPr>
              <a:t>Ahmad Nofal</a:t>
            </a:r>
            <a:endParaRPr lang="ar-JO" sz="3200" b="1" dirty="0">
              <a:solidFill>
                <a:schemeClr val="accent2">
                  <a:lumMod val="60000"/>
                  <a:lumOff val="40000"/>
                </a:schemeClr>
              </a:solidFill>
              <a:latin typeface="Stylus BT" panose="020E0402020206020304" pitchFamily="34" charset="0"/>
            </a:endParaRPr>
          </a:p>
        </p:txBody>
      </p:sp>
      <p:sp>
        <p:nvSpPr>
          <p:cNvPr id="10" name="Subtitle 2"/>
          <p:cNvSpPr txBox="1">
            <a:spLocks/>
          </p:cNvSpPr>
          <p:nvPr/>
        </p:nvSpPr>
        <p:spPr>
          <a:xfrm>
            <a:off x="6452745" y="3792046"/>
            <a:ext cx="4489382" cy="1146330"/>
          </a:xfrm>
          <a:prstGeom prst="rect">
            <a:avLst/>
          </a:prstGeom>
        </p:spPr>
        <p:txBody>
          <a:bodyPr vert="horz" lIns="91440" tIns="45720" rIns="91440" bIns="45720" rtlCol="0" anchor="t">
            <a:noAutofit/>
          </a:bodyPr>
          <a:lstStyle>
            <a:lvl1pPr marL="0" indent="0" algn="l" defTabSz="914400" rtl="1" eaLnBrk="1" latinLnBrk="0" hangingPunct="1">
              <a:lnSpc>
                <a:spcPct val="130000"/>
              </a:lnSpc>
              <a:spcBef>
                <a:spcPts val="930"/>
              </a:spcBef>
              <a:buFont typeface="Corbel" panose="020B0503020204020204" pitchFamily="34" charset="0"/>
              <a:buNone/>
              <a:defRPr sz="2000" kern="1200" baseline="0">
                <a:solidFill>
                  <a:schemeClr val="bg2"/>
                </a:solidFill>
                <a:latin typeface="+mn-lt"/>
                <a:ea typeface="+mn-ea"/>
                <a:cs typeface="+mn-cs"/>
              </a:defRPr>
            </a:lvl1pPr>
            <a:lvl2pPr marL="457200" indent="0" algn="ctr" defTabSz="914400" rtl="1" eaLnBrk="1" latinLnBrk="0" hangingPunct="1">
              <a:lnSpc>
                <a:spcPct val="111000"/>
              </a:lnSpc>
              <a:spcBef>
                <a:spcPts val="930"/>
              </a:spcBef>
              <a:buFont typeface="Corbel" panose="020B0503020204020204" pitchFamily="34" charset="0"/>
              <a:buNone/>
              <a:defRPr sz="2000" kern="1200">
                <a:solidFill>
                  <a:schemeClr val="tx2">
                    <a:lumMod val="75000"/>
                    <a:lumOff val="25000"/>
                  </a:schemeClr>
                </a:solidFill>
                <a:latin typeface="+mn-lt"/>
                <a:ea typeface="+mn-ea"/>
                <a:cs typeface="+mn-cs"/>
              </a:defRPr>
            </a:lvl2pPr>
            <a:lvl3pPr marL="914400" indent="0" algn="ctr" defTabSz="914400" rtl="1" eaLnBrk="1" latinLnBrk="0" hangingPunct="1">
              <a:lnSpc>
                <a:spcPct val="111000"/>
              </a:lnSpc>
              <a:spcBef>
                <a:spcPts val="930"/>
              </a:spcBef>
              <a:buFont typeface="Corbel" panose="020B0503020204020204" pitchFamily="34" charset="0"/>
              <a:buNone/>
              <a:defRPr sz="1800" i="1" kern="1200">
                <a:solidFill>
                  <a:schemeClr val="tx2">
                    <a:lumMod val="75000"/>
                    <a:lumOff val="25000"/>
                  </a:schemeClr>
                </a:solidFill>
                <a:latin typeface="+mn-lt"/>
                <a:ea typeface="+mn-ea"/>
                <a:cs typeface="+mn-cs"/>
              </a:defRPr>
            </a:lvl3pPr>
            <a:lvl4pPr marL="1371600" indent="0" algn="ctr" defTabSz="914400" rtl="1" eaLnBrk="1" latinLnBrk="0" hangingPunct="1">
              <a:lnSpc>
                <a:spcPct val="111000"/>
              </a:lnSpc>
              <a:spcBef>
                <a:spcPts val="930"/>
              </a:spcBef>
              <a:buFont typeface="Corbel" panose="020B0503020204020204" pitchFamily="34" charset="0"/>
              <a:buNone/>
              <a:defRPr sz="1600" kern="1200">
                <a:solidFill>
                  <a:schemeClr val="tx2">
                    <a:lumMod val="75000"/>
                    <a:lumOff val="25000"/>
                  </a:schemeClr>
                </a:solidFill>
                <a:latin typeface="+mn-lt"/>
                <a:ea typeface="+mn-ea"/>
                <a:cs typeface="+mn-cs"/>
              </a:defRPr>
            </a:lvl4pPr>
            <a:lvl5pPr marL="1828800" indent="0" algn="ctr" defTabSz="914400" rtl="1" eaLnBrk="1" latinLnBrk="0" hangingPunct="1">
              <a:lnSpc>
                <a:spcPct val="111000"/>
              </a:lnSpc>
              <a:spcBef>
                <a:spcPts val="930"/>
              </a:spcBef>
              <a:buFont typeface="Corbel" panose="020B0503020204020204" pitchFamily="34" charset="0"/>
              <a:buNone/>
              <a:defRPr sz="1600" i="1" kern="1200">
                <a:solidFill>
                  <a:schemeClr val="tx2">
                    <a:lumMod val="75000"/>
                    <a:lumOff val="25000"/>
                  </a:schemeClr>
                </a:solidFill>
                <a:latin typeface="+mn-lt"/>
                <a:ea typeface="+mn-ea"/>
                <a:cs typeface="+mn-cs"/>
              </a:defRPr>
            </a:lvl5pPr>
            <a:lvl6pPr marL="2286000" indent="0" algn="ctr" defTabSz="914400" rtl="1" eaLnBrk="1" latinLnBrk="0" hangingPunct="1">
              <a:lnSpc>
                <a:spcPct val="111000"/>
              </a:lnSpc>
              <a:spcBef>
                <a:spcPts val="930"/>
              </a:spcBef>
              <a:buFont typeface="Corbel" panose="020B0503020204020204" pitchFamily="34" charset="0"/>
              <a:buNone/>
              <a:defRPr sz="1600" kern="1200">
                <a:solidFill>
                  <a:schemeClr val="accent1">
                    <a:lumMod val="75000"/>
                  </a:schemeClr>
                </a:solidFill>
                <a:latin typeface="+mn-lt"/>
                <a:ea typeface="+mn-ea"/>
                <a:cs typeface="+mn-cs"/>
              </a:defRPr>
            </a:lvl6pPr>
            <a:lvl7pPr marL="2743200" indent="0" algn="ctr" defTabSz="914400" rtl="1" eaLnBrk="1" latinLnBrk="0" hangingPunct="1">
              <a:lnSpc>
                <a:spcPct val="111000"/>
              </a:lnSpc>
              <a:spcBef>
                <a:spcPts val="930"/>
              </a:spcBef>
              <a:buFont typeface="Corbel" panose="020B0503020204020204" pitchFamily="34" charset="0"/>
              <a:buNone/>
              <a:defRPr sz="1600" i="1" kern="1200">
                <a:solidFill>
                  <a:schemeClr val="accent1">
                    <a:lumMod val="75000"/>
                  </a:schemeClr>
                </a:solidFill>
                <a:latin typeface="+mn-lt"/>
                <a:ea typeface="+mn-ea"/>
                <a:cs typeface="+mn-cs"/>
              </a:defRPr>
            </a:lvl7pPr>
            <a:lvl8pPr marL="3200400" indent="0" algn="ctr" defTabSz="914400" rtl="1" eaLnBrk="1" latinLnBrk="0" hangingPunct="1">
              <a:lnSpc>
                <a:spcPct val="111000"/>
              </a:lnSpc>
              <a:spcBef>
                <a:spcPts val="930"/>
              </a:spcBef>
              <a:buFont typeface="Corbel" panose="020B0503020204020204" pitchFamily="34" charset="0"/>
              <a:buNone/>
              <a:defRPr sz="1600" kern="1200">
                <a:solidFill>
                  <a:schemeClr val="accent1">
                    <a:lumMod val="75000"/>
                  </a:schemeClr>
                </a:solidFill>
                <a:latin typeface="+mn-lt"/>
                <a:ea typeface="+mn-ea"/>
                <a:cs typeface="+mn-cs"/>
              </a:defRPr>
            </a:lvl8pPr>
            <a:lvl9pPr marL="3657600" indent="0" algn="ctr" defTabSz="914400" rtl="1" eaLnBrk="1" latinLnBrk="0" hangingPunct="1">
              <a:lnSpc>
                <a:spcPct val="111000"/>
              </a:lnSpc>
              <a:spcBef>
                <a:spcPts val="930"/>
              </a:spcBef>
              <a:buFont typeface="Corbel" panose="020B0503020204020204" pitchFamily="34" charset="0"/>
              <a:buNone/>
              <a:defRPr sz="1600" i="1" kern="1200">
                <a:solidFill>
                  <a:schemeClr val="accent1">
                    <a:lumMod val="75000"/>
                  </a:schemeClr>
                </a:solidFill>
                <a:latin typeface="+mn-lt"/>
                <a:ea typeface="+mn-ea"/>
                <a:cs typeface="+mn-cs"/>
              </a:defRPr>
            </a:lvl9pPr>
          </a:lstStyle>
          <a:p>
            <a:r>
              <a:rPr lang="en-US" sz="3200" b="1" dirty="0">
                <a:solidFill>
                  <a:schemeClr val="accent2">
                    <a:lumMod val="60000"/>
                    <a:lumOff val="40000"/>
                  </a:schemeClr>
                </a:solidFill>
                <a:latin typeface="Stylus BT" panose="020E0402020206020304" pitchFamily="34" charset="0"/>
              </a:rPr>
              <a:t>Mohammad Sabri</a:t>
            </a:r>
            <a:endParaRPr lang="ar-JO" sz="3200" b="1" dirty="0">
              <a:solidFill>
                <a:schemeClr val="accent2">
                  <a:lumMod val="60000"/>
                  <a:lumOff val="40000"/>
                </a:schemeClr>
              </a:solidFill>
              <a:latin typeface="Stylus BT" panose="020E0402020206020304" pitchFamily="34" charset="0"/>
            </a:endParaRPr>
          </a:p>
        </p:txBody>
      </p:sp>
      <p:sp>
        <p:nvSpPr>
          <p:cNvPr id="11" name="Subtitle 2"/>
          <p:cNvSpPr txBox="1">
            <a:spLocks/>
          </p:cNvSpPr>
          <p:nvPr/>
        </p:nvSpPr>
        <p:spPr>
          <a:xfrm>
            <a:off x="6472065" y="4374824"/>
            <a:ext cx="4489382" cy="1146330"/>
          </a:xfrm>
          <a:prstGeom prst="rect">
            <a:avLst/>
          </a:prstGeom>
        </p:spPr>
        <p:txBody>
          <a:bodyPr vert="horz" lIns="91440" tIns="45720" rIns="91440" bIns="45720" rtlCol="0" anchor="t">
            <a:noAutofit/>
          </a:bodyPr>
          <a:lstStyle>
            <a:lvl1pPr marL="0" indent="0" algn="l" defTabSz="914400" rtl="1" eaLnBrk="1" latinLnBrk="0" hangingPunct="1">
              <a:lnSpc>
                <a:spcPct val="130000"/>
              </a:lnSpc>
              <a:spcBef>
                <a:spcPts val="930"/>
              </a:spcBef>
              <a:buFont typeface="Corbel" panose="020B0503020204020204" pitchFamily="34" charset="0"/>
              <a:buNone/>
              <a:defRPr sz="2000" kern="1200" baseline="0">
                <a:solidFill>
                  <a:schemeClr val="bg2"/>
                </a:solidFill>
                <a:latin typeface="+mn-lt"/>
                <a:ea typeface="+mn-ea"/>
                <a:cs typeface="+mn-cs"/>
              </a:defRPr>
            </a:lvl1pPr>
            <a:lvl2pPr marL="457200" indent="0" algn="ctr" defTabSz="914400" rtl="1" eaLnBrk="1" latinLnBrk="0" hangingPunct="1">
              <a:lnSpc>
                <a:spcPct val="111000"/>
              </a:lnSpc>
              <a:spcBef>
                <a:spcPts val="930"/>
              </a:spcBef>
              <a:buFont typeface="Corbel" panose="020B0503020204020204" pitchFamily="34" charset="0"/>
              <a:buNone/>
              <a:defRPr sz="2000" kern="1200">
                <a:solidFill>
                  <a:schemeClr val="tx2">
                    <a:lumMod val="75000"/>
                    <a:lumOff val="25000"/>
                  </a:schemeClr>
                </a:solidFill>
                <a:latin typeface="+mn-lt"/>
                <a:ea typeface="+mn-ea"/>
                <a:cs typeface="+mn-cs"/>
              </a:defRPr>
            </a:lvl2pPr>
            <a:lvl3pPr marL="914400" indent="0" algn="ctr" defTabSz="914400" rtl="1" eaLnBrk="1" latinLnBrk="0" hangingPunct="1">
              <a:lnSpc>
                <a:spcPct val="111000"/>
              </a:lnSpc>
              <a:spcBef>
                <a:spcPts val="930"/>
              </a:spcBef>
              <a:buFont typeface="Corbel" panose="020B0503020204020204" pitchFamily="34" charset="0"/>
              <a:buNone/>
              <a:defRPr sz="1800" i="1" kern="1200">
                <a:solidFill>
                  <a:schemeClr val="tx2">
                    <a:lumMod val="75000"/>
                    <a:lumOff val="25000"/>
                  </a:schemeClr>
                </a:solidFill>
                <a:latin typeface="+mn-lt"/>
                <a:ea typeface="+mn-ea"/>
                <a:cs typeface="+mn-cs"/>
              </a:defRPr>
            </a:lvl3pPr>
            <a:lvl4pPr marL="1371600" indent="0" algn="ctr" defTabSz="914400" rtl="1" eaLnBrk="1" latinLnBrk="0" hangingPunct="1">
              <a:lnSpc>
                <a:spcPct val="111000"/>
              </a:lnSpc>
              <a:spcBef>
                <a:spcPts val="930"/>
              </a:spcBef>
              <a:buFont typeface="Corbel" panose="020B0503020204020204" pitchFamily="34" charset="0"/>
              <a:buNone/>
              <a:defRPr sz="1600" kern="1200">
                <a:solidFill>
                  <a:schemeClr val="tx2">
                    <a:lumMod val="75000"/>
                    <a:lumOff val="25000"/>
                  </a:schemeClr>
                </a:solidFill>
                <a:latin typeface="+mn-lt"/>
                <a:ea typeface="+mn-ea"/>
                <a:cs typeface="+mn-cs"/>
              </a:defRPr>
            </a:lvl4pPr>
            <a:lvl5pPr marL="1828800" indent="0" algn="ctr" defTabSz="914400" rtl="1" eaLnBrk="1" latinLnBrk="0" hangingPunct="1">
              <a:lnSpc>
                <a:spcPct val="111000"/>
              </a:lnSpc>
              <a:spcBef>
                <a:spcPts val="930"/>
              </a:spcBef>
              <a:buFont typeface="Corbel" panose="020B0503020204020204" pitchFamily="34" charset="0"/>
              <a:buNone/>
              <a:defRPr sz="1600" i="1" kern="1200">
                <a:solidFill>
                  <a:schemeClr val="tx2">
                    <a:lumMod val="75000"/>
                    <a:lumOff val="25000"/>
                  </a:schemeClr>
                </a:solidFill>
                <a:latin typeface="+mn-lt"/>
                <a:ea typeface="+mn-ea"/>
                <a:cs typeface="+mn-cs"/>
              </a:defRPr>
            </a:lvl5pPr>
            <a:lvl6pPr marL="2286000" indent="0" algn="ctr" defTabSz="914400" rtl="1" eaLnBrk="1" latinLnBrk="0" hangingPunct="1">
              <a:lnSpc>
                <a:spcPct val="111000"/>
              </a:lnSpc>
              <a:spcBef>
                <a:spcPts val="930"/>
              </a:spcBef>
              <a:buFont typeface="Corbel" panose="020B0503020204020204" pitchFamily="34" charset="0"/>
              <a:buNone/>
              <a:defRPr sz="1600" kern="1200">
                <a:solidFill>
                  <a:schemeClr val="accent1">
                    <a:lumMod val="75000"/>
                  </a:schemeClr>
                </a:solidFill>
                <a:latin typeface="+mn-lt"/>
                <a:ea typeface="+mn-ea"/>
                <a:cs typeface="+mn-cs"/>
              </a:defRPr>
            </a:lvl6pPr>
            <a:lvl7pPr marL="2743200" indent="0" algn="ctr" defTabSz="914400" rtl="1" eaLnBrk="1" latinLnBrk="0" hangingPunct="1">
              <a:lnSpc>
                <a:spcPct val="111000"/>
              </a:lnSpc>
              <a:spcBef>
                <a:spcPts val="930"/>
              </a:spcBef>
              <a:buFont typeface="Corbel" panose="020B0503020204020204" pitchFamily="34" charset="0"/>
              <a:buNone/>
              <a:defRPr sz="1600" i="1" kern="1200">
                <a:solidFill>
                  <a:schemeClr val="accent1">
                    <a:lumMod val="75000"/>
                  </a:schemeClr>
                </a:solidFill>
                <a:latin typeface="+mn-lt"/>
                <a:ea typeface="+mn-ea"/>
                <a:cs typeface="+mn-cs"/>
              </a:defRPr>
            </a:lvl7pPr>
            <a:lvl8pPr marL="3200400" indent="0" algn="ctr" defTabSz="914400" rtl="1" eaLnBrk="1" latinLnBrk="0" hangingPunct="1">
              <a:lnSpc>
                <a:spcPct val="111000"/>
              </a:lnSpc>
              <a:spcBef>
                <a:spcPts val="930"/>
              </a:spcBef>
              <a:buFont typeface="Corbel" panose="020B0503020204020204" pitchFamily="34" charset="0"/>
              <a:buNone/>
              <a:defRPr sz="1600" kern="1200">
                <a:solidFill>
                  <a:schemeClr val="accent1">
                    <a:lumMod val="75000"/>
                  </a:schemeClr>
                </a:solidFill>
                <a:latin typeface="+mn-lt"/>
                <a:ea typeface="+mn-ea"/>
                <a:cs typeface="+mn-cs"/>
              </a:defRPr>
            </a:lvl8pPr>
            <a:lvl9pPr marL="3657600" indent="0" algn="ctr" defTabSz="914400" rtl="1" eaLnBrk="1" latinLnBrk="0" hangingPunct="1">
              <a:lnSpc>
                <a:spcPct val="111000"/>
              </a:lnSpc>
              <a:spcBef>
                <a:spcPts val="930"/>
              </a:spcBef>
              <a:buFont typeface="Corbel" panose="020B0503020204020204" pitchFamily="34" charset="0"/>
              <a:buNone/>
              <a:defRPr sz="1600" i="1" kern="1200">
                <a:solidFill>
                  <a:schemeClr val="accent1">
                    <a:lumMod val="75000"/>
                  </a:schemeClr>
                </a:solidFill>
                <a:latin typeface="+mn-lt"/>
                <a:ea typeface="+mn-ea"/>
                <a:cs typeface="+mn-cs"/>
              </a:defRPr>
            </a:lvl9pPr>
          </a:lstStyle>
          <a:p>
            <a:r>
              <a:rPr lang="en-US" sz="3200" b="1" dirty="0">
                <a:solidFill>
                  <a:schemeClr val="accent2">
                    <a:lumMod val="60000"/>
                    <a:lumOff val="40000"/>
                  </a:schemeClr>
                </a:solidFill>
                <a:latin typeface="Stylus BT" panose="020E0402020206020304" pitchFamily="34" charset="0"/>
              </a:rPr>
              <a:t>Bahaa younis</a:t>
            </a:r>
            <a:endParaRPr lang="ar-JO" sz="3200" b="1" dirty="0">
              <a:solidFill>
                <a:schemeClr val="accent2">
                  <a:lumMod val="60000"/>
                  <a:lumOff val="40000"/>
                </a:schemeClr>
              </a:solidFill>
              <a:latin typeface="Stylus BT" panose="020E0402020206020304" pitchFamily="34" charset="0"/>
            </a:endParaRPr>
          </a:p>
        </p:txBody>
      </p:sp>
      <p:sp>
        <p:nvSpPr>
          <p:cNvPr id="15" name="Rectangle 14"/>
          <p:cNvSpPr/>
          <p:nvPr/>
        </p:nvSpPr>
        <p:spPr>
          <a:xfrm>
            <a:off x="6023617" y="5148839"/>
            <a:ext cx="4653838" cy="430887"/>
          </a:xfrm>
          <a:prstGeom prst="rect">
            <a:avLst/>
          </a:prstGeom>
        </p:spPr>
        <p:txBody>
          <a:bodyPr wrap="none">
            <a:spAutoFit/>
          </a:bodyPr>
          <a:lstStyle/>
          <a:p>
            <a:r>
              <a:rPr lang="en-US" sz="2200" b="1" u="sng" dirty="0">
                <a:solidFill>
                  <a:schemeClr val="accent1">
                    <a:lumMod val="40000"/>
                    <a:lumOff val="60000"/>
                  </a:schemeClr>
                </a:solidFill>
              </a:rPr>
              <a:t>Supervisor</a:t>
            </a:r>
            <a:r>
              <a:rPr lang="en-US" b="1" u="sng" dirty="0">
                <a:solidFill>
                  <a:schemeClr val="accent1">
                    <a:lumMod val="40000"/>
                    <a:lumOff val="60000"/>
                  </a:schemeClr>
                </a:solidFill>
              </a:rPr>
              <a:t>:</a:t>
            </a:r>
            <a:r>
              <a:rPr lang="en-US" b="1" dirty="0">
                <a:solidFill>
                  <a:schemeClr val="accent1">
                    <a:lumMod val="40000"/>
                    <a:lumOff val="60000"/>
                  </a:schemeClr>
                </a:solidFill>
              </a:rPr>
              <a:t> </a:t>
            </a:r>
            <a:r>
              <a:rPr lang="en-US" b="1" dirty="0">
                <a:solidFill>
                  <a:schemeClr val="accent3">
                    <a:lumMod val="20000"/>
                    <a:lumOff val="80000"/>
                  </a:schemeClr>
                </a:solidFill>
              </a:rPr>
              <a:t>Eng. Salamah abd-Alfatah</a:t>
            </a:r>
            <a:endParaRPr lang="en-US" dirty="0">
              <a:solidFill>
                <a:schemeClr val="accent3">
                  <a:lumMod val="20000"/>
                  <a:lumOff val="80000"/>
                </a:schemeClr>
              </a:solidFill>
            </a:endParaRPr>
          </a:p>
        </p:txBody>
      </p:sp>
      <p:sp>
        <p:nvSpPr>
          <p:cNvPr id="17" name="Subtitle 2"/>
          <p:cNvSpPr txBox="1">
            <a:spLocks/>
          </p:cNvSpPr>
          <p:nvPr/>
        </p:nvSpPr>
        <p:spPr>
          <a:xfrm>
            <a:off x="6491384" y="3239674"/>
            <a:ext cx="4489382" cy="1146330"/>
          </a:xfrm>
          <a:prstGeom prst="rect">
            <a:avLst/>
          </a:prstGeom>
        </p:spPr>
        <p:txBody>
          <a:bodyPr vert="horz" lIns="91440" tIns="45720" rIns="91440" bIns="45720" rtlCol="0" anchor="t">
            <a:noAutofit/>
          </a:bodyPr>
          <a:lstStyle>
            <a:lvl1pPr marL="0" indent="0" algn="l" defTabSz="914400" rtl="1" eaLnBrk="1" latinLnBrk="0" hangingPunct="1">
              <a:lnSpc>
                <a:spcPct val="130000"/>
              </a:lnSpc>
              <a:spcBef>
                <a:spcPts val="930"/>
              </a:spcBef>
              <a:buFont typeface="Corbel" panose="020B0503020204020204" pitchFamily="34" charset="0"/>
              <a:buNone/>
              <a:defRPr sz="2000" kern="1200" baseline="0">
                <a:solidFill>
                  <a:schemeClr val="bg2"/>
                </a:solidFill>
                <a:latin typeface="+mn-lt"/>
                <a:ea typeface="+mn-ea"/>
                <a:cs typeface="+mn-cs"/>
              </a:defRPr>
            </a:lvl1pPr>
            <a:lvl2pPr marL="457200" indent="0" algn="ctr" defTabSz="914400" rtl="1" eaLnBrk="1" latinLnBrk="0" hangingPunct="1">
              <a:lnSpc>
                <a:spcPct val="111000"/>
              </a:lnSpc>
              <a:spcBef>
                <a:spcPts val="930"/>
              </a:spcBef>
              <a:buFont typeface="Corbel" panose="020B0503020204020204" pitchFamily="34" charset="0"/>
              <a:buNone/>
              <a:defRPr sz="2000" kern="1200">
                <a:solidFill>
                  <a:schemeClr val="tx2">
                    <a:lumMod val="75000"/>
                    <a:lumOff val="25000"/>
                  </a:schemeClr>
                </a:solidFill>
                <a:latin typeface="+mn-lt"/>
                <a:ea typeface="+mn-ea"/>
                <a:cs typeface="+mn-cs"/>
              </a:defRPr>
            </a:lvl2pPr>
            <a:lvl3pPr marL="914400" indent="0" algn="ctr" defTabSz="914400" rtl="1" eaLnBrk="1" latinLnBrk="0" hangingPunct="1">
              <a:lnSpc>
                <a:spcPct val="111000"/>
              </a:lnSpc>
              <a:spcBef>
                <a:spcPts val="930"/>
              </a:spcBef>
              <a:buFont typeface="Corbel" panose="020B0503020204020204" pitchFamily="34" charset="0"/>
              <a:buNone/>
              <a:defRPr sz="1800" i="1" kern="1200">
                <a:solidFill>
                  <a:schemeClr val="tx2">
                    <a:lumMod val="75000"/>
                    <a:lumOff val="25000"/>
                  </a:schemeClr>
                </a:solidFill>
                <a:latin typeface="+mn-lt"/>
                <a:ea typeface="+mn-ea"/>
                <a:cs typeface="+mn-cs"/>
              </a:defRPr>
            </a:lvl3pPr>
            <a:lvl4pPr marL="1371600" indent="0" algn="ctr" defTabSz="914400" rtl="1" eaLnBrk="1" latinLnBrk="0" hangingPunct="1">
              <a:lnSpc>
                <a:spcPct val="111000"/>
              </a:lnSpc>
              <a:spcBef>
                <a:spcPts val="930"/>
              </a:spcBef>
              <a:buFont typeface="Corbel" panose="020B0503020204020204" pitchFamily="34" charset="0"/>
              <a:buNone/>
              <a:defRPr sz="1600" kern="1200">
                <a:solidFill>
                  <a:schemeClr val="tx2">
                    <a:lumMod val="75000"/>
                    <a:lumOff val="25000"/>
                  </a:schemeClr>
                </a:solidFill>
                <a:latin typeface="+mn-lt"/>
                <a:ea typeface="+mn-ea"/>
                <a:cs typeface="+mn-cs"/>
              </a:defRPr>
            </a:lvl4pPr>
            <a:lvl5pPr marL="1828800" indent="0" algn="ctr" defTabSz="914400" rtl="1" eaLnBrk="1" latinLnBrk="0" hangingPunct="1">
              <a:lnSpc>
                <a:spcPct val="111000"/>
              </a:lnSpc>
              <a:spcBef>
                <a:spcPts val="930"/>
              </a:spcBef>
              <a:buFont typeface="Corbel" panose="020B0503020204020204" pitchFamily="34" charset="0"/>
              <a:buNone/>
              <a:defRPr sz="1600" i="1" kern="1200">
                <a:solidFill>
                  <a:schemeClr val="tx2">
                    <a:lumMod val="75000"/>
                    <a:lumOff val="25000"/>
                  </a:schemeClr>
                </a:solidFill>
                <a:latin typeface="+mn-lt"/>
                <a:ea typeface="+mn-ea"/>
                <a:cs typeface="+mn-cs"/>
              </a:defRPr>
            </a:lvl5pPr>
            <a:lvl6pPr marL="2286000" indent="0" algn="ctr" defTabSz="914400" rtl="1" eaLnBrk="1" latinLnBrk="0" hangingPunct="1">
              <a:lnSpc>
                <a:spcPct val="111000"/>
              </a:lnSpc>
              <a:spcBef>
                <a:spcPts val="930"/>
              </a:spcBef>
              <a:buFont typeface="Corbel" panose="020B0503020204020204" pitchFamily="34" charset="0"/>
              <a:buNone/>
              <a:defRPr sz="1600" kern="1200">
                <a:solidFill>
                  <a:schemeClr val="accent1">
                    <a:lumMod val="75000"/>
                  </a:schemeClr>
                </a:solidFill>
                <a:latin typeface="+mn-lt"/>
                <a:ea typeface="+mn-ea"/>
                <a:cs typeface="+mn-cs"/>
              </a:defRPr>
            </a:lvl6pPr>
            <a:lvl7pPr marL="2743200" indent="0" algn="ctr" defTabSz="914400" rtl="1" eaLnBrk="1" latinLnBrk="0" hangingPunct="1">
              <a:lnSpc>
                <a:spcPct val="111000"/>
              </a:lnSpc>
              <a:spcBef>
                <a:spcPts val="930"/>
              </a:spcBef>
              <a:buFont typeface="Corbel" panose="020B0503020204020204" pitchFamily="34" charset="0"/>
              <a:buNone/>
              <a:defRPr sz="1600" i="1" kern="1200">
                <a:solidFill>
                  <a:schemeClr val="accent1">
                    <a:lumMod val="75000"/>
                  </a:schemeClr>
                </a:solidFill>
                <a:latin typeface="+mn-lt"/>
                <a:ea typeface="+mn-ea"/>
                <a:cs typeface="+mn-cs"/>
              </a:defRPr>
            </a:lvl7pPr>
            <a:lvl8pPr marL="3200400" indent="0" algn="ctr" defTabSz="914400" rtl="1" eaLnBrk="1" latinLnBrk="0" hangingPunct="1">
              <a:lnSpc>
                <a:spcPct val="111000"/>
              </a:lnSpc>
              <a:spcBef>
                <a:spcPts val="930"/>
              </a:spcBef>
              <a:buFont typeface="Corbel" panose="020B0503020204020204" pitchFamily="34" charset="0"/>
              <a:buNone/>
              <a:defRPr sz="1600" kern="1200">
                <a:solidFill>
                  <a:schemeClr val="accent1">
                    <a:lumMod val="75000"/>
                  </a:schemeClr>
                </a:solidFill>
                <a:latin typeface="+mn-lt"/>
                <a:ea typeface="+mn-ea"/>
                <a:cs typeface="+mn-cs"/>
              </a:defRPr>
            </a:lvl8pPr>
            <a:lvl9pPr marL="3657600" indent="0" algn="ctr" defTabSz="914400" rtl="1" eaLnBrk="1" latinLnBrk="0" hangingPunct="1">
              <a:lnSpc>
                <a:spcPct val="111000"/>
              </a:lnSpc>
              <a:spcBef>
                <a:spcPts val="930"/>
              </a:spcBef>
              <a:buFont typeface="Corbel" panose="020B0503020204020204" pitchFamily="34" charset="0"/>
              <a:buNone/>
              <a:defRPr sz="1600" i="1" kern="1200">
                <a:solidFill>
                  <a:schemeClr val="accent1">
                    <a:lumMod val="75000"/>
                  </a:schemeClr>
                </a:solidFill>
                <a:latin typeface="+mn-lt"/>
                <a:ea typeface="+mn-ea"/>
                <a:cs typeface="+mn-cs"/>
              </a:defRPr>
            </a:lvl9pPr>
          </a:lstStyle>
          <a:p>
            <a:r>
              <a:rPr lang="en-US" sz="3200" b="1" dirty="0">
                <a:solidFill>
                  <a:schemeClr val="accent2">
                    <a:lumMod val="60000"/>
                    <a:lumOff val="40000"/>
                  </a:schemeClr>
                </a:solidFill>
                <a:latin typeface="Stylus BT" panose="020E0402020206020304" pitchFamily="34" charset="0"/>
              </a:rPr>
              <a:t>Said Abdallah</a:t>
            </a:r>
            <a:endParaRPr lang="ar-JO" sz="3200" b="1" dirty="0">
              <a:solidFill>
                <a:schemeClr val="accent2">
                  <a:lumMod val="60000"/>
                  <a:lumOff val="40000"/>
                </a:schemeClr>
              </a:solidFill>
              <a:latin typeface="Stylus BT" panose="020E04020202060203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5577" y="13379"/>
            <a:ext cx="4630831" cy="6844621"/>
          </a:xfrm>
          <a:prstGeom prst="rect">
            <a:avLst/>
          </a:prstGeom>
        </p:spPr>
      </p:pic>
    </p:spTree>
    <p:extLst>
      <p:ext uri="{BB962C8B-B14F-4D97-AF65-F5344CB8AC3E}">
        <p14:creationId xmlns:p14="http://schemas.microsoft.com/office/powerpoint/2010/main" val="6730709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396735" y="1020864"/>
            <a:ext cx="6945000" cy="5837136"/>
          </a:xfrm>
          <a:prstGeom prst="rect">
            <a:avLst/>
          </a:prstGeom>
        </p:spPr>
      </p:pic>
      <p:cxnSp>
        <p:nvCxnSpPr>
          <p:cNvPr id="4" name="Straight Arrow Connector 3"/>
          <p:cNvCxnSpPr/>
          <p:nvPr/>
        </p:nvCxnSpPr>
        <p:spPr>
          <a:xfrm flipH="1" flipV="1">
            <a:off x="3854100" y="1249850"/>
            <a:ext cx="0" cy="4365938"/>
          </a:xfrm>
          <a:prstGeom prst="straightConnector1">
            <a:avLst/>
          </a:prstGeom>
          <a:ln w="57150">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5491196" y="3203833"/>
            <a:ext cx="2815677" cy="351406"/>
          </a:xfrm>
          <a:prstGeom prst="straightConnector1">
            <a:avLst/>
          </a:prstGeom>
          <a:ln w="57150">
            <a:solidFill>
              <a:srgbClr val="7030A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6869235" y="4540952"/>
            <a:ext cx="991674" cy="953036"/>
          </a:xfrm>
          <a:prstGeom prst="straightConnector1">
            <a:avLst/>
          </a:prstGeom>
          <a:ln w="57150">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065172" y="2706191"/>
            <a:ext cx="1039901" cy="369332"/>
          </a:xfrm>
          <a:prstGeom prst="rect">
            <a:avLst/>
          </a:prstGeom>
          <a:noFill/>
        </p:spPr>
        <p:txBody>
          <a:bodyPr wrap="square" rtlCol="0">
            <a:spAutoFit/>
          </a:bodyPr>
          <a:lstStyle/>
          <a:p>
            <a:r>
              <a:rPr lang="en-US" dirty="0" smtClean="0">
                <a:solidFill>
                  <a:srgbClr val="C00000"/>
                </a:solidFill>
              </a:rPr>
              <a:t>Z-axis</a:t>
            </a:r>
            <a:endParaRPr lang="en-US" dirty="0">
              <a:solidFill>
                <a:srgbClr val="C00000"/>
              </a:solidFill>
            </a:endParaRPr>
          </a:p>
        </p:txBody>
      </p:sp>
      <p:sp>
        <p:nvSpPr>
          <p:cNvPr id="14" name="TextBox 13"/>
          <p:cNvSpPr txBox="1"/>
          <p:nvPr/>
        </p:nvSpPr>
        <p:spPr>
          <a:xfrm>
            <a:off x="6430598" y="4670547"/>
            <a:ext cx="1039901" cy="369332"/>
          </a:xfrm>
          <a:prstGeom prst="rect">
            <a:avLst/>
          </a:prstGeom>
          <a:noFill/>
        </p:spPr>
        <p:txBody>
          <a:bodyPr wrap="square" rtlCol="0">
            <a:spAutoFit/>
          </a:bodyPr>
          <a:lstStyle/>
          <a:p>
            <a:r>
              <a:rPr lang="en-US" dirty="0" smtClean="0">
                <a:solidFill>
                  <a:schemeClr val="bg1"/>
                </a:solidFill>
              </a:rPr>
              <a:t>Y- axis</a:t>
            </a:r>
            <a:endParaRPr lang="en-US" dirty="0">
              <a:solidFill>
                <a:schemeClr val="bg1"/>
              </a:solidFill>
            </a:endParaRPr>
          </a:p>
        </p:txBody>
      </p:sp>
      <p:sp>
        <p:nvSpPr>
          <p:cNvPr id="15" name="TextBox 14"/>
          <p:cNvSpPr txBox="1"/>
          <p:nvPr/>
        </p:nvSpPr>
        <p:spPr>
          <a:xfrm>
            <a:off x="6379083" y="2834501"/>
            <a:ext cx="1039901" cy="369332"/>
          </a:xfrm>
          <a:prstGeom prst="rect">
            <a:avLst/>
          </a:prstGeom>
          <a:noFill/>
        </p:spPr>
        <p:txBody>
          <a:bodyPr wrap="square" rtlCol="0">
            <a:spAutoFit/>
          </a:bodyPr>
          <a:lstStyle/>
          <a:p>
            <a:r>
              <a:rPr lang="en-US" dirty="0" smtClean="0">
                <a:solidFill>
                  <a:srgbClr val="7030A0"/>
                </a:solidFill>
              </a:rPr>
              <a:t>X- axis</a:t>
            </a:r>
            <a:endParaRPr lang="en-US" dirty="0">
              <a:solidFill>
                <a:srgbClr val="7030A0"/>
              </a:solidFill>
            </a:endParaRPr>
          </a:p>
        </p:txBody>
      </p:sp>
      <p:cxnSp>
        <p:nvCxnSpPr>
          <p:cNvPr id="17" name="Straight Arrow Connector 16"/>
          <p:cNvCxnSpPr/>
          <p:nvPr/>
        </p:nvCxnSpPr>
        <p:spPr>
          <a:xfrm flipH="1" flipV="1">
            <a:off x="5032353" y="4441136"/>
            <a:ext cx="1" cy="51928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022761" y="4986174"/>
            <a:ext cx="608902" cy="9689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4662976" y="4973295"/>
            <a:ext cx="366671" cy="35663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471879" y="5043020"/>
            <a:ext cx="320328" cy="369332"/>
          </a:xfrm>
          <a:prstGeom prst="rect">
            <a:avLst/>
          </a:prstGeom>
          <a:noFill/>
        </p:spPr>
        <p:txBody>
          <a:bodyPr wrap="square" rtlCol="0">
            <a:spAutoFit/>
          </a:bodyPr>
          <a:lstStyle/>
          <a:p>
            <a:r>
              <a:rPr lang="en-US" b="1" dirty="0" smtClean="0">
                <a:solidFill>
                  <a:srgbClr val="FFFF00"/>
                </a:solidFill>
              </a:rPr>
              <a:t>X</a:t>
            </a:r>
            <a:endParaRPr lang="en-US" b="1" dirty="0">
              <a:solidFill>
                <a:srgbClr val="FFFF00"/>
              </a:solidFill>
            </a:endParaRPr>
          </a:p>
        </p:txBody>
      </p:sp>
      <p:sp>
        <p:nvSpPr>
          <p:cNvPr id="23" name="TextBox 22"/>
          <p:cNvSpPr txBox="1"/>
          <p:nvPr/>
        </p:nvSpPr>
        <p:spPr>
          <a:xfrm>
            <a:off x="4476612" y="5033100"/>
            <a:ext cx="320328" cy="369332"/>
          </a:xfrm>
          <a:prstGeom prst="rect">
            <a:avLst/>
          </a:prstGeom>
          <a:noFill/>
        </p:spPr>
        <p:txBody>
          <a:bodyPr wrap="square" rtlCol="0">
            <a:spAutoFit/>
          </a:bodyPr>
          <a:lstStyle/>
          <a:p>
            <a:r>
              <a:rPr lang="en-US" b="1" dirty="0" smtClean="0">
                <a:solidFill>
                  <a:srgbClr val="FFFF00"/>
                </a:solidFill>
              </a:rPr>
              <a:t>Y</a:t>
            </a:r>
            <a:endParaRPr lang="en-US" b="1" dirty="0">
              <a:solidFill>
                <a:srgbClr val="FFFF00"/>
              </a:solidFill>
            </a:endParaRPr>
          </a:p>
        </p:txBody>
      </p:sp>
      <p:sp>
        <p:nvSpPr>
          <p:cNvPr id="24" name="TextBox 23"/>
          <p:cNvSpPr txBox="1"/>
          <p:nvPr/>
        </p:nvSpPr>
        <p:spPr>
          <a:xfrm>
            <a:off x="4872189" y="4097920"/>
            <a:ext cx="320328" cy="369332"/>
          </a:xfrm>
          <a:prstGeom prst="rect">
            <a:avLst/>
          </a:prstGeom>
          <a:noFill/>
        </p:spPr>
        <p:txBody>
          <a:bodyPr wrap="square" rtlCol="0">
            <a:spAutoFit/>
          </a:bodyPr>
          <a:lstStyle/>
          <a:p>
            <a:r>
              <a:rPr lang="en-US" b="1" dirty="0" smtClean="0">
                <a:solidFill>
                  <a:srgbClr val="FFFF00"/>
                </a:solidFill>
              </a:rPr>
              <a:t>Z</a:t>
            </a:r>
            <a:endParaRPr lang="en-US" b="1" dirty="0">
              <a:solidFill>
                <a:srgbClr val="FFFF00"/>
              </a:solidFill>
            </a:endParaRPr>
          </a:p>
        </p:txBody>
      </p:sp>
      <p:sp>
        <p:nvSpPr>
          <p:cNvPr id="32" name="Rectangle 31"/>
          <p:cNvSpPr/>
          <p:nvPr/>
        </p:nvSpPr>
        <p:spPr>
          <a:xfrm>
            <a:off x="292735" y="190720"/>
            <a:ext cx="3104000" cy="584775"/>
          </a:xfrm>
          <a:prstGeom prst="rect">
            <a:avLst/>
          </a:prstGeom>
        </p:spPr>
        <p:txBody>
          <a:bodyPr wrap="square">
            <a:spAutoFit/>
          </a:bodyPr>
          <a:lstStyle/>
          <a:p>
            <a:r>
              <a:rPr lang="en-US" sz="3200" b="1" dirty="0" smtClean="0">
                <a:latin typeface="Times New Roman" panose="02020603050405020304" pitchFamily="18" charset="0"/>
                <a:cs typeface="Times New Roman" panose="02020603050405020304" pitchFamily="18" charset="0"/>
              </a:rPr>
              <a:t>3D-Printer Axes</a:t>
            </a:r>
            <a:endParaRPr lang="en-US" sz="3200" b="1" dirty="0">
              <a:latin typeface="Times New Roman" panose="02020603050405020304" pitchFamily="18" charset="0"/>
              <a:cs typeface="Times New Roman" panose="02020603050405020304" pitchFamily="18" charset="0"/>
            </a:endParaRPr>
          </a:p>
        </p:txBody>
      </p:sp>
      <p:cxnSp>
        <p:nvCxnSpPr>
          <p:cNvPr id="33" name="Straight Arrow Connector 32"/>
          <p:cNvCxnSpPr/>
          <p:nvPr/>
        </p:nvCxnSpPr>
        <p:spPr>
          <a:xfrm flipH="1" flipV="1">
            <a:off x="9219127" y="1756463"/>
            <a:ext cx="0" cy="4365938"/>
          </a:xfrm>
          <a:prstGeom prst="straightConnector1">
            <a:avLst/>
          </a:prstGeom>
          <a:ln w="57150">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32105" y="749738"/>
            <a:ext cx="3657600" cy="0"/>
          </a:xfrm>
          <a:prstGeom prst="line">
            <a:avLst/>
          </a:prstGeom>
          <a:ln w="63500" cmpd="thickThin">
            <a:solidFill>
              <a:srgbClr val="002060"/>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26024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Times New Roman" panose="02020603050405020304" pitchFamily="18" charset="0"/>
                <a:cs typeface="Times New Roman" panose="02020603050405020304" pitchFamily="18" charset="0"/>
              </a:rPr>
              <a:t>X, Y and Z Motor tuning </a:t>
            </a:r>
            <a:r>
              <a:rPr lang="en-US" sz="3200" b="1" dirty="0" smtClean="0">
                <a:latin typeface="Times New Roman" panose="02020603050405020304" pitchFamily="18" charset="0"/>
                <a:cs typeface="Times New Roman" panose="02020603050405020304" pitchFamily="18" charset="0"/>
              </a:rPr>
              <a:t> </a:t>
            </a:r>
            <a:endParaRPr lang="en-US" sz="3200" b="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13"/>
              <p:cNvSpPr txBox="1">
                <a:spLocks/>
              </p:cNvSpPr>
              <p:nvPr/>
            </p:nvSpPr>
            <p:spPr>
              <a:xfrm>
                <a:off x="1103382" y="1600200"/>
                <a:ext cx="9982200" cy="4572000"/>
              </a:xfrm>
              <a:prstGeom prst="rect">
                <a:avLst/>
              </a:prstGeom>
            </p:spPr>
            <p:txBody>
              <a:bodyPr/>
              <a:lst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a:lstStyle>
              <a:p>
                <a:r>
                  <a:rPr lang="en-US" dirty="0" smtClean="0">
                    <a:latin typeface="Times New Roman" panose="02020603050405020304" pitchFamily="18" charset="0"/>
                    <a:cs typeface="Times New Roman" panose="02020603050405020304" pitchFamily="18" charset="0"/>
                  </a:rPr>
                  <a:t>The screws that used in the project is single start that mean :</a:t>
                </a:r>
                <a:br>
                  <a:rPr lang="en-US" dirty="0" smtClean="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For Y </a:t>
                </a:r>
                <a:r>
                  <a:rPr lang="en-US" dirty="0">
                    <a:latin typeface="Times New Roman" panose="02020603050405020304" pitchFamily="18" charset="0"/>
                    <a:cs typeface="Times New Roman" panose="02020603050405020304" pitchFamily="18" charset="0"/>
                  </a:rPr>
                  <a:t>and </a:t>
                </a:r>
                <a:r>
                  <a:rPr lang="en-US" dirty="0" smtClean="0">
                    <a:latin typeface="Times New Roman" panose="02020603050405020304" pitchFamily="18" charset="0"/>
                    <a:cs typeface="Times New Roman" panose="02020603050405020304" pitchFamily="18" charset="0"/>
                  </a:rPr>
                  <a:t>Z axes (lead screw) </a:t>
                </a:r>
                <a:r>
                  <a:rPr lang="en-US" dirty="0">
                    <a:latin typeface="Times New Roman" panose="02020603050405020304" pitchFamily="18" charset="0"/>
                    <a:cs typeface="Times New Roman" panose="02020603050405020304" pitchFamily="18" charset="0"/>
                  </a:rPr>
                  <a:t>:-</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Lead </a:t>
                </a:r>
                <a:r>
                  <a:rPr lang="en-US" b="1" dirty="0">
                    <a:latin typeface="Times New Roman" panose="02020603050405020304" pitchFamily="18" charset="0"/>
                    <a:cs typeface="Times New Roman" panose="02020603050405020304" pitchFamily="18" charset="0"/>
                  </a:rPr>
                  <a:t>(</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𝐷𝑖𝑠𝑡𝑎𝑛𝑐𝑒</m:t>
                        </m:r>
                        <m:r>
                          <a:rPr lang="en-US" i="1">
                            <a:latin typeface="Cambria Math" panose="02040503050406030204" pitchFamily="18" charset="0"/>
                          </a:rPr>
                          <m:t> </m:t>
                        </m:r>
                        <m:r>
                          <a:rPr lang="en-US" i="1">
                            <a:latin typeface="Cambria Math" panose="02040503050406030204" pitchFamily="18" charset="0"/>
                          </a:rPr>
                          <m:t>𝑚𝑜𝑣𝑒𝑑</m:t>
                        </m:r>
                      </m:num>
                      <m:den>
                        <m:r>
                          <a:rPr lang="en-US" i="1">
                            <a:latin typeface="Cambria Math" panose="02040503050406030204" pitchFamily="18" charset="0"/>
                          </a:rPr>
                          <m:t>𝑛𝑢𝑚𝑏𝑒𝑟</m:t>
                        </m:r>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m:t>
                        </m:r>
                        <m:r>
                          <a:rPr lang="en-US" i="1">
                            <a:latin typeface="Cambria Math" panose="02040503050406030204" pitchFamily="18" charset="0"/>
                          </a:rPr>
                          <m:t>𝑟𝑒𝑣𝑜𝑙𝑢𝑡𝑖𝑜𝑛</m:t>
                        </m:r>
                      </m:den>
                    </m:f>
                  </m:oMath>
                </a14:m>
                <a:r>
                  <a:rPr lang="en-US" b="1"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Pitch = </a:t>
                </a:r>
                <a:r>
                  <a:rPr lang="en-US" dirty="0" smtClean="0">
                    <a:latin typeface="Times New Roman" panose="02020603050405020304" pitchFamily="18" charset="0"/>
                    <a:cs typeface="Times New Roman" panose="02020603050405020304" pitchFamily="18" charset="0"/>
                  </a:rPr>
                  <a:t>5 mm/rev</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steps per millimeter </a:t>
                </a:r>
                <a:r>
                  <a:rPr lang="en-US" b="1" dirty="0" smtClean="0">
                    <a:latin typeface="Times New Roman" panose="02020603050405020304" pitchFamily="18" charset="0"/>
                    <a:cs typeface="Times New Roman" panose="02020603050405020304" pitchFamily="18" charset="0"/>
                  </a:rPr>
                  <a:t>= </a:t>
                </a:r>
                <a14:m>
                  <m:oMath xmlns:m="http://schemas.openxmlformats.org/officeDocument/2006/math">
                    <m:f>
                      <m:fPr>
                        <m:ctrlPr>
                          <a:rPr lang="en-US" i="1">
                            <a:latin typeface="Cambria Math" panose="02040503050406030204" pitchFamily="18" charset="0"/>
                          </a:rPr>
                        </m:ctrlPr>
                      </m:fPr>
                      <m:num>
                        <m:r>
                          <a:rPr lang="en-US" b="0" i="1" smtClean="0">
                            <a:latin typeface="Cambria Math" panose="02040503050406030204" pitchFamily="18" charset="0"/>
                          </a:rPr>
                          <m:t>2</m:t>
                        </m:r>
                        <m:r>
                          <a:rPr lang="en-US" i="1">
                            <a:latin typeface="Cambria Math" panose="02040503050406030204" pitchFamily="18" charset="0"/>
                          </a:rPr>
                          <m:t>00</m:t>
                        </m:r>
                        <m:r>
                          <a:rPr lang="en-US" i="1">
                            <a:latin typeface="Cambria Math" panose="02040503050406030204" pitchFamily="18" charset="0"/>
                          </a:rPr>
                          <m:t> </m:t>
                        </m:r>
                        <m:r>
                          <a:rPr lang="en-US" i="1">
                            <a:latin typeface="Cambria Math" panose="02040503050406030204" pitchFamily="18" charset="0"/>
                          </a:rPr>
                          <m:t>𝑠𝑡𝑒𝑝𝑠</m:t>
                        </m:r>
                      </m:num>
                      <m:den>
                        <m:r>
                          <a:rPr lang="en-US" i="1">
                            <a:latin typeface="Cambria Math" panose="02040503050406030204" pitchFamily="18" charset="0"/>
                          </a:rPr>
                          <m:t>𝑟𝑒𝑣</m:t>
                        </m:r>
                      </m:den>
                    </m:f>
                    <m:r>
                      <a:rPr lang="en-US">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b="0" i="1" smtClean="0">
                            <a:latin typeface="Cambria Math" panose="02040503050406030204" pitchFamily="18" charset="0"/>
                          </a:rPr>
                          <m:t>5</m:t>
                        </m:r>
                      </m:den>
                    </m:f>
                    <m:f>
                      <m:fPr>
                        <m:ctrlPr>
                          <a:rPr lang="en-US" i="1">
                            <a:latin typeface="Cambria Math" panose="02040503050406030204" pitchFamily="18" charset="0"/>
                          </a:rPr>
                        </m:ctrlPr>
                      </m:fPr>
                      <m:num>
                        <m:r>
                          <a:rPr lang="en-US" i="1">
                            <a:latin typeface="Cambria Math" panose="02040503050406030204" pitchFamily="18" charset="0"/>
                          </a:rPr>
                          <m:t>𝑟𝑒𝑣</m:t>
                        </m:r>
                      </m:num>
                      <m:den>
                        <m:r>
                          <a:rPr lang="en-US" i="1">
                            <a:latin typeface="Cambria Math" panose="02040503050406030204" pitchFamily="18" charset="0"/>
                          </a:rPr>
                          <m:t>𝑚𝑚</m:t>
                        </m:r>
                      </m:den>
                    </m:f>
                  </m:oMath>
                </a14:m>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40 </a:t>
                </a:r>
                <a:r>
                  <a:rPr lang="en-US" dirty="0">
                    <a:latin typeface="Times New Roman" panose="02020603050405020304" pitchFamily="18" charset="0"/>
                    <a:cs typeface="Times New Roman" panose="02020603050405020304" pitchFamily="18" charset="0"/>
                  </a:rPr>
                  <a:t>Steps/mm</a:t>
                </a:r>
              </a:p>
              <a:p>
                <a:endParaRPr lang="en-US" dirty="0" smtClean="0">
                  <a:latin typeface="Times New Roman" panose="02020603050405020304" pitchFamily="18" charset="0"/>
                  <a:cs typeface="Times New Roman" panose="02020603050405020304" pitchFamily="18" charset="0"/>
                </a:endParaRPr>
              </a:p>
            </p:txBody>
          </p:sp>
        </mc:Choice>
        <mc:Fallback xmlns="">
          <p:sp>
            <p:nvSpPr>
              <p:cNvPr id="3" name="Content Placeholder 13"/>
              <p:cNvSpPr txBox="1">
                <a:spLocks noRot="1" noChangeAspect="1" noMove="1" noResize="1" noEditPoints="1" noAdjustHandles="1" noChangeArrowheads="1" noChangeShapeType="1" noTextEdit="1"/>
              </p:cNvSpPr>
              <p:nvPr/>
            </p:nvSpPr>
            <p:spPr>
              <a:xfrm>
                <a:off x="1103382" y="1600200"/>
                <a:ext cx="9982200" cy="4572000"/>
              </a:xfrm>
              <a:prstGeom prst="rect">
                <a:avLst/>
              </a:prstGeom>
              <a:blipFill rotWithShape="0">
                <a:blip r:embed="rId2"/>
                <a:stretch>
                  <a:fillRect l="-549" t="-1467"/>
                </a:stretch>
              </a:blipFill>
            </p:spPr>
            <p:txBody>
              <a:bodyPr/>
              <a:lstStyle/>
              <a:p>
                <a:r>
                  <a:rPr lang="en-US">
                    <a:noFill/>
                  </a:rPr>
                  <a:t> </a:t>
                </a:r>
              </a:p>
            </p:txBody>
          </p:sp>
        </mc:Fallback>
      </mc:AlternateContent>
      <p:cxnSp>
        <p:nvCxnSpPr>
          <p:cNvPr id="4" name="Straight Connector 3"/>
          <p:cNvCxnSpPr/>
          <p:nvPr/>
        </p:nvCxnSpPr>
        <p:spPr>
          <a:xfrm>
            <a:off x="376804" y="1380803"/>
            <a:ext cx="7315200" cy="0"/>
          </a:xfrm>
          <a:prstGeom prst="line">
            <a:avLst/>
          </a:prstGeom>
          <a:ln w="63500" cmpd="thickThin">
            <a:solidFill>
              <a:srgbClr val="002060"/>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0226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Rectangle 2"/>
              <p:cNvSpPr/>
              <p:nvPr/>
            </p:nvSpPr>
            <p:spPr>
              <a:xfrm>
                <a:off x="901520" y="2021983"/>
                <a:ext cx="8036417" cy="2622769"/>
              </a:xfrm>
              <a:prstGeom prst="rect">
                <a:avLst/>
              </a:prstGeom>
            </p:spPr>
            <p:txBody>
              <a:bodyPr wrap="square">
                <a:spAutoFit/>
              </a:bodyPr>
              <a:lstStyle/>
              <a:p>
                <a:pPr marL="342900" lvl="0" indent="-342900">
                  <a:lnSpc>
                    <a:spcPct val="115000"/>
                  </a:lnSpc>
                  <a:spcAft>
                    <a:spcPts val="1000"/>
                  </a:spcAft>
                  <a:buFont typeface="Wingdings" panose="05000000000000000000" pitchFamily="2" charset="2"/>
                  <a:buChar char="§"/>
                </a:pPr>
                <a:r>
                  <a:rPr lang="en-US" sz="2000" dirty="0">
                    <a:latin typeface="Times New Roman" panose="02020603050405020304" pitchFamily="18" charset="0"/>
                    <a:ea typeface="PMingLiU" panose="02020500000000000000" pitchFamily="18" charset="-120"/>
                    <a:cs typeface="Times New Roman" panose="02020603050405020304" pitchFamily="18" charset="0"/>
                  </a:rPr>
                  <a:t>In x-axis the extruder move for each step of stepper motor depend on </a:t>
                </a:r>
                <a:r>
                  <a:rPr lang="en-US" sz="2000" dirty="0" smtClean="0">
                    <a:latin typeface="Times New Roman" panose="02020603050405020304" pitchFamily="18" charset="0"/>
                    <a:ea typeface="PMingLiU" panose="02020500000000000000" pitchFamily="18" charset="-120"/>
                    <a:cs typeface="Times New Roman" panose="02020603050405020304" pitchFamily="18" charset="0"/>
                  </a:rPr>
                  <a:t>the radius of </a:t>
                </a:r>
                <a:r>
                  <a:rPr lang="en-US" sz="2000" dirty="0">
                    <a:latin typeface="Times New Roman" panose="02020603050405020304" pitchFamily="18" charset="0"/>
                    <a:ea typeface="PMingLiU" panose="02020500000000000000" pitchFamily="18" charset="-120"/>
                    <a:cs typeface="Times New Roman" panose="02020603050405020304" pitchFamily="18" charset="0"/>
                  </a:rPr>
                  <a:t>pulley </a:t>
                </a:r>
                <a:r>
                  <a:rPr lang="en-US" sz="2000" dirty="0" smtClean="0">
                    <a:latin typeface="Times New Roman" panose="02020603050405020304" pitchFamily="18" charset="0"/>
                    <a:ea typeface="PMingLiU" panose="02020500000000000000" pitchFamily="18" charset="-120"/>
                    <a:cs typeface="Times New Roman" panose="02020603050405020304" pitchFamily="18" charset="0"/>
                  </a:rPr>
                  <a:t>that is equal 0.6 </a:t>
                </a:r>
                <a:r>
                  <a:rPr lang="en-US" sz="2000" dirty="0">
                    <a:latin typeface="Times New Roman" panose="02020603050405020304" pitchFamily="18" charset="0"/>
                    <a:ea typeface="PMingLiU" panose="02020500000000000000" pitchFamily="18" charset="-120"/>
                    <a:cs typeface="Times New Roman" panose="02020603050405020304" pitchFamily="18" charset="0"/>
                  </a:rPr>
                  <a:t>cm, so it will move in x-axis as follow:</a:t>
                </a:r>
                <a:endParaRPr lang="en-US" sz="2000" dirty="0">
                  <a:effectLst/>
                  <a:latin typeface="Times New Roman" panose="02020603050405020304" pitchFamily="18" charset="0"/>
                  <a:ea typeface="PMingLiU" panose="02020500000000000000" pitchFamily="18" charset="-120"/>
                  <a:cs typeface="Times New Roman" panose="02020603050405020304" pitchFamily="18" charset="0"/>
                </a:endParaRPr>
              </a:p>
              <a:p>
                <a:pPr marL="457200">
                  <a:lnSpc>
                    <a:spcPct val="115000"/>
                  </a:lnSpc>
                  <a:spcAft>
                    <a:spcPts val="1000"/>
                  </a:spcAft>
                </a:pPr>
                <a:r>
                  <a:rPr lang="en-US" sz="2000" dirty="0">
                    <a:effectLst/>
                    <a:latin typeface="Times New Roman" panose="02020603050405020304" pitchFamily="18" charset="0"/>
                    <a:ea typeface="PMingLiU" panose="02020500000000000000" pitchFamily="18" charset="-120"/>
                    <a:cs typeface="Times New Roman" panose="02020603050405020304" pitchFamily="18" charset="0"/>
                  </a:rPr>
                  <a:t> </a:t>
                </a:r>
              </a:p>
              <a:p>
                <a:pPr marL="457200">
                  <a:lnSpc>
                    <a:spcPct val="115000"/>
                  </a:lnSpc>
                  <a:spcAft>
                    <a:spcPts val="1000"/>
                  </a:spcAft>
                </a:pPr>
                <a:r>
                  <a:rPr lang="en-US" sz="2000" dirty="0">
                    <a:effectLst/>
                    <a:latin typeface="Times New Roman" panose="02020603050405020304" pitchFamily="18" charset="0"/>
                    <a:ea typeface="PMingLiU" panose="02020500000000000000" pitchFamily="18" charset="-120"/>
                    <a:cs typeface="Times New Roman" panose="02020603050405020304" pitchFamily="18" charset="0"/>
                  </a:rPr>
                  <a:t>                   x = </a:t>
                </a:r>
                <a:r>
                  <a:rPr lang="en-US" sz="2000" dirty="0" smtClean="0">
                    <a:effectLst/>
                    <a:latin typeface="Times New Roman" panose="02020603050405020304" pitchFamily="18" charset="0"/>
                    <a:ea typeface="PMingLiU" panose="02020500000000000000" pitchFamily="18" charset="-120"/>
                    <a:cs typeface="Times New Roman" panose="02020603050405020304" pitchFamily="18" charset="0"/>
                  </a:rPr>
                  <a:t>r θ </a:t>
                </a:r>
                <a:r>
                  <a:rPr lang="en-US" sz="2000" dirty="0">
                    <a:effectLst/>
                    <a:latin typeface="Times New Roman" panose="02020603050405020304" pitchFamily="18" charset="0"/>
                    <a:ea typeface="PMingLiU" panose="02020500000000000000" pitchFamily="18" charset="-120"/>
                    <a:cs typeface="Times New Roman" panose="02020603050405020304" pitchFamily="18" charset="0"/>
                  </a:rPr>
                  <a:t>= 0.6 * (</a:t>
                </a:r>
                <a14:m>
                  <m:oMath xmlns:m="http://schemas.openxmlformats.org/officeDocument/2006/math">
                    <m:sSup>
                      <m:sSupPr>
                        <m:ctrlPr>
                          <a:rPr lang="en-US" sz="2000" i="1">
                            <a:effectLst/>
                            <a:latin typeface="Cambria Math" panose="02040503050406030204" pitchFamily="18" charset="0"/>
                            <a:ea typeface="PMingLiU" panose="02020500000000000000" pitchFamily="18" charset="-120"/>
                            <a:cs typeface="Times New Roman" panose="02020603050405020304" pitchFamily="18" charset="0"/>
                          </a:rPr>
                        </m:ctrlPr>
                      </m:sSupPr>
                      <m:e>
                        <m:r>
                          <a:rPr lang="en-US" sz="2000" i="1">
                            <a:effectLst/>
                            <a:latin typeface="Cambria Math" panose="02040503050406030204" pitchFamily="18" charset="0"/>
                            <a:ea typeface="PMingLiU" panose="02020500000000000000" pitchFamily="18" charset="-120"/>
                            <a:cs typeface="Times New Roman" panose="02020603050405020304" pitchFamily="18" charset="0"/>
                          </a:rPr>
                          <m:t>1</m:t>
                        </m:r>
                        <m:r>
                          <a:rPr lang="en-US" sz="2000" i="1">
                            <a:effectLst/>
                            <a:latin typeface="Cambria Math" panose="02040503050406030204" pitchFamily="18" charset="0"/>
                            <a:ea typeface="PMingLiU" panose="02020500000000000000" pitchFamily="18" charset="-120"/>
                            <a:cs typeface="Times New Roman" panose="02020603050405020304" pitchFamily="18" charset="0"/>
                          </a:rPr>
                          <m:t>.</m:t>
                        </m:r>
                        <m:r>
                          <a:rPr lang="en-US" sz="2000" i="1">
                            <a:effectLst/>
                            <a:latin typeface="Cambria Math" panose="02040503050406030204" pitchFamily="18" charset="0"/>
                            <a:ea typeface="PMingLiU" panose="02020500000000000000" pitchFamily="18" charset="-120"/>
                            <a:cs typeface="Times New Roman" panose="02020603050405020304" pitchFamily="18" charset="0"/>
                          </a:rPr>
                          <m:t>8</m:t>
                        </m:r>
                      </m:e>
                      <m:sup>
                        <m:r>
                          <a:rPr lang="en-US" sz="2000" i="1">
                            <a:effectLst/>
                            <a:latin typeface="Cambria Math" panose="02040503050406030204" pitchFamily="18" charset="0"/>
                            <a:ea typeface="PMingLiU" panose="02020500000000000000" pitchFamily="18" charset="-120"/>
                            <a:cs typeface="Times New Roman" panose="02020603050405020304" pitchFamily="18" charset="0"/>
                          </a:rPr>
                          <m:t>𝑜</m:t>
                        </m:r>
                      </m:sup>
                    </m:sSup>
                  </m:oMath>
                </a14:m>
                <a:r>
                  <a:rPr lang="en-US" sz="2000" dirty="0">
                    <a:effectLst/>
                    <a:latin typeface="Times New Roman" panose="02020603050405020304" pitchFamily="18" charset="0"/>
                    <a:ea typeface="PMingLiU" panose="02020500000000000000" pitchFamily="18" charset="-120"/>
                    <a:cs typeface="Times New Roman" panose="02020603050405020304" pitchFamily="18" charset="0"/>
                  </a:rPr>
                  <a:t> *π )/ 180 </a:t>
                </a:r>
                <a:r>
                  <a:rPr lang="en-US" sz="2000" dirty="0" smtClean="0">
                    <a:effectLst/>
                    <a:latin typeface="Times New Roman" panose="02020603050405020304" pitchFamily="18" charset="0"/>
                    <a:ea typeface="PMingLiU" panose="02020500000000000000" pitchFamily="18" charset="-120"/>
                    <a:cs typeface="Times New Roman" panose="02020603050405020304" pitchFamily="18" charset="0"/>
                  </a:rPr>
                  <a:t>= </a:t>
                </a:r>
                <a:r>
                  <a:rPr lang="en-US" sz="2000" dirty="0">
                    <a:effectLst/>
                    <a:latin typeface="Times New Roman" panose="02020603050405020304" pitchFamily="18" charset="0"/>
                    <a:ea typeface="PMingLiU" panose="02020500000000000000" pitchFamily="18" charset="-120"/>
                    <a:cs typeface="Times New Roman" panose="02020603050405020304" pitchFamily="18" charset="0"/>
                  </a:rPr>
                  <a:t>18.84 * 10</a:t>
                </a:r>
                <a:r>
                  <a:rPr lang="en-US" sz="2000" baseline="30000" dirty="0">
                    <a:effectLst/>
                    <a:latin typeface="Times New Roman" panose="02020603050405020304" pitchFamily="18" charset="0"/>
                    <a:ea typeface="PMingLiU" panose="02020500000000000000" pitchFamily="18" charset="-120"/>
                    <a:cs typeface="Times New Roman" panose="02020603050405020304" pitchFamily="18" charset="0"/>
                  </a:rPr>
                  <a:t>-3</a:t>
                </a:r>
                <a:r>
                  <a:rPr lang="en-US" sz="2000" dirty="0">
                    <a:effectLst/>
                    <a:latin typeface="Times New Roman" panose="02020603050405020304" pitchFamily="18" charset="0"/>
                    <a:ea typeface="PMingLiU" panose="02020500000000000000" pitchFamily="18" charset="-120"/>
                    <a:cs typeface="Times New Roman" panose="02020603050405020304" pitchFamily="18" charset="0"/>
                  </a:rPr>
                  <a:t> </a:t>
                </a:r>
                <a:r>
                  <a:rPr lang="en-US" sz="2000" dirty="0" smtClean="0">
                    <a:effectLst/>
                    <a:latin typeface="Times New Roman" panose="02020603050405020304" pitchFamily="18" charset="0"/>
                    <a:ea typeface="PMingLiU" panose="02020500000000000000" pitchFamily="18" charset="-120"/>
                    <a:cs typeface="Times New Roman" panose="02020603050405020304" pitchFamily="18" charset="0"/>
                  </a:rPr>
                  <a:t>cm</a:t>
                </a:r>
              </a:p>
              <a:p>
                <a:pPr marL="457200">
                  <a:lnSpc>
                    <a:spcPct val="115000"/>
                  </a:lnSpc>
                  <a:spcAft>
                    <a:spcPts val="1000"/>
                  </a:spcAft>
                </a:pPr>
                <a:r>
                  <a:rPr lang="en-US" sz="2000" dirty="0" smtClean="0">
                    <a:latin typeface="Times New Roman" panose="02020603050405020304" pitchFamily="18" charset="0"/>
                    <a:ea typeface="PMingLiU" panose="02020500000000000000" pitchFamily="18" charset="-120"/>
                    <a:cs typeface="Times New Roman" panose="02020603050405020304" pitchFamily="18" charset="0"/>
                  </a:rPr>
                  <a:t>So the number of steps </a:t>
                </a:r>
                <a:r>
                  <a:rPr lang="en-US" sz="2000" dirty="0">
                    <a:latin typeface="Times New Roman" panose="02020603050405020304" pitchFamily="18" charset="0"/>
                    <a:ea typeface="PMingLiU" panose="02020500000000000000" pitchFamily="18" charset="-120"/>
                    <a:cs typeface="Times New Roman" panose="02020603050405020304" pitchFamily="18" charset="0"/>
                  </a:rPr>
                  <a:t>per </a:t>
                </a:r>
                <a:r>
                  <a:rPr lang="en-US" sz="2000" dirty="0" smtClean="0">
                    <a:latin typeface="Times New Roman" panose="02020603050405020304" pitchFamily="18" charset="0"/>
                    <a:ea typeface="PMingLiU" panose="02020500000000000000" pitchFamily="18" charset="-120"/>
                    <a:cs typeface="Times New Roman" panose="02020603050405020304" pitchFamily="18" charset="0"/>
                  </a:rPr>
                  <a:t>mm equal 5.3 step/mm</a:t>
                </a:r>
                <a:endParaRPr lang="en-US" sz="2000" dirty="0">
                  <a:latin typeface="Times New Roman" panose="02020603050405020304" pitchFamily="18" charset="0"/>
                  <a:ea typeface="PMingLiU" panose="02020500000000000000" pitchFamily="18" charset="-120"/>
                  <a:cs typeface="Times New Roman" panose="02020603050405020304" pitchFamily="18" charset="0"/>
                </a:endParaRPr>
              </a:p>
              <a:p>
                <a:pPr marL="457200">
                  <a:lnSpc>
                    <a:spcPct val="115000"/>
                  </a:lnSpc>
                  <a:spcAft>
                    <a:spcPts val="1000"/>
                  </a:spcAft>
                </a:pPr>
                <a:endParaRPr lang="en-US" sz="1600" dirty="0">
                  <a:effectLst/>
                  <a:latin typeface="Calibri" panose="020F0502020204030204" pitchFamily="34" charset="0"/>
                  <a:ea typeface="PMingLiU" panose="02020500000000000000" pitchFamily="18" charset="-120"/>
                  <a:cs typeface="Arial" panose="020B060402020202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901520" y="2021983"/>
                <a:ext cx="8036417" cy="2622769"/>
              </a:xfrm>
              <a:prstGeom prst="rect">
                <a:avLst/>
              </a:prstGeom>
              <a:blipFill rotWithShape="0">
                <a:blip r:embed="rId2"/>
                <a:stretch>
                  <a:fillRect l="-683" t="-698"/>
                </a:stretch>
              </a:blipFill>
            </p:spPr>
            <p:txBody>
              <a:bodyPr/>
              <a:lstStyle/>
              <a:p>
                <a:r>
                  <a:rPr lang="en-US">
                    <a:noFill/>
                  </a:rPr>
                  <a:t> </a:t>
                </a:r>
              </a:p>
            </p:txBody>
          </p:sp>
        </mc:Fallback>
      </mc:AlternateContent>
      <p:sp>
        <p:nvSpPr>
          <p:cNvPr id="4" name="Rectangle 3"/>
          <p:cNvSpPr/>
          <p:nvPr/>
        </p:nvSpPr>
        <p:spPr>
          <a:xfrm>
            <a:off x="546030" y="867039"/>
            <a:ext cx="4373698" cy="400110"/>
          </a:xfrm>
          <a:prstGeom prst="rect">
            <a:avLst/>
          </a:prstGeom>
        </p:spPr>
        <p:txBody>
          <a:bodyPr wrap="none">
            <a:spAutoFit/>
          </a:bodyPr>
          <a:lstStyle/>
          <a:p>
            <a:r>
              <a:rPr lang="en-US" sz="2000" b="1" dirty="0">
                <a:latin typeface="Times New Roman" panose="02020603050405020304" pitchFamily="18" charset="0"/>
                <a:cs typeface="Times New Roman" panose="02020603050405020304" pitchFamily="18" charset="0"/>
              </a:rPr>
              <a:t>For </a:t>
            </a:r>
            <a:r>
              <a:rPr lang="en-US" sz="2000" b="1" dirty="0" smtClean="0">
                <a:latin typeface="Times New Roman" panose="02020603050405020304" pitchFamily="18" charset="0"/>
                <a:cs typeface="Times New Roman" panose="02020603050405020304" pitchFamily="18" charset="0"/>
              </a:rPr>
              <a:t>X axes  (Timing belt and pulley ):-</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38955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Electrical parts </a:t>
            </a:r>
            <a:endParaRPr lang="he-IL"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38328" y="1375994"/>
            <a:ext cx="5526157" cy="5375990"/>
          </a:xfrm>
          <a:prstGeom prst="rect">
            <a:avLst/>
          </a:prstGeom>
        </p:spPr>
      </p:pic>
    </p:spTree>
    <p:extLst>
      <p:ext uri="{BB962C8B-B14F-4D97-AF65-F5344CB8AC3E}">
        <p14:creationId xmlns:p14="http://schemas.microsoft.com/office/powerpoint/2010/main" val="32164679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2"/>
                </a:solidFill>
              </a:rPr>
              <a:t>Electrical parts </a:t>
            </a:r>
            <a:endParaRPr lang="he-IL" dirty="0">
              <a:solidFill>
                <a:schemeClr val="accent2"/>
              </a:solidFill>
            </a:endParaRPr>
          </a:p>
        </p:txBody>
      </p:sp>
      <p:sp>
        <p:nvSpPr>
          <p:cNvPr id="3" name="Content Placeholder 2"/>
          <p:cNvSpPr>
            <a:spLocks noGrp="1"/>
          </p:cNvSpPr>
          <p:nvPr>
            <p:ph idx="1"/>
          </p:nvPr>
        </p:nvSpPr>
        <p:spPr/>
        <p:txBody>
          <a:bodyPr/>
          <a:lstStyle/>
          <a:p>
            <a:pPr marL="0" indent="0">
              <a:buNone/>
            </a:pPr>
            <a:r>
              <a:rPr lang="en-US" dirty="0"/>
              <a:t>Protection circuit  </a:t>
            </a:r>
          </a:p>
          <a:p>
            <a:pPr marL="0" indent="0">
              <a:buNone/>
            </a:pPr>
            <a:r>
              <a:rPr lang="en-US" dirty="0"/>
              <a:t>	GT2560 it’s a integrated board </a:t>
            </a:r>
          </a:p>
          <a:p>
            <a:pPr marL="0" indent="0">
              <a:buNone/>
            </a:pPr>
            <a:r>
              <a:rPr lang="en-US" dirty="0"/>
              <a:t>Of Arduino Mega2560+ ramps 1.4.</a:t>
            </a:r>
          </a:p>
          <a:p>
            <a:pPr marL="0" indent="0">
              <a:buNone/>
            </a:pPr>
            <a:r>
              <a:rPr lang="en-US" dirty="0"/>
              <a:t> 	GT2560 have a self protection </a:t>
            </a:r>
          </a:p>
          <a:p>
            <a:pPr marL="0" indent="0">
              <a:buNone/>
            </a:pPr>
            <a:r>
              <a:rPr lang="en-US" dirty="0"/>
              <a:t>circuit  </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506816" y="2981738"/>
            <a:ext cx="5685183" cy="3592375"/>
          </a:xfrm>
          <a:prstGeom prst="rect">
            <a:avLst/>
          </a:prstGeom>
        </p:spPr>
      </p:pic>
    </p:spTree>
    <p:extLst>
      <p:ext uri="{BB962C8B-B14F-4D97-AF65-F5344CB8AC3E}">
        <p14:creationId xmlns:p14="http://schemas.microsoft.com/office/powerpoint/2010/main" val="36975709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Electrical parts :Protection circuit </a:t>
            </a:r>
            <a:endParaRPr lang="he-IL" dirty="0"/>
          </a:p>
        </p:txBody>
      </p:sp>
      <p:sp>
        <p:nvSpPr>
          <p:cNvPr id="3" name="Content Placeholder 2"/>
          <p:cNvSpPr>
            <a:spLocks noGrp="1"/>
          </p:cNvSpPr>
          <p:nvPr>
            <p:ph idx="1"/>
          </p:nvPr>
        </p:nvSpPr>
        <p:spPr/>
        <p:txBody>
          <a:bodyPr/>
          <a:lstStyle/>
          <a:p>
            <a:pPr marL="0" indent="0">
              <a:buNone/>
            </a:pPr>
            <a:r>
              <a:rPr lang="en-US" dirty="0"/>
              <a:t>1- resistors and diodes  .</a:t>
            </a:r>
          </a:p>
          <a:p>
            <a:endParaRPr lang="he-IL"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507642" y="2781819"/>
            <a:ext cx="4098028" cy="3181659"/>
          </a:xfrm>
          <a:prstGeom prst="rect">
            <a:avLst/>
          </a:prstGeom>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6971830" y="2781819"/>
            <a:ext cx="4381970" cy="3181659"/>
          </a:xfrm>
          <a:prstGeom prst="rect">
            <a:avLst/>
          </a:prstGeom>
        </p:spPr>
      </p:pic>
    </p:spTree>
    <p:extLst>
      <p:ext uri="{BB962C8B-B14F-4D97-AF65-F5344CB8AC3E}">
        <p14:creationId xmlns:p14="http://schemas.microsoft.com/office/powerpoint/2010/main" val="19132330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4882"/>
            <a:ext cx="10515600" cy="1325563"/>
          </a:xfrm>
        </p:spPr>
        <p:txBody>
          <a:bodyPr/>
          <a:lstStyle/>
          <a:p>
            <a:pPr algn="ctr"/>
            <a:r>
              <a:rPr lang="en-US" dirty="0"/>
              <a:t>Electrical parts :Protection circuit </a:t>
            </a:r>
            <a:endParaRPr lang="he-IL" dirty="0"/>
          </a:p>
        </p:txBody>
      </p:sp>
      <p:sp>
        <p:nvSpPr>
          <p:cNvPr id="3" name="Content Placeholder 2"/>
          <p:cNvSpPr>
            <a:spLocks noGrp="1"/>
          </p:cNvSpPr>
          <p:nvPr>
            <p:ph idx="1"/>
          </p:nvPr>
        </p:nvSpPr>
        <p:spPr/>
        <p:txBody>
          <a:bodyPr/>
          <a:lstStyle/>
          <a:p>
            <a:pPr marL="0" indent="0">
              <a:buNone/>
            </a:pPr>
            <a:r>
              <a:rPr lang="en-US" dirty="0"/>
              <a:t>2-fuse</a:t>
            </a:r>
          </a:p>
          <a:p>
            <a:pPr marL="0" indent="0">
              <a:buNone/>
            </a:pPr>
            <a:r>
              <a:rPr lang="en-US" dirty="0"/>
              <a:t>	 A fuse is a type of low</a:t>
            </a:r>
          </a:p>
          <a:p>
            <a:pPr marL="0" indent="0">
              <a:buNone/>
            </a:pPr>
            <a:r>
              <a:rPr lang="en-US" dirty="0"/>
              <a:t>resistance resistor .</a:t>
            </a:r>
          </a:p>
          <a:p>
            <a:pPr marL="0" indent="0">
              <a:buNone/>
            </a:pPr>
            <a:r>
              <a:rPr lang="en-US" dirty="0"/>
              <a:t>	Use to provide overcurrent</a:t>
            </a:r>
          </a:p>
          <a:p>
            <a:pPr marL="0" indent="0">
              <a:buNone/>
            </a:pPr>
            <a:r>
              <a:rPr lang="en-US" dirty="0"/>
              <a:t> protection.</a:t>
            </a:r>
          </a:p>
          <a:p>
            <a:pPr marL="0" indent="0">
              <a:buNone/>
            </a:pPr>
            <a:endParaRPr lang="en-US" dirty="0"/>
          </a:p>
          <a:p>
            <a:pPr marL="0" indent="0">
              <a:buNone/>
            </a:pPr>
            <a:endParaRPr lang="he-IL" dirty="0"/>
          </a:p>
        </p:txBody>
      </p:sp>
      <p:pic>
        <p:nvPicPr>
          <p:cNvPr id="4" name="Picture 3" descr="C:\Users\Firas\Desktop\20161208_13120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81530" y="1825625"/>
            <a:ext cx="5168348" cy="4369102"/>
          </a:xfrm>
          <a:prstGeom prst="rect">
            <a:avLst/>
          </a:prstGeom>
          <a:noFill/>
          <a:ln>
            <a:noFill/>
          </a:ln>
        </p:spPr>
      </p:pic>
    </p:spTree>
    <p:extLst>
      <p:ext uri="{BB962C8B-B14F-4D97-AF65-F5344CB8AC3E}">
        <p14:creationId xmlns:p14="http://schemas.microsoft.com/office/powerpoint/2010/main" val="9175936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Electrical parts :Protection circuit </a:t>
            </a:r>
            <a:endParaRPr lang="he-IL" dirty="0"/>
          </a:p>
        </p:txBody>
      </p:sp>
      <p:sp>
        <p:nvSpPr>
          <p:cNvPr id="3" name="Content Placeholder 2"/>
          <p:cNvSpPr>
            <a:spLocks noGrp="1"/>
          </p:cNvSpPr>
          <p:nvPr>
            <p:ph idx="1"/>
          </p:nvPr>
        </p:nvSpPr>
        <p:spPr/>
        <p:txBody>
          <a:bodyPr/>
          <a:lstStyle/>
          <a:p>
            <a:pPr marL="0" indent="0">
              <a:buNone/>
            </a:pPr>
            <a:r>
              <a:rPr lang="en-US" dirty="0"/>
              <a:t>3-Power MOSFET.</a:t>
            </a:r>
          </a:p>
          <a:p>
            <a:pPr marL="0" indent="0">
              <a:buNone/>
            </a:pPr>
            <a:r>
              <a:rPr lang="en-US" dirty="0"/>
              <a:t>	electronic  components  that </a:t>
            </a:r>
          </a:p>
          <a:p>
            <a:pPr marL="0" indent="0">
              <a:buNone/>
            </a:pPr>
            <a:r>
              <a:rPr lang="en-US" dirty="0"/>
              <a:t> allows to  control  high currents.</a:t>
            </a:r>
          </a:p>
          <a:p>
            <a:pPr marL="0" indent="0">
              <a:buNone/>
            </a:pPr>
            <a:r>
              <a:rPr lang="en-US" dirty="0"/>
              <a:t> </a:t>
            </a:r>
          </a:p>
          <a:p>
            <a:pPr marL="0" indent="0">
              <a:buNone/>
            </a:pPr>
            <a:r>
              <a:rPr lang="en-US" dirty="0"/>
              <a:t>	it use between controller’s </a:t>
            </a:r>
          </a:p>
          <a:p>
            <a:pPr marL="0" indent="0">
              <a:buNone/>
            </a:pPr>
            <a:r>
              <a:rPr lang="en-US" dirty="0"/>
              <a:t>power And outside power that will </a:t>
            </a:r>
          </a:p>
          <a:p>
            <a:pPr marL="0" indent="0">
              <a:buNone/>
            </a:pPr>
            <a:r>
              <a:rPr lang="en-US" dirty="0"/>
              <a:t>feed heater and fans by power.</a:t>
            </a:r>
            <a:endParaRPr lang="he-IL" dirty="0"/>
          </a:p>
        </p:txBody>
      </p:sp>
      <p:pic>
        <p:nvPicPr>
          <p:cNvPr id="4" name="Picture 3" descr="C:\Users\Firas\Desktop\thumbs\مشروع تخرج-20161210T153420Zbahaa\مشروع تخرج\20161208_13101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68278" y="2122487"/>
            <a:ext cx="4752009" cy="3757613"/>
          </a:xfrm>
          <a:prstGeom prst="rect">
            <a:avLst/>
          </a:prstGeom>
          <a:noFill/>
          <a:ln>
            <a:noFill/>
          </a:ln>
        </p:spPr>
      </p:pic>
    </p:spTree>
    <p:extLst>
      <p:ext uri="{BB962C8B-B14F-4D97-AF65-F5344CB8AC3E}">
        <p14:creationId xmlns:p14="http://schemas.microsoft.com/office/powerpoint/2010/main" val="1300118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Electrical parts</a:t>
            </a:r>
            <a:endParaRPr lang="he-IL" dirty="0"/>
          </a:p>
        </p:txBody>
      </p:sp>
      <p:sp>
        <p:nvSpPr>
          <p:cNvPr id="3" name="Content Placeholder 2"/>
          <p:cNvSpPr>
            <a:spLocks noGrp="1"/>
          </p:cNvSpPr>
          <p:nvPr>
            <p:ph idx="1"/>
          </p:nvPr>
        </p:nvSpPr>
        <p:spPr/>
        <p:txBody>
          <a:bodyPr/>
          <a:lstStyle/>
          <a:p>
            <a:pPr marL="0" indent="0">
              <a:buNone/>
            </a:pPr>
            <a:r>
              <a:rPr lang="en-US" dirty="0"/>
              <a:t>1- stepper motors . </a:t>
            </a:r>
          </a:p>
          <a:p>
            <a:pPr marL="0" indent="0">
              <a:buNone/>
            </a:pPr>
            <a:endParaRPr lang="he-IL" dirty="0"/>
          </a:p>
        </p:txBody>
      </p:sp>
      <p:pic>
        <p:nvPicPr>
          <p:cNvPr id="5" name="صورة 2" descr="Image result for stepper motor nema 17 with 1.8 degrees step"/>
          <p:cNvPicPr/>
          <p:nvPr/>
        </p:nvPicPr>
        <p:blipFill>
          <a:blip r:embed="rId2" cstate="print"/>
          <a:srcRect/>
          <a:stretch>
            <a:fillRect/>
          </a:stretch>
        </p:blipFill>
        <p:spPr bwMode="auto">
          <a:xfrm>
            <a:off x="4546157" y="2002114"/>
            <a:ext cx="5432730" cy="3987869"/>
          </a:xfrm>
          <a:prstGeom prst="rect">
            <a:avLst/>
          </a:prstGeom>
          <a:noFill/>
          <a:ln w="9525">
            <a:noFill/>
            <a:miter lim="800000"/>
            <a:headEnd/>
            <a:tailEnd/>
          </a:ln>
        </p:spPr>
      </p:pic>
    </p:spTree>
    <p:extLst>
      <p:ext uri="{BB962C8B-B14F-4D97-AF65-F5344CB8AC3E}">
        <p14:creationId xmlns:p14="http://schemas.microsoft.com/office/powerpoint/2010/main" val="19356441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Electrical parts</a:t>
            </a:r>
            <a:endParaRPr lang="he-IL" dirty="0"/>
          </a:p>
        </p:txBody>
      </p:sp>
      <p:sp>
        <p:nvSpPr>
          <p:cNvPr id="3" name="Content Placeholder 2"/>
          <p:cNvSpPr>
            <a:spLocks noGrp="1"/>
          </p:cNvSpPr>
          <p:nvPr>
            <p:ph idx="1"/>
          </p:nvPr>
        </p:nvSpPr>
        <p:spPr/>
        <p:txBody>
          <a:bodyPr/>
          <a:lstStyle/>
          <a:p>
            <a:pPr marL="0" indent="0">
              <a:buNone/>
            </a:pPr>
            <a:r>
              <a:rPr lang="en-US" dirty="0" smtClean="0"/>
              <a:t>2-stepper </a:t>
            </a:r>
            <a:r>
              <a:rPr lang="en-US" dirty="0"/>
              <a:t>for extruder </a:t>
            </a:r>
            <a:endParaRPr lang="he-IL"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1825625"/>
            <a:ext cx="3973789" cy="3973789"/>
          </a:xfrm>
          <a:prstGeom prst="rect">
            <a:avLst/>
          </a:prstGeom>
        </p:spPr>
      </p:pic>
    </p:spTree>
    <p:extLst>
      <p:ext uri="{BB962C8B-B14F-4D97-AF65-F5344CB8AC3E}">
        <p14:creationId xmlns:p14="http://schemas.microsoft.com/office/powerpoint/2010/main" val="9392911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458" y="259187"/>
            <a:ext cx="11333408" cy="6375042"/>
          </a:xfrm>
          <a:prstGeom prst="rect">
            <a:avLst/>
          </a:prstGeom>
        </p:spPr>
      </p:pic>
    </p:spTree>
    <p:extLst>
      <p:ext uri="{BB962C8B-B14F-4D97-AF65-F5344CB8AC3E}">
        <p14:creationId xmlns:p14="http://schemas.microsoft.com/office/powerpoint/2010/main" val="27633355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Electrical parts</a:t>
            </a:r>
            <a:endParaRPr lang="he-IL" dirty="0"/>
          </a:p>
        </p:txBody>
      </p:sp>
      <p:sp>
        <p:nvSpPr>
          <p:cNvPr id="3" name="Content Placeholder 2"/>
          <p:cNvSpPr>
            <a:spLocks noGrp="1"/>
          </p:cNvSpPr>
          <p:nvPr>
            <p:ph idx="1"/>
          </p:nvPr>
        </p:nvSpPr>
        <p:spPr/>
        <p:txBody>
          <a:bodyPr/>
          <a:lstStyle/>
          <a:p>
            <a:pPr marL="0" indent="0">
              <a:buNone/>
            </a:pPr>
            <a:r>
              <a:rPr lang="en-US" dirty="0"/>
              <a:t>2-Heater</a:t>
            </a:r>
          </a:p>
          <a:p>
            <a:pPr marL="0" indent="0">
              <a:buNone/>
            </a:pPr>
            <a:r>
              <a:rPr lang="en-US" dirty="0"/>
              <a:t> </a:t>
            </a:r>
            <a:endParaRPr lang="he-IL"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2718" y="2024878"/>
            <a:ext cx="4703073" cy="4152085"/>
          </a:xfrm>
          <a:prstGeom prst="rect">
            <a:avLst/>
          </a:prstGeom>
        </p:spPr>
      </p:pic>
    </p:spTree>
    <p:extLst>
      <p:ext uri="{BB962C8B-B14F-4D97-AF65-F5344CB8AC3E}">
        <p14:creationId xmlns:p14="http://schemas.microsoft.com/office/powerpoint/2010/main" val="5446571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Electrical parts</a:t>
            </a:r>
            <a:endParaRPr lang="he-IL" dirty="0"/>
          </a:p>
        </p:txBody>
      </p:sp>
      <p:sp>
        <p:nvSpPr>
          <p:cNvPr id="3" name="Content Placeholder 2"/>
          <p:cNvSpPr>
            <a:spLocks noGrp="1"/>
          </p:cNvSpPr>
          <p:nvPr>
            <p:ph idx="1"/>
          </p:nvPr>
        </p:nvSpPr>
        <p:spPr>
          <a:xfrm>
            <a:off x="838200" y="1878634"/>
            <a:ext cx="10515600" cy="4351338"/>
          </a:xfrm>
        </p:spPr>
        <p:txBody>
          <a:bodyPr/>
          <a:lstStyle/>
          <a:p>
            <a:pPr marL="0" indent="0">
              <a:buNone/>
            </a:pPr>
            <a:r>
              <a:rPr lang="en-US" dirty="0"/>
              <a:t>3-Fans  </a:t>
            </a:r>
            <a:endParaRPr lang="he-IL" dirty="0"/>
          </a:p>
        </p:txBody>
      </p:sp>
      <p:pic>
        <p:nvPicPr>
          <p:cNvPr id="1026" name="Picture 2" descr="نتيجة بحث الصور عن ‪extruder f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9590" y="1878634"/>
            <a:ext cx="4476750" cy="4095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01351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Electrical parts</a:t>
            </a:r>
            <a:endParaRPr lang="he-IL" dirty="0"/>
          </a:p>
        </p:txBody>
      </p:sp>
      <p:sp>
        <p:nvSpPr>
          <p:cNvPr id="3" name="Content Placeholder 2"/>
          <p:cNvSpPr>
            <a:spLocks noGrp="1"/>
          </p:cNvSpPr>
          <p:nvPr>
            <p:ph idx="1"/>
          </p:nvPr>
        </p:nvSpPr>
        <p:spPr>
          <a:xfrm>
            <a:off x="838200" y="1785868"/>
            <a:ext cx="10515600" cy="4351338"/>
          </a:xfrm>
        </p:spPr>
        <p:txBody>
          <a:bodyPr/>
          <a:lstStyle/>
          <a:p>
            <a:pPr marL="0" indent="0">
              <a:buNone/>
            </a:pPr>
            <a:r>
              <a:rPr lang="en-US" dirty="0"/>
              <a:t>4- power supply  </a:t>
            </a:r>
            <a:endParaRPr lang="he-IL" dirty="0"/>
          </a:p>
        </p:txBody>
      </p:sp>
      <p:pic>
        <p:nvPicPr>
          <p:cNvPr id="4" name="صورة 26" descr="Image result for optiplex 390 power supply"/>
          <p:cNvPicPr/>
          <p:nvPr/>
        </p:nvPicPr>
        <p:blipFill>
          <a:blip r:embed="rId2"/>
          <a:srcRect/>
          <a:stretch>
            <a:fillRect/>
          </a:stretch>
        </p:blipFill>
        <p:spPr bwMode="auto">
          <a:xfrm>
            <a:off x="4400550" y="2347913"/>
            <a:ext cx="5525328" cy="3483044"/>
          </a:xfrm>
          <a:prstGeom prst="rect">
            <a:avLst/>
          </a:prstGeom>
          <a:noFill/>
          <a:ln w="9525">
            <a:noFill/>
            <a:miter lim="800000"/>
            <a:headEnd/>
            <a:tailEnd/>
          </a:ln>
        </p:spPr>
      </p:pic>
    </p:spTree>
    <p:extLst>
      <p:ext uri="{BB962C8B-B14F-4D97-AF65-F5344CB8AC3E}">
        <p14:creationId xmlns:p14="http://schemas.microsoft.com/office/powerpoint/2010/main" val="10314679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Electrical parts</a:t>
            </a:r>
            <a:endParaRPr lang="he-IL" dirty="0"/>
          </a:p>
        </p:txBody>
      </p:sp>
      <p:sp>
        <p:nvSpPr>
          <p:cNvPr id="3" name="Content Placeholder 2"/>
          <p:cNvSpPr>
            <a:spLocks noGrp="1"/>
          </p:cNvSpPr>
          <p:nvPr>
            <p:ph idx="1"/>
          </p:nvPr>
        </p:nvSpPr>
        <p:spPr/>
        <p:txBody>
          <a:bodyPr/>
          <a:lstStyle/>
          <a:p>
            <a:pPr marL="0" indent="0">
              <a:buNone/>
            </a:pPr>
            <a:r>
              <a:rPr lang="en-US" dirty="0"/>
              <a:t>5- limit switches   </a:t>
            </a:r>
            <a:endParaRPr lang="he-IL" dirty="0"/>
          </a:p>
        </p:txBody>
      </p:sp>
      <p:pic>
        <p:nvPicPr>
          <p:cNvPr id="3074" name="Picture 2" descr="نتيجة بحث الصور عن ‪roller limit switch‬‏"/>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3348" y="2738776"/>
            <a:ext cx="3805474" cy="380547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3970" y="1486475"/>
            <a:ext cx="5819775" cy="5057775"/>
          </a:xfrm>
          <a:prstGeom prst="rect">
            <a:avLst/>
          </a:prstGeom>
        </p:spPr>
      </p:pic>
      <p:sp>
        <p:nvSpPr>
          <p:cNvPr id="5" name="TextBox 4"/>
          <p:cNvSpPr txBox="1"/>
          <p:nvPr/>
        </p:nvSpPr>
        <p:spPr>
          <a:xfrm>
            <a:off x="6448022" y="1798679"/>
            <a:ext cx="704045" cy="369332"/>
          </a:xfrm>
          <a:prstGeom prst="rect">
            <a:avLst/>
          </a:prstGeom>
          <a:noFill/>
        </p:spPr>
        <p:txBody>
          <a:bodyPr wrap="square" rtlCol="0">
            <a:spAutoFit/>
          </a:bodyPr>
          <a:lstStyle/>
          <a:p>
            <a:r>
              <a:rPr lang="en-US" dirty="0" smtClean="0"/>
              <a:t>Z-</a:t>
            </a:r>
            <a:endParaRPr lang="en-US" dirty="0"/>
          </a:p>
        </p:txBody>
      </p:sp>
      <p:sp>
        <p:nvSpPr>
          <p:cNvPr id="7" name="TextBox 6"/>
          <p:cNvSpPr txBox="1"/>
          <p:nvPr/>
        </p:nvSpPr>
        <p:spPr>
          <a:xfrm>
            <a:off x="6448022" y="3895488"/>
            <a:ext cx="704045" cy="369332"/>
          </a:xfrm>
          <a:prstGeom prst="rect">
            <a:avLst/>
          </a:prstGeom>
          <a:noFill/>
        </p:spPr>
        <p:txBody>
          <a:bodyPr wrap="square" rtlCol="0">
            <a:spAutoFit/>
          </a:bodyPr>
          <a:lstStyle/>
          <a:p>
            <a:r>
              <a:rPr lang="en-US" dirty="0" smtClean="0"/>
              <a:t>Z+</a:t>
            </a:r>
            <a:endParaRPr lang="en-US" dirty="0"/>
          </a:p>
        </p:txBody>
      </p:sp>
      <p:sp>
        <p:nvSpPr>
          <p:cNvPr id="8" name="TextBox 7"/>
          <p:cNvSpPr txBox="1"/>
          <p:nvPr/>
        </p:nvSpPr>
        <p:spPr>
          <a:xfrm>
            <a:off x="7434096" y="4080154"/>
            <a:ext cx="704045" cy="369332"/>
          </a:xfrm>
          <a:prstGeom prst="rect">
            <a:avLst/>
          </a:prstGeom>
          <a:noFill/>
        </p:spPr>
        <p:txBody>
          <a:bodyPr wrap="square" rtlCol="0">
            <a:spAutoFit/>
          </a:bodyPr>
          <a:lstStyle/>
          <a:p>
            <a:r>
              <a:rPr lang="en-US" dirty="0" smtClean="0"/>
              <a:t>X+</a:t>
            </a:r>
            <a:endParaRPr lang="en-US" dirty="0"/>
          </a:p>
        </p:txBody>
      </p:sp>
      <p:sp>
        <p:nvSpPr>
          <p:cNvPr id="9" name="TextBox 8"/>
          <p:cNvSpPr txBox="1"/>
          <p:nvPr/>
        </p:nvSpPr>
        <p:spPr>
          <a:xfrm>
            <a:off x="9377966" y="4750157"/>
            <a:ext cx="704045" cy="369332"/>
          </a:xfrm>
          <a:prstGeom prst="rect">
            <a:avLst/>
          </a:prstGeom>
          <a:noFill/>
        </p:spPr>
        <p:txBody>
          <a:bodyPr wrap="square" rtlCol="0">
            <a:spAutoFit/>
          </a:bodyPr>
          <a:lstStyle/>
          <a:p>
            <a:r>
              <a:rPr lang="en-US" dirty="0" smtClean="0"/>
              <a:t>X-</a:t>
            </a:r>
            <a:endParaRPr lang="en-US" dirty="0"/>
          </a:p>
        </p:txBody>
      </p:sp>
      <p:sp>
        <p:nvSpPr>
          <p:cNvPr id="10" name="TextBox 9"/>
          <p:cNvSpPr txBox="1"/>
          <p:nvPr/>
        </p:nvSpPr>
        <p:spPr>
          <a:xfrm>
            <a:off x="7754154" y="4943892"/>
            <a:ext cx="704045" cy="369332"/>
          </a:xfrm>
          <a:prstGeom prst="rect">
            <a:avLst/>
          </a:prstGeom>
          <a:noFill/>
        </p:spPr>
        <p:txBody>
          <a:bodyPr wrap="square" rtlCol="0">
            <a:spAutoFit/>
          </a:bodyPr>
          <a:lstStyle/>
          <a:p>
            <a:r>
              <a:rPr lang="en-US" dirty="0" smtClean="0"/>
              <a:t>Y </a:t>
            </a:r>
            <a:r>
              <a:rPr lang="en-US" dirty="0" smtClean="0"/>
              <a:t>+</a:t>
            </a:r>
            <a:endParaRPr lang="en-US" dirty="0"/>
          </a:p>
        </p:txBody>
      </p:sp>
      <p:sp>
        <p:nvSpPr>
          <p:cNvPr id="11" name="TextBox 10"/>
          <p:cNvSpPr txBox="1"/>
          <p:nvPr/>
        </p:nvSpPr>
        <p:spPr>
          <a:xfrm>
            <a:off x="8910872" y="3103225"/>
            <a:ext cx="704045" cy="369332"/>
          </a:xfrm>
          <a:prstGeom prst="rect">
            <a:avLst/>
          </a:prstGeom>
          <a:noFill/>
        </p:spPr>
        <p:txBody>
          <a:bodyPr wrap="square" rtlCol="0">
            <a:spAutoFit/>
          </a:bodyPr>
          <a:lstStyle/>
          <a:p>
            <a:r>
              <a:rPr lang="en-US" dirty="0" smtClean="0"/>
              <a:t>Y -</a:t>
            </a:r>
            <a:endParaRPr lang="en-US" dirty="0"/>
          </a:p>
        </p:txBody>
      </p:sp>
    </p:spTree>
    <p:extLst>
      <p:ext uri="{BB962C8B-B14F-4D97-AF65-F5344CB8AC3E}">
        <p14:creationId xmlns:p14="http://schemas.microsoft.com/office/powerpoint/2010/main" val="29310283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Electrical parts</a:t>
            </a:r>
            <a:endParaRPr lang="he-IL" dirty="0"/>
          </a:p>
        </p:txBody>
      </p:sp>
      <p:sp>
        <p:nvSpPr>
          <p:cNvPr id="3" name="Content Placeholder 2"/>
          <p:cNvSpPr>
            <a:spLocks noGrp="1"/>
          </p:cNvSpPr>
          <p:nvPr>
            <p:ph idx="1"/>
          </p:nvPr>
        </p:nvSpPr>
        <p:spPr/>
        <p:txBody>
          <a:bodyPr/>
          <a:lstStyle/>
          <a:p>
            <a:pPr marL="0" indent="0">
              <a:buNone/>
            </a:pPr>
            <a:r>
              <a:rPr lang="en-US" dirty="0"/>
              <a:t>6- cables </a:t>
            </a:r>
            <a:endParaRPr lang="he-IL" dirty="0"/>
          </a:p>
        </p:txBody>
      </p:sp>
      <p:pic>
        <p:nvPicPr>
          <p:cNvPr id="5" name="صورة 14" descr="Image result for wires"/>
          <p:cNvPicPr/>
          <p:nvPr/>
        </p:nvPicPr>
        <p:blipFill>
          <a:blip r:embed="rId2" cstate="print"/>
          <a:srcRect/>
          <a:stretch>
            <a:fillRect/>
          </a:stretch>
        </p:blipFill>
        <p:spPr bwMode="auto">
          <a:xfrm>
            <a:off x="1725443" y="3631841"/>
            <a:ext cx="3001103" cy="2186667"/>
          </a:xfrm>
          <a:prstGeom prst="rect">
            <a:avLst/>
          </a:prstGeom>
          <a:noFill/>
          <a:ln w="9525">
            <a:noFill/>
            <a:miter lim="800000"/>
            <a:headEnd/>
            <a:tailEnd/>
          </a:ln>
        </p:spPr>
      </p:pic>
      <p:pic>
        <p:nvPicPr>
          <p:cNvPr id="7"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1718" y="1610455"/>
            <a:ext cx="6362299" cy="4339350"/>
          </a:xfrm>
          <a:prstGeom prst="rect">
            <a:avLst/>
          </a:prstGeom>
        </p:spPr>
      </p:pic>
    </p:spTree>
    <p:extLst>
      <p:ext uri="{BB962C8B-B14F-4D97-AF65-F5344CB8AC3E}">
        <p14:creationId xmlns:p14="http://schemas.microsoft.com/office/powerpoint/2010/main" val="28655942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Software</a:t>
            </a:r>
          </a:p>
        </p:txBody>
      </p:sp>
    </p:spTree>
    <p:extLst>
      <p:ext uri="{BB962C8B-B14F-4D97-AF65-F5344CB8AC3E}">
        <p14:creationId xmlns:p14="http://schemas.microsoft.com/office/powerpoint/2010/main" val="19625913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Introduction </a:t>
            </a:r>
            <a:br>
              <a:rPr lang="en-US" b="1" dirty="0"/>
            </a:br>
            <a:r>
              <a:rPr lang="en-US" dirty="0"/>
              <a:t>         </a:t>
            </a:r>
          </a:p>
        </p:txBody>
      </p:sp>
      <p:sp>
        <p:nvSpPr>
          <p:cNvPr id="3" name="Content Placeholder 2"/>
          <p:cNvSpPr>
            <a:spLocks noGrp="1"/>
          </p:cNvSpPr>
          <p:nvPr>
            <p:ph idx="1"/>
          </p:nvPr>
        </p:nvSpPr>
        <p:spPr>
          <a:xfrm>
            <a:off x="838200" y="1690688"/>
            <a:ext cx="10515600" cy="4351338"/>
          </a:xfrm>
        </p:spPr>
        <p:txBody>
          <a:bodyPr/>
          <a:lstStyle/>
          <a:p>
            <a:r>
              <a:rPr lang="en-US" dirty="0"/>
              <a:t>The most important job for the software is to process the G-code file and by communicating with the printer’s electronics, it will send these commands to the 3D printer to build our objects layer by layer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0490" y="2915479"/>
            <a:ext cx="3681034" cy="3664226"/>
          </a:xfrm>
          <a:prstGeom prst="rect">
            <a:avLst/>
          </a:prstGeom>
        </p:spPr>
      </p:pic>
    </p:spTree>
    <p:extLst>
      <p:ext uri="{BB962C8B-B14F-4D97-AF65-F5344CB8AC3E}">
        <p14:creationId xmlns:p14="http://schemas.microsoft.com/office/powerpoint/2010/main" val="28322401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00062"/>
            <a:ext cx="10515600" cy="1325563"/>
          </a:xfrm>
        </p:spPr>
        <p:txBody>
          <a:bodyPr/>
          <a:lstStyle/>
          <a:p>
            <a:r>
              <a:rPr lang="en-US" b="1" dirty="0"/>
              <a:t>GT2560 microcontroller </a:t>
            </a:r>
            <a:br>
              <a:rPr lang="en-US" b="1" dirty="0"/>
            </a:br>
            <a:endParaRPr lang="en-US" dirty="0"/>
          </a:p>
        </p:txBody>
      </p:sp>
      <p:sp>
        <p:nvSpPr>
          <p:cNvPr id="3" name="Content Placeholder 2"/>
          <p:cNvSpPr>
            <a:spLocks noGrp="1"/>
          </p:cNvSpPr>
          <p:nvPr>
            <p:ph idx="1"/>
          </p:nvPr>
        </p:nvSpPr>
        <p:spPr/>
        <p:txBody>
          <a:bodyPr/>
          <a:lstStyle/>
          <a:p>
            <a:r>
              <a:rPr lang="en-US" dirty="0"/>
              <a:t>GT2560 is a compact board that is integrated with the mighty function of the Arduino Mega2560+Ultimaker and Arduino Mega2560 + ramps 1.4 on respect of both software and hardware and has more premium features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7235" y="3176830"/>
            <a:ext cx="4572000" cy="3514725"/>
          </a:xfrm>
          <a:prstGeom prst="rect">
            <a:avLst/>
          </a:prstGeom>
        </p:spPr>
      </p:pic>
    </p:spTree>
    <p:extLst>
      <p:ext uri="{BB962C8B-B14F-4D97-AF65-F5344CB8AC3E}">
        <p14:creationId xmlns:p14="http://schemas.microsoft.com/office/powerpoint/2010/main" val="22956757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34962" y="653790"/>
            <a:ext cx="9322075" cy="5701213"/>
          </a:xfrm>
        </p:spPr>
      </p:pic>
    </p:spTree>
    <p:extLst>
      <p:ext uri="{BB962C8B-B14F-4D97-AF65-F5344CB8AC3E}">
        <p14:creationId xmlns:p14="http://schemas.microsoft.com/office/powerpoint/2010/main" val="38911933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92788" y="365125"/>
            <a:ext cx="9206424" cy="6279161"/>
          </a:xfrm>
        </p:spPr>
      </p:pic>
    </p:spTree>
    <p:extLst>
      <p:ext uri="{BB962C8B-B14F-4D97-AF65-F5344CB8AC3E}">
        <p14:creationId xmlns:p14="http://schemas.microsoft.com/office/powerpoint/2010/main" val="3684163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b="1" dirty="0" smtClean="0">
                <a:solidFill>
                  <a:srgbClr val="FF0000"/>
                </a:solidFill>
              </a:rPr>
              <a:t>Outlines</a:t>
            </a:r>
            <a:endParaRPr lang="ar-JO" sz="7200" b="1" dirty="0">
              <a:solidFill>
                <a:srgbClr val="FF0000"/>
              </a:solidFill>
            </a:endParaRPr>
          </a:p>
        </p:txBody>
      </p:sp>
      <p:sp>
        <p:nvSpPr>
          <p:cNvPr id="3" name="Content Placeholder 2"/>
          <p:cNvSpPr>
            <a:spLocks noGrp="1"/>
          </p:cNvSpPr>
          <p:nvPr>
            <p:ph idx="1"/>
          </p:nvPr>
        </p:nvSpPr>
        <p:spPr>
          <a:xfrm>
            <a:off x="838200" y="2121839"/>
            <a:ext cx="10515600" cy="4351338"/>
          </a:xfrm>
        </p:spPr>
        <p:txBody>
          <a:bodyPr/>
          <a:lstStyle/>
          <a:p>
            <a:r>
              <a:rPr lang="en-US" dirty="0" smtClean="0"/>
              <a:t>Introduction</a:t>
            </a:r>
          </a:p>
          <a:p>
            <a:r>
              <a:rPr lang="en-US" dirty="0" smtClean="0"/>
              <a:t>Mechanical part</a:t>
            </a:r>
          </a:p>
          <a:p>
            <a:r>
              <a:rPr lang="en-US" dirty="0" smtClean="0"/>
              <a:t>Electrical part and protection circuit.</a:t>
            </a:r>
          </a:p>
          <a:p>
            <a:r>
              <a:rPr lang="en-US" dirty="0" smtClean="0"/>
              <a:t>Software.</a:t>
            </a:r>
          </a:p>
          <a:p>
            <a:r>
              <a:rPr lang="en-US" dirty="0" smtClean="0"/>
              <a:t>Control loop.</a:t>
            </a:r>
          </a:p>
          <a:p>
            <a:r>
              <a:rPr lang="en-US" dirty="0" smtClean="0"/>
              <a:t>Calibration. </a:t>
            </a:r>
          </a:p>
          <a:p>
            <a:r>
              <a:rPr lang="en-US" dirty="0" smtClean="0"/>
              <a:t>Results.</a:t>
            </a:r>
          </a:p>
          <a:p>
            <a:r>
              <a:rPr lang="en-US" dirty="0" smtClean="0"/>
              <a:t>Conclusions.  </a:t>
            </a:r>
            <a:endParaRPr lang="ar-JO" dirty="0"/>
          </a:p>
        </p:txBody>
      </p:sp>
    </p:spTree>
    <p:extLst>
      <p:ext uri="{BB962C8B-B14F-4D97-AF65-F5344CB8AC3E}">
        <p14:creationId xmlns:p14="http://schemas.microsoft.com/office/powerpoint/2010/main" val="8171315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Marlin Firmwaer  </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6837" y="1285460"/>
            <a:ext cx="10098326" cy="5381832"/>
          </a:xfrm>
        </p:spPr>
      </p:pic>
    </p:spTree>
    <p:extLst>
      <p:ext uri="{BB962C8B-B14F-4D97-AF65-F5344CB8AC3E}">
        <p14:creationId xmlns:p14="http://schemas.microsoft.com/office/powerpoint/2010/main" val="34075647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Slicer</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81735" y="1690688"/>
            <a:ext cx="9028529" cy="4692720"/>
          </a:xfrm>
        </p:spPr>
      </p:pic>
    </p:spTree>
    <p:extLst>
      <p:ext uri="{BB962C8B-B14F-4D97-AF65-F5344CB8AC3E}">
        <p14:creationId xmlns:p14="http://schemas.microsoft.com/office/powerpoint/2010/main" val="20595679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G-code </a:t>
            </a:r>
          </a:p>
        </p:txBody>
      </p:sp>
      <p:sp>
        <p:nvSpPr>
          <p:cNvPr id="3" name="Content Placeholder 2"/>
          <p:cNvSpPr>
            <a:spLocks noGrp="1"/>
          </p:cNvSpPr>
          <p:nvPr>
            <p:ph idx="1"/>
          </p:nvPr>
        </p:nvSpPr>
        <p:spPr/>
        <p:txBody>
          <a:bodyPr/>
          <a:lstStyle/>
          <a:p>
            <a:r>
              <a:rPr lang="en-US" dirty="0"/>
              <a:t>A programming language for 3d printers. G-Code programming controls " how " and "where" a machine moves, the codes used vary, based on the machine type, make and model. </a:t>
            </a:r>
          </a:p>
          <a:p>
            <a:endParaRPr lang="en-US"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2835" y="3096108"/>
            <a:ext cx="4335316" cy="3589613"/>
          </a:xfrm>
          <a:prstGeom prst="rect">
            <a:avLst/>
          </a:prstGeom>
        </p:spPr>
      </p:pic>
    </p:spTree>
    <p:extLst>
      <p:ext uri="{BB962C8B-B14F-4D97-AF65-F5344CB8AC3E}">
        <p14:creationId xmlns:p14="http://schemas.microsoft.com/office/powerpoint/2010/main" val="28338150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14996" y="-150661"/>
            <a:ext cx="7772400" cy="1470025"/>
          </a:xfrm>
        </p:spPr>
        <p:txBody>
          <a:bodyPr/>
          <a:lstStyle/>
          <a:p>
            <a:pPr algn="l"/>
            <a:r>
              <a:rPr lang="en-US" dirty="0" smtClean="0"/>
              <a:t>Control loop</a:t>
            </a:r>
            <a:endParaRPr lang="ar-SA" dirty="0"/>
          </a:p>
        </p:txBody>
      </p:sp>
      <p:sp>
        <p:nvSpPr>
          <p:cNvPr id="3" name="عنوان فرعي 2"/>
          <p:cNvSpPr>
            <a:spLocks noGrp="1"/>
          </p:cNvSpPr>
          <p:nvPr>
            <p:ph type="subTitle" idx="1"/>
          </p:nvPr>
        </p:nvSpPr>
        <p:spPr>
          <a:xfrm>
            <a:off x="514996" y="1563758"/>
            <a:ext cx="9298706" cy="2042725"/>
          </a:xfrm>
        </p:spPr>
        <p:txBody>
          <a:bodyPr>
            <a:normAutofit/>
          </a:bodyPr>
          <a:lstStyle/>
          <a:p>
            <a:pPr algn="l"/>
            <a:r>
              <a:rPr lang="en-US" dirty="0" smtClean="0">
                <a:solidFill>
                  <a:schemeClr val="accent1"/>
                </a:solidFill>
              </a:rPr>
              <a:t>Temperature of extruder:</a:t>
            </a:r>
          </a:p>
          <a:p>
            <a:pPr algn="l"/>
            <a:r>
              <a:rPr lang="en-US" sz="2000" dirty="0" smtClean="0">
                <a:solidFill>
                  <a:schemeClr val="accent1"/>
                </a:solidFill>
              </a:rPr>
              <a:t>Typically a temperature control algorithm inside the GT2560 reads the temperature from a thermistor, and then drives another pin connected to a MOSFET that connects or disconnects 12 V power to a resistance heater.   </a:t>
            </a:r>
            <a:endParaRPr lang="ar-SA" sz="2000" dirty="0">
              <a:solidFill>
                <a:schemeClr val="accent1"/>
              </a:solidFill>
            </a:endParaRPr>
          </a:p>
        </p:txBody>
      </p:sp>
      <p:pic>
        <p:nvPicPr>
          <p:cNvPr id="1026" name="Picture 2"/>
          <p:cNvPicPr>
            <a:picLocks noChangeAspect="1" noChangeArrowheads="1"/>
          </p:cNvPicPr>
          <p:nvPr/>
        </p:nvPicPr>
        <p:blipFill>
          <a:blip r:embed="rId2"/>
          <a:srcRect/>
          <a:stretch>
            <a:fillRect/>
          </a:stretch>
        </p:blipFill>
        <p:spPr bwMode="auto">
          <a:xfrm>
            <a:off x="1778127" y="3522571"/>
            <a:ext cx="8501122" cy="2940864"/>
          </a:xfrm>
          <a:prstGeom prst="rect">
            <a:avLst/>
          </a:prstGeom>
          <a:noFill/>
          <a:ln w="9525">
            <a:noFill/>
            <a:miter lim="800000"/>
            <a:headEnd/>
            <a:tailEnd/>
          </a:ln>
          <a:effectLst/>
        </p:spPr>
      </p:pic>
    </p:spTree>
    <p:extLst>
      <p:ext uri="{BB962C8B-B14F-4D97-AF65-F5344CB8AC3E}">
        <p14:creationId xmlns:p14="http://schemas.microsoft.com/office/powerpoint/2010/main" val="37656774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214290"/>
            <a:ext cx="8229600" cy="1143000"/>
          </a:xfrm>
        </p:spPr>
        <p:txBody>
          <a:bodyPr/>
          <a:lstStyle/>
          <a:p>
            <a:r>
              <a:rPr lang="en-US" dirty="0" smtClean="0"/>
              <a:t>Control loops</a:t>
            </a:r>
            <a:endParaRPr lang="ar-SA" dirty="0"/>
          </a:p>
        </p:txBody>
      </p:sp>
      <p:sp>
        <p:nvSpPr>
          <p:cNvPr id="3" name="عنصر نائب للمحتوى 2"/>
          <p:cNvSpPr>
            <a:spLocks noGrp="1"/>
          </p:cNvSpPr>
          <p:nvPr>
            <p:ph idx="1"/>
          </p:nvPr>
        </p:nvSpPr>
        <p:spPr>
          <a:xfrm>
            <a:off x="787173" y="1792306"/>
            <a:ext cx="10515600" cy="4351338"/>
          </a:xfrm>
        </p:spPr>
        <p:txBody>
          <a:bodyPr>
            <a:normAutofit/>
          </a:bodyPr>
          <a:lstStyle/>
          <a:p>
            <a:pPr algn="l" rtl="0">
              <a:buNone/>
            </a:pPr>
            <a:r>
              <a:rPr lang="en-US" sz="2400" dirty="0">
                <a:solidFill>
                  <a:schemeClr val="accent1"/>
                </a:solidFill>
              </a:rPr>
              <a:t>   </a:t>
            </a:r>
            <a:r>
              <a:rPr lang="en-US" sz="2400" dirty="0" smtClean="0">
                <a:solidFill>
                  <a:schemeClr val="accent1"/>
                </a:solidFill>
              </a:rPr>
              <a:t>Position </a:t>
            </a:r>
            <a:r>
              <a:rPr lang="en-US" sz="2400" dirty="0">
                <a:solidFill>
                  <a:schemeClr val="accent1"/>
                </a:solidFill>
              </a:rPr>
              <a:t>of extruder:</a:t>
            </a:r>
          </a:p>
          <a:p>
            <a:pPr algn="l" rtl="0">
              <a:buNone/>
            </a:pPr>
            <a:r>
              <a:rPr lang="en-US" sz="2000" dirty="0">
                <a:solidFill>
                  <a:schemeClr val="accent1"/>
                </a:solidFill>
              </a:rPr>
              <a:t>   </a:t>
            </a:r>
            <a:r>
              <a:rPr lang="en-US" sz="2000" dirty="0" smtClean="0">
                <a:solidFill>
                  <a:schemeClr val="accent1"/>
                </a:solidFill>
              </a:rPr>
              <a:t> The </a:t>
            </a:r>
            <a:r>
              <a:rPr lang="en-US" sz="2000" dirty="0">
                <a:solidFill>
                  <a:schemeClr val="accent1"/>
                </a:solidFill>
              </a:rPr>
              <a:t>extruder it will  go to the determined position by the program,  and  the program  depend on the retain position to determine the new position. This because of the accuracy for each step stepper motors. </a:t>
            </a:r>
          </a:p>
          <a:p>
            <a:pPr algn="l" rtl="0">
              <a:buNone/>
            </a:pPr>
            <a:endParaRPr lang="en-US" sz="2000" dirty="0">
              <a:solidFill>
                <a:schemeClr val="accent1"/>
              </a:solidFill>
            </a:endParaRPr>
          </a:p>
          <a:p>
            <a:pPr algn="l" rtl="0">
              <a:buNone/>
            </a:pPr>
            <a:endParaRPr lang="en-US" sz="2000" dirty="0">
              <a:solidFill>
                <a:schemeClr val="accent1"/>
              </a:solidFill>
            </a:endParaRPr>
          </a:p>
          <a:p>
            <a:pPr algn="l" rtl="0">
              <a:buNone/>
            </a:pPr>
            <a:endParaRPr lang="en-US" sz="2000" dirty="0">
              <a:solidFill>
                <a:schemeClr val="accent1"/>
              </a:solidFill>
            </a:endParaRPr>
          </a:p>
          <a:p>
            <a:pPr algn="l" rtl="0">
              <a:buNone/>
            </a:pPr>
            <a:endParaRPr lang="en-US" sz="2000" dirty="0"/>
          </a:p>
          <a:p>
            <a:pPr algn="l" rtl="0">
              <a:buNone/>
            </a:pPr>
            <a:endParaRPr lang="ar-SA" sz="2000" dirty="0"/>
          </a:p>
        </p:txBody>
      </p:sp>
      <p:pic>
        <p:nvPicPr>
          <p:cNvPr id="2051" name="Picture 3"/>
          <p:cNvPicPr>
            <a:picLocks noChangeAspect="1" noChangeArrowheads="1"/>
          </p:cNvPicPr>
          <p:nvPr/>
        </p:nvPicPr>
        <p:blipFill>
          <a:blip r:embed="rId3"/>
          <a:srcRect/>
          <a:stretch>
            <a:fillRect/>
          </a:stretch>
        </p:blipFill>
        <p:spPr bwMode="auto">
          <a:xfrm>
            <a:off x="1666844" y="3357562"/>
            <a:ext cx="8756258" cy="2786082"/>
          </a:xfrm>
          <a:prstGeom prst="rect">
            <a:avLst/>
          </a:prstGeom>
          <a:noFill/>
          <a:ln w="9525">
            <a:noFill/>
            <a:miter lim="800000"/>
            <a:headEnd/>
            <a:tailEnd/>
          </a:ln>
          <a:effectLst/>
        </p:spPr>
      </p:pic>
    </p:spTree>
    <p:extLst>
      <p:ext uri="{BB962C8B-B14F-4D97-AF65-F5344CB8AC3E}">
        <p14:creationId xmlns:p14="http://schemas.microsoft.com/office/powerpoint/2010/main" val="23360896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48230" y="15857"/>
            <a:ext cx="10515600" cy="1325563"/>
          </a:xfrm>
        </p:spPr>
        <p:txBody>
          <a:bodyPr/>
          <a:lstStyle/>
          <a:p>
            <a:pPr algn="l"/>
            <a:r>
              <a:rPr lang="en-US" dirty="0" smtClean="0"/>
              <a:t>Control loops</a:t>
            </a:r>
            <a:endParaRPr lang="ar-SA" dirty="0"/>
          </a:p>
        </p:txBody>
      </p:sp>
      <p:sp>
        <p:nvSpPr>
          <p:cNvPr id="3" name="عنصر نائب للمحتوى 2"/>
          <p:cNvSpPr>
            <a:spLocks noGrp="1"/>
          </p:cNvSpPr>
          <p:nvPr>
            <p:ph idx="1"/>
          </p:nvPr>
        </p:nvSpPr>
        <p:spPr>
          <a:xfrm>
            <a:off x="1225544" y="1341420"/>
            <a:ext cx="8229600" cy="4525963"/>
          </a:xfrm>
        </p:spPr>
        <p:txBody>
          <a:bodyPr>
            <a:normAutofit/>
          </a:bodyPr>
          <a:lstStyle/>
          <a:p>
            <a:pPr algn="l" rtl="0">
              <a:buNone/>
            </a:pPr>
            <a:r>
              <a:rPr lang="en-US" sz="2400" dirty="0">
                <a:solidFill>
                  <a:schemeClr val="accent1"/>
                </a:solidFill>
              </a:rPr>
              <a:t>  </a:t>
            </a:r>
            <a:r>
              <a:rPr lang="en-US" sz="2400" dirty="0" smtClean="0">
                <a:solidFill>
                  <a:schemeClr val="accent1"/>
                </a:solidFill>
              </a:rPr>
              <a:t>  </a:t>
            </a:r>
            <a:r>
              <a:rPr lang="en-US" sz="2400" dirty="0">
                <a:solidFill>
                  <a:schemeClr val="accent1"/>
                </a:solidFill>
              </a:rPr>
              <a:t>Home position:</a:t>
            </a:r>
          </a:p>
          <a:p>
            <a:pPr algn="l" rtl="0">
              <a:buNone/>
            </a:pPr>
            <a:r>
              <a:rPr lang="en-US" sz="2000" dirty="0">
                <a:solidFill>
                  <a:schemeClr val="accent1"/>
                </a:solidFill>
              </a:rPr>
              <a:t>    </a:t>
            </a:r>
            <a:r>
              <a:rPr lang="en-US" sz="2000" dirty="0" smtClean="0">
                <a:solidFill>
                  <a:schemeClr val="accent1"/>
                </a:solidFill>
              </a:rPr>
              <a:t>When </a:t>
            </a:r>
            <a:r>
              <a:rPr lang="en-US" sz="2000" dirty="0">
                <a:solidFill>
                  <a:schemeClr val="accent1"/>
                </a:solidFill>
              </a:rPr>
              <a:t>the extruder and bed ordered to go home position, they will move to the minimum point of each axis until reach the limit switch to stop, so the program will define the home position.</a:t>
            </a:r>
          </a:p>
          <a:p>
            <a:pPr algn="l" rtl="0">
              <a:buNone/>
            </a:pPr>
            <a:endParaRPr lang="en-US" sz="2000" dirty="0"/>
          </a:p>
          <a:p>
            <a:pPr algn="l" rtl="0">
              <a:buNone/>
            </a:pPr>
            <a:endParaRPr lang="en-US" sz="2000" dirty="0"/>
          </a:p>
          <a:p>
            <a:pPr algn="l" rtl="0">
              <a:buNone/>
            </a:pPr>
            <a:r>
              <a:rPr lang="en-US" sz="2000" dirty="0"/>
              <a:t> </a:t>
            </a:r>
            <a:endParaRPr lang="ar-SA" sz="2000" dirty="0"/>
          </a:p>
        </p:txBody>
      </p:sp>
      <p:pic>
        <p:nvPicPr>
          <p:cNvPr id="1026" name="Picture 2"/>
          <p:cNvPicPr>
            <a:picLocks noChangeAspect="1" noChangeArrowheads="1"/>
          </p:cNvPicPr>
          <p:nvPr/>
        </p:nvPicPr>
        <p:blipFill>
          <a:blip r:embed="rId2"/>
          <a:srcRect/>
          <a:stretch>
            <a:fillRect/>
          </a:stretch>
        </p:blipFill>
        <p:spPr bwMode="auto">
          <a:xfrm>
            <a:off x="2024035" y="3357563"/>
            <a:ext cx="7953375" cy="2409825"/>
          </a:xfrm>
          <a:prstGeom prst="rect">
            <a:avLst/>
          </a:prstGeom>
          <a:noFill/>
          <a:ln w="9525">
            <a:noFill/>
            <a:miter lim="800000"/>
            <a:headEnd/>
            <a:tailEnd/>
          </a:ln>
          <a:effectLst/>
        </p:spPr>
      </p:pic>
    </p:spTree>
    <p:extLst>
      <p:ext uri="{BB962C8B-B14F-4D97-AF65-F5344CB8AC3E}">
        <p14:creationId xmlns:p14="http://schemas.microsoft.com/office/powerpoint/2010/main" val="34270412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52596" y="214290"/>
            <a:ext cx="8229600" cy="1143000"/>
          </a:xfrm>
        </p:spPr>
        <p:txBody>
          <a:bodyPr/>
          <a:lstStyle/>
          <a:p>
            <a:pPr algn="l"/>
            <a:r>
              <a:rPr lang="en-US" dirty="0" smtClean="0"/>
              <a:t>Calibration </a:t>
            </a:r>
            <a:endParaRPr lang="ar-SA" dirty="0"/>
          </a:p>
        </p:txBody>
      </p:sp>
      <p:sp>
        <p:nvSpPr>
          <p:cNvPr id="3" name="عنصر نائب للمحتوى 2"/>
          <p:cNvSpPr>
            <a:spLocks noGrp="1"/>
          </p:cNvSpPr>
          <p:nvPr>
            <p:ph idx="1"/>
          </p:nvPr>
        </p:nvSpPr>
        <p:spPr>
          <a:xfrm>
            <a:off x="2095472" y="1500175"/>
            <a:ext cx="8229600" cy="4525963"/>
          </a:xfrm>
        </p:spPr>
        <p:txBody>
          <a:bodyPr>
            <a:normAutofit/>
          </a:bodyPr>
          <a:lstStyle/>
          <a:p>
            <a:pPr algn="l" rtl="0">
              <a:buNone/>
            </a:pPr>
            <a:r>
              <a:rPr lang="en-US" sz="2000" dirty="0"/>
              <a:t>Now this time is for take 3D printer and put it to work. We need  to prepare it for accurately make prints, this process includes verifying:</a:t>
            </a:r>
          </a:p>
          <a:p>
            <a:pPr marL="457200" indent="-457200">
              <a:buAutoNum type="arabicPeriod"/>
            </a:pPr>
            <a:r>
              <a:rPr lang="en-US" sz="2000" dirty="0"/>
              <a:t>Movement of each axis.</a:t>
            </a:r>
          </a:p>
          <a:p>
            <a:pPr marL="457200" indent="-457200">
              <a:buAutoNum type="arabicPeriod"/>
            </a:pPr>
            <a:r>
              <a:rPr lang="en-US" sz="2000" dirty="0"/>
              <a:t>Heating the extruder .</a:t>
            </a:r>
          </a:p>
          <a:p>
            <a:pPr marL="457200" indent="-457200">
              <a:buAutoNum type="arabicPeriod"/>
            </a:pPr>
            <a:r>
              <a:rPr lang="en-US" sz="2000" dirty="0"/>
              <a:t>Extruding the plastic.</a:t>
            </a:r>
          </a:p>
          <a:p>
            <a:pPr marL="457200" indent="-457200">
              <a:buAutoNum type="arabicPeriod"/>
            </a:pPr>
            <a:r>
              <a:rPr lang="en-US" sz="2000" dirty="0"/>
              <a:t>Testing the endstops.</a:t>
            </a:r>
          </a:p>
          <a:p>
            <a:pPr marL="457200" indent="-457200">
              <a:buAutoNum type="arabicPeriod"/>
            </a:pPr>
            <a:endParaRPr lang="en-US" sz="2000" dirty="0"/>
          </a:p>
          <a:p>
            <a:pPr marL="457200" indent="-457200">
              <a:buNone/>
            </a:pPr>
            <a:r>
              <a:rPr lang="en-US" sz="2000" dirty="0"/>
              <a:t>We made a lot of changes in </a:t>
            </a:r>
          </a:p>
          <a:p>
            <a:pPr marL="457200" indent="-457200">
              <a:buNone/>
            </a:pPr>
            <a:r>
              <a:rPr lang="en-US" sz="2000" dirty="0"/>
              <a:t>Program parameters.</a:t>
            </a:r>
          </a:p>
          <a:p>
            <a:pPr marL="457200" indent="-457200">
              <a:buNone/>
            </a:pPr>
            <a:endParaRPr lang="en-US" sz="2000" dirty="0"/>
          </a:p>
          <a:p>
            <a:pPr marL="457200" indent="-457200">
              <a:buNone/>
            </a:pPr>
            <a:endParaRPr lang="en-US" sz="2000" dirty="0"/>
          </a:p>
          <a:p>
            <a:pPr marL="457200" indent="-457200">
              <a:buNone/>
            </a:pPr>
            <a:endParaRPr lang="en-US" sz="2000" dirty="0"/>
          </a:p>
          <a:p>
            <a:pPr marL="457200" indent="-457200">
              <a:buNone/>
            </a:pPr>
            <a:endParaRPr lang="ar-SA" sz="2000" dirty="0"/>
          </a:p>
        </p:txBody>
      </p:sp>
      <p:pic>
        <p:nvPicPr>
          <p:cNvPr id="1026" name="Picture 2"/>
          <p:cNvPicPr>
            <a:picLocks noChangeAspect="1" noChangeArrowheads="1"/>
          </p:cNvPicPr>
          <p:nvPr/>
        </p:nvPicPr>
        <p:blipFill>
          <a:blip r:embed="rId2"/>
          <a:srcRect/>
          <a:stretch>
            <a:fillRect/>
          </a:stretch>
        </p:blipFill>
        <p:spPr bwMode="auto">
          <a:xfrm>
            <a:off x="5238744" y="2571744"/>
            <a:ext cx="5214942" cy="3867988"/>
          </a:xfrm>
          <a:prstGeom prst="rect">
            <a:avLst/>
          </a:prstGeom>
          <a:noFill/>
          <a:ln w="9525">
            <a:noFill/>
            <a:miter lim="800000"/>
            <a:headEnd/>
            <a:tailEnd/>
          </a:ln>
          <a:effectLst/>
        </p:spPr>
      </p:pic>
    </p:spTree>
    <p:extLst>
      <p:ext uri="{BB962C8B-B14F-4D97-AF65-F5344CB8AC3E}">
        <p14:creationId xmlns:p14="http://schemas.microsoft.com/office/powerpoint/2010/main" val="19280033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24034" y="214290"/>
            <a:ext cx="8229600" cy="1143000"/>
          </a:xfrm>
        </p:spPr>
        <p:txBody>
          <a:bodyPr/>
          <a:lstStyle/>
          <a:p>
            <a:pPr algn="l"/>
            <a:r>
              <a:rPr lang="en-US" dirty="0" smtClean="0"/>
              <a:t>Results </a:t>
            </a:r>
            <a:endParaRPr lang="ar-SA" dirty="0"/>
          </a:p>
        </p:txBody>
      </p:sp>
      <p:sp>
        <p:nvSpPr>
          <p:cNvPr id="3" name="عنصر نائب للمحتوى 2"/>
          <p:cNvSpPr>
            <a:spLocks noGrp="1"/>
          </p:cNvSpPr>
          <p:nvPr>
            <p:ph idx="1"/>
          </p:nvPr>
        </p:nvSpPr>
        <p:spPr>
          <a:xfrm>
            <a:off x="2095472" y="1714489"/>
            <a:ext cx="8229600" cy="4525963"/>
          </a:xfrm>
        </p:spPr>
        <p:txBody>
          <a:bodyPr>
            <a:normAutofit/>
          </a:bodyPr>
          <a:lstStyle/>
          <a:p>
            <a:pPr algn="l" rtl="0">
              <a:lnSpc>
                <a:spcPct val="150000"/>
              </a:lnSpc>
            </a:pPr>
            <a:r>
              <a:rPr lang="en-US" sz="2000" dirty="0"/>
              <a:t>The weight of our 3D printer about </a:t>
            </a:r>
            <a:r>
              <a:rPr lang="en-US" sz="2000" dirty="0" smtClean="0"/>
              <a:t>45 kg</a:t>
            </a:r>
            <a:r>
              <a:rPr lang="en-US" sz="2000" dirty="0"/>
              <a:t>. </a:t>
            </a:r>
          </a:p>
          <a:p>
            <a:pPr algn="l" rtl="0">
              <a:lnSpc>
                <a:spcPct val="150000"/>
              </a:lnSpc>
            </a:pPr>
            <a:r>
              <a:rPr lang="en-US" sz="2000" dirty="0"/>
              <a:t>We have the print size more than 50*50*50 cm.</a:t>
            </a:r>
          </a:p>
          <a:p>
            <a:pPr algn="l" rtl="0">
              <a:lnSpc>
                <a:spcPct val="150000"/>
              </a:lnSpc>
            </a:pPr>
            <a:r>
              <a:rPr lang="en-US" sz="2000" dirty="0"/>
              <a:t>We obtained the main frame of 3D printer.</a:t>
            </a:r>
          </a:p>
          <a:p>
            <a:pPr algn="l" rtl="0">
              <a:lnSpc>
                <a:spcPct val="150000"/>
              </a:lnSpc>
            </a:pPr>
            <a:r>
              <a:rPr lang="en-US" sz="2000" dirty="0"/>
              <a:t>We obtained the movement for three axes.</a:t>
            </a:r>
          </a:p>
          <a:p>
            <a:pPr algn="l" rtl="0">
              <a:lnSpc>
                <a:spcPct val="150000"/>
              </a:lnSpc>
            </a:pPr>
            <a:r>
              <a:rPr lang="en-US" sz="2000" dirty="0"/>
              <a:t>Heated the extruder.</a:t>
            </a:r>
          </a:p>
          <a:p>
            <a:pPr algn="l" rtl="0">
              <a:lnSpc>
                <a:spcPct val="150000"/>
              </a:lnSpc>
            </a:pPr>
            <a:r>
              <a:rPr lang="en-US" sz="2000" dirty="0"/>
              <a:t>Extrusion plastic through extruder.</a:t>
            </a:r>
            <a:endParaRPr lang="ar-SA" sz="2000" dirty="0"/>
          </a:p>
        </p:txBody>
      </p:sp>
    </p:spTree>
    <p:extLst>
      <p:ext uri="{BB962C8B-B14F-4D97-AF65-F5344CB8AC3E}">
        <p14:creationId xmlns:p14="http://schemas.microsoft.com/office/powerpoint/2010/main" val="17803358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dirty="0" smtClean="0"/>
              <a:t>Conclusion</a:t>
            </a:r>
            <a:endParaRPr lang="ar-SA" dirty="0"/>
          </a:p>
        </p:txBody>
      </p:sp>
      <p:sp>
        <p:nvSpPr>
          <p:cNvPr id="3" name="عنصر نائب للمحتوى 2"/>
          <p:cNvSpPr>
            <a:spLocks noGrp="1"/>
          </p:cNvSpPr>
          <p:nvPr>
            <p:ph idx="1"/>
          </p:nvPr>
        </p:nvSpPr>
        <p:spPr>
          <a:xfrm>
            <a:off x="1738282" y="1714489"/>
            <a:ext cx="8229600" cy="4525963"/>
          </a:xfrm>
        </p:spPr>
        <p:txBody>
          <a:bodyPr>
            <a:normAutofit lnSpcReduction="10000"/>
          </a:bodyPr>
          <a:lstStyle/>
          <a:p>
            <a:pPr algn="l" rtl="0">
              <a:buNone/>
            </a:pPr>
            <a:r>
              <a:rPr lang="en-US" dirty="0" smtClean="0"/>
              <a:t>       </a:t>
            </a:r>
            <a:r>
              <a:rPr lang="en-US" sz="2000" dirty="0"/>
              <a:t>3D printer is a complete mechatronics system, This technology combines mechanical parts that are moved by electrical actuators controlled by some electronic and electrical circuits.</a:t>
            </a:r>
          </a:p>
          <a:p>
            <a:pPr algn="l" rtl="0">
              <a:buNone/>
            </a:pPr>
            <a:endParaRPr lang="en-US" sz="2000" dirty="0"/>
          </a:p>
          <a:p>
            <a:pPr algn="l" rtl="0">
              <a:buNone/>
            </a:pPr>
            <a:r>
              <a:rPr lang="en-US" sz="2000" dirty="0"/>
              <a:t>            It used to produce product in 3D model with complex shape from different materials much and much easier than the traditional methods of manufacturing. </a:t>
            </a:r>
          </a:p>
          <a:p>
            <a:pPr algn="l" rtl="0">
              <a:buNone/>
            </a:pPr>
            <a:endParaRPr lang="en-US" sz="2000" dirty="0"/>
          </a:p>
          <a:p>
            <a:pPr algn="l" rtl="0">
              <a:buNone/>
            </a:pPr>
            <a:r>
              <a:rPr lang="en-US" sz="2000" dirty="0"/>
              <a:t>            In the future, for our 3d printer we can use two extruder for 3D printer, and we can use other type of printing  material as aluminum rather than plastic filament in addition to increase the printing accuracy.</a:t>
            </a:r>
          </a:p>
          <a:p>
            <a:pPr algn="l" rtl="0">
              <a:buNone/>
            </a:pPr>
            <a:endParaRPr lang="en-US" sz="2000" dirty="0"/>
          </a:p>
          <a:p>
            <a:pPr algn="l" rtl="0">
              <a:buNone/>
            </a:pPr>
            <a:r>
              <a:rPr lang="en-US" sz="2000" dirty="0"/>
              <a:t>              </a:t>
            </a:r>
          </a:p>
          <a:p>
            <a:pPr algn="l" rtl="0">
              <a:buNone/>
            </a:pPr>
            <a:endParaRPr lang="en-US" sz="2000" dirty="0"/>
          </a:p>
          <a:p>
            <a:pPr algn="l" rtl="0">
              <a:buNone/>
            </a:pPr>
            <a:endParaRPr lang="ar-SA" dirty="0"/>
          </a:p>
        </p:txBody>
      </p:sp>
    </p:spTree>
    <p:extLst>
      <p:ext uri="{BB962C8B-B14F-4D97-AF65-F5344CB8AC3E}">
        <p14:creationId xmlns:p14="http://schemas.microsoft.com/office/powerpoint/2010/main" val="37752460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2039" y="515202"/>
            <a:ext cx="5528116" cy="461665"/>
          </a:xfrm>
          <a:prstGeom prst="rect">
            <a:avLst/>
          </a:prstGeom>
        </p:spPr>
        <p:txBody>
          <a:bodyPr wrap="none">
            <a:spAutoFit/>
          </a:bodyPr>
          <a:lstStyle/>
          <a:p>
            <a:r>
              <a:rPr lang="en-US" sz="2400" dirty="0">
                <a:solidFill>
                  <a:srgbClr val="FF0000"/>
                </a:solidFill>
                <a:latin typeface="Times New Roman" panose="02020603050405020304" pitchFamily="18" charset="0"/>
                <a:cs typeface="Times New Roman" panose="02020603050405020304" pitchFamily="18" charset="0"/>
              </a:rPr>
              <a:t>Thermoplastic </a:t>
            </a:r>
            <a:r>
              <a:rPr lang="en-US" sz="2400" dirty="0" smtClean="0">
                <a:solidFill>
                  <a:srgbClr val="FF0000"/>
                </a:solidFill>
                <a:latin typeface="Times New Roman" panose="02020603050405020304" pitchFamily="18" charset="0"/>
                <a:cs typeface="Times New Roman" panose="02020603050405020304" pitchFamily="18" charset="0"/>
              </a:rPr>
              <a:t>Extruder and ABS material  </a:t>
            </a:r>
            <a:endParaRPr lang="en-US" sz="2400" dirty="0">
              <a:solidFill>
                <a:srgbClr val="FF0000"/>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2171" y="1617541"/>
            <a:ext cx="4954395" cy="4635548"/>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7984" y="1558797"/>
            <a:ext cx="5595988" cy="4753035"/>
          </a:xfrm>
          <a:prstGeom prst="rect">
            <a:avLst/>
          </a:prstGeom>
        </p:spPr>
      </p:pic>
    </p:spTree>
    <p:extLst>
      <p:ext uri="{BB962C8B-B14F-4D97-AF65-F5344CB8AC3E}">
        <p14:creationId xmlns:p14="http://schemas.microsoft.com/office/powerpoint/2010/main" val="29320058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474612" y="126532"/>
            <a:ext cx="4484531" cy="1096962"/>
          </a:xfrm>
        </p:spPr>
        <p:txBody>
          <a:bodyPr/>
          <a:lstStyle/>
          <a:p>
            <a:r>
              <a:rPr lang="en-US" dirty="0" smtClean="0">
                <a:latin typeface="Times New Roman" panose="02020603050405020304" pitchFamily="18" charset="0"/>
                <a:cs typeface="Times New Roman" panose="02020603050405020304" pitchFamily="18" charset="0"/>
              </a:rPr>
              <a:t>Mechanical design</a:t>
            </a:r>
            <a:endParaRPr lang="en-US"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141668" y="2414760"/>
            <a:ext cx="7237925" cy="4024677"/>
          </a:xfrm>
          <a:prstGeom prst="rect">
            <a:avLst/>
          </a:prstGeom>
        </p:spPr>
      </p:pic>
      <p:sp>
        <p:nvSpPr>
          <p:cNvPr id="6" name="Text Placeholder 2"/>
          <p:cNvSpPr txBox="1">
            <a:spLocks/>
          </p:cNvSpPr>
          <p:nvPr/>
        </p:nvSpPr>
        <p:spPr>
          <a:xfrm>
            <a:off x="525350" y="1482255"/>
            <a:ext cx="2408349" cy="5119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latin typeface="Times New Roman" panose="02020603050405020304" pitchFamily="18" charset="0"/>
                <a:cs typeface="Times New Roman" panose="02020603050405020304" pitchFamily="18" charset="0"/>
              </a:rPr>
              <a:t>Frame design </a:t>
            </a:r>
            <a:endParaRPr lang="en-US" dirty="0">
              <a:latin typeface="Times New Roman" panose="02020603050405020304" pitchFamily="18" charset="0"/>
              <a:cs typeface="Times New Roman" panose="02020603050405020304" pitchFamily="18" charset="0"/>
            </a:endParaRPr>
          </a:p>
        </p:txBody>
      </p:sp>
      <p:cxnSp>
        <p:nvCxnSpPr>
          <p:cNvPr id="9" name="Straight Connector 8"/>
          <p:cNvCxnSpPr/>
          <p:nvPr/>
        </p:nvCxnSpPr>
        <p:spPr>
          <a:xfrm flipV="1">
            <a:off x="618186" y="1223494"/>
            <a:ext cx="10972800" cy="0"/>
          </a:xfrm>
          <a:prstGeom prst="line">
            <a:avLst/>
          </a:prstGeom>
          <a:ln w="88900" cap="flat" cmpd="thickThi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4102724" y="1976882"/>
            <a:ext cx="1614153" cy="369332"/>
          </a:xfrm>
          <a:prstGeom prst="rect">
            <a:avLst/>
          </a:prstGeom>
        </p:spPr>
        <p:txBody>
          <a:bodyPr wrap="square">
            <a:spAutoFit/>
          </a:bodyPr>
          <a:lstStyle/>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3D models</a:t>
            </a:r>
            <a:endParaRPr lang="en-US" dirty="0">
              <a:latin typeface="Times New Roman" panose="02020603050405020304" pitchFamily="18" charset="0"/>
              <a:cs typeface="Times New Roman" panose="02020603050405020304" pitchFamily="18" charset="0"/>
            </a:endParaRPr>
          </a:p>
        </p:txBody>
      </p:sp>
      <p:sp>
        <p:nvSpPr>
          <p:cNvPr id="11" name="Rectangle 10"/>
          <p:cNvSpPr/>
          <p:nvPr/>
        </p:nvSpPr>
        <p:spPr>
          <a:xfrm>
            <a:off x="9169603" y="1697550"/>
            <a:ext cx="2063385" cy="369332"/>
          </a:xfrm>
          <a:prstGeom prst="rect">
            <a:avLst/>
          </a:prstGeom>
        </p:spPr>
        <p:txBody>
          <a:bodyPr wrap="none">
            <a:spAutoFit/>
          </a:bodyPr>
          <a:lstStyle/>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Practical models </a:t>
            </a: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31303" y="2215456"/>
            <a:ext cx="3139987" cy="4650144"/>
          </a:xfrm>
          <a:prstGeom prst="rect">
            <a:avLst/>
          </a:prstGeom>
        </p:spPr>
      </p:pic>
    </p:spTree>
    <p:extLst>
      <p:ext uri="{BB962C8B-B14F-4D97-AF65-F5344CB8AC3E}">
        <p14:creationId xmlns:p14="http://schemas.microsoft.com/office/powerpoint/2010/main" val="29578558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2171" y="340671"/>
            <a:ext cx="3659976" cy="523220"/>
          </a:xfrm>
          <a:prstGeom prst="rect">
            <a:avLst/>
          </a:prstGeom>
        </p:spPr>
        <p:txBody>
          <a:bodyPr wrap="none">
            <a:spAutoFit/>
          </a:bodyPr>
          <a:lstStyle/>
          <a:p>
            <a:r>
              <a:rPr lang="en-US" sz="2800" dirty="0" smtClean="0">
                <a:latin typeface="Times New Roman" panose="02020603050405020304" pitchFamily="18" charset="0"/>
                <a:cs typeface="Times New Roman" panose="02020603050405020304" pitchFamily="18" charset="0"/>
              </a:rPr>
              <a:t>Material and Main body</a:t>
            </a:r>
            <a:endParaRPr lang="en-US" sz="2800"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41884" y="4752304"/>
            <a:ext cx="1496349" cy="1621044"/>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3990" y="2782748"/>
            <a:ext cx="1629262" cy="168895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78183" y="4937354"/>
            <a:ext cx="1634559" cy="1435994"/>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59654" y="824751"/>
            <a:ext cx="1307855" cy="1725171"/>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07685" y="2839049"/>
            <a:ext cx="1662779" cy="1578631"/>
          </a:xfrm>
          <a:prstGeom prst="rect">
            <a:avLst/>
          </a:prstGeom>
        </p:spPr>
      </p:pic>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211603" y="4937354"/>
            <a:ext cx="1792949" cy="1435994"/>
          </a:xfrm>
          <a:prstGeom prst="rect">
            <a:avLst/>
          </a:prstGeom>
        </p:spPr>
      </p:pic>
      <p:pic>
        <p:nvPicPr>
          <p:cNvPr id="11" name="Pictur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97315" y="1493950"/>
            <a:ext cx="4716887" cy="5016865"/>
          </a:xfrm>
          <a:prstGeom prst="rect">
            <a:avLst/>
          </a:prstGeom>
        </p:spPr>
      </p:pic>
      <p:pic>
        <p:nvPicPr>
          <p:cNvPr id="12" name="Pictur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179179" y="2939434"/>
            <a:ext cx="1857796" cy="1655302"/>
          </a:xfrm>
          <a:prstGeom prst="rect">
            <a:avLst/>
          </a:prstGeom>
        </p:spPr>
      </p:pic>
    </p:spTree>
    <p:extLst>
      <p:ext uri="{BB962C8B-B14F-4D97-AF65-F5344CB8AC3E}">
        <p14:creationId xmlns:p14="http://schemas.microsoft.com/office/powerpoint/2010/main" val="36602771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3683" y="153474"/>
            <a:ext cx="4046649" cy="696532"/>
          </a:xfrm>
        </p:spPr>
        <p:txBody>
          <a:bodyPr>
            <a:normAutofit/>
          </a:bodyPr>
          <a:lstStyle/>
          <a:p>
            <a:r>
              <a:rPr lang="en-US" sz="3200" dirty="0" smtClean="0">
                <a:latin typeface="Times New Roman" panose="02020603050405020304" pitchFamily="18" charset="0"/>
                <a:cs typeface="Times New Roman" panose="02020603050405020304" pitchFamily="18" charset="0"/>
              </a:rPr>
              <a:t>Transmission systems</a:t>
            </a:r>
            <a:endParaRPr lang="en-US" sz="3200" dirty="0">
              <a:latin typeface="Times New Roman" panose="02020603050405020304" pitchFamily="18" charset="0"/>
              <a:cs typeface="Times New Roman" panose="02020603050405020304" pitchFamily="18" charset="0"/>
            </a:endParaRPr>
          </a:p>
        </p:txBody>
      </p:sp>
      <p:sp>
        <p:nvSpPr>
          <p:cNvPr id="5" name="Text Placeholder 2"/>
          <p:cNvSpPr txBox="1">
            <a:spLocks/>
          </p:cNvSpPr>
          <p:nvPr/>
        </p:nvSpPr>
        <p:spPr>
          <a:xfrm>
            <a:off x="410315" y="2089694"/>
            <a:ext cx="1728452" cy="473299"/>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smtClean="0">
                <a:latin typeface="Times New Roman" panose="02020603050405020304" pitchFamily="18" charset="0"/>
                <a:cs typeface="Times New Roman" panose="02020603050405020304" pitchFamily="18" charset="0"/>
              </a:rPr>
              <a:t>  Rod rails </a:t>
            </a:r>
            <a:endParaRPr lang="en-US" sz="2400" b="1" dirty="0">
              <a:latin typeface="Times New Roman" panose="02020603050405020304" pitchFamily="18" charset="0"/>
              <a:cs typeface="Times New Roman" panose="02020603050405020304" pitchFamily="18" charset="0"/>
            </a:endParaRPr>
          </a:p>
        </p:txBody>
      </p:sp>
      <p:cxnSp>
        <p:nvCxnSpPr>
          <p:cNvPr id="9" name="Straight Connector 8"/>
          <p:cNvCxnSpPr/>
          <p:nvPr/>
        </p:nvCxnSpPr>
        <p:spPr>
          <a:xfrm>
            <a:off x="383683" y="940158"/>
            <a:ext cx="4046649" cy="0"/>
          </a:xfrm>
          <a:prstGeom prst="line">
            <a:avLst/>
          </a:prstGeom>
          <a:ln w="63500" cmpd="thickThin">
            <a:solidFill>
              <a:srgbClr val="002060"/>
            </a:solidFill>
            <a:prstDash val="solid"/>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39924" y="850006"/>
            <a:ext cx="3941428" cy="4864194"/>
          </a:xfrm>
          <a:prstGeom prst="rect">
            <a:avLst/>
          </a:prstGeom>
        </p:spPr>
      </p:pic>
      <p:sp>
        <p:nvSpPr>
          <p:cNvPr id="2" name="Rectangle 1"/>
          <p:cNvSpPr/>
          <p:nvPr/>
        </p:nvSpPr>
        <p:spPr>
          <a:xfrm>
            <a:off x="410315" y="3712528"/>
            <a:ext cx="4565160" cy="430887"/>
          </a:xfrm>
          <a:prstGeom prst="rect">
            <a:avLst/>
          </a:prstGeom>
        </p:spPr>
        <p:txBody>
          <a:bodyPr wrap="none">
            <a:spAutoFit/>
          </a:bodyPr>
          <a:lstStyle/>
          <a:p>
            <a:pPr marL="342900" indent="-342900">
              <a:buFont typeface="Arial" panose="020B0604020202020204" pitchFamily="34" charset="0"/>
              <a:buChar char="•"/>
            </a:pPr>
            <a:r>
              <a:rPr lang="en-US" sz="2200" b="1" dirty="0">
                <a:latin typeface="Times New Roman" panose="02020603050405020304" pitchFamily="18" charset="0"/>
                <a:cs typeface="Times New Roman" panose="02020603050405020304" pitchFamily="18" charset="0"/>
              </a:rPr>
              <a:t>Linear and rotation ball Bearings</a:t>
            </a:r>
          </a:p>
        </p:txBody>
      </p:sp>
      <p:pic>
        <p:nvPicPr>
          <p:cNvPr id="8" name="Picture 7"/>
          <p:cNvPicPr>
            <a:picLocks noChangeAspect="1"/>
          </p:cNvPicPr>
          <p:nvPr/>
        </p:nvPicPr>
        <p:blipFill>
          <a:blip r:embed="rId3"/>
          <a:stretch>
            <a:fillRect/>
          </a:stretch>
        </p:blipFill>
        <p:spPr>
          <a:xfrm>
            <a:off x="1131988" y="4667525"/>
            <a:ext cx="1570012" cy="2093349"/>
          </a:xfrm>
          <a:prstGeom prst="rect">
            <a:avLst/>
          </a:prstGeom>
        </p:spPr>
      </p:pic>
      <p:pic>
        <p:nvPicPr>
          <p:cNvPr id="11" name="Picture 10" descr="C:\Users\Firas\Desktop\thumbs\صور لحد 5.12\DSC_0032xxssaa_1.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93843" y="4687807"/>
            <a:ext cx="2075180" cy="1871980"/>
          </a:xfrm>
          <a:prstGeom prst="rect">
            <a:avLst/>
          </a:prstGeom>
          <a:noFill/>
          <a:ln>
            <a:noFill/>
          </a:ln>
        </p:spPr>
      </p:pic>
      <p:sp>
        <p:nvSpPr>
          <p:cNvPr id="12" name="Oval 11"/>
          <p:cNvSpPr/>
          <p:nvPr/>
        </p:nvSpPr>
        <p:spPr>
          <a:xfrm>
            <a:off x="4349798" y="5101827"/>
            <a:ext cx="704850" cy="561975"/>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 name="Rectangle 12"/>
          <p:cNvSpPr/>
          <p:nvPr/>
        </p:nvSpPr>
        <p:spPr>
          <a:xfrm>
            <a:off x="631775" y="2582188"/>
            <a:ext cx="6641222" cy="923330"/>
          </a:xfrm>
          <a:prstGeom prst="rect">
            <a:avLst/>
          </a:prstGeom>
        </p:spPr>
        <p:txBody>
          <a:bodyPr wrap="square">
            <a:spAutoFit/>
          </a:bodyPr>
          <a:lstStyle/>
          <a:p>
            <a:r>
              <a:rPr lang="en-US" dirty="0" smtClean="0">
                <a:effectLst/>
                <a:latin typeface="Times New Roman" panose="02020603050405020304" pitchFamily="18" charset="0"/>
                <a:ea typeface="Calibri" panose="020F0502020204030204" pitchFamily="34" charset="0"/>
              </a:rPr>
              <a:t>X axis has  2*85 cm</a:t>
            </a:r>
            <a:br>
              <a:rPr lang="en-US" dirty="0" smtClean="0">
                <a:effectLst/>
                <a:latin typeface="Times New Roman" panose="02020603050405020304" pitchFamily="18" charset="0"/>
                <a:ea typeface="Calibri" panose="020F0502020204030204" pitchFamily="34" charset="0"/>
              </a:rPr>
            </a:br>
            <a:r>
              <a:rPr lang="en-US" dirty="0" smtClean="0">
                <a:effectLst/>
                <a:latin typeface="Times New Roman" panose="02020603050405020304" pitchFamily="18" charset="0"/>
                <a:ea typeface="Calibri" panose="020F0502020204030204" pitchFamily="34" charset="0"/>
              </a:rPr>
              <a:t>Y axis has 2*95 cm </a:t>
            </a:r>
            <a:br>
              <a:rPr lang="en-US" dirty="0" smtClean="0">
                <a:effectLst/>
                <a:latin typeface="Times New Roman" panose="02020603050405020304" pitchFamily="18" charset="0"/>
                <a:ea typeface="Calibri" panose="020F0502020204030204" pitchFamily="34" charset="0"/>
              </a:rPr>
            </a:br>
            <a:r>
              <a:rPr lang="en-US" dirty="0" smtClean="0">
                <a:effectLst/>
                <a:latin typeface="Times New Roman" panose="02020603050405020304" pitchFamily="18" charset="0"/>
                <a:ea typeface="Calibri" panose="020F0502020204030204" pitchFamily="34" charset="0"/>
              </a:rPr>
              <a:t>Z </a:t>
            </a:r>
            <a:r>
              <a:rPr lang="en-US" dirty="0">
                <a:latin typeface="Times New Roman" panose="02020603050405020304" pitchFamily="18" charset="0"/>
                <a:ea typeface="Calibri" panose="020F0502020204030204" pitchFamily="34" charset="0"/>
              </a:rPr>
              <a:t>a</a:t>
            </a:r>
            <a:r>
              <a:rPr lang="en-US" dirty="0" smtClean="0">
                <a:effectLst/>
                <a:latin typeface="Times New Roman" panose="02020603050405020304" pitchFamily="18" charset="0"/>
                <a:ea typeface="Calibri" panose="020F0502020204030204" pitchFamily="34" charset="0"/>
              </a:rPr>
              <a:t>xis has 2*72cm.</a:t>
            </a:r>
            <a:endParaRPr lang="en-US" dirty="0"/>
          </a:p>
        </p:txBody>
      </p:sp>
    </p:spTree>
    <p:extLst>
      <p:ext uri="{BB962C8B-B14F-4D97-AF65-F5344CB8AC3E}">
        <p14:creationId xmlns:p14="http://schemas.microsoft.com/office/powerpoint/2010/main" val="10278485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3683" y="153474"/>
            <a:ext cx="4046649" cy="696532"/>
          </a:xfrm>
        </p:spPr>
        <p:txBody>
          <a:bodyPr>
            <a:normAutofit/>
          </a:bodyPr>
          <a:lstStyle/>
          <a:p>
            <a:r>
              <a:rPr lang="en-US" sz="3200" dirty="0" smtClean="0">
                <a:latin typeface="Times New Roman" panose="02020603050405020304" pitchFamily="18" charset="0"/>
                <a:cs typeface="Times New Roman" panose="02020603050405020304" pitchFamily="18" charset="0"/>
              </a:rPr>
              <a:t>Transmission systems</a:t>
            </a:r>
            <a:endParaRPr lang="en-US" sz="3200" dirty="0">
              <a:latin typeface="Times New Roman" panose="02020603050405020304" pitchFamily="18" charset="0"/>
              <a:cs typeface="Times New Roman" panose="02020603050405020304" pitchFamily="18" charset="0"/>
            </a:endParaRPr>
          </a:p>
        </p:txBody>
      </p:sp>
      <p:sp>
        <p:nvSpPr>
          <p:cNvPr id="6" name="Text Placeholder 4"/>
          <p:cNvSpPr txBox="1">
            <a:spLocks/>
          </p:cNvSpPr>
          <p:nvPr/>
        </p:nvSpPr>
        <p:spPr>
          <a:xfrm>
            <a:off x="231589" y="2207984"/>
            <a:ext cx="3960583" cy="47329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b="1" dirty="0" smtClean="0">
                <a:latin typeface="Times New Roman" panose="02020603050405020304" pitchFamily="18" charset="0"/>
                <a:cs typeface="Times New Roman" panose="02020603050405020304" pitchFamily="18" charset="0"/>
              </a:rPr>
              <a:t> Power screws and ball nut</a:t>
            </a:r>
            <a:endParaRPr lang="en-US" sz="2200" b="1" dirty="0">
              <a:latin typeface="Times New Roman" panose="02020603050405020304" pitchFamily="18" charset="0"/>
              <a:cs typeface="Times New Roman" panose="02020603050405020304" pitchFamily="18" charset="0"/>
            </a:endParaRPr>
          </a:p>
        </p:txBody>
      </p:sp>
      <p:cxnSp>
        <p:nvCxnSpPr>
          <p:cNvPr id="9" name="Straight Connector 8"/>
          <p:cNvCxnSpPr/>
          <p:nvPr/>
        </p:nvCxnSpPr>
        <p:spPr>
          <a:xfrm>
            <a:off x="383683" y="940158"/>
            <a:ext cx="4046649" cy="0"/>
          </a:xfrm>
          <a:prstGeom prst="line">
            <a:avLst/>
          </a:prstGeom>
          <a:ln w="63500" cmpd="thickThin">
            <a:solidFill>
              <a:srgbClr val="002060"/>
            </a:solidFill>
            <a:prstDash val="solid"/>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39837" y="1025809"/>
            <a:ext cx="3273083" cy="2454812"/>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44440" y="1268195"/>
            <a:ext cx="2292815" cy="4935658"/>
          </a:xfrm>
          <a:prstGeom prst="rect">
            <a:avLst/>
          </a:prstGeom>
        </p:spPr>
      </p:pic>
      <p:sp>
        <p:nvSpPr>
          <p:cNvPr id="14" name="Rectangle 13"/>
          <p:cNvSpPr/>
          <p:nvPr/>
        </p:nvSpPr>
        <p:spPr>
          <a:xfrm>
            <a:off x="231589" y="4196099"/>
            <a:ext cx="1518364" cy="430887"/>
          </a:xfrm>
          <a:prstGeom prst="rect">
            <a:avLst/>
          </a:prstGeom>
        </p:spPr>
        <p:txBody>
          <a:bodyPr wrap="none">
            <a:spAutoFit/>
          </a:bodyPr>
          <a:lstStyle/>
          <a:p>
            <a:pPr marL="342900" indent="-342900">
              <a:buFont typeface="Arial" panose="020B0604020202020204" pitchFamily="34" charset="0"/>
              <a:buChar char="•"/>
            </a:pPr>
            <a:r>
              <a:rPr lang="en-US" sz="2200" b="1" dirty="0" smtClean="0">
                <a:latin typeface="Times New Roman" panose="02020603050405020304" pitchFamily="18" charset="0"/>
                <a:cs typeface="Times New Roman" panose="02020603050405020304" pitchFamily="18" charset="0"/>
              </a:rPr>
              <a:t>Coupler</a:t>
            </a:r>
            <a:endParaRPr lang="en-US" sz="2200" b="1" dirty="0">
              <a:latin typeface="Times New Roman" panose="02020603050405020304" pitchFamily="18" charset="0"/>
              <a:cs typeface="Times New Roman" panose="02020603050405020304" pitchFamily="18" charset="0"/>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39837" y="4196099"/>
            <a:ext cx="3447817" cy="2578041"/>
          </a:xfrm>
          <a:prstGeom prst="rect">
            <a:avLst/>
          </a:prstGeom>
        </p:spPr>
      </p:pic>
      <p:sp>
        <p:nvSpPr>
          <p:cNvPr id="16" name="Text Placeholder 4"/>
          <p:cNvSpPr txBox="1">
            <a:spLocks/>
          </p:cNvSpPr>
          <p:nvPr/>
        </p:nvSpPr>
        <p:spPr>
          <a:xfrm>
            <a:off x="469749" y="2728742"/>
            <a:ext cx="3960583" cy="47329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smtClean="0">
                <a:latin typeface="Times New Roman" panose="02020603050405020304" pitchFamily="18" charset="0"/>
                <a:cs typeface="Times New Roman" panose="02020603050405020304" pitchFamily="18" charset="0"/>
              </a:rPr>
              <a:t>For Y and Z -axis</a:t>
            </a:r>
            <a:endParaRPr lang="en-US" sz="1800" dirty="0">
              <a:latin typeface="Times New Roman" panose="02020603050405020304" pitchFamily="18" charset="0"/>
              <a:cs typeface="Times New Roman" panose="02020603050405020304" pitchFamily="18" charset="0"/>
            </a:endParaRPr>
          </a:p>
        </p:txBody>
      </p:sp>
      <p:sp>
        <p:nvSpPr>
          <p:cNvPr id="17" name="Text Placeholder 4"/>
          <p:cNvSpPr txBox="1">
            <a:spLocks/>
          </p:cNvSpPr>
          <p:nvPr/>
        </p:nvSpPr>
        <p:spPr>
          <a:xfrm>
            <a:off x="443206" y="4990624"/>
            <a:ext cx="3960583" cy="63042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smtClean="0">
                <a:latin typeface="Times New Roman" panose="02020603050405020304" pitchFamily="18" charset="0"/>
                <a:cs typeface="Times New Roman" panose="02020603050405020304" pitchFamily="18" charset="0"/>
              </a:rPr>
              <a:t> It used for join between stepper motor and power screw</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79881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3683" y="153474"/>
            <a:ext cx="4046649" cy="696532"/>
          </a:xfrm>
        </p:spPr>
        <p:txBody>
          <a:bodyPr>
            <a:normAutofit/>
          </a:bodyPr>
          <a:lstStyle/>
          <a:p>
            <a:r>
              <a:rPr lang="en-US" sz="3200" dirty="0" smtClean="0">
                <a:latin typeface="Times New Roman" panose="02020603050405020304" pitchFamily="18" charset="0"/>
                <a:cs typeface="Times New Roman" panose="02020603050405020304" pitchFamily="18" charset="0"/>
              </a:rPr>
              <a:t>Transmission systems</a:t>
            </a:r>
            <a:endParaRPr lang="en-US" sz="3200" dirty="0">
              <a:latin typeface="Times New Roman" panose="02020603050405020304" pitchFamily="18" charset="0"/>
              <a:cs typeface="Times New Roman" panose="02020603050405020304" pitchFamily="18" charset="0"/>
            </a:endParaRPr>
          </a:p>
        </p:txBody>
      </p:sp>
      <p:cxnSp>
        <p:nvCxnSpPr>
          <p:cNvPr id="9" name="Straight Connector 8"/>
          <p:cNvCxnSpPr/>
          <p:nvPr/>
        </p:nvCxnSpPr>
        <p:spPr>
          <a:xfrm>
            <a:off x="383683" y="940158"/>
            <a:ext cx="4046649" cy="0"/>
          </a:xfrm>
          <a:prstGeom prst="line">
            <a:avLst/>
          </a:prstGeom>
          <a:ln w="63500" cmpd="thickThin">
            <a:solidFill>
              <a:srgbClr val="002060"/>
            </a:solidFill>
            <a:prstDash val="solid"/>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281163" y="2034513"/>
            <a:ext cx="3038204" cy="400110"/>
          </a:xfrm>
          <a:prstGeom prst="rect">
            <a:avLst/>
          </a:prstGeom>
        </p:spPr>
        <p:txBody>
          <a:bodyPr wrap="none">
            <a:spAutoFit/>
          </a:bodyPr>
          <a:lstStyle/>
          <a:p>
            <a:pPr marL="342900" indent="-342900">
              <a:buFont typeface="Arial" panose="020B0604020202020204" pitchFamily="34" charset="0"/>
              <a:buChar char="•"/>
            </a:pPr>
            <a:r>
              <a:rPr lang="en-US" sz="2000" b="1" dirty="0" smtClean="0">
                <a:effectLst/>
                <a:latin typeface="Times New Roman" panose="02020603050405020304" pitchFamily="18" charset="0"/>
                <a:ea typeface="Calibri" panose="020F0502020204030204" pitchFamily="34" charset="0"/>
              </a:rPr>
              <a:t>Timing Belt and pulley</a:t>
            </a:r>
            <a:endParaRPr lang="en-US" sz="2000" b="1" dirty="0"/>
          </a:p>
        </p:txBody>
      </p:sp>
      <p:pic>
        <p:nvPicPr>
          <p:cNvPr id="8" name="Picture 7" descr="C:\Users\Firas\Desktop\thumbs\صور لحد 5.12\DSC_0cc016_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6921" y="2088770"/>
            <a:ext cx="4250617" cy="3102269"/>
          </a:xfrm>
          <a:prstGeom prst="rect">
            <a:avLst/>
          </a:prstGeom>
          <a:noFill/>
          <a:ln>
            <a:noFill/>
          </a:ln>
        </p:spPr>
      </p:pic>
      <p:pic>
        <p:nvPicPr>
          <p:cNvPr id="10" name="Picture 9"/>
          <p:cNvPicPr/>
          <p:nvPr/>
        </p:nvPicPr>
        <p:blipFill>
          <a:blip r:embed="rId3">
            <a:extLst>
              <a:ext uri="{28A0092B-C50C-407E-A947-70E740481C1C}">
                <a14:useLocalDpi xmlns:a14="http://schemas.microsoft.com/office/drawing/2010/main" val="0"/>
              </a:ext>
            </a:extLst>
          </a:blip>
          <a:stretch>
            <a:fillRect/>
          </a:stretch>
        </p:blipFill>
        <p:spPr>
          <a:xfrm>
            <a:off x="4430332" y="2088769"/>
            <a:ext cx="3276589" cy="3102269"/>
          </a:xfrm>
          <a:prstGeom prst="rect">
            <a:avLst/>
          </a:prstGeom>
        </p:spPr>
      </p:pic>
      <p:sp>
        <p:nvSpPr>
          <p:cNvPr id="13" name="Rectangle 12"/>
          <p:cNvSpPr/>
          <p:nvPr/>
        </p:nvSpPr>
        <p:spPr>
          <a:xfrm>
            <a:off x="869661" y="2434623"/>
            <a:ext cx="1178528" cy="369332"/>
          </a:xfrm>
          <a:prstGeom prst="rect">
            <a:avLst/>
          </a:prstGeom>
        </p:spPr>
        <p:txBody>
          <a:bodyPr wrap="none">
            <a:spAutoFit/>
          </a:bodyPr>
          <a:lstStyle/>
          <a:p>
            <a:r>
              <a:rPr lang="en-US" dirty="0" smtClean="0">
                <a:latin typeface="Times New Roman" panose="02020603050405020304" pitchFamily="18" charset="0"/>
              </a:rPr>
              <a:t>For X-axis</a:t>
            </a:r>
            <a:endParaRPr lang="en-US" dirty="0"/>
          </a:p>
        </p:txBody>
      </p:sp>
    </p:spTree>
    <p:extLst>
      <p:ext uri="{BB962C8B-B14F-4D97-AF65-F5344CB8AC3E}">
        <p14:creationId xmlns:p14="http://schemas.microsoft.com/office/powerpoint/2010/main" val="31722738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443</TotalTime>
  <Words>675</Words>
  <Application>Microsoft Office PowerPoint</Application>
  <PresentationFormat>Widescreen</PresentationFormat>
  <Paragraphs>147</Paragraphs>
  <Slides>38</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38</vt:i4>
      </vt:variant>
    </vt:vector>
  </HeadingPairs>
  <TitlesOfParts>
    <vt:vector size="48" baseType="lpstr">
      <vt:lpstr>PMingLiU</vt:lpstr>
      <vt:lpstr>Arial</vt:lpstr>
      <vt:lpstr>Calibri</vt:lpstr>
      <vt:lpstr>Calibri Light</vt:lpstr>
      <vt:lpstr>Cambria Math</vt:lpstr>
      <vt:lpstr>Corbel</vt:lpstr>
      <vt:lpstr>Stylus BT</vt:lpstr>
      <vt:lpstr>Times New Roman</vt:lpstr>
      <vt:lpstr>Wingdings</vt:lpstr>
      <vt:lpstr>Office Theme</vt:lpstr>
      <vt:lpstr>PowerPoint Presentation</vt:lpstr>
      <vt:lpstr>PowerPoint Presentation</vt:lpstr>
      <vt:lpstr>Outlines</vt:lpstr>
      <vt:lpstr>PowerPoint Presentation</vt:lpstr>
      <vt:lpstr>Mechanical design</vt:lpstr>
      <vt:lpstr>PowerPoint Presentation</vt:lpstr>
      <vt:lpstr>Transmission systems</vt:lpstr>
      <vt:lpstr>Transmission systems</vt:lpstr>
      <vt:lpstr>Transmission systems</vt:lpstr>
      <vt:lpstr>PowerPoint Presentation</vt:lpstr>
      <vt:lpstr>X, Y and Z Motor tuning  </vt:lpstr>
      <vt:lpstr>PowerPoint Presentation</vt:lpstr>
      <vt:lpstr>Electrical parts </vt:lpstr>
      <vt:lpstr>Electrical parts </vt:lpstr>
      <vt:lpstr>Electrical parts :Protection circuit </vt:lpstr>
      <vt:lpstr>Electrical parts :Protection circuit </vt:lpstr>
      <vt:lpstr>Electrical parts :Protection circuit </vt:lpstr>
      <vt:lpstr>Electrical parts</vt:lpstr>
      <vt:lpstr>Electrical parts</vt:lpstr>
      <vt:lpstr>Electrical parts</vt:lpstr>
      <vt:lpstr>Electrical parts</vt:lpstr>
      <vt:lpstr>Electrical parts</vt:lpstr>
      <vt:lpstr>Electrical parts</vt:lpstr>
      <vt:lpstr>Electrical parts</vt:lpstr>
      <vt:lpstr>Software</vt:lpstr>
      <vt:lpstr>Introduction           </vt:lpstr>
      <vt:lpstr>GT2560 microcontroller  </vt:lpstr>
      <vt:lpstr>PowerPoint Presentation</vt:lpstr>
      <vt:lpstr>PowerPoint Presentation</vt:lpstr>
      <vt:lpstr>Marlin Firmwaer  </vt:lpstr>
      <vt:lpstr>Slicer</vt:lpstr>
      <vt:lpstr>G-code </vt:lpstr>
      <vt:lpstr>Control loop</vt:lpstr>
      <vt:lpstr>Control loops</vt:lpstr>
      <vt:lpstr>Control loops</vt:lpstr>
      <vt:lpstr>Calibration </vt:lpstr>
      <vt:lpstr>Results </vt:lpstr>
      <vt:lpstr>Conclusion</vt:lpstr>
    </vt:vector>
  </TitlesOfParts>
  <Company>MagicSoft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Firas</dc:creator>
  <cp:lastModifiedBy>Firas</cp:lastModifiedBy>
  <cp:revision>45</cp:revision>
  <dcterms:created xsi:type="dcterms:W3CDTF">2016-12-21T16:33:17Z</dcterms:created>
  <dcterms:modified xsi:type="dcterms:W3CDTF">2016-12-23T12:13:01Z</dcterms:modified>
</cp:coreProperties>
</file>