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embeddedFontLst>
    <p:embeddedFont>
      <p:font typeface="Raleway" panose="020B0604020202020204" charset="0"/>
      <p:regular r:id="rId36"/>
      <p:bold r:id="rId37"/>
      <p:italic r:id="rId38"/>
      <p:boldItalic r:id="rId39"/>
    </p:embeddedFont>
    <p:embeddedFont>
      <p:font typeface="Century Gothic" panose="020B0502020202020204" pitchFamily="34" charset="0"/>
      <p:regular r:id="rId40"/>
      <p:bold r:id="rId41"/>
      <p:italic r:id="rId42"/>
      <p:boldItalic r:id="rId43"/>
    </p:embeddedFont>
    <p:embeddedFont>
      <p:font typeface="Comfortaa" panose="020B0604020202020204" charset="0"/>
      <p:regular r:id="rId44"/>
      <p:bold r:id="rId45"/>
    </p:embeddedFont>
    <p:embeddedFont>
      <p:font typeface="Lato" panose="020B0604020202020204" charset="0"/>
      <p:regular r:id="rId46"/>
      <p:bold r:id="rId47"/>
      <p:italic r:id="rId48"/>
      <p:boldItalic r:id="rId49"/>
    </p:embeddedFont>
    <p:embeddedFont>
      <p:font typeface="Cambria" panose="02040503050406030204" pitchFamily="18"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font" Target="fonts/font18.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font" Target="fonts/font6.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font" Target="fonts/font14.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9.fntdata"/><Relationship Id="rId52"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2247719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f5a554dbf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f5a554dbf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3240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088d4a7651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088d4a7651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523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09c8b04ba7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09c8b04ba7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06373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f5d7f86e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f5d7f86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5045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f5a554dbf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f5a554dbf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5628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09e55cda7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09e55cda7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3732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07f5ad6bf4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07f5ad6bf4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3311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09c8b04ba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109c8b04ba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339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09c8b04ba7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09c8b04ba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2160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09c8b04ba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09c8b04ba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1536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07f5ad6bf4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107f5ad6bf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7790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088d4a765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088d4a765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0988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7f5ad6bf4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7f5ad6bf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025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07f5ad6bf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107f5ad6bf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1594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7f5ad6bf4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7f5ad6bf4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4868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f5a554dbf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f5a554dbf_0_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725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07f5ad6bf4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07f5ad6bf4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0437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07f5ad6bf4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107f5ad6bf4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14383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109c8b04ba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109c8b04ba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3110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07f5ad6bf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07f5ad6bf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86388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09e55cda7a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09e55cda7a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5811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109c8b04ba7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109c8b04ba7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65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088d4a7651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088d4a7651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15995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107f5ad6bf4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107f5ad6bf4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21467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088d4a7651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1088d4a7651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23646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09e55cda7a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109e55cda7a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67705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09c8b04ba7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09c8b04ba7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2788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f5a554dbf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f5a554dbf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7485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88d4a7651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088d4a7651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2188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f5a554dbf_0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f5a554dbf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8198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f5a554dbf_0_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f5a554dbf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6131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088d4a7651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088d4a7651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1517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f5a554dbf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f5a554dbf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7445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slow">
        <p:push/>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21.png"/><Relationship Id="rId4" Type="http://schemas.openxmlformats.org/officeDocument/2006/relationships/hyperlink" Target="https://www.robives.com/mechanis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3.xml"/><Relationship Id="rId1" Type="http://schemas.openxmlformats.org/officeDocument/2006/relationships/slideLayout" Target="../slideLayouts/slideLayout1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1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55" name="Google Shape;55;p13"/>
          <p:cNvSpPr/>
          <p:nvPr/>
        </p:nvSpPr>
        <p:spPr>
          <a:xfrm>
            <a:off x="0" y="0"/>
            <a:ext cx="9144000" cy="2572500"/>
          </a:xfrm>
          <a:prstGeom prst="rect">
            <a:avLst/>
          </a:prstGeom>
          <a:solidFill>
            <a:srgbClr val="C6DA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rot="-156123">
            <a:off x="2153842" y="1143655"/>
            <a:ext cx="4546388" cy="3211212"/>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2306212" y="991287"/>
            <a:ext cx="4546500" cy="3211200"/>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 name="Google Shape;58;p13"/>
          <p:cNvGrpSpPr/>
          <p:nvPr/>
        </p:nvGrpSpPr>
        <p:grpSpPr>
          <a:xfrm rot="-468310">
            <a:off x="1985761" y="828186"/>
            <a:ext cx="5006520" cy="3509874"/>
            <a:chOff x="1952442" y="1008757"/>
            <a:chExt cx="5006700" cy="3510000"/>
          </a:xfrm>
        </p:grpSpPr>
        <p:sp>
          <p:nvSpPr>
            <p:cNvPr id="59" name="Google Shape;59;p13"/>
            <p:cNvSpPr/>
            <p:nvPr/>
          </p:nvSpPr>
          <p:spPr>
            <a:xfrm rot="231561">
              <a:off x="2266400" y="1158111"/>
              <a:ext cx="4546310" cy="3211293"/>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txBox="1"/>
            <p:nvPr/>
          </p:nvSpPr>
          <p:spPr>
            <a:xfrm rot="243077">
              <a:off x="2012036" y="1376440"/>
              <a:ext cx="4887513" cy="1861643"/>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4000" b="1">
                  <a:solidFill>
                    <a:srgbClr val="0B5394"/>
                  </a:solidFill>
                  <a:latin typeface="Century Gothic"/>
                  <a:ea typeface="Century Gothic"/>
                  <a:cs typeface="Century Gothic"/>
                  <a:sym typeface="Century Gothic"/>
                </a:rPr>
                <a:t>Pet Care System</a:t>
              </a:r>
              <a:endParaRPr sz="4000" b="1">
                <a:solidFill>
                  <a:srgbClr val="0B5394"/>
                </a:solidFill>
                <a:latin typeface="Century Gothic"/>
                <a:ea typeface="Century Gothic"/>
                <a:cs typeface="Century Gothic"/>
                <a:sym typeface="Century Gothic"/>
              </a:endParaRPr>
            </a:p>
          </p:txBody>
        </p:sp>
      </p:grpSp>
      <p:pic>
        <p:nvPicPr>
          <p:cNvPr id="61" name="Google Shape;61;p13"/>
          <p:cNvPicPr preferRelativeResize="0"/>
          <p:nvPr/>
        </p:nvPicPr>
        <p:blipFill>
          <a:blip r:embed="rId4">
            <a:alphaModFix/>
          </a:blip>
          <a:stretch>
            <a:fillRect/>
          </a:stretch>
        </p:blipFill>
        <p:spPr>
          <a:xfrm flipH="1">
            <a:off x="6974476" y="0"/>
            <a:ext cx="2169524" cy="2169524"/>
          </a:xfrm>
          <a:prstGeom prst="rect">
            <a:avLst/>
          </a:prstGeom>
          <a:noFill/>
          <a:ln>
            <a:noFill/>
          </a:ln>
        </p:spPr>
      </p:pic>
      <p:pic>
        <p:nvPicPr>
          <p:cNvPr id="62" name="Google Shape;62;p13"/>
          <p:cNvPicPr preferRelativeResize="0"/>
          <p:nvPr/>
        </p:nvPicPr>
        <p:blipFill>
          <a:blip r:embed="rId5">
            <a:alphaModFix/>
          </a:blip>
          <a:stretch>
            <a:fillRect/>
          </a:stretch>
        </p:blipFill>
        <p:spPr>
          <a:xfrm>
            <a:off x="0" y="2973975"/>
            <a:ext cx="2169524" cy="2169524"/>
          </a:xfrm>
          <a:prstGeom prst="rect">
            <a:avLst/>
          </a:prstGeom>
          <a:noFill/>
          <a:ln>
            <a:noFill/>
          </a:ln>
        </p:spPr>
      </p:pic>
      <p:sp>
        <p:nvSpPr>
          <p:cNvPr id="63" name="Google Shape;63;p13"/>
          <p:cNvSpPr txBox="1"/>
          <p:nvPr/>
        </p:nvSpPr>
        <p:spPr>
          <a:xfrm>
            <a:off x="5609350" y="3991600"/>
            <a:ext cx="4326900" cy="831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Century Gothic"/>
                <a:ea typeface="Century Gothic"/>
                <a:cs typeface="Century Gothic"/>
                <a:sym typeface="Century Gothic"/>
              </a:rPr>
              <a:t>Abeer Hamadneh</a:t>
            </a:r>
            <a:br>
              <a:rPr lang="en" b="1">
                <a:latin typeface="Century Gothic"/>
                <a:ea typeface="Century Gothic"/>
                <a:cs typeface="Century Gothic"/>
                <a:sym typeface="Century Gothic"/>
              </a:rPr>
            </a:br>
            <a:r>
              <a:rPr lang="en" b="1">
                <a:latin typeface="Century Gothic"/>
                <a:ea typeface="Century Gothic"/>
                <a:cs typeface="Century Gothic"/>
                <a:sym typeface="Century Gothic"/>
              </a:rPr>
              <a:t>Sabeen Khuffash</a:t>
            </a:r>
            <a:endParaRPr b="1">
              <a:latin typeface="Century Gothic"/>
              <a:ea typeface="Century Gothic"/>
              <a:cs typeface="Century Gothic"/>
              <a:sym typeface="Century Gothic"/>
            </a:endParaRPr>
          </a:p>
          <a:p>
            <a:pPr marL="0" lvl="0" indent="0" algn="ctr" rtl="0">
              <a:spcBef>
                <a:spcPts val="0"/>
              </a:spcBef>
              <a:spcAft>
                <a:spcPts val="0"/>
              </a:spcAft>
              <a:buNone/>
            </a:pPr>
            <a:r>
              <a:rPr lang="en" b="1">
                <a:latin typeface="Century Gothic"/>
                <a:ea typeface="Century Gothic"/>
                <a:cs typeface="Century Gothic"/>
                <a:sym typeface="Century Gothic"/>
              </a:rPr>
              <a:t> Supervised by Dr. Luai Malhis </a:t>
            </a:r>
            <a:endParaRPr b="1">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fade">
                                      <p:cBhvr>
                                        <p:cTn id="11" dur="1000"/>
                                        <p:tgtEl>
                                          <p:spTgt spid="6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1000"/>
                                        <p:tgtEl>
                                          <p:spTgt spid="61"/>
                                        </p:tgtEl>
                                      </p:cBhvr>
                                    </p:animEffect>
                                  </p:childTnLst>
                                </p:cTn>
                              </p:par>
                            </p:childTnLst>
                          </p:cTn>
                        </p:par>
                        <p:par>
                          <p:cTn id="16" fill="hold">
                            <p:stCondLst>
                              <p:cond delay="3000"/>
                            </p:stCondLst>
                            <p:childTnLst>
                              <p:par>
                                <p:cTn id="17" presetID="23" presetClass="entr" presetSubtype="16"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p:tgtEl>
                                          <p:spTgt spid="63"/>
                                        </p:tgtEl>
                                        <p:attrNameLst>
                                          <p:attrName>ppt_w</p:attrName>
                                        </p:attrNameLst>
                                      </p:cBhvr>
                                      <p:tavLst>
                                        <p:tav tm="0">
                                          <p:val>
                                            <p:strVal val="0"/>
                                          </p:val>
                                        </p:tav>
                                        <p:tav tm="100000">
                                          <p:val>
                                            <p:strVal val="#ppt_w"/>
                                          </p:val>
                                        </p:tav>
                                      </p:tavLst>
                                    </p:anim>
                                    <p:anim calcmode="lin" valueType="num">
                                      <p:cBhvr additive="base">
                                        <p:cTn id="20" dur="1000"/>
                                        <p:tgtEl>
                                          <p:spTgt spid="6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141"/>
        <p:cNvGrpSpPr/>
        <p:nvPr/>
      </p:nvGrpSpPr>
      <p:grpSpPr>
        <a:xfrm>
          <a:off x="0" y="0"/>
          <a:ext cx="0" cy="0"/>
          <a:chOff x="0" y="0"/>
          <a:chExt cx="0" cy="0"/>
        </a:xfrm>
      </p:grpSpPr>
      <p:pic>
        <p:nvPicPr>
          <p:cNvPr id="142" name="Google Shape;142;p22"/>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143" name="Google Shape;143;p22"/>
          <p:cNvSpPr/>
          <p:nvPr/>
        </p:nvSpPr>
        <p:spPr>
          <a:xfrm>
            <a:off x="0" y="0"/>
            <a:ext cx="9144000" cy="2569200"/>
          </a:xfrm>
          <a:prstGeom prst="rect">
            <a:avLst/>
          </a:pr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2"/>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22"/>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46" name="Google Shape;146;p22"/>
          <p:cNvSpPr txBox="1"/>
          <p:nvPr/>
        </p:nvSpPr>
        <p:spPr>
          <a:xfrm>
            <a:off x="289325" y="816625"/>
            <a:ext cx="7048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Designing the system</a:t>
            </a:r>
            <a:endParaRPr sz="4000" b="1">
              <a:latin typeface="Century Gothic"/>
              <a:ea typeface="Century Gothic"/>
              <a:cs typeface="Century Gothic"/>
              <a:sym typeface="Century Gothic"/>
            </a:endParaRPr>
          </a:p>
        </p:txBody>
      </p:sp>
      <p:sp>
        <p:nvSpPr>
          <p:cNvPr id="147" name="Google Shape;147;p22"/>
          <p:cNvSpPr txBox="1"/>
          <p:nvPr/>
        </p:nvSpPr>
        <p:spPr>
          <a:xfrm>
            <a:off x="396475" y="1993100"/>
            <a:ext cx="8111700" cy="243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200">
                <a:solidFill>
                  <a:schemeClr val="dk1"/>
                </a:solidFill>
                <a:latin typeface="Raleway"/>
                <a:ea typeface="Raleway"/>
                <a:cs typeface="Raleway"/>
                <a:sym typeface="Raleway"/>
              </a:rPr>
              <a:t>We can't just start designing and building the system without first drawing the chart and the block diagram to know how the system works.</a:t>
            </a:r>
            <a:endParaRPr sz="2400">
              <a:solidFill>
                <a:schemeClr val="dk1"/>
              </a:solidFill>
              <a:latin typeface="Raleway"/>
              <a:ea typeface="Raleway"/>
              <a:cs typeface="Raleway"/>
              <a:sym typeface="Raleway"/>
            </a:endParaRPr>
          </a:p>
          <a:p>
            <a:pPr marL="0" lvl="0" indent="0" algn="l" rtl="0">
              <a:spcBef>
                <a:spcPts val="0"/>
              </a:spcBef>
              <a:spcAft>
                <a:spcPts val="0"/>
              </a:spcAft>
              <a:buNone/>
            </a:pPr>
            <a:endParaRPr sz="18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1000"/>
                                        <p:tgtEl>
                                          <p:spTgt spid="14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D7E6B"/>
        </a:soli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rotWithShape="1">
          <a:blip r:embed="rId3">
            <a:alphaModFix/>
          </a:blip>
          <a:srcRect t="60663"/>
          <a:stretch/>
        </p:blipFill>
        <p:spPr>
          <a:xfrm>
            <a:off x="0" y="2574324"/>
            <a:ext cx="9143999" cy="2569200"/>
          </a:xfrm>
          <a:prstGeom prst="rect">
            <a:avLst/>
          </a:prstGeom>
          <a:noFill/>
          <a:ln>
            <a:noFill/>
          </a:ln>
        </p:spPr>
      </p:pic>
      <p:pic>
        <p:nvPicPr>
          <p:cNvPr id="153" name="Google Shape;153;p23"/>
          <p:cNvPicPr preferRelativeResize="0"/>
          <p:nvPr/>
        </p:nvPicPr>
        <p:blipFill>
          <a:blip r:embed="rId4">
            <a:alphaModFix/>
          </a:blip>
          <a:stretch>
            <a:fillRect/>
          </a:stretch>
        </p:blipFill>
        <p:spPr>
          <a:xfrm>
            <a:off x="0" y="1433209"/>
            <a:ext cx="9143998" cy="2277081"/>
          </a:xfrm>
          <a:prstGeom prst="rect">
            <a:avLst/>
          </a:prstGeom>
          <a:noFill/>
          <a:ln>
            <a:noFill/>
          </a:ln>
        </p:spPr>
      </p:pic>
      <p:sp>
        <p:nvSpPr>
          <p:cNvPr id="154" name="Google Shape;154;p23"/>
          <p:cNvSpPr txBox="1"/>
          <p:nvPr/>
        </p:nvSpPr>
        <p:spPr>
          <a:xfrm>
            <a:off x="207200" y="3034900"/>
            <a:ext cx="1474800" cy="431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600">
                <a:highlight>
                  <a:schemeClr val="lt1"/>
                </a:highlight>
              </a:rPr>
              <a:t>IR Sensor.</a:t>
            </a:r>
            <a:endParaRPr sz="1600">
              <a:highlight>
                <a:schemeClr val="lt1"/>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158"/>
        <p:cNvGrpSpPr/>
        <p:nvPr/>
      </p:nvGrpSpPr>
      <p:grpSpPr>
        <a:xfrm>
          <a:off x="0" y="0"/>
          <a:ext cx="0" cy="0"/>
          <a:chOff x="0" y="0"/>
          <a:chExt cx="0" cy="0"/>
        </a:xfrm>
      </p:grpSpPr>
      <p:pic>
        <p:nvPicPr>
          <p:cNvPr id="159" name="Google Shape;159;p24"/>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160" name="Google Shape;160;p24"/>
          <p:cNvSpPr/>
          <p:nvPr/>
        </p:nvSpPr>
        <p:spPr>
          <a:xfrm>
            <a:off x="0" y="0"/>
            <a:ext cx="9144000" cy="2569200"/>
          </a:xfrm>
          <a:prstGeom prst="rect">
            <a:avLst/>
          </a:prstGeom>
          <a:solidFill>
            <a:srgbClr val="FAD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4"/>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24"/>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63" name="Google Shape;163;p24"/>
          <p:cNvSpPr txBox="1"/>
          <p:nvPr/>
        </p:nvSpPr>
        <p:spPr>
          <a:xfrm>
            <a:off x="289325" y="463175"/>
            <a:ext cx="70116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Designing the system</a:t>
            </a:r>
            <a:endParaRPr sz="4000" b="1">
              <a:latin typeface="Century Gothic"/>
              <a:ea typeface="Century Gothic"/>
              <a:cs typeface="Century Gothic"/>
              <a:sym typeface="Century Gothic"/>
            </a:endParaRPr>
          </a:p>
        </p:txBody>
      </p:sp>
      <p:sp>
        <p:nvSpPr>
          <p:cNvPr id="164" name="Google Shape;164;p24"/>
          <p:cNvSpPr txBox="1"/>
          <p:nvPr/>
        </p:nvSpPr>
        <p:spPr>
          <a:xfrm>
            <a:off x="396475" y="1993100"/>
            <a:ext cx="81117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Comfortaa"/>
                <a:ea typeface="Comfortaa"/>
                <a:cs typeface="Comfortaa"/>
                <a:sym typeface="Comfortaa"/>
              </a:rPr>
              <a:t>For any pet care system, it should contains food during all the day and water. In our research, we tried to add more than these basic needs, such as providing the pet with light, cooler and such many features were added to our design.</a:t>
            </a:r>
            <a:endParaRPr sz="1800">
              <a:latin typeface="Comfortaa"/>
              <a:ea typeface="Comfortaa"/>
              <a:cs typeface="Comfortaa"/>
              <a:sym typeface="Comfortaa"/>
            </a:endParaRPr>
          </a:p>
          <a:p>
            <a:pPr marL="0" lvl="0" indent="0" algn="l" rtl="0">
              <a:spcBef>
                <a:spcPts val="0"/>
              </a:spcBef>
              <a:spcAft>
                <a:spcPts val="0"/>
              </a:spcAft>
              <a:buNone/>
            </a:pPr>
            <a:endParaRPr sz="18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76A5AF"/>
        </a:solidFill>
        <a:effectLst/>
      </p:bgPr>
    </p:bg>
    <p:spTree>
      <p:nvGrpSpPr>
        <p:cNvPr id="1" name="Shape 168"/>
        <p:cNvGrpSpPr/>
        <p:nvPr/>
      </p:nvGrpSpPr>
      <p:grpSpPr>
        <a:xfrm>
          <a:off x="0" y="0"/>
          <a:ext cx="0" cy="0"/>
          <a:chOff x="0" y="0"/>
          <a:chExt cx="0" cy="0"/>
        </a:xfrm>
      </p:grpSpPr>
      <p:sp>
        <p:nvSpPr>
          <p:cNvPr id="169" name="Google Shape;169;p25"/>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0" name="Google Shape;170;p25"/>
          <p:cNvSpPr txBox="1"/>
          <p:nvPr/>
        </p:nvSpPr>
        <p:spPr>
          <a:xfrm>
            <a:off x="240700" y="228025"/>
            <a:ext cx="8716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71" name="Google Shape;171;p25"/>
          <p:cNvSpPr txBox="1"/>
          <p:nvPr/>
        </p:nvSpPr>
        <p:spPr>
          <a:xfrm>
            <a:off x="126675" y="177350"/>
            <a:ext cx="5498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172" name="Google Shape;172;p25"/>
          <p:cNvPicPr preferRelativeResize="0"/>
          <p:nvPr/>
        </p:nvPicPr>
        <p:blipFill>
          <a:blip r:embed="rId3">
            <a:alphaModFix/>
          </a:blip>
          <a:stretch>
            <a:fillRect/>
          </a:stretch>
        </p:blipFill>
        <p:spPr>
          <a:xfrm>
            <a:off x="548500" y="0"/>
            <a:ext cx="3912476" cy="5143500"/>
          </a:xfrm>
          <a:prstGeom prst="rect">
            <a:avLst/>
          </a:prstGeom>
          <a:noFill/>
          <a:ln>
            <a:noFill/>
          </a:ln>
        </p:spPr>
      </p:pic>
      <p:pic>
        <p:nvPicPr>
          <p:cNvPr id="173" name="Google Shape;173;p25"/>
          <p:cNvPicPr preferRelativeResize="0"/>
          <p:nvPr/>
        </p:nvPicPr>
        <p:blipFill>
          <a:blip r:embed="rId4">
            <a:alphaModFix/>
          </a:blip>
          <a:stretch>
            <a:fillRect/>
          </a:stretch>
        </p:blipFill>
        <p:spPr>
          <a:xfrm>
            <a:off x="4713150" y="0"/>
            <a:ext cx="37603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800"/>
                                        <p:tgtEl>
                                          <p:spTgt spid="172"/>
                                        </p:tgtEl>
                                      </p:cBhvr>
                                    </p:animEffect>
                                  </p:childTnLst>
                                </p:cTn>
                              </p:par>
                            </p:childTnLst>
                          </p:cTn>
                        </p:par>
                        <p:par>
                          <p:cTn id="8" fill="hold">
                            <p:stCondLst>
                              <p:cond delay="800"/>
                            </p:stCondLst>
                            <p:childTnLst>
                              <p:par>
                                <p:cTn id="9" presetID="10" presetClass="entr" presetSubtype="0" fill="hold" nodeType="afterEffect">
                                  <p:stCondLst>
                                    <p:cond delay="0"/>
                                  </p:stCondLst>
                                  <p:childTnLst>
                                    <p:set>
                                      <p:cBhvr>
                                        <p:cTn id="10" dur="1" fill="hold">
                                          <p:stCondLst>
                                            <p:cond delay="0"/>
                                          </p:stCondLst>
                                        </p:cTn>
                                        <p:tgtEl>
                                          <p:spTgt spid="173"/>
                                        </p:tgtEl>
                                        <p:attrNameLst>
                                          <p:attrName>style.visibility</p:attrName>
                                        </p:attrNameLst>
                                      </p:cBhvr>
                                      <p:to>
                                        <p:strVal val="visible"/>
                                      </p:to>
                                    </p:set>
                                    <p:animEffect transition="in" filter="fade">
                                      <p:cBhvr>
                                        <p:cTn id="11" dur="10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4C7C3"/>
        </a:solidFill>
        <a:effectLst/>
      </p:bgPr>
    </p:bg>
    <p:spTree>
      <p:nvGrpSpPr>
        <p:cNvPr id="1" name="Shape 177"/>
        <p:cNvGrpSpPr/>
        <p:nvPr/>
      </p:nvGrpSpPr>
      <p:grpSpPr>
        <a:xfrm>
          <a:off x="0" y="0"/>
          <a:ext cx="0" cy="0"/>
          <a:chOff x="0" y="0"/>
          <a:chExt cx="0" cy="0"/>
        </a:xfrm>
      </p:grpSpPr>
      <p:sp>
        <p:nvSpPr>
          <p:cNvPr id="178" name="Google Shape;178;p26"/>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26"/>
          <p:cNvSpPr txBox="1"/>
          <p:nvPr/>
        </p:nvSpPr>
        <p:spPr>
          <a:xfrm>
            <a:off x="240700" y="228025"/>
            <a:ext cx="8716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80" name="Google Shape;180;p26"/>
          <p:cNvSpPr txBox="1"/>
          <p:nvPr/>
        </p:nvSpPr>
        <p:spPr>
          <a:xfrm>
            <a:off x="126675" y="177350"/>
            <a:ext cx="5498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181" name="Google Shape;181;p26"/>
          <p:cNvPicPr preferRelativeResize="0"/>
          <p:nvPr/>
        </p:nvPicPr>
        <p:blipFill>
          <a:blip r:embed="rId3">
            <a:alphaModFix/>
          </a:blip>
          <a:stretch>
            <a:fillRect/>
          </a:stretch>
        </p:blipFill>
        <p:spPr>
          <a:xfrm>
            <a:off x="1162633" y="0"/>
            <a:ext cx="6872330"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5A6BD"/>
        </a:solidFill>
        <a:effectLst/>
      </p:bgPr>
    </p:bg>
    <p:spTree>
      <p:nvGrpSpPr>
        <p:cNvPr id="1" name="Shape 185"/>
        <p:cNvGrpSpPr/>
        <p:nvPr/>
      </p:nvGrpSpPr>
      <p:grpSpPr>
        <a:xfrm>
          <a:off x="0" y="0"/>
          <a:ext cx="0" cy="0"/>
          <a:chOff x="0" y="0"/>
          <a:chExt cx="0" cy="0"/>
        </a:xfrm>
      </p:grpSpPr>
      <p:pic>
        <p:nvPicPr>
          <p:cNvPr id="186" name="Google Shape;186;p27"/>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187" name="Google Shape;187;p27"/>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27"/>
          <p:cNvSpPr txBox="1"/>
          <p:nvPr/>
        </p:nvSpPr>
        <p:spPr>
          <a:xfrm>
            <a:off x="516150" y="506100"/>
            <a:ext cx="81117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Auto feeding</a:t>
            </a:r>
            <a:endParaRPr sz="3000" b="1">
              <a:latin typeface="Century Gothic"/>
              <a:ea typeface="Century Gothic"/>
              <a:cs typeface="Century Gothic"/>
              <a:sym typeface="Century Gothic"/>
            </a:endParaRPr>
          </a:p>
          <a:p>
            <a:pPr marL="0" lvl="0" indent="0" algn="l" rtl="0">
              <a:spcBef>
                <a:spcPts val="0"/>
              </a:spcBef>
              <a:spcAft>
                <a:spcPts val="0"/>
              </a:spcAft>
              <a:buNone/>
            </a:pPr>
            <a:endParaRPr sz="1800">
              <a:latin typeface="Comfortaa"/>
              <a:ea typeface="Comfortaa"/>
              <a:cs typeface="Comfortaa"/>
              <a:sym typeface="Comfortaa"/>
            </a:endParaRPr>
          </a:p>
        </p:txBody>
      </p:sp>
      <p:pic>
        <p:nvPicPr>
          <p:cNvPr id="189" name="Google Shape;189;p27"/>
          <p:cNvPicPr preferRelativeResize="0"/>
          <p:nvPr/>
        </p:nvPicPr>
        <p:blipFill>
          <a:blip r:embed="rId4">
            <a:alphaModFix/>
          </a:blip>
          <a:stretch>
            <a:fillRect/>
          </a:stretch>
        </p:blipFill>
        <p:spPr>
          <a:xfrm>
            <a:off x="6558700" y="134625"/>
            <a:ext cx="2231200" cy="2231200"/>
          </a:xfrm>
          <a:prstGeom prst="rect">
            <a:avLst/>
          </a:prstGeom>
          <a:noFill/>
          <a:ln>
            <a:noFill/>
          </a:ln>
        </p:spPr>
      </p:pic>
      <p:sp>
        <p:nvSpPr>
          <p:cNvPr id="190" name="Google Shape;190;p27"/>
          <p:cNvSpPr txBox="1"/>
          <p:nvPr/>
        </p:nvSpPr>
        <p:spPr>
          <a:xfrm>
            <a:off x="1486975" y="2802125"/>
            <a:ext cx="6837600" cy="203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rgbClr val="1A1A1A"/>
                </a:solidFill>
                <a:latin typeface="Comfortaa"/>
                <a:ea typeface="Comfortaa"/>
                <a:cs typeface="Comfortaa"/>
                <a:sym typeface="Comfortaa"/>
              </a:rPr>
              <a:t>The servo motor that we're using acts as a lid to the food container. Arduino is a well known and probably the most popular microcontroller which is the brain of this machine. The servo motor will rotate at a certain angle thereby opening and closing the lid.</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9"/>
                                        </p:tgtEl>
                                        <p:attrNameLst>
                                          <p:attrName>style.visibility</p:attrName>
                                        </p:attrNameLst>
                                      </p:cBhvr>
                                      <p:to>
                                        <p:strVal val="visible"/>
                                      </p:to>
                                    </p:set>
                                    <p:animEffect transition="in" filter="fade">
                                      <p:cBhvr>
                                        <p:cTn id="7" dur="1000"/>
                                        <p:tgtEl>
                                          <p:spTgt spid="18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10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ADA80"/>
        </a:solidFill>
        <a:effectLst/>
      </p:bgPr>
    </p:bg>
    <p:spTree>
      <p:nvGrpSpPr>
        <p:cNvPr id="1" name="Shape 194"/>
        <p:cNvGrpSpPr/>
        <p:nvPr/>
      </p:nvGrpSpPr>
      <p:grpSpPr>
        <a:xfrm>
          <a:off x="0" y="0"/>
          <a:ext cx="0" cy="0"/>
          <a:chOff x="0" y="0"/>
          <a:chExt cx="0" cy="0"/>
        </a:xfrm>
      </p:grpSpPr>
      <p:pic>
        <p:nvPicPr>
          <p:cNvPr id="195" name="Google Shape;195;p28"/>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196" name="Google Shape;196;p28"/>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28"/>
          <p:cNvSpPr txBox="1"/>
          <p:nvPr/>
        </p:nvSpPr>
        <p:spPr>
          <a:xfrm>
            <a:off x="645975" y="2571750"/>
            <a:ext cx="74424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chemeClr val="dk1"/>
                </a:solidFill>
                <a:latin typeface="Comfortaa"/>
                <a:ea typeface="Comfortaa"/>
                <a:cs typeface="Comfortaa"/>
                <a:sym typeface="Comfortaa"/>
              </a:rPr>
              <a:t>Servos are the easiest way to start making motion with a microcontroller. Even though they don’t turn 360 degrees but only 180, you can use them to create all sorts of periodic or reciprocating motions. Check out some of the mechanisms at </a:t>
            </a:r>
            <a:r>
              <a:rPr lang="en" sz="2000">
                <a:solidFill>
                  <a:schemeClr val="dk1"/>
                </a:solidFill>
                <a:uFill>
                  <a:noFill/>
                </a:uFill>
                <a:latin typeface="Comfortaa"/>
                <a:ea typeface="Comfortaa"/>
                <a:cs typeface="Comfortaa"/>
                <a:sym typeface="Comfortaa"/>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Rob Ive’s site</a:t>
            </a:r>
            <a:r>
              <a:rPr lang="en" sz="2000">
                <a:solidFill>
                  <a:schemeClr val="dk1"/>
                </a:solidFill>
                <a:latin typeface="Comfortaa"/>
                <a:ea typeface="Comfortaa"/>
                <a:cs typeface="Comfortaa"/>
                <a:sym typeface="Comfortaa"/>
              </a:rPr>
              <a:t> for ideas on how to make levers, cams, and other simple machines for making motion.</a:t>
            </a:r>
            <a:endParaRPr sz="2000">
              <a:solidFill>
                <a:schemeClr val="dk1"/>
              </a:solidFill>
              <a:latin typeface="Comfortaa"/>
              <a:ea typeface="Comfortaa"/>
              <a:cs typeface="Comfortaa"/>
              <a:sym typeface="Comfortaa"/>
            </a:endParaRPr>
          </a:p>
        </p:txBody>
      </p:sp>
      <p:pic>
        <p:nvPicPr>
          <p:cNvPr id="198" name="Google Shape;198;p28"/>
          <p:cNvPicPr preferRelativeResize="0"/>
          <p:nvPr/>
        </p:nvPicPr>
        <p:blipFill>
          <a:blip r:embed="rId5">
            <a:alphaModFix/>
          </a:blip>
          <a:stretch>
            <a:fillRect/>
          </a:stretch>
        </p:blipFill>
        <p:spPr>
          <a:xfrm>
            <a:off x="2919075" y="60950"/>
            <a:ext cx="3973399" cy="2322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1100"/>
                                        <p:tgtEl>
                                          <p:spTgt spid="198"/>
                                        </p:tgtEl>
                                      </p:cBhvr>
                                    </p:animEffect>
                                  </p:childTnLst>
                                </p:cTn>
                              </p:par>
                            </p:childTnLst>
                          </p:cTn>
                        </p:par>
                        <p:par>
                          <p:cTn id="8" fill="hold">
                            <p:stCondLst>
                              <p:cond delay="1100"/>
                            </p:stCondLst>
                            <p:childTnLst>
                              <p:par>
                                <p:cTn id="9" presetID="10" presetClass="entr" presetSubtype="0" fill="hold" nodeType="afterEffect">
                                  <p:stCondLst>
                                    <p:cond delay="0"/>
                                  </p:stCondLst>
                                  <p:childTnLst>
                                    <p:set>
                                      <p:cBhvr>
                                        <p:cTn id="10" dur="1" fill="hold">
                                          <p:stCondLst>
                                            <p:cond delay="0"/>
                                          </p:stCondLst>
                                        </p:cTn>
                                        <p:tgtEl>
                                          <p:spTgt spid="197"/>
                                        </p:tgtEl>
                                        <p:attrNameLst>
                                          <p:attrName>style.visibility</p:attrName>
                                        </p:attrNameLst>
                                      </p:cBhvr>
                                      <p:to>
                                        <p:strVal val="visible"/>
                                      </p:to>
                                    </p:set>
                                    <p:animEffect transition="in" filter="fade">
                                      <p:cBhvr>
                                        <p:cTn id="11" dur="1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202"/>
        <p:cNvGrpSpPr/>
        <p:nvPr/>
      </p:nvGrpSpPr>
      <p:grpSpPr>
        <a:xfrm>
          <a:off x="0" y="0"/>
          <a:ext cx="0" cy="0"/>
          <a:chOff x="0" y="0"/>
          <a:chExt cx="0" cy="0"/>
        </a:xfrm>
      </p:grpSpPr>
      <p:pic>
        <p:nvPicPr>
          <p:cNvPr id="203" name="Google Shape;203;p29"/>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204" name="Google Shape;204;p29"/>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29"/>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06" name="Google Shape;206;p29"/>
          <p:cNvSpPr txBox="1"/>
          <p:nvPr/>
        </p:nvSpPr>
        <p:spPr>
          <a:xfrm>
            <a:off x="516150" y="506100"/>
            <a:ext cx="81117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Auto Drinking</a:t>
            </a:r>
            <a:endParaRPr sz="3000" b="1">
              <a:latin typeface="Century Gothic"/>
              <a:ea typeface="Century Gothic"/>
              <a:cs typeface="Century Gothic"/>
              <a:sym typeface="Century Gothic"/>
            </a:endParaRPr>
          </a:p>
          <a:p>
            <a:pPr marL="0" lvl="0" indent="0" algn="l" rtl="0">
              <a:spcBef>
                <a:spcPts val="0"/>
              </a:spcBef>
              <a:spcAft>
                <a:spcPts val="0"/>
              </a:spcAft>
              <a:buNone/>
            </a:pPr>
            <a:endParaRPr sz="1800">
              <a:latin typeface="Comfortaa"/>
              <a:ea typeface="Comfortaa"/>
              <a:cs typeface="Comfortaa"/>
              <a:sym typeface="Comfortaa"/>
            </a:endParaRPr>
          </a:p>
        </p:txBody>
      </p:sp>
      <p:pic>
        <p:nvPicPr>
          <p:cNvPr id="207" name="Google Shape;207;p29"/>
          <p:cNvPicPr preferRelativeResize="0"/>
          <p:nvPr/>
        </p:nvPicPr>
        <p:blipFill>
          <a:blip r:embed="rId4">
            <a:alphaModFix/>
          </a:blip>
          <a:stretch>
            <a:fillRect/>
          </a:stretch>
        </p:blipFill>
        <p:spPr>
          <a:xfrm>
            <a:off x="7229425" y="170625"/>
            <a:ext cx="1864826" cy="1864826"/>
          </a:xfrm>
          <a:prstGeom prst="rect">
            <a:avLst/>
          </a:prstGeom>
          <a:noFill/>
          <a:ln>
            <a:noFill/>
          </a:ln>
        </p:spPr>
      </p:pic>
      <p:sp>
        <p:nvSpPr>
          <p:cNvPr id="208" name="Google Shape;208;p29"/>
          <p:cNvSpPr txBox="1"/>
          <p:nvPr/>
        </p:nvSpPr>
        <p:spPr>
          <a:xfrm>
            <a:off x="1148400" y="2893250"/>
            <a:ext cx="6847200" cy="172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rgbClr val="1A1A1A"/>
                </a:solidFill>
                <a:latin typeface="Comfortaa"/>
                <a:ea typeface="Comfortaa"/>
                <a:cs typeface="Comfortaa"/>
                <a:sym typeface="Comfortaa"/>
              </a:rPr>
              <a:t>The concept we have used here in our project where the water motor pump is automatically turned on when the water level in the respective tank becomes low with the using of the water level measurement.</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7"/>
                                        </p:tgtEl>
                                        <p:attrNameLst>
                                          <p:attrName>style.visibility</p:attrName>
                                        </p:attrNameLst>
                                      </p:cBhvr>
                                      <p:to>
                                        <p:strVal val="visible"/>
                                      </p:to>
                                    </p:set>
                                    <p:animEffect transition="in" filter="fade">
                                      <p:cBhvr>
                                        <p:cTn id="7" dur="1000"/>
                                        <p:tgtEl>
                                          <p:spTgt spid="20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8"/>
                                        </p:tgtEl>
                                        <p:attrNameLst>
                                          <p:attrName>style.visibility</p:attrName>
                                        </p:attrNameLst>
                                      </p:cBhvr>
                                      <p:to>
                                        <p:strVal val="visible"/>
                                      </p:to>
                                    </p:set>
                                    <p:animEffect transition="in" filter="fade">
                                      <p:cBhvr>
                                        <p:cTn id="11" dur="10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212"/>
        <p:cNvGrpSpPr/>
        <p:nvPr/>
      </p:nvGrpSpPr>
      <p:grpSpPr>
        <a:xfrm>
          <a:off x="0" y="0"/>
          <a:ext cx="0" cy="0"/>
          <a:chOff x="0" y="0"/>
          <a:chExt cx="0" cy="0"/>
        </a:xfrm>
      </p:grpSpPr>
      <p:pic>
        <p:nvPicPr>
          <p:cNvPr id="213" name="Google Shape;213;p30"/>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214" name="Google Shape;214;p30"/>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p30"/>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216" name="Google Shape;216;p30"/>
          <p:cNvPicPr preferRelativeResize="0"/>
          <p:nvPr/>
        </p:nvPicPr>
        <p:blipFill>
          <a:blip r:embed="rId4">
            <a:alphaModFix/>
          </a:blip>
          <a:stretch>
            <a:fillRect/>
          </a:stretch>
        </p:blipFill>
        <p:spPr>
          <a:xfrm>
            <a:off x="1427400" y="-57200"/>
            <a:ext cx="6289200" cy="2843250"/>
          </a:xfrm>
          <a:prstGeom prst="rect">
            <a:avLst/>
          </a:prstGeom>
          <a:noFill/>
          <a:ln>
            <a:noFill/>
          </a:ln>
        </p:spPr>
      </p:pic>
      <p:sp>
        <p:nvSpPr>
          <p:cNvPr id="217" name="Google Shape;217;p30"/>
          <p:cNvSpPr txBox="1"/>
          <p:nvPr/>
        </p:nvSpPr>
        <p:spPr>
          <a:xfrm>
            <a:off x="1126950" y="2786050"/>
            <a:ext cx="68901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rgbClr val="282829"/>
                </a:solidFill>
                <a:latin typeface="Comfortaa"/>
                <a:ea typeface="Comfortaa"/>
                <a:cs typeface="Comfortaa"/>
                <a:sym typeface="Comfortaa"/>
              </a:rPr>
              <a:t>As the Arduino can only provide output voltage of 5V, hence we have to use a relay module for switching operation of the water pump.</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000"/>
                                        <p:tgtEl>
                                          <p:spTgt spid="21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17"/>
                                        </p:tgtEl>
                                        <p:attrNameLst>
                                          <p:attrName>style.visibility</p:attrName>
                                        </p:attrNameLst>
                                      </p:cBhvr>
                                      <p:to>
                                        <p:strVal val="visible"/>
                                      </p:to>
                                    </p:set>
                                    <p:animEffect transition="in" filter="fade">
                                      <p:cBhvr>
                                        <p:cTn id="11" dur="10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221"/>
        <p:cNvGrpSpPr/>
        <p:nvPr/>
      </p:nvGrpSpPr>
      <p:grpSpPr>
        <a:xfrm>
          <a:off x="0" y="0"/>
          <a:ext cx="0" cy="0"/>
          <a:chOff x="0" y="0"/>
          <a:chExt cx="0" cy="0"/>
        </a:xfrm>
      </p:grpSpPr>
      <p:sp>
        <p:nvSpPr>
          <p:cNvPr id="222" name="Google Shape;222;p31"/>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223" name="Google Shape;223;p31"/>
          <p:cNvPicPr preferRelativeResize="0"/>
          <p:nvPr/>
        </p:nvPicPr>
        <p:blipFill>
          <a:blip r:embed="rId3">
            <a:alphaModFix/>
          </a:blip>
          <a:stretch>
            <a:fillRect/>
          </a:stretch>
        </p:blipFill>
        <p:spPr>
          <a:xfrm>
            <a:off x="2175151" y="1388300"/>
            <a:ext cx="4793699" cy="3194549"/>
          </a:xfrm>
          <a:prstGeom prst="rect">
            <a:avLst/>
          </a:prstGeom>
          <a:noFill/>
          <a:ln>
            <a:noFill/>
          </a:ln>
        </p:spPr>
      </p:pic>
      <p:sp>
        <p:nvSpPr>
          <p:cNvPr id="224" name="Google Shape;224;p31"/>
          <p:cNvSpPr txBox="1"/>
          <p:nvPr/>
        </p:nvSpPr>
        <p:spPr>
          <a:xfrm>
            <a:off x="402225" y="341275"/>
            <a:ext cx="50583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Pets need to be safe </a:t>
            </a:r>
            <a:endParaRPr sz="3000" b="1">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3"/>
                                        </p:tgtEl>
                                        <p:attrNameLst>
                                          <p:attrName>style.visibility</p:attrName>
                                        </p:attrNameLst>
                                      </p:cBhvr>
                                      <p:to>
                                        <p:strVal val="visible"/>
                                      </p:to>
                                    </p:set>
                                    <p:animEffect transition="in" filter="fade">
                                      <p:cBhvr>
                                        <p:cTn id="7" dur="10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9F0FF"/>
        </a:solidFill>
        <a:effectLst/>
      </p:bgPr>
    </p:bg>
    <p:spTree>
      <p:nvGrpSpPr>
        <p:cNvPr id="1" name="Shape 67"/>
        <p:cNvGrpSpPr/>
        <p:nvPr/>
      </p:nvGrpSpPr>
      <p:grpSpPr>
        <a:xfrm>
          <a:off x="0" y="0"/>
          <a:ext cx="0" cy="0"/>
          <a:chOff x="0" y="0"/>
          <a:chExt cx="0" cy="0"/>
        </a:xfrm>
      </p:grpSpPr>
      <p:sp>
        <p:nvSpPr>
          <p:cNvPr id="68" name="Google Shape;68;p14"/>
          <p:cNvSpPr txBox="1"/>
          <p:nvPr/>
        </p:nvSpPr>
        <p:spPr>
          <a:xfrm>
            <a:off x="633800" y="280325"/>
            <a:ext cx="62649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Why?</a:t>
            </a:r>
            <a:endParaRPr sz="4000" b="1">
              <a:latin typeface="Century Gothic"/>
              <a:ea typeface="Century Gothic"/>
              <a:cs typeface="Century Gothic"/>
              <a:sym typeface="Century Gothic"/>
            </a:endParaRPr>
          </a:p>
        </p:txBody>
      </p:sp>
      <p:pic>
        <p:nvPicPr>
          <p:cNvPr id="69" name="Google Shape;69;p14"/>
          <p:cNvPicPr preferRelativeResize="0"/>
          <p:nvPr/>
        </p:nvPicPr>
        <p:blipFill>
          <a:blip r:embed="rId3">
            <a:alphaModFix/>
          </a:blip>
          <a:stretch>
            <a:fillRect/>
          </a:stretch>
        </p:blipFill>
        <p:spPr>
          <a:xfrm>
            <a:off x="5411725" y="280322"/>
            <a:ext cx="3266550" cy="3266550"/>
          </a:xfrm>
          <a:prstGeom prst="rect">
            <a:avLst/>
          </a:prstGeom>
          <a:noFill/>
          <a:ln>
            <a:noFill/>
          </a:ln>
        </p:spPr>
      </p:pic>
      <p:sp>
        <p:nvSpPr>
          <p:cNvPr id="70" name="Google Shape;70;p14"/>
          <p:cNvSpPr txBox="1"/>
          <p:nvPr/>
        </p:nvSpPr>
        <p:spPr>
          <a:xfrm>
            <a:off x="417900" y="1403750"/>
            <a:ext cx="50793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omfortaa"/>
                <a:ea typeface="Comfortaa"/>
                <a:cs typeface="Comfortaa"/>
                <a:sym typeface="Comfortaa"/>
              </a:rPr>
              <a:t>Nowadays most of us have pets at home. </a:t>
            </a:r>
            <a:r>
              <a:rPr lang="en">
                <a:solidFill>
                  <a:schemeClr val="dk1"/>
                </a:solidFill>
                <a:latin typeface="Comfortaa"/>
                <a:ea typeface="Comfortaa"/>
                <a:cs typeface="Comfortaa"/>
                <a:sym typeface="Comfortaa"/>
              </a:rPr>
              <a:t>Keeping animals at home is one of the favorite hobbies of the community. One of the animals that are kept a lot is the cat.Cats are one of the cutest animals and very close to humans. In Addition, cats are also able to reduce stress, feelings of anxiety, and the risk of stroke.</a:t>
            </a:r>
            <a:r>
              <a:rPr lang="en">
                <a:latin typeface="Comfortaa"/>
                <a:ea typeface="Comfortaa"/>
                <a:cs typeface="Comfortaa"/>
                <a:sym typeface="Comfortaa"/>
              </a:rPr>
              <a:t> this pet should be taken care of properly. Their meal time is important because they have become part of the family. however, some people fail</a:t>
            </a:r>
            <a:endParaRPr>
              <a:latin typeface="Comfortaa"/>
              <a:ea typeface="Comfortaa"/>
              <a:cs typeface="Comfortaa"/>
              <a:sym typeface="Comfortaa"/>
            </a:endParaRPr>
          </a:p>
          <a:p>
            <a:pPr marL="0" lvl="0" indent="0" algn="l" rtl="0">
              <a:spcBef>
                <a:spcPts val="0"/>
              </a:spcBef>
              <a:spcAft>
                <a:spcPts val="0"/>
              </a:spcAft>
              <a:buNone/>
            </a:pPr>
            <a:r>
              <a:rPr lang="en">
                <a:latin typeface="Comfortaa"/>
                <a:ea typeface="Comfortaa"/>
                <a:cs typeface="Comfortaa"/>
                <a:sym typeface="Comfortaa"/>
              </a:rPr>
              <a:t>to pay attention to their pets because they are so busy that they cannot afford to feed them on time.</a:t>
            </a:r>
            <a:endParaRPr>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a:latin typeface="Comfortaa"/>
              <a:ea typeface="Comfortaa"/>
              <a:cs typeface="Comfortaa"/>
              <a:sym typeface="Comfortaa"/>
            </a:endParaRPr>
          </a:p>
          <a:p>
            <a:pPr marL="0" lvl="0" indent="0" algn="l" rtl="0">
              <a:spcBef>
                <a:spcPts val="0"/>
              </a:spcBef>
              <a:spcAft>
                <a:spcPts val="0"/>
              </a:spcAft>
              <a:buNone/>
            </a:pPr>
            <a:endParaRPr>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fade">
                                      <p:cBhvr>
                                        <p:cTn id="11"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228"/>
        <p:cNvGrpSpPr/>
        <p:nvPr/>
      </p:nvGrpSpPr>
      <p:grpSpPr>
        <a:xfrm>
          <a:off x="0" y="0"/>
          <a:ext cx="0" cy="0"/>
          <a:chOff x="0" y="0"/>
          <a:chExt cx="0" cy="0"/>
        </a:xfrm>
      </p:grpSpPr>
      <p:pic>
        <p:nvPicPr>
          <p:cNvPr id="229" name="Google Shape;229;p32"/>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230" name="Google Shape;230;p32"/>
          <p:cNvSpPr/>
          <p:nvPr/>
        </p:nvSpPr>
        <p:spPr>
          <a:xfrm>
            <a:off x="0" y="0"/>
            <a:ext cx="9144000" cy="2569200"/>
          </a:xfrm>
          <a:prstGeom prst="rect">
            <a:avLst/>
          </a:prstGeom>
          <a:solidFill>
            <a:srgbClr val="C6DA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2"/>
          <p:cNvSpPr/>
          <p:nvPr/>
        </p:nvSpPr>
        <p:spPr>
          <a:xfrm rot="-253875">
            <a:off x="2473986" y="1079912"/>
            <a:ext cx="4196137" cy="2963381"/>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2"/>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3" name="Google Shape;233;p32"/>
          <p:cNvSpPr/>
          <p:nvPr/>
        </p:nvSpPr>
        <p:spPr>
          <a:xfrm rot="240567">
            <a:off x="2474124" y="1089936"/>
            <a:ext cx="4196170" cy="2963438"/>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2"/>
          <p:cNvSpPr txBox="1"/>
          <p:nvPr/>
        </p:nvSpPr>
        <p:spPr>
          <a:xfrm>
            <a:off x="2877950" y="1535750"/>
            <a:ext cx="3388500" cy="2145600"/>
          </a:xfrm>
          <a:prstGeom prst="rect">
            <a:avLst/>
          </a:prstGeom>
          <a:noFill/>
          <a:ln>
            <a:noFill/>
          </a:ln>
        </p:spPr>
        <p:txBody>
          <a:bodyPr spcFirstLastPara="1" wrap="square" lIns="91425" tIns="91425" rIns="91425" bIns="91425" anchor="t" anchorCtr="0">
            <a:spAutoFit/>
          </a:bodyPr>
          <a:lstStyle/>
          <a:p>
            <a:pPr marL="0" lvl="0" indent="0" algn="ctr" rtl="0">
              <a:lnSpc>
                <a:spcPct val="117647"/>
              </a:lnSpc>
              <a:spcBef>
                <a:spcPts val="1600"/>
              </a:spcBef>
              <a:spcAft>
                <a:spcPts val="0"/>
              </a:spcAft>
              <a:buClr>
                <a:schemeClr val="dk1"/>
              </a:buClr>
              <a:buSzPts val="1100"/>
              <a:buFont typeface="Arial"/>
              <a:buNone/>
            </a:pPr>
            <a:r>
              <a:rPr lang="en" sz="2500" b="1">
                <a:solidFill>
                  <a:schemeClr val="dk1"/>
                </a:solidFill>
                <a:latin typeface="Century Gothic"/>
                <a:ea typeface="Century Gothic"/>
                <a:cs typeface="Century Gothic"/>
                <a:sym typeface="Century Gothic"/>
              </a:rPr>
              <a:t>Turn LED On If Surroundings Are Dark With LDR Sensor</a:t>
            </a:r>
            <a:endParaRPr sz="2500" b="1">
              <a:solidFill>
                <a:schemeClr val="dk1"/>
              </a:solidFill>
              <a:latin typeface="Century Gothic"/>
              <a:ea typeface="Century Gothic"/>
              <a:cs typeface="Century Gothic"/>
              <a:sym typeface="Century Gothic"/>
            </a:endParaRPr>
          </a:p>
          <a:p>
            <a:pPr marL="0" lvl="0" indent="0" algn="ctr" rtl="0">
              <a:spcBef>
                <a:spcPts val="1700"/>
              </a:spcBef>
              <a:spcAft>
                <a:spcPts val="0"/>
              </a:spcAft>
              <a:buNone/>
            </a:pPr>
            <a:endParaRPr sz="2500">
              <a:solidFill>
                <a:schemeClr val="dk1"/>
              </a:solidFill>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4"/>
                                        </p:tgtEl>
                                        <p:attrNameLst>
                                          <p:attrName>style.visibility</p:attrName>
                                        </p:attrNameLst>
                                      </p:cBhvr>
                                      <p:to>
                                        <p:strVal val="visible"/>
                                      </p:to>
                                    </p:set>
                                    <p:animEffect transition="in" filter="fade">
                                      <p:cBhvr>
                                        <p:cTn id="7" dur="10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238"/>
        <p:cNvGrpSpPr/>
        <p:nvPr/>
      </p:nvGrpSpPr>
      <p:grpSpPr>
        <a:xfrm>
          <a:off x="0" y="0"/>
          <a:ext cx="0" cy="0"/>
          <a:chOff x="0" y="0"/>
          <a:chExt cx="0" cy="0"/>
        </a:xfrm>
      </p:grpSpPr>
      <p:sp>
        <p:nvSpPr>
          <p:cNvPr id="239" name="Google Shape;239;p33"/>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240" name="Google Shape;240;p33"/>
          <p:cNvPicPr preferRelativeResize="0"/>
          <p:nvPr/>
        </p:nvPicPr>
        <p:blipFill>
          <a:blip r:embed="rId3">
            <a:alphaModFix/>
          </a:blip>
          <a:stretch>
            <a:fillRect/>
          </a:stretch>
        </p:blipFill>
        <p:spPr>
          <a:xfrm>
            <a:off x="4572000" y="571500"/>
            <a:ext cx="4572001" cy="4572001"/>
          </a:xfrm>
          <a:prstGeom prst="rect">
            <a:avLst/>
          </a:prstGeom>
          <a:noFill/>
          <a:ln>
            <a:noFill/>
          </a:ln>
        </p:spPr>
      </p:pic>
      <p:sp>
        <p:nvSpPr>
          <p:cNvPr id="241" name="Google Shape;241;p33"/>
          <p:cNvSpPr txBox="1"/>
          <p:nvPr/>
        </p:nvSpPr>
        <p:spPr>
          <a:xfrm>
            <a:off x="792250" y="450975"/>
            <a:ext cx="49851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Light Sensor</a:t>
            </a:r>
            <a:endParaRPr sz="3000" b="1">
              <a:latin typeface="Century Gothic"/>
              <a:ea typeface="Century Gothic"/>
              <a:cs typeface="Century Gothic"/>
              <a:sym typeface="Century Gothic"/>
            </a:endParaRPr>
          </a:p>
        </p:txBody>
      </p:sp>
      <p:sp>
        <p:nvSpPr>
          <p:cNvPr id="242" name="Google Shape;242;p33"/>
          <p:cNvSpPr txBox="1"/>
          <p:nvPr/>
        </p:nvSpPr>
        <p:spPr>
          <a:xfrm>
            <a:off x="658175" y="1486975"/>
            <a:ext cx="3668700" cy="3527400"/>
          </a:xfrm>
          <a:prstGeom prst="rect">
            <a:avLst/>
          </a:prstGeom>
          <a:noFill/>
          <a:ln>
            <a:noFill/>
          </a:ln>
        </p:spPr>
        <p:txBody>
          <a:bodyPr spcFirstLastPara="1" wrap="square" lIns="91425" tIns="91425" rIns="91425" bIns="91425" anchor="t" anchorCtr="0">
            <a:spAutoFit/>
          </a:bodyPr>
          <a:lstStyle/>
          <a:p>
            <a:pPr marL="457200" lvl="0" indent="-355600" algn="l" rtl="0">
              <a:lnSpc>
                <a:spcPct val="115000"/>
              </a:lnSpc>
              <a:spcBef>
                <a:spcPts val="2300"/>
              </a:spcBef>
              <a:spcAft>
                <a:spcPts val="0"/>
              </a:spcAft>
              <a:buClr>
                <a:srgbClr val="171717"/>
              </a:buClr>
              <a:buSzPts val="2000"/>
              <a:buFont typeface="Comfortaa"/>
              <a:buChar char="●"/>
            </a:pPr>
            <a:r>
              <a:rPr lang="en" sz="2000">
                <a:solidFill>
                  <a:srgbClr val="171717"/>
                </a:solidFill>
                <a:latin typeface="Comfortaa"/>
                <a:ea typeface="Comfortaa"/>
                <a:cs typeface="Comfortaa"/>
                <a:sym typeface="Comfortaa"/>
              </a:rPr>
              <a:t>Compact circuit design.</a:t>
            </a:r>
            <a:endParaRPr sz="2000">
              <a:solidFill>
                <a:srgbClr val="171717"/>
              </a:solidFill>
              <a:latin typeface="Comfortaa"/>
              <a:ea typeface="Comfortaa"/>
              <a:cs typeface="Comfortaa"/>
              <a:sym typeface="Comfortaa"/>
            </a:endParaRPr>
          </a:p>
          <a:p>
            <a:pPr marL="457200" lvl="0" indent="-355600" algn="l" rtl="0">
              <a:lnSpc>
                <a:spcPct val="115000"/>
              </a:lnSpc>
              <a:spcBef>
                <a:spcPts val="0"/>
              </a:spcBef>
              <a:spcAft>
                <a:spcPts val="0"/>
              </a:spcAft>
              <a:buClr>
                <a:srgbClr val="171717"/>
              </a:buClr>
              <a:buSzPts val="2000"/>
              <a:buFont typeface="Comfortaa"/>
              <a:buChar char="●"/>
            </a:pPr>
            <a:r>
              <a:rPr lang="en" sz="2000">
                <a:solidFill>
                  <a:srgbClr val="171717"/>
                </a:solidFill>
                <a:latin typeface="Comfortaa"/>
                <a:ea typeface="Comfortaa"/>
                <a:cs typeface="Comfortaa"/>
                <a:sym typeface="Comfortaa"/>
              </a:rPr>
              <a:t>High precision.</a:t>
            </a:r>
            <a:endParaRPr sz="2000">
              <a:solidFill>
                <a:srgbClr val="171717"/>
              </a:solidFill>
              <a:latin typeface="Comfortaa"/>
              <a:ea typeface="Comfortaa"/>
              <a:cs typeface="Comfortaa"/>
              <a:sym typeface="Comfortaa"/>
            </a:endParaRPr>
          </a:p>
          <a:p>
            <a:pPr marL="457200" lvl="0" indent="-355600" algn="l" rtl="0">
              <a:lnSpc>
                <a:spcPct val="115000"/>
              </a:lnSpc>
              <a:spcBef>
                <a:spcPts val="0"/>
              </a:spcBef>
              <a:spcAft>
                <a:spcPts val="0"/>
              </a:spcAft>
              <a:buClr>
                <a:srgbClr val="171717"/>
              </a:buClr>
              <a:buSzPts val="2000"/>
              <a:buFont typeface="Comfortaa"/>
              <a:buChar char="●"/>
            </a:pPr>
            <a:r>
              <a:rPr lang="en" sz="2000">
                <a:solidFill>
                  <a:srgbClr val="171717"/>
                </a:solidFill>
                <a:latin typeface="Comfortaa"/>
                <a:ea typeface="Comfortaa"/>
                <a:cs typeface="Comfortaa"/>
                <a:sym typeface="Comfortaa"/>
              </a:rPr>
              <a:t>Flexibility in adjusting the sensitivity of the sensor (through the resistor is integrated on the circuit).</a:t>
            </a:r>
            <a:endParaRPr sz="2000">
              <a:solidFill>
                <a:srgbClr val="171717"/>
              </a:solidFill>
              <a:latin typeface="Comfortaa"/>
              <a:ea typeface="Comfortaa"/>
              <a:cs typeface="Comfortaa"/>
              <a:sym typeface="Comfortaa"/>
            </a:endParaRPr>
          </a:p>
          <a:p>
            <a:pPr marL="0" lvl="0" indent="0" algn="l" rtl="0">
              <a:spcBef>
                <a:spcPts val="230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0"/>
                                        </p:tgtEl>
                                        <p:attrNameLst>
                                          <p:attrName>style.visibility</p:attrName>
                                        </p:attrNameLst>
                                      </p:cBhvr>
                                      <p:to>
                                        <p:strVal val="visible"/>
                                      </p:to>
                                    </p:set>
                                    <p:animEffect transition="in" filter="fade">
                                      <p:cBhvr>
                                        <p:cTn id="7" dur="700"/>
                                        <p:tgtEl>
                                          <p:spTgt spid="240"/>
                                        </p:tgtEl>
                                      </p:cBhvr>
                                    </p:animEffect>
                                  </p:childTnLst>
                                </p:cTn>
                              </p:par>
                            </p:childTnLst>
                          </p:cTn>
                        </p:par>
                        <p:par>
                          <p:cTn id="8" fill="hold">
                            <p:stCondLst>
                              <p:cond delay="700"/>
                            </p:stCondLst>
                            <p:childTnLst>
                              <p:par>
                                <p:cTn id="9" presetID="10" presetClass="entr" presetSubtype="0" fill="hold" nodeType="afterEffect">
                                  <p:stCondLst>
                                    <p:cond delay="0"/>
                                  </p:stCondLst>
                                  <p:childTnLst>
                                    <p:set>
                                      <p:cBhvr>
                                        <p:cTn id="10" dur="1" fill="hold">
                                          <p:stCondLst>
                                            <p:cond delay="0"/>
                                          </p:stCondLst>
                                        </p:cTn>
                                        <p:tgtEl>
                                          <p:spTgt spid="242"/>
                                        </p:tgtEl>
                                        <p:attrNameLst>
                                          <p:attrName>style.visibility</p:attrName>
                                        </p:attrNameLst>
                                      </p:cBhvr>
                                      <p:to>
                                        <p:strVal val="visible"/>
                                      </p:to>
                                    </p:set>
                                    <p:animEffect transition="in" filter="fade">
                                      <p:cBhvr>
                                        <p:cTn id="11" dur="10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D966"/>
        </a:solidFill>
        <a:effectLst/>
      </p:bgPr>
    </p:bg>
    <p:spTree>
      <p:nvGrpSpPr>
        <p:cNvPr id="1" name="Shape 246"/>
        <p:cNvGrpSpPr/>
        <p:nvPr/>
      </p:nvGrpSpPr>
      <p:grpSpPr>
        <a:xfrm>
          <a:off x="0" y="0"/>
          <a:ext cx="0" cy="0"/>
          <a:chOff x="0" y="0"/>
          <a:chExt cx="0" cy="0"/>
        </a:xfrm>
      </p:grpSpPr>
      <p:sp>
        <p:nvSpPr>
          <p:cNvPr id="247" name="Google Shape;247;p34"/>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34"/>
          <p:cNvSpPr txBox="1"/>
          <p:nvPr/>
        </p:nvSpPr>
        <p:spPr>
          <a:xfrm>
            <a:off x="402225" y="341275"/>
            <a:ext cx="5058300" cy="14031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Clr>
                <a:schemeClr val="dk1"/>
              </a:buClr>
              <a:buSzPts val="1100"/>
              <a:buFont typeface="Arial"/>
              <a:buNone/>
            </a:pPr>
            <a:r>
              <a:rPr lang="en" sz="3000" b="1">
                <a:solidFill>
                  <a:schemeClr val="dk1"/>
                </a:solidFill>
                <a:latin typeface="Century Gothic"/>
                <a:ea typeface="Century Gothic"/>
                <a:cs typeface="Century Gothic"/>
                <a:sym typeface="Century Gothic"/>
              </a:rPr>
              <a:t>Do Fans Work on Pets?</a:t>
            </a:r>
            <a:endParaRPr sz="3000" b="1">
              <a:solidFill>
                <a:schemeClr val="dk1"/>
              </a:solidFill>
              <a:latin typeface="Century Gothic"/>
              <a:ea typeface="Century Gothic"/>
              <a:cs typeface="Century Gothic"/>
              <a:sym typeface="Century Gothic"/>
            </a:endParaRPr>
          </a:p>
          <a:p>
            <a:pPr marL="0" lvl="0" indent="0" algn="l" rtl="0">
              <a:lnSpc>
                <a:spcPct val="115000"/>
              </a:lnSpc>
              <a:spcBef>
                <a:spcPts val="600"/>
              </a:spcBef>
              <a:spcAft>
                <a:spcPts val="0"/>
              </a:spcAft>
              <a:buClr>
                <a:schemeClr val="dk1"/>
              </a:buClr>
              <a:buSzPts val="1100"/>
              <a:buFont typeface="Arial"/>
              <a:buNone/>
            </a:pPr>
            <a:endParaRPr sz="1100">
              <a:solidFill>
                <a:schemeClr val="dk1"/>
              </a:solidFill>
            </a:endParaRPr>
          </a:p>
          <a:p>
            <a:pPr marL="0" lvl="0" indent="0" algn="l" rtl="0">
              <a:spcBef>
                <a:spcPts val="0"/>
              </a:spcBef>
              <a:spcAft>
                <a:spcPts val="0"/>
              </a:spcAft>
              <a:buNone/>
            </a:pPr>
            <a:endParaRPr sz="3000" b="1">
              <a:latin typeface="Comfortaa"/>
              <a:ea typeface="Comfortaa"/>
              <a:cs typeface="Comfortaa"/>
              <a:sym typeface="Comfortaa"/>
            </a:endParaRPr>
          </a:p>
        </p:txBody>
      </p:sp>
      <p:pic>
        <p:nvPicPr>
          <p:cNvPr id="249" name="Google Shape;249;p34"/>
          <p:cNvPicPr preferRelativeResize="0"/>
          <p:nvPr/>
        </p:nvPicPr>
        <p:blipFill>
          <a:blip r:embed="rId3">
            <a:alphaModFix/>
          </a:blip>
          <a:stretch>
            <a:fillRect/>
          </a:stretch>
        </p:blipFill>
        <p:spPr>
          <a:xfrm>
            <a:off x="1438225" y="1493975"/>
            <a:ext cx="5991274" cy="29956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9"/>
                                        </p:tgtEl>
                                        <p:attrNameLst>
                                          <p:attrName>style.visibility</p:attrName>
                                        </p:attrNameLst>
                                      </p:cBhvr>
                                      <p:to>
                                        <p:strVal val="visible"/>
                                      </p:to>
                                    </p:set>
                                    <p:animEffect transition="in" filter="fade">
                                      <p:cBhvr>
                                        <p:cTn id="7" dur="10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253"/>
        <p:cNvGrpSpPr/>
        <p:nvPr/>
      </p:nvGrpSpPr>
      <p:grpSpPr>
        <a:xfrm>
          <a:off x="0" y="0"/>
          <a:ext cx="0" cy="0"/>
          <a:chOff x="0" y="0"/>
          <a:chExt cx="0" cy="0"/>
        </a:xfrm>
      </p:grpSpPr>
      <p:pic>
        <p:nvPicPr>
          <p:cNvPr id="254" name="Google Shape;254;p35"/>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255" name="Google Shape;255;p35"/>
          <p:cNvSpPr/>
          <p:nvPr/>
        </p:nvSpPr>
        <p:spPr>
          <a:xfrm>
            <a:off x="0" y="0"/>
            <a:ext cx="9144000" cy="2569200"/>
          </a:xfrm>
          <a:prstGeom prst="rect">
            <a:avLst/>
          </a:prstGeom>
          <a:solidFill>
            <a:srgbClr val="C6DA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5"/>
          <p:cNvSpPr/>
          <p:nvPr/>
        </p:nvSpPr>
        <p:spPr>
          <a:xfrm rot="-253875">
            <a:off x="2181461" y="1088862"/>
            <a:ext cx="4196137" cy="2963381"/>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5"/>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8" name="Google Shape;258;p35"/>
          <p:cNvSpPr/>
          <p:nvPr/>
        </p:nvSpPr>
        <p:spPr>
          <a:xfrm rot="240567">
            <a:off x="2181599" y="1098886"/>
            <a:ext cx="4196170" cy="2963438"/>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5"/>
          <p:cNvSpPr txBox="1"/>
          <p:nvPr/>
        </p:nvSpPr>
        <p:spPr>
          <a:xfrm>
            <a:off x="2615888" y="1508550"/>
            <a:ext cx="3522600" cy="212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1"/>
                </a:solidFill>
                <a:highlight>
                  <a:srgbClr val="FFFFFF"/>
                </a:highlight>
                <a:latin typeface="Comfortaa"/>
                <a:ea typeface="Comfortaa"/>
                <a:cs typeface="Comfortaa"/>
                <a:sym typeface="Comfortaa"/>
              </a:rPr>
              <a:t>We live in an modern era right now. We want to do everything automatic. So, In this project we designed an automatic fan that will be ON and OFF according to the temperature value.</a:t>
            </a:r>
            <a:endParaRPr sz="1800">
              <a:latin typeface="Comfortaa"/>
              <a:ea typeface="Comfortaa"/>
              <a:cs typeface="Comfortaa"/>
              <a:sym typeface="Comfortaa"/>
            </a:endParaRPr>
          </a:p>
        </p:txBody>
      </p:sp>
      <p:pic>
        <p:nvPicPr>
          <p:cNvPr id="260" name="Google Shape;260;p35"/>
          <p:cNvPicPr preferRelativeResize="0"/>
          <p:nvPr/>
        </p:nvPicPr>
        <p:blipFill>
          <a:blip r:embed="rId4">
            <a:alphaModFix/>
          </a:blip>
          <a:stretch>
            <a:fillRect/>
          </a:stretch>
        </p:blipFill>
        <p:spPr>
          <a:xfrm>
            <a:off x="48775" y="3168950"/>
            <a:ext cx="2646226" cy="26462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fade">
                                      <p:cBhvr>
                                        <p:cTn id="7" dur="1000"/>
                                        <p:tgtEl>
                                          <p:spTgt spid="25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0"/>
                                        </p:tgtEl>
                                        <p:attrNameLst>
                                          <p:attrName>style.visibility</p:attrName>
                                        </p:attrNameLst>
                                      </p:cBhvr>
                                      <p:to>
                                        <p:strVal val="visible"/>
                                      </p:to>
                                    </p:set>
                                    <p:animEffect transition="in" filter="fade">
                                      <p:cBhvr>
                                        <p:cTn id="11" dur="1000"/>
                                        <p:tgtEl>
                                          <p:spTgt spid="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264"/>
        <p:cNvGrpSpPr/>
        <p:nvPr/>
      </p:nvGrpSpPr>
      <p:grpSpPr>
        <a:xfrm>
          <a:off x="0" y="0"/>
          <a:ext cx="0" cy="0"/>
          <a:chOff x="0" y="0"/>
          <a:chExt cx="0" cy="0"/>
        </a:xfrm>
      </p:grpSpPr>
      <p:sp>
        <p:nvSpPr>
          <p:cNvPr id="265" name="Google Shape;265;p36"/>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p36"/>
          <p:cNvSpPr txBox="1"/>
          <p:nvPr/>
        </p:nvSpPr>
        <p:spPr>
          <a:xfrm>
            <a:off x="1989325" y="259950"/>
            <a:ext cx="5058300" cy="2311800"/>
          </a:xfrm>
          <a:prstGeom prst="rect">
            <a:avLst/>
          </a:prstGeom>
          <a:noFill/>
          <a:ln>
            <a:noFill/>
          </a:ln>
        </p:spPr>
        <p:txBody>
          <a:bodyPr spcFirstLastPara="1" wrap="square" lIns="91425" tIns="91425" rIns="91425" bIns="91425" anchor="t" anchorCtr="0">
            <a:spAutoFit/>
          </a:bodyPr>
          <a:lstStyle/>
          <a:p>
            <a:pPr marL="0" lvl="0" indent="0" algn="ctr" rtl="0">
              <a:lnSpc>
                <a:spcPct val="105000"/>
              </a:lnSpc>
              <a:spcBef>
                <a:spcPts val="0"/>
              </a:spcBef>
              <a:spcAft>
                <a:spcPts val="0"/>
              </a:spcAft>
              <a:buNone/>
            </a:pPr>
            <a:r>
              <a:rPr lang="en" sz="1800" b="1">
                <a:solidFill>
                  <a:schemeClr val="dk1"/>
                </a:solidFill>
                <a:latin typeface="Comfortaa"/>
                <a:ea typeface="Comfortaa"/>
                <a:cs typeface="Comfortaa"/>
                <a:sym typeface="Comfortaa"/>
              </a:rPr>
              <a:t>Arduino will connect with a temperature sensor. Then Arduino read the temperature value from the sensor. After that according to the temperature the fan will work.</a:t>
            </a:r>
            <a:endParaRPr sz="1800" b="1">
              <a:solidFill>
                <a:schemeClr val="dk1"/>
              </a:solidFill>
              <a:latin typeface="Comfortaa"/>
              <a:ea typeface="Comfortaa"/>
              <a:cs typeface="Comfortaa"/>
              <a:sym typeface="Comfortaa"/>
            </a:endParaRPr>
          </a:p>
          <a:p>
            <a:pPr marL="0" lvl="0" indent="0" algn="l" rtl="0">
              <a:lnSpc>
                <a:spcPct val="115000"/>
              </a:lnSpc>
              <a:spcBef>
                <a:spcPts val="600"/>
              </a:spcBef>
              <a:spcAft>
                <a:spcPts val="0"/>
              </a:spcAft>
              <a:buNone/>
            </a:pPr>
            <a:endParaRPr sz="1800" b="1">
              <a:solidFill>
                <a:schemeClr val="dk1"/>
              </a:solidFill>
              <a:latin typeface="Comfortaa"/>
              <a:ea typeface="Comfortaa"/>
              <a:cs typeface="Comfortaa"/>
              <a:sym typeface="Comfortaa"/>
            </a:endParaRPr>
          </a:p>
          <a:p>
            <a:pPr marL="0" lvl="0" indent="0" algn="l" rtl="0">
              <a:spcBef>
                <a:spcPts val="0"/>
              </a:spcBef>
              <a:spcAft>
                <a:spcPts val="0"/>
              </a:spcAft>
              <a:buNone/>
            </a:pPr>
            <a:endParaRPr sz="1800" b="1">
              <a:latin typeface="Comfortaa"/>
              <a:ea typeface="Comfortaa"/>
              <a:cs typeface="Comfortaa"/>
              <a:sym typeface="Comfortaa"/>
            </a:endParaRPr>
          </a:p>
        </p:txBody>
      </p:sp>
      <p:pic>
        <p:nvPicPr>
          <p:cNvPr id="267" name="Google Shape;267;p36"/>
          <p:cNvPicPr preferRelativeResize="0"/>
          <p:nvPr/>
        </p:nvPicPr>
        <p:blipFill>
          <a:blip r:embed="rId3">
            <a:alphaModFix/>
          </a:blip>
          <a:stretch>
            <a:fillRect/>
          </a:stretch>
        </p:blipFill>
        <p:spPr>
          <a:xfrm>
            <a:off x="2112161" y="2307948"/>
            <a:ext cx="4919675" cy="2725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1000"/>
                                        <p:tgtEl>
                                          <p:spTgt spid="26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7"/>
                                        </p:tgtEl>
                                        <p:attrNameLst>
                                          <p:attrName>style.visibility</p:attrName>
                                        </p:attrNameLst>
                                      </p:cBhvr>
                                      <p:to>
                                        <p:strVal val="visible"/>
                                      </p:to>
                                    </p:set>
                                    <p:animEffect transition="in" filter="fade">
                                      <p:cBhvr>
                                        <p:cTn id="11" dur="1000"/>
                                        <p:tgtEl>
                                          <p:spTgt spid="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6B26B"/>
        </a:solidFill>
        <a:effectLst/>
      </p:bgPr>
    </p:bg>
    <p:spTree>
      <p:nvGrpSpPr>
        <p:cNvPr id="1" name="Shape 271"/>
        <p:cNvGrpSpPr/>
        <p:nvPr/>
      </p:nvGrpSpPr>
      <p:grpSpPr>
        <a:xfrm>
          <a:off x="0" y="0"/>
          <a:ext cx="0" cy="0"/>
          <a:chOff x="0" y="0"/>
          <a:chExt cx="0" cy="0"/>
        </a:xfrm>
      </p:grpSpPr>
      <p:pic>
        <p:nvPicPr>
          <p:cNvPr id="272" name="Google Shape;272;p37"/>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273" name="Google Shape;273;p37"/>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4" name="Google Shape;274;p37"/>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75" name="Google Shape;275;p37"/>
          <p:cNvSpPr txBox="1"/>
          <p:nvPr/>
        </p:nvSpPr>
        <p:spPr>
          <a:xfrm>
            <a:off x="516150" y="506100"/>
            <a:ext cx="81117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Infrared sensor</a:t>
            </a:r>
            <a:endParaRPr sz="3000" b="1">
              <a:latin typeface="Century Gothic"/>
              <a:ea typeface="Century Gothic"/>
              <a:cs typeface="Century Gothic"/>
              <a:sym typeface="Century Gothic"/>
            </a:endParaRPr>
          </a:p>
          <a:p>
            <a:pPr marL="0" lvl="0" indent="0" algn="l" rtl="0">
              <a:spcBef>
                <a:spcPts val="0"/>
              </a:spcBef>
              <a:spcAft>
                <a:spcPts val="0"/>
              </a:spcAft>
              <a:buNone/>
            </a:pPr>
            <a:endParaRPr sz="1800">
              <a:latin typeface="Comfortaa"/>
              <a:ea typeface="Comfortaa"/>
              <a:cs typeface="Comfortaa"/>
              <a:sym typeface="Comfortaa"/>
            </a:endParaRPr>
          </a:p>
        </p:txBody>
      </p:sp>
      <p:pic>
        <p:nvPicPr>
          <p:cNvPr id="276" name="Google Shape;276;p37"/>
          <p:cNvPicPr preferRelativeResize="0"/>
          <p:nvPr/>
        </p:nvPicPr>
        <p:blipFill>
          <a:blip r:embed="rId4">
            <a:alphaModFix/>
          </a:blip>
          <a:stretch>
            <a:fillRect/>
          </a:stretch>
        </p:blipFill>
        <p:spPr>
          <a:xfrm>
            <a:off x="7173975" y="127850"/>
            <a:ext cx="1786575" cy="1786575"/>
          </a:xfrm>
          <a:prstGeom prst="rect">
            <a:avLst/>
          </a:prstGeom>
          <a:noFill/>
          <a:ln>
            <a:noFill/>
          </a:ln>
        </p:spPr>
      </p:pic>
      <p:sp>
        <p:nvSpPr>
          <p:cNvPr id="277" name="Google Shape;277;p37"/>
          <p:cNvSpPr txBox="1"/>
          <p:nvPr/>
        </p:nvSpPr>
        <p:spPr>
          <a:xfrm>
            <a:off x="1082400" y="2648225"/>
            <a:ext cx="69792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rgbClr val="222222"/>
                </a:solidFill>
                <a:latin typeface="Comfortaa"/>
                <a:ea typeface="Comfortaa"/>
                <a:cs typeface="Comfortaa"/>
                <a:sym typeface="Comfortaa"/>
              </a:rPr>
              <a:t>IR sensor is a simple electronic device which emits and detects IR radiation in order to find out certain objects/obstacles in its range. Some of its features are heat and motion sensing</a:t>
            </a:r>
            <a:r>
              <a:rPr lang="en" sz="2000">
                <a:latin typeface="Comfortaa"/>
                <a:ea typeface="Comfortaa"/>
                <a:cs typeface="Comfortaa"/>
                <a:sym typeface="Comfortaa"/>
              </a:rPr>
              <a:t>. This sensor is used here to detect if the Pet is around the care system or not, according to this the system and its components will work for the pet’s benefit. </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
                                        </p:tgtEl>
                                        <p:attrNameLst>
                                          <p:attrName>style.visibility</p:attrName>
                                        </p:attrNameLst>
                                      </p:cBhvr>
                                      <p:to>
                                        <p:strVal val="visible"/>
                                      </p:to>
                                    </p:set>
                                    <p:animEffect transition="in" filter="fade">
                                      <p:cBhvr>
                                        <p:cTn id="7" dur="1000"/>
                                        <p:tgtEl>
                                          <p:spTgt spid="27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77"/>
                                        </p:tgtEl>
                                        <p:attrNameLst>
                                          <p:attrName>style.visibility</p:attrName>
                                        </p:attrNameLst>
                                      </p:cBhvr>
                                      <p:to>
                                        <p:strVal val="visible"/>
                                      </p:to>
                                    </p:set>
                                    <p:animEffect transition="in" filter="fade">
                                      <p:cBhvr>
                                        <p:cTn id="11" dur="1000"/>
                                        <p:tgtEl>
                                          <p:spTgt spid="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B4A7D6"/>
        </a:solidFill>
        <a:effectLst/>
      </p:bgPr>
    </p:bg>
    <p:spTree>
      <p:nvGrpSpPr>
        <p:cNvPr id="1" name="Shape 281"/>
        <p:cNvGrpSpPr/>
        <p:nvPr/>
      </p:nvGrpSpPr>
      <p:grpSpPr>
        <a:xfrm>
          <a:off x="0" y="0"/>
          <a:ext cx="0" cy="0"/>
          <a:chOff x="0" y="0"/>
          <a:chExt cx="0" cy="0"/>
        </a:xfrm>
      </p:grpSpPr>
      <p:pic>
        <p:nvPicPr>
          <p:cNvPr id="282" name="Google Shape;282;p38"/>
          <p:cNvPicPr preferRelativeResize="0"/>
          <p:nvPr/>
        </p:nvPicPr>
        <p:blipFill rotWithShape="1">
          <a:blip r:embed="rId3">
            <a:alphaModFix/>
          </a:blip>
          <a:srcRect t="60663"/>
          <a:stretch/>
        </p:blipFill>
        <p:spPr>
          <a:xfrm>
            <a:off x="0" y="2533474"/>
            <a:ext cx="9143999" cy="2569200"/>
          </a:xfrm>
          <a:prstGeom prst="rect">
            <a:avLst/>
          </a:prstGeom>
          <a:noFill/>
          <a:ln>
            <a:noFill/>
          </a:ln>
        </p:spPr>
      </p:pic>
      <p:sp>
        <p:nvSpPr>
          <p:cNvPr id="283" name="Google Shape;283;p38"/>
          <p:cNvSpPr txBox="1"/>
          <p:nvPr/>
        </p:nvSpPr>
        <p:spPr>
          <a:xfrm>
            <a:off x="4693450" y="1050125"/>
            <a:ext cx="6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84" name="Google Shape;284;p38"/>
          <p:cNvSpPr txBox="1"/>
          <p:nvPr/>
        </p:nvSpPr>
        <p:spPr>
          <a:xfrm>
            <a:off x="296750" y="420800"/>
            <a:ext cx="81117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Century Gothic"/>
                <a:ea typeface="Century Gothic"/>
                <a:cs typeface="Century Gothic"/>
                <a:sym typeface="Century Gothic"/>
              </a:rPr>
              <a:t>According to IR, what signs we receive?</a:t>
            </a:r>
            <a:endParaRPr sz="3000" b="1">
              <a:latin typeface="Century Gothic"/>
              <a:ea typeface="Century Gothic"/>
              <a:cs typeface="Century Gothic"/>
              <a:sym typeface="Century Gothic"/>
            </a:endParaRPr>
          </a:p>
          <a:p>
            <a:pPr marL="0" lvl="0" indent="0" algn="l" rtl="0">
              <a:spcBef>
                <a:spcPts val="0"/>
              </a:spcBef>
              <a:spcAft>
                <a:spcPts val="0"/>
              </a:spcAft>
              <a:buNone/>
            </a:pPr>
            <a:endParaRPr sz="1800">
              <a:latin typeface="Comfortaa"/>
              <a:ea typeface="Comfortaa"/>
              <a:cs typeface="Comfortaa"/>
              <a:sym typeface="Comfortaa"/>
            </a:endParaRPr>
          </a:p>
        </p:txBody>
      </p:sp>
      <p:sp>
        <p:nvSpPr>
          <p:cNvPr id="285" name="Google Shape;285;p38"/>
          <p:cNvSpPr txBox="1"/>
          <p:nvPr/>
        </p:nvSpPr>
        <p:spPr>
          <a:xfrm>
            <a:off x="811950" y="2803325"/>
            <a:ext cx="7520100" cy="17238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SzPts val="2000"/>
              <a:buFont typeface="Comfortaa"/>
              <a:buAutoNum type="arabicPeriod"/>
            </a:pPr>
            <a:r>
              <a:rPr lang="en" sz="2000">
                <a:latin typeface="Comfortaa"/>
                <a:ea typeface="Comfortaa"/>
                <a:cs typeface="Comfortaa"/>
                <a:sym typeface="Comfortaa"/>
              </a:rPr>
              <a:t>The fan will work with two conditions, the pet is inside its place and the temperature is high.</a:t>
            </a:r>
            <a:endParaRPr sz="2000">
              <a:latin typeface="Comfortaa"/>
              <a:ea typeface="Comfortaa"/>
              <a:cs typeface="Comfortaa"/>
              <a:sym typeface="Comfortaa"/>
            </a:endParaRPr>
          </a:p>
          <a:p>
            <a:pPr marL="457200" lvl="0" indent="-355600" algn="l" rtl="0">
              <a:spcBef>
                <a:spcPts val="0"/>
              </a:spcBef>
              <a:spcAft>
                <a:spcPts val="0"/>
              </a:spcAft>
              <a:buSzPts val="2000"/>
              <a:buFont typeface="Comfortaa"/>
              <a:buAutoNum type="arabicPeriod"/>
            </a:pPr>
            <a:r>
              <a:rPr lang="en" sz="2000">
                <a:latin typeface="Comfortaa"/>
                <a:ea typeface="Comfortaa"/>
                <a:cs typeface="Comfortaa"/>
                <a:sym typeface="Comfortaa"/>
              </a:rPr>
              <a:t>The lights will be on also if the pet is around the system </a:t>
            </a:r>
            <a:endParaRPr sz="2000">
              <a:latin typeface="Comfortaa"/>
              <a:ea typeface="Comfortaa"/>
              <a:cs typeface="Comfortaa"/>
              <a:sym typeface="Comfortaa"/>
            </a:endParaRPr>
          </a:p>
          <a:p>
            <a:pPr marL="457200" lvl="0" indent="0" algn="l" rtl="0">
              <a:spcBef>
                <a:spcPts val="0"/>
              </a:spcBef>
              <a:spcAft>
                <a:spcPts val="0"/>
              </a:spcAft>
              <a:buNone/>
            </a:pP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fade">
                                      <p:cBhvr>
                                        <p:cTn id="7" dur="1000"/>
                                        <p:tgtEl>
                                          <p:spTgt spid="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9FC5E8"/>
        </a:solidFill>
        <a:effectLst/>
      </p:bgPr>
    </p:bg>
    <p:spTree>
      <p:nvGrpSpPr>
        <p:cNvPr id="1" name="Shape 289"/>
        <p:cNvGrpSpPr/>
        <p:nvPr/>
      </p:nvGrpSpPr>
      <p:grpSpPr>
        <a:xfrm>
          <a:off x="0" y="0"/>
          <a:ext cx="0" cy="0"/>
          <a:chOff x="0" y="0"/>
          <a:chExt cx="0" cy="0"/>
        </a:xfrm>
      </p:grpSpPr>
      <p:sp>
        <p:nvSpPr>
          <p:cNvPr id="290" name="Google Shape;290;p39"/>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1" name="Google Shape;291;p39"/>
          <p:cNvSpPr txBox="1"/>
          <p:nvPr/>
        </p:nvSpPr>
        <p:spPr>
          <a:xfrm>
            <a:off x="792250" y="450975"/>
            <a:ext cx="69231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Mobile App Control</a:t>
            </a:r>
            <a:endParaRPr sz="4000" b="1">
              <a:latin typeface="Century Gothic"/>
              <a:ea typeface="Century Gothic"/>
              <a:cs typeface="Century Gothic"/>
              <a:sym typeface="Century Gothic"/>
            </a:endParaRPr>
          </a:p>
        </p:txBody>
      </p:sp>
      <p:sp>
        <p:nvSpPr>
          <p:cNvPr id="292" name="Google Shape;292;p39"/>
          <p:cNvSpPr txBox="1"/>
          <p:nvPr/>
        </p:nvSpPr>
        <p:spPr>
          <a:xfrm>
            <a:off x="658175" y="1486975"/>
            <a:ext cx="366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293" name="Google Shape;293;p39"/>
          <p:cNvPicPr preferRelativeResize="0"/>
          <p:nvPr/>
        </p:nvPicPr>
        <p:blipFill>
          <a:blip r:embed="rId3">
            <a:alphaModFix/>
          </a:blip>
          <a:stretch>
            <a:fillRect/>
          </a:stretch>
        </p:blipFill>
        <p:spPr>
          <a:xfrm>
            <a:off x="2705826" y="1585625"/>
            <a:ext cx="3439875" cy="32258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3"/>
                                        </p:tgtEl>
                                        <p:attrNameLst>
                                          <p:attrName>style.visibility</p:attrName>
                                        </p:attrNameLst>
                                      </p:cBhvr>
                                      <p:to>
                                        <p:strVal val="visible"/>
                                      </p:to>
                                    </p:set>
                                    <p:animEffect transition="in" filter="fade">
                                      <p:cBhvr>
                                        <p:cTn id="7" dur="10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ADA80"/>
        </a:solidFill>
        <a:effectLst/>
      </p:bgPr>
    </p:bg>
    <p:spTree>
      <p:nvGrpSpPr>
        <p:cNvPr id="1" name="Shape 297"/>
        <p:cNvGrpSpPr/>
        <p:nvPr/>
      </p:nvGrpSpPr>
      <p:grpSpPr>
        <a:xfrm>
          <a:off x="0" y="0"/>
          <a:ext cx="0" cy="0"/>
          <a:chOff x="0" y="0"/>
          <a:chExt cx="0" cy="0"/>
        </a:xfrm>
      </p:grpSpPr>
      <p:sp>
        <p:nvSpPr>
          <p:cNvPr id="298" name="Google Shape;298;p40"/>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9" name="Google Shape;299;p40"/>
          <p:cNvSpPr txBox="1"/>
          <p:nvPr/>
        </p:nvSpPr>
        <p:spPr>
          <a:xfrm>
            <a:off x="658175" y="1486975"/>
            <a:ext cx="366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300" name="Google Shape;300;p40"/>
          <p:cNvPicPr preferRelativeResize="0"/>
          <p:nvPr/>
        </p:nvPicPr>
        <p:blipFill>
          <a:blip r:embed="rId3">
            <a:alphaModFix/>
          </a:blip>
          <a:stretch>
            <a:fillRect/>
          </a:stretch>
        </p:blipFill>
        <p:spPr>
          <a:xfrm>
            <a:off x="157024" y="987501"/>
            <a:ext cx="8829950" cy="3168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0"/>
                                        </p:tgtEl>
                                        <p:attrNameLst>
                                          <p:attrName>style.visibility</p:attrName>
                                        </p:attrNameLst>
                                      </p:cBhvr>
                                      <p:to>
                                        <p:strVal val="visible"/>
                                      </p:to>
                                    </p:set>
                                    <p:animEffect transition="in" filter="fade">
                                      <p:cBhvr>
                                        <p:cTn id="7" dur="100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B6D7A8"/>
        </a:solidFill>
        <a:effectLst/>
      </p:bgPr>
    </p:bg>
    <p:spTree>
      <p:nvGrpSpPr>
        <p:cNvPr id="1" name="Shape 304"/>
        <p:cNvGrpSpPr/>
        <p:nvPr/>
      </p:nvGrpSpPr>
      <p:grpSpPr>
        <a:xfrm>
          <a:off x="0" y="0"/>
          <a:ext cx="0" cy="0"/>
          <a:chOff x="0" y="0"/>
          <a:chExt cx="0" cy="0"/>
        </a:xfrm>
      </p:grpSpPr>
      <p:sp>
        <p:nvSpPr>
          <p:cNvPr id="305" name="Google Shape;305;p41"/>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6" name="Google Shape;306;p41"/>
          <p:cNvSpPr txBox="1"/>
          <p:nvPr/>
        </p:nvSpPr>
        <p:spPr>
          <a:xfrm>
            <a:off x="792250" y="450975"/>
            <a:ext cx="69231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Mobile App Control</a:t>
            </a:r>
            <a:endParaRPr sz="4000" b="1">
              <a:latin typeface="Century Gothic"/>
              <a:ea typeface="Century Gothic"/>
              <a:cs typeface="Century Gothic"/>
              <a:sym typeface="Century Gothic"/>
            </a:endParaRPr>
          </a:p>
        </p:txBody>
      </p:sp>
      <p:sp>
        <p:nvSpPr>
          <p:cNvPr id="307" name="Google Shape;307;p41"/>
          <p:cNvSpPr txBox="1"/>
          <p:nvPr/>
        </p:nvSpPr>
        <p:spPr>
          <a:xfrm>
            <a:off x="658175" y="1486975"/>
            <a:ext cx="366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308" name="Google Shape;308;p41"/>
          <p:cNvPicPr preferRelativeResize="0"/>
          <p:nvPr/>
        </p:nvPicPr>
        <p:blipFill>
          <a:blip r:embed="rId3">
            <a:alphaModFix/>
          </a:blip>
          <a:stretch>
            <a:fillRect/>
          </a:stretch>
        </p:blipFill>
        <p:spPr>
          <a:xfrm>
            <a:off x="6602981" y="700713"/>
            <a:ext cx="1847891" cy="4106424"/>
          </a:xfrm>
          <a:prstGeom prst="rect">
            <a:avLst/>
          </a:prstGeom>
          <a:noFill/>
          <a:ln>
            <a:noFill/>
          </a:ln>
        </p:spPr>
      </p:pic>
      <p:sp>
        <p:nvSpPr>
          <p:cNvPr id="309" name="Google Shape;309;p41"/>
          <p:cNvSpPr txBox="1"/>
          <p:nvPr/>
        </p:nvSpPr>
        <p:spPr>
          <a:xfrm>
            <a:off x="743500" y="1535725"/>
            <a:ext cx="53262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The mobile App helps the owners to control the system manually and setting the period time for feeding the pets and receiving the information.</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9"/>
                                        </p:tgtEl>
                                        <p:attrNameLst>
                                          <p:attrName>style.visibility</p:attrName>
                                        </p:attrNameLst>
                                      </p:cBhvr>
                                      <p:to>
                                        <p:strVal val="visible"/>
                                      </p:to>
                                    </p:set>
                                    <p:animEffect transition="in" filter="fade">
                                      <p:cBhvr>
                                        <p:cTn id="7" dur="1000"/>
                                        <p:tgtEl>
                                          <p:spTgt spid="30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08"/>
                                        </p:tgtEl>
                                        <p:attrNameLst>
                                          <p:attrName>style.visibility</p:attrName>
                                        </p:attrNameLst>
                                      </p:cBhvr>
                                      <p:to>
                                        <p:strVal val="visible"/>
                                      </p:to>
                                    </p:set>
                                    <p:animEffect transition="in" filter="fade">
                                      <p:cBhvr>
                                        <p:cTn id="11" dur="1000"/>
                                        <p:tgtEl>
                                          <p:spTgt spid="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9F0FF"/>
        </a:solidFill>
        <a:effectLst/>
      </p:bgPr>
    </p:bg>
    <p:spTree>
      <p:nvGrpSpPr>
        <p:cNvPr id="1" name="Shape 74"/>
        <p:cNvGrpSpPr/>
        <p:nvPr/>
      </p:nvGrpSpPr>
      <p:grpSpPr>
        <a:xfrm>
          <a:off x="0" y="0"/>
          <a:ext cx="0" cy="0"/>
          <a:chOff x="0" y="0"/>
          <a:chExt cx="0" cy="0"/>
        </a:xfrm>
      </p:grpSpPr>
      <p:sp>
        <p:nvSpPr>
          <p:cNvPr id="75" name="Google Shape;75;p15"/>
          <p:cNvSpPr txBox="1"/>
          <p:nvPr/>
        </p:nvSpPr>
        <p:spPr>
          <a:xfrm>
            <a:off x="633800" y="280325"/>
            <a:ext cx="62649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Why?</a:t>
            </a:r>
            <a:endParaRPr sz="4000" b="1">
              <a:latin typeface="Century Gothic"/>
              <a:ea typeface="Century Gothic"/>
              <a:cs typeface="Century Gothic"/>
              <a:sym typeface="Century Gothic"/>
            </a:endParaRPr>
          </a:p>
        </p:txBody>
      </p:sp>
      <p:sp>
        <p:nvSpPr>
          <p:cNvPr id="76" name="Google Shape;76;p15"/>
          <p:cNvSpPr txBox="1"/>
          <p:nvPr/>
        </p:nvSpPr>
        <p:spPr>
          <a:xfrm>
            <a:off x="1892700" y="1080725"/>
            <a:ext cx="5079300" cy="363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2800"/>
              <a:buFont typeface="Arial"/>
              <a:buNone/>
            </a:pPr>
            <a:r>
              <a:rPr lang="en" sz="2800">
                <a:solidFill>
                  <a:schemeClr val="dk1"/>
                </a:solidFill>
                <a:latin typeface="Century Gothic"/>
                <a:ea typeface="Century Gothic"/>
                <a:cs typeface="Century Gothic"/>
                <a:sym typeface="Century Gothic"/>
              </a:rPr>
              <a:t>Pets need a lot of love and attention, and different pets have different needs. We are going to discuss the many things our pets need to be happy and healthy.</a:t>
            </a:r>
            <a:endParaRPr sz="3200">
              <a:solidFill>
                <a:schemeClr val="dk1"/>
              </a:solidFill>
              <a:latin typeface="Cambria"/>
              <a:ea typeface="Cambria"/>
              <a:cs typeface="Cambria"/>
              <a:sym typeface="Cambria"/>
            </a:endParaRPr>
          </a:p>
          <a:p>
            <a:pPr marL="0" lvl="0" indent="0" algn="l" rtl="0">
              <a:spcBef>
                <a:spcPts val="0"/>
              </a:spcBef>
              <a:spcAft>
                <a:spcPts val="0"/>
              </a:spcAft>
              <a:buNone/>
            </a:pPr>
            <a:endParaRPr>
              <a:latin typeface="Comfortaa"/>
              <a:ea typeface="Comfortaa"/>
              <a:cs typeface="Comfortaa"/>
              <a:sym typeface="Comfortaa"/>
            </a:endParaRPr>
          </a:p>
          <a:p>
            <a:pPr marL="0" lvl="0" indent="0" algn="l" rtl="0">
              <a:spcBef>
                <a:spcPts val="0"/>
              </a:spcBef>
              <a:spcAft>
                <a:spcPts val="0"/>
              </a:spcAft>
              <a:buNone/>
            </a:pPr>
            <a:r>
              <a:rPr lang="en">
                <a:latin typeface="Comfortaa"/>
                <a:ea typeface="Comfortaa"/>
                <a:cs typeface="Comfortaa"/>
                <a:sym typeface="Comfortaa"/>
              </a:rPr>
              <a:t>\</a:t>
            </a:r>
            <a:endParaRPr>
              <a:latin typeface="Comfortaa"/>
              <a:ea typeface="Comfortaa"/>
              <a:cs typeface="Comfortaa"/>
              <a:sym typeface="Comfortaa"/>
            </a:endParaRPr>
          </a:p>
          <a:p>
            <a:pPr marL="0" lvl="0" indent="0" algn="l" rtl="0">
              <a:spcBef>
                <a:spcPts val="0"/>
              </a:spcBef>
              <a:spcAft>
                <a:spcPts val="0"/>
              </a:spcAft>
              <a:buNone/>
            </a:pPr>
            <a:endParaRPr>
              <a:latin typeface="Comfortaa"/>
              <a:ea typeface="Comfortaa"/>
              <a:cs typeface="Comfortaa"/>
              <a:sym typeface="Comfortaa"/>
            </a:endParaRPr>
          </a:p>
          <a:p>
            <a:pPr marL="0" lvl="0" indent="0" algn="l" rtl="0">
              <a:spcBef>
                <a:spcPts val="0"/>
              </a:spcBef>
              <a:spcAft>
                <a:spcPts val="0"/>
              </a:spcAft>
              <a:buNone/>
            </a:pPr>
            <a:endParaRPr>
              <a:latin typeface="Comfortaa"/>
              <a:ea typeface="Comfortaa"/>
              <a:cs typeface="Comfortaa"/>
              <a:sym typeface="Comfortaa"/>
            </a:endParaRPr>
          </a:p>
        </p:txBody>
      </p:sp>
      <p:pic>
        <p:nvPicPr>
          <p:cNvPr id="77" name="Google Shape;77;p15" descr="\\fileserver\community files\Public Files\Pet-Ark\11January2013-LB\IMG_3216.jpg"/>
          <p:cNvPicPr preferRelativeResize="0"/>
          <p:nvPr/>
        </p:nvPicPr>
        <p:blipFill rotWithShape="1">
          <a:blip r:embed="rId3">
            <a:alphaModFix/>
          </a:blip>
          <a:srcRect/>
          <a:stretch/>
        </p:blipFill>
        <p:spPr>
          <a:xfrm rot="742619">
            <a:off x="7249350" y="425188"/>
            <a:ext cx="1484312" cy="1223962"/>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50"/>
              </a:srgbClr>
            </a:outerShdw>
          </a:effectLst>
        </p:spPr>
      </p:pic>
      <p:pic>
        <p:nvPicPr>
          <p:cNvPr id="78" name="Google Shape;78;p15" descr="\\fileserver\community files\Public Files\Pet-Ark\02August2013-LB\IMG_8412.JPG"/>
          <p:cNvPicPr preferRelativeResize="0"/>
          <p:nvPr/>
        </p:nvPicPr>
        <p:blipFill rotWithShape="1">
          <a:blip r:embed="rId4">
            <a:alphaModFix/>
          </a:blip>
          <a:srcRect/>
          <a:stretch/>
        </p:blipFill>
        <p:spPr>
          <a:xfrm rot="-821766">
            <a:off x="235413" y="3461288"/>
            <a:ext cx="1879600" cy="1336675"/>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5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1000"/>
                                        <p:tgtEl>
                                          <p:spTgt spid="7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1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313"/>
        <p:cNvGrpSpPr/>
        <p:nvPr/>
      </p:nvGrpSpPr>
      <p:grpSpPr>
        <a:xfrm>
          <a:off x="0" y="0"/>
          <a:ext cx="0" cy="0"/>
          <a:chOff x="0" y="0"/>
          <a:chExt cx="0" cy="0"/>
        </a:xfrm>
      </p:grpSpPr>
      <p:sp>
        <p:nvSpPr>
          <p:cNvPr id="314" name="Google Shape;314;p42"/>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42"/>
          <p:cNvSpPr txBox="1"/>
          <p:nvPr/>
        </p:nvSpPr>
        <p:spPr>
          <a:xfrm>
            <a:off x="158450" y="402225"/>
            <a:ext cx="5058300" cy="19008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4000" b="1">
                <a:solidFill>
                  <a:schemeClr val="dk1"/>
                </a:solidFill>
                <a:latin typeface="Century Gothic"/>
                <a:ea typeface="Century Gothic"/>
                <a:cs typeface="Century Gothic"/>
                <a:sym typeface="Century Gothic"/>
              </a:rPr>
              <a:t>Challenges</a:t>
            </a:r>
            <a:endParaRPr sz="4000" b="1">
              <a:solidFill>
                <a:schemeClr val="dk1"/>
              </a:solidFill>
              <a:latin typeface="Century Gothic"/>
              <a:ea typeface="Century Gothic"/>
              <a:cs typeface="Century Gothic"/>
              <a:sym typeface="Century Gothic"/>
            </a:endParaRPr>
          </a:p>
          <a:p>
            <a:pPr marL="0" lvl="0" indent="0" algn="l" rtl="0">
              <a:lnSpc>
                <a:spcPct val="115000"/>
              </a:lnSpc>
              <a:spcBef>
                <a:spcPts val="600"/>
              </a:spcBef>
              <a:spcAft>
                <a:spcPts val="0"/>
              </a:spcAft>
              <a:buNone/>
            </a:pPr>
            <a:endParaRPr sz="3000" b="1">
              <a:solidFill>
                <a:schemeClr val="dk1"/>
              </a:solidFill>
              <a:latin typeface="Comfortaa"/>
              <a:ea typeface="Comfortaa"/>
              <a:cs typeface="Comfortaa"/>
              <a:sym typeface="Comfortaa"/>
            </a:endParaRPr>
          </a:p>
          <a:p>
            <a:pPr marL="0" lvl="0" indent="0" algn="l" rtl="0">
              <a:spcBef>
                <a:spcPts val="0"/>
              </a:spcBef>
              <a:spcAft>
                <a:spcPts val="0"/>
              </a:spcAft>
              <a:buNone/>
            </a:pPr>
            <a:endParaRPr sz="3000" b="1">
              <a:latin typeface="Comfortaa"/>
              <a:ea typeface="Comfortaa"/>
              <a:cs typeface="Comfortaa"/>
              <a:sym typeface="Comfortaa"/>
            </a:endParaRPr>
          </a:p>
        </p:txBody>
      </p:sp>
      <p:sp>
        <p:nvSpPr>
          <p:cNvPr id="316" name="Google Shape;316;p42"/>
          <p:cNvSpPr/>
          <p:nvPr/>
        </p:nvSpPr>
        <p:spPr>
          <a:xfrm>
            <a:off x="281500" y="1585625"/>
            <a:ext cx="2083200" cy="1789500"/>
          </a:xfrm>
          <a:prstGeom prst="wedgeRectCallout">
            <a:avLst>
              <a:gd name="adj1" fmla="val -20833"/>
              <a:gd name="adj2" fmla="val 62500"/>
            </a:avLst>
          </a:prstGeom>
          <a:solidFill>
            <a:srgbClr val="27C7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2"/>
          <p:cNvSpPr/>
          <p:nvPr/>
        </p:nvSpPr>
        <p:spPr>
          <a:xfrm>
            <a:off x="3374225" y="219400"/>
            <a:ext cx="2183400" cy="1789500"/>
          </a:xfrm>
          <a:prstGeom prst="wedgeRectCallout">
            <a:avLst>
              <a:gd name="adj1" fmla="val -20833"/>
              <a:gd name="adj2" fmla="val 62500"/>
            </a:avLst>
          </a:prstGeom>
          <a:solidFill>
            <a:srgbClr val="FB8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2"/>
          <p:cNvSpPr/>
          <p:nvPr/>
        </p:nvSpPr>
        <p:spPr>
          <a:xfrm>
            <a:off x="2972676" y="2571750"/>
            <a:ext cx="2183400" cy="1900800"/>
          </a:xfrm>
          <a:prstGeom prst="wedgeRectCallout">
            <a:avLst>
              <a:gd name="adj1" fmla="val -20833"/>
              <a:gd name="adj2" fmla="val 62500"/>
            </a:avLst>
          </a:prstGeom>
          <a:solidFill>
            <a:srgbClr val="F46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2"/>
          <p:cNvSpPr txBox="1"/>
          <p:nvPr/>
        </p:nvSpPr>
        <p:spPr>
          <a:xfrm>
            <a:off x="518650" y="1926275"/>
            <a:ext cx="16089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a:latin typeface="Comfortaa"/>
                <a:ea typeface="Comfortaa"/>
                <a:cs typeface="Comfortaa"/>
                <a:sym typeface="Comfortaa"/>
              </a:rPr>
              <a:t>Water Level Sensor</a:t>
            </a:r>
            <a:endParaRPr sz="2000" b="1">
              <a:latin typeface="Comfortaa"/>
              <a:ea typeface="Comfortaa"/>
              <a:cs typeface="Comfortaa"/>
              <a:sym typeface="Comfortaa"/>
            </a:endParaRPr>
          </a:p>
        </p:txBody>
      </p:sp>
      <p:sp>
        <p:nvSpPr>
          <p:cNvPr id="320" name="Google Shape;320;p42"/>
          <p:cNvSpPr txBox="1"/>
          <p:nvPr/>
        </p:nvSpPr>
        <p:spPr>
          <a:xfrm>
            <a:off x="3661475" y="867850"/>
            <a:ext cx="1608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a:latin typeface="Comfortaa"/>
                <a:ea typeface="Comfortaa"/>
                <a:cs typeface="Comfortaa"/>
                <a:sym typeface="Comfortaa"/>
              </a:rPr>
              <a:t>ESP8266</a:t>
            </a:r>
            <a:endParaRPr sz="2000" b="1">
              <a:latin typeface="Comfortaa"/>
              <a:ea typeface="Comfortaa"/>
              <a:cs typeface="Comfortaa"/>
              <a:sym typeface="Comfortaa"/>
            </a:endParaRPr>
          </a:p>
        </p:txBody>
      </p:sp>
      <p:sp>
        <p:nvSpPr>
          <p:cNvPr id="321" name="Google Shape;321;p42"/>
          <p:cNvSpPr txBox="1"/>
          <p:nvPr/>
        </p:nvSpPr>
        <p:spPr>
          <a:xfrm>
            <a:off x="3259925" y="2882750"/>
            <a:ext cx="1608900" cy="1416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a:latin typeface="Comfortaa"/>
                <a:ea typeface="Comfortaa"/>
                <a:cs typeface="Comfortaa"/>
                <a:sym typeface="Comfortaa"/>
              </a:rPr>
              <a:t>The nature of a pet feeder</a:t>
            </a:r>
            <a:endParaRPr sz="2000" b="1">
              <a:latin typeface="Comfortaa"/>
              <a:ea typeface="Comfortaa"/>
              <a:cs typeface="Comfortaa"/>
              <a:sym typeface="Comfortaa"/>
            </a:endParaRPr>
          </a:p>
        </p:txBody>
      </p:sp>
      <p:pic>
        <p:nvPicPr>
          <p:cNvPr id="322" name="Google Shape;322;p42"/>
          <p:cNvPicPr preferRelativeResize="0"/>
          <p:nvPr/>
        </p:nvPicPr>
        <p:blipFill>
          <a:blip r:embed="rId3">
            <a:alphaModFix/>
          </a:blip>
          <a:stretch>
            <a:fillRect/>
          </a:stretch>
        </p:blipFill>
        <p:spPr>
          <a:xfrm>
            <a:off x="5673450" y="1738025"/>
            <a:ext cx="3405475" cy="3405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2"/>
                                        </p:tgtEl>
                                        <p:attrNameLst>
                                          <p:attrName>style.visibility</p:attrName>
                                        </p:attrNameLst>
                                      </p:cBhvr>
                                      <p:to>
                                        <p:strVal val="visible"/>
                                      </p:to>
                                    </p:set>
                                    <p:animEffect transition="in" filter="fade">
                                      <p:cBhvr>
                                        <p:cTn id="7" dur="1000"/>
                                        <p:tgtEl>
                                          <p:spTgt spid="3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16"/>
                                        </p:tgtEl>
                                        <p:attrNameLst>
                                          <p:attrName>style.visibility</p:attrName>
                                        </p:attrNameLst>
                                      </p:cBhvr>
                                      <p:to>
                                        <p:strVal val="visible"/>
                                      </p:to>
                                    </p:set>
                                    <p:animEffect transition="in" filter="fade">
                                      <p:cBhvr>
                                        <p:cTn id="11" dur="1000"/>
                                        <p:tgtEl>
                                          <p:spTgt spid="316"/>
                                        </p:tgtEl>
                                      </p:cBhvr>
                                    </p:animEffect>
                                  </p:childTnLst>
                                </p:cTn>
                              </p:par>
                              <p:par>
                                <p:cTn id="12" presetID="10" presetClass="entr" presetSubtype="0" fill="hold" nodeType="withEffect">
                                  <p:stCondLst>
                                    <p:cond delay="0"/>
                                  </p:stCondLst>
                                  <p:childTnLst>
                                    <p:set>
                                      <p:cBhvr>
                                        <p:cTn id="13" dur="1" fill="hold">
                                          <p:stCondLst>
                                            <p:cond delay="0"/>
                                          </p:stCondLst>
                                        </p:cTn>
                                        <p:tgtEl>
                                          <p:spTgt spid="319"/>
                                        </p:tgtEl>
                                        <p:attrNameLst>
                                          <p:attrName>style.visibility</p:attrName>
                                        </p:attrNameLst>
                                      </p:cBhvr>
                                      <p:to>
                                        <p:strVal val="visible"/>
                                      </p:to>
                                    </p:set>
                                    <p:animEffect transition="in" filter="fade">
                                      <p:cBhvr>
                                        <p:cTn id="14" dur="1000"/>
                                        <p:tgtEl>
                                          <p:spTgt spid="319"/>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317"/>
                                        </p:tgtEl>
                                        <p:attrNameLst>
                                          <p:attrName>style.visibility</p:attrName>
                                        </p:attrNameLst>
                                      </p:cBhvr>
                                      <p:to>
                                        <p:strVal val="visible"/>
                                      </p:to>
                                    </p:set>
                                    <p:animEffect transition="in" filter="fade">
                                      <p:cBhvr>
                                        <p:cTn id="18" dur="1000"/>
                                        <p:tgtEl>
                                          <p:spTgt spid="317"/>
                                        </p:tgtEl>
                                      </p:cBhvr>
                                    </p:animEffect>
                                  </p:childTnLst>
                                </p:cTn>
                              </p:par>
                              <p:par>
                                <p:cTn id="19" presetID="10" presetClass="entr" presetSubtype="0" fill="hold" nodeType="withEffect">
                                  <p:stCondLst>
                                    <p:cond delay="0"/>
                                  </p:stCondLst>
                                  <p:childTnLst>
                                    <p:set>
                                      <p:cBhvr>
                                        <p:cTn id="20" dur="1" fill="hold">
                                          <p:stCondLst>
                                            <p:cond delay="0"/>
                                          </p:stCondLst>
                                        </p:cTn>
                                        <p:tgtEl>
                                          <p:spTgt spid="320"/>
                                        </p:tgtEl>
                                        <p:attrNameLst>
                                          <p:attrName>style.visibility</p:attrName>
                                        </p:attrNameLst>
                                      </p:cBhvr>
                                      <p:to>
                                        <p:strVal val="visible"/>
                                      </p:to>
                                    </p:set>
                                    <p:animEffect transition="in" filter="fade">
                                      <p:cBhvr>
                                        <p:cTn id="21" dur="1000"/>
                                        <p:tgtEl>
                                          <p:spTgt spid="320"/>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318"/>
                                        </p:tgtEl>
                                        <p:attrNameLst>
                                          <p:attrName>style.visibility</p:attrName>
                                        </p:attrNameLst>
                                      </p:cBhvr>
                                      <p:to>
                                        <p:strVal val="visible"/>
                                      </p:to>
                                    </p:set>
                                    <p:animEffect transition="in" filter="fade">
                                      <p:cBhvr>
                                        <p:cTn id="25" dur="1000"/>
                                        <p:tgtEl>
                                          <p:spTgt spid="318"/>
                                        </p:tgtEl>
                                      </p:cBhvr>
                                    </p:animEffect>
                                  </p:childTnLst>
                                </p:cTn>
                              </p:par>
                              <p:par>
                                <p:cTn id="26" presetID="10" presetClass="entr" presetSubtype="0" fill="hold" nodeType="withEffect">
                                  <p:stCondLst>
                                    <p:cond delay="0"/>
                                  </p:stCondLst>
                                  <p:childTnLst>
                                    <p:set>
                                      <p:cBhvr>
                                        <p:cTn id="27" dur="1" fill="hold">
                                          <p:stCondLst>
                                            <p:cond delay="0"/>
                                          </p:stCondLst>
                                        </p:cTn>
                                        <p:tgtEl>
                                          <p:spTgt spid="321"/>
                                        </p:tgtEl>
                                        <p:attrNameLst>
                                          <p:attrName>style.visibility</p:attrName>
                                        </p:attrNameLst>
                                      </p:cBhvr>
                                      <p:to>
                                        <p:strVal val="visible"/>
                                      </p:to>
                                    </p:set>
                                    <p:animEffect transition="in" filter="fade">
                                      <p:cBhvr>
                                        <p:cTn id="28"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D9F0FF"/>
        </a:solidFill>
        <a:effectLst/>
      </p:bgPr>
    </p:bg>
    <p:spTree>
      <p:nvGrpSpPr>
        <p:cNvPr id="1" name="Shape 326"/>
        <p:cNvGrpSpPr/>
        <p:nvPr/>
      </p:nvGrpSpPr>
      <p:grpSpPr>
        <a:xfrm>
          <a:off x="0" y="0"/>
          <a:ext cx="0" cy="0"/>
          <a:chOff x="0" y="0"/>
          <a:chExt cx="0" cy="0"/>
        </a:xfrm>
      </p:grpSpPr>
      <p:sp>
        <p:nvSpPr>
          <p:cNvPr id="327" name="Google Shape;327;p43"/>
          <p:cNvSpPr txBox="1"/>
          <p:nvPr/>
        </p:nvSpPr>
        <p:spPr>
          <a:xfrm>
            <a:off x="633800" y="280325"/>
            <a:ext cx="62649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Future Work</a:t>
            </a:r>
            <a:endParaRPr sz="4000" b="1">
              <a:latin typeface="Century Gothic"/>
              <a:ea typeface="Century Gothic"/>
              <a:cs typeface="Century Gothic"/>
              <a:sym typeface="Century Gothic"/>
            </a:endParaRPr>
          </a:p>
        </p:txBody>
      </p:sp>
      <p:pic>
        <p:nvPicPr>
          <p:cNvPr id="328" name="Google Shape;328;p43"/>
          <p:cNvPicPr preferRelativeResize="0"/>
          <p:nvPr/>
        </p:nvPicPr>
        <p:blipFill>
          <a:blip r:embed="rId3">
            <a:alphaModFix/>
          </a:blip>
          <a:stretch>
            <a:fillRect/>
          </a:stretch>
        </p:blipFill>
        <p:spPr>
          <a:xfrm>
            <a:off x="5823699" y="1844338"/>
            <a:ext cx="3225925" cy="3225925"/>
          </a:xfrm>
          <a:prstGeom prst="rect">
            <a:avLst/>
          </a:prstGeom>
          <a:noFill/>
          <a:ln>
            <a:noFill/>
          </a:ln>
        </p:spPr>
      </p:pic>
      <p:pic>
        <p:nvPicPr>
          <p:cNvPr id="329" name="Google Shape;329;p43"/>
          <p:cNvPicPr preferRelativeResize="0"/>
          <p:nvPr/>
        </p:nvPicPr>
        <p:blipFill>
          <a:blip r:embed="rId4">
            <a:alphaModFix/>
          </a:blip>
          <a:stretch>
            <a:fillRect/>
          </a:stretch>
        </p:blipFill>
        <p:spPr>
          <a:xfrm>
            <a:off x="553675" y="3057100"/>
            <a:ext cx="800401" cy="800401"/>
          </a:xfrm>
          <a:prstGeom prst="rect">
            <a:avLst/>
          </a:prstGeom>
          <a:noFill/>
          <a:ln>
            <a:noFill/>
          </a:ln>
        </p:spPr>
      </p:pic>
      <p:pic>
        <p:nvPicPr>
          <p:cNvPr id="330" name="Google Shape;330;p43"/>
          <p:cNvPicPr preferRelativeResize="0"/>
          <p:nvPr/>
        </p:nvPicPr>
        <p:blipFill>
          <a:blip r:embed="rId5">
            <a:alphaModFix/>
          </a:blip>
          <a:stretch>
            <a:fillRect/>
          </a:stretch>
        </p:blipFill>
        <p:spPr>
          <a:xfrm>
            <a:off x="633800" y="1985650"/>
            <a:ext cx="640149" cy="800399"/>
          </a:xfrm>
          <a:prstGeom prst="rect">
            <a:avLst/>
          </a:prstGeom>
          <a:noFill/>
          <a:ln>
            <a:noFill/>
          </a:ln>
        </p:spPr>
      </p:pic>
      <p:pic>
        <p:nvPicPr>
          <p:cNvPr id="331" name="Google Shape;331;p43"/>
          <p:cNvPicPr preferRelativeResize="0"/>
          <p:nvPr/>
        </p:nvPicPr>
        <p:blipFill>
          <a:blip r:embed="rId6">
            <a:alphaModFix/>
          </a:blip>
          <a:stretch>
            <a:fillRect/>
          </a:stretch>
        </p:blipFill>
        <p:spPr>
          <a:xfrm>
            <a:off x="607098" y="4315648"/>
            <a:ext cx="693550" cy="693550"/>
          </a:xfrm>
          <a:prstGeom prst="rect">
            <a:avLst/>
          </a:prstGeom>
          <a:noFill/>
          <a:ln>
            <a:noFill/>
          </a:ln>
        </p:spPr>
      </p:pic>
      <p:pic>
        <p:nvPicPr>
          <p:cNvPr id="332" name="Google Shape;332;p43"/>
          <p:cNvPicPr preferRelativeResize="0"/>
          <p:nvPr/>
        </p:nvPicPr>
        <p:blipFill>
          <a:blip r:embed="rId7">
            <a:alphaModFix/>
          </a:blip>
          <a:stretch>
            <a:fillRect/>
          </a:stretch>
        </p:blipFill>
        <p:spPr>
          <a:xfrm>
            <a:off x="553675" y="1080727"/>
            <a:ext cx="800399" cy="800369"/>
          </a:xfrm>
          <a:prstGeom prst="rect">
            <a:avLst/>
          </a:prstGeom>
          <a:noFill/>
          <a:ln>
            <a:noFill/>
          </a:ln>
        </p:spPr>
      </p:pic>
      <p:sp>
        <p:nvSpPr>
          <p:cNvPr id="333" name="Google Shape;333;p43"/>
          <p:cNvSpPr txBox="1"/>
          <p:nvPr/>
        </p:nvSpPr>
        <p:spPr>
          <a:xfrm>
            <a:off x="1877000" y="1096950"/>
            <a:ext cx="3717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latin typeface="Comfortaa"/>
                <a:ea typeface="Comfortaa"/>
                <a:cs typeface="Comfortaa"/>
                <a:sym typeface="Comfortaa"/>
              </a:rPr>
              <a:t>Live Streaming Using Camera</a:t>
            </a:r>
            <a:endParaRPr sz="1500" b="1">
              <a:latin typeface="Comfortaa"/>
              <a:ea typeface="Comfortaa"/>
              <a:cs typeface="Comfortaa"/>
              <a:sym typeface="Comfortaa"/>
            </a:endParaRPr>
          </a:p>
        </p:txBody>
      </p:sp>
      <p:sp>
        <p:nvSpPr>
          <p:cNvPr id="334" name="Google Shape;334;p43"/>
          <p:cNvSpPr txBox="1"/>
          <p:nvPr/>
        </p:nvSpPr>
        <p:spPr>
          <a:xfrm>
            <a:off x="1907450" y="2171550"/>
            <a:ext cx="3717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latin typeface="Comfortaa"/>
                <a:ea typeface="Comfortaa"/>
                <a:cs typeface="Comfortaa"/>
                <a:sym typeface="Comfortaa"/>
              </a:rPr>
              <a:t>Heater In addition to cooler </a:t>
            </a:r>
            <a:endParaRPr sz="1500" b="1">
              <a:latin typeface="Comfortaa"/>
              <a:ea typeface="Comfortaa"/>
              <a:cs typeface="Comfortaa"/>
              <a:sym typeface="Comfortaa"/>
            </a:endParaRPr>
          </a:p>
        </p:txBody>
      </p:sp>
      <p:sp>
        <p:nvSpPr>
          <p:cNvPr id="335" name="Google Shape;335;p43"/>
          <p:cNvSpPr txBox="1"/>
          <p:nvPr/>
        </p:nvSpPr>
        <p:spPr>
          <a:xfrm>
            <a:off x="1907450" y="3311200"/>
            <a:ext cx="37176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latin typeface="Comfortaa"/>
                <a:ea typeface="Comfortaa"/>
                <a:cs typeface="Comfortaa"/>
                <a:sym typeface="Comfortaa"/>
              </a:rPr>
              <a:t>Taking care of pet’s health using mobile</a:t>
            </a:r>
            <a:endParaRPr sz="1500" b="1">
              <a:latin typeface="Comfortaa"/>
              <a:ea typeface="Comfortaa"/>
              <a:cs typeface="Comfortaa"/>
              <a:sym typeface="Comfortaa"/>
            </a:endParaRPr>
          </a:p>
        </p:txBody>
      </p:sp>
      <p:sp>
        <p:nvSpPr>
          <p:cNvPr id="336" name="Google Shape;336;p43"/>
          <p:cNvSpPr txBox="1"/>
          <p:nvPr/>
        </p:nvSpPr>
        <p:spPr>
          <a:xfrm>
            <a:off x="1907450" y="4454675"/>
            <a:ext cx="3717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a:latin typeface="Comfortaa"/>
                <a:ea typeface="Comfortaa"/>
                <a:cs typeface="Comfortaa"/>
                <a:sym typeface="Comfortaa"/>
              </a:rPr>
              <a:t>Entertainment </a:t>
            </a:r>
            <a:endParaRPr sz="1500" b="1">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8"/>
                                        </p:tgtEl>
                                        <p:attrNameLst>
                                          <p:attrName>style.visibility</p:attrName>
                                        </p:attrNameLst>
                                      </p:cBhvr>
                                      <p:to>
                                        <p:strVal val="visible"/>
                                      </p:to>
                                    </p:set>
                                    <p:animEffect transition="in" filter="fade">
                                      <p:cBhvr>
                                        <p:cTn id="7" dur="1000"/>
                                        <p:tgtEl>
                                          <p:spTgt spid="32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2"/>
                                        </p:tgtEl>
                                        <p:attrNameLst>
                                          <p:attrName>style.visibility</p:attrName>
                                        </p:attrNameLst>
                                      </p:cBhvr>
                                      <p:to>
                                        <p:strVal val="visible"/>
                                      </p:to>
                                    </p:set>
                                    <p:animEffect transition="in" filter="fade">
                                      <p:cBhvr>
                                        <p:cTn id="11" dur="1000"/>
                                        <p:tgtEl>
                                          <p:spTgt spid="332"/>
                                        </p:tgtEl>
                                      </p:cBhvr>
                                    </p:animEffect>
                                  </p:childTnLst>
                                </p:cTn>
                              </p:par>
                              <p:par>
                                <p:cTn id="12" presetID="10" presetClass="entr" presetSubtype="0" fill="hold" nodeType="withEffect">
                                  <p:stCondLst>
                                    <p:cond delay="0"/>
                                  </p:stCondLst>
                                  <p:childTnLst>
                                    <p:set>
                                      <p:cBhvr>
                                        <p:cTn id="13" dur="1" fill="hold">
                                          <p:stCondLst>
                                            <p:cond delay="0"/>
                                          </p:stCondLst>
                                        </p:cTn>
                                        <p:tgtEl>
                                          <p:spTgt spid="333"/>
                                        </p:tgtEl>
                                        <p:attrNameLst>
                                          <p:attrName>style.visibility</p:attrName>
                                        </p:attrNameLst>
                                      </p:cBhvr>
                                      <p:to>
                                        <p:strVal val="visible"/>
                                      </p:to>
                                    </p:set>
                                    <p:animEffect transition="in" filter="fade">
                                      <p:cBhvr>
                                        <p:cTn id="14" dur="1000"/>
                                        <p:tgtEl>
                                          <p:spTgt spid="333"/>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330"/>
                                        </p:tgtEl>
                                        <p:attrNameLst>
                                          <p:attrName>style.visibility</p:attrName>
                                        </p:attrNameLst>
                                      </p:cBhvr>
                                      <p:to>
                                        <p:strVal val="visible"/>
                                      </p:to>
                                    </p:set>
                                    <p:animEffect transition="in" filter="fade">
                                      <p:cBhvr>
                                        <p:cTn id="18" dur="1000"/>
                                        <p:tgtEl>
                                          <p:spTgt spid="330"/>
                                        </p:tgtEl>
                                      </p:cBhvr>
                                    </p:animEffect>
                                  </p:childTnLst>
                                </p:cTn>
                              </p:par>
                              <p:par>
                                <p:cTn id="19" presetID="10" presetClass="entr" presetSubtype="0" fill="hold" nodeType="withEffect">
                                  <p:stCondLst>
                                    <p:cond delay="0"/>
                                  </p:stCondLst>
                                  <p:childTnLst>
                                    <p:set>
                                      <p:cBhvr>
                                        <p:cTn id="20" dur="1" fill="hold">
                                          <p:stCondLst>
                                            <p:cond delay="0"/>
                                          </p:stCondLst>
                                        </p:cTn>
                                        <p:tgtEl>
                                          <p:spTgt spid="334"/>
                                        </p:tgtEl>
                                        <p:attrNameLst>
                                          <p:attrName>style.visibility</p:attrName>
                                        </p:attrNameLst>
                                      </p:cBhvr>
                                      <p:to>
                                        <p:strVal val="visible"/>
                                      </p:to>
                                    </p:set>
                                    <p:animEffect transition="in" filter="fade">
                                      <p:cBhvr>
                                        <p:cTn id="21" dur="1000"/>
                                        <p:tgtEl>
                                          <p:spTgt spid="334"/>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329"/>
                                        </p:tgtEl>
                                        <p:attrNameLst>
                                          <p:attrName>style.visibility</p:attrName>
                                        </p:attrNameLst>
                                      </p:cBhvr>
                                      <p:to>
                                        <p:strVal val="visible"/>
                                      </p:to>
                                    </p:set>
                                    <p:animEffect transition="in" filter="fade">
                                      <p:cBhvr>
                                        <p:cTn id="25" dur="1000"/>
                                        <p:tgtEl>
                                          <p:spTgt spid="329"/>
                                        </p:tgtEl>
                                      </p:cBhvr>
                                    </p:animEffect>
                                  </p:childTnLst>
                                </p:cTn>
                              </p:par>
                              <p:par>
                                <p:cTn id="26" presetID="10" presetClass="entr" presetSubtype="0" fill="hold" nodeType="withEffect">
                                  <p:stCondLst>
                                    <p:cond delay="0"/>
                                  </p:stCondLst>
                                  <p:childTnLst>
                                    <p:set>
                                      <p:cBhvr>
                                        <p:cTn id="27" dur="1" fill="hold">
                                          <p:stCondLst>
                                            <p:cond delay="0"/>
                                          </p:stCondLst>
                                        </p:cTn>
                                        <p:tgtEl>
                                          <p:spTgt spid="335"/>
                                        </p:tgtEl>
                                        <p:attrNameLst>
                                          <p:attrName>style.visibility</p:attrName>
                                        </p:attrNameLst>
                                      </p:cBhvr>
                                      <p:to>
                                        <p:strVal val="visible"/>
                                      </p:to>
                                    </p:set>
                                    <p:animEffect transition="in" filter="fade">
                                      <p:cBhvr>
                                        <p:cTn id="28" dur="1000"/>
                                        <p:tgtEl>
                                          <p:spTgt spid="335"/>
                                        </p:tgtEl>
                                      </p:cBhvr>
                                    </p:animEffect>
                                  </p:childTnLst>
                                </p:cTn>
                              </p:par>
                            </p:childTnLst>
                          </p:cTn>
                        </p:par>
                        <p:par>
                          <p:cTn id="29" fill="hold">
                            <p:stCondLst>
                              <p:cond delay="4000"/>
                            </p:stCondLst>
                            <p:childTnLst>
                              <p:par>
                                <p:cTn id="30" presetID="10" presetClass="entr" presetSubtype="0" fill="hold" nodeType="afterEffect">
                                  <p:stCondLst>
                                    <p:cond delay="0"/>
                                  </p:stCondLst>
                                  <p:childTnLst>
                                    <p:set>
                                      <p:cBhvr>
                                        <p:cTn id="31" dur="1" fill="hold">
                                          <p:stCondLst>
                                            <p:cond delay="0"/>
                                          </p:stCondLst>
                                        </p:cTn>
                                        <p:tgtEl>
                                          <p:spTgt spid="331"/>
                                        </p:tgtEl>
                                        <p:attrNameLst>
                                          <p:attrName>style.visibility</p:attrName>
                                        </p:attrNameLst>
                                      </p:cBhvr>
                                      <p:to>
                                        <p:strVal val="visible"/>
                                      </p:to>
                                    </p:set>
                                    <p:animEffect transition="in" filter="fade">
                                      <p:cBhvr>
                                        <p:cTn id="32" dur="700"/>
                                        <p:tgtEl>
                                          <p:spTgt spid="331"/>
                                        </p:tgtEl>
                                      </p:cBhvr>
                                    </p:animEffect>
                                  </p:childTnLst>
                                </p:cTn>
                              </p:par>
                              <p:par>
                                <p:cTn id="33" presetID="10" presetClass="entr" presetSubtype="0" fill="hold" nodeType="withEffect">
                                  <p:stCondLst>
                                    <p:cond delay="0"/>
                                  </p:stCondLst>
                                  <p:childTnLst>
                                    <p:set>
                                      <p:cBhvr>
                                        <p:cTn id="34" dur="1" fill="hold">
                                          <p:stCondLst>
                                            <p:cond delay="0"/>
                                          </p:stCondLst>
                                        </p:cTn>
                                        <p:tgtEl>
                                          <p:spTgt spid="336"/>
                                        </p:tgtEl>
                                        <p:attrNameLst>
                                          <p:attrName>style.visibility</p:attrName>
                                        </p:attrNameLst>
                                      </p:cBhvr>
                                      <p:to>
                                        <p:strVal val="visible"/>
                                      </p:to>
                                    </p:set>
                                    <p:animEffect transition="in" filter="fade">
                                      <p:cBhvr>
                                        <p:cTn id="35" dur="1000"/>
                                        <p:tgtEl>
                                          <p:spTgt spid="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
        <p:cNvGrpSpPr/>
        <p:nvPr/>
      </p:nvGrpSpPr>
      <p:grpSpPr>
        <a:xfrm>
          <a:off x="0" y="0"/>
          <a:ext cx="0" cy="0"/>
          <a:chOff x="0" y="0"/>
          <a:chExt cx="0" cy="0"/>
        </a:xfrm>
      </p:grpSpPr>
      <p:pic>
        <p:nvPicPr>
          <p:cNvPr id="341" name="Google Shape;341;p44"/>
          <p:cNvPicPr preferRelativeResize="0"/>
          <p:nvPr/>
        </p:nvPicPr>
        <p:blipFill>
          <a:blip r:embed="rId3">
            <a:alphaModFix/>
          </a:blip>
          <a:stretch>
            <a:fillRect/>
          </a:stretch>
        </p:blipFill>
        <p:spPr>
          <a:xfrm>
            <a:off x="891113" y="0"/>
            <a:ext cx="7361775"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1"/>
                                        </p:tgtEl>
                                        <p:attrNameLst>
                                          <p:attrName>style.visibility</p:attrName>
                                        </p:attrNameLst>
                                      </p:cBhvr>
                                      <p:to>
                                        <p:strVal val="visible"/>
                                      </p:to>
                                    </p:set>
                                    <p:animEffect transition="in" filter="fade">
                                      <p:cBhvr>
                                        <p:cTn id="7" dur="1000"/>
                                        <p:tgtEl>
                                          <p:spTgt spid="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9F0FF"/>
        </a:solidFill>
        <a:effectLst/>
      </p:bgPr>
    </p:bg>
    <p:spTree>
      <p:nvGrpSpPr>
        <p:cNvPr id="1" name="Shape 345"/>
        <p:cNvGrpSpPr/>
        <p:nvPr/>
      </p:nvGrpSpPr>
      <p:grpSpPr>
        <a:xfrm>
          <a:off x="0" y="0"/>
          <a:ext cx="0" cy="0"/>
          <a:chOff x="0" y="0"/>
          <a:chExt cx="0" cy="0"/>
        </a:xfrm>
      </p:grpSpPr>
      <p:pic>
        <p:nvPicPr>
          <p:cNvPr id="346" name="Google Shape;346;p45"/>
          <p:cNvPicPr preferRelativeResize="0"/>
          <p:nvPr/>
        </p:nvPicPr>
        <p:blipFill>
          <a:blip r:embed="rId3">
            <a:alphaModFix/>
          </a:blip>
          <a:stretch>
            <a:fillRect/>
          </a:stretch>
        </p:blipFill>
        <p:spPr>
          <a:xfrm>
            <a:off x="0" y="0"/>
            <a:ext cx="9144000" cy="5218771"/>
          </a:xfrm>
          <a:prstGeom prst="rect">
            <a:avLst/>
          </a:prstGeom>
          <a:noFill/>
          <a:ln>
            <a:noFill/>
          </a:ln>
        </p:spPr>
      </p:pic>
      <p:pic>
        <p:nvPicPr>
          <p:cNvPr id="347" name="Google Shape;347;p45"/>
          <p:cNvPicPr preferRelativeResize="0"/>
          <p:nvPr/>
        </p:nvPicPr>
        <p:blipFill>
          <a:blip r:embed="rId4">
            <a:alphaModFix/>
          </a:blip>
          <a:stretch>
            <a:fillRect/>
          </a:stretch>
        </p:blipFill>
        <p:spPr>
          <a:xfrm>
            <a:off x="173325" y="2510075"/>
            <a:ext cx="2130325" cy="2584650"/>
          </a:xfrm>
          <a:prstGeom prst="rect">
            <a:avLst/>
          </a:prstGeom>
          <a:noFill/>
          <a:ln>
            <a:noFill/>
          </a:ln>
        </p:spPr>
      </p:pic>
      <p:pic>
        <p:nvPicPr>
          <p:cNvPr id="348" name="Google Shape;348;p45"/>
          <p:cNvPicPr preferRelativeResize="0"/>
          <p:nvPr/>
        </p:nvPicPr>
        <p:blipFill>
          <a:blip r:embed="rId5">
            <a:alphaModFix/>
          </a:blip>
          <a:stretch>
            <a:fillRect/>
          </a:stretch>
        </p:blipFill>
        <p:spPr>
          <a:xfrm>
            <a:off x="173325" y="1572300"/>
            <a:ext cx="1218152" cy="1218152"/>
          </a:xfrm>
          <a:prstGeom prst="rect">
            <a:avLst/>
          </a:prstGeom>
          <a:noFill/>
          <a:ln>
            <a:noFill/>
          </a:ln>
        </p:spPr>
      </p:pic>
      <p:pic>
        <p:nvPicPr>
          <p:cNvPr id="349" name="Google Shape;349;p45"/>
          <p:cNvPicPr preferRelativeResize="0"/>
          <p:nvPr/>
        </p:nvPicPr>
        <p:blipFill>
          <a:blip r:embed="rId6">
            <a:alphaModFix/>
          </a:blip>
          <a:stretch>
            <a:fillRect/>
          </a:stretch>
        </p:blipFill>
        <p:spPr>
          <a:xfrm>
            <a:off x="5608025" y="3472975"/>
            <a:ext cx="1487700" cy="1487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6"/>
                                        </p:tgtEl>
                                        <p:attrNameLst>
                                          <p:attrName>style.visibility</p:attrName>
                                        </p:attrNameLst>
                                      </p:cBhvr>
                                      <p:to>
                                        <p:strVal val="visible"/>
                                      </p:to>
                                    </p:set>
                                    <p:anim calcmode="lin" valueType="num">
                                      <p:cBhvr additive="base">
                                        <p:cTn id="7" dur="1000"/>
                                        <p:tgtEl>
                                          <p:spTgt spid="346"/>
                                        </p:tgtEl>
                                        <p:attrNameLst>
                                          <p:attrName>ppt_y</p:attrName>
                                        </p:attrNameLst>
                                      </p:cBhvr>
                                      <p:tavLst>
                                        <p:tav tm="0">
                                          <p:val>
                                            <p:strVal val="#ppt_y+1"/>
                                          </p:val>
                                        </p:tav>
                                        <p:tav tm="100000">
                                          <p:val>
                                            <p:strVal val="#ppt_y"/>
                                          </p:val>
                                        </p:tav>
                                      </p:tavLst>
                                    </p:anim>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347"/>
                                        </p:tgtEl>
                                        <p:attrNameLst>
                                          <p:attrName>style.visibility</p:attrName>
                                        </p:attrNameLst>
                                      </p:cBhvr>
                                      <p:to>
                                        <p:strVal val="visible"/>
                                      </p:to>
                                    </p:set>
                                    <p:anim calcmode="lin" valueType="num">
                                      <p:cBhvr additive="base">
                                        <p:cTn id="11" dur="1000"/>
                                        <p:tgtEl>
                                          <p:spTgt spid="347"/>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2" presetClass="entr" presetSubtype="1" fill="hold" nodeType="afterEffect">
                                  <p:stCondLst>
                                    <p:cond delay="0"/>
                                  </p:stCondLst>
                                  <p:childTnLst>
                                    <p:set>
                                      <p:cBhvr>
                                        <p:cTn id="14" dur="1" fill="hold">
                                          <p:stCondLst>
                                            <p:cond delay="0"/>
                                          </p:stCondLst>
                                        </p:cTn>
                                        <p:tgtEl>
                                          <p:spTgt spid="348"/>
                                        </p:tgtEl>
                                        <p:attrNameLst>
                                          <p:attrName>style.visibility</p:attrName>
                                        </p:attrNameLst>
                                      </p:cBhvr>
                                      <p:to>
                                        <p:strVal val="visible"/>
                                      </p:to>
                                    </p:set>
                                    <p:anim calcmode="lin" valueType="num">
                                      <p:cBhvr additive="base">
                                        <p:cTn id="15" dur="1000"/>
                                        <p:tgtEl>
                                          <p:spTgt spid="348"/>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49"/>
                                        </p:tgtEl>
                                        <p:attrNameLst>
                                          <p:attrName>style.visibility</p:attrName>
                                        </p:attrNameLst>
                                      </p:cBhvr>
                                      <p:to>
                                        <p:strVal val="visible"/>
                                      </p:to>
                                    </p:set>
                                    <p:animEffect transition="in" filter="fade">
                                      <p:cBhvr>
                                        <p:cTn id="19" dur="1000"/>
                                        <p:tgtEl>
                                          <p:spTgt spid="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82"/>
        <p:cNvGrpSpPr/>
        <p:nvPr/>
      </p:nvGrpSpPr>
      <p:grpSpPr>
        <a:xfrm>
          <a:off x="0" y="0"/>
          <a:ext cx="0" cy="0"/>
          <a:chOff x="0" y="0"/>
          <a:chExt cx="0" cy="0"/>
        </a:xfrm>
      </p:grpSpPr>
      <p:pic>
        <p:nvPicPr>
          <p:cNvPr id="83" name="Google Shape;83;p16"/>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84" name="Google Shape;84;p16"/>
          <p:cNvSpPr/>
          <p:nvPr/>
        </p:nvSpPr>
        <p:spPr>
          <a:xfrm>
            <a:off x="0" y="0"/>
            <a:ext cx="9144000" cy="2569200"/>
          </a:xfrm>
          <a:prstGeom prst="rect">
            <a:avLst/>
          </a:prstGeom>
          <a:solidFill>
            <a:srgbClr val="FAD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6"/>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 name="Google Shape;86;p16"/>
          <p:cNvSpPr/>
          <p:nvPr/>
        </p:nvSpPr>
        <p:spPr>
          <a:xfrm rot="-5639341">
            <a:off x="2474194" y="1079657"/>
            <a:ext cx="4196065" cy="2963397"/>
          </a:xfrm>
          <a:prstGeom prst="roundRect">
            <a:avLst>
              <a:gd name="adj" fmla="val 0"/>
            </a:avLst>
          </a:prstGeom>
          <a:solidFill>
            <a:srgbClr val="FFFFFF"/>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6"/>
          <p:cNvSpPr txBox="1"/>
          <p:nvPr/>
        </p:nvSpPr>
        <p:spPr>
          <a:xfrm rot="-239601">
            <a:off x="2939536" y="2027002"/>
            <a:ext cx="3265328" cy="93195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4000" b="1">
                <a:solidFill>
                  <a:srgbClr val="073763"/>
                </a:solidFill>
                <a:latin typeface="Century Gothic"/>
                <a:ea typeface="Century Gothic"/>
                <a:cs typeface="Century Gothic"/>
                <a:sym typeface="Century Gothic"/>
              </a:rPr>
              <a:t>What it is?</a:t>
            </a:r>
            <a:endParaRPr sz="4000" b="1">
              <a:solidFill>
                <a:srgbClr val="073763"/>
              </a:solidFill>
              <a:latin typeface="Century Gothic"/>
              <a:ea typeface="Century Gothic"/>
              <a:cs typeface="Century Gothic"/>
              <a:sym typeface="Century Gothic"/>
            </a:endParaRPr>
          </a:p>
          <a:p>
            <a:pPr marL="0" lvl="0" indent="0" algn="ctr" rtl="0">
              <a:spcBef>
                <a:spcPts val="0"/>
              </a:spcBef>
              <a:spcAft>
                <a:spcPts val="0"/>
              </a:spcAft>
              <a:buNone/>
            </a:pPr>
            <a:endParaRPr sz="1800">
              <a:solidFill>
                <a:srgbClr val="434343"/>
              </a:solidFill>
              <a:latin typeface="Lato"/>
              <a:ea typeface="Lato"/>
              <a:cs typeface="Lato"/>
              <a:sym typeface="Lato"/>
            </a:endParaRPr>
          </a:p>
        </p:txBody>
      </p:sp>
      <p:pic>
        <p:nvPicPr>
          <p:cNvPr id="88" name="Google Shape;88;p16"/>
          <p:cNvPicPr preferRelativeResize="0"/>
          <p:nvPr/>
        </p:nvPicPr>
        <p:blipFill>
          <a:blip r:embed="rId4">
            <a:alphaModFix/>
          </a:blip>
          <a:stretch>
            <a:fillRect/>
          </a:stretch>
        </p:blipFill>
        <p:spPr>
          <a:xfrm>
            <a:off x="6594756" y="2652275"/>
            <a:ext cx="2549250" cy="2413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1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6DAFC"/>
        </a:solidFill>
        <a:effectLst/>
      </p:bgPr>
    </p:bg>
    <p:spTree>
      <p:nvGrpSpPr>
        <p:cNvPr id="1" name="Shape 92"/>
        <p:cNvGrpSpPr/>
        <p:nvPr/>
      </p:nvGrpSpPr>
      <p:grpSpPr>
        <a:xfrm>
          <a:off x="0" y="0"/>
          <a:ext cx="0" cy="0"/>
          <a:chOff x="0" y="0"/>
          <a:chExt cx="0" cy="0"/>
        </a:xfrm>
      </p:grpSpPr>
      <p:sp>
        <p:nvSpPr>
          <p:cNvPr id="93" name="Google Shape;93;p17"/>
          <p:cNvSpPr txBox="1"/>
          <p:nvPr/>
        </p:nvSpPr>
        <p:spPr>
          <a:xfrm>
            <a:off x="1157300" y="739375"/>
            <a:ext cx="7308000" cy="3570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a:latin typeface="Comfortaa"/>
                <a:ea typeface="Comfortaa"/>
                <a:cs typeface="Comfortaa"/>
                <a:sym typeface="Comfortaa"/>
              </a:rPr>
              <a:t>Smart Pet System has an auto-generated machine that can feed your pet according to the time and quantity specified and measure the temperature around the pet, lighting, and controlling it with the software. Using this machine, pet owners do not have to be with their pets all the time to provide food or giving them the basic needs.They can also do other work outside without taking care of the pet. Pet dishes are filled in one container by setting the time using the Arduino Mega that has been displayed on the LCD mounted on the pet mediator.</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97"/>
        <p:cNvGrpSpPr/>
        <p:nvPr/>
      </p:nvGrpSpPr>
      <p:grpSpPr>
        <a:xfrm>
          <a:off x="0" y="0"/>
          <a:ext cx="0" cy="0"/>
          <a:chOff x="0" y="0"/>
          <a:chExt cx="0" cy="0"/>
        </a:xfrm>
      </p:grpSpPr>
      <p:sp>
        <p:nvSpPr>
          <p:cNvPr id="98" name="Google Shape;98;p18"/>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99" name="Google Shape;99;p18"/>
          <p:cNvPicPr preferRelativeResize="0"/>
          <p:nvPr/>
        </p:nvPicPr>
        <p:blipFill>
          <a:blip r:embed="rId3">
            <a:alphaModFix/>
          </a:blip>
          <a:stretch>
            <a:fillRect/>
          </a:stretch>
        </p:blipFill>
        <p:spPr>
          <a:xfrm>
            <a:off x="2550325" y="2768650"/>
            <a:ext cx="3276474" cy="2149825"/>
          </a:xfrm>
          <a:prstGeom prst="rect">
            <a:avLst/>
          </a:prstGeom>
          <a:noFill/>
          <a:ln>
            <a:noFill/>
          </a:ln>
        </p:spPr>
      </p:pic>
      <p:sp>
        <p:nvSpPr>
          <p:cNvPr id="100" name="Google Shape;100;p18"/>
          <p:cNvSpPr txBox="1"/>
          <p:nvPr/>
        </p:nvSpPr>
        <p:spPr>
          <a:xfrm>
            <a:off x="441150" y="806225"/>
            <a:ext cx="82617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Arduino is an open-source physical computing stage based on a straightforward input/output (I/O) circuit and a create- ment environment that executes the Handling dialect.</a:t>
            </a: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fade">
                                      <p:cBhvr>
                                        <p:cTn id="11" dur="1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104"/>
        <p:cNvGrpSpPr/>
        <p:nvPr/>
      </p:nvGrpSpPr>
      <p:grpSpPr>
        <a:xfrm>
          <a:off x="0" y="0"/>
          <a:ext cx="0" cy="0"/>
          <a:chOff x="0" y="0"/>
          <a:chExt cx="0" cy="0"/>
        </a:xfrm>
      </p:grpSpPr>
      <p:pic>
        <p:nvPicPr>
          <p:cNvPr id="105" name="Google Shape;105;p19"/>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106" name="Google Shape;106;p19"/>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19"/>
          <p:cNvSpPr txBox="1"/>
          <p:nvPr/>
        </p:nvSpPr>
        <p:spPr>
          <a:xfrm>
            <a:off x="463150" y="658175"/>
            <a:ext cx="75690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What do pets need?</a:t>
            </a:r>
            <a:endParaRPr sz="4000" b="1">
              <a:latin typeface="Century Gothic"/>
              <a:ea typeface="Century Gothic"/>
              <a:cs typeface="Century Gothic"/>
              <a:sym typeface="Century Gothic"/>
            </a:endParaRPr>
          </a:p>
        </p:txBody>
      </p:sp>
      <p:sp>
        <p:nvSpPr>
          <p:cNvPr id="108" name="Google Shape;108;p19"/>
          <p:cNvSpPr txBox="1"/>
          <p:nvPr/>
        </p:nvSpPr>
        <p:spPr>
          <a:xfrm>
            <a:off x="463150" y="2030388"/>
            <a:ext cx="3048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Food</a:t>
            </a:r>
            <a:endParaRPr sz="2000">
              <a:latin typeface="Comfortaa"/>
              <a:ea typeface="Comfortaa"/>
              <a:cs typeface="Comfortaa"/>
              <a:sym typeface="Comfortaa"/>
            </a:endParaRPr>
          </a:p>
        </p:txBody>
      </p:sp>
      <p:sp>
        <p:nvSpPr>
          <p:cNvPr id="109" name="Google Shape;109;p19"/>
          <p:cNvSpPr txBox="1"/>
          <p:nvPr/>
        </p:nvSpPr>
        <p:spPr>
          <a:xfrm>
            <a:off x="486550" y="2875475"/>
            <a:ext cx="3048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Water</a:t>
            </a:r>
            <a:endParaRPr sz="2000">
              <a:latin typeface="Comfortaa"/>
              <a:ea typeface="Comfortaa"/>
              <a:cs typeface="Comfortaa"/>
              <a:sym typeface="Comfortaa"/>
            </a:endParaRPr>
          </a:p>
        </p:txBody>
      </p:sp>
      <p:sp>
        <p:nvSpPr>
          <p:cNvPr id="110" name="Google Shape;110;p19"/>
          <p:cNvSpPr txBox="1"/>
          <p:nvPr/>
        </p:nvSpPr>
        <p:spPr>
          <a:xfrm>
            <a:off x="439750" y="3602300"/>
            <a:ext cx="30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Shelter</a:t>
            </a:r>
            <a:endParaRPr sz="2000">
              <a:latin typeface="Comfortaa"/>
              <a:ea typeface="Comfortaa"/>
              <a:cs typeface="Comfortaa"/>
              <a:sym typeface="Comfortaa"/>
            </a:endParaRPr>
          </a:p>
        </p:txBody>
      </p:sp>
      <p:sp>
        <p:nvSpPr>
          <p:cNvPr id="111" name="Google Shape;111;p19"/>
          <p:cNvSpPr txBox="1"/>
          <p:nvPr/>
        </p:nvSpPr>
        <p:spPr>
          <a:xfrm>
            <a:off x="416350" y="4483025"/>
            <a:ext cx="30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Comfortaa"/>
                <a:ea typeface="Comfortaa"/>
                <a:cs typeface="Comfortaa"/>
                <a:sym typeface="Comfortaa"/>
              </a:rPr>
              <a:t>To be safe</a:t>
            </a:r>
            <a:endParaRPr sz="2000">
              <a:latin typeface="Comfortaa"/>
              <a:ea typeface="Comfortaa"/>
              <a:cs typeface="Comfortaa"/>
              <a:sym typeface="Comfortaa"/>
            </a:endParaRPr>
          </a:p>
        </p:txBody>
      </p:sp>
      <p:pic>
        <p:nvPicPr>
          <p:cNvPr id="112" name="Google Shape;112;p19"/>
          <p:cNvPicPr preferRelativeResize="0"/>
          <p:nvPr/>
        </p:nvPicPr>
        <p:blipFill>
          <a:blip r:embed="rId4">
            <a:alphaModFix/>
          </a:blip>
          <a:stretch>
            <a:fillRect/>
          </a:stretch>
        </p:blipFill>
        <p:spPr>
          <a:xfrm>
            <a:off x="2443200" y="1753600"/>
            <a:ext cx="653425" cy="653425"/>
          </a:xfrm>
          <a:prstGeom prst="rect">
            <a:avLst/>
          </a:prstGeom>
          <a:noFill/>
          <a:ln>
            <a:noFill/>
          </a:ln>
        </p:spPr>
      </p:pic>
      <p:pic>
        <p:nvPicPr>
          <p:cNvPr id="113" name="Google Shape;113;p19"/>
          <p:cNvPicPr preferRelativeResize="0"/>
          <p:nvPr/>
        </p:nvPicPr>
        <p:blipFill>
          <a:blip r:embed="rId5">
            <a:alphaModFix/>
          </a:blip>
          <a:stretch>
            <a:fillRect/>
          </a:stretch>
        </p:blipFill>
        <p:spPr>
          <a:xfrm>
            <a:off x="2312050" y="3577263"/>
            <a:ext cx="800400" cy="800400"/>
          </a:xfrm>
          <a:prstGeom prst="rect">
            <a:avLst/>
          </a:prstGeom>
          <a:noFill/>
          <a:ln>
            <a:noFill/>
          </a:ln>
        </p:spPr>
      </p:pic>
      <p:pic>
        <p:nvPicPr>
          <p:cNvPr id="114" name="Google Shape;114;p19"/>
          <p:cNvPicPr preferRelativeResize="0"/>
          <p:nvPr/>
        </p:nvPicPr>
        <p:blipFill>
          <a:blip r:embed="rId6">
            <a:alphaModFix/>
          </a:blip>
          <a:stretch>
            <a:fillRect/>
          </a:stretch>
        </p:blipFill>
        <p:spPr>
          <a:xfrm>
            <a:off x="2369713" y="4329125"/>
            <a:ext cx="800400" cy="800400"/>
          </a:xfrm>
          <a:prstGeom prst="rect">
            <a:avLst/>
          </a:prstGeom>
          <a:noFill/>
          <a:ln>
            <a:noFill/>
          </a:ln>
        </p:spPr>
      </p:pic>
      <p:pic>
        <p:nvPicPr>
          <p:cNvPr id="115" name="Google Shape;115;p19"/>
          <p:cNvPicPr preferRelativeResize="0"/>
          <p:nvPr/>
        </p:nvPicPr>
        <p:blipFill>
          <a:blip r:embed="rId7">
            <a:alphaModFix/>
          </a:blip>
          <a:stretch>
            <a:fillRect/>
          </a:stretch>
        </p:blipFill>
        <p:spPr>
          <a:xfrm>
            <a:off x="2502588" y="2567675"/>
            <a:ext cx="534643" cy="800401"/>
          </a:xfrm>
          <a:prstGeom prst="rect">
            <a:avLst/>
          </a:prstGeom>
          <a:noFill/>
          <a:ln>
            <a:noFill/>
          </a:ln>
        </p:spPr>
      </p:pic>
      <p:sp>
        <p:nvSpPr>
          <p:cNvPr id="116" name="Google Shape;116;p19"/>
          <p:cNvSpPr txBox="1"/>
          <p:nvPr/>
        </p:nvSpPr>
        <p:spPr>
          <a:xfrm>
            <a:off x="4607200" y="2523000"/>
            <a:ext cx="7020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800"/>
                                        <p:tgtEl>
                                          <p:spTgt spid="108"/>
                                        </p:tgtEl>
                                      </p:cBhvr>
                                    </p:animEffect>
                                  </p:childTnLst>
                                </p:cTn>
                              </p:par>
                              <p:par>
                                <p:cTn id="8" presetID="10" presetClass="entr" presetSubtype="0" fill="hold"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fade">
                                      <p:cBhvr>
                                        <p:cTn id="10" dur="1000"/>
                                        <p:tgtEl>
                                          <p:spTgt spid="112"/>
                                        </p:tgtEl>
                                      </p:cBhvr>
                                    </p:animEffect>
                                  </p:childTnLst>
                                </p:cTn>
                              </p:par>
                            </p:childTnLst>
                          </p:cTn>
                        </p:par>
                        <p:par>
                          <p:cTn id="11" fill="hold">
                            <p:stCondLst>
                              <p:cond delay="1800"/>
                            </p:stCondLst>
                            <p:childTnLst>
                              <p:par>
                                <p:cTn id="12" presetID="10" presetClass="entr" presetSubtype="0" fill="hold" nodeType="afterEffect">
                                  <p:stCondLst>
                                    <p:cond delay="0"/>
                                  </p:stCondLst>
                                  <p:childTnLst>
                                    <p:set>
                                      <p:cBhvr>
                                        <p:cTn id="13" dur="1" fill="hold">
                                          <p:stCondLst>
                                            <p:cond delay="0"/>
                                          </p:stCondLst>
                                        </p:cTn>
                                        <p:tgtEl>
                                          <p:spTgt spid="109"/>
                                        </p:tgtEl>
                                        <p:attrNameLst>
                                          <p:attrName>style.visibility</p:attrName>
                                        </p:attrNameLst>
                                      </p:cBhvr>
                                      <p:to>
                                        <p:strVal val="visible"/>
                                      </p:to>
                                    </p:set>
                                    <p:animEffect transition="in" filter="fade">
                                      <p:cBhvr>
                                        <p:cTn id="14" dur="1000"/>
                                        <p:tgtEl>
                                          <p:spTgt spid="109"/>
                                        </p:tgtEl>
                                      </p:cBhvr>
                                    </p:animEffect>
                                  </p:childTnLst>
                                </p:cTn>
                              </p:par>
                              <p:par>
                                <p:cTn id="15" presetID="10" presetClass="entr" presetSubtype="0" fill="hold" nodeType="withEffect">
                                  <p:stCondLst>
                                    <p:cond delay="0"/>
                                  </p:stCondLst>
                                  <p:childTnLst>
                                    <p:set>
                                      <p:cBhvr>
                                        <p:cTn id="16" dur="1" fill="hold">
                                          <p:stCondLst>
                                            <p:cond delay="0"/>
                                          </p:stCondLst>
                                        </p:cTn>
                                        <p:tgtEl>
                                          <p:spTgt spid="115"/>
                                        </p:tgtEl>
                                        <p:attrNameLst>
                                          <p:attrName>style.visibility</p:attrName>
                                        </p:attrNameLst>
                                      </p:cBhvr>
                                      <p:to>
                                        <p:strVal val="visible"/>
                                      </p:to>
                                    </p:set>
                                    <p:animEffect transition="in" filter="fade">
                                      <p:cBhvr>
                                        <p:cTn id="17" dur="1000"/>
                                        <p:tgtEl>
                                          <p:spTgt spid="115"/>
                                        </p:tgtEl>
                                      </p:cBhvr>
                                    </p:animEffect>
                                  </p:childTnLst>
                                </p:cTn>
                              </p:par>
                            </p:childTnLst>
                          </p:cTn>
                        </p:par>
                        <p:par>
                          <p:cTn id="18" fill="hold">
                            <p:stCondLst>
                              <p:cond delay="2800"/>
                            </p:stCondLst>
                            <p:childTnLst>
                              <p:par>
                                <p:cTn id="19" presetID="10" presetClass="entr" presetSubtype="0" fill="hold" nodeType="after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fade">
                                      <p:cBhvr>
                                        <p:cTn id="21" dur="1000"/>
                                        <p:tgtEl>
                                          <p:spTgt spid="110"/>
                                        </p:tgtEl>
                                      </p:cBhvr>
                                    </p:animEffect>
                                  </p:childTnLst>
                                </p:cTn>
                              </p:par>
                              <p:par>
                                <p:cTn id="22" presetID="10" presetClass="entr" presetSubtype="0" fill="hold" nodeType="with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1000"/>
                                        <p:tgtEl>
                                          <p:spTgt spid="113"/>
                                        </p:tgtEl>
                                      </p:cBhvr>
                                    </p:animEffect>
                                  </p:childTnLst>
                                </p:cTn>
                              </p:par>
                            </p:childTnLst>
                          </p:cTn>
                        </p:par>
                        <p:par>
                          <p:cTn id="25" fill="hold">
                            <p:stCondLst>
                              <p:cond delay="3800"/>
                            </p:stCondLst>
                            <p:childTnLst>
                              <p:par>
                                <p:cTn id="26" presetID="10" presetClass="entr" presetSubtype="0" fill="hold"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fade">
                                      <p:cBhvr>
                                        <p:cTn id="28" dur="1000"/>
                                        <p:tgtEl>
                                          <p:spTgt spid="111"/>
                                        </p:tgtEl>
                                      </p:cBhvr>
                                    </p:animEffect>
                                  </p:childTnLst>
                                </p:cTn>
                              </p:par>
                              <p:par>
                                <p:cTn id="29" presetID="10" presetClass="entr" presetSubtype="0" fill="hold" nodeType="withEffect">
                                  <p:stCondLst>
                                    <p:cond delay="0"/>
                                  </p:stCondLst>
                                  <p:childTnLst>
                                    <p:set>
                                      <p:cBhvr>
                                        <p:cTn id="30" dur="1" fill="hold">
                                          <p:stCondLst>
                                            <p:cond delay="0"/>
                                          </p:stCondLst>
                                        </p:cTn>
                                        <p:tgtEl>
                                          <p:spTgt spid="114"/>
                                        </p:tgtEl>
                                        <p:attrNameLst>
                                          <p:attrName>style.visibility</p:attrName>
                                        </p:attrNameLst>
                                      </p:cBhvr>
                                      <p:to>
                                        <p:strVal val="visible"/>
                                      </p:to>
                                    </p:set>
                                    <p:animEffect transition="in" filter="fade">
                                      <p:cBhvr>
                                        <p:cTn id="31" dur="1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120"/>
        <p:cNvGrpSpPr/>
        <p:nvPr/>
      </p:nvGrpSpPr>
      <p:grpSpPr>
        <a:xfrm>
          <a:off x="0" y="0"/>
          <a:ext cx="0" cy="0"/>
          <a:chOff x="0" y="0"/>
          <a:chExt cx="0" cy="0"/>
        </a:xfrm>
      </p:grpSpPr>
      <p:pic>
        <p:nvPicPr>
          <p:cNvPr id="121" name="Google Shape;121;p20"/>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122" name="Google Shape;122;p20"/>
          <p:cNvSpPr/>
          <p:nvPr/>
        </p:nvSpPr>
        <p:spPr>
          <a:xfrm>
            <a:off x="0" y="0"/>
            <a:ext cx="9144000" cy="2569200"/>
          </a:xfrm>
          <a:prstGeom prst="rect">
            <a:avLst/>
          </a:prstGeom>
          <a:solidFill>
            <a:srgbClr val="FADA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0"/>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p20"/>
          <p:cNvSpPr txBox="1"/>
          <p:nvPr/>
        </p:nvSpPr>
        <p:spPr>
          <a:xfrm>
            <a:off x="463150" y="658175"/>
            <a:ext cx="75690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a:latin typeface="Century Gothic"/>
                <a:ea typeface="Century Gothic"/>
                <a:cs typeface="Century Gothic"/>
                <a:sym typeface="Century Gothic"/>
              </a:rPr>
              <a:t>Food</a:t>
            </a:r>
            <a:endParaRPr sz="4000" b="1">
              <a:latin typeface="Century Gothic"/>
              <a:ea typeface="Century Gothic"/>
              <a:cs typeface="Century Gothic"/>
              <a:sym typeface="Century Gothic"/>
            </a:endParaRPr>
          </a:p>
        </p:txBody>
      </p:sp>
      <p:pic>
        <p:nvPicPr>
          <p:cNvPr id="125" name="Google Shape;125;p20"/>
          <p:cNvPicPr preferRelativeResize="0"/>
          <p:nvPr/>
        </p:nvPicPr>
        <p:blipFill rotWithShape="1">
          <a:blip r:embed="rId4">
            <a:alphaModFix/>
          </a:blip>
          <a:srcRect/>
          <a:stretch/>
        </p:blipFill>
        <p:spPr>
          <a:xfrm>
            <a:off x="4535782" y="3197751"/>
            <a:ext cx="2314050" cy="1736143"/>
          </a:xfrm>
          <a:prstGeom prst="rect">
            <a:avLst/>
          </a:prstGeom>
          <a:noFill/>
          <a:ln w="38100" cap="sq" cmpd="sng">
            <a:solidFill>
              <a:srgbClr val="000000"/>
            </a:solidFill>
            <a:prstDash val="solid"/>
            <a:miter lim="800000"/>
            <a:headEnd type="none" w="sm" len="sm"/>
            <a:tailEnd type="none" w="sm" len="sm"/>
          </a:ln>
          <a:effectLst>
            <a:outerShdw blurRad="57150" dist="50800" dir="2700000" algn="tl" rotWithShape="0">
              <a:srgbClr val="000000">
                <a:alpha val="40000"/>
              </a:srgbClr>
            </a:outerShdw>
          </a:effectLst>
        </p:spPr>
      </p:pic>
      <p:pic>
        <p:nvPicPr>
          <p:cNvPr id="126" name="Google Shape;126;p20" descr="\\spcala146\files\HE\Nicole\Photos for power point\IMG_8798.JPG"/>
          <p:cNvPicPr preferRelativeResize="0"/>
          <p:nvPr/>
        </p:nvPicPr>
        <p:blipFill rotWithShape="1">
          <a:blip r:embed="rId5">
            <a:alphaModFix/>
          </a:blip>
          <a:srcRect/>
          <a:stretch/>
        </p:blipFill>
        <p:spPr>
          <a:xfrm>
            <a:off x="1901400" y="3197743"/>
            <a:ext cx="2314050" cy="1736150"/>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50"/>
              </a:srgbClr>
            </a:outerShdw>
          </a:effectLst>
        </p:spPr>
      </p:pic>
      <p:sp>
        <p:nvSpPr>
          <p:cNvPr id="127" name="Google Shape;127;p20"/>
          <p:cNvSpPr txBox="1"/>
          <p:nvPr/>
        </p:nvSpPr>
        <p:spPr>
          <a:xfrm>
            <a:off x="195025" y="1474800"/>
            <a:ext cx="80319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000">
                <a:latin typeface="Comfortaa"/>
                <a:ea typeface="Comfortaa"/>
                <a:cs typeface="Comfortaa"/>
                <a:sym typeface="Comfortaa"/>
              </a:rPr>
              <a:t>Pets need special food created just for them:</a:t>
            </a:r>
            <a:endParaRPr sz="2000">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r>
              <a:rPr lang="en" sz="2000">
                <a:latin typeface="Comfortaa"/>
                <a:ea typeface="Comfortaa"/>
                <a:cs typeface="Comfortaa"/>
                <a:sym typeface="Comfortaa"/>
              </a:rPr>
              <a:t>Dogs and cats need dry kibble or wet canned food.</a:t>
            </a:r>
            <a:endParaRPr sz="2000">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r>
              <a:rPr lang="en" sz="2000">
                <a:latin typeface="Comfortaa"/>
                <a:ea typeface="Comfortaa"/>
                <a:cs typeface="Comfortaa"/>
                <a:sym typeface="Comfortaa"/>
              </a:rPr>
              <a:t>All pets need fresh water everyday.</a:t>
            </a:r>
            <a:endParaRPr sz="2000">
              <a:latin typeface="Comfortaa"/>
              <a:ea typeface="Comfortaa"/>
              <a:cs typeface="Comfortaa"/>
              <a:sym typeface="Comfortaa"/>
            </a:endParaRPr>
          </a:p>
          <a:p>
            <a:pPr marL="0" lvl="0" indent="0" algn="l" rtl="0">
              <a:spcBef>
                <a:spcPts val="0"/>
              </a:spcBef>
              <a:spcAft>
                <a:spcPts val="0"/>
              </a:spcAft>
              <a:buNone/>
            </a:pPr>
            <a:endParaRPr sz="2000">
              <a:latin typeface="Comfortaa"/>
              <a:ea typeface="Comfortaa"/>
              <a:cs typeface="Comfortaa"/>
              <a:sym typeface="Comforta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1000"/>
                                        <p:tgtEl>
                                          <p:spTgt spid="12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1000"/>
                                        <p:tgtEl>
                                          <p:spTgt spid="12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131"/>
        <p:cNvGrpSpPr/>
        <p:nvPr/>
      </p:nvGrpSpPr>
      <p:grpSpPr>
        <a:xfrm>
          <a:off x="0" y="0"/>
          <a:ext cx="0" cy="0"/>
          <a:chOff x="0" y="0"/>
          <a:chExt cx="0" cy="0"/>
        </a:xfrm>
      </p:grpSpPr>
      <p:pic>
        <p:nvPicPr>
          <p:cNvPr id="132" name="Google Shape;132;p21"/>
          <p:cNvPicPr preferRelativeResize="0"/>
          <p:nvPr/>
        </p:nvPicPr>
        <p:blipFill rotWithShape="1">
          <a:blip r:embed="rId3">
            <a:alphaModFix/>
          </a:blip>
          <a:srcRect t="60663"/>
          <a:stretch/>
        </p:blipFill>
        <p:spPr>
          <a:xfrm>
            <a:off x="0" y="2574324"/>
            <a:ext cx="9143999" cy="2569200"/>
          </a:xfrm>
          <a:prstGeom prst="rect">
            <a:avLst/>
          </a:prstGeom>
          <a:noFill/>
          <a:ln>
            <a:noFill/>
          </a:ln>
        </p:spPr>
      </p:pic>
      <p:sp>
        <p:nvSpPr>
          <p:cNvPr id="133" name="Google Shape;133;p21"/>
          <p:cNvSpPr/>
          <p:nvPr/>
        </p:nvSpPr>
        <p:spPr>
          <a:xfrm>
            <a:off x="0" y="0"/>
            <a:ext cx="9144000" cy="2569200"/>
          </a:xfrm>
          <a:prstGeom prst="rect">
            <a:avLst/>
          </a:prstGeom>
          <a:solidFill>
            <a:srgbClr val="F4C7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1"/>
          <p:cNvSpPr txBox="1"/>
          <p:nvPr/>
        </p:nvSpPr>
        <p:spPr>
          <a:xfrm>
            <a:off x="3827050" y="1585625"/>
            <a:ext cx="2818800" cy="32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135" name="Google Shape;135;p21" descr="\\fileserver\community files\Public Files\Pet-Ark\Taylor New Photos 2013\Huckleberry0005.JPG"/>
          <p:cNvPicPr preferRelativeResize="0"/>
          <p:nvPr/>
        </p:nvPicPr>
        <p:blipFill rotWithShape="1">
          <a:blip r:embed="rId4">
            <a:alphaModFix/>
          </a:blip>
          <a:srcRect/>
          <a:stretch/>
        </p:blipFill>
        <p:spPr>
          <a:xfrm>
            <a:off x="3327800" y="3195325"/>
            <a:ext cx="2387600" cy="1790700"/>
          </a:xfrm>
          <a:prstGeom prst="rect">
            <a:avLst/>
          </a:prstGeom>
          <a:noFill/>
          <a:ln>
            <a:noFill/>
          </a:ln>
        </p:spPr>
      </p:pic>
      <p:sp>
        <p:nvSpPr>
          <p:cNvPr id="136" name="Google Shape;136;p21"/>
          <p:cNvSpPr txBox="1"/>
          <p:nvPr/>
        </p:nvSpPr>
        <p:spPr>
          <a:xfrm>
            <a:off x="304700" y="633800"/>
            <a:ext cx="83004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5000" b="1">
                <a:latin typeface="Century Gothic"/>
                <a:ea typeface="Century Gothic"/>
                <a:cs typeface="Century Gothic"/>
                <a:sym typeface="Century Gothic"/>
              </a:rPr>
              <a:t>Shelter</a:t>
            </a:r>
            <a:endParaRPr sz="5000" b="1">
              <a:latin typeface="Century Gothic"/>
              <a:ea typeface="Century Gothic"/>
              <a:cs typeface="Century Gothic"/>
              <a:sym typeface="Century Gothic"/>
            </a:endParaRPr>
          </a:p>
        </p:txBody>
      </p:sp>
      <p:sp>
        <p:nvSpPr>
          <p:cNvPr id="137" name="Google Shape;137;p21"/>
          <p:cNvSpPr txBox="1"/>
          <p:nvPr/>
        </p:nvSpPr>
        <p:spPr>
          <a:xfrm>
            <a:off x="560675" y="1718575"/>
            <a:ext cx="7995600" cy="1339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500">
                <a:solidFill>
                  <a:schemeClr val="dk1"/>
                </a:solidFill>
                <a:latin typeface="Century Gothic"/>
                <a:ea typeface="Century Gothic"/>
                <a:cs typeface="Century Gothic"/>
                <a:sym typeface="Century Gothic"/>
              </a:rPr>
              <a:t>Just as pets need their own special food, pets need their own special place to </a:t>
            </a:r>
            <a:r>
              <a:rPr lang="en" sz="2500" smtClean="0">
                <a:solidFill>
                  <a:schemeClr val="dk1"/>
                </a:solidFill>
                <a:latin typeface="Century Gothic"/>
                <a:ea typeface="Century Gothic"/>
                <a:cs typeface="Century Gothic"/>
                <a:sym typeface="Century Gothic"/>
              </a:rPr>
              <a:t>live. </a:t>
            </a:r>
            <a:r>
              <a:rPr lang="en" sz="2500" dirty="0">
                <a:solidFill>
                  <a:schemeClr val="dk1"/>
                </a:solidFill>
                <a:latin typeface="Century Gothic"/>
                <a:ea typeface="Century Gothic"/>
                <a:cs typeface="Century Gothic"/>
                <a:sym typeface="Century Gothic"/>
              </a:rPr>
              <a:t>The safest place for a cat to live is indoors with you.</a:t>
            </a:r>
            <a:endParaRPr sz="2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fade">
                                      <p:cBhvr>
                                        <p:cTn id="7" dur="1000"/>
                                        <p:tgtEl>
                                          <p:spTgt spid="13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fade">
                                      <p:cBhvr>
                                        <p:cTn id="11"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920</Words>
  <Application>Microsoft Office PowerPoint</Application>
  <PresentationFormat>On-screen Show (16:9)</PresentationFormat>
  <Paragraphs>61</Paragraphs>
  <Slides>33</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Raleway</vt:lpstr>
      <vt:lpstr>Century Gothic</vt:lpstr>
      <vt:lpstr>Comfortaa</vt:lpstr>
      <vt:lpstr>Lato</vt:lpstr>
      <vt:lpstr>Arial</vt:lpstr>
      <vt:lpstr>Cambria</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account</cp:lastModifiedBy>
  <cp:revision>1</cp:revision>
  <dcterms:modified xsi:type="dcterms:W3CDTF">2021-12-26T20:20:41Z</dcterms:modified>
</cp:coreProperties>
</file>