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47.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pos="1587">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 pos="1587"/>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2" Type="http://schemas.openxmlformats.org/officeDocument/2006/relationships/slide" Target="slides/slide47.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86189bfdc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86189bfdc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88313adef3_2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88313adef3_2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88313adef3_2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88313adef3_2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88313adef3_2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88313adef3_2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88313adef3_2_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88313adef3_2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88313adef3_2_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88313adef3_2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g88313adef3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88313adef3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88313adef3_2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88313adef3_2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88313adef3_2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88313adef3_2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88313adef3_2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88313adef3_2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86189bfdc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86189bfdc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88313adef3_2_2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88313adef3_2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88313adef3_2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88313adef3_2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88313adef3_2_2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88313adef3_2_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g88313adef3_2_2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88313adef3_2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88313adef3_2_2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88313adef3_2_2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86189bfdcb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86189bfdcb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g88313adef3_2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88313adef3_2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88313adef3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88313adef3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88313adef3_2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88313adef3_2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g88313adef3_2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88313adef3_2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g86189bfdc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86189bfdc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88313adef3_2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88313adef3_2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88313adef3_2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88313adef3_2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88313adef3_2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88313adef3_2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g88313adef3_2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88313adef3_2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g88313adef3_2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88313adef3_2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g88313adef3_2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88313adef3_2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88313adef3_2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88313adef3_2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86189bfdcb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86189bfdcb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2" name="Shape 252"/>
        <p:cNvGrpSpPr/>
        <p:nvPr/>
      </p:nvGrpSpPr>
      <p:grpSpPr>
        <a:xfrm>
          <a:off x="0" y="0"/>
          <a:ext cx="0" cy="0"/>
          <a:chOff x="0" y="0"/>
          <a:chExt cx="0" cy="0"/>
        </a:xfrm>
      </p:grpSpPr>
      <p:sp>
        <p:nvSpPr>
          <p:cNvPr id="253" name="Google Shape;253;g88313adef3_2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88313adef3_2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Google Shape;259;g88313adef3_2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88313adef3_2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86189bfdc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86189bfdc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g88313adef3_2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88313adef3_2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Google Shape;271;g88313adef3_2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88313adef3_2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Google Shape;278;g88313adef3_2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88313adef3_2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g88313adef3_2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88313adef3_2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8" name="Shape 288"/>
        <p:cNvGrpSpPr/>
        <p:nvPr/>
      </p:nvGrpSpPr>
      <p:grpSpPr>
        <a:xfrm>
          <a:off x="0" y="0"/>
          <a:ext cx="0" cy="0"/>
          <a:chOff x="0" y="0"/>
          <a:chExt cx="0" cy="0"/>
        </a:xfrm>
      </p:grpSpPr>
      <p:sp>
        <p:nvSpPr>
          <p:cNvPr id="289" name="Google Shape;289;g88313adef3_2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88313adef3_2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Google Shape;295;g86189bfdcb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86189bfdcb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0" name="Shape 300"/>
        <p:cNvGrpSpPr/>
        <p:nvPr/>
      </p:nvGrpSpPr>
      <p:grpSpPr>
        <a:xfrm>
          <a:off x="0" y="0"/>
          <a:ext cx="0" cy="0"/>
          <a:chOff x="0" y="0"/>
          <a:chExt cx="0" cy="0"/>
        </a:xfrm>
      </p:grpSpPr>
      <p:sp>
        <p:nvSpPr>
          <p:cNvPr id="301" name="Google Shape;301;g88313adef3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88313adef3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6" name="Shape 306"/>
        <p:cNvGrpSpPr/>
        <p:nvPr/>
      </p:nvGrpSpPr>
      <p:grpSpPr>
        <a:xfrm>
          <a:off x="0" y="0"/>
          <a:ext cx="0" cy="0"/>
          <a:chOff x="0" y="0"/>
          <a:chExt cx="0" cy="0"/>
        </a:xfrm>
      </p:grpSpPr>
      <p:sp>
        <p:nvSpPr>
          <p:cNvPr id="307" name="Google Shape;307;g86189bfdcb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86189bfdcb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88313adef3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88313adef3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g86189bfdcb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86189bfdcb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86189bfdcb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86189bfdcb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86189bfdcb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86189bfdcb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88313adef3_2_2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88313adef3_2_2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a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a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5.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29.jpg"/><Relationship Id="rId4" Type="http://schemas.openxmlformats.org/officeDocument/2006/relationships/image" Target="../media/image17.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1.jpg"/><Relationship Id="rId4" Type="http://schemas.openxmlformats.org/officeDocument/2006/relationships/image" Target="../media/image19.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6.jpg"/><Relationship Id="rId4" Type="http://schemas.openxmlformats.org/officeDocument/2006/relationships/image" Target="../media/image2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20.jpg"/><Relationship Id="rId4" Type="http://schemas.openxmlformats.org/officeDocument/2006/relationships/image" Target="../media/image21.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25.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28.jpg"/><Relationship Id="rId4" Type="http://schemas.openxmlformats.org/officeDocument/2006/relationships/image" Target="../media/image27.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30.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35.jpg"/><Relationship Id="rId4" Type="http://schemas.openxmlformats.org/officeDocument/2006/relationships/image" Target="../media/image31.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33.jpg"/><Relationship Id="rId4" Type="http://schemas.openxmlformats.org/officeDocument/2006/relationships/image" Target="../media/image32.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36.jpg"/><Relationship Id="rId4" Type="http://schemas.openxmlformats.org/officeDocument/2006/relationships/image" Target="../media/image37.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38.jpg"/><Relationship Id="rId4" Type="http://schemas.openxmlformats.org/officeDocument/2006/relationships/image" Target="../media/image34.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40.jpg"/><Relationship Id="rId4" Type="http://schemas.openxmlformats.org/officeDocument/2006/relationships/image" Target="../media/image39.jpg"/><Relationship Id="rId5" Type="http://schemas.openxmlformats.org/officeDocument/2006/relationships/image" Target="../media/image4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41.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44.jpg"/><Relationship Id="rId4" Type="http://schemas.openxmlformats.org/officeDocument/2006/relationships/image" Target="../media/image42.jpg"/><Relationship Id="rId5" Type="http://schemas.openxmlformats.org/officeDocument/2006/relationships/image" Target="../media/image45.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46.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47.jpg"/><Relationship Id="rId4" Type="http://schemas.openxmlformats.org/officeDocument/2006/relationships/image" Target="../media/image49.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48.jpg"/><Relationship Id="rId4" Type="http://schemas.openxmlformats.org/officeDocument/2006/relationships/image" Target="../media/image50.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2" y="744575"/>
            <a:ext cx="6050100" cy="2052600"/>
          </a:xfrm>
          <a:prstGeom prst="rect">
            <a:avLst/>
          </a:prstGeom>
        </p:spPr>
        <p:txBody>
          <a:bodyPr anchorCtr="0" anchor="b" bIns="91425" lIns="91425" spcFirstLastPara="1" rIns="91425" wrap="square" tIns="91425">
            <a:noAutofit/>
          </a:bodyPr>
          <a:lstStyle/>
          <a:p>
            <a:pPr indent="0" lvl="0" marL="0" rtl="1" algn="ctr">
              <a:lnSpc>
                <a:spcPct val="115000"/>
              </a:lnSpc>
              <a:spcBef>
                <a:spcPts val="0"/>
              </a:spcBef>
              <a:spcAft>
                <a:spcPts val="0"/>
              </a:spcAft>
              <a:buNone/>
            </a:pPr>
            <a:r>
              <a:rPr lang="ar" sz="12000"/>
              <a:t>Sallikna</a:t>
            </a:r>
            <a:endParaRPr sz="12000"/>
          </a:p>
        </p:txBody>
      </p:sp>
      <p:sp>
        <p:nvSpPr>
          <p:cNvPr id="55" name="Google Shape;55;p13"/>
          <p:cNvSpPr txBox="1"/>
          <p:nvPr>
            <p:ph idx="1" type="subTitle"/>
          </p:nvPr>
        </p:nvSpPr>
        <p:spPr>
          <a:xfrm>
            <a:off x="311700" y="2834125"/>
            <a:ext cx="8520600" cy="1711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ar"/>
              <a:t>MADE BY: Walaa Dwikat &amp; Ola Hantoli</a:t>
            </a:r>
            <a:endParaRPr/>
          </a:p>
          <a:p>
            <a:pPr indent="0" lvl="0" marL="0" rtl="0" algn="ctr">
              <a:spcBef>
                <a:spcPts val="0"/>
              </a:spcBef>
              <a:spcAft>
                <a:spcPts val="0"/>
              </a:spcAft>
              <a:buNone/>
            </a:pPr>
            <a:r>
              <a:rPr lang="ar"/>
              <a:t>SUPERVISORS: Eng. Haya Samaaneh &amp;</a:t>
            </a:r>
            <a:endParaRPr/>
          </a:p>
          <a:p>
            <a:pPr indent="0" lvl="0" marL="0" rtl="0" algn="ctr">
              <a:spcBef>
                <a:spcPts val="0"/>
              </a:spcBef>
              <a:spcAft>
                <a:spcPts val="0"/>
              </a:spcAft>
              <a:buNone/>
            </a:pPr>
            <a:r>
              <a:rPr lang="ar"/>
              <a:t>Dr.Mona Demaidi</a:t>
            </a:r>
            <a:endParaRPr/>
          </a:p>
        </p:txBody>
      </p:sp>
      <p:pic>
        <p:nvPicPr>
          <p:cNvPr id="56" name="Google Shape;56;p13"/>
          <p:cNvPicPr preferRelativeResize="0"/>
          <p:nvPr/>
        </p:nvPicPr>
        <p:blipFill>
          <a:blip r:embed="rId3">
            <a:alphaModFix/>
          </a:blip>
          <a:stretch>
            <a:fillRect/>
          </a:stretch>
        </p:blipFill>
        <p:spPr>
          <a:xfrm>
            <a:off x="6514200" y="547725"/>
            <a:ext cx="2052600" cy="2052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pic>
        <p:nvPicPr>
          <p:cNvPr id="108" name="Google Shape;108;p22"/>
          <p:cNvPicPr preferRelativeResize="0"/>
          <p:nvPr/>
        </p:nvPicPr>
        <p:blipFill>
          <a:blip r:embed="rId3">
            <a:alphaModFix/>
          </a:blip>
          <a:stretch>
            <a:fillRect/>
          </a:stretch>
        </p:blipFill>
        <p:spPr>
          <a:xfrm>
            <a:off x="76200" y="44088"/>
            <a:ext cx="8991599" cy="505531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pic>
        <p:nvPicPr>
          <p:cNvPr id="113" name="Google Shape;113;p23"/>
          <p:cNvPicPr preferRelativeResize="0"/>
          <p:nvPr/>
        </p:nvPicPr>
        <p:blipFill>
          <a:blip r:embed="rId3">
            <a:alphaModFix/>
          </a:blip>
          <a:stretch>
            <a:fillRect/>
          </a:stretch>
        </p:blipFill>
        <p:spPr>
          <a:xfrm>
            <a:off x="133300" y="76200"/>
            <a:ext cx="8877392" cy="49911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pic>
        <p:nvPicPr>
          <p:cNvPr id="118" name="Google Shape;118;p24"/>
          <p:cNvPicPr preferRelativeResize="0"/>
          <p:nvPr/>
        </p:nvPicPr>
        <p:blipFill>
          <a:blip r:embed="rId3">
            <a:alphaModFix/>
          </a:blip>
          <a:stretch>
            <a:fillRect/>
          </a:stretch>
        </p:blipFill>
        <p:spPr>
          <a:xfrm>
            <a:off x="133300" y="76200"/>
            <a:ext cx="8877392" cy="49911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pic>
        <p:nvPicPr>
          <p:cNvPr id="123" name="Google Shape;123;p25"/>
          <p:cNvPicPr preferRelativeResize="0"/>
          <p:nvPr/>
        </p:nvPicPr>
        <p:blipFill>
          <a:blip r:embed="rId3">
            <a:alphaModFix/>
          </a:blip>
          <a:stretch>
            <a:fillRect/>
          </a:stretch>
        </p:blipFill>
        <p:spPr>
          <a:xfrm>
            <a:off x="133300" y="76200"/>
            <a:ext cx="8877392" cy="49911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pic>
        <p:nvPicPr>
          <p:cNvPr id="128" name="Google Shape;128;p26"/>
          <p:cNvPicPr preferRelativeResize="0"/>
          <p:nvPr/>
        </p:nvPicPr>
        <p:blipFill>
          <a:blip r:embed="rId3">
            <a:alphaModFix/>
          </a:blip>
          <a:stretch>
            <a:fillRect/>
          </a:stretch>
        </p:blipFill>
        <p:spPr>
          <a:xfrm>
            <a:off x="152400" y="677800"/>
            <a:ext cx="8839202" cy="29447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pic>
        <p:nvPicPr>
          <p:cNvPr id="133" name="Google Shape;133;p27"/>
          <p:cNvPicPr preferRelativeResize="0"/>
          <p:nvPr/>
        </p:nvPicPr>
        <p:blipFill>
          <a:blip r:embed="rId3">
            <a:alphaModFix/>
          </a:blip>
          <a:stretch>
            <a:fillRect/>
          </a:stretch>
        </p:blipFill>
        <p:spPr>
          <a:xfrm>
            <a:off x="152400" y="152400"/>
            <a:ext cx="8606333" cy="4838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pic>
        <p:nvPicPr>
          <p:cNvPr id="138" name="Google Shape;138;p28"/>
          <p:cNvPicPr preferRelativeResize="0"/>
          <p:nvPr/>
        </p:nvPicPr>
        <p:blipFill>
          <a:blip r:embed="rId3">
            <a:alphaModFix/>
          </a:blip>
          <a:stretch>
            <a:fillRect/>
          </a:stretch>
        </p:blipFill>
        <p:spPr>
          <a:xfrm>
            <a:off x="0" y="0"/>
            <a:ext cx="9144001" cy="41670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pic>
        <p:nvPicPr>
          <p:cNvPr id="143" name="Google Shape;143;p29"/>
          <p:cNvPicPr preferRelativeResize="0"/>
          <p:nvPr/>
        </p:nvPicPr>
        <p:blipFill>
          <a:blip r:embed="rId3">
            <a:alphaModFix/>
          </a:blip>
          <a:stretch>
            <a:fillRect/>
          </a:stretch>
        </p:blipFill>
        <p:spPr>
          <a:xfrm>
            <a:off x="152400" y="93875"/>
            <a:ext cx="8710449" cy="48972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pic>
        <p:nvPicPr>
          <p:cNvPr id="148" name="Google Shape;148;p30"/>
          <p:cNvPicPr preferRelativeResize="0"/>
          <p:nvPr/>
        </p:nvPicPr>
        <p:blipFill>
          <a:blip r:embed="rId3">
            <a:alphaModFix/>
          </a:blip>
          <a:stretch>
            <a:fillRect/>
          </a:stretch>
        </p:blipFill>
        <p:spPr>
          <a:xfrm>
            <a:off x="152400" y="152400"/>
            <a:ext cx="8779600" cy="48387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pic>
        <p:nvPicPr>
          <p:cNvPr id="153" name="Google Shape;153;p31"/>
          <p:cNvPicPr preferRelativeResize="0"/>
          <p:nvPr/>
        </p:nvPicPr>
        <p:blipFill>
          <a:blip r:embed="rId3">
            <a:alphaModFix/>
          </a:blip>
          <a:stretch>
            <a:fillRect/>
          </a:stretch>
        </p:blipFill>
        <p:spPr>
          <a:xfrm>
            <a:off x="152400" y="152400"/>
            <a:ext cx="8751948" cy="4838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Outline:</a:t>
            </a:r>
            <a:endParaRPr/>
          </a:p>
        </p:txBody>
      </p:sp>
      <p:sp>
        <p:nvSpPr>
          <p:cNvPr id="62" name="Google Shape;62;p14"/>
          <p:cNvSpPr txBox="1"/>
          <p:nvPr>
            <p:ph idx="1" type="body"/>
          </p:nvPr>
        </p:nvSpPr>
        <p:spPr>
          <a:xfrm>
            <a:off x="311700" y="1152475"/>
            <a:ext cx="8520600" cy="37089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ar" sz="1600"/>
              <a:t>Introduction</a:t>
            </a:r>
            <a:endParaRPr sz="1600"/>
          </a:p>
          <a:p>
            <a:pPr indent="-330200" lvl="0" marL="914400" rtl="0" algn="l">
              <a:spcBef>
                <a:spcPts val="0"/>
              </a:spcBef>
              <a:spcAft>
                <a:spcPts val="0"/>
              </a:spcAft>
              <a:buSzPts val="1600"/>
              <a:buAutoNum type="arabicPeriod"/>
            </a:pPr>
            <a:r>
              <a:rPr lang="ar" sz="1600"/>
              <a:t>Problem</a:t>
            </a:r>
            <a:endParaRPr sz="1600"/>
          </a:p>
          <a:p>
            <a:pPr indent="-330200" lvl="0" marL="914400" rtl="0" algn="l">
              <a:spcBef>
                <a:spcPts val="0"/>
              </a:spcBef>
              <a:spcAft>
                <a:spcPts val="0"/>
              </a:spcAft>
              <a:buSzPts val="1600"/>
              <a:buAutoNum type="arabicPeriod"/>
            </a:pPr>
            <a:r>
              <a:rPr lang="ar" sz="1600"/>
              <a:t>Project Description</a:t>
            </a:r>
            <a:endParaRPr sz="1600"/>
          </a:p>
          <a:p>
            <a:pPr indent="-330200" lvl="0" marL="914400" rtl="0" algn="l">
              <a:spcBef>
                <a:spcPts val="0"/>
              </a:spcBef>
              <a:spcAft>
                <a:spcPts val="0"/>
              </a:spcAft>
              <a:buSzPts val="1600"/>
              <a:buAutoNum type="arabicPeriod"/>
            </a:pPr>
            <a:r>
              <a:rPr lang="ar" sz="1600"/>
              <a:t>Objectives and Importance </a:t>
            </a:r>
            <a:endParaRPr sz="1600"/>
          </a:p>
          <a:p>
            <a:pPr indent="-330200" lvl="0" marL="457200" rtl="0" algn="l">
              <a:spcBef>
                <a:spcPts val="0"/>
              </a:spcBef>
              <a:spcAft>
                <a:spcPts val="0"/>
              </a:spcAft>
              <a:buSzPts val="1600"/>
              <a:buChar char="●"/>
            </a:pPr>
            <a:r>
              <a:rPr lang="ar" sz="1600"/>
              <a:t>Literature Review</a:t>
            </a:r>
            <a:endParaRPr sz="1600"/>
          </a:p>
          <a:p>
            <a:pPr indent="-330200" lvl="0" marL="457200" rtl="0" algn="l">
              <a:spcBef>
                <a:spcPts val="0"/>
              </a:spcBef>
              <a:spcAft>
                <a:spcPts val="0"/>
              </a:spcAft>
              <a:buSzPts val="1600"/>
              <a:buChar char="●"/>
            </a:pPr>
            <a:r>
              <a:rPr lang="ar" sz="1600"/>
              <a:t>Used Tools</a:t>
            </a:r>
            <a:endParaRPr sz="1600"/>
          </a:p>
          <a:p>
            <a:pPr indent="-330200" lvl="0" marL="457200" rtl="0" algn="l">
              <a:spcBef>
                <a:spcPts val="0"/>
              </a:spcBef>
              <a:spcAft>
                <a:spcPts val="0"/>
              </a:spcAft>
              <a:buSzPts val="1600"/>
              <a:buChar char="●"/>
            </a:pPr>
            <a:r>
              <a:rPr lang="ar" sz="1600"/>
              <a:t>Project </a:t>
            </a:r>
            <a:r>
              <a:rPr lang="ar" sz="1600"/>
              <a:t>Sections</a:t>
            </a:r>
            <a:endParaRPr sz="1600"/>
          </a:p>
          <a:p>
            <a:pPr indent="-330200" lvl="0" marL="914400" rtl="0" algn="l">
              <a:spcBef>
                <a:spcPts val="0"/>
              </a:spcBef>
              <a:spcAft>
                <a:spcPts val="0"/>
              </a:spcAft>
              <a:buSzPts val="1600"/>
              <a:buAutoNum type="arabicPeriod"/>
            </a:pPr>
            <a:r>
              <a:rPr lang="ar" sz="1600"/>
              <a:t>System Management (Website).</a:t>
            </a:r>
            <a:endParaRPr sz="1600"/>
          </a:p>
          <a:p>
            <a:pPr indent="-330200" lvl="0" marL="914400" rtl="0" algn="l">
              <a:spcBef>
                <a:spcPts val="0"/>
              </a:spcBef>
              <a:spcAft>
                <a:spcPts val="0"/>
              </a:spcAft>
              <a:buSzPts val="1600"/>
              <a:buAutoNum type="arabicPeriod"/>
            </a:pPr>
            <a:r>
              <a:rPr lang="ar" sz="1600"/>
              <a:t>End Users (Mobile App).</a:t>
            </a:r>
            <a:endParaRPr sz="1600"/>
          </a:p>
          <a:p>
            <a:pPr indent="-330200" lvl="0" marL="914400" rtl="0" algn="l">
              <a:spcBef>
                <a:spcPts val="0"/>
              </a:spcBef>
              <a:spcAft>
                <a:spcPts val="0"/>
              </a:spcAft>
              <a:buSzPts val="1600"/>
              <a:buAutoNum type="arabicPeriod"/>
            </a:pPr>
            <a:r>
              <a:rPr lang="ar" sz="1600"/>
              <a:t>Service Provider(Mobile App).</a:t>
            </a:r>
            <a:endParaRPr sz="1600"/>
          </a:p>
          <a:p>
            <a:pPr indent="-330200" lvl="0" marL="457200" rtl="0" algn="l">
              <a:spcBef>
                <a:spcPts val="0"/>
              </a:spcBef>
              <a:spcAft>
                <a:spcPts val="0"/>
              </a:spcAft>
              <a:buSzPts val="1600"/>
              <a:buChar char="●"/>
            </a:pPr>
            <a:r>
              <a:rPr lang="ar" sz="1600"/>
              <a:t>Results and Discussion.</a:t>
            </a:r>
            <a:endParaRPr sz="1600"/>
          </a:p>
          <a:p>
            <a:pPr indent="-330200" lvl="0" marL="457200" rtl="0" algn="l">
              <a:spcBef>
                <a:spcPts val="0"/>
              </a:spcBef>
              <a:spcAft>
                <a:spcPts val="0"/>
              </a:spcAft>
              <a:buSzPts val="1600"/>
              <a:buChar char="●"/>
            </a:pPr>
            <a:r>
              <a:rPr lang="ar" sz="1600"/>
              <a:t>C</a:t>
            </a:r>
            <a:r>
              <a:rPr lang="ar" sz="1600"/>
              <a:t>onstraints</a:t>
            </a:r>
            <a:r>
              <a:rPr lang="ar" sz="1600"/>
              <a:t>.</a:t>
            </a:r>
            <a:endParaRPr sz="1600"/>
          </a:p>
          <a:p>
            <a:pPr indent="-330200" lvl="0" marL="457200" rtl="0" algn="l">
              <a:spcBef>
                <a:spcPts val="0"/>
              </a:spcBef>
              <a:spcAft>
                <a:spcPts val="0"/>
              </a:spcAft>
              <a:buSzPts val="1600"/>
              <a:buChar char="●"/>
            </a:pPr>
            <a:r>
              <a:rPr lang="ar" sz="1600"/>
              <a:t>Conclusion and Future work.</a:t>
            </a:r>
            <a:endParaRPr sz="1600"/>
          </a:p>
          <a:p>
            <a:pPr indent="0" lvl="0" marL="0" rtl="0" algn="l">
              <a:spcBef>
                <a:spcPts val="1600"/>
              </a:spcBef>
              <a:spcAft>
                <a:spcPts val="0"/>
              </a:spcAft>
              <a:buNone/>
            </a:pPr>
            <a:r>
              <a:t/>
            </a:r>
            <a:endParaRPr sz="1600"/>
          </a:p>
          <a:p>
            <a:pPr indent="0" lvl="0" marL="914400" rtl="0" algn="l">
              <a:spcBef>
                <a:spcPts val="1600"/>
              </a:spcBef>
              <a:spcAft>
                <a:spcPts val="1600"/>
              </a:spcAft>
              <a:buNone/>
            </a:pPr>
            <a:r>
              <a:t/>
            </a:r>
            <a:endParaRPr sz="16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pic>
        <p:nvPicPr>
          <p:cNvPr id="158" name="Google Shape;158;p32"/>
          <p:cNvPicPr preferRelativeResize="0"/>
          <p:nvPr/>
        </p:nvPicPr>
        <p:blipFill>
          <a:blip r:embed="rId3">
            <a:alphaModFix/>
          </a:blip>
          <a:stretch>
            <a:fillRect/>
          </a:stretch>
        </p:blipFill>
        <p:spPr>
          <a:xfrm>
            <a:off x="152400" y="152400"/>
            <a:ext cx="8751948" cy="48387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pic>
        <p:nvPicPr>
          <p:cNvPr id="163" name="Google Shape;163;p33"/>
          <p:cNvPicPr preferRelativeResize="0"/>
          <p:nvPr/>
        </p:nvPicPr>
        <p:blipFill>
          <a:blip r:embed="rId3">
            <a:alphaModFix/>
          </a:blip>
          <a:stretch>
            <a:fillRect/>
          </a:stretch>
        </p:blipFill>
        <p:spPr>
          <a:xfrm>
            <a:off x="152400" y="152400"/>
            <a:ext cx="8807251" cy="48387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pic>
        <p:nvPicPr>
          <p:cNvPr id="168" name="Google Shape;168;p34"/>
          <p:cNvPicPr preferRelativeResize="0"/>
          <p:nvPr/>
        </p:nvPicPr>
        <p:blipFill>
          <a:blip r:embed="rId3">
            <a:alphaModFix/>
          </a:blip>
          <a:stretch>
            <a:fillRect/>
          </a:stretch>
        </p:blipFill>
        <p:spPr>
          <a:xfrm>
            <a:off x="152400" y="152400"/>
            <a:ext cx="8779600" cy="48387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pic>
        <p:nvPicPr>
          <p:cNvPr id="173" name="Google Shape;173;p35"/>
          <p:cNvPicPr preferRelativeResize="0"/>
          <p:nvPr/>
        </p:nvPicPr>
        <p:blipFill>
          <a:blip r:embed="rId3">
            <a:alphaModFix/>
          </a:blip>
          <a:stretch>
            <a:fillRect/>
          </a:stretch>
        </p:blipFill>
        <p:spPr>
          <a:xfrm>
            <a:off x="0" y="1255"/>
            <a:ext cx="9144001" cy="514099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pic>
        <p:nvPicPr>
          <p:cNvPr id="178" name="Google Shape;178;p36"/>
          <p:cNvPicPr preferRelativeResize="0"/>
          <p:nvPr/>
        </p:nvPicPr>
        <p:blipFill>
          <a:blip r:embed="rId3">
            <a:alphaModFix/>
          </a:blip>
          <a:stretch>
            <a:fillRect/>
          </a:stretch>
        </p:blipFill>
        <p:spPr>
          <a:xfrm>
            <a:off x="152400" y="152400"/>
            <a:ext cx="8779600" cy="48387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37"/>
          <p:cNvSpPr txBox="1"/>
          <p:nvPr>
            <p:ph idx="1" type="body"/>
          </p:nvPr>
        </p:nvSpPr>
        <p:spPr>
          <a:xfrm>
            <a:off x="311700" y="507575"/>
            <a:ext cx="8520600" cy="406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2- End Users (Mobile App)</a:t>
            </a:r>
            <a:endParaRPr/>
          </a:p>
          <a:p>
            <a:pPr indent="0" lvl="0" marL="0" rtl="0" algn="l">
              <a:spcBef>
                <a:spcPts val="1600"/>
              </a:spcBef>
              <a:spcAft>
                <a:spcPts val="1600"/>
              </a:spcAft>
              <a:buNone/>
            </a:pPr>
            <a:r>
              <a:rPr lang="ar"/>
              <a:t>For the user, he will be able to store his vehicle data that he owns and when needed he will only enter the number of his vehicle plate that has broken down with some information that may be requested from him according to the service he needs in order to explain the image in detail to the service provider.</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pic>
        <p:nvPicPr>
          <p:cNvPr id="188" name="Google Shape;188;p38"/>
          <p:cNvPicPr preferRelativeResize="0"/>
          <p:nvPr/>
        </p:nvPicPr>
        <p:blipFill>
          <a:blip r:embed="rId3">
            <a:alphaModFix/>
          </a:blip>
          <a:stretch>
            <a:fillRect/>
          </a:stretch>
        </p:blipFill>
        <p:spPr>
          <a:xfrm>
            <a:off x="3234500" y="0"/>
            <a:ext cx="2807500" cy="5143501"/>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pic>
        <p:nvPicPr>
          <p:cNvPr id="193" name="Google Shape;193;p39"/>
          <p:cNvPicPr preferRelativeResize="0"/>
          <p:nvPr/>
        </p:nvPicPr>
        <p:blipFill>
          <a:blip r:embed="rId3">
            <a:alphaModFix/>
          </a:blip>
          <a:stretch>
            <a:fillRect/>
          </a:stretch>
        </p:blipFill>
        <p:spPr>
          <a:xfrm>
            <a:off x="798250" y="76200"/>
            <a:ext cx="2807500" cy="4991101"/>
          </a:xfrm>
          <a:prstGeom prst="rect">
            <a:avLst/>
          </a:prstGeom>
          <a:noFill/>
          <a:ln>
            <a:noFill/>
          </a:ln>
        </p:spPr>
      </p:pic>
      <p:pic>
        <p:nvPicPr>
          <p:cNvPr id="194" name="Google Shape;194;p39"/>
          <p:cNvPicPr preferRelativeResize="0"/>
          <p:nvPr/>
        </p:nvPicPr>
        <p:blipFill>
          <a:blip r:embed="rId4">
            <a:alphaModFix/>
          </a:blip>
          <a:stretch>
            <a:fillRect/>
          </a:stretch>
        </p:blipFill>
        <p:spPr>
          <a:xfrm>
            <a:off x="5016400" y="0"/>
            <a:ext cx="2807500" cy="5143501"/>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pic>
        <p:nvPicPr>
          <p:cNvPr id="199" name="Google Shape;199;p40"/>
          <p:cNvPicPr preferRelativeResize="0"/>
          <p:nvPr/>
        </p:nvPicPr>
        <p:blipFill>
          <a:blip r:embed="rId3">
            <a:alphaModFix/>
          </a:blip>
          <a:stretch>
            <a:fillRect/>
          </a:stretch>
        </p:blipFill>
        <p:spPr>
          <a:xfrm>
            <a:off x="705450" y="38100"/>
            <a:ext cx="2850363" cy="5067299"/>
          </a:xfrm>
          <a:prstGeom prst="rect">
            <a:avLst/>
          </a:prstGeom>
          <a:noFill/>
          <a:ln>
            <a:noFill/>
          </a:ln>
        </p:spPr>
      </p:pic>
      <p:pic>
        <p:nvPicPr>
          <p:cNvPr id="200" name="Google Shape;200;p40"/>
          <p:cNvPicPr preferRelativeResize="0"/>
          <p:nvPr/>
        </p:nvPicPr>
        <p:blipFill>
          <a:blip r:embed="rId4">
            <a:alphaModFix/>
          </a:blip>
          <a:stretch>
            <a:fillRect/>
          </a:stretch>
        </p:blipFill>
        <p:spPr>
          <a:xfrm>
            <a:off x="4934650" y="-22"/>
            <a:ext cx="2850376" cy="5067322"/>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pic>
        <p:nvPicPr>
          <p:cNvPr id="205" name="Google Shape;205;p41"/>
          <p:cNvPicPr preferRelativeResize="0"/>
          <p:nvPr/>
        </p:nvPicPr>
        <p:blipFill>
          <a:blip r:embed="rId3">
            <a:alphaModFix/>
          </a:blip>
          <a:stretch>
            <a:fillRect/>
          </a:stretch>
        </p:blipFill>
        <p:spPr>
          <a:xfrm>
            <a:off x="788425" y="0"/>
            <a:ext cx="2893225" cy="5143501"/>
          </a:xfrm>
          <a:prstGeom prst="rect">
            <a:avLst/>
          </a:prstGeom>
          <a:noFill/>
          <a:ln>
            <a:noFill/>
          </a:ln>
        </p:spPr>
      </p:pic>
      <p:pic>
        <p:nvPicPr>
          <p:cNvPr id="206" name="Google Shape;206;p41"/>
          <p:cNvPicPr preferRelativeResize="0"/>
          <p:nvPr/>
        </p:nvPicPr>
        <p:blipFill>
          <a:blip r:embed="rId4">
            <a:alphaModFix/>
          </a:blip>
          <a:stretch>
            <a:fillRect/>
          </a:stretch>
        </p:blipFill>
        <p:spPr>
          <a:xfrm>
            <a:off x="4926350" y="1"/>
            <a:ext cx="2893225" cy="51435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Problem</a:t>
            </a:r>
            <a:endParaRPr/>
          </a:p>
        </p:txBody>
      </p:sp>
      <p:sp>
        <p:nvSpPr>
          <p:cNvPr id="68" name="Google Shape;68;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ar"/>
              <a:t>With the increase in the number of Vehicles and Drivers  the need for faster vehicle services has become more than it was and with increase in number of 3G users we thought to solve this problem by SALLIKNA where the customer is provided with the appropriate provider garage or company and get the service without an effort and save his time. A mechanical  or service provider that he is need is sent to the customer to help  him anywhere he is.</a:t>
            </a:r>
            <a:endParaRPr/>
          </a:p>
          <a:p>
            <a:pPr indent="0" lvl="0" marL="0" rtl="0" algn="l">
              <a:spcBef>
                <a:spcPts val="1600"/>
              </a:spcBef>
              <a:spcAft>
                <a:spcPts val="0"/>
              </a:spcAft>
              <a:buClr>
                <a:schemeClr val="dk1"/>
              </a:buClr>
              <a:buSzPts val="1100"/>
              <a:buFont typeface="Arial"/>
              <a:buNone/>
            </a:pPr>
            <a:r>
              <a:t/>
            </a:r>
            <a:endParaRPr/>
          </a:p>
          <a:p>
            <a:pPr indent="0" lvl="0" marL="0" rtl="0" algn="l">
              <a:spcBef>
                <a:spcPts val="1600"/>
              </a:spcBef>
              <a:spcAft>
                <a:spcPts val="160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pic>
        <p:nvPicPr>
          <p:cNvPr id="211" name="Google Shape;211;p42"/>
          <p:cNvPicPr preferRelativeResize="0"/>
          <p:nvPr/>
        </p:nvPicPr>
        <p:blipFill>
          <a:blip r:embed="rId3">
            <a:alphaModFix/>
          </a:blip>
          <a:stretch>
            <a:fillRect/>
          </a:stretch>
        </p:blipFill>
        <p:spPr>
          <a:xfrm>
            <a:off x="801925" y="0"/>
            <a:ext cx="2893225" cy="5143501"/>
          </a:xfrm>
          <a:prstGeom prst="rect">
            <a:avLst/>
          </a:prstGeom>
          <a:noFill/>
          <a:ln>
            <a:noFill/>
          </a:ln>
        </p:spPr>
      </p:pic>
      <p:pic>
        <p:nvPicPr>
          <p:cNvPr id="212" name="Google Shape;212;p42"/>
          <p:cNvPicPr preferRelativeResize="0"/>
          <p:nvPr/>
        </p:nvPicPr>
        <p:blipFill rotWithShape="1">
          <a:blip r:embed="rId4">
            <a:alphaModFix/>
          </a:blip>
          <a:srcRect b="0" l="0" r="5926" t="5926"/>
          <a:stretch/>
        </p:blipFill>
        <p:spPr>
          <a:xfrm>
            <a:off x="4946726" y="-22"/>
            <a:ext cx="2893225" cy="5143546"/>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pic>
        <p:nvPicPr>
          <p:cNvPr id="217" name="Google Shape;217;p43"/>
          <p:cNvPicPr preferRelativeResize="0"/>
          <p:nvPr/>
        </p:nvPicPr>
        <p:blipFill>
          <a:blip r:embed="rId3">
            <a:alphaModFix/>
          </a:blip>
          <a:stretch>
            <a:fillRect/>
          </a:stretch>
        </p:blipFill>
        <p:spPr>
          <a:xfrm>
            <a:off x="3401650" y="152400"/>
            <a:ext cx="2721769" cy="4838701"/>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pic>
        <p:nvPicPr>
          <p:cNvPr id="222" name="Google Shape;222;p44"/>
          <p:cNvPicPr preferRelativeResize="0"/>
          <p:nvPr/>
        </p:nvPicPr>
        <p:blipFill>
          <a:blip r:embed="rId3">
            <a:alphaModFix/>
          </a:blip>
          <a:stretch>
            <a:fillRect/>
          </a:stretch>
        </p:blipFill>
        <p:spPr>
          <a:xfrm>
            <a:off x="1009650" y="0"/>
            <a:ext cx="2893225" cy="5143501"/>
          </a:xfrm>
          <a:prstGeom prst="rect">
            <a:avLst/>
          </a:prstGeom>
          <a:noFill/>
          <a:ln>
            <a:noFill/>
          </a:ln>
        </p:spPr>
      </p:pic>
      <p:pic>
        <p:nvPicPr>
          <p:cNvPr id="223" name="Google Shape;223;p44"/>
          <p:cNvPicPr preferRelativeResize="0"/>
          <p:nvPr/>
        </p:nvPicPr>
        <p:blipFill>
          <a:blip r:embed="rId4">
            <a:alphaModFix/>
          </a:blip>
          <a:stretch>
            <a:fillRect/>
          </a:stretch>
        </p:blipFill>
        <p:spPr>
          <a:xfrm>
            <a:off x="5017625" y="1"/>
            <a:ext cx="2893225" cy="5143501"/>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pic>
        <p:nvPicPr>
          <p:cNvPr id="228" name="Google Shape;228;p45"/>
          <p:cNvPicPr preferRelativeResize="0"/>
          <p:nvPr/>
        </p:nvPicPr>
        <p:blipFill>
          <a:blip r:embed="rId3">
            <a:alphaModFix/>
          </a:blip>
          <a:stretch>
            <a:fillRect/>
          </a:stretch>
        </p:blipFill>
        <p:spPr>
          <a:xfrm>
            <a:off x="3429325" y="0"/>
            <a:ext cx="2893225" cy="5143501"/>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pic>
        <p:nvPicPr>
          <p:cNvPr id="233" name="Google Shape;233;p46"/>
          <p:cNvPicPr preferRelativeResize="0"/>
          <p:nvPr/>
        </p:nvPicPr>
        <p:blipFill>
          <a:blip r:embed="rId3">
            <a:alphaModFix/>
          </a:blip>
          <a:stretch>
            <a:fillRect/>
          </a:stretch>
        </p:blipFill>
        <p:spPr>
          <a:xfrm>
            <a:off x="816100" y="0"/>
            <a:ext cx="2893225" cy="5143501"/>
          </a:xfrm>
          <a:prstGeom prst="rect">
            <a:avLst/>
          </a:prstGeom>
          <a:noFill/>
          <a:ln>
            <a:noFill/>
          </a:ln>
        </p:spPr>
      </p:pic>
      <p:pic>
        <p:nvPicPr>
          <p:cNvPr id="234" name="Google Shape;234;p46"/>
          <p:cNvPicPr preferRelativeResize="0"/>
          <p:nvPr/>
        </p:nvPicPr>
        <p:blipFill>
          <a:blip r:embed="rId4">
            <a:alphaModFix/>
          </a:blip>
          <a:stretch>
            <a:fillRect/>
          </a:stretch>
        </p:blipFill>
        <p:spPr>
          <a:xfrm>
            <a:off x="4884900" y="3"/>
            <a:ext cx="2893225" cy="5143498"/>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pic>
        <p:nvPicPr>
          <p:cNvPr id="239" name="Google Shape;239;p47"/>
          <p:cNvPicPr preferRelativeResize="0"/>
          <p:nvPr/>
        </p:nvPicPr>
        <p:blipFill>
          <a:blip r:embed="rId3">
            <a:alphaModFix/>
          </a:blip>
          <a:stretch>
            <a:fillRect/>
          </a:stretch>
        </p:blipFill>
        <p:spPr>
          <a:xfrm>
            <a:off x="899025" y="0"/>
            <a:ext cx="2893221" cy="5143501"/>
          </a:xfrm>
          <a:prstGeom prst="rect">
            <a:avLst/>
          </a:prstGeom>
          <a:noFill/>
          <a:ln>
            <a:noFill/>
          </a:ln>
        </p:spPr>
      </p:pic>
      <p:pic>
        <p:nvPicPr>
          <p:cNvPr id="240" name="Google Shape;240;p47"/>
          <p:cNvPicPr preferRelativeResize="0"/>
          <p:nvPr/>
        </p:nvPicPr>
        <p:blipFill>
          <a:blip r:embed="rId4">
            <a:alphaModFix/>
          </a:blip>
          <a:stretch>
            <a:fillRect/>
          </a:stretch>
        </p:blipFill>
        <p:spPr>
          <a:xfrm>
            <a:off x="4815725" y="1"/>
            <a:ext cx="2893225" cy="5143501"/>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pic>
        <p:nvPicPr>
          <p:cNvPr id="245" name="Google Shape;245;p48"/>
          <p:cNvPicPr preferRelativeResize="0"/>
          <p:nvPr/>
        </p:nvPicPr>
        <p:blipFill>
          <a:blip r:embed="rId3">
            <a:alphaModFix/>
          </a:blip>
          <a:stretch>
            <a:fillRect/>
          </a:stretch>
        </p:blipFill>
        <p:spPr>
          <a:xfrm>
            <a:off x="1051150" y="0"/>
            <a:ext cx="2893225" cy="5143501"/>
          </a:xfrm>
          <a:prstGeom prst="rect">
            <a:avLst/>
          </a:prstGeom>
          <a:noFill/>
          <a:ln>
            <a:noFill/>
          </a:ln>
        </p:spPr>
      </p:pic>
      <p:pic>
        <p:nvPicPr>
          <p:cNvPr id="246" name="Google Shape;246;p48"/>
          <p:cNvPicPr preferRelativeResize="0"/>
          <p:nvPr/>
        </p:nvPicPr>
        <p:blipFill>
          <a:blip r:embed="rId4">
            <a:alphaModFix/>
          </a:blip>
          <a:stretch>
            <a:fillRect/>
          </a:stretch>
        </p:blipFill>
        <p:spPr>
          <a:xfrm>
            <a:off x="4884900" y="1"/>
            <a:ext cx="2893225" cy="5143501"/>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49"/>
          <p:cNvSpPr txBox="1"/>
          <p:nvPr>
            <p:ph idx="1" type="body"/>
          </p:nvPr>
        </p:nvSpPr>
        <p:spPr>
          <a:xfrm>
            <a:off x="311700" y="496300"/>
            <a:ext cx="8520600" cy="4072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3-Services Provider (Mobile App)</a:t>
            </a:r>
            <a:endParaRPr/>
          </a:p>
          <a:p>
            <a:pPr indent="0" lvl="0" marL="0" rtl="0" algn="l">
              <a:spcBef>
                <a:spcPts val="1600"/>
              </a:spcBef>
              <a:spcAft>
                <a:spcPts val="0"/>
              </a:spcAft>
              <a:buClr>
                <a:schemeClr val="dk1"/>
              </a:buClr>
              <a:buSzPts val="1100"/>
              <a:buFont typeface="Arial"/>
              <a:buNone/>
            </a:pPr>
            <a:r>
              <a:rPr lang="ar"/>
              <a:t>T</a:t>
            </a:r>
            <a:r>
              <a:rPr lang="ar"/>
              <a:t>he company  has an application through which it can receive requests from customers and the service provider has the option to accept or reject the request </a:t>
            </a:r>
            <a:r>
              <a:rPr lang="ar"/>
              <a:t>depending on </a:t>
            </a:r>
            <a:r>
              <a:rPr lang="ar"/>
              <a:t>the data that received and its capacity to absorb orders.</a:t>
            </a:r>
            <a:endParaRPr/>
          </a:p>
          <a:p>
            <a:pPr indent="0" lvl="0" marL="0" rtl="0" algn="l">
              <a:spcBef>
                <a:spcPts val="1600"/>
              </a:spcBef>
              <a:spcAft>
                <a:spcPts val="1600"/>
              </a:spcAft>
              <a:buNone/>
            </a:pPr>
            <a:r>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 name="Shape 255"/>
        <p:cNvGrpSpPr/>
        <p:nvPr/>
      </p:nvGrpSpPr>
      <p:grpSpPr>
        <a:xfrm>
          <a:off x="0" y="0"/>
          <a:ext cx="0" cy="0"/>
          <a:chOff x="0" y="0"/>
          <a:chExt cx="0" cy="0"/>
        </a:xfrm>
      </p:grpSpPr>
      <p:pic>
        <p:nvPicPr>
          <p:cNvPr id="256" name="Google Shape;256;p50"/>
          <p:cNvPicPr preferRelativeResize="0"/>
          <p:nvPr/>
        </p:nvPicPr>
        <p:blipFill>
          <a:blip r:embed="rId3">
            <a:alphaModFix/>
          </a:blip>
          <a:stretch>
            <a:fillRect/>
          </a:stretch>
        </p:blipFill>
        <p:spPr>
          <a:xfrm>
            <a:off x="1147900" y="0"/>
            <a:ext cx="2893225" cy="5143501"/>
          </a:xfrm>
          <a:prstGeom prst="rect">
            <a:avLst/>
          </a:prstGeom>
          <a:noFill/>
          <a:ln>
            <a:noFill/>
          </a:ln>
        </p:spPr>
      </p:pic>
      <p:pic>
        <p:nvPicPr>
          <p:cNvPr id="257" name="Google Shape;257;p50"/>
          <p:cNvPicPr preferRelativeResize="0"/>
          <p:nvPr/>
        </p:nvPicPr>
        <p:blipFill>
          <a:blip r:embed="rId4">
            <a:alphaModFix/>
          </a:blip>
          <a:stretch>
            <a:fillRect/>
          </a:stretch>
        </p:blipFill>
        <p:spPr>
          <a:xfrm>
            <a:off x="4981675" y="1"/>
            <a:ext cx="2893225" cy="5143501"/>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pic>
        <p:nvPicPr>
          <p:cNvPr id="262" name="Google Shape;262;p51"/>
          <p:cNvPicPr preferRelativeResize="0"/>
          <p:nvPr/>
        </p:nvPicPr>
        <p:blipFill>
          <a:blip r:embed="rId3">
            <a:alphaModFix/>
          </a:blip>
          <a:stretch>
            <a:fillRect/>
          </a:stretch>
        </p:blipFill>
        <p:spPr>
          <a:xfrm>
            <a:off x="55600" y="0"/>
            <a:ext cx="2721775" cy="5143501"/>
          </a:xfrm>
          <a:prstGeom prst="rect">
            <a:avLst/>
          </a:prstGeom>
          <a:noFill/>
          <a:ln>
            <a:noFill/>
          </a:ln>
        </p:spPr>
      </p:pic>
      <p:pic>
        <p:nvPicPr>
          <p:cNvPr id="263" name="Google Shape;263;p51"/>
          <p:cNvPicPr preferRelativeResize="0"/>
          <p:nvPr/>
        </p:nvPicPr>
        <p:blipFill>
          <a:blip r:embed="rId4">
            <a:alphaModFix/>
          </a:blip>
          <a:stretch>
            <a:fillRect/>
          </a:stretch>
        </p:blipFill>
        <p:spPr>
          <a:xfrm>
            <a:off x="2992025" y="0"/>
            <a:ext cx="2721775" cy="5143501"/>
          </a:xfrm>
          <a:prstGeom prst="rect">
            <a:avLst/>
          </a:prstGeom>
          <a:noFill/>
          <a:ln>
            <a:noFill/>
          </a:ln>
        </p:spPr>
      </p:pic>
      <p:pic>
        <p:nvPicPr>
          <p:cNvPr id="264" name="Google Shape;264;p51"/>
          <p:cNvPicPr preferRelativeResize="0"/>
          <p:nvPr/>
        </p:nvPicPr>
        <p:blipFill>
          <a:blip r:embed="rId5">
            <a:alphaModFix/>
          </a:blip>
          <a:stretch>
            <a:fillRect/>
          </a:stretch>
        </p:blipFill>
        <p:spPr>
          <a:xfrm>
            <a:off x="6080475" y="0"/>
            <a:ext cx="2721749" cy="51435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Project Description</a:t>
            </a:r>
            <a:endParaRPr/>
          </a:p>
        </p:txBody>
      </p:sp>
      <p:sp>
        <p:nvSpPr>
          <p:cNvPr id="74" name="Google Shape;74;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 SALLIKNA is a </a:t>
            </a:r>
            <a:r>
              <a:rPr lang="ar"/>
              <a:t>combination</a:t>
            </a:r>
            <a:r>
              <a:rPr lang="ar"/>
              <a:t> of Mobile apps and website, its provides five basic  services for vehicles owners:</a:t>
            </a:r>
            <a:endParaRPr/>
          </a:p>
          <a:p>
            <a:pPr indent="-342900" lvl="0" marL="914400" rtl="0" algn="l">
              <a:spcBef>
                <a:spcPts val="1600"/>
              </a:spcBef>
              <a:spcAft>
                <a:spcPts val="0"/>
              </a:spcAft>
              <a:buSzPts val="1800"/>
              <a:buAutoNum type="arabicPeriod"/>
            </a:pPr>
            <a:r>
              <a:rPr lang="ar"/>
              <a:t>Battery Charge.</a:t>
            </a:r>
            <a:endParaRPr/>
          </a:p>
          <a:p>
            <a:pPr indent="-342900" lvl="0" marL="914400" rtl="0" algn="l">
              <a:spcBef>
                <a:spcPts val="0"/>
              </a:spcBef>
              <a:spcAft>
                <a:spcPts val="0"/>
              </a:spcAft>
              <a:buSzPts val="1800"/>
              <a:buAutoNum type="arabicPeriod"/>
            </a:pPr>
            <a:r>
              <a:rPr lang="ar"/>
              <a:t>Break Down</a:t>
            </a:r>
            <a:endParaRPr/>
          </a:p>
          <a:p>
            <a:pPr indent="-342900" lvl="0" marL="914400" rtl="0" algn="l">
              <a:spcBef>
                <a:spcPts val="0"/>
              </a:spcBef>
              <a:spcAft>
                <a:spcPts val="0"/>
              </a:spcAft>
              <a:buSzPts val="1800"/>
              <a:buAutoNum type="arabicPeriod"/>
            </a:pPr>
            <a:r>
              <a:rPr lang="ar"/>
              <a:t>Recovery</a:t>
            </a:r>
            <a:endParaRPr/>
          </a:p>
          <a:p>
            <a:pPr indent="-342900" lvl="0" marL="914400" rtl="0" algn="l">
              <a:spcBef>
                <a:spcPts val="0"/>
              </a:spcBef>
              <a:spcAft>
                <a:spcPts val="0"/>
              </a:spcAft>
              <a:buSzPts val="1800"/>
              <a:buAutoNum type="arabicPeriod"/>
            </a:pPr>
            <a:r>
              <a:rPr lang="ar"/>
              <a:t>Refilling Fuel </a:t>
            </a:r>
            <a:endParaRPr/>
          </a:p>
          <a:p>
            <a:pPr indent="-342900" lvl="0" marL="914400" rtl="0" algn="l">
              <a:spcBef>
                <a:spcPts val="0"/>
              </a:spcBef>
              <a:spcAft>
                <a:spcPts val="0"/>
              </a:spcAft>
              <a:buSzPts val="1800"/>
              <a:buAutoNum type="arabicPeriod"/>
            </a:pPr>
            <a:r>
              <a:rPr lang="ar"/>
              <a:t>Repairing And Changing Tyres.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pic>
        <p:nvPicPr>
          <p:cNvPr id="269" name="Google Shape;269;p52"/>
          <p:cNvPicPr preferRelativeResize="0"/>
          <p:nvPr/>
        </p:nvPicPr>
        <p:blipFill>
          <a:blip r:embed="rId3">
            <a:alphaModFix/>
          </a:blip>
          <a:stretch>
            <a:fillRect/>
          </a:stretch>
        </p:blipFill>
        <p:spPr>
          <a:xfrm>
            <a:off x="3125391" y="0"/>
            <a:ext cx="2893219" cy="5143501"/>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pic>
        <p:nvPicPr>
          <p:cNvPr id="274" name="Google Shape;274;p53"/>
          <p:cNvPicPr preferRelativeResize="0"/>
          <p:nvPr/>
        </p:nvPicPr>
        <p:blipFill>
          <a:blip r:embed="rId3">
            <a:alphaModFix/>
          </a:blip>
          <a:stretch>
            <a:fillRect/>
          </a:stretch>
        </p:blipFill>
        <p:spPr>
          <a:xfrm>
            <a:off x="152400" y="152400"/>
            <a:ext cx="2721769" cy="4838701"/>
          </a:xfrm>
          <a:prstGeom prst="rect">
            <a:avLst/>
          </a:prstGeom>
          <a:noFill/>
          <a:ln>
            <a:noFill/>
          </a:ln>
        </p:spPr>
      </p:pic>
      <p:pic>
        <p:nvPicPr>
          <p:cNvPr id="275" name="Google Shape;275;p53"/>
          <p:cNvPicPr preferRelativeResize="0"/>
          <p:nvPr/>
        </p:nvPicPr>
        <p:blipFill>
          <a:blip r:embed="rId4">
            <a:alphaModFix/>
          </a:blip>
          <a:stretch>
            <a:fillRect/>
          </a:stretch>
        </p:blipFill>
        <p:spPr>
          <a:xfrm>
            <a:off x="3026569" y="152400"/>
            <a:ext cx="2721769" cy="4838701"/>
          </a:xfrm>
          <a:prstGeom prst="rect">
            <a:avLst/>
          </a:prstGeom>
          <a:noFill/>
          <a:ln>
            <a:noFill/>
          </a:ln>
        </p:spPr>
      </p:pic>
      <p:pic>
        <p:nvPicPr>
          <p:cNvPr id="276" name="Google Shape;276;p53"/>
          <p:cNvPicPr preferRelativeResize="0"/>
          <p:nvPr/>
        </p:nvPicPr>
        <p:blipFill>
          <a:blip r:embed="rId5">
            <a:alphaModFix/>
          </a:blip>
          <a:stretch>
            <a:fillRect/>
          </a:stretch>
        </p:blipFill>
        <p:spPr>
          <a:xfrm>
            <a:off x="5900738" y="152400"/>
            <a:ext cx="2721769" cy="4838701"/>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pic>
        <p:nvPicPr>
          <p:cNvPr id="281" name="Google Shape;281;p54"/>
          <p:cNvPicPr preferRelativeResize="0"/>
          <p:nvPr/>
        </p:nvPicPr>
        <p:blipFill>
          <a:blip r:embed="rId3">
            <a:alphaModFix/>
          </a:blip>
          <a:stretch>
            <a:fillRect/>
          </a:stretch>
        </p:blipFill>
        <p:spPr>
          <a:xfrm>
            <a:off x="3014500" y="0"/>
            <a:ext cx="2893225" cy="5143501"/>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pic>
        <p:nvPicPr>
          <p:cNvPr id="286" name="Google Shape;286;p55"/>
          <p:cNvPicPr preferRelativeResize="0"/>
          <p:nvPr/>
        </p:nvPicPr>
        <p:blipFill>
          <a:blip r:embed="rId3">
            <a:alphaModFix/>
          </a:blip>
          <a:stretch>
            <a:fillRect/>
          </a:stretch>
        </p:blipFill>
        <p:spPr>
          <a:xfrm>
            <a:off x="1286175" y="0"/>
            <a:ext cx="2893225" cy="5143501"/>
          </a:xfrm>
          <a:prstGeom prst="rect">
            <a:avLst/>
          </a:prstGeom>
          <a:noFill/>
          <a:ln>
            <a:noFill/>
          </a:ln>
        </p:spPr>
      </p:pic>
      <p:pic>
        <p:nvPicPr>
          <p:cNvPr id="287" name="Google Shape;287;p55"/>
          <p:cNvPicPr preferRelativeResize="0"/>
          <p:nvPr/>
        </p:nvPicPr>
        <p:blipFill>
          <a:blip r:embed="rId4">
            <a:alphaModFix/>
          </a:blip>
          <a:stretch>
            <a:fillRect/>
          </a:stretch>
        </p:blipFill>
        <p:spPr>
          <a:xfrm>
            <a:off x="5183500" y="0"/>
            <a:ext cx="2893225" cy="5143533"/>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1" name="Shape 291"/>
        <p:cNvGrpSpPr/>
        <p:nvPr/>
      </p:nvGrpSpPr>
      <p:grpSpPr>
        <a:xfrm>
          <a:off x="0" y="0"/>
          <a:ext cx="0" cy="0"/>
          <a:chOff x="0" y="0"/>
          <a:chExt cx="0" cy="0"/>
        </a:xfrm>
      </p:grpSpPr>
      <p:pic>
        <p:nvPicPr>
          <p:cNvPr id="292" name="Google Shape;292;p56"/>
          <p:cNvPicPr preferRelativeResize="0"/>
          <p:nvPr/>
        </p:nvPicPr>
        <p:blipFill>
          <a:blip r:embed="rId3">
            <a:alphaModFix/>
          </a:blip>
          <a:stretch>
            <a:fillRect/>
          </a:stretch>
        </p:blipFill>
        <p:spPr>
          <a:xfrm>
            <a:off x="1327650" y="0"/>
            <a:ext cx="2831000" cy="5032874"/>
          </a:xfrm>
          <a:prstGeom prst="rect">
            <a:avLst/>
          </a:prstGeom>
          <a:noFill/>
          <a:ln>
            <a:noFill/>
          </a:ln>
        </p:spPr>
      </p:pic>
      <p:pic>
        <p:nvPicPr>
          <p:cNvPr id="293" name="Google Shape;293;p56"/>
          <p:cNvPicPr preferRelativeResize="0"/>
          <p:nvPr/>
        </p:nvPicPr>
        <p:blipFill>
          <a:blip r:embed="rId4">
            <a:alphaModFix/>
          </a:blip>
          <a:stretch>
            <a:fillRect/>
          </a:stretch>
        </p:blipFill>
        <p:spPr>
          <a:xfrm>
            <a:off x="5281676" y="0"/>
            <a:ext cx="2831000" cy="5032877"/>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sp>
        <p:nvSpPr>
          <p:cNvPr id="298" name="Google Shape;298;p5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Results and </a:t>
            </a:r>
            <a:r>
              <a:rPr lang="ar"/>
              <a:t>Discussion</a:t>
            </a:r>
            <a:endParaRPr/>
          </a:p>
        </p:txBody>
      </p:sp>
      <p:sp>
        <p:nvSpPr>
          <p:cNvPr id="299" name="Google Shape;299;p5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ar"/>
              <a:t>The system which we have created to facilitate vehicles owners in the tough event of various situations that may occur at any moment, by using Sallikna will simplify these hard situations and save customer efforts and time. Also, the availability of the emergency call feature is useful in case of emergency situations. </a:t>
            </a:r>
            <a:endParaRPr/>
          </a:p>
          <a:p>
            <a:pPr indent="0" lvl="0" marL="0" rtl="0" algn="l">
              <a:spcBef>
                <a:spcPts val="1600"/>
              </a:spcBef>
              <a:spcAft>
                <a:spcPts val="0"/>
              </a:spcAft>
              <a:buClr>
                <a:schemeClr val="dk1"/>
              </a:buClr>
              <a:buSzPts val="1100"/>
              <a:buFont typeface="Arial"/>
              <a:buNone/>
            </a:pPr>
            <a:r>
              <a:rPr lang="ar"/>
              <a:t>We have also provided direct support with system admins if you have any inquiries and questions . </a:t>
            </a:r>
            <a:endParaRPr/>
          </a:p>
          <a:p>
            <a:pPr indent="0" lvl="0" marL="0" rtl="0" algn="l">
              <a:spcBef>
                <a:spcPts val="1600"/>
              </a:spcBef>
              <a:spcAft>
                <a:spcPts val="0"/>
              </a:spcAft>
              <a:buClr>
                <a:schemeClr val="dk1"/>
              </a:buClr>
              <a:buSzPts val="1100"/>
              <a:buFont typeface="Arial"/>
              <a:buNone/>
            </a:pPr>
            <a:r>
              <a:rPr lang="ar"/>
              <a:t>This is an integrated system for a private company (website mange by admins ) And we provide  applications </a:t>
            </a:r>
            <a:endParaRPr/>
          </a:p>
          <a:p>
            <a:pPr indent="0" lvl="0" marL="0" rtl="0" algn="l">
              <a:spcBef>
                <a:spcPts val="1600"/>
              </a:spcBef>
              <a:spcAft>
                <a:spcPts val="1600"/>
              </a:spcAft>
              <a:buNone/>
            </a:pPr>
            <a:r>
              <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Google Shape;304;p5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 Constraints</a:t>
            </a:r>
            <a:endParaRPr/>
          </a:p>
        </p:txBody>
      </p:sp>
      <p:sp>
        <p:nvSpPr>
          <p:cNvPr id="305" name="Google Shape;305;p58"/>
          <p:cNvSpPr txBox="1"/>
          <p:nvPr>
            <p:ph idx="1" type="body"/>
          </p:nvPr>
        </p:nvSpPr>
        <p:spPr>
          <a:xfrm>
            <a:off x="311700" y="1111000"/>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ar"/>
              <a:t>The appearance of the Corona virus</a:t>
            </a:r>
            <a:endParaRPr/>
          </a:p>
          <a:p>
            <a:pPr indent="-342900" lvl="0" marL="457200" rtl="0" algn="l">
              <a:spcBef>
                <a:spcPts val="0"/>
              </a:spcBef>
              <a:spcAft>
                <a:spcPts val="0"/>
              </a:spcAft>
              <a:buSzPts val="1800"/>
              <a:buChar char="●"/>
            </a:pPr>
            <a:r>
              <a:rPr lang="ar"/>
              <a:t> The react native is completely new to us.</a:t>
            </a:r>
            <a:endParaRPr/>
          </a:p>
          <a:p>
            <a:pPr indent="-342900" lvl="0" marL="457200" rtl="0" algn="l">
              <a:spcBef>
                <a:spcPts val="0"/>
              </a:spcBef>
              <a:spcAft>
                <a:spcPts val="0"/>
              </a:spcAft>
              <a:buSzPts val="1800"/>
              <a:buChar char="●"/>
            </a:pPr>
            <a:r>
              <a:rPr lang="ar"/>
              <a:t>There were projects and homeworks that affect the completion of the project as required. As it contains a website and two mobile applications.</a:t>
            </a:r>
            <a:endParaRPr/>
          </a:p>
          <a:p>
            <a:pPr indent="-342900" lvl="0" marL="457200" rtl="0" algn="l">
              <a:spcBef>
                <a:spcPts val="0"/>
              </a:spcBef>
              <a:spcAft>
                <a:spcPts val="0"/>
              </a:spcAft>
              <a:buSzPts val="1800"/>
              <a:buChar char="●"/>
            </a:pPr>
            <a:r>
              <a:rPr lang="ar"/>
              <a:t>Internet problem where both of us have a 3G internet.</a:t>
            </a:r>
            <a:endParaRPr/>
          </a:p>
          <a:p>
            <a:pPr indent="0" lvl="0" marL="457200" rtl="0" algn="l">
              <a:spcBef>
                <a:spcPts val="1600"/>
              </a:spcBef>
              <a:spcAft>
                <a:spcPts val="1600"/>
              </a:spcAft>
              <a:buNone/>
            </a:pPr>
            <a:r>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9" name="Shape 309"/>
        <p:cNvGrpSpPr/>
        <p:nvPr/>
      </p:nvGrpSpPr>
      <p:grpSpPr>
        <a:xfrm>
          <a:off x="0" y="0"/>
          <a:ext cx="0" cy="0"/>
          <a:chOff x="0" y="0"/>
          <a:chExt cx="0" cy="0"/>
        </a:xfrm>
      </p:grpSpPr>
      <p:sp>
        <p:nvSpPr>
          <p:cNvPr id="310" name="Google Shape;310;p5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Conclusion and Future work</a:t>
            </a:r>
            <a:endParaRPr/>
          </a:p>
        </p:txBody>
      </p:sp>
      <p:sp>
        <p:nvSpPr>
          <p:cNvPr id="311" name="Google Shape;311;p59"/>
          <p:cNvSpPr txBox="1"/>
          <p:nvPr>
            <p:ph idx="1" type="body"/>
          </p:nvPr>
        </p:nvSpPr>
        <p:spPr>
          <a:xfrm>
            <a:off x="311700" y="1152475"/>
            <a:ext cx="8520600" cy="374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By the end this project presented to help the Palestinian community, it aims to organize and solve problems that facing drivers, and it is also aimed at helping the companies that provide the service by increasing the number of customers.</a:t>
            </a:r>
            <a:endParaRPr/>
          </a:p>
          <a:p>
            <a:pPr indent="0" lvl="0" marL="0" rtl="0" algn="l">
              <a:spcBef>
                <a:spcPts val="1600"/>
              </a:spcBef>
              <a:spcAft>
                <a:spcPts val="0"/>
              </a:spcAft>
              <a:buNone/>
            </a:pPr>
            <a:r>
              <a:rPr lang="ar"/>
              <a:t>Future Work:</a:t>
            </a:r>
            <a:endParaRPr/>
          </a:p>
          <a:p>
            <a:pPr indent="0" lvl="0" marL="0" rtl="0" algn="l">
              <a:spcBef>
                <a:spcPts val="1600"/>
              </a:spcBef>
              <a:spcAft>
                <a:spcPts val="0"/>
              </a:spcAft>
              <a:buNone/>
            </a:pPr>
            <a:r>
              <a:rPr lang="ar"/>
              <a:t>We will improve this system by:</a:t>
            </a:r>
            <a:endParaRPr/>
          </a:p>
          <a:p>
            <a:pPr indent="-342900" lvl="0" marL="457200" rtl="0" algn="l">
              <a:spcBef>
                <a:spcPts val="1600"/>
              </a:spcBef>
              <a:spcAft>
                <a:spcPts val="0"/>
              </a:spcAft>
              <a:buSzPts val="1800"/>
              <a:buAutoNum type="arabicPeriod"/>
            </a:pPr>
            <a:r>
              <a:rPr lang="ar"/>
              <a:t>Add Arabic Language.</a:t>
            </a:r>
            <a:endParaRPr/>
          </a:p>
          <a:p>
            <a:pPr indent="-342900" lvl="0" marL="457200" rtl="0" algn="l">
              <a:spcBef>
                <a:spcPts val="0"/>
              </a:spcBef>
              <a:spcAft>
                <a:spcPts val="0"/>
              </a:spcAft>
              <a:buSzPts val="1800"/>
              <a:buAutoNum type="arabicPeriod"/>
            </a:pPr>
            <a:r>
              <a:rPr lang="ar"/>
              <a:t>Add chat between the customer and provider.</a:t>
            </a:r>
            <a:endParaRPr/>
          </a:p>
          <a:p>
            <a:pPr indent="-342900" lvl="0" marL="457200" rtl="0" algn="l">
              <a:spcBef>
                <a:spcPts val="0"/>
              </a:spcBef>
              <a:spcAft>
                <a:spcPts val="0"/>
              </a:spcAft>
              <a:buSzPts val="1800"/>
              <a:buAutoNum type="arabicPeriod"/>
            </a:pPr>
            <a:r>
              <a:rPr lang="ar"/>
              <a:t>A</a:t>
            </a:r>
            <a:r>
              <a:rPr lang="ar"/>
              <a:t>dd new services .</a:t>
            </a:r>
            <a:endParaRPr/>
          </a:p>
          <a:p>
            <a:pPr indent="-342900" lvl="0" marL="457200" rtl="0" algn="l">
              <a:spcBef>
                <a:spcPts val="0"/>
              </a:spcBef>
              <a:spcAft>
                <a:spcPts val="0"/>
              </a:spcAft>
              <a:buSzPts val="1800"/>
              <a:buAutoNum type="arabicPeriod"/>
            </a:pPr>
            <a:r>
              <a:rPr lang="ar"/>
              <a:t>Add online </a:t>
            </a:r>
            <a:r>
              <a:rPr lang="ar"/>
              <a:t>payment</a:t>
            </a:r>
            <a:r>
              <a:rPr lang="ar"/>
              <a:t>.</a:t>
            </a:r>
            <a:endParaRPr/>
          </a:p>
          <a:p>
            <a:pPr indent="-342900" lvl="0" marL="457200" rtl="0" algn="l">
              <a:spcBef>
                <a:spcPts val="0"/>
              </a:spcBef>
              <a:spcAft>
                <a:spcPts val="0"/>
              </a:spcAft>
              <a:buSzPts val="1800"/>
              <a:buAutoNum type="arabicPeriod"/>
            </a:pPr>
            <a:r>
              <a:rPr lang="ar"/>
              <a:t>Add motion tracking </a:t>
            </a:r>
            <a:r>
              <a:rPr lang="ar"/>
              <a:t>features.</a:t>
            </a:r>
            <a:r>
              <a:rPr lang="ar"/>
              <a:t>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Objectives and Importance</a:t>
            </a:r>
            <a:endParaRPr/>
          </a:p>
        </p:txBody>
      </p:sp>
      <p:sp>
        <p:nvSpPr>
          <p:cNvPr id="80" name="Google Shape;80;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ar"/>
              <a:t>Our project serves the Palestinian drivers category, especially those who have no experience in vehicle breakdowns and maintenance, as we provide light breakdown maintenance, and we are looking to provide the lowest costs to the consumer as well as we aim to facilitate the maintenance cycle for the consumer as we provide transportation and maintenance services only through the application where the consumer provides us his data and location and we reach him wherever and whenever.</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Literature Review</a:t>
            </a:r>
            <a:endParaRPr/>
          </a:p>
        </p:txBody>
      </p:sp>
      <p:sp>
        <p:nvSpPr>
          <p:cNvPr id="86" name="Google Shape;86;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ar"/>
              <a:t>After searching we found that o</a:t>
            </a:r>
            <a:r>
              <a:rPr lang="ar"/>
              <a:t>ur application is the first application in Palestine of car services that aim to connect the customer with a service provider.It is similar to the application of Roadside Assistance, and it is one of the branches of Emirates Transport Company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Used Tools</a:t>
            </a:r>
            <a:endParaRPr/>
          </a:p>
        </p:txBody>
      </p:sp>
      <p:sp>
        <p:nvSpPr>
          <p:cNvPr id="92" name="Google Shape;92;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solidFill>
                  <a:schemeClr val="dk1"/>
                </a:solidFill>
              </a:rPr>
              <a:t>The Website and Mobile </a:t>
            </a:r>
            <a:r>
              <a:rPr lang="ar">
                <a:solidFill>
                  <a:schemeClr val="dk1"/>
                </a:solidFill>
              </a:rPr>
              <a:t>Application </a:t>
            </a:r>
            <a:r>
              <a:rPr lang="ar">
                <a:solidFill>
                  <a:schemeClr val="dk1"/>
                </a:solidFill>
              </a:rPr>
              <a:t>are developed  using:</a:t>
            </a:r>
            <a:endParaRPr/>
          </a:p>
          <a:p>
            <a:pPr indent="-342900" lvl="0" marL="457200" rtl="0" algn="l">
              <a:spcBef>
                <a:spcPts val="1600"/>
              </a:spcBef>
              <a:spcAft>
                <a:spcPts val="0"/>
              </a:spcAft>
              <a:buSzPts val="1800"/>
              <a:buChar char="●"/>
            </a:pPr>
            <a:r>
              <a:rPr lang="ar" sz="1600">
                <a:solidFill>
                  <a:schemeClr val="dk1"/>
                </a:solidFill>
              </a:rPr>
              <a:t>React native f</a:t>
            </a:r>
            <a:r>
              <a:rPr lang="ar" sz="1600">
                <a:solidFill>
                  <a:schemeClr val="dk1"/>
                </a:solidFill>
              </a:rPr>
              <a:t>or Front-End , SQL Database  (with php )for Back-End for </a:t>
            </a:r>
            <a:r>
              <a:rPr lang="ar">
                <a:solidFill>
                  <a:schemeClr val="dk1"/>
                </a:solidFill>
              </a:rPr>
              <a:t>Mobile Applications </a:t>
            </a:r>
            <a:r>
              <a:rPr lang="ar" sz="1600">
                <a:solidFill>
                  <a:schemeClr val="dk1"/>
                </a:solidFill>
              </a:rPr>
              <a:t>.</a:t>
            </a:r>
            <a:endParaRPr/>
          </a:p>
          <a:p>
            <a:pPr indent="-330200" lvl="0" marL="457200" rtl="0" algn="l">
              <a:lnSpc>
                <a:spcPct val="90000"/>
              </a:lnSpc>
              <a:spcBef>
                <a:spcPts val="0"/>
              </a:spcBef>
              <a:spcAft>
                <a:spcPts val="0"/>
              </a:spcAft>
              <a:buSzPts val="1600"/>
              <a:buChar char="●"/>
            </a:pPr>
            <a:r>
              <a:rPr lang="ar" sz="1600">
                <a:solidFill>
                  <a:schemeClr val="dk1"/>
                </a:solidFill>
              </a:rPr>
              <a:t>HTML and CSS for Front-End , SQL Database  (with php) for Back-End for Website.</a:t>
            </a:r>
            <a:endParaRPr sz="1600">
              <a:solidFill>
                <a:schemeClr val="dk1"/>
              </a:solidFill>
            </a:endParaRPr>
          </a:p>
          <a:p>
            <a:pPr indent="0" lvl="0" marL="457200" rtl="0" algn="l">
              <a:spcBef>
                <a:spcPts val="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Project Sections</a:t>
            </a:r>
            <a:endParaRPr/>
          </a:p>
        </p:txBody>
      </p:sp>
      <p:sp>
        <p:nvSpPr>
          <p:cNvPr id="98" name="Google Shape;98;p20"/>
          <p:cNvSpPr txBox="1"/>
          <p:nvPr>
            <p:ph idx="1" type="body"/>
          </p:nvPr>
        </p:nvSpPr>
        <p:spPr>
          <a:xfrm>
            <a:off x="311700" y="1152475"/>
            <a:ext cx="8520600" cy="379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r"/>
              <a:t>1- System Management(Website):</a:t>
            </a:r>
            <a:endParaRPr/>
          </a:p>
          <a:p>
            <a:pPr indent="0" lvl="0" marL="0" rtl="0" algn="l">
              <a:spcBef>
                <a:spcPts val="1600"/>
              </a:spcBef>
              <a:spcAft>
                <a:spcPts val="0"/>
              </a:spcAft>
              <a:buNone/>
            </a:pPr>
            <a:r>
              <a:rPr lang="ar"/>
              <a:t>The system manager can </a:t>
            </a:r>
            <a:endParaRPr/>
          </a:p>
          <a:p>
            <a:pPr indent="-342900" lvl="0" marL="457200" rtl="0" algn="l">
              <a:spcBef>
                <a:spcPts val="1600"/>
              </a:spcBef>
              <a:spcAft>
                <a:spcPts val="0"/>
              </a:spcAft>
              <a:buSzPts val="1800"/>
              <a:buChar char="●"/>
            </a:pPr>
            <a:r>
              <a:rPr lang="ar"/>
              <a:t>Update his personal profile.</a:t>
            </a:r>
            <a:endParaRPr/>
          </a:p>
          <a:p>
            <a:pPr indent="-342900" lvl="0" marL="457200" rtl="0" algn="l">
              <a:spcBef>
                <a:spcPts val="0"/>
              </a:spcBef>
              <a:spcAft>
                <a:spcPts val="0"/>
              </a:spcAft>
              <a:buSzPts val="1800"/>
              <a:buChar char="●"/>
            </a:pPr>
            <a:r>
              <a:rPr lang="ar"/>
              <a:t> Add new companies and providers.</a:t>
            </a:r>
            <a:endParaRPr/>
          </a:p>
          <a:p>
            <a:pPr indent="-342900" lvl="0" marL="457200" rtl="0" algn="l">
              <a:spcBef>
                <a:spcPts val="0"/>
              </a:spcBef>
              <a:spcAft>
                <a:spcPts val="0"/>
              </a:spcAft>
              <a:buSzPts val="1800"/>
              <a:buChar char="●"/>
            </a:pPr>
            <a:r>
              <a:rPr lang="ar"/>
              <a:t> Search about specific company, provider or customer.</a:t>
            </a:r>
            <a:endParaRPr/>
          </a:p>
          <a:p>
            <a:pPr indent="-342900" lvl="0" marL="457200" rtl="0" algn="l">
              <a:spcBef>
                <a:spcPts val="0"/>
              </a:spcBef>
              <a:spcAft>
                <a:spcPts val="0"/>
              </a:spcAft>
              <a:buSzPts val="1800"/>
              <a:buChar char="●"/>
            </a:pPr>
            <a:r>
              <a:rPr lang="ar"/>
              <a:t> Remove specific company or provider or block a customer.</a:t>
            </a:r>
            <a:endParaRPr/>
          </a:p>
          <a:p>
            <a:pPr indent="-342900" lvl="0" marL="457200" rtl="0" algn="l">
              <a:spcBef>
                <a:spcPts val="0"/>
              </a:spcBef>
              <a:spcAft>
                <a:spcPts val="0"/>
              </a:spcAft>
              <a:buSzPts val="1800"/>
              <a:buChar char="●"/>
            </a:pPr>
            <a:r>
              <a:rPr lang="ar"/>
              <a:t> Show all companies , all providers and all messages.</a:t>
            </a:r>
            <a:endParaRPr/>
          </a:p>
          <a:p>
            <a:pPr indent="-342900" lvl="0" marL="457200" rtl="0" algn="l">
              <a:spcBef>
                <a:spcPts val="0"/>
              </a:spcBef>
              <a:spcAft>
                <a:spcPts val="0"/>
              </a:spcAft>
              <a:buSzPts val="1800"/>
              <a:buChar char="●"/>
            </a:pPr>
            <a:r>
              <a:rPr lang="ar"/>
              <a:t> Add a new booking and show current bookings.</a:t>
            </a:r>
            <a:endParaRPr/>
          </a:p>
          <a:p>
            <a:pPr indent="-342900" lvl="0" marL="457200" rtl="0" algn="l">
              <a:spcBef>
                <a:spcPts val="0"/>
              </a:spcBef>
              <a:spcAft>
                <a:spcPts val="0"/>
              </a:spcAft>
              <a:buSzPts val="1800"/>
              <a:buChar char="●"/>
            </a:pPr>
            <a:r>
              <a:rPr lang="ar"/>
              <a:t> show customers and services providers on the map. </a:t>
            </a:r>
            <a:endParaRPr/>
          </a:p>
          <a:p>
            <a:pPr indent="-342900" lvl="0" marL="457200" rtl="0" algn="l">
              <a:spcBef>
                <a:spcPts val="0"/>
              </a:spcBef>
              <a:spcAft>
                <a:spcPts val="0"/>
              </a:spcAft>
              <a:buSzPts val="1800"/>
              <a:buChar char="●"/>
            </a:pPr>
            <a:r>
              <a:rPr lang="ar"/>
              <a:t>show  total requests (Done and Not Done) for each company.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pic>
        <p:nvPicPr>
          <p:cNvPr id="103" name="Google Shape;103;p21"/>
          <p:cNvPicPr preferRelativeResize="0"/>
          <p:nvPr/>
        </p:nvPicPr>
        <p:blipFill>
          <a:blip r:embed="rId3">
            <a:alphaModFix/>
          </a:blip>
          <a:stretch>
            <a:fillRect/>
          </a:stretch>
        </p:blipFill>
        <p:spPr>
          <a:xfrm>
            <a:off x="152400" y="152400"/>
            <a:ext cx="8834899" cy="48387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