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58" r:id="rId1"/>
  </p:sldMasterIdLst>
  <p:notesMasterIdLst>
    <p:notesMasterId r:id="rId91"/>
  </p:notesMasterIdLst>
  <p:sldIdLst>
    <p:sldId id="258" r:id="rId2"/>
    <p:sldId id="285" r:id="rId3"/>
    <p:sldId id="286" r:id="rId4"/>
    <p:sldId id="259" r:id="rId5"/>
    <p:sldId id="287" r:id="rId6"/>
    <p:sldId id="288" r:id="rId7"/>
    <p:sldId id="300" r:id="rId8"/>
    <p:sldId id="289" r:id="rId9"/>
    <p:sldId id="290" r:id="rId10"/>
    <p:sldId id="291" r:id="rId11"/>
    <p:sldId id="292" r:id="rId12"/>
    <p:sldId id="293" r:id="rId13"/>
    <p:sldId id="294" r:id="rId14"/>
    <p:sldId id="296" r:id="rId15"/>
    <p:sldId id="356" r:id="rId16"/>
    <p:sldId id="355" r:id="rId17"/>
    <p:sldId id="299" r:id="rId18"/>
    <p:sldId id="360" r:id="rId19"/>
    <p:sldId id="334" r:id="rId20"/>
    <p:sldId id="333" r:id="rId21"/>
    <p:sldId id="335" r:id="rId22"/>
    <p:sldId id="336" r:id="rId23"/>
    <p:sldId id="337" r:id="rId24"/>
    <p:sldId id="361" r:id="rId25"/>
    <p:sldId id="338" r:id="rId26"/>
    <p:sldId id="339" r:id="rId27"/>
    <p:sldId id="340" r:id="rId28"/>
    <p:sldId id="387" r:id="rId29"/>
    <p:sldId id="343" r:id="rId30"/>
    <p:sldId id="345" r:id="rId31"/>
    <p:sldId id="346" r:id="rId32"/>
    <p:sldId id="362" r:id="rId33"/>
    <p:sldId id="363" r:id="rId34"/>
    <p:sldId id="364" r:id="rId35"/>
    <p:sldId id="365" r:id="rId36"/>
    <p:sldId id="366" r:id="rId37"/>
    <p:sldId id="368" r:id="rId38"/>
    <p:sldId id="369" r:id="rId39"/>
    <p:sldId id="370" r:id="rId40"/>
    <p:sldId id="371" r:id="rId41"/>
    <p:sldId id="372" r:id="rId42"/>
    <p:sldId id="373" r:id="rId43"/>
    <p:sldId id="374" r:id="rId44"/>
    <p:sldId id="375" r:id="rId45"/>
    <p:sldId id="376" r:id="rId46"/>
    <p:sldId id="377" r:id="rId47"/>
    <p:sldId id="379" r:id="rId48"/>
    <p:sldId id="380" r:id="rId49"/>
    <p:sldId id="381" r:id="rId50"/>
    <p:sldId id="383" r:id="rId51"/>
    <p:sldId id="384" r:id="rId52"/>
    <p:sldId id="385" r:id="rId53"/>
    <p:sldId id="302" r:id="rId54"/>
    <p:sldId id="303" r:id="rId55"/>
    <p:sldId id="304" r:id="rId56"/>
    <p:sldId id="305" r:id="rId57"/>
    <p:sldId id="306" r:id="rId58"/>
    <p:sldId id="307" r:id="rId59"/>
    <p:sldId id="308" r:id="rId60"/>
    <p:sldId id="309" r:id="rId61"/>
    <p:sldId id="310" r:id="rId62"/>
    <p:sldId id="311" r:id="rId63"/>
    <p:sldId id="358" r:id="rId64"/>
    <p:sldId id="313" r:id="rId65"/>
    <p:sldId id="312" r:id="rId66"/>
    <p:sldId id="314" r:id="rId67"/>
    <p:sldId id="317" r:id="rId68"/>
    <p:sldId id="318" r:id="rId69"/>
    <p:sldId id="319" r:id="rId70"/>
    <p:sldId id="320" r:id="rId71"/>
    <p:sldId id="321" r:id="rId72"/>
    <p:sldId id="359" r:id="rId73"/>
    <p:sldId id="322" r:id="rId74"/>
    <p:sldId id="298" r:id="rId75"/>
    <p:sldId id="323" r:id="rId76"/>
    <p:sldId id="347" r:id="rId77"/>
    <p:sldId id="327" r:id="rId78"/>
    <p:sldId id="348" r:id="rId79"/>
    <p:sldId id="329" r:id="rId80"/>
    <p:sldId id="328" r:id="rId81"/>
    <p:sldId id="351" r:id="rId82"/>
    <p:sldId id="330" r:id="rId83"/>
    <p:sldId id="352" r:id="rId84"/>
    <p:sldId id="331" r:id="rId85"/>
    <p:sldId id="386" r:id="rId86"/>
    <p:sldId id="332" r:id="rId87"/>
    <p:sldId id="324" r:id="rId88"/>
    <p:sldId id="325" r:id="rId89"/>
    <p:sldId id="280" r:id="rId90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75F4258-9DCB-4364-94DC-38F5FBF82F94}">
  <a:tblStyle styleId="{775F4258-9DCB-4364-94DC-38F5FBF82F94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70" autoAdjust="0"/>
    <p:restoredTop sz="94291" autoAdjust="0"/>
  </p:normalViewPr>
  <p:slideViewPr>
    <p:cSldViewPr snapToGrid="0">
      <p:cViewPr varScale="1">
        <p:scale>
          <a:sx n="90" d="100"/>
          <a:sy n="90" d="100"/>
        </p:scale>
        <p:origin x="834" y="8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778615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0164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897263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649083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297013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134374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505284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103242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591676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046679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465839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84481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273035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731720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411351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977630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4624916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829126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5223994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1018439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25511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956525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2574474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708761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255981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8573159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8274926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0568849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9153439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6850687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0274688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83775796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8983832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9779629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0712893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7757305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9409171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0725455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5742430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6069410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7044013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0861534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78672532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0302665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5997461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0251872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73343431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880548503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2995873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93950030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72699725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74976078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71379720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64996981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77125316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38153354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71820946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87778307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6449662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40264533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78951784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54545907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6162875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541564989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2670340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2871073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80125472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87820414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26501646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778724399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9278180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43342918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11415375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69039746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38156244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70762570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9928839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02183237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49235231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32683085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80433369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98205276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38411037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4041348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83587916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76050085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g35ed75ccf_0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6" name="Google Shape;406;g35ed75ccf_0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subTitle" idx="1"/>
          </p:nvPr>
        </p:nvSpPr>
        <p:spPr>
          <a:xfrm>
            <a:off x="2022300" y="2815923"/>
            <a:ext cx="55914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None/>
              <a:defRPr sz="1400">
                <a:highlight>
                  <a:srgbClr val="FFCD00"/>
                </a:highlight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  <a:highlight>
                  <a:srgbClr val="FFCD00"/>
                </a:highlight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  <a:highlight>
                  <a:srgbClr val="FFCD00"/>
                </a:highlight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  <a:highlight>
                  <a:srgbClr val="FFCD00"/>
                </a:highlight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  <a:highlight>
                  <a:srgbClr val="FFCD00"/>
                </a:highlight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  <a:highlight>
                  <a:srgbClr val="FFCD00"/>
                </a:highlight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  <a:highlight>
                  <a:srgbClr val="FFCD00"/>
                </a:highlight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  <a:highlight>
                  <a:srgbClr val="FFCD00"/>
                </a:highlight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  <a:highlight>
                  <a:srgbClr val="FFCD00"/>
                </a:highlight>
              </a:defRPr>
            </a:lvl9pPr>
          </a:lstStyle>
          <a:p>
            <a:endParaRPr/>
          </a:p>
        </p:txBody>
      </p:sp>
      <p:cxnSp>
        <p:nvCxnSpPr>
          <p:cNvPr id="15" name="Google Shape;15;p3"/>
          <p:cNvCxnSpPr/>
          <p:nvPr/>
        </p:nvCxnSpPr>
        <p:spPr>
          <a:xfrm>
            <a:off x="-6025" y="2571762"/>
            <a:ext cx="1984500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6" name="Google Shape;16;p3"/>
          <p:cNvSpPr/>
          <p:nvPr/>
        </p:nvSpPr>
        <p:spPr>
          <a:xfrm>
            <a:off x="1117950" y="2288250"/>
            <a:ext cx="567000" cy="567000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ctrTitle"/>
          </p:nvPr>
        </p:nvSpPr>
        <p:spPr>
          <a:xfrm>
            <a:off x="2022225" y="1693523"/>
            <a:ext cx="37878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cxnSp>
        <p:nvCxnSpPr>
          <p:cNvPr id="18" name="Google Shape;18;p3"/>
          <p:cNvCxnSpPr/>
          <p:nvPr/>
        </p:nvCxnSpPr>
        <p:spPr>
          <a:xfrm>
            <a:off x="5898975" y="2571750"/>
            <a:ext cx="3251100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9" name="Google Shape;19;p3"/>
          <p:cNvSpPr txBox="1">
            <a:spLocks noGrp="1"/>
          </p:cNvSpPr>
          <p:nvPr>
            <p:ph type="sldNum" idx="12"/>
          </p:nvPr>
        </p:nvSpPr>
        <p:spPr>
          <a:xfrm>
            <a:off x="8543227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letely blank">
  <p:cSld name="BLANK_1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1"/>
          <p:cNvSpPr txBox="1">
            <a:spLocks noGrp="1"/>
          </p:cNvSpPr>
          <p:nvPr>
            <p:ph type="sldNum" idx="12"/>
          </p:nvPr>
        </p:nvSpPr>
        <p:spPr>
          <a:xfrm>
            <a:off x="8543227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Google Shape;27;p5"/>
          <p:cNvCxnSpPr/>
          <p:nvPr/>
        </p:nvCxnSpPr>
        <p:spPr>
          <a:xfrm>
            <a:off x="0" y="1131725"/>
            <a:ext cx="1375800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" name="Google Shape;28;p5"/>
          <p:cNvSpPr/>
          <p:nvPr/>
        </p:nvSpPr>
        <p:spPr>
          <a:xfrm>
            <a:off x="817475" y="928767"/>
            <a:ext cx="405900" cy="405900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29" name="Google Shape;29;p5"/>
          <p:cNvSpPr txBox="1">
            <a:spLocks noGrp="1"/>
          </p:cNvSpPr>
          <p:nvPr>
            <p:ph type="title"/>
          </p:nvPr>
        </p:nvSpPr>
        <p:spPr>
          <a:xfrm>
            <a:off x="1381250" y="922668"/>
            <a:ext cx="3878400" cy="4356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latin typeface="Lora"/>
                <a:ea typeface="Lora"/>
                <a:cs typeface="Lora"/>
                <a:sym typeface="Lor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highlight>
                  <a:srgbClr val="FFFFFF"/>
                </a:highlight>
                <a:latin typeface="Lora"/>
                <a:ea typeface="Lora"/>
                <a:cs typeface="Lora"/>
                <a:sym typeface="Lor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highlight>
                  <a:srgbClr val="FFFFFF"/>
                </a:highlight>
                <a:latin typeface="Lora"/>
                <a:ea typeface="Lora"/>
                <a:cs typeface="Lora"/>
                <a:sym typeface="Lor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highlight>
                  <a:srgbClr val="FFFFFF"/>
                </a:highlight>
                <a:latin typeface="Lora"/>
                <a:ea typeface="Lora"/>
                <a:cs typeface="Lora"/>
                <a:sym typeface="Lor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highlight>
                  <a:srgbClr val="FFFFFF"/>
                </a:highlight>
                <a:latin typeface="Lora"/>
                <a:ea typeface="Lora"/>
                <a:cs typeface="Lora"/>
                <a:sym typeface="Lor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highlight>
                  <a:srgbClr val="FFFFFF"/>
                </a:highlight>
                <a:latin typeface="Lora"/>
                <a:ea typeface="Lora"/>
                <a:cs typeface="Lora"/>
                <a:sym typeface="Lor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highlight>
                  <a:srgbClr val="FFFFFF"/>
                </a:highlight>
                <a:latin typeface="Lora"/>
                <a:ea typeface="Lora"/>
                <a:cs typeface="Lora"/>
                <a:sym typeface="Lor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highlight>
                  <a:srgbClr val="FFFFFF"/>
                </a:highlight>
                <a:latin typeface="Lora"/>
                <a:ea typeface="Lora"/>
                <a:cs typeface="Lora"/>
                <a:sym typeface="Lora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highlight>
                  <a:srgbClr val="FFFFFF"/>
                </a:highlight>
                <a:latin typeface="Lora"/>
                <a:ea typeface="Lora"/>
                <a:cs typeface="Lora"/>
                <a:sym typeface="Lora"/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body" idx="1"/>
          </p:nvPr>
        </p:nvSpPr>
        <p:spPr>
          <a:xfrm>
            <a:off x="1381250" y="1616470"/>
            <a:ext cx="6809700" cy="31122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189" lvl="0" indent="-380990" rtl="0">
              <a:spcBef>
                <a:spcPts val="600"/>
              </a:spcBef>
              <a:spcAft>
                <a:spcPts val="0"/>
              </a:spcAft>
              <a:buClr>
                <a:srgbClr val="FFCD00"/>
              </a:buClr>
              <a:buSzPts val="2400"/>
              <a:buFont typeface="Quattrocento Sans"/>
              <a:buChar char="◉"/>
              <a:defRPr sz="2400">
                <a:latin typeface="Quattrocento Sans"/>
                <a:ea typeface="Quattrocento Sans"/>
                <a:cs typeface="Quattrocento Sans"/>
                <a:sym typeface="Quattrocento Sans"/>
              </a:defRPr>
            </a:lvl1pPr>
            <a:lvl2pPr marL="914378" lvl="1" indent="-355591" rtl="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○"/>
              <a:defRPr sz="2000">
                <a:latin typeface="Quattrocento Sans"/>
                <a:ea typeface="Quattrocento Sans"/>
                <a:cs typeface="Quattrocento Sans"/>
                <a:sym typeface="Quattrocento Sans"/>
              </a:defRPr>
            </a:lvl2pPr>
            <a:lvl3pPr marL="1371566" lvl="2" indent="-355591" rtl="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■"/>
              <a:defRPr sz="2000">
                <a:latin typeface="Quattrocento Sans"/>
                <a:ea typeface="Quattrocento Sans"/>
                <a:cs typeface="Quattrocento Sans"/>
                <a:sym typeface="Quattrocento Sans"/>
              </a:defRPr>
            </a:lvl3pPr>
            <a:lvl4pPr marL="1828754" lvl="3" indent="-342892" rtl="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●"/>
              <a:defRPr sz="1800">
                <a:latin typeface="Quattrocento Sans"/>
                <a:ea typeface="Quattrocento Sans"/>
                <a:cs typeface="Quattrocento Sans"/>
                <a:sym typeface="Quattrocento Sans"/>
              </a:defRPr>
            </a:lvl4pPr>
            <a:lvl5pPr marL="2285943" lvl="4" indent="-342892" rtl="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○"/>
              <a:defRPr sz="1800">
                <a:latin typeface="Quattrocento Sans"/>
                <a:ea typeface="Quattrocento Sans"/>
                <a:cs typeface="Quattrocento Sans"/>
                <a:sym typeface="Quattrocento Sans"/>
              </a:defRPr>
            </a:lvl5pPr>
            <a:lvl6pPr marL="2743132" lvl="5" indent="-342892" rtl="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■"/>
              <a:defRPr sz="1800">
                <a:latin typeface="Quattrocento Sans"/>
                <a:ea typeface="Quattrocento Sans"/>
                <a:cs typeface="Quattrocento Sans"/>
                <a:sym typeface="Quattrocento Sans"/>
              </a:defRPr>
            </a:lvl6pPr>
            <a:lvl7pPr marL="3200320" lvl="6" indent="-342892" rtl="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●"/>
              <a:defRPr sz="1800">
                <a:latin typeface="Quattrocento Sans"/>
                <a:ea typeface="Quattrocento Sans"/>
                <a:cs typeface="Quattrocento Sans"/>
                <a:sym typeface="Quattrocento Sans"/>
              </a:defRPr>
            </a:lvl7pPr>
            <a:lvl8pPr marL="3657509" lvl="7" indent="-342892" rtl="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○"/>
              <a:defRPr sz="1800">
                <a:latin typeface="Quattrocento Sans"/>
                <a:ea typeface="Quattrocento Sans"/>
                <a:cs typeface="Quattrocento Sans"/>
                <a:sym typeface="Quattrocento Sans"/>
              </a:defRPr>
            </a:lvl8pPr>
            <a:lvl9pPr marL="4114697" lvl="8" indent="-342892" rtl="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■"/>
              <a:defRPr sz="1800">
                <a:latin typeface="Quattrocento Sans"/>
                <a:ea typeface="Quattrocento Sans"/>
                <a:cs typeface="Quattrocento Sans"/>
                <a:sym typeface="Quattrocento Sans"/>
              </a:defRPr>
            </a:lvl9pPr>
          </a:lstStyle>
          <a:p>
            <a:endParaRPr/>
          </a:p>
        </p:txBody>
      </p:sp>
      <p:cxnSp>
        <p:nvCxnSpPr>
          <p:cNvPr id="31" name="Google Shape;31;p5"/>
          <p:cNvCxnSpPr/>
          <p:nvPr/>
        </p:nvCxnSpPr>
        <p:spPr>
          <a:xfrm>
            <a:off x="5265650" y="1131725"/>
            <a:ext cx="3878400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8543227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029172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body" idx="1"/>
          </p:nvPr>
        </p:nvSpPr>
        <p:spPr>
          <a:xfrm>
            <a:off x="1381250" y="1616470"/>
            <a:ext cx="6809700" cy="311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81000">
              <a:spcBef>
                <a:spcPts val="600"/>
              </a:spcBef>
              <a:spcAft>
                <a:spcPts val="0"/>
              </a:spcAft>
              <a:buClr>
                <a:srgbClr val="FFCD00"/>
              </a:buClr>
              <a:buSzPts val="2400"/>
              <a:buFont typeface="Quattrocento Sans"/>
              <a:buChar char="◉"/>
              <a:defRPr sz="2400">
                <a:latin typeface="Quattrocento Sans"/>
                <a:ea typeface="Quattrocento Sans"/>
                <a:cs typeface="Quattrocento Sans"/>
                <a:sym typeface="Quattrocento Sans"/>
              </a:defRPr>
            </a:lvl1pPr>
            <a:lvl2pPr marL="914400" lvl="1" indent="-35560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○"/>
              <a:defRPr sz="2000">
                <a:latin typeface="Quattrocento Sans"/>
                <a:ea typeface="Quattrocento Sans"/>
                <a:cs typeface="Quattrocento Sans"/>
                <a:sym typeface="Quattrocento Sans"/>
              </a:defRPr>
            </a:lvl2pPr>
            <a:lvl3pPr marL="1371600" lvl="2" indent="-35560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2000"/>
              <a:buFont typeface="Quattrocento Sans"/>
              <a:buChar char="■"/>
              <a:defRPr sz="2000">
                <a:latin typeface="Quattrocento Sans"/>
                <a:ea typeface="Quattrocento Sans"/>
                <a:cs typeface="Quattrocento Sans"/>
                <a:sym typeface="Quattrocento Sans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●"/>
              <a:defRPr sz="1800">
                <a:latin typeface="Quattrocento Sans"/>
                <a:ea typeface="Quattrocento Sans"/>
                <a:cs typeface="Quattrocento Sans"/>
                <a:sym typeface="Quattrocento Sans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○"/>
              <a:defRPr sz="1800">
                <a:latin typeface="Quattrocento Sans"/>
                <a:ea typeface="Quattrocento Sans"/>
                <a:cs typeface="Quattrocento Sans"/>
                <a:sym typeface="Quattrocento Sans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■"/>
              <a:defRPr sz="1800">
                <a:latin typeface="Quattrocento Sans"/>
                <a:ea typeface="Quattrocento Sans"/>
                <a:cs typeface="Quattrocento Sans"/>
                <a:sym typeface="Quattrocento Sans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●"/>
              <a:defRPr sz="1800">
                <a:latin typeface="Quattrocento Sans"/>
                <a:ea typeface="Quattrocento Sans"/>
                <a:cs typeface="Quattrocento Sans"/>
                <a:sym typeface="Quattrocento Sans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○"/>
              <a:defRPr sz="1800">
                <a:latin typeface="Quattrocento Sans"/>
                <a:ea typeface="Quattrocento Sans"/>
                <a:cs typeface="Quattrocento Sans"/>
                <a:sym typeface="Quattrocento Sans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rgbClr val="FFCD00"/>
              </a:buClr>
              <a:buSzPts val="1800"/>
              <a:buFont typeface="Quattrocento Sans"/>
              <a:buChar char="■"/>
              <a:defRPr sz="1800">
                <a:latin typeface="Quattrocento Sans"/>
                <a:ea typeface="Quattrocento Sans"/>
                <a:cs typeface="Quattrocento Sans"/>
                <a:sym typeface="Quattrocento Sa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title"/>
          </p:nvPr>
        </p:nvSpPr>
        <p:spPr>
          <a:xfrm>
            <a:off x="1381250" y="937117"/>
            <a:ext cx="6809700" cy="43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latin typeface="Lora"/>
                <a:ea typeface="Lora"/>
                <a:cs typeface="Lora"/>
                <a:sym typeface="Lo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latin typeface="Lora"/>
                <a:ea typeface="Lora"/>
                <a:cs typeface="Lora"/>
                <a:sym typeface="Lo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latin typeface="Lora"/>
                <a:ea typeface="Lora"/>
                <a:cs typeface="Lora"/>
                <a:sym typeface="Lo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latin typeface="Lora"/>
                <a:ea typeface="Lora"/>
                <a:cs typeface="Lora"/>
                <a:sym typeface="Lo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latin typeface="Lora"/>
                <a:ea typeface="Lora"/>
                <a:cs typeface="Lora"/>
                <a:sym typeface="Lo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latin typeface="Lora"/>
                <a:ea typeface="Lora"/>
                <a:cs typeface="Lora"/>
                <a:sym typeface="Lo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latin typeface="Lora"/>
                <a:ea typeface="Lora"/>
                <a:cs typeface="Lora"/>
                <a:sym typeface="Lo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latin typeface="Lora"/>
                <a:ea typeface="Lora"/>
                <a:cs typeface="Lora"/>
                <a:sym typeface="Lo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Font typeface="Lora"/>
              <a:buNone/>
              <a:defRPr sz="2000" b="1">
                <a:latin typeface="Lora"/>
                <a:ea typeface="Lora"/>
                <a:cs typeface="Lora"/>
                <a:sym typeface="Lor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43227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000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1pPr>
            <a:lvl2pPr lvl="1" algn="r">
              <a:buNone/>
              <a:defRPr sz="1000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2pPr>
            <a:lvl3pPr lvl="2" algn="r">
              <a:buNone/>
              <a:defRPr sz="1000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3pPr>
            <a:lvl4pPr lvl="3" algn="r">
              <a:buNone/>
              <a:defRPr sz="1000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4pPr>
            <a:lvl5pPr lvl="4" algn="r">
              <a:buNone/>
              <a:defRPr sz="1000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5pPr>
            <a:lvl6pPr lvl="5" algn="r">
              <a:buNone/>
              <a:defRPr sz="1000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6pPr>
            <a:lvl7pPr lvl="6" algn="r">
              <a:buNone/>
              <a:defRPr sz="1000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7pPr>
            <a:lvl8pPr lvl="7" algn="r">
              <a:buNone/>
              <a:defRPr sz="1000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8pPr>
            <a:lvl9pPr lvl="8" algn="r">
              <a:buNone/>
              <a:defRPr sz="1000">
                <a:solidFill>
                  <a:srgbClr val="1D1D1B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7" r:id="rId2"/>
    <p:sldLayoutId id="2147483659" r:id="rId3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0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0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3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0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9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2.png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4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7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9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1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4"/>
          <p:cNvSpPr txBox="1">
            <a:spLocks noGrp="1"/>
          </p:cNvSpPr>
          <p:nvPr>
            <p:ph type="subTitle" idx="4294967295"/>
          </p:nvPr>
        </p:nvSpPr>
        <p:spPr>
          <a:xfrm>
            <a:off x="2061300" y="1485835"/>
            <a:ext cx="5021400" cy="216534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76200" indent="0" algn="ctr" eaLnBrk="1" hangingPunct="1">
              <a:buNone/>
              <a:defRPr/>
            </a:pPr>
            <a:r>
              <a:rPr lang="en-US" sz="2200" dirty="0">
                <a:solidFill>
                  <a:schemeClr val="tx1"/>
                </a:solidFill>
                <a:latin typeface="Lora"/>
                <a:cs typeface="Aldhabi" pitchFamily="2" charset="-78"/>
              </a:rPr>
              <a:t>An-Najah National University</a:t>
            </a:r>
          </a:p>
          <a:p>
            <a:pPr marL="76200" indent="0" algn="ctr" eaLnBrk="1" hangingPunct="1">
              <a:buNone/>
              <a:defRPr/>
            </a:pPr>
            <a:r>
              <a:rPr lang="en-US" sz="2200" dirty="0">
                <a:solidFill>
                  <a:schemeClr val="tx1"/>
                </a:solidFill>
                <a:latin typeface="Lora"/>
                <a:cs typeface="Aldhabi" pitchFamily="2" charset="-78"/>
              </a:rPr>
              <a:t>Faculty of Engineering</a:t>
            </a:r>
          </a:p>
          <a:p>
            <a:pPr marL="76200" indent="0" algn="ctr" eaLnBrk="1" hangingPunct="1">
              <a:buNone/>
              <a:defRPr/>
            </a:pPr>
            <a:r>
              <a:rPr lang="en-US" sz="2200" dirty="0">
                <a:solidFill>
                  <a:schemeClr val="tx1"/>
                </a:solidFill>
                <a:latin typeface="Lora"/>
                <a:cs typeface="Aldhabi" pitchFamily="2" charset="-78"/>
              </a:rPr>
              <a:t>Building Engineering Department</a:t>
            </a:r>
          </a:p>
          <a:p>
            <a:pPr marL="76200" indent="0" algn="ctr" eaLnBrk="1" hangingPunct="1">
              <a:buNone/>
              <a:defRPr/>
            </a:pPr>
            <a:r>
              <a:rPr lang="en-US" sz="2200" dirty="0">
                <a:solidFill>
                  <a:schemeClr val="tx1"/>
                </a:solidFill>
                <a:latin typeface="Lora"/>
                <a:cs typeface="Aldhabi" pitchFamily="2" charset="-78"/>
              </a:rPr>
              <a:t>Graduation project II</a:t>
            </a:r>
          </a:p>
          <a:p>
            <a:pPr marL="76200" indent="0" algn="ctr" eaLnBrk="1" hangingPunct="1">
              <a:buNone/>
              <a:defRPr/>
            </a:pPr>
            <a:r>
              <a:rPr lang="en-US" sz="2200" dirty="0">
                <a:solidFill>
                  <a:schemeClr val="tx1"/>
                </a:solidFill>
                <a:latin typeface="Lora"/>
                <a:cs typeface="Aldhabi" pitchFamily="2" charset="-78"/>
              </a:rPr>
              <a:t>“Modern secondary school design”</a:t>
            </a:r>
          </a:p>
          <a:p>
            <a:pPr marL="76200" indent="0" algn="ctr" eaLnBrk="1" hangingPunct="1">
              <a:buNone/>
              <a:defRPr/>
            </a:pPr>
            <a:endParaRPr lang="en-US" sz="2200" dirty="0">
              <a:solidFill>
                <a:schemeClr val="tx1"/>
              </a:solidFill>
              <a:latin typeface="Lora"/>
              <a:cs typeface="Aldhabi" pitchFamily="2" charset="-78"/>
            </a:endParaRPr>
          </a:p>
        </p:txBody>
      </p:sp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1591182"/>
            <a:ext cx="9144000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7AC2ADA7-0736-4E37-AF3C-03870F8D1E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7478" y="108985"/>
            <a:ext cx="1649044" cy="15812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64F1900-2005-44B1-ADA7-1A23793DD00F}"/>
              </a:ext>
            </a:extLst>
          </p:cNvPr>
          <p:cNvSpPr txBox="1"/>
          <p:nvPr/>
        </p:nvSpPr>
        <p:spPr>
          <a:xfrm>
            <a:off x="1051405" y="3686304"/>
            <a:ext cx="2595563" cy="132343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2000" u="sng" dirty="0">
                <a:solidFill>
                  <a:schemeClr val="tx1"/>
                </a:solidFill>
                <a:latin typeface="Lora"/>
                <a:cs typeface="Aldhabi" pitchFamily="2" charset="-78"/>
              </a:rPr>
              <a:t>Prepared by </a:t>
            </a:r>
          </a:p>
          <a:p>
            <a:pPr algn="ctr" eaLnBrk="1" hangingPunct="1">
              <a:defRPr/>
            </a:pPr>
            <a:r>
              <a:rPr lang="en-US" sz="2000" dirty="0" err="1">
                <a:solidFill>
                  <a:schemeClr val="tx1"/>
                </a:solidFill>
                <a:latin typeface="Lora"/>
                <a:cs typeface="Aldhabi" pitchFamily="2" charset="-78"/>
              </a:rPr>
              <a:t>Esra’a</a:t>
            </a:r>
            <a:r>
              <a:rPr lang="en-US" sz="2000" dirty="0">
                <a:solidFill>
                  <a:schemeClr val="tx1"/>
                </a:solidFill>
                <a:latin typeface="Lora"/>
                <a:cs typeface="Aldhabi" pitchFamily="2" charset="-78"/>
              </a:rPr>
              <a:t> Osama Braik</a:t>
            </a:r>
          </a:p>
          <a:p>
            <a:pPr algn="ctr" eaLnBrk="1" hangingPunct="1">
              <a:defRPr/>
            </a:pPr>
            <a:r>
              <a:rPr lang="en-US" sz="2000" dirty="0" err="1">
                <a:solidFill>
                  <a:schemeClr val="tx1"/>
                </a:solidFill>
                <a:latin typeface="Lora"/>
                <a:cs typeface="Aldhabi" pitchFamily="2" charset="-78"/>
              </a:rPr>
              <a:t>Saja</a:t>
            </a:r>
            <a:r>
              <a:rPr lang="en-US" sz="2000" dirty="0">
                <a:solidFill>
                  <a:schemeClr val="tx1"/>
                </a:solidFill>
                <a:latin typeface="Lora"/>
                <a:cs typeface="Aldhabi" pitchFamily="2" charset="-78"/>
              </a:rPr>
              <a:t> Samir Abd </a:t>
            </a:r>
            <a:r>
              <a:rPr lang="en-US" sz="2000" dirty="0" err="1">
                <a:solidFill>
                  <a:schemeClr val="tx1"/>
                </a:solidFill>
                <a:latin typeface="Lora"/>
                <a:cs typeface="Aldhabi" pitchFamily="2" charset="-78"/>
              </a:rPr>
              <a:t>Alsalam</a:t>
            </a:r>
            <a:endParaRPr lang="en-US" sz="2000" dirty="0">
              <a:solidFill>
                <a:schemeClr val="tx1"/>
              </a:solidFill>
              <a:latin typeface="Lora"/>
              <a:cs typeface="Aldhabi" pitchFamily="2" charset="-78"/>
            </a:endParaRPr>
          </a:p>
          <a:p>
            <a:pPr algn="ctr" eaLnBrk="1" hangingPunct="1">
              <a:defRPr/>
            </a:pPr>
            <a:r>
              <a:rPr lang="en-US" sz="2000" dirty="0">
                <a:solidFill>
                  <a:schemeClr val="tx1"/>
                </a:solidFill>
                <a:latin typeface="Lora"/>
                <a:cs typeface="Aldhabi" pitchFamily="2" charset="-78"/>
              </a:rPr>
              <a:t>Sarah </a:t>
            </a:r>
            <a:r>
              <a:rPr lang="en-US" sz="2000" dirty="0" err="1">
                <a:solidFill>
                  <a:schemeClr val="tx1"/>
                </a:solidFill>
                <a:latin typeface="Lora"/>
                <a:cs typeface="Aldhabi" pitchFamily="2" charset="-78"/>
              </a:rPr>
              <a:t>Husam</a:t>
            </a:r>
            <a:r>
              <a:rPr lang="en-US" sz="2000" dirty="0">
                <a:solidFill>
                  <a:schemeClr val="tx1"/>
                </a:solidFill>
                <a:latin typeface="Lora"/>
                <a:cs typeface="Aldhabi" pitchFamily="2" charset="-78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Lora"/>
                <a:cs typeface="Aldhabi" pitchFamily="2" charset="-78"/>
              </a:rPr>
              <a:t>Jawhari</a:t>
            </a:r>
            <a:r>
              <a:rPr lang="en-US" sz="2000" dirty="0">
                <a:solidFill>
                  <a:schemeClr val="tx1"/>
                </a:solidFill>
                <a:latin typeface="Lora"/>
                <a:cs typeface="Aldhabi" pitchFamily="2" charset="-78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FD742C-D7BA-4773-9039-77BD16046584}"/>
              </a:ext>
            </a:extLst>
          </p:cNvPr>
          <p:cNvSpPr txBox="1"/>
          <p:nvPr/>
        </p:nvSpPr>
        <p:spPr>
          <a:xfrm>
            <a:off x="4972513" y="3770003"/>
            <a:ext cx="2914650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2000" u="sng" dirty="0">
                <a:solidFill>
                  <a:schemeClr val="tx1"/>
                </a:solidFill>
                <a:latin typeface="Lora"/>
                <a:cs typeface="Aldhabi" pitchFamily="2" charset="-78"/>
              </a:rPr>
              <a:t>Supervisor</a:t>
            </a:r>
          </a:p>
          <a:p>
            <a:pPr algn="ctr" eaLnBrk="1" hangingPunct="1">
              <a:defRPr/>
            </a:pPr>
            <a:r>
              <a:rPr lang="en-US" sz="2000" dirty="0">
                <a:solidFill>
                  <a:schemeClr val="tx1"/>
                </a:solidFill>
                <a:latin typeface="Lora"/>
                <a:cs typeface="Aldhabi" pitchFamily="2" charset="-78"/>
              </a:rPr>
              <a:t>Arch. </a:t>
            </a:r>
            <a:r>
              <a:rPr lang="en-US" sz="2000" dirty="0" err="1">
                <a:solidFill>
                  <a:schemeClr val="tx1"/>
                </a:solidFill>
                <a:latin typeface="Lora"/>
                <a:cs typeface="Aldhabi" pitchFamily="2" charset="-78"/>
              </a:rPr>
              <a:t>Moayad</a:t>
            </a:r>
            <a:r>
              <a:rPr lang="en-US" sz="2000" dirty="0">
                <a:solidFill>
                  <a:schemeClr val="tx1"/>
                </a:solidFill>
                <a:latin typeface="Lora"/>
                <a:cs typeface="Aldhabi" pitchFamily="2" charset="-78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Lora"/>
                <a:cs typeface="Aldhabi" pitchFamily="2" charset="-78"/>
              </a:rPr>
              <a:t>Salhab</a:t>
            </a:r>
            <a:endParaRPr lang="en-US" sz="2000" dirty="0">
              <a:solidFill>
                <a:schemeClr val="tx1"/>
              </a:solidFill>
              <a:latin typeface="Lora"/>
              <a:cs typeface="Aldhabi" pitchFamily="2" charset="-78"/>
            </a:endParaRPr>
          </a:p>
        </p:txBody>
      </p:sp>
      <p:cxnSp>
        <p:nvCxnSpPr>
          <p:cNvPr id="8" name="Google Shape;104;p14">
            <a:extLst>
              <a:ext uri="{FF2B5EF4-FFF2-40B4-BE49-F238E27FC236}">
                <a16:creationId xmlns:a16="http://schemas.microsoft.com/office/drawing/2014/main" id="{E97F0ED5-304A-40C0-841D-A917AFDAE726}"/>
              </a:ext>
            </a:extLst>
          </p:cNvPr>
          <p:cNvCxnSpPr>
            <a:cxnSpLocks/>
          </p:cNvCxnSpPr>
          <p:nvPr/>
        </p:nvCxnSpPr>
        <p:spPr>
          <a:xfrm>
            <a:off x="0" y="3651176"/>
            <a:ext cx="9144000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352FE38-AE0A-47CC-A9EE-D459E5A2EA2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</a:t>
            </a:fld>
            <a:endParaRPr lang="en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" name="Google Shape;72;p12">
            <a:extLst>
              <a:ext uri="{FF2B5EF4-FFF2-40B4-BE49-F238E27FC236}">
                <a16:creationId xmlns:a16="http://schemas.microsoft.com/office/drawing/2014/main" id="{E92B8D11-5492-4129-BA50-12F609676922}"/>
              </a:ext>
            </a:extLst>
          </p:cNvPr>
          <p:cNvGrpSpPr/>
          <p:nvPr/>
        </p:nvGrpSpPr>
        <p:grpSpPr>
          <a:xfrm>
            <a:off x="761522" y="404038"/>
            <a:ext cx="269837" cy="372141"/>
            <a:chOff x="6718575" y="2318625"/>
            <a:chExt cx="256950" cy="407375"/>
          </a:xfrm>
        </p:grpSpPr>
        <p:sp>
          <p:nvSpPr>
            <p:cNvPr id="10" name="Google Shape;73;p12">
              <a:extLst>
                <a:ext uri="{FF2B5EF4-FFF2-40B4-BE49-F238E27FC236}">
                  <a16:creationId xmlns:a16="http://schemas.microsoft.com/office/drawing/2014/main" id="{851ABA6F-9A8A-43B7-A8CE-CE80DE930DA9}"/>
                </a:ext>
              </a:extLst>
            </p:cNvPr>
            <p:cNvSpPr/>
            <p:nvPr/>
          </p:nvSpPr>
          <p:spPr>
            <a:xfrm>
              <a:off x="6795900" y="2673600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2"/>
                  </a:moveTo>
                  <a:lnTo>
                    <a:pt x="4092" y="1"/>
                  </a:lnTo>
                  <a:lnTo>
                    <a:pt x="0" y="1"/>
                  </a:lnTo>
                  <a:lnTo>
                    <a:pt x="0" y="902"/>
                  </a:lnTo>
                  <a:lnTo>
                    <a:pt x="4092" y="902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74;p12">
              <a:extLst>
                <a:ext uri="{FF2B5EF4-FFF2-40B4-BE49-F238E27FC236}">
                  <a16:creationId xmlns:a16="http://schemas.microsoft.com/office/drawing/2014/main" id="{A623EC3C-CF1A-4C4B-9BF7-D921D8394A25}"/>
                </a:ext>
              </a:extLst>
            </p:cNvPr>
            <p:cNvSpPr/>
            <p:nvPr/>
          </p:nvSpPr>
          <p:spPr>
            <a:xfrm>
              <a:off x="6795900" y="2650475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1"/>
                  </a:moveTo>
                  <a:lnTo>
                    <a:pt x="4092" y="0"/>
                  </a:lnTo>
                  <a:lnTo>
                    <a:pt x="0" y="0"/>
                  </a:lnTo>
                  <a:lnTo>
                    <a:pt x="0" y="901"/>
                  </a:lnTo>
                  <a:lnTo>
                    <a:pt x="4092" y="901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75;p12">
              <a:extLst>
                <a:ext uri="{FF2B5EF4-FFF2-40B4-BE49-F238E27FC236}">
                  <a16:creationId xmlns:a16="http://schemas.microsoft.com/office/drawing/2014/main" id="{44C2AD62-61D5-45D5-8FFE-85BA1D92FB7E}"/>
                </a:ext>
              </a:extLst>
            </p:cNvPr>
            <p:cNvSpPr/>
            <p:nvPr/>
          </p:nvSpPr>
          <p:spPr>
            <a:xfrm>
              <a:off x="6795900" y="2696125"/>
              <a:ext cx="102300" cy="29875"/>
            </a:xfrm>
            <a:custGeom>
              <a:avLst/>
              <a:gdLst/>
              <a:ahLst/>
              <a:cxnLst/>
              <a:rect l="l" t="t" r="r" b="b"/>
              <a:pathLst>
                <a:path w="4092" h="1195" fill="none" extrusionOk="0">
                  <a:moveTo>
                    <a:pt x="0" y="1"/>
                  </a:moveTo>
                  <a:lnTo>
                    <a:pt x="0" y="171"/>
                  </a:lnTo>
                  <a:lnTo>
                    <a:pt x="0" y="171"/>
                  </a:lnTo>
                  <a:lnTo>
                    <a:pt x="24" y="318"/>
                  </a:lnTo>
                  <a:lnTo>
                    <a:pt x="98" y="464"/>
                  </a:lnTo>
                  <a:lnTo>
                    <a:pt x="195" y="585"/>
                  </a:lnTo>
                  <a:lnTo>
                    <a:pt x="341" y="659"/>
                  </a:lnTo>
                  <a:lnTo>
                    <a:pt x="1875" y="1170"/>
                  </a:lnTo>
                  <a:lnTo>
                    <a:pt x="1875" y="1170"/>
                  </a:lnTo>
                  <a:lnTo>
                    <a:pt x="2046" y="1194"/>
                  </a:lnTo>
                  <a:lnTo>
                    <a:pt x="2046" y="1194"/>
                  </a:lnTo>
                  <a:lnTo>
                    <a:pt x="2216" y="1170"/>
                  </a:lnTo>
                  <a:lnTo>
                    <a:pt x="3751" y="659"/>
                  </a:lnTo>
                  <a:lnTo>
                    <a:pt x="3751" y="659"/>
                  </a:lnTo>
                  <a:lnTo>
                    <a:pt x="3897" y="585"/>
                  </a:lnTo>
                  <a:lnTo>
                    <a:pt x="3994" y="464"/>
                  </a:lnTo>
                  <a:lnTo>
                    <a:pt x="4067" y="318"/>
                  </a:lnTo>
                  <a:lnTo>
                    <a:pt x="4092" y="171"/>
                  </a:lnTo>
                  <a:lnTo>
                    <a:pt x="4092" y="1"/>
                  </a:lnTo>
                  <a:lnTo>
                    <a:pt x="0" y="1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76;p12">
              <a:extLst>
                <a:ext uri="{FF2B5EF4-FFF2-40B4-BE49-F238E27FC236}">
                  <a16:creationId xmlns:a16="http://schemas.microsoft.com/office/drawing/2014/main" id="{59E28CF3-2792-4B69-8591-898ABCFCB4C2}"/>
                </a:ext>
              </a:extLst>
            </p:cNvPr>
            <p:cNvSpPr/>
            <p:nvPr/>
          </p:nvSpPr>
          <p:spPr>
            <a:xfrm>
              <a:off x="67849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6674"/>
                  </a:moveTo>
                  <a:lnTo>
                    <a:pt x="1413" y="6674"/>
                  </a:lnTo>
                  <a:lnTo>
                    <a:pt x="585" y="2850"/>
                  </a:lnTo>
                  <a:lnTo>
                    <a:pt x="1" y="1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77;p12">
              <a:extLst>
                <a:ext uri="{FF2B5EF4-FFF2-40B4-BE49-F238E27FC236}">
                  <a16:creationId xmlns:a16="http://schemas.microsoft.com/office/drawing/2014/main" id="{0B85B12C-C985-4785-915E-76EA24F78F2B}"/>
                </a:ext>
              </a:extLst>
            </p:cNvPr>
            <p:cNvSpPr/>
            <p:nvPr/>
          </p:nvSpPr>
          <p:spPr>
            <a:xfrm>
              <a:off x="6718575" y="2318625"/>
              <a:ext cx="256950" cy="307525"/>
            </a:xfrm>
            <a:custGeom>
              <a:avLst/>
              <a:gdLst/>
              <a:ahLst/>
              <a:cxnLst/>
              <a:rect l="l" t="t" r="r" b="b"/>
              <a:pathLst>
                <a:path w="10278" h="12301" fill="none" extrusionOk="0">
                  <a:moveTo>
                    <a:pt x="7185" y="12300"/>
                  </a:moveTo>
                  <a:lnTo>
                    <a:pt x="7185" y="12300"/>
                  </a:lnTo>
                  <a:lnTo>
                    <a:pt x="7307" y="11764"/>
                  </a:lnTo>
                  <a:lnTo>
                    <a:pt x="7477" y="11253"/>
                  </a:lnTo>
                  <a:lnTo>
                    <a:pt x="7672" y="10766"/>
                  </a:lnTo>
                  <a:lnTo>
                    <a:pt x="7891" y="10327"/>
                  </a:lnTo>
                  <a:lnTo>
                    <a:pt x="8135" y="9913"/>
                  </a:lnTo>
                  <a:lnTo>
                    <a:pt x="8378" y="9499"/>
                  </a:lnTo>
                  <a:lnTo>
                    <a:pt x="8914" y="8720"/>
                  </a:lnTo>
                  <a:lnTo>
                    <a:pt x="9182" y="8330"/>
                  </a:lnTo>
                  <a:lnTo>
                    <a:pt x="9425" y="7941"/>
                  </a:lnTo>
                  <a:lnTo>
                    <a:pt x="9645" y="7551"/>
                  </a:lnTo>
                  <a:lnTo>
                    <a:pt x="9864" y="7113"/>
                  </a:lnTo>
                  <a:lnTo>
                    <a:pt x="10034" y="6674"/>
                  </a:lnTo>
                  <a:lnTo>
                    <a:pt x="10156" y="6187"/>
                  </a:lnTo>
                  <a:lnTo>
                    <a:pt x="10229" y="5676"/>
                  </a:lnTo>
                  <a:lnTo>
                    <a:pt x="10253" y="5408"/>
                  </a:lnTo>
                  <a:lnTo>
                    <a:pt x="10278" y="5140"/>
                  </a:lnTo>
                  <a:lnTo>
                    <a:pt x="10278" y="5140"/>
                  </a:lnTo>
                  <a:lnTo>
                    <a:pt x="10229" y="4604"/>
                  </a:lnTo>
                  <a:lnTo>
                    <a:pt x="10156" y="4093"/>
                  </a:lnTo>
                  <a:lnTo>
                    <a:pt x="10034" y="3605"/>
                  </a:lnTo>
                  <a:lnTo>
                    <a:pt x="9864" y="3143"/>
                  </a:lnTo>
                  <a:lnTo>
                    <a:pt x="9645" y="2680"/>
                  </a:lnTo>
                  <a:lnTo>
                    <a:pt x="9401" y="2266"/>
                  </a:lnTo>
                  <a:lnTo>
                    <a:pt x="9084" y="1876"/>
                  </a:lnTo>
                  <a:lnTo>
                    <a:pt x="8768" y="1511"/>
                  </a:lnTo>
                  <a:lnTo>
                    <a:pt x="8402" y="1170"/>
                  </a:lnTo>
                  <a:lnTo>
                    <a:pt x="8013" y="878"/>
                  </a:lnTo>
                  <a:lnTo>
                    <a:pt x="7574" y="634"/>
                  </a:lnTo>
                  <a:lnTo>
                    <a:pt x="7136" y="415"/>
                  </a:lnTo>
                  <a:lnTo>
                    <a:pt x="6673" y="244"/>
                  </a:lnTo>
                  <a:lnTo>
                    <a:pt x="6162" y="98"/>
                  </a:lnTo>
                  <a:lnTo>
                    <a:pt x="5675" y="25"/>
                  </a:lnTo>
                  <a:lnTo>
                    <a:pt x="5139" y="1"/>
                  </a:lnTo>
                  <a:lnTo>
                    <a:pt x="5139" y="1"/>
                  </a:lnTo>
                  <a:lnTo>
                    <a:pt x="4603" y="25"/>
                  </a:lnTo>
                  <a:lnTo>
                    <a:pt x="4116" y="98"/>
                  </a:lnTo>
                  <a:lnTo>
                    <a:pt x="3605" y="244"/>
                  </a:lnTo>
                  <a:lnTo>
                    <a:pt x="3142" y="415"/>
                  </a:lnTo>
                  <a:lnTo>
                    <a:pt x="2703" y="634"/>
                  </a:lnTo>
                  <a:lnTo>
                    <a:pt x="2265" y="878"/>
                  </a:lnTo>
                  <a:lnTo>
                    <a:pt x="1875" y="1170"/>
                  </a:lnTo>
                  <a:lnTo>
                    <a:pt x="1510" y="1511"/>
                  </a:lnTo>
                  <a:lnTo>
                    <a:pt x="1193" y="1876"/>
                  </a:lnTo>
                  <a:lnTo>
                    <a:pt x="877" y="2266"/>
                  </a:lnTo>
                  <a:lnTo>
                    <a:pt x="633" y="2680"/>
                  </a:lnTo>
                  <a:lnTo>
                    <a:pt x="414" y="3143"/>
                  </a:lnTo>
                  <a:lnTo>
                    <a:pt x="244" y="3605"/>
                  </a:lnTo>
                  <a:lnTo>
                    <a:pt x="122" y="4093"/>
                  </a:lnTo>
                  <a:lnTo>
                    <a:pt x="49" y="4604"/>
                  </a:lnTo>
                  <a:lnTo>
                    <a:pt x="0" y="5140"/>
                  </a:lnTo>
                  <a:lnTo>
                    <a:pt x="0" y="5140"/>
                  </a:lnTo>
                  <a:lnTo>
                    <a:pt x="24" y="5408"/>
                  </a:lnTo>
                  <a:lnTo>
                    <a:pt x="49" y="5676"/>
                  </a:lnTo>
                  <a:lnTo>
                    <a:pt x="122" y="6187"/>
                  </a:lnTo>
                  <a:lnTo>
                    <a:pt x="244" y="6674"/>
                  </a:lnTo>
                  <a:lnTo>
                    <a:pt x="414" y="7113"/>
                  </a:lnTo>
                  <a:lnTo>
                    <a:pt x="633" y="7551"/>
                  </a:lnTo>
                  <a:lnTo>
                    <a:pt x="852" y="7941"/>
                  </a:lnTo>
                  <a:lnTo>
                    <a:pt x="1096" y="8330"/>
                  </a:lnTo>
                  <a:lnTo>
                    <a:pt x="1364" y="8720"/>
                  </a:lnTo>
                  <a:lnTo>
                    <a:pt x="1900" y="9499"/>
                  </a:lnTo>
                  <a:lnTo>
                    <a:pt x="2143" y="9913"/>
                  </a:lnTo>
                  <a:lnTo>
                    <a:pt x="2387" y="10327"/>
                  </a:lnTo>
                  <a:lnTo>
                    <a:pt x="2606" y="10766"/>
                  </a:lnTo>
                  <a:lnTo>
                    <a:pt x="2801" y="11253"/>
                  </a:lnTo>
                  <a:lnTo>
                    <a:pt x="2971" y="11764"/>
                  </a:lnTo>
                  <a:lnTo>
                    <a:pt x="3093" y="1230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78;p12">
              <a:extLst>
                <a:ext uri="{FF2B5EF4-FFF2-40B4-BE49-F238E27FC236}">
                  <a16:creationId xmlns:a16="http://schemas.microsoft.com/office/drawing/2014/main" id="{DF9CBC06-10FD-4C9E-A146-FFE9DEBD294F}"/>
                </a:ext>
              </a:extLst>
            </p:cNvPr>
            <p:cNvSpPr/>
            <p:nvPr/>
          </p:nvSpPr>
          <p:spPr>
            <a:xfrm>
              <a:off x="68738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1"/>
                  </a:moveTo>
                  <a:lnTo>
                    <a:pt x="1413" y="1"/>
                  </a:lnTo>
                  <a:lnTo>
                    <a:pt x="829" y="2850"/>
                  </a:lnTo>
                  <a:lnTo>
                    <a:pt x="1" y="6674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79;p12">
              <a:extLst>
                <a:ext uri="{FF2B5EF4-FFF2-40B4-BE49-F238E27FC236}">
                  <a16:creationId xmlns:a16="http://schemas.microsoft.com/office/drawing/2014/main" id="{8D274DB2-9E54-4E7D-B6C5-2A080F58F031}"/>
                </a:ext>
              </a:extLst>
            </p:cNvPr>
            <p:cNvSpPr/>
            <p:nvPr/>
          </p:nvSpPr>
          <p:spPr>
            <a:xfrm>
              <a:off x="6801975" y="2453200"/>
              <a:ext cx="90150" cy="19500"/>
            </a:xfrm>
            <a:custGeom>
              <a:avLst/>
              <a:gdLst/>
              <a:ahLst/>
              <a:cxnLst/>
              <a:rect l="l" t="t" r="r" b="b"/>
              <a:pathLst>
                <a:path w="3606" h="780" fill="none" extrusionOk="0">
                  <a:moveTo>
                    <a:pt x="1" y="73"/>
                  </a:moveTo>
                  <a:lnTo>
                    <a:pt x="829" y="780"/>
                  </a:lnTo>
                  <a:lnTo>
                    <a:pt x="1657" y="73"/>
                  </a:lnTo>
                  <a:lnTo>
                    <a:pt x="1657" y="73"/>
                  </a:lnTo>
                  <a:lnTo>
                    <a:pt x="1730" y="25"/>
                  </a:lnTo>
                  <a:lnTo>
                    <a:pt x="1803" y="0"/>
                  </a:lnTo>
                  <a:lnTo>
                    <a:pt x="1876" y="25"/>
                  </a:lnTo>
                  <a:lnTo>
                    <a:pt x="1949" y="73"/>
                  </a:lnTo>
                  <a:lnTo>
                    <a:pt x="2777" y="780"/>
                  </a:lnTo>
                  <a:lnTo>
                    <a:pt x="3605" y="7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80;p12">
              <a:extLst>
                <a:ext uri="{FF2B5EF4-FFF2-40B4-BE49-F238E27FC236}">
                  <a16:creationId xmlns:a16="http://schemas.microsoft.com/office/drawing/2014/main" id="{9E3B1B0C-24E0-4762-BC1A-1D626E9E03D2}"/>
                </a:ext>
              </a:extLst>
            </p:cNvPr>
            <p:cNvSpPr/>
            <p:nvPr/>
          </p:nvSpPr>
          <p:spPr>
            <a:xfrm>
              <a:off x="6795900" y="2628550"/>
              <a:ext cx="102300" cy="25"/>
            </a:xfrm>
            <a:custGeom>
              <a:avLst/>
              <a:gdLst/>
              <a:ahLst/>
              <a:cxnLst/>
              <a:rect l="l" t="t" r="r" b="b"/>
              <a:pathLst>
                <a:path w="4092" h="1" fill="none" extrusionOk="0">
                  <a:moveTo>
                    <a:pt x="0" y="1"/>
                  </a:moveTo>
                  <a:lnTo>
                    <a:pt x="4092" y="1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78162" y="264107"/>
            <a:ext cx="1794379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Outline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2841483" y="588319"/>
            <a:ext cx="6302517" cy="5350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2" name="Google Shape;329;p29">
            <a:extLst>
              <a:ext uri="{FF2B5EF4-FFF2-40B4-BE49-F238E27FC236}">
                <a16:creationId xmlns:a16="http://schemas.microsoft.com/office/drawing/2014/main" id="{ED427F0B-F992-4E3C-BF34-21FD20470900}"/>
              </a:ext>
            </a:extLst>
          </p:cNvPr>
          <p:cNvCxnSpPr>
            <a:cxnSpLocks/>
          </p:cNvCxnSpPr>
          <p:nvPr/>
        </p:nvCxnSpPr>
        <p:spPr>
          <a:xfrm flipV="1">
            <a:off x="6173963" y="1867492"/>
            <a:ext cx="543118" cy="342980"/>
          </a:xfrm>
          <a:prstGeom prst="straightConnector1">
            <a:avLst/>
          </a:prstGeom>
          <a:noFill/>
          <a:ln w="38100" cap="flat" cmpd="sng">
            <a:solidFill>
              <a:srgbClr val="FFCD00"/>
            </a:solidFill>
            <a:prstDash val="solid"/>
            <a:round/>
            <a:headEnd type="none" w="sm" len="sm"/>
            <a:tailEnd type="triangle" w="sm" len="sm"/>
          </a:ln>
        </p:spPr>
      </p:cxnSp>
      <p:sp>
        <p:nvSpPr>
          <p:cNvPr id="23" name="Google Shape;71;p12">
            <a:extLst>
              <a:ext uri="{FF2B5EF4-FFF2-40B4-BE49-F238E27FC236}">
                <a16:creationId xmlns:a16="http://schemas.microsoft.com/office/drawing/2014/main" id="{DDA82B3C-7140-4675-9E0B-F535894A89AF}"/>
              </a:ext>
            </a:extLst>
          </p:cNvPr>
          <p:cNvSpPr txBox="1">
            <a:spLocks/>
          </p:cNvSpPr>
          <p:nvPr/>
        </p:nvSpPr>
        <p:spPr>
          <a:xfrm>
            <a:off x="4955976" y="2167190"/>
            <a:ext cx="134750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800" dirty="0"/>
              <a:t>Design</a:t>
            </a:r>
          </a:p>
        </p:txBody>
      </p:sp>
      <p:sp>
        <p:nvSpPr>
          <p:cNvPr id="25" name="Google Shape;326;p29">
            <a:extLst>
              <a:ext uri="{FF2B5EF4-FFF2-40B4-BE49-F238E27FC236}">
                <a16:creationId xmlns:a16="http://schemas.microsoft.com/office/drawing/2014/main" id="{4167077D-59B5-4E7E-AEDE-098F42E21F16}"/>
              </a:ext>
            </a:extLst>
          </p:cNvPr>
          <p:cNvSpPr/>
          <p:nvPr/>
        </p:nvSpPr>
        <p:spPr>
          <a:xfrm>
            <a:off x="6682181" y="862992"/>
            <a:ext cx="1355813" cy="1322881"/>
          </a:xfrm>
          <a:prstGeom prst="ellipse">
            <a:avLst/>
          </a:prstGeom>
          <a:noFill/>
          <a:ln w="57150" cap="flat" cmpd="sng">
            <a:solidFill>
              <a:srgbClr val="FFCD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200" b="1" dirty="0"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26" name="Google Shape;71;p12">
            <a:extLst>
              <a:ext uri="{FF2B5EF4-FFF2-40B4-BE49-F238E27FC236}">
                <a16:creationId xmlns:a16="http://schemas.microsoft.com/office/drawing/2014/main" id="{085F3A13-CFBC-426C-AA06-D31FA1A0723B}"/>
              </a:ext>
            </a:extLst>
          </p:cNvPr>
          <p:cNvSpPr txBox="1">
            <a:spLocks/>
          </p:cNvSpPr>
          <p:nvPr/>
        </p:nvSpPr>
        <p:spPr>
          <a:xfrm>
            <a:off x="6650283" y="1163960"/>
            <a:ext cx="1419610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1800" dirty="0"/>
              <a:t>Architectural</a:t>
            </a:r>
          </a:p>
        </p:txBody>
      </p:sp>
      <p:cxnSp>
        <p:nvCxnSpPr>
          <p:cNvPr id="27" name="Google Shape;329;p29">
            <a:extLst>
              <a:ext uri="{FF2B5EF4-FFF2-40B4-BE49-F238E27FC236}">
                <a16:creationId xmlns:a16="http://schemas.microsoft.com/office/drawing/2014/main" id="{8703F6D9-6390-4A4E-A26A-7D2674912BCF}"/>
              </a:ext>
            </a:extLst>
          </p:cNvPr>
          <p:cNvCxnSpPr>
            <a:cxnSpLocks/>
          </p:cNvCxnSpPr>
          <p:nvPr/>
        </p:nvCxnSpPr>
        <p:spPr>
          <a:xfrm>
            <a:off x="6096153" y="2766425"/>
            <a:ext cx="634083" cy="259636"/>
          </a:xfrm>
          <a:prstGeom prst="straightConnector1">
            <a:avLst/>
          </a:prstGeom>
          <a:noFill/>
          <a:ln w="38100" cap="flat" cmpd="sng">
            <a:solidFill>
              <a:srgbClr val="FFCD00"/>
            </a:solidFill>
            <a:prstDash val="solid"/>
            <a:round/>
            <a:headEnd type="none" w="sm" len="sm"/>
            <a:tailEnd type="triangle" w="sm" len="sm"/>
          </a:ln>
        </p:spPr>
      </p:cxnSp>
      <p:sp>
        <p:nvSpPr>
          <p:cNvPr id="28" name="Google Shape;71;p12">
            <a:extLst>
              <a:ext uri="{FF2B5EF4-FFF2-40B4-BE49-F238E27FC236}">
                <a16:creationId xmlns:a16="http://schemas.microsoft.com/office/drawing/2014/main" id="{65064265-BDE9-4540-9DC4-CD96A5E5C016}"/>
              </a:ext>
            </a:extLst>
          </p:cNvPr>
          <p:cNvSpPr txBox="1">
            <a:spLocks/>
          </p:cNvSpPr>
          <p:nvPr/>
        </p:nvSpPr>
        <p:spPr>
          <a:xfrm>
            <a:off x="6746844" y="2888951"/>
            <a:ext cx="1419610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1800" dirty="0"/>
              <a:t>Structural</a:t>
            </a:r>
          </a:p>
        </p:txBody>
      </p:sp>
      <p:sp>
        <p:nvSpPr>
          <p:cNvPr id="29" name="Google Shape;326;p29">
            <a:extLst>
              <a:ext uri="{FF2B5EF4-FFF2-40B4-BE49-F238E27FC236}">
                <a16:creationId xmlns:a16="http://schemas.microsoft.com/office/drawing/2014/main" id="{BF801907-A52B-496C-8C3A-946B51739E57}"/>
              </a:ext>
            </a:extLst>
          </p:cNvPr>
          <p:cNvSpPr/>
          <p:nvPr/>
        </p:nvSpPr>
        <p:spPr>
          <a:xfrm>
            <a:off x="5147778" y="3561091"/>
            <a:ext cx="1459260" cy="1441608"/>
          </a:xfrm>
          <a:prstGeom prst="ellipse">
            <a:avLst/>
          </a:prstGeom>
          <a:noFill/>
          <a:ln w="57150" cap="flat" cmpd="sng">
            <a:solidFill>
              <a:srgbClr val="FFCD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200" b="1" dirty="0"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30" name="Google Shape;71;p12">
            <a:extLst>
              <a:ext uri="{FF2B5EF4-FFF2-40B4-BE49-F238E27FC236}">
                <a16:creationId xmlns:a16="http://schemas.microsoft.com/office/drawing/2014/main" id="{EBC7BDD0-8D21-4D6B-A105-20BD7F5FB4DD}"/>
              </a:ext>
            </a:extLst>
          </p:cNvPr>
          <p:cNvSpPr txBox="1">
            <a:spLocks/>
          </p:cNvSpPr>
          <p:nvPr/>
        </p:nvSpPr>
        <p:spPr>
          <a:xfrm>
            <a:off x="5094615" y="3957422"/>
            <a:ext cx="16250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1800" dirty="0"/>
              <a:t>Environmental</a:t>
            </a:r>
          </a:p>
        </p:txBody>
      </p:sp>
      <p:cxnSp>
        <p:nvCxnSpPr>
          <p:cNvPr id="31" name="Google Shape;329;p29">
            <a:extLst>
              <a:ext uri="{FF2B5EF4-FFF2-40B4-BE49-F238E27FC236}">
                <a16:creationId xmlns:a16="http://schemas.microsoft.com/office/drawing/2014/main" id="{71AA7F90-C510-4F84-A8D7-94B224CDC557}"/>
              </a:ext>
            </a:extLst>
          </p:cNvPr>
          <p:cNvCxnSpPr>
            <a:cxnSpLocks/>
          </p:cNvCxnSpPr>
          <p:nvPr/>
        </p:nvCxnSpPr>
        <p:spPr>
          <a:xfrm>
            <a:off x="5614360" y="3067055"/>
            <a:ext cx="125774" cy="497692"/>
          </a:xfrm>
          <a:prstGeom prst="straightConnector1">
            <a:avLst/>
          </a:prstGeom>
          <a:noFill/>
          <a:ln w="38100" cap="flat" cmpd="sng">
            <a:solidFill>
              <a:srgbClr val="FFCD00"/>
            </a:solidFill>
            <a:prstDash val="solid"/>
            <a:round/>
            <a:headEnd type="none" w="sm" len="sm"/>
            <a:tailEnd type="triangle" w="sm" len="sm"/>
          </a:ln>
        </p:spPr>
      </p:cxnSp>
      <p:sp>
        <p:nvSpPr>
          <p:cNvPr id="32" name="Google Shape;326;p29">
            <a:extLst>
              <a:ext uri="{FF2B5EF4-FFF2-40B4-BE49-F238E27FC236}">
                <a16:creationId xmlns:a16="http://schemas.microsoft.com/office/drawing/2014/main" id="{6741B492-3488-4B09-8B50-6EDD468B2576}"/>
              </a:ext>
            </a:extLst>
          </p:cNvPr>
          <p:cNvSpPr/>
          <p:nvPr/>
        </p:nvSpPr>
        <p:spPr>
          <a:xfrm>
            <a:off x="3149340" y="1066135"/>
            <a:ext cx="1276828" cy="1170934"/>
          </a:xfrm>
          <a:prstGeom prst="ellipse">
            <a:avLst/>
          </a:prstGeom>
          <a:noFill/>
          <a:ln w="57150" cap="flat" cmpd="sng">
            <a:solidFill>
              <a:srgbClr val="FFCD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200" b="1" dirty="0"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33" name="Google Shape;71;p12">
            <a:extLst>
              <a:ext uri="{FF2B5EF4-FFF2-40B4-BE49-F238E27FC236}">
                <a16:creationId xmlns:a16="http://schemas.microsoft.com/office/drawing/2014/main" id="{F785869A-CF65-4048-9F5C-A150FF5ADE0A}"/>
              </a:ext>
            </a:extLst>
          </p:cNvPr>
          <p:cNvSpPr txBox="1">
            <a:spLocks/>
          </p:cNvSpPr>
          <p:nvPr/>
        </p:nvSpPr>
        <p:spPr>
          <a:xfrm>
            <a:off x="3149341" y="1296609"/>
            <a:ext cx="1419610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1800" dirty="0"/>
              <a:t>Mechanical</a:t>
            </a:r>
          </a:p>
        </p:txBody>
      </p:sp>
      <p:cxnSp>
        <p:nvCxnSpPr>
          <p:cNvPr id="34" name="Google Shape;329;p29">
            <a:extLst>
              <a:ext uri="{FF2B5EF4-FFF2-40B4-BE49-F238E27FC236}">
                <a16:creationId xmlns:a16="http://schemas.microsoft.com/office/drawing/2014/main" id="{2C357A24-58D5-4D81-9791-9B850A81E0FD}"/>
              </a:ext>
            </a:extLst>
          </p:cNvPr>
          <p:cNvCxnSpPr>
            <a:cxnSpLocks/>
          </p:cNvCxnSpPr>
          <p:nvPr/>
        </p:nvCxnSpPr>
        <p:spPr>
          <a:xfrm flipH="1" flipV="1">
            <a:off x="4389291" y="1933918"/>
            <a:ext cx="496174" cy="338278"/>
          </a:xfrm>
          <a:prstGeom prst="straightConnector1">
            <a:avLst/>
          </a:prstGeom>
          <a:noFill/>
          <a:ln w="38100" cap="flat" cmpd="sng">
            <a:solidFill>
              <a:srgbClr val="FFCD00"/>
            </a:solidFill>
            <a:prstDash val="solid"/>
            <a:round/>
            <a:headEnd type="none" w="sm" len="sm"/>
            <a:tailEnd type="triangle" w="sm" len="sm"/>
          </a:ln>
        </p:spPr>
      </p:cxnSp>
      <p:sp>
        <p:nvSpPr>
          <p:cNvPr id="35" name="Google Shape;326;p29">
            <a:extLst>
              <a:ext uri="{FF2B5EF4-FFF2-40B4-BE49-F238E27FC236}">
                <a16:creationId xmlns:a16="http://schemas.microsoft.com/office/drawing/2014/main" id="{F582D417-766A-43F7-A7FC-E1D3DFAA7067}"/>
              </a:ext>
            </a:extLst>
          </p:cNvPr>
          <p:cNvSpPr/>
          <p:nvPr/>
        </p:nvSpPr>
        <p:spPr>
          <a:xfrm>
            <a:off x="3614166" y="2914761"/>
            <a:ext cx="996399" cy="980541"/>
          </a:xfrm>
          <a:prstGeom prst="ellipse">
            <a:avLst/>
          </a:prstGeom>
          <a:noFill/>
          <a:ln w="57150" cap="flat" cmpd="sng">
            <a:solidFill>
              <a:srgbClr val="FFCD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200" b="1" dirty="0"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36" name="Google Shape;71;p12">
            <a:extLst>
              <a:ext uri="{FF2B5EF4-FFF2-40B4-BE49-F238E27FC236}">
                <a16:creationId xmlns:a16="http://schemas.microsoft.com/office/drawing/2014/main" id="{09BAD45E-5B04-4550-B037-46EE3A07DB14}"/>
              </a:ext>
            </a:extLst>
          </p:cNvPr>
          <p:cNvSpPr txBox="1">
            <a:spLocks/>
          </p:cNvSpPr>
          <p:nvPr/>
        </p:nvSpPr>
        <p:spPr>
          <a:xfrm>
            <a:off x="3588362" y="3048859"/>
            <a:ext cx="1419610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1800" dirty="0"/>
              <a:t>Electrical</a:t>
            </a:r>
          </a:p>
        </p:txBody>
      </p:sp>
      <p:cxnSp>
        <p:nvCxnSpPr>
          <p:cNvPr id="37" name="Google Shape;329;p29">
            <a:extLst>
              <a:ext uri="{FF2B5EF4-FFF2-40B4-BE49-F238E27FC236}">
                <a16:creationId xmlns:a16="http://schemas.microsoft.com/office/drawing/2014/main" id="{FABB4103-488F-4F7D-BFC6-150A9A8D0E5D}"/>
              </a:ext>
            </a:extLst>
          </p:cNvPr>
          <p:cNvCxnSpPr>
            <a:cxnSpLocks/>
          </p:cNvCxnSpPr>
          <p:nvPr/>
        </p:nvCxnSpPr>
        <p:spPr>
          <a:xfrm flipH="1">
            <a:off x="4558426" y="2864710"/>
            <a:ext cx="485910" cy="265063"/>
          </a:xfrm>
          <a:prstGeom prst="straightConnector1">
            <a:avLst/>
          </a:prstGeom>
          <a:noFill/>
          <a:ln w="38100" cap="flat" cmpd="sng">
            <a:solidFill>
              <a:srgbClr val="FFCD00"/>
            </a:solidFill>
            <a:prstDash val="solid"/>
            <a:round/>
            <a:headEnd type="none" w="sm" len="sm"/>
            <a:tailEnd type="triangle" w="sm" len="sm"/>
          </a:ln>
        </p:spPr>
      </p:cxnSp>
      <p:sp>
        <p:nvSpPr>
          <p:cNvPr id="38" name="Google Shape;326;p29">
            <a:extLst>
              <a:ext uri="{FF2B5EF4-FFF2-40B4-BE49-F238E27FC236}">
                <a16:creationId xmlns:a16="http://schemas.microsoft.com/office/drawing/2014/main" id="{8D953277-6F43-4A3F-9B35-A8FC27DE67F7}"/>
              </a:ext>
            </a:extLst>
          </p:cNvPr>
          <p:cNvSpPr/>
          <p:nvPr/>
        </p:nvSpPr>
        <p:spPr>
          <a:xfrm>
            <a:off x="2010061" y="3715741"/>
            <a:ext cx="1187014" cy="1170934"/>
          </a:xfrm>
          <a:prstGeom prst="ellipse">
            <a:avLst/>
          </a:prstGeom>
          <a:noFill/>
          <a:ln w="82550" cap="flat" cmpd="sng">
            <a:solidFill>
              <a:srgbClr val="FFCD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200" b="1" dirty="0"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39" name="Google Shape;71;p12">
            <a:extLst>
              <a:ext uri="{FF2B5EF4-FFF2-40B4-BE49-F238E27FC236}">
                <a16:creationId xmlns:a16="http://schemas.microsoft.com/office/drawing/2014/main" id="{18AD7E89-6630-4C96-A6EE-582B639CED97}"/>
              </a:ext>
            </a:extLst>
          </p:cNvPr>
          <p:cNvSpPr txBox="1">
            <a:spLocks/>
          </p:cNvSpPr>
          <p:nvPr/>
        </p:nvSpPr>
        <p:spPr>
          <a:xfrm>
            <a:off x="2174744" y="4022302"/>
            <a:ext cx="94763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800" dirty="0"/>
              <a:t>Cost</a:t>
            </a:r>
          </a:p>
        </p:txBody>
      </p:sp>
      <p:sp>
        <p:nvSpPr>
          <p:cNvPr id="40" name="Google Shape;326;p29">
            <a:extLst>
              <a:ext uri="{FF2B5EF4-FFF2-40B4-BE49-F238E27FC236}">
                <a16:creationId xmlns:a16="http://schemas.microsoft.com/office/drawing/2014/main" id="{9832361B-396D-439E-9F61-70E2E7BD1A94}"/>
              </a:ext>
            </a:extLst>
          </p:cNvPr>
          <p:cNvSpPr/>
          <p:nvPr/>
        </p:nvSpPr>
        <p:spPr>
          <a:xfrm>
            <a:off x="4930718" y="1843435"/>
            <a:ext cx="1215014" cy="1170934"/>
          </a:xfrm>
          <a:prstGeom prst="ellipse">
            <a:avLst/>
          </a:prstGeom>
          <a:noFill/>
          <a:ln w="82550" cap="flat" cmpd="sng">
            <a:solidFill>
              <a:srgbClr val="FFCD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200" b="1" dirty="0"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41" name="Google Shape;326;p29">
            <a:extLst>
              <a:ext uri="{FF2B5EF4-FFF2-40B4-BE49-F238E27FC236}">
                <a16:creationId xmlns:a16="http://schemas.microsoft.com/office/drawing/2014/main" id="{82A58365-B0C8-442D-8927-F64BAB6A4AF1}"/>
              </a:ext>
            </a:extLst>
          </p:cNvPr>
          <p:cNvSpPr/>
          <p:nvPr/>
        </p:nvSpPr>
        <p:spPr>
          <a:xfrm>
            <a:off x="6732677" y="2674987"/>
            <a:ext cx="1109845" cy="1159000"/>
          </a:xfrm>
          <a:prstGeom prst="ellipse">
            <a:avLst/>
          </a:prstGeom>
          <a:noFill/>
          <a:ln w="57150" cap="flat" cmpd="sng">
            <a:solidFill>
              <a:srgbClr val="FFCD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200" b="1" dirty="0"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44" name="Google Shape;326;p29">
            <a:extLst>
              <a:ext uri="{FF2B5EF4-FFF2-40B4-BE49-F238E27FC236}">
                <a16:creationId xmlns:a16="http://schemas.microsoft.com/office/drawing/2014/main" id="{14586726-7866-46F1-9D61-955AC83E8810}"/>
              </a:ext>
            </a:extLst>
          </p:cNvPr>
          <p:cNvSpPr/>
          <p:nvPr/>
        </p:nvSpPr>
        <p:spPr>
          <a:xfrm>
            <a:off x="829331" y="1520215"/>
            <a:ext cx="1689046" cy="1655644"/>
          </a:xfrm>
          <a:prstGeom prst="ellipse">
            <a:avLst/>
          </a:prstGeom>
          <a:noFill/>
          <a:ln w="82550" cap="flat" cmpd="sng">
            <a:solidFill>
              <a:srgbClr val="FFCD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200" b="1" dirty="0"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45" name="Google Shape;71;p12">
            <a:extLst>
              <a:ext uri="{FF2B5EF4-FFF2-40B4-BE49-F238E27FC236}">
                <a16:creationId xmlns:a16="http://schemas.microsoft.com/office/drawing/2014/main" id="{3C9AC94F-2873-4603-82C8-E411ECB6E101}"/>
              </a:ext>
            </a:extLst>
          </p:cNvPr>
          <p:cNvSpPr txBox="1">
            <a:spLocks/>
          </p:cNvSpPr>
          <p:nvPr/>
        </p:nvSpPr>
        <p:spPr>
          <a:xfrm>
            <a:off x="792597" y="1992612"/>
            <a:ext cx="207066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400" dirty="0"/>
              <a:t>Introduction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F3143B-3D77-40C5-B49F-57592AA4C6F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51009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Introduction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668233" y="588319"/>
            <a:ext cx="5478339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A2EB8299-88BB-4665-A098-0095791809EA}"/>
              </a:ext>
            </a:extLst>
          </p:cNvPr>
          <p:cNvSpPr/>
          <p:nvPr/>
        </p:nvSpPr>
        <p:spPr>
          <a:xfrm>
            <a:off x="563443" y="1509921"/>
            <a:ext cx="7724546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1" hangingPunct="1">
              <a:defRPr/>
            </a:pPr>
            <a:r>
              <a:rPr lang="en-US" sz="2200" dirty="0">
                <a:solidFill>
                  <a:schemeClr val="tx1"/>
                </a:solidFill>
                <a:latin typeface="Lora"/>
                <a:cs typeface="Aldhabi" pitchFamily="2" charset="-78"/>
              </a:rPr>
              <a:t>   The project includes an integrated detailed design for a modern secondary school for girls in Nablus city. </a:t>
            </a:r>
          </a:p>
          <a:p>
            <a:pPr algn="just" eaLnBrk="1" hangingPunct="1">
              <a:defRPr/>
            </a:pPr>
            <a:r>
              <a:rPr lang="en-US" sz="2200" dirty="0">
                <a:solidFill>
                  <a:schemeClr val="tx1"/>
                </a:solidFill>
                <a:latin typeface="Lora"/>
                <a:cs typeface="Aldhabi" pitchFamily="2" charset="-78"/>
              </a:rPr>
              <a:t> </a:t>
            </a:r>
          </a:p>
          <a:p>
            <a:pPr algn="just" eaLnBrk="1" hangingPunct="1">
              <a:defRPr/>
            </a:pPr>
            <a:r>
              <a:rPr lang="en-US" sz="2200" dirty="0">
                <a:solidFill>
                  <a:schemeClr val="tx1"/>
                </a:solidFill>
                <a:latin typeface="Lora"/>
                <a:cs typeface="Aldhabi" pitchFamily="2" charset="-78"/>
              </a:rPr>
              <a:t>The school has a capacity of 480 students and consists of four floors in addition to the basement.</a:t>
            </a:r>
          </a:p>
          <a:p>
            <a:pPr algn="just" eaLnBrk="1" hangingPunct="1">
              <a:defRPr/>
            </a:pPr>
            <a:endParaRPr lang="en-US" sz="2200" dirty="0">
              <a:solidFill>
                <a:schemeClr val="tx1"/>
              </a:solidFill>
              <a:latin typeface="Lora"/>
            </a:endParaRPr>
          </a:p>
        </p:txBody>
      </p:sp>
      <p:grpSp>
        <p:nvGrpSpPr>
          <p:cNvPr id="37" name="Google Shape;72;p12">
            <a:extLst>
              <a:ext uri="{FF2B5EF4-FFF2-40B4-BE49-F238E27FC236}">
                <a16:creationId xmlns:a16="http://schemas.microsoft.com/office/drawing/2014/main" id="{41B6BB4C-3C0B-428D-9B11-9086AB450604}"/>
              </a:ext>
            </a:extLst>
          </p:cNvPr>
          <p:cNvGrpSpPr/>
          <p:nvPr/>
        </p:nvGrpSpPr>
        <p:grpSpPr>
          <a:xfrm>
            <a:off x="761522" y="404038"/>
            <a:ext cx="269837" cy="372141"/>
            <a:chOff x="6718575" y="2318625"/>
            <a:chExt cx="256950" cy="407375"/>
          </a:xfrm>
        </p:grpSpPr>
        <p:sp>
          <p:nvSpPr>
            <p:cNvPr id="38" name="Google Shape;73;p12">
              <a:extLst>
                <a:ext uri="{FF2B5EF4-FFF2-40B4-BE49-F238E27FC236}">
                  <a16:creationId xmlns:a16="http://schemas.microsoft.com/office/drawing/2014/main" id="{8352851F-6E3E-4459-8D47-164A53D73817}"/>
                </a:ext>
              </a:extLst>
            </p:cNvPr>
            <p:cNvSpPr/>
            <p:nvPr/>
          </p:nvSpPr>
          <p:spPr>
            <a:xfrm>
              <a:off x="6795900" y="2673600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2"/>
                  </a:moveTo>
                  <a:lnTo>
                    <a:pt x="4092" y="1"/>
                  </a:lnTo>
                  <a:lnTo>
                    <a:pt x="0" y="1"/>
                  </a:lnTo>
                  <a:lnTo>
                    <a:pt x="0" y="902"/>
                  </a:lnTo>
                  <a:lnTo>
                    <a:pt x="4092" y="902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74;p12">
              <a:extLst>
                <a:ext uri="{FF2B5EF4-FFF2-40B4-BE49-F238E27FC236}">
                  <a16:creationId xmlns:a16="http://schemas.microsoft.com/office/drawing/2014/main" id="{FAF6F9B7-DC26-4E0C-A427-EFBC4D54F245}"/>
                </a:ext>
              </a:extLst>
            </p:cNvPr>
            <p:cNvSpPr/>
            <p:nvPr/>
          </p:nvSpPr>
          <p:spPr>
            <a:xfrm>
              <a:off x="6795900" y="2650475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1"/>
                  </a:moveTo>
                  <a:lnTo>
                    <a:pt x="4092" y="0"/>
                  </a:lnTo>
                  <a:lnTo>
                    <a:pt x="0" y="0"/>
                  </a:lnTo>
                  <a:lnTo>
                    <a:pt x="0" y="901"/>
                  </a:lnTo>
                  <a:lnTo>
                    <a:pt x="4092" y="901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75;p12">
              <a:extLst>
                <a:ext uri="{FF2B5EF4-FFF2-40B4-BE49-F238E27FC236}">
                  <a16:creationId xmlns:a16="http://schemas.microsoft.com/office/drawing/2014/main" id="{0B326B56-46A3-431F-97C7-8F897E555C0B}"/>
                </a:ext>
              </a:extLst>
            </p:cNvPr>
            <p:cNvSpPr/>
            <p:nvPr/>
          </p:nvSpPr>
          <p:spPr>
            <a:xfrm>
              <a:off x="6795900" y="2696125"/>
              <a:ext cx="102300" cy="29875"/>
            </a:xfrm>
            <a:custGeom>
              <a:avLst/>
              <a:gdLst/>
              <a:ahLst/>
              <a:cxnLst/>
              <a:rect l="l" t="t" r="r" b="b"/>
              <a:pathLst>
                <a:path w="4092" h="1195" fill="none" extrusionOk="0">
                  <a:moveTo>
                    <a:pt x="0" y="1"/>
                  </a:moveTo>
                  <a:lnTo>
                    <a:pt x="0" y="171"/>
                  </a:lnTo>
                  <a:lnTo>
                    <a:pt x="0" y="171"/>
                  </a:lnTo>
                  <a:lnTo>
                    <a:pt x="24" y="318"/>
                  </a:lnTo>
                  <a:lnTo>
                    <a:pt x="98" y="464"/>
                  </a:lnTo>
                  <a:lnTo>
                    <a:pt x="195" y="585"/>
                  </a:lnTo>
                  <a:lnTo>
                    <a:pt x="341" y="659"/>
                  </a:lnTo>
                  <a:lnTo>
                    <a:pt x="1875" y="1170"/>
                  </a:lnTo>
                  <a:lnTo>
                    <a:pt x="1875" y="1170"/>
                  </a:lnTo>
                  <a:lnTo>
                    <a:pt x="2046" y="1194"/>
                  </a:lnTo>
                  <a:lnTo>
                    <a:pt x="2046" y="1194"/>
                  </a:lnTo>
                  <a:lnTo>
                    <a:pt x="2216" y="1170"/>
                  </a:lnTo>
                  <a:lnTo>
                    <a:pt x="3751" y="659"/>
                  </a:lnTo>
                  <a:lnTo>
                    <a:pt x="3751" y="659"/>
                  </a:lnTo>
                  <a:lnTo>
                    <a:pt x="3897" y="585"/>
                  </a:lnTo>
                  <a:lnTo>
                    <a:pt x="3994" y="464"/>
                  </a:lnTo>
                  <a:lnTo>
                    <a:pt x="4067" y="318"/>
                  </a:lnTo>
                  <a:lnTo>
                    <a:pt x="4092" y="171"/>
                  </a:lnTo>
                  <a:lnTo>
                    <a:pt x="4092" y="1"/>
                  </a:lnTo>
                  <a:lnTo>
                    <a:pt x="0" y="1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76;p12">
              <a:extLst>
                <a:ext uri="{FF2B5EF4-FFF2-40B4-BE49-F238E27FC236}">
                  <a16:creationId xmlns:a16="http://schemas.microsoft.com/office/drawing/2014/main" id="{09391A7A-34AC-4523-B23D-13F1C313E8BE}"/>
                </a:ext>
              </a:extLst>
            </p:cNvPr>
            <p:cNvSpPr/>
            <p:nvPr/>
          </p:nvSpPr>
          <p:spPr>
            <a:xfrm>
              <a:off x="67849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6674"/>
                  </a:moveTo>
                  <a:lnTo>
                    <a:pt x="1413" y="6674"/>
                  </a:lnTo>
                  <a:lnTo>
                    <a:pt x="585" y="2850"/>
                  </a:lnTo>
                  <a:lnTo>
                    <a:pt x="1" y="1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77;p12">
              <a:extLst>
                <a:ext uri="{FF2B5EF4-FFF2-40B4-BE49-F238E27FC236}">
                  <a16:creationId xmlns:a16="http://schemas.microsoft.com/office/drawing/2014/main" id="{A2C4B7FE-36B8-4B2A-B373-7133BC9A1B2D}"/>
                </a:ext>
              </a:extLst>
            </p:cNvPr>
            <p:cNvSpPr/>
            <p:nvPr/>
          </p:nvSpPr>
          <p:spPr>
            <a:xfrm>
              <a:off x="6718575" y="2318625"/>
              <a:ext cx="256950" cy="307525"/>
            </a:xfrm>
            <a:custGeom>
              <a:avLst/>
              <a:gdLst/>
              <a:ahLst/>
              <a:cxnLst/>
              <a:rect l="l" t="t" r="r" b="b"/>
              <a:pathLst>
                <a:path w="10278" h="12301" fill="none" extrusionOk="0">
                  <a:moveTo>
                    <a:pt x="7185" y="12300"/>
                  </a:moveTo>
                  <a:lnTo>
                    <a:pt x="7185" y="12300"/>
                  </a:lnTo>
                  <a:lnTo>
                    <a:pt x="7307" y="11764"/>
                  </a:lnTo>
                  <a:lnTo>
                    <a:pt x="7477" y="11253"/>
                  </a:lnTo>
                  <a:lnTo>
                    <a:pt x="7672" y="10766"/>
                  </a:lnTo>
                  <a:lnTo>
                    <a:pt x="7891" y="10327"/>
                  </a:lnTo>
                  <a:lnTo>
                    <a:pt x="8135" y="9913"/>
                  </a:lnTo>
                  <a:lnTo>
                    <a:pt x="8378" y="9499"/>
                  </a:lnTo>
                  <a:lnTo>
                    <a:pt x="8914" y="8720"/>
                  </a:lnTo>
                  <a:lnTo>
                    <a:pt x="9182" y="8330"/>
                  </a:lnTo>
                  <a:lnTo>
                    <a:pt x="9425" y="7941"/>
                  </a:lnTo>
                  <a:lnTo>
                    <a:pt x="9645" y="7551"/>
                  </a:lnTo>
                  <a:lnTo>
                    <a:pt x="9864" y="7113"/>
                  </a:lnTo>
                  <a:lnTo>
                    <a:pt x="10034" y="6674"/>
                  </a:lnTo>
                  <a:lnTo>
                    <a:pt x="10156" y="6187"/>
                  </a:lnTo>
                  <a:lnTo>
                    <a:pt x="10229" y="5676"/>
                  </a:lnTo>
                  <a:lnTo>
                    <a:pt x="10253" y="5408"/>
                  </a:lnTo>
                  <a:lnTo>
                    <a:pt x="10278" y="5140"/>
                  </a:lnTo>
                  <a:lnTo>
                    <a:pt x="10278" y="5140"/>
                  </a:lnTo>
                  <a:lnTo>
                    <a:pt x="10229" y="4604"/>
                  </a:lnTo>
                  <a:lnTo>
                    <a:pt x="10156" y="4093"/>
                  </a:lnTo>
                  <a:lnTo>
                    <a:pt x="10034" y="3605"/>
                  </a:lnTo>
                  <a:lnTo>
                    <a:pt x="9864" y="3143"/>
                  </a:lnTo>
                  <a:lnTo>
                    <a:pt x="9645" y="2680"/>
                  </a:lnTo>
                  <a:lnTo>
                    <a:pt x="9401" y="2266"/>
                  </a:lnTo>
                  <a:lnTo>
                    <a:pt x="9084" y="1876"/>
                  </a:lnTo>
                  <a:lnTo>
                    <a:pt x="8768" y="1511"/>
                  </a:lnTo>
                  <a:lnTo>
                    <a:pt x="8402" y="1170"/>
                  </a:lnTo>
                  <a:lnTo>
                    <a:pt x="8013" y="878"/>
                  </a:lnTo>
                  <a:lnTo>
                    <a:pt x="7574" y="634"/>
                  </a:lnTo>
                  <a:lnTo>
                    <a:pt x="7136" y="415"/>
                  </a:lnTo>
                  <a:lnTo>
                    <a:pt x="6673" y="244"/>
                  </a:lnTo>
                  <a:lnTo>
                    <a:pt x="6162" y="98"/>
                  </a:lnTo>
                  <a:lnTo>
                    <a:pt x="5675" y="25"/>
                  </a:lnTo>
                  <a:lnTo>
                    <a:pt x="5139" y="1"/>
                  </a:lnTo>
                  <a:lnTo>
                    <a:pt x="5139" y="1"/>
                  </a:lnTo>
                  <a:lnTo>
                    <a:pt x="4603" y="25"/>
                  </a:lnTo>
                  <a:lnTo>
                    <a:pt x="4116" y="98"/>
                  </a:lnTo>
                  <a:lnTo>
                    <a:pt x="3605" y="244"/>
                  </a:lnTo>
                  <a:lnTo>
                    <a:pt x="3142" y="415"/>
                  </a:lnTo>
                  <a:lnTo>
                    <a:pt x="2703" y="634"/>
                  </a:lnTo>
                  <a:lnTo>
                    <a:pt x="2265" y="878"/>
                  </a:lnTo>
                  <a:lnTo>
                    <a:pt x="1875" y="1170"/>
                  </a:lnTo>
                  <a:lnTo>
                    <a:pt x="1510" y="1511"/>
                  </a:lnTo>
                  <a:lnTo>
                    <a:pt x="1193" y="1876"/>
                  </a:lnTo>
                  <a:lnTo>
                    <a:pt x="877" y="2266"/>
                  </a:lnTo>
                  <a:lnTo>
                    <a:pt x="633" y="2680"/>
                  </a:lnTo>
                  <a:lnTo>
                    <a:pt x="414" y="3143"/>
                  </a:lnTo>
                  <a:lnTo>
                    <a:pt x="244" y="3605"/>
                  </a:lnTo>
                  <a:lnTo>
                    <a:pt x="122" y="4093"/>
                  </a:lnTo>
                  <a:lnTo>
                    <a:pt x="49" y="4604"/>
                  </a:lnTo>
                  <a:lnTo>
                    <a:pt x="0" y="5140"/>
                  </a:lnTo>
                  <a:lnTo>
                    <a:pt x="0" y="5140"/>
                  </a:lnTo>
                  <a:lnTo>
                    <a:pt x="24" y="5408"/>
                  </a:lnTo>
                  <a:lnTo>
                    <a:pt x="49" y="5676"/>
                  </a:lnTo>
                  <a:lnTo>
                    <a:pt x="122" y="6187"/>
                  </a:lnTo>
                  <a:lnTo>
                    <a:pt x="244" y="6674"/>
                  </a:lnTo>
                  <a:lnTo>
                    <a:pt x="414" y="7113"/>
                  </a:lnTo>
                  <a:lnTo>
                    <a:pt x="633" y="7551"/>
                  </a:lnTo>
                  <a:lnTo>
                    <a:pt x="852" y="7941"/>
                  </a:lnTo>
                  <a:lnTo>
                    <a:pt x="1096" y="8330"/>
                  </a:lnTo>
                  <a:lnTo>
                    <a:pt x="1364" y="8720"/>
                  </a:lnTo>
                  <a:lnTo>
                    <a:pt x="1900" y="9499"/>
                  </a:lnTo>
                  <a:lnTo>
                    <a:pt x="2143" y="9913"/>
                  </a:lnTo>
                  <a:lnTo>
                    <a:pt x="2387" y="10327"/>
                  </a:lnTo>
                  <a:lnTo>
                    <a:pt x="2606" y="10766"/>
                  </a:lnTo>
                  <a:lnTo>
                    <a:pt x="2801" y="11253"/>
                  </a:lnTo>
                  <a:lnTo>
                    <a:pt x="2971" y="11764"/>
                  </a:lnTo>
                  <a:lnTo>
                    <a:pt x="3093" y="1230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78;p12">
              <a:extLst>
                <a:ext uri="{FF2B5EF4-FFF2-40B4-BE49-F238E27FC236}">
                  <a16:creationId xmlns:a16="http://schemas.microsoft.com/office/drawing/2014/main" id="{467E3552-C41F-4B40-B136-061F2E9326A5}"/>
                </a:ext>
              </a:extLst>
            </p:cNvPr>
            <p:cNvSpPr/>
            <p:nvPr/>
          </p:nvSpPr>
          <p:spPr>
            <a:xfrm>
              <a:off x="68738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1"/>
                  </a:moveTo>
                  <a:lnTo>
                    <a:pt x="1413" y="1"/>
                  </a:lnTo>
                  <a:lnTo>
                    <a:pt x="829" y="2850"/>
                  </a:lnTo>
                  <a:lnTo>
                    <a:pt x="1" y="6674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79;p12">
              <a:extLst>
                <a:ext uri="{FF2B5EF4-FFF2-40B4-BE49-F238E27FC236}">
                  <a16:creationId xmlns:a16="http://schemas.microsoft.com/office/drawing/2014/main" id="{21A50616-2295-4DE3-8332-92724645EA67}"/>
                </a:ext>
              </a:extLst>
            </p:cNvPr>
            <p:cNvSpPr/>
            <p:nvPr/>
          </p:nvSpPr>
          <p:spPr>
            <a:xfrm>
              <a:off x="6801975" y="2453200"/>
              <a:ext cx="90150" cy="19500"/>
            </a:xfrm>
            <a:custGeom>
              <a:avLst/>
              <a:gdLst/>
              <a:ahLst/>
              <a:cxnLst/>
              <a:rect l="l" t="t" r="r" b="b"/>
              <a:pathLst>
                <a:path w="3606" h="780" fill="none" extrusionOk="0">
                  <a:moveTo>
                    <a:pt x="1" y="73"/>
                  </a:moveTo>
                  <a:lnTo>
                    <a:pt x="829" y="780"/>
                  </a:lnTo>
                  <a:lnTo>
                    <a:pt x="1657" y="73"/>
                  </a:lnTo>
                  <a:lnTo>
                    <a:pt x="1657" y="73"/>
                  </a:lnTo>
                  <a:lnTo>
                    <a:pt x="1730" y="25"/>
                  </a:lnTo>
                  <a:lnTo>
                    <a:pt x="1803" y="0"/>
                  </a:lnTo>
                  <a:lnTo>
                    <a:pt x="1876" y="25"/>
                  </a:lnTo>
                  <a:lnTo>
                    <a:pt x="1949" y="73"/>
                  </a:lnTo>
                  <a:lnTo>
                    <a:pt x="2777" y="780"/>
                  </a:lnTo>
                  <a:lnTo>
                    <a:pt x="3605" y="7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80;p12">
              <a:extLst>
                <a:ext uri="{FF2B5EF4-FFF2-40B4-BE49-F238E27FC236}">
                  <a16:creationId xmlns:a16="http://schemas.microsoft.com/office/drawing/2014/main" id="{F4F6F22D-AB2D-40A4-A0B2-06F60DAC2000}"/>
                </a:ext>
              </a:extLst>
            </p:cNvPr>
            <p:cNvSpPr/>
            <p:nvPr/>
          </p:nvSpPr>
          <p:spPr>
            <a:xfrm>
              <a:off x="6795900" y="2628550"/>
              <a:ext cx="102300" cy="25"/>
            </a:xfrm>
            <a:custGeom>
              <a:avLst/>
              <a:gdLst/>
              <a:ahLst/>
              <a:cxnLst/>
              <a:rect l="l" t="t" r="r" b="b"/>
              <a:pathLst>
                <a:path w="4092" h="1" fill="none" extrusionOk="0">
                  <a:moveTo>
                    <a:pt x="0" y="1"/>
                  </a:moveTo>
                  <a:lnTo>
                    <a:pt x="4092" y="1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D26C97D-A647-47EE-A7DD-045C0F3E3E0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047660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5"/>
          <p:cNvSpPr txBox="1">
            <a:spLocks noGrp="1"/>
          </p:cNvSpPr>
          <p:nvPr>
            <p:ph type="ctrTitle"/>
          </p:nvPr>
        </p:nvSpPr>
        <p:spPr>
          <a:xfrm>
            <a:off x="1905261" y="1704156"/>
            <a:ext cx="4495533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ARCHITECTURAL DESIGN</a:t>
            </a:r>
            <a:endParaRPr dirty="0"/>
          </a:p>
        </p:txBody>
      </p:sp>
      <p:sp>
        <p:nvSpPr>
          <p:cNvPr id="112" name="Google Shape;112;p15"/>
          <p:cNvSpPr txBox="1"/>
          <p:nvPr/>
        </p:nvSpPr>
        <p:spPr>
          <a:xfrm>
            <a:off x="1112709" y="2280517"/>
            <a:ext cx="543900" cy="5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Lora"/>
                <a:ea typeface="Lora"/>
                <a:cs typeface="Lora"/>
                <a:sym typeface="Lora"/>
              </a:rPr>
              <a:t>1</a:t>
            </a:r>
            <a:endParaRPr sz="2400" dirty="0">
              <a:latin typeface="Lora"/>
              <a:ea typeface="Lora"/>
              <a:cs typeface="Lora"/>
              <a:sym typeface="Lor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Site analysis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668233" y="588319"/>
            <a:ext cx="5478339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A2EB8299-88BB-4665-A098-0095791809EA}"/>
              </a:ext>
            </a:extLst>
          </p:cNvPr>
          <p:cNvSpPr/>
          <p:nvPr/>
        </p:nvSpPr>
        <p:spPr>
          <a:xfrm>
            <a:off x="517383" y="1170210"/>
            <a:ext cx="5398750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Location</a:t>
            </a:r>
          </a:p>
          <a:p>
            <a:pPr marL="76200" lvl="0">
              <a:spcBef>
                <a:spcPts val="600"/>
              </a:spcBef>
              <a:buSzPts val="2400"/>
            </a:pPr>
            <a:r>
              <a:rPr lang="en-US" sz="1800" dirty="0">
                <a:latin typeface="Lora"/>
              </a:rPr>
              <a:t> The site is located in Al-</a:t>
            </a:r>
            <a:r>
              <a:rPr lang="en-US" sz="1800" dirty="0" err="1">
                <a:latin typeface="Lora"/>
              </a:rPr>
              <a:t>Ma’ajeen</a:t>
            </a:r>
            <a:r>
              <a:rPr lang="en-US" sz="1800" dirty="0">
                <a:latin typeface="Lora"/>
              </a:rPr>
              <a:t> in Nablus, Palestine</a:t>
            </a:r>
          </a:p>
          <a:p>
            <a:pPr marL="76200" lvl="0">
              <a:spcBef>
                <a:spcPts val="600"/>
              </a:spcBef>
              <a:buSzPts val="2400"/>
            </a:pPr>
            <a:endParaRPr lang="en-US" sz="2200" dirty="0">
              <a:latin typeface="Lora"/>
            </a:endParaRPr>
          </a:p>
          <a:p>
            <a:pPr marL="457200" lvl="0" indent="-381000">
              <a:buSzPts val="2400"/>
              <a:buChar char="◉"/>
            </a:pPr>
            <a:r>
              <a:rPr lang="en-US" sz="2200" dirty="0">
                <a:latin typeface="Lora"/>
              </a:rPr>
              <a:t>Area = 4150 m</a:t>
            </a:r>
            <a:r>
              <a:rPr lang="en-US" sz="2000" b="1" dirty="0"/>
              <a:t>²</a:t>
            </a:r>
          </a:p>
          <a:p>
            <a:pPr marL="457200" lvl="0" indent="-381000">
              <a:buSzPts val="2400"/>
              <a:buChar char="◉"/>
            </a:pPr>
            <a:endParaRPr lang="en-US" sz="2000" dirty="0">
              <a:latin typeface="Lora"/>
            </a:endParaRPr>
          </a:p>
          <a:p>
            <a:pPr marL="457200" lvl="0" indent="-381000">
              <a:buSzPts val="2400"/>
              <a:buChar char="◉"/>
            </a:pPr>
            <a:r>
              <a:rPr lang="en-US" sz="2200" dirty="0">
                <a:latin typeface="Lora"/>
              </a:rPr>
              <a:t>Slope, 10%</a:t>
            </a:r>
            <a:endParaRPr lang="ar-JO" sz="2200" dirty="0">
              <a:latin typeface="Lora"/>
            </a:endParaRPr>
          </a:p>
          <a:p>
            <a:pPr marL="76200" lvl="0">
              <a:buSzPts val="2400"/>
            </a:pPr>
            <a:endParaRPr lang="en-US" sz="2200" dirty="0">
              <a:latin typeface="Lora"/>
            </a:endParaRPr>
          </a:p>
          <a:p>
            <a:pPr marL="457200" lvl="2" indent="-381000">
              <a:buSzPts val="2400"/>
              <a:buChar char="◉"/>
            </a:pPr>
            <a:r>
              <a:rPr lang="en-US" sz="2200" dirty="0">
                <a:latin typeface="Lora"/>
              </a:rPr>
              <a:t>Zone regulations</a:t>
            </a:r>
          </a:p>
          <a:p>
            <a:pPr marL="76200" lvl="0">
              <a:buSzPts val="2400"/>
            </a:pPr>
            <a:r>
              <a:rPr lang="en-US" sz="2200" dirty="0">
                <a:latin typeface="Lora"/>
              </a:rPr>
              <a:t> </a:t>
            </a:r>
          </a:p>
          <a:p>
            <a:pPr marL="457200" lvl="0" indent="-381000">
              <a:buSzPts val="2400"/>
              <a:buChar char="◉"/>
            </a:pPr>
            <a:r>
              <a:rPr lang="en-US" sz="2200" dirty="0">
                <a:latin typeface="Lora"/>
              </a:rPr>
              <a:t>Streets surrounding the site</a:t>
            </a:r>
          </a:p>
          <a:p>
            <a:pPr marL="76200" lvl="0">
              <a:buSzPts val="2400"/>
            </a:pPr>
            <a:r>
              <a:rPr lang="en-US" sz="2200" dirty="0">
                <a:latin typeface="Lora"/>
              </a:rPr>
              <a:t> </a:t>
            </a:r>
          </a:p>
        </p:txBody>
      </p: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1D1CC1AB-246C-4948-BA7E-7F192D2AE1D8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218" y="2010648"/>
            <a:ext cx="3593805" cy="254453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C178AD-89E6-4507-84BD-85800FACEAE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032051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2721935" y="613225"/>
            <a:ext cx="6424637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20E1624-6C0F-42CD-8BDD-51861A8F5B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8220174"/>
              </p:ext>
            </p:extLst>
          </p:nvPr>
        </p:nvGraphicFramePr>
        <p:xfrm>
          <a:off x="709112" y="1740135"/>
          <a:ext cx="3999616" cy="3039391"/>
        </p:xfrm>
        <a:graphic>
          <a:graphicData uri="http://schemas.openxmlformats.org/drawingml/2006/table">
            <a:tbl>
              <a:tblPr firstRow="1" firstCol="1" bandRow="1">
                <a:tableStyleId>{775F4258-9DCB-4364-94DC-38F5FBF82F94}</a:tableStyleId>
              </a:tblPr>
              <a:tblGrid>
                <a:gridCol w="1262638">
                  <a:extLst>
                    <a:ext uri="{9D8B030D-6E8A-4147-A177-3AD203B41FA5}">
                      <a16:colId xmlns:a16="http://schemas.microsoft.com/office/drawing/2014/main" val="4071741243"/>
                    </a:ext>
                  </a:extLst>
                </a:gridCol>
                <a:gridCol w="1247091">
                  <a:extLst>
                    <a:ext uri="{9D8B030D-6E8A-4147-A177-3AD203B41FA5}">
                      <a16:colId xmlns:a16="http://schemas.microsoft.com/office/drawing/2014/main" val="1985959797"/>
                    </a:ext>
                  </a:extLst>
                </a:gridCol>
                <a:gridCol w="1489887">
                  <a:extLst>
                    <a:ext uri="{9D8B030D-6E8A-4147-A177-3AD203B41FA5}">
                      <a16:colId xmlns:a16="http://schemas.microsoft.com/office/drawing/2014/main" val="519004815"/>
                    </a:ext>
                  </a:extLst>
                </a:gridCol>
              </a:tblGrid>
              <a:tr h="3293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Floor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Area of the floor (m²)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Number of Classroom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30990198"/>
                  </a:ext>
                </a:extLst>
              </a:tr>
              <a:tr h="3293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Basement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988 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76393544"/>
                  </a:ext>
                </a:extLst>
              </a:tr>
              <a:tr h="3293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Ground floor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767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24207359"/>
                  </a:ext>
                </a:extLst>
              </a:tr>
              <a:tr h="3293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First floor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875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04012948"/>
                  </a:ext>
                </a:extLst>
              </a:tr>
              <a:tr h="3293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Second floor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875 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8174818"/>
                  </a:ext>
                </a:extLst>
              </a:tr>
              <a:tr h="3293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Third floor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711 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23057246"/>
                  </a:ext>
                </a:extLst>
              </a:tr>
              <a:tr h="3293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Total Area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</a:rPr>
                        <a:t>4216</a:t>
                      </a:r>
                      <a:endParaRPr lang="en-US" sz="18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400300" algn="l"/>
                        </a:tabLst>
                      </a:pPr>
                      <a:r>
                        <a:rPr lang="en-US" sz="18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16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6510333"/>
                  </a:ext>
                </a:extLst>
              </a:tr>
            </a:tbl>
          </a:graphicData>
        </a:graphic>
      </p:graphicFrame>
      <p:sp>
        <p:nvSpPr>
          <p:cNvPr id="13" name="Google Shape;71;p12">
            <a:extLst>
              <a:ext uri="{FF2B5EF4-FFF2-40B4-BE49-F238E27FC236}">
                <a16:creationId xmlns:a16="http://schemas.microsoft.com/office/drawing/2014/main" id="{4A786ABA-6D52-46D7-8ED5-5194AC18A9BD}"/>
              </a:ext>
            </a:extLst>
          </p:cNvPr>
          <p:cNvSpPr txBox="1">
            <a:spLocks/>
          </p:cNvSpPr>
          <p:nvPr/>
        </p:nvSpPr>
        <p:spPr>
          <a:xfrm>
            <a:off x="572384" y="873218"/>
            <a:ext cx="3494414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Summary of school floors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4AFFAAB-FCAE-43B9-835F-56A8E62E495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</a:t>
            </a:fld>
            <a:endParaRPr lang="en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F9B83F-2E8C-4E30-9A0D-4118FF9641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0333"/>
          <a:stretch/>
        </p:blipFill>
        <p:spPr>
          <a:xfrm>
            <a:off x="5113967" y="2770676"/>
            <a:ext cx="3703610" cy="232334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5EF9438-AA88-4A84-9DB5-339C4EDD60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3966" y="634230"/>
            <a:ext cx="3703611" cy="208328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310254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School Site Plan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284921" y="613225"/>
            <a:ext cx="4861651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5DBE6564-E4B0-45AB-BF7D-A922F64709ED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563684" y="967969"/>
            <a:ext cx="5442474" cy="387531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B4050E-0EA9-409B-B1CC-A42AD97FE47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92086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Basement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359888" y="613225"/>
            <a:ext cx="5786684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4" name="Picture 13" descr="https://scontent.fjrs9-1.fna.fbcdn.net/v/t1.15752-9/59286057_433669140512134_1016526503065681920_n.png?_nc_cat=109&amp;_nc_ht=scontent.fjrs9-1.fna&amp;oh=3904eaa816b2ecbb99204fda40ac1d6b&amp;oe=5D766A0A">
            <a:extLst>
              <a:ext uri="{FF2B5EF4-FFF2-40B4-BE49-F238E27FC236}">
                <a16:creationId xmlns:a16="http://schemas.microsoft.com/office/drawing/2014/main" id="{9351FBBF-5E93-4475-ACF4-0AD5D8316636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152543"/>
            <a:ext cx="6115050" cy="3443012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0B01891-6E3F-40F7-9903-E07A07079B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9777142"/>
              </p:ext>
            </p:extLst>
          </p:nvPr>
        </p:nvGraphicFramePr>
        <p:xfrm>
          <a:off x="285750" y="1743749"/>
          <a:ext cx="2324326" cy="2260600"/>
        </p:xfrm>
        <a:graphic>
          <a:graphicData uri="http://schemas.openxmlformats.org/drawingml/2006/table">
            <a:tbl>
              <a:tblPr firstRow="1" bandRow="1">
                <a:tableStyleId>{775F4258-9DCB-4364-94DC-38F5FBF82F94}</a:tableStyleId>
              </a:tblPr>
              <a:tblGrid>
                <a:gridCol w="1382238">
                  <a:extLst>
                    <a:ext uri="{9D8B030D-6E8A-4147-A177-3AD203B41FA5}">
                      <a16:colId xmlns:a16="http://schemas.microsoft.com/office/drawing/2014/main" val="167059199"/>
                    </a:ext>
                  </a:extLst>
                </a:gridCol>
                <a:gridCol w="942088">
                  <a:extLst>
                    <a:ext uri="{9D8B030D-6E8A-4147-A177-3AD203B41FA5}">
                      <a16:colId xmlns:a16="http://schemas.microsoft.com/office/drawing/2014/main" val="3639285326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1500" b="1" dirty="0">
                          <a:latin typeface="Lora"/>
                        </a:rPr>
                        <a:t>Basement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US" sz="13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10391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Zone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2414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Electrical and mechanical 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56258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Storage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6705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Car 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20 car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2489412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CC465E4-FDE7-4F39-9C64-844A0BF6EDF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</a:t>
            </a:fld>
            <a:endParaRPr lang="en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83AAA82D-87D9-404C-8DBC-02FF3857CD0E}"/>
              </a:ext>
            </a:extLst>
          </p:cNvPr>
          <p:cNvSpPr/>
          <p:nvPr/>
        </p:nvSpPr>
        <p:spPr>
          <a:xfrm rot="11716140">
            <a:off x="8430096" y="3777878"/>
            <a:ext cx="226264" cy="570245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476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Ground Floor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848986" y="588319"/>
            <a:ext cx="5297586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3" name="Picture 12" descr="https://scontent.fjrs9-1.fna.fbcdn.net/v/t1.15752-9/59621044_1075883925868646_6921346957214482432_n.png?_nc_cat=105&amp;_nc_ht=scontent.fjrs9-1.fna&amp;oh=a1b1477b79d05ea11b11be07cca34758&amp;oe=5D66B8E8">
            <a:extLst>
              <a:ext uri="{FF2B5EF4-FFF2-40B4-BE49-F238E27FC236}">
                <a16:creationId xmlns:a16="http://schemas.microsoft.com/office/drawing/2014/main" id="{8FE32E44-56A7-4106-A4BE-A6CB301CF4C9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4" y="1191475"/>
            <a:ext cx="6253495" cy="3441932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BB0D4EC4-69D1-438E-881B-4E12C39973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2632180"/>
              </p:ext>
            </p:extLst>
          </p:nvPr>
        </p:nvGraphicFramePr>
        <p:xfrm>
          <a:off x="346217" y="1340181"/>
          <a:ext cx="2324326" cy="3144520"/>
        </p:xfrm>
        <a:graphic>
          <a:graphicData uri="http://schemas.openxmlformats.org/drawingml/2006/table">
            <a:tbl>
              <a:tblPr firstRow="1" bandRow="1">
                <a:tableStyleId>{775F4258-9DCB-4364-94DC-38F5FBF82F94}</a:tableStyleId>
              </a:tblPr>
              <a:tblGrid>
                <a:gridCol w="1382238">
                  <a:extLst>
                    <a:ext uri="{9D8B030D-6E8A-4147-A177-3AD203B41FA5}">
                      <a16:colId xmlns:a16="http://schemas.microsoft.com/office/drawing/2014/main" val="167059199"/>
                    </a:ext>
                  </a:extLst>
                </a:gridCol>
                <a:gridCol w="942088">
                  <a:extLst>
                    <a:ext uri="{9D8B030D-6E8A-4147-A177-3AD203B41FA5}">
                      <a16:colId xmlns:a16="http://schemas.microsoft.com/office/drawing/2014/main" val="3639285326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1500" b="1" dirty="0">
                          <a:latin typeface="Lora"/>
                        </a:rPr>
                        <a:t>Ground floor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US" sz="13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10391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Zone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2414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Administration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56258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First Aid 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6705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Teacher’s 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2489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Classroom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66960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Canteen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95615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Students WC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ar-JO" sz="1500" dirty="0">
                          <a:latin typeface="Lora"/>
                        </a:rPr>
                        <a:t>6</a:t>
                      </a:r>
                      <a:endParaRPr lang="en-US" sz="1500" dirty="0">
                        <a:latin typeface="Lor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2244739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FD60AA-EDFE-4ECA-8655-0FB77DFA111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9</a:t>
            </a:fld>
            <a:endParaRPr lang="en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849C622D-6B5A-4031-B8D5-AAA339D733C3}"/>
              </a:ext>
            </a:extLst>
          </p:cNvPr>
          <p:cNvSpPr/>
          <p:nvPr/>
        </p:nvSpPr>
        <p:spPr>
          <a:xfrm rot="11716140">
            <a:off x="8430096" y="3777878"/>
            <a:ext cx="226264" cy="570245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246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First Floor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381153" y="606616"/>
            <a:ext cx="5765419" cy="6609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4" name="Picture 13" descr="https://scontent.fjrs9-1.fna.fbcdn.net/v/t1.15752-9/59454019_2199302206812116_897763531980537856_n.png?_nc_cat=106&amp;_nc_ht=scontent.fjrs9-1.fna&amp;oh=2795354823c00da78cc8ae370684d7e0&amp;oe=5D748C46">
            <a:extLst>
              <a:ext uri="{FF2B5EF4-FFF2-40B4-BE49-F238E27FC236}">
                <a16:creationId xmlns:a16="http://schemas.microsoft.com/office/drawing/2014/main" id="{B750832F-C779-477A-A144-1FFBE18CDB49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750" y="1179803"/>
            <a:ext cx="6090482" cy="3343863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5F885913-A9C8-4339-A79B-7A5191A75E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999545"/>
              </p:ext>
            </p:extLst>
          </p:nvPr>
        </p:nvGraphicFramePr>
        <p:xfrm>
          <a:off x="346217" y="1201346"/>
          <a:ext cx="2324326" cy="3322320"/>
        </p:xfrm>
        <a:graphic>
          <a:graphicData uri="http://schemas.openxmlformats.org/drawingml/2006/table">
            <a:tbl>
              <a:tblPr firstRow="1" bandRow="1">
                <a:tableStyleId>{775F4258-9DCB-4364-94DC-38F5FBF82F94}</a:tableStyleId>
              </a:tblPr>
              <a:tblGrid>
                <a:gridCol w="1382238">
                  <a:extLst>
                    <a:ext uri="{9D8B030D-6E8A-4147-A177-3AD203B41FA5}">
                      <a16:colId xmlns:a16="http://schemas.microsoft.com/office/drawing/2014/main" val="167059199"/>
                    </a:ext>
                  </a:extLst>
                </a:gridCol>
                <a:gridCol w="942088">
                  <a:extLst>
                    <a:ext uri="{9D8B030D-6E8A-4147-A177-3AD203B41FA5}">
                      <a16:colId xmlns:a16="http://schemas.microsoft.com/office/drawing/2014/main" val="3639285326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1500" b="1" dirty="0">
                          <a:latin typeface="Lora"/>
                        </a:rPr>
                        <a:t>First Floor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US" sz="13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10391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Zone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2414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Multi-purpose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56258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Social worker 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6705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Teacher’s 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2489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Classroom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66960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Storage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95615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Students WC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ar-JO" sz="1500" dirty="0">
                          <a:latin typeface="Lora"/>
                        </a:rPr>
                        <a:t>6</a:t>
                      </a:r>
                      <a:endParaRPr lang="en-US" sz="1500" dirty="0">
                        <a:latin typeface="Lor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2244739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C65C917-93F0-4939-B94C-9B91028CFD4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10</a:t>
            </a:fld>
            <a:endParaRPr lang="en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4E598DAC-7211-42D8-86C8-8A19CF4B76AB}"/>
              </a:ext>
            </a:extLst>
          </p:cNvPr>
          <p:cNvSpPr/>
          <p:nvPr/>
        </p:nvSpPr>
        <p:spPr>
          <a:xfrm rot="11716140">
            <a:off x="8430096" y="3777878"/>
            <a:ext cx="226264" cy="570245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709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Second Floor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891516" y="613225"/>
            <a:ext cx="5255056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3" name="Picture 12" descr="https://scontent.fjrs9-1.fna.fbcdn.net/v/t1.15752-9/59485979_640987396313081_8378864166609354752_n.png?_nc_cat=103&amp;_nc_ht=scontent.fjrs9-1.fna&amp;oh=295cc73b59c2131765198a861f36a95d&amp;oe=5D715A9B">
            <a:extLst>
              <a:ext uri="{FF2B5EF4-FFF2-40B4-BE49-F238E27FC236}">
                <a16:creationId xmlns:a16="http://schemas.microsoft.com/office/drawing/2014/main" id="{A05A00CD-80F6-465B-A876-EC7DCA5EF016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0350" y="1179803"/>
            <a:ext cx="6200499" cy="3350459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A4C05EE-A805-4B5F-A654-7F56BDD430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5590643"/>
              </p:ext>
            </p:extLst>
          </p:nvPr>
        </p:nvGraphicFramePr>
        <p:xfrm>
          <a:off x="339796" y="1742512"/>
          <a:ext cx="2337168" cy="2225040"/>
        </p:xfrm>
        <a:graphic>
          <a:graphicData uri="http://schemas.openxmlformats.org/drawingml/2006/table">
            <a:tbl>
              <a:tblPr firstRow="1" bandRow="1">
                <a:tableStyleId>{775F4258-9DCB-4364-94DC-38F5FBF82F94}</a:tableStyleId>
              </a:tblPr>
              <a:tblGrid>
                <a:gridCol w="1395080">
                  <a:extLst>
                    <a:ext uri="{9D8B030D-6E8A-4147-A177-3AD203B41FA5}">
                      <a16:colId xmlns:a16="http://schemas.microsoft.com/office/drawing/2014/main" val="167059199"/>
                    </a:ext>
                  </a:extLst>
                </a:gridCol>
                <a:gridCol w="942088">
                  <a:extLst>
                    <a:ext uri="{9D8B030D-6E8A-4147-A177-3AD203B41FA5}">
                      <a16:colId xmlns:a16="http://schemas.microsoft.com/office/drawing/2014/main" val="3639285326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1500" b="1" dirty="0">
                          <a:latin typeface="Lora"/>
                        </a:rPr>
                        <a:t>Second Floor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US" sz="13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10391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Zone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2414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Computer Lab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56258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Laboratories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6705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Classroom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66960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Students WC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ar-JO" sz="1500" dirty="0">
                          <a:latin typeface="Lora"/>
                        </a:rPr>
                        <a:t>6</a:t>
                      </a:r>
                      <a:endParaRPr lang="en-US" sz="1500" dirty="0">
                        <a:latin typeface="Lor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2244739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B9EBD5B-CBA2-4ED7-A0B5-201993650D8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11</a:t>
            </a:fld>
            <a:endParaRPr lang="en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EE2A2DDF-A296-4BEC-86AD-FC0118B37EB1}"/>
              </a:ext>
            </a:extLst>
          </p:cNvPr>
          <p:cNvSpPr/>
          <p:nvPr/>
        </p:nvSpPr>
        <p:spPr>
          <a:xfrm rot="11716140">
            <a:off x="8430096" y="3777878"/>
            <a:ext cx="226264" cy="570245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1956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Third Floor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551274" y="606616"/>
            <a:ext cx="5595298" cy="6609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4" name="Picture 13" descr="https://scontent.fjrs9-1.fna.fbcdn.net/v/t1.15752-9/59211477_741262989603857_1616215035506327552_n.png?_nc_cat=108&amp;_nc_ht=scontent.fjrs9-1.fna&amp;oh=00bf20696d1e4db8a68c29ddbea1da5d&amp;oe=5D308DF5">
            <a:extLst>
              <a:ext uri="{FF2B5EF4-FFF2-40B4-BE49-F238E27FC236}">
                <a16:creationId xmlns:a16="http://schemas.microsoft.com/office/drawing/2014/main" id="{9AFB7677-D4D3-48AC-9C80-B58D989B235D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1300" y="1179804"/>
            <a:ext cx="6213590" cy="3218312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42546BEF-B7C8-43D6-BA1F-F9854B8848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595988"/>
              </p:ext>
            </p:extLst>
          </p:nvPr>
        </p:nvGraphicFramePr>
        <p:xfrm>
          <a:off x="249641" y="1861860"/>
          <a:ext cx="2337168" cy="1854200"/>
        </p:xfrm>
        <a:graphic>
          <a:graphicData uri="http://schemas.openxmlformats.org/drawingml/2006/table">
            <a:tbl>
              <a:tblPr firstRow="1" bandRow="1">
                <a:tableStyleId>{775F4258-9DCB-4364-94DC-38F5FBF82F94}</a:tableStyleId>
              </a:tblPr>
              <a:tblGrid>
                <a:gridCol w="1395080">
                  <a:extLst>
                    <a:ext uri="{9D8B030D-6E8A-4147-A177-3AD203B41FA5}">
                      <a16:colId xmlns:a16="http://schemas.microsoft.com/office/drawing/2014/main" val="167059199"/>
                    </a:ext>
                  </a:extLst>
                </a:gridCol>
                <a:gridCol w="942088">
                  <a:extLst>
                    <a:ext uri="{9D8B030D-6E8A-4147-A177-3AD203B41FA5}">
                      <a16:colId xmlns:a16="http://schemas.microsoft.com/office/drawing/2014/main" val="3639285326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1500" b="1" dirty="0">
                          <a:latin typeface="Lora"/>
                        </a:rPr>
                        <a:t>Third Floor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US" sz="13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10391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Zone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2414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Library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56258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Classroom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66960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Lora"/>
                        </a:rPr>
                        <a:t>Students WC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ar-JO" sz="1500" dirty="0">
                          <a:latin typeface="Lora"/>
                        </a:rPr>
                        <a:t>6</a:t>
                      </a:r>
                      <a:endParaRPr lang="en-US" sz="1500" dirty="0">
                        <a:latin typeface="Lor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2244739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A1146AF-B744-4056-9ABC-715446B66F7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12</a:t>
            </a:fld>
            <a:endParaRPr lang="en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8000D4A8-2266-4EA0-BED6-D4AF93F354C9}"/>
              </a:ext>
            </a:extLst>
          </p:cNvPr>
          <p:cNvSpPr/>
          <p:nvPr/>
        </p:nvSpPr>
        <p:spPr>
          <a:xfrm rot="11716140">
            <a:off x="8430096" y="3777878"/>
            <a:ext cx="226264" cy="570245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7383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Elevations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413051" y="613225"/>
            <a:ext cx="5733521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BFA7093D-8904-442C-955C-10D234E9CBB3}"/>
              </a:ext>
            </a:extLst>
          </p:cNvPr>
          <p:cNvSpPr txBox="1">
            <a:spLocks/>
          </p:cNvSpPr>
          <p:nvPr/>
        </p:nvSpPr>
        <p:spPr>
          <a:xfrm>
            <a:off x="6966388" y="2397765"/>
            <a:ext cx="235681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b="0" dirty="0"/>
              <a:t>Southern elevation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F4294FF-B670-440D-9A1B-BC88145BF5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54" y="943062"/>
            <a:ext cx="6885334" cy="2021209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0A368D0-7715-4BED-92D9-E56C1357A7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0296" y="3064082"/>
            <a:ext cx="6756079" cy="2021209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439AF5E2-904E-44A5-BB79-A717CD0870F7}"/>
              </a:ext>
            </a:extLst>
          </p:cNvPr>
          <p:cNvSpPr txBox="1">
            <a:spLocks/>
          </p:cNvSpPr>
          <p:nvPr/>
        </p:nvSpPr>
        <p:spPr>
          <a:xfrm>
            <a:off x="47626" y="4479807"/>
            <a:ext cx="220855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b="0" dirty="0"/>
              <a:t>Northern elevation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FD394F1-D242-4CEA-A208-56CD7F271D1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30851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Sections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019647" y="613225"/>
            <a:ext cx="6126925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052" name="Picture 4" descr="https://scontent.fjrs9-1.fna.fbcdn.net/v/t1.15752-9/60860800_445870906217055_9208834122313629696_n.png?_nc_cat=107&amp;_nc_ht=scontent.fjrs9-1.fna&amp;oh=a1e3ceed092af8907e6e4fa09dce6913&amp;oe=5D66FDB3">
            <a:extLst>
              <a:ext uri="{FF2B5EF4-FFF2-40B4-BE49-F238E27FC236}">
                <a16:creationId xmlns:a16="http://schemas.microsoft.com/office/drawing/2014/main" id="{06B7D023-0268-46DC-91B9-2B69B9F426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8653" y="3091327"/>
            <a:ext cx="6795157" cy="2020274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scontent.fjrs9-1.fna.fbcdn.net/v/t1.15752-9/60351467_1503361323196860_2835136224514015232_n.png?_nc_cat=102&amp;_nc_ht=scontent.fjrs9-1.fna&amp;oh=cc1e174301e12b164c77737e0b53cb8c&amp;oe=5D56BD10">
            <a:extLst>
              <a:ext uri="{FF2B5EF4-FFF2-40B4-BE49-F238E27FC236}">
                <a16:creationId xmlns:a16="http://schemas.microsoft.com/office/drawing/2014/main" id="{25AD938D-2C77-41BB-9609-0876517CB7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73" y="862375"/>
            <a:ext cx="3959799" cy="220419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69815893-6566-41CE-A267-E9D79F2BE250}"/>
              </a:ext>
            </a:extLst>
          </p:cNvPr>
          <p:cNvSpPr txBox="1">
            <a:spLocks/>
          </p:cNvSpPr>
          <p:nvPr/>
        </p:nvSpPr>
        <p:spPr>
          <a:xfrm>
            <a:off x="313946" y="4540344"/>
            <a:ext cx="220855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b="0" dirty="0"/>
              <a:t>Section B-B</a:t>
            </a:r>
          </a:p>
        </p:txBody>
      </p: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D097B55C-9DA7-4007-BA3E-FF072333D1FD}"/>
              </a:ext>
            </a:extLst>
          </p:cNvPr>
          <p:cNvSpPr txBox="1">
            <a:spLocks/>
          </p:cNvSpPr>
          <p:nvPr/>
        </p:nvSpPr>
        <p:spPr>
          <a:xfrm>
            <a:off x="4263656" y="2452197"/>
            <a:ext cx="220855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b="0" dirty="0"/>
              <a:t>Section A-A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869DC46-55BC-4C3C-919E-556E7E375E8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3079184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>
            <a:alpha val="26000"/>
          </a:schemeClr>
        </a:solidFill>
        <a:effectLst/>
      </p:bgPr>
    </p:bg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55215" y="258482"/>
            <a:ext cx="5806820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200" dirty="0"/>
              <a:t>Facilities for handicapped people</a:t>
            </a:r>
            <a:endParaRPr lang="en-US" sz="3000" dirty="0"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7187609" y="606616"/>
            <a:ext cx="1958963" cy="6609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44C939D9-2D6C-4CD6-BCD6-B3159D4D8B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571" y="1601118"/>
            <a:ext cx="6349292" cy="323073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Arrow: Down 6">
            <a:extLst>
              <a:ext uri="{FF2B5EF4-FFF2-40B4-BE49-F238E27FC236}">
                <a16:creationId xmlns:a16="http://schemas.microsoft.com/office/drawing/2014/main" id="{C06FD402-C0CD-4887-B8EA-09CD8BDD7547}"/>
              </a:ext>
            </a:extLst>
          </p:cNvPr>
          <p:cNvSpPr/>
          <p:nvPr/>
        </p:nvSpPr>
        <p:spPr>
          <a:xfrm rot="15451768" flipH="1">
            <a:off x="7009786" y="2797782"/>
            <a:ext cx="54358" cy="1264799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5B62B39-197C-47B2-93EA-9D58F6340ED2}"/>
              </a:ext>
            </a:extLst>
          </p:cNvPr>
          <p:cNvSpPr/>
          <p:nvPr/>
        </p:nvSpPr>
        <p:spPr>
          <a:xfrm>
            <a:off x="7624665" y="2927898"/>
            <a:ext cx="14406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1800" dirty="0">
                <a:latin typeface="Lora"/>
              </a:rPr>
              <a:t>Handicapped Toilets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927232B-7B4E-4645-8F0A-F8DE81A99956}"/>
              </a:ext>
            </a:extLst>
          </p:cNvPr>
          <p:cNvSpPr/>
          <p:nvPr/>
        </p:nvSpPr>
        <p:spPr>
          <a:xfrm>
            <a:off x="5366016" y="1601118"/>
            <a:ext cx="242888" cy="602858"/>
          </a:xfrm>
          <a:prstGeom prst="ellipse">
            <a:avLst/>
          </a:prstGeom>
          <a:solidFill>
            <a:schemeClr val="bg1">
              <a:alpha val="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BED518F8-FC34-4DD8-BABB-E949B9942E9F}"/>
              </a:ext>
            </a:extLst>
          </p:cNvPr>
          <p:cNvSpPr/>
          <p:nvPr/>
        </p:nvSpPr>
        <p:spPr>
          <a:xfrm rot="1314726">
            <a:off x="5591175" y="3597774"/>
            <a:ext cx="242888" cy="602858"/>
          </a:xfrm>
          <a:prstGeom prst="ellipse">
            <a:avLst/>
          </a:prstGeom>
          <a:solidFill>
            <a:schemeClr val="bg1">
              <a:alpha val="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C47EA186-89F1-4C8D-8C3D-A4C753160703}"/>
              </a:ext>
            </a:extLst>
          </p:cNvPr>
          <p:cNvSpPr/>
          <p:nvPr/>
        </p:nvSpPr>
        <p:spPr>
          <a:xfrm>
            <a:off x="1840706" y="4095450"/>
            <a:ext cx="242888" cy="602858"/>
          </a:xfrm>
          <a:prstGeom prst="ellipse">
            <a:avLst/>
          </a:prstGeom>
          <a:solidFill>
            <a:schemeClr val="bg1">
              <a:alpha val="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Arrow: Down 28">
            <a:extLst>
              <a:ext uri="{FF2B5EF4-FFF2-40B4-BE49-F238E27FC236}">
                <a16:creationId xmlns:a16="http://schemas.microsoft.com/office/drawing/2014/main" id="{CCFBE13A-ABF4-41B4-AA24-C14AED624832}"/>
              </a:ext>
            </a:extLst>
          </p:cNvPr>
          <p:cNvSpPr/>
          <p:nvPr/>
        </p:nvSpPr>
        <p:spPr>
          <a:xfrm rot="15451768" flipH="1">
            <a:off x="6129695" y="883403"/>
            <a:ext cx="54358" cy="1264799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1A5B6BB-2E1F-48D5-A9E6-D030FF81DEA1}"/>
              </a:ext>
            </a:extLst>
          </p:cNvPr>
          <p:cNvSpPr/>
          <p:nvPr/>
        </p:nvSpPr>
        <p:spPr>
          <a:xfrm>
            <a:off x="5403193" y="977447"/>
            <a:ext cx="37176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1800" dirty="0">
                <a:latin typeface="Lora"/>
              </a:rPr>
              <a:t>Ramp with 8% slope at each entrance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C7B30CE6-614F-4AE2-9D4C-7260318211C6}"/>
              </a:ext>
            </a:extLst>
          </p:cNvPr>
          <p:cNvSpPr/>
          <p:nvPr/>
        </p:nvSpPr>
        <p:spPr>
          <a:xfrm>
            <a:off x="1962150" y="2245426"/>
            <a:ext cx="573881" cy="602858"/>
          </a:xfrm>
          <a:prstGeom prst="ellipse">
            <a:avLst/>
          </a:prstGeom>
          <a:solidFill>
            <a:schemeClr val="bg1">
              <a:alpha val="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Arrow: Down 31">
            <a:extLst>
              <a:ext uri="{FF2B5EF4-FFF2-40B4-BE49-F238E27FC236}">
                <a16:creationId xmlns:a16="http://schemas.microsoft.com/office/drawing/2014/main" id="{3F71754A-D655-4E79-AC60-622325C97CB4}"/>
              </a:ext>
            </a:extLst>
          </p:cNvPr>
          <p:cNvSpPr/>
          <p:nvPr/>
        </p:nvSpPr>
        <p:spPr>
          <a:xfrm rot="12387014" flipH="1">
            <a:off x="2488248" y="1297776"/>
            <a:ext cx="63741" cy="1001850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B370116-5B1D-481D-B035-1E8B19AE21B9}"/>
              </a:ext>
            </a:extLst>
          </p:cNvPr>
          <p:cNvSpPr/>
          <p:nvPr/>
        </p:nvSpPr>
        <p:spPr>
          <a:xfrm>
            <a:off x="2268461" y="974548"/>
            <a:ext cx="104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1800" dirty="0">
                <a:latin typeface="Lora"/>
              </a:rPr>
              <a:t>Elevators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ACDBA7-4974-4EAC-AA57-F28FB460DBF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1185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/>
      <p:bldP spid="10" grpId="0" animBg="1"/>
      <p:bldP spid="24" grpId="0" animBg="1"/>
      <p:bldP spid="28" grpId="0" animBg="1"/>
      <p:bldP spid="29" grpId="0" animBg="1"/>
      <p:bldP spid="30" grpId="0"/>
      <p:bldP spid="31" grpId="0" animBg="1"/>
      <p:bldP spid="32" grpId="0" animBg="1"/>
      <p:bldP spid="3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232298" y="613225"/>
            <a:ext cx="5914274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682A252-7F3B-4FA6-89FE-EC9FDC2DE1D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16</a:t>
            </a:fld>
            <a:endParaRPr lang="en"/>
          </a:p>
        </p:txBody>
      </p:sp>
      <p:pic>
        <p:nvPicPr>
          <p:cNvPr id="4" name="V1">
            <a:hlinkClick r:id="" action="ppaction://media"/>
            <a:extLst>
              <a:ext uri="{FF2B5EF4-FFF2-40B4-BE49-F238E27FC236}">
                <a16:creationId xmlns:a16="http://schemas.microsoft.com/office/drawing/2014/main" id="{38E75554-595F-4172-816B-2183CEC34EF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097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5"/>
          <p:cNvSpPr txBox="1">
            <a:spLocks noGrp="1"/>
          </p:cNvSpPr>
          <p:nvPr>
            <p:ph type="ctrTitle"/>
          </p:nvPr>
        </p:nvSpPr>
        <p:spPr>
          <a:xfrm>
            <a:off x="1971936" y="1704156"/>
            <a:ext cx="4495533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STRUCTURAL DESIGN</a:t>
            </a:r>
            <a:endParaRPr dirty="0"/>
          </a:p>
        </p:txBody>
      </p:sp>
      <p:sp>
        <p:nvSpPr>
          <p:cNvPr id="112" name="Google Shape;112;p15"/>
          <p:cNvSpPr txBox="1"/>
          <p:nvPr/>
        </p:nvSpPr>
        <p:spPr>
          <a:xfrm>
            <a:off x="1131759" y="2280517"/>
            <a:ext cx="543900" cy="5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Lora"/>
                <a:ea typeface="Lora"/>
                <a:cs typeface="Lora"/>
                <a:sym typeface="Lora"/>
              </a:rPr>
              <a:t>2</a:t>
            </a:r>
            <a:endParaRPr sz="2400" dirty="0">
              <a:latin typeface="Lora"/>
              <a:ea typeface="Lora"/>
              <a:cs typeface="Lora"/>
              <a:sym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16983067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data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721395" y="613225"/>
            <a:ext cx="5425177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BA83E506-F58C-4EE3-AA05-E250EB66392B}"/>
              </a:ext>
            </a:extLst>
          </p:cNvPr>
          <p:cNvSpPr/>
          <p:nvPr/>
        </p:nvSpPr>
        <p:spPr>
          <a:xfrm>
            <a:off x="629911" y="1367799"/>
            <a:ext cx="734450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6200" lvl="0">
              <a:buSzPts val="2400"/>
            </a:pPr>
            <a:endParaRPr lang="en-US" sz="2000" dirty="0">
              <a:latin typeface="Lora"/>
            </a:endParaRPr>
          </a:p>
          <a:p>
            <a:pPr marL="457200" lvl="0" indent="-381000">
              <a:buSzPts val="2400"/>
              <a:buChar char="◉"/>
            </a:pPr>
            <a:r>
              <a:rPr lang="en-US" sz="2000" dirty="0">
                <a:latin typeface="Lora"/>
              </a:rPr>
              <a:t>The school building has five stories, its area is about 4261 m</a:t>
            </a:r>
            <a:r>
              <a:rPr lang="en-GB" sz="2000" baseline="30000" dirty="0">
                <a:latin typeface="Lora"/>
                <a:cs typeface="Times New Roman" panose="02020603050405020304" pitchFamily="18" charset="0"/>
              </a:rPr>
              <a:t>2</a:t>
            </a:r>
            <a:endParaRPr lang="en-US" sz="2000" baseline="30000" dirty="0">
              <a:latin typeface="Lora"/>
              <a:cs typeface="Times New Roman" panose="02020603050405020304" pitchFamily="18" charset="0"/>
            </a:endParaRPr>
          </a:p>
          <a:p>
            <a:pPr marL="76200" lvl="0">
              <a:buSzPts val="2400"/>
            </a:pPr>
            <a:endParaRPr lang="en-US" sz="2000" dirty="0">
              <a:latin typeface="Lora"/>
            </a:endParaRPr>
          </a:p>
          <a:p>
            <a:pPr marL="457200" lvl="0" indent="-381000">
              <a:buSzPts val="2400"/>
              <a:buChar char="◉"/>
            </a:pPr>
            <a:r>
              <a:rPr lang="en-US" sz="2000" dirty="0">
                <a:latin typeface="Lora"/>
              </a:rPr>
              <a:t>The basement’s height is 3 meters and the other stories has a height of 3.65 meters</a:t>
            </a:r>
          </a:p>
          <a:p>
            <a:pPr marL="76200" lvl="0">
              <a:buSzPts val="2400"/>
            </a:pPr>
            <a:endParaRPr lang="en-US" sz="2000" dirty="0">
              <a:latin typeface="Lora"/>
            </a:endParaRPr>
          </a:p>
          <a:p>
            <a:pPr marL="457200" lvl="0" indent="-381000">
              <a:buSzPts val="2400"/>
              <a:buChar char="◉"/>
            </a:pPr>
            <a:r>
              <a:rPr lang="en-US" sz="2000" dirty="0">
                <a:latin typeface="Lora"/>
              </a:rPr>
              <a:t>Bearing capacity of soil is 250 </a:t>
            </a:r>
            <a:r>
              <a:rPr lang="en-US" sz="2000" dirty="0" err="1">
                <a:latin typeface="Lora"/>
              </a:rPr>
              <a:t>kN</a:t>
            </a:r>
            <a:r>
              <a:rPr lang="en-US" sz="2000" dirty="0">
                <a:latin typeface="Lora"/>
              </a:rPr>
              <a:t>/ m</a:t>
            </a:r>
            <a:r>
              <a:rPr lang="en-GB" sz="2000" baseline="30000" dirty="0">
                <a:latin typeface="Lora"/>
                <a:cs typeface="Times New Roman" panose="02020603050405020304" pitchFamily="18" charset="0"/>
              </a:rPr>
              <a:t>2</a:t>
            </a:r>
            <a:endParaRPr lang="en-US" sz="2000" dirty="0">
              <a:latin typeface="Lora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1809E69-832F-4172-898B-24B97D2495E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224652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data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498112" y="588319"/>
            <a:ext cx="5648460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0D23BDC-ED6C-4F45-935E-F2FE47A02E69}"/>
              </a:ext>
            </a:extLst>
          </p:cNvPr>
          <p:cNvSpPr/>
          <p:nvPr/>
        </p:nvSpPr>
        <p:spPr>
          <a:xfrm>
            <a:off x="629910" y="928747"/>
            <a:ext cx="6642759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6200" lvl="0">
              <a:buSzPts val="2400"/>
            </a:pPr>
            <a:endParaRPr lang="en-US" sz="2000" dirty="0">
              <a:latin typeface="Lora"/>
            </a:endParaRPr>
          </a:p>
          <a:p>
            <a:pPr marL="457200" lvl="0" indent="-381000">
              <a:buSzPts val="2400"/>
              <a:buChar char="◉"/>
            </a:pPr>
            <a:r>
              <a:rPr lang="en-US" sz="2000" u="sng" dirty="0">
                <a:latin typeface="Lora"/>
              </a:rPr>
              <a:t>Concrete Compressive Strength</a:t>
            </a:r>
          </a:p>
          <a:p>
            <a:pPr marL="76200" lvl="0">
              <a:buSzPts val="2400"/>
            </a:pPr>
            <a:endParaRPr lang="en-US" sz="2000" u="sng" dirty="0">
              <a:latin typeface="Lora"/>
            </a:endParaRPr>
          </a:p>
          <a:p>
            <a:pPr marL="419100" lvl="0" indent="-342900">
              <a:buSzPts val="2400"/>
              <a:buFont typeface="Arial" panose="020B0604020202020204" pitchFamily="34" charset="0"/>
              <a:buChar char="•"/>
            </a:pPr>
            <a:r>
              <a:rPr lang="en-US" sz="2000" dirty="0">
                <a:latin typeface="Lora"/>
              </a:rPr>
              <a:t>B300 is used for slabs and beams</a:t>
            </a:r>
          </a:p>
          <a:p>
            <a:pPr marL="419100" indent="-342900">
              <a:buSzPts val="2400"/>
              <a:buFont typeface="Arial" panose="020B0604020202020204" pitchFamily="34" charset="0"/>
              <a:buChar char="•"/>
            </a:pPr>
            <a:r>
              <a:rPr lang="en-US" sz="2000" dirty="0">
                <a:latin typeface="Lora"/>
              </a:rPr>
              <a:t>B350 is used for columns , shear walls and footings</a:t>
            </a:r>
            <a:endParaRPr lang="en-US" sz="2000" u="sng" dirty="0">
              <a:latin typeface="Lora"/>
            </a:endParaRPr>
          </a:p>
          <a:p>
            <a:pPr marL="76200" lvl="0">
              <a:buSzPts val="2400"/>
            </a:pPr>
            <a:endParaRPr lang="en-US" sz="2000" dirty="0">
              <a:latin typeface="Lora"/>
            </a:endParaRPr>
          </a:p>
          <a:p>
            <a:pPr marL="457200" lvl="0" indent="-381000">
              <a:buSzPts val="2400"/>
              <a:buChar char="◉"/>
            </a:pPr>
            <a:r>
              <a:rPr lang="en-US" sz="2000" u="sng" dirty="0">
                <a:latin typeface="Lora"/>
              </a:rPr>
              <a:t>Yielding Strength for Steel </a:t>
            </a:r>
          </a:p>
          <a:p>
            <a:pPr marL="76200" lvl="0">
              <a:buSzPts val="2400"/>
            </a:pPr>
            <a:r>
              <a:rPr lang="en-US" sz="2000" u="sng" dirty="0">
                <a:latin typeface="Lora"/>
              </a:rPr>
              <a:t>  </a:t>
            </a:r>
          </a:p>
          <a:p>
            <a:pPr marL="419100" lvl="0" indent="-342900">
              <a:buSzPts val="2400"/>
              <a:buFont typeface="Arial" panose="020B0604020202020204" pitchFamily="34" charset="0"/>
              <a:buChar char="•"/>
            </a:pPr>
            <a:r>
              <a:rPr lang="en-US" sz="2000" dirty="0" err="1">
                <a:latin typeface="Lora"/>
              </a:rPr>
              <a:t>Fy</a:t>
            </a:r>
            <a:r>
              <a:rPr lang="en-US" sz="2000" dirty="0">
                <a:latin typeface="Lora"/>
              </a:rPr>
              <a:t> = 420 MPa</a:t>
            </a:r>
          </a:p>
          <a:p>
            <a:pPr marL="76200" lvl="0">
              <a:buSzPts val="2400"/>
            </a:pPr>
            <a:r>
              <a:rPr lang="en-US" sz="2000" u="sng" dirty="0">
                <a:latin typeface="Lora"/>
              </a:rPr>
              <a:t>   </a:t>
            </a:r>
          </a:p>
          <a:p>
            <a:pPr marL="76200" lvl="0">
              <a:buSzPts val="2400"/>
            </a:pPr>
            <a:r>
              <a:rPr lang="en-US" sz="2000" dirty="0">
                <a:latin typeface="Lora"/>
              </a:rPr>
              <a:t> </a:t>
            </a:r>
          </a:p>
          <a:p>
            <a:pPr marL="76200" lvl="0">
              <a:buSzPts val="2400"/>
            </a:pPr>
            <a:r>
              <a:rPr lang="en-US" sz="2000" dirty="0">
                <a:latin typeface="Lora"/>
              </a:rPr>
              <a:t>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7335F61-D232-436A-88F2-BE514BD68F2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04653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Codes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2721935" y="613225"/>
            <a:ext cx="6424637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BA83E506-F58C-4EE3-AA05-E250EB66392B}"/>
              </a:ext>
            </a:extLst>
          </p:cNvPr>
          <p:cNvSpPr/>
          <p:nvPr/>
        </p:nvSpPr>
        <p:spPr>
          <a:xfrm>
            <a:off x="629911" y="1070087"/>
            <a:ext cx="6334415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6200" lvl="0">
              <a:buSzPts val="2400"/>
            </a:pPr>
            <a:endParaRPr lang="en-US" sz="2000" dirty="0">
              <a:latin typeface="Lora"/>
            </a:endParaRPr>
          </a:p>
          <a:p>
            <a:pPr marL="457200" lvl="0" indent="-381000">
              <a:buSzPts val="2400"/>
              <a:buChar char="◉"/>
            </a:pPr>
            <a:r>
              <a:rPr lang="en-US" sz="2000" dirty="0">
                <a:latin typeface="Lora"/>
              </a:rPr>
              <a:t>ACI 318-08 (American Concrete Institute) </a:t>
            </a:r>
          </a:p>
          <a:p>
            <a:pPr marL="76200" lvl="0">
              <a:buSzPts val="2400"/>
            </a:pPr>
            <a:endParaRPr lang="en-US" sz="2000" dirty="0">
              <a:latin typeface="Lora"/>
            </a:endParaRPr>
          </a:p>
          <a:p>
            <a:pPr marL="457200" lvl="0" indent="-381000">
              <a:buSzPts val="2400"/>
              <a:buChar char="◉"/>
            </a:pPr>
            <a:r>
              <a:rPr lang="en-US" sz="2000" dirty="0">
                <a:latin typeface="Lora"/>
              </a:rPr>
              <a:t>UBC-97 (Uniform Building Code)</a:t>
            </a:r>
          </a:p>
          <a:p>
            <a:pPr marL="457200" lvl="0" indent="-381000">
              <a:buSzPts val="2400"/>
              <a:buChar char="◉"/>
            </a:pPr>
            <a:endParaRPr lang="en-US" sz="2000" dirty="0">
              <a:latin typeface="Lora"/>
            </a:endParaRPr>
          </a:p>
          <a:p>
            <a:pPr marL="457200" lvl="0" indent="-381000">
              <a:buSzPts val="2400"/>
              <a:buChar char="◉"/>
            </a:pPr>
            <a:r>
              <a:rPr lang="en-US" sz="2000" dirty="0">
                <a:latin typeface="Lora"/>
              </a:rPr>
              <a:t>ASCE (American Society of Civil Engineers)</a:t>
            </a:r>
          </a:p>
          <a:p>
            <a:pPr marL="76200" lvl="0">
              <a:buSzPts val="2400"/>
            </a:pPr>
            <a:endParaRPr lang="en-US" sz="2000" dirty="0">
              <a:latin typeface="Lora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E32D552-8259-4B44-8CCC-17C88D1514B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169253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Loads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2700670" y="588319"/>
            <a:ext cx="6445902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FB93E55-5A6A-4F5F-BAFA-D06185B298D5}"/>
              </a:ext>
            </a:extLst>
          </p:cNvPr>
          <p:cNvSpPr/>
          <p:nvPr/>
        </p:nvSpPr>
        <p:spPr>
          <a:xfrm>
            <a:off x="547807" y="900688"/>
            <a:ext cx="603374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6200" lvl="0">
              <a:buSzPts val="2400"/>
            </a:pPr>
            <a:endParaRPr lang="en-US" sz="2000" dirty="0">
              <a:latin typeface="Lora"/>
            </a:endParaRPr>
          </a:p>
          <a:p>
            <a:pPr marL="457200" lvl="0" indent="-381000">
              <a:buSzPts val="2400"/>
              <a:buChar char="◉"/>
            </a:pPr>
            <a:r>
              <a:rPr lang="en-US" sz="2000" dirty="0">
                <a:latin typeface="Lora"/>
              </a:rPr>
              <a:t>Gravity Loads</a:t>
            </a:r>
          </a:p>
          <a:p>
            <a:pPr marL="76200" lvl="0">
              <a:buSzPts val="2400"/>
            </a:pPr>
            <a:r>
              <a:rPr lang="en-US" sz="2000" dirty="0">
                <a:latin typeface="Lora"/>
              </a:rPr>
              <a:t> </a:t>
            </a:r>
          </a:p>
          <a:p>
            <a:pPr marL="419100" lvl="0" indent="-342900">
              <a:buSzPts val="2400"/>
              <a:buFont typeface="Arial" panose="020B0604020202020204" pitchFamily="34" charset="0"/>
              <a:buChar char="•"/>
            </a:pPr>
            <a:r>
              <a:rPr lang="en-US" sz="2000" dirty="0">
                <a:latin typeface="Lora"/>
              </a:rPr>
              <a:t>Live Load = 5 </a:t>
            </a:r>
            <a:r>
              <a:rPr lang="en-US" sz="2000" dirty="0" err="1">
                <a:latin typeface="Lora"/>
              </a:rPr>
              <a:t>kN</a:t>
            </a:r>
            <a:r>
              <a:rPr lang="en-US" sz="2000" dirty="0">
                <a:latin typeface="Lora"/>
              </a:rPr>
              <a:t>/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  <a:p>
            <a:pPr marL="419100" lvl="0" indent="-342900">
              <a:buSzPts val="2400"/>
              <a:buFont typeface="Arial" panose="020B0604020202020204" pitchFamily="34" charset="0"/>
              <a:buChar char="•"/>
            </a:pPr>
            <a:r>
              <a:rPr lang="en-US" sz="2000" dirty="0">
                <a:latin typeface="Lora"/>
              </a:rPr>
              <a:t>Super Imposed Dead Load = 4 </a:t>
            </a:r>
            <a:r>
              <a:rPr lang="en-US" sz="2000" dirty="0" err="1">
                <a:latin typeface="Lora"/>
              </a:rPr>
              <a:t>kN</a:t>
            </a:r>
            <a:r>
              <a:rPr lang="en-US" sz="2000" dirty="0">
                <a:latin typeface="Lora"/>
              </a:rPr>
              <a:t>/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  <a:p>
            <a:pPr marL="419100" lvl="0" indent="-342900">
              <a:buSzPts val="2400"/>
              <a:buFont typeface="Arial" panose="020B0604020202020204" pitchFamily="34" charset="0"/>
              <a:buChar char="•"/>
            </a:pPr>
            <a:r>
              <a:rPr lang="en-US" sz="2000" dirty="0">
                <a:latin typeface="Lora"/>
              </a:rPr>
              <a:t>Self own weight of structural elements of building</a:t>
            </a:r>
          </a:p>
          <a:p>
            <a:pPr marL="76200" lvl="0">
              <a:buSzPts val="2400"/>
            </a:pPr>
            <a:endParaRPr lang="en-US" sz="2000" dirty="0">
              <a:latin typeface="Lora"/>
            </a:endParaRPr>
          </a:p>
          <a:p>
            <a:pPr marL="457200" lvl="0" indent="-381000">
              <a:buSzPts val="2400"/>
              <a:buChar char="◉"/>
            </a:pPr>
            <a:r>
              <a:rPr lang="en-US" sz="2000" dirty="0">
                <a:latin typeface="Lora"/>
              </a:rPr>
              <a:t>Lateral Loads</a:t>
            </a:r>
          </a:p>
          <a:p>
            <a:pPr marL="76200" lvl="0">
              <a:buSzPts val="2400"/>
            </a:pPr>
            <a:endParaRPr lang="en-US" sz="2000" dirty="0">
              <a:latin typeface="Lora"/>
            </a:endParaRPr>
          </a:p>
          <a:p>
            <a:pPr marL="419100" lvl="0" indent="-342900">
              <a:buSzPts val="2400"/>
              <a:buFont typeface="Arial" panose="020B0604020202020204" pitchFamily="34" charset="0"/>
              <a:buChar char="•"/>
            </a:pPr>
            <a:r>
              <a:rPr lang="en-US" sz="2000" dirty="0">
                <a:latin typeface="Lora"/>
              </a:rPr>
              <a:t>Seismic Loads </a:t>
            </a:r>
          </a:p>
          <a:p>
            <a:pPr marL="76200" lvl="0">
              <a:buSzPts val="2400"/>
            </a:pPr>
            <a:r>
              <a:rPr lang="en-US" sz="2000" dirty="0">
                <a:latin typeface="Lora"/>
              </a:rPr>
              <a:t> </a:t>
            </a:r>
          </a:p>
          <a:p>
            <a:pPr marL="76200" lvl="0">
              <a:buSzPts val="2400"/>
            </a:pPr>
            <a:r>
              <a:rPr lang="en-US" sz="2000" dirty="0">
                <a:latin typeface="Lora"/>
              </a:rPr>
              <a:t>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5266BF-C237-4338-A7A2-0ADF7044350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4690723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Expansion joint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093535" y="588319"/>
            <a:ext cx="5053037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C96E8251-9C72-43D2-9081-CFF5F53FCA4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800868" y="1191475"/>
            <a:ext cx="7012947" cy="304265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E2B9BDBF-21BB-4C32-8D93-82D7E9122064}"/>
              </a:ext>
            </a:extLst>
          </p:cNvPr>
          <p:cNvSpPr/>
          <p:nvPr/>
        </p:nvSpPr>
        <p:spPr>
          <a:xfrm>
            <a:off x="3200398" y="2159907"/>
            <a:ext cx="350875" cy="132757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70748B3-8F65-42CA-BBB2-E69218BA4D9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57093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Expansion joint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093535" y="588319"/>
            <a:ext cx="5053037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F462D9E0-AEDE-4A0E-949E-07C4377456D2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537764" y="1381697"/>
            <a:ext cx="4218123" cy="276499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58385D2-5491-4171-8623-6590AC95D262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338430" y="1381697"/>
            <a:ext cx="3861435" cy="276499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4" name="Google Shape;71;p12">
            <a:extLst>
              <a:ext uri="{FF2B5EF4-FFF2-40B4-BE49-F238E27FC236}">
                <a16:creationId xmlns:a16="http://schemas.microsoft.com/office/drawing/2014/main" id="{DFF4D179-684B-40D4-9DAD-751D4F33FBFA}"/>
              </a:ext>
            </a:extLst>
          </p:cNvPr>
          <p:cNvSpPr txBox="1">
            <a:spLocks/>
          </p:cNvSpPr>
          <p:nvPr/>
        </p:nvSpPr>
        <p:spPr>
          <a:xfrm>
            <a:off x="4983737" y="4146695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one</a:t>
            </a:r>
          </a:p>
        </p:txBody>
      </p: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08C6BF1F-5203-4343-AD67-4061834DE4F9}"/>
              </a:ext>
            </a:extLst>
          </p:cNvPr>
          <p:cNvSpPr txBox="1">
            <a:spLocks/>
          </p:cNvSpPr>
          <p:nvPr/>
        </p:nvSpPr>
        <p:spPr>
          <a:xfrm>
            <a:off x="934686" y="4146695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two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73D2BA7-4090-4552-B447-60E8A0F8744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9686094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33949" y="258482"/>
            <a:ext cx="355271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Columns center lines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922874" y="613225"/>
            <a:ext cx="4223698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" name="Google Shape;71;p12">
            <a:extLst>
              <a:ext uri="{FF2B5EF4-FFF2-40B4-BE49-F238E27FC236}">
                <a16:creationId xmlns:a16="http://schemas.microsoft.com/office/drawing/2014/main" id="{DFF4D179-684B-40D4-9DAD-751D4F33FBFA}"/>
              </a:ext>
            </a:extLst>
          </p:cNvPr>
          <p:cNvSpPr txBox="1">
            <a:spLocks/>
          </p:cNvSpPr>
          <p:nvPr/>
        </p:nvSpPr>
        <p:spPr>
          <a:xfrm>
            <a:off x="4898252" y="4360883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one</a:t>
            </a:r>
          </a:p>
        </p:txBody>
      </p: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08C6BF1F-5203-4343-AD67-4061834DE4F9}"/>
              </a:ext>
            </a:extLst>
          </p:cNvPr>
          <p:cNvSpPr txBox="1">
            <a:spLocks/>
          </p:cNvSpPr>
          <p:nvPr/>
        </p:nvSpPr>
        <p:spPr>
          <a:xfrm>
            <a:off x="618057" y="4360337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two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BC20495-D24E-4E64-95FC-D44AD9BAED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2310" y="1307580"/>
            <a:ext cx="4588507" cy="322985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40D553F-C297-4815-8AC8-54A82FA4D1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9721" y="1307580"/>
            <a:ext cx="3357298" cy="3229304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6FCB9AF-C89F-4E78-8316-3328629616B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858033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Modeling (</a:t>
            </a:r>
            <a:r>
              <a:rPr lang="en-US" sz="3000" dirty="0" err="1"/>
              <a:t>Etabs</a:t>
            </a:r>
            <a:r>
              <a:rPr lang="en-US" sz="3000" dirty="0"/>
              <a:t> software)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69172" y="613225"/>
            <a:ext cx="3277400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C973B730-CB5E-45CC-87DE-5779859DAC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033" y="1011284"/>
            <a:ext cx="3971227" cy="3444846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94090CF-EA7B-4D35-AF16-5116DD271E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6073" y="1011285"/>
            <a:ext cx="3476283" cy="345793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4" name="Google Shape;71;p12">
            <a:extLst>
              <a:ext uri="{FF2B5EF4-FFF2-40B4-BE49-F238E27FC236}">
                <a16:creationId xmlns:a16="http://schemas.microsoft.com/office/drawing/2014/main" id="{36B1C6F7-F2B6-49CA-9DFE-64C4BB1B618D}"/>
              </a:ext>
            </a:extLst>
          </p:cNvPr>
          <p:cNvSpPr txBox="1">
            <a:spLocks/>
          </p:cNvSpPr>
          <p:nvPr/>
        </p:nvSpPr>
        <p:spPr>
          <a:xfrm>
            <a:off x="1416124" y="4273759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one</a:t>
            </a:r>
          </a:p>
        </p:txBody>
      </p:sp>
      <p:sp>
        <p:nvSpPr>
          <p:cNvPr id="15" name="Google Shape;71;p12">
            <a:extLst>
              <a:ext uri="{FF2B5EF4-FFF2-40B4-BE49-F238E27FC236}">
                <a16:creationId xmlns:a16="http://schemas.microsoft.com/office/drawing/2014/main" id="{E1AC56AD-2DBF-4667-B4A5-D31CF2F67E0C}"/>
              </a:ext>
            </a:extLst>
          </p:cNvPr>
          <p:cNvSpPr txBox="1">
            <a:spLocks/>
          </p:cNvSpPr>
          <p:nvPr/>
        </p:nvSpPr>
        <p:spPr>
          <a:xfrm>
            <a:off x="5476582" y="4273759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two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A23219D-007F-444B-A540-E83DD2A3E76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4338416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Modeling checks 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805916" y="588319"/>
            <a:ext cx="4340656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393CF4CC-5C40-4013-91BA-44B84837E44A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800868" y="1425789"/>
            <a:ext cx="3744195" cy="289182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 descr="https://scontent.fjrs9-1.fna.fbcdn.net/v/t1.15752-9/59561895_372086283708630_2653470639880404992_n.png?_nc_cat=104&amp;_nc_ht=scontent.fjrs9-1.fna&amp;oh=9c66a68ed27ed42dcc818d1fa7c422e4&amp;oe=5D68AF8B">
            <a:extLst>
              <a:ext uri="{FF2B5EF4-FFF2-40B4-BE49-F238E27FC236}">
                <a16:creationId xmlns:a16="http://schemas.microsoft.com/office/drawing/2014/main" id="{60048750-3C3E-4C5B-A366-F51DAC0EE33A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0978" y="1425789"/>
            <a:ext cx="3530010" cy="289182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4" name="Google Shape;71;p12">
            <a:extLst>
              <a:ext uri="{FF2B5EF4-FFF2-40B4-BE49-F238E27FC236}">
                <a16:creationId xmlns:a16="http://schemas.microsoft.com/office/drawing/2014/main" id="{5744717B-148F-4A7C-AC2B-6A98D0E71AB4}"/>
              </a:ext>
            </a:extLst>
          </p:cNvPr>
          <p:cNvSpPr txBox="1">
            <a:spLocks/>
          </p:cNvSpPr>
          <p:nvPr/>
        </p:nvSpPr>
        <p:spPr>
          <a:xfrm>
            <a:off x="1201671" y="4263129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one</a:t>
            </a:r>
          </a:p>
        </p:txBody>
      </p:sp>
      <p:sp>
        <p:nvSpPr>
          <p:cNvPr id="15" name="Google Shape;71;p12">
            <a:extLst>
              <a:ext uri="{FF2B5EF4-FFF2-40B4-BE49-F238E27FC236}">
                <a16:creationId xmlns:a16="http://schemas.microsoft.com/office/drawing/2014/main" id="{CCFF8D83-CB6A-4645-A461-5E2A965F6097}"/>
              </a:ext>
            </a:extLst>
          </p:cNvPr>
          <p:cNvSpPr txBox="1">
            <a:spLocks/>
          </p:cNvSpPr>
          <p:nvPr/>
        </p:nvSpPr>
        <p:spPr>
          <a:xfrm>
            <a:off x="5321522" y="4263129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two</a:t>
            </a:r>
          </a:p>
        </p:txBody>
      </p: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2ECD5498-FB6E-492C-A23B-4887C8FB2819}"/>
              </a:ext>
            </a:extLst>
          </p:cNvPr>
          <p:cNvSpPr txBox="1">
            <a:spLocks/>
          </p:cNvSpPr>
          <p:nvPr/>
        </p:nvSpPr>
        <p:spPr>
          <a:xfrm>
            <a:off x="629911" y="747293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Compatibility checks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F673DB2-5771-4044-AC6D-F5902FB1C6E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8483344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316819" y="588319"/>
            <a:ext cx="482975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279533B5-A103-468B-966B-1690D0F6DD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1716898"/>
              </p:ext>
            </p:extLst>
          </p:nvPr>
        </p:nvGraphicFramePr>
        <p:xfrm>
          <a:off x="1180216" y="2212201"/>
          <a:ext cx="6783567" cy="1678305"/>
        </p:xfrm>
        <a:graphic>
          <a:graphicData uri="http://schemas.openxmlformats.org/drawingml/2006/table">
            <a:tbl>
              <a:tblPr>
                <a:tableStyleId>{775F4258-9DCB-4364-94DC-38F5FBF82F94}</a:tableStyleId>
              </a:tblPr>
              <a:tblGrid>
                <a:gridCol w="935664">
                  <a:extLst>
                    <a:ext uri="{9D8B030D-6E8A-4147-A177-3AD203B41FA5}">
                      <a16:colId xmlns:a16="http://schemas.microsoft.com/office/drawing/2014/main" val="1322376094"/>
                    </a:ext>
                  </a:extLst>
                </a:gridCol>
                <a:gridCol w="1147192">
                  <a:extLst>
                    <a:ext uri="{9D8B030D-6E8A-4147-A177-3AD203B41FA5}">
                      <a16:colId xmlns:a16="http://schemas.microsoft.com/office/drawing/2014/main" val="987590548"/>
                    </a:ext>
                  </a:extLst>
                </a:gridCol>
                <a:gridCol w="889324">
                  <a:extLst>
                    <a:ext uri="{9D8B030D-6E8A-4147-A177-3AD203B41FA5}">
                      <a16:colId xmlns:a16="http://schemas.microsoft.com/office/drawing/2014/main" val="511221249"/>
                    </a:ext>
                  </a:extLst>
                </a:gridCol>
                <a:gridCol w="872816">
                  <a:extLst>
                    <a:ext uri="{9D8B030D-6E8A-4147-A177-3AD203B41FA5}">
                      <a16:colId xmlns:a16="http://schemas.microsoft.com/office/drawing/2014/main" val="3190018773"/>
                    </a:ext>
                  </a:extLst>
                </a:gridCol>
                <a:gridCol w="935664">
                  <a:extLst>
                    <a:ext uri="{9D8B030D-6E8A-4147-A177-3AD203B41FA5}">
                      <a16:colId xmlns:a16="http://schemas.microsoft.com/office/drawing/2014/main" val="2928188016"/>
                    </a:ext>
                  </a:extLst>
                </a:gridCol>
                <a:gridCol w="935664">
                  <a:extLst>
                    <a:ext uri="{9D8B030D-6E8A-4147-A177-3AD203B41FA5}">
                      <a16:colId xmlns:a16="http://schemas.microsoft.com/office/drawing/2014/main" val="1774224693"/>
                    </a:ext>
                  </a:extLst>
                </a:gridCol>
                <a:gridCol w="1067243">
                  <a:extLst>
                    <a:ext uri="{9D8B030D-6E8A-4147-A177-3AD203B41FA5}">
                      <a16:colId xmlns:a16="http://schemas.microsoft.com/office/drawing/2014/main" val="2758698885"/>
                    </a:ext>
                  </a:extLst>
                </a:gridCol>
              </a:tblGrid>
              <a:tr h="42100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 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Block One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Block Two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6361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Load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Manual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 err="1">
                          <a:effectLst/>
                          <a:latin typeface="Lora"/>
                        </a:rPr>
                        <a:t>Etabs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Error %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Manual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>
                          <a:effectLst/>
                          <a:latin typeface="Lora"/>
                        </a:rPr>
                        <a:t>Etabs</a:t>
                      </a: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>
                          <a:effectLst/>
                          <a:latin typeface="Lora"/>
                        </a:rPr>
                        <a:t>Error %</a:t>
                      </a: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50492678"/>
                  </a:ext>
                </a:extLst>
              </a:tr>
              <a:tr h="86021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Live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15448.4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15426.6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0.14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15448.4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15426.6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>
                          <a:effectLst/>
                          <a:latin typeface="Lora"/>
                        </a:rPr>
                        <a:t>0.14</a:t>
                      </a: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324300068"/>
                  </a:ext>
                </a:extLst>
              </a:tr>
              <a:tr h="295571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Dead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19353.3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19135.6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1.12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10105.3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10614.6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5.04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734506270"/>
                  </a:ext>
                </a:extLst>
              </a:tr>
              <a:tr h="295571"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SID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29757.8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29466.1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0.95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29757.8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29466.1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0.95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75382233"/>
                  </a:ext>
                </a:extLst>
              </a:tr>
            </a:tbl>
          </a:graphicData>
        </a:graphic>
      </p:graphicFrame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Modeling checks </a:t>
            </a:r>
          </a:p>
        </p:txBody>
      </p:sp>
      <p:sp>
        <p:nvSpPr>
          <p:cNvPr id="19" name="Google Shape;71;p12">
            <a:extLst>
              <a:ext uri="{FF2B5EF4-FFF2-40B4-BE49-F238E27FC236}">
                <a16:creationId xmlns:a16="http://schemas.microsoft.com/office/drawing/2014/main" id="{0696F6C6-45B1-4D5A-92FE-C7711BEAB967}"/>
              </a:ext>
            </a:extLst>
          </p:cNvPr>
          <p:cNvSpPr txBox="1">
            <a:spLocks/>
          </p:cNvSpPr>
          <p:nvPr/>
        </p:nvSpPr>
        <p:spPr>
          <a:xfrm>
            <a:off x="629911" y="951416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Equilibrium checks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5CF7E6E-C127-4C34-835F-4F4DE4B6E9A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404802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7"/>
          <p:cNvSpPr txBox="1">
            <a:spLocks noGrp="1"/>
          </p:cNvSpPr>
          <p:nvPr>
            <p:ph type="body" idx="1"/>
          </p:nvPr>
        </p:nvSpPr>
        <p:spPr>
          <a:xfrm>
            <a:off x="4760487" y="2777491"/>
            <a:ext cx="3460648" cy="180594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Autofit/>
          </a:bodyPr>
          <a:lstStyle/>
          <a:p>
            <a:pPr marL="0" indent="0">
              <a:buClr>
                <a:schemeClr val="dk1"/>
              </a:buClr>
              <a:buSzPts val="1100"/>
              <a:buNone/>
            </a:pPr>
            <a:endParaRPr dirty="0"/>
          </a:p>
          <a:p>
            <a:pPr marL="0" indent="0">
              <a:buNone/>
            </a:pPr>
            <a:endParaRPr dirty="0"/>
          </a:p>
        </p:txBody>
      </p:sp>
      <p:grpSp>
        <p:nvGrpSpPr>
          <p:cNvPr id="126" name="Google Shape;126;p17"/>
          <p:cNvGrpSpPr/>
          <p:nvPr/>
        </p:nvGrpSpPr>
        <p:grpSpPr>
          <a:xfrm>
            <a:off x="916459" y="1019751"/>
            <a:ext cx="214625" cy="214625"/>
            <a:chOff x="2594050" y="1631825"/>
            <a:chExt cx="439625" cy="439625"/>
          </a:xfrm>
        </p:grpSpPr>
        <p:sp>
          <p:nvSpPr>
            <p:cNvPr id="127" name="Google Shape;127;p17"/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sz="1800"/>
            </a:p>
          </p:txBody>
        </p:sp>
        <p:sp>
          <p:nvSpPr>
            <p:cNvPr id="128" name="Google Shape;128;p17"/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sz="1800"/>
            </a:p>
          </p:txBody>
        </p:sp>
        <p:sp>
          <p:nvSpPr>
            <p:cNvPr id="129" name="Google Shape;129;p17"/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sz="1800"/>
            </a:p>
          </p:txBody>
        </p:sp>
        <p:sp>
          <p:nvSpPr>
            <p:cNvPr id="130" name="Google Shape;130;p17"/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endParaRPr sz="1800"/>
            </a:p>
          </p:txBody>
        </p:sp>
      </p:grpSp>
      <p:sp>
        <p:nvSpPr>
          <p:cNvPr id="131" name="Google Shape;131;p17"/>
          <p:cNvSpPr txBox="1">
            <a:spLocks noGrp="1"/>
          </p:cNvSpPr>
          <p:nvPr>
            <p:ph type="sldNum" idx="12"/>
          </p:nvPr>
        </p:nvSpPr>
        <p:spPr>
          <a:xfrm>
            <a:off x="8543227" y="4749851"/>
            <a:ext cx="548700" cy="3936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Autofit/>
          </a:bodyPr>
          <a:lstStyle/>
          <a:p>
            <a:fld id="{00000000-1234-1234-1234-123412341234}" type="slidenum">
              <a:rPr lang="en"/>
              <a:pPr/>
              <a:t>28</a:t>
            </a:fld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1D6B50-6E06-4EA6-BF0B-02C3B6CB28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660" y="1896739"/>
            <a:ext cx="3379237" cy="240609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962B60D-9E99-4301-B117-E9F4EAFCAF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0463264"/>
              </p:ext>
            </p:extLst>
          </p:nvPr>
        </p:nvGraphicFramePr>
        <p:xfrm>
          <a:off x="791042" y="4395631"/>
          <a:ext cx="2776132" cy="571500"/>
        </p:xfrm>
        <a:graphic>
          <a:graphicData uri="http://schemas.openxmlformats.org/drawingml/2006/table">
            <a:tbl>
              <a:tblPr firstRow="1" firstCol="1" bandRow="1"/>
              <a:tblGrid>
                <a:gridCol w="601257">
                  <a:extLst>
                    <a:ext uri="{9D8B030D-6E8A-4147-A177-3AD203B41FA5}">
                      <a16:colId xmlns:a16="http://schemas.microsoft.com/office/drawing/2014/main" val="2164427927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3522304903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82028400"/>
                    </a:ext>
                  </a:extLst>
                </a:gridCol>
                <a:gridCol w="955675">
                  <a:extLst>
                    <a:ext uri="{9D8B030D-6E8A-4147-A177-3AD203B41FA5}">
                      <a16:colId xmlns:a16="http://schemas.microsoft.com/office/drawing/2014/main" val="473719987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Lora"/>
                        </a:rPr>
                        <a:t> </a:t>
                      </a:r>
                      <a:endParaRPr lang="en-US" sz="12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Lora"/>
                        </a:rPr>
                        <a:t>Manual</a:t>
                      </a:r>
                      <a:endParaRPr lang="en-US" sz="12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Lora"/>
                        </a:rPr>
                        <a:t>Etabs</a:t>
                      </a:r>
                      <a:endParaRPr lang="en-US" sz="12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Lora"/>
                        </a:rPr>
                        <a:t>Difference %</a:t>
                      </a:r>
                      <a:endParaRPr lang="en-US" sz="12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75916782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Corner</a:t>
                      </a:r>
                      <a:endParaRPr lang="en-US" sz="12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1987.1</a:t>
                      </a:r>
                      <a:endParaRPr lang="en-US" sz="12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Lora"/>
                        </a:rPr>
                        <a:t>1952.6</a:t>
                      </a:r>
                      <a:endParaRPr lang="en-US" sz="12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1.76</a:t>
                      </a:r>
                      <a:endParaRPr lang="en-US" sz="12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4495370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Middle</a:t>
                      </a:r>
                      <a:endParaRPr lang="en-US" sz="12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Lora"/>
                        </a:rPr>
                        <a:t>1974.9</a:t>
                      </a:r>
                      <a:endParaRPr lang="en-US" sz="12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2091.7</a:t>
                      </a:r>
                      <a:endParaRPr lang="en-US" sz="12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5.58</a:t>
                      </a:r>
                      <a:endParaRPr lang="en-US" sz="12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765754421"/>
                  </a:ext>
                </a:extLst>
              </a:tr>
            </a:tbl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0F4804D9-FB37-46C4-944A-7204BD1355C1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5159551" y="333932"/>
            <a:ext cx="3878400" cy="1865389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4F87218-4596-4F08-865A-55AE16AA49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696488"/>
              </p:ext>
            </p:extLst>
          </p:nvPr>
        </p:nvGraphicFramePr>
        <p:xfrm>
          <a:off x="3746341" y="2288103"/>
          <a:ext cx="2744470" cy="571500"/>
        </p:xfrm>
        <a:graphic>
          <a:graphicData uri="http://schemas.openxmlformats.org/drawingml/2006/table">
            <a:tbl>
              <a:tblPr firstRow="1" firstCol="1" bandRow="1"/>
              <a:tblGrid>
                <a:gridCol w="609600">
                  <a:extLst>
                    <a:ext uri="{9D8B030D-6E8A-4147-A177-3AD203B41FA5}">
                      <a16:colId xmlns:a16="http://schemas.microsoft.com/office/drawing/2014/main" val="492221241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3686594599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17281194"/>
                    </a:ext>
                  </a:extLst>
                </a:gridCol>
                <a:gridCol w="915670">
                  <a:extLst>
                    <a:ext uri="{9D8B030D-6E8A-4147-A177-3AD203B41FA5}">
                      <a16:colId xmlns:a16="http://schemas.microsoft.com/office/drawing/2014/main" val="3466266017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200" dirty="0">
                        <a:effectLst/>
                        <a:latin typeface="Lora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Lora"/>
                        </a:rPr>
                        <a:t>Manual</a:t>
                      </a:r>
                      <a:endParaRPr lang="en-US" sz="12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Lora"/>
                        </a:rPr>
                        <a:t>Etabs</a:t>
                      </a:r>
                      <a:endParaRPr lang="en-US" sz="12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Lora"/>
                        </a:rPr>
                        <a:t>Difference%</a:t>
                      </a:r>
                      <a:endParaRPr lang="en-US" sz="12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03134590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Beam2</a:t>
                      </a:r>
                      <a:endParaRPr lang="en-US" sz="12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443.3</a:t>
                      </a:r>
                      <a:endParaRPr lang="en-US" sz="12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410.04</a:t>
                      </a:r>
                      <a:endParaRPr lang="en-US" sz="12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Lora"/>
                        </a:rPr>
                        <a:t>8.11</a:t>
                      </a:r>
                      <a:endParaRPr lang="en-US" sz="12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65283119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Lora"/>
                        </a:rPr>
                        <a:t>Beam3</a:t>
                      </a:r>
                      <a:endParaRPr lang="en-US" sz="12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417.56</a:t>
                      </a:r>
                      <a:endParaRPr lang="en-US" sz="12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433.54</a:t>
                      </a:r>
                      <a:endParaRPr lang="en-US" sz="12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3.7</a:t>
                      </a:r>
                      <a:endParaRPr lang="en-US" sz="12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839854499"/>
                  </a:ext>
                </a:extLst>
              </a:tr>
            </a:tbl>
          </a:graphicData>
        </a:graphic>
      </p:graphicFrame>
      <p:pic>
        <p:nvPicPr>
          <p:cNvPr id="15" name="Picture 14">
            <a:extLst>
              <a:ext uri="{FF2B5EF4-FFF2-40B4-BE49-F238E27FC236}">
                <a16:creationId xmlns:a16="http://schemas.microsoft.com/office/drawing/2014/main" id="{DDB2A523-7CCA-45AB-858B-253B7320B32F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5259650" y="2947319"/>
            <a:ext cx="3700407" cy="150850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E138C0D-D2DF-4FB6-9F0E-764EBF6838A3}"/>
              </a:ext>
            </a:extLst>
          </p:cNvPr>
          <p:cNvGraphicFramePr>
            <a:graphicFrameLocks noGrp="1"/>
          </p:cNvGraphicFramePr>
          <p:nvPr/>
        </p:nvGraphicFramePr>
        <p:xfrm>
          <a:off x="4760487" y="4625655"/>
          <a:ext cx="2814102" cy="400050"/>
        </p:xfrm>
        <a:graphic>
          <a:graphicData uri="http://schemas.openxmlformats.org/drawingml/2006/table">
            <a:tbl>
              <a:tblPr firstRow="1" firstCol="1" bandRow="1"/>
              <a:tblGrid>
                <a:gridCol w="883702">
                  <a:extLst>
                    <a:ext uri="{9D8B030D-6E8A-4147-A177-3AD203B41FA5}">
                      <a16:colId xmlns:a16="http://schemas.microsoft.com/office/drawing/2014/main" val="2036009608"/>
                    </a:ext>
                  </a:extLst>
                </a:gridCol>
                <a:gridCol w="825500">
                  <a:extLst>
                    <a:ext uri="{9D8B030D-6E8A-4147-A177-3AD203B41FA5}">
                      <a16:colId xmlns:a16="http://schemas.microsoft.com/office/drawing/2014/main" val="4098655369"/>
                    </a:ext>
                  </a:extLst>
                </a:gridCol>
                <a:gridCol w="1104900">
                  <a:extLst>
                    <a:ext uri="{9D8B030D-6E8A-4147-A177-3AD203B41FA5}">
                      <a16:colId xmlns:a16="http://schemas.microsoft.com/office/drawing/2014/main" val="3055624649"/>
                    </a:ext>
                  </a:extLst>
                </a:gridCol>
              </a:tblGrid>
              <a:tr h="20002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Manual</a:t>
                      </a:r>
                      <a:endParaRPr lang="en-US" sz="11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 err="1">
                          <a:effectLst/>
                          <a:latin typeface="Lora"/>
                        </a:rPr>
                        <a:t>Etabs</a:t>
                      </a:r>
                      <a:endParaRPr lang="en-US" sz="11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Lora"/>
                        </a:rPr>
                        <a:t>Difference %</a:t>
                      </a:r>
                      <a:endParaRPr lang="en-US" sz="11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29144359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37.17</a:t>
                      </a:r>
                      <a:endParaRPr lang="en-US" sz="11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35.8</a:t>
                      </a:r>
                      <a:endParaRPr lang="en-US" sz="11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Lora"/>
                        </a:rPr>
                        <a:t>3.84</a:t>
                      </a:r>
                      <a:endParaRPr lang="en-US" sz="11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49388631"/>
                  </a:ext>
                </a:extLst>
              </a:tr>
            </a:tbl>
          </a:graphicData>
        </a:graphic>
      </p:graphicFrame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922CC1FF-E509-4DE4-92E3-1588DDB533FF}"/>
              </a:ext>
            </a:extLst>
          </p:cNvPr>
          <p:cNvSpPr txBox="1">
            <a:spLocks/>
          </p:cNvSpPr>
          <p:nvPr/>
        </p:nvSpPr>
        <p:spPr>
          <a:xfrm>
            <a:off x="1426519" y="707299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Modeling checks </a:t>
            </a:r>
          </a:p>
        </p:txBody>
      </p: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F1BEF3F9-AFDE-4F42-9DC7-43958E0FE7FE}"/>
              </a:ext>
            </a:extLst>
          </p:cNvPr>
          <p:cNvSpPr txBox="1">
            <a:spLocks/>
          </p:cNvSpPr>
          <p:nvPr/>
        </p:nvSpPr>
        <p:spPr>
          <a:xfrm>
            <a:off x="1150080" y="1200788"/>
            <a:ext cx="2917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Internal forces check</a:t>
            </a:r>
          </a:p>
        </p:txBody>
      </p:sp>
    </p:spTree>
    <p:extLst>
      <p:ext uri="{BB962C8B-B14F-4D97-AF65-F5344CB8AC3E}">
        <p14:creationId xmlns:p14="http://schemas.microsoft.com/office/powerpoint/2010/main" val="23937308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976577" y="588319"/>
            <a:ext cx="5169995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Seismic design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96CFA9-2B61-48FC-AE60-E1AB0FDCF654}"/>
              </a:ext>
            </a:extLst>
          </p:cNvPr>
          <p:cNvSpPr/>
          <p:nvPr/>
        </p:nvSpPr>
        <p:spPr>
          <a:xfrm>
            <a:off x="547807" y="814099"/>
            <a:ext cx="8596193" cy="41242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6200">
              <a:buSzPts val="2400"/>
            </a:pPr>
            <a:r>
              <a:rPr lang="en-US" sz="2200" b="1" dirty="0">
                <a:latin typeface="Lora"/>
              </a:rPr>
              <a:t>Response Spectrum Parameters </a:t>
            </a:r>
          </a:p>
          <a:p>
            <a:pPr marL="76200" lvl="0">
              <a:buSzPts val="2400"/>
            </a:pPr>
            <a:endParaRPr lang="en-US" sz="2000" dirty="0">
              <a:latin typeface="Lora"/>
            </a:endParaRPr>
          </a:p>
          <a:p>
            <a:pPr marL="457200" indent="-381000">
              <a:buSzPts val="2400"/>
              <a:buFont typeface="Arial"/>
              <a:buChar char="◉"/>
            </a:pPr>
            <a:r>
              <a:rPr lang="en-US" sz="2000" dirty="0"/>
              <a:t>Seismic zone is 2B (Z=0.2)</a:t>
            </a:r>
          </a:p>
          <a:p>
            <a:pPr marL="76200">
              <a:buSzPts val="2400"/>
            </a:pPr>
            <a:endParaRPr lang="en-US" sz="2000" dirty="0"/>
          </a:p>
          <a:p>
            <a:pPr marL="457200" indent="-381000">
              <a:buSzPts val="2400"/>
              <a:buFont typeface="Arial"/>
              <a:buChar char="◉"/>
            </a:pPr>
            <a:r>
              <a:rPr lang="en-US" sz="2000" dirty="0">
                <a:latin typeface="Lora"/>
              </a:rPr>
              <a:t> </a:t>
            </a:r>
            <a:r>
              <a:rPr lang="en-US" sz="2000" dirty="0"/>
              <a:t>Importance factor, I=1.25</a:t>
            </a:r>
          </a:p>
          <a:p>
            <a:pPr marL="76200">
              <a:buSzPts val="2400"/>
            </a:pPr>
            <a:endParaRPr lang="en-US" sz="2000" dirty="0"/>
          </a:p>
          <a:p>
            <a:pPr marL="457200" indent="-381000">
              <a:buSzPts val="2400"/>
              <a:buFont typeface="Arial"/>
              <a:buChar char="◉"/>
            </a:pPr>
            <a:r>
              <a:rPr lang="en-US" sz="2000" dirty="0"/>
              <a:t>Force reduction factor, R=5.5 </a:t>
            </a:r>
          </a:p>
          <a:p>
            <a:pPr marL="76200">
              <a:buSzPts val="2400"/>
            </a:pPr>
            <a:r>
              <a:rPr lang="en-US" sz="2000" dirty="0"/>
              <a:t>     (Building Frame System)</a:t>
            </a:r>
            <a:endParaRPr lang="en-US" sz="2000" dirty="0">
              <a:latin typeface="Lora"/>
            </a:endParaRPr>
          </a:p>
          <a:p>
            <a:pPr marL="457200" indent="-381000">
              <a:buSzPts val="2400"/>
              <a:buFont typeface="Arial"/>
              <a:buChar char="◉"/>
            </a:pPr>
            <a:r>
              <a:rPr lang="en-US" sz="2000" dirty="0"/>
              <a:t>Soil profiles in the project is (SD)</a:t>
            </a:r>
          </a:p>
          <a:p>
            <a:pPr marL="76200">
              <a:buSzPts val="2400"/>
            </a:pPr>
            <a:endParaRPr lang="en-US" sz="2000" dirty="0"/>
          </a:p>
          <a:p>
            <a:pPr marL="457200" indent="-381000">
              <a:buSzPts val="2400"/>
              <a:buFont typeface="Arial"/>
              <a:buChar char="◉"/>
            </a:pPr>
            <a:r>
              <a:rPr lang="en-US" sz="2000" dirty="0"/>
              <a:t>Acceleration-dependent seismic coefficients, Ca=0.28</a:t>
            </a:r>
          </a:p>
          <a:p>
            <a:pPr marL="76200">
              <a:buSzPts val="2400"/>
            </a:pPr>
            <a:r>
              <a:rPr lang="en-US" sz="2000" dirty="0"/>
              <a:t> </a:t>
            </a:r>
          </a:p>
          <a:p>
            <a:pPr marL="457200" indent="-381000">
              <a:buSzPts val="2400"/>
              <a:buFont typeface="Arial"/>
              <a:buChar char="◉"/>
            </a:pPr>
            <a:r>
              <a:rPr lang="en-US" sz="2000" dirty="0"/>
              <a:t>Velocity-dependent seismic coefficients, </a:t>
            </a:r>
            <a:r>
              <a:rPr lang="en-US" sz="2000" dirty="0" err="1"/>
              <a:t>Cv</a:t>
            </a:r>
            <a:r>
              <a:rPr lang="en-US" sz="2000" dirty="0"/>
              <a:t> = 0.4</a:t>
            </a:r>
            <a:endParaRPr lang="en-US" sz="2000" dirty="0">
              <a:latin typeface="Lora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96B53C1-F635-495A-85F0-1B4FB62847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8734" y="711980"/>
            <a:ext cx="2673772" cy="323485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BEA32AD-1057-48F2-B7D8-5A32380F4E5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4023399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976577" y="588319"/>
            <a:ext cx="5169995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Seismic checks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96CFA9-2B61-48FC-AE60-E1AB0FDCF654}"/>
              </a:ext>
            </a:extLst>
          </p:cNvPr>
          <p:cNvSpPr/>
          <p:nvPr/>
        </p:nvSpPr>
        <p:spPr>
          <a:xfrm>
            <a:off x="547807" y="900688"/>
            <a:ext cx="8596193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6200" lvl="0">
              <a:buSzPts val="2400"/>
            </a:pPr>
            <a:endParaRPr lang="en-US" sz="2000" dirty="0">
              <a:latin typeface="Lora"/>
            </a:endParaRPr>
          </a:p>
          <a:p>
            <a:pPr marL="457200" indent="-381000">
              <a:buSzPts val="2400"/>
              <a:buFont typeface="Arial"/>
              <a:buChar char="◉"/>
            </a:pPr>
            <a:r>
              <a:rPr lang="en-US" sz="2000" dirty="0"/>
              <a:t>Modal Mass Participation Ratio</a:t>
            </a:r>
          </a:p>
          <a:p>
            <a:pPr marL="76200">
              <a:buSzPts val="2400"/>
            </a:pPr>
            <a:endParaRPr lang="en-US" sz="2000" dirty="0"/>
          </a:p>
          <a:p>
            <a:pPr marL="457200" indent="-381000">
              <a:buSzPts val="2400"/>
              <a:buFont typeface="Arial"/>
              <a:buChar char="◉"/>
            </a:pPr>
            <a:r>
              <a:rPr lang="en-US" sz="2000" dirty="0"/>
              <a:t>Period check</a:t>
            </a:r>
          </a:p>
          <a:p>
            <a:pPr marL="76200">
              <a:buSzPts val="2400"/>
            </a:pPr>
            <a:endParaRPr lang="en-US" sz="2000" dirty="0"/>
          </a:p>
          <a:p>
            <a:pPr marL="457200" indent="-381000">
              <a:buSzPts val="2400"/>
              <a:buFont typeface="Arial"/>
              <a:buChar char="◉"/>
            </a:pPr>
            <a:r>
              <a:rPr lang="en-US" sz="2000" dirty="0"/>
              <a:t>Base shear check</a:t>
            </a:r>
          </a:p>
          <a:p>
            <a:pPr marL="76200">
              <a:buSzPts val="2400"/>
            </a:pPr>
            <a:endParaRPr lang="en-US" sz="2000" dirty="0"/>
          </a:p>
          <a:p>
            <a:pPr marL="457200" indent="-381000">
              <a:buSzPts val="2400"/>
              <a:buFont typeface="Arial"/>
              <a:buChar char="◉"/>
            </a:pPr>
            <a:r>
              <a:rPr lang="en-US" sz="2000" dirty="0"/>
              <a:t>Drift check</a:t>
            </a:r>
          </a:p>
          <a:p>
            <a:pPr marL="76200">
              <a:buSzPts val="2400"/>
            </a:pPr>
            <a:endParaRPr lang="en-US" sz="2000" dirty="0"/>
          </a:p>
          <a:p>
            <a:pPr marL="457200" indent="-381000">
              <a:buSzPts val="2400"/>
              <a:buFont typeface="Arial"/>
              <a:buChar char="◉"/>
            </a:pPr>
            <a:r>
              <a:rPr lang="en-US" sz="2000" dirty="0"/>
              <a:t>P-delta check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063D00D-8DBB-434C-B7B3-602A9629A32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7239549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976577" y="588319"/>
            <a:ext cx="5169995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Seismic checks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0" y="626230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Modal Mass Participation Ratio check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0A9492D-D072-4027-90A9-C73D848982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8142" y="1392219"/>
            <a:ext cx="4215703" cy="299128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B281473-2897-4C83-A7FE-EEC2CC7678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12" y="1392219"/>
            <a:ext cx="4341432" cy="2991288"/>
          </a:xfrm>
          <a:prstGeom prst="rect">
            <a:avLst/>
          </a:prstGeom>
        </p:spPr>
      </p:pic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00D493A0-25C3-4C2D-AA15-D7E17E22AFB1}"/>
              </a:ext>
            </a:extLst>
          </p:cNvPr>
          <p:cNvSpPr txBox="1">
            <a:spLocks/>
          </p:cNvSpPr>
          <p:nvPr/>
        </p:nvSpPr>
        <p:spPr>
          <a:xfrm>
            <a:off x="1201671" y="4263129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one</a:t>
            </a:r>
          </a:p>
        </p:txBody>
      </p:sp>
      <p:sp>
        <p:nvSpPr>
          <p:cNvPr id="18" name="Google Shape;71;p12">
            <a:extLst>
              <a:ext uri="{FF2B5EF4-FFF2-40B4-BE49-F238E27FC236}">
                <a16:creationId xmlns:a16="http://schemas.microsoft.com/office/drawing/2014/main" id="{AD5FC47E-57F2-4250-A809-E004F631BB00}"/>
              </a:ext>
            </a:extLst>
          </p:cNvPr>
          <p:cNvSpPr txBox="1">
            <a:spLocks/>
          </p:cNvSpPr>
          <p:nvPr/>
        </p:nvSpPr>
        <p:spPr>
          <a:xfrm>
            <a:off x="5321522" y="4263129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two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47A175D-26C2-435E-AA5C-FB7B4AD2B66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268167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976577" y="588319"/>
            <a:ext cx="5169995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Seismic checks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0" y="994789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Period check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>
                <a:extLst>
                  <a:ext uri="{FF2B5EF4-FFF2-40B4-BE49-F238E27FC236}">
                    <a16:creationId xmlns:a16="http://schemas.microsoft.com/office/drawing/2014/main" id="{F9104601-32CA-425C-AE70-831FFC2C4EA2}"/>
                  </a:ext>
                </a:extLst>
              </p:cNvPr>
              <p:cNvSpPr/>
              <p:nvPr/>
            </p:nvSpPr>
            <p:spPr>
              <a:xfrm>
                <a:off x="629910" y="1731096"/>
                <a:ext cx="4572000" cy="1323439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000">
                        <a:latin typeface="Cambria Math" panose="02040503050406030204" pitchFamily="18" charset="0"/>
                      </a:rPr>
                      <m:t>T</m:t>
                    </m:r>
                    <m:r>
                      <a:rPr lang="en-US" sz="200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US" sz="2000">
                        <a:latin typeface="Cambria Math" panose="02040503050406030204" pitchFamily="18" charset="0"/>
                      </a:rPr>
                      <m:t>Ct</m:t>
                    </m:r>
                    <m:r>
                      <a:rPr lang="en-US" sz="2000">
                        <a:latin typeface="Cambria Math" panose="02040503050406030204" pitchFamily="18" charset="0"/>
                      </a:rPr>
                      <m:t>∗</m:t>
                    </m:r>
                    <m:r>
                      <m:rPr>
                        <m:sty m:val="p"/>
                      </m:rPr>
                      <a:rPr lang="en-US" sz="2000">
                        <a:latin typeface="Cambria Math" panose="02040503050406030204" pitchFamily="18" charset="0"/>
                      </a:rPr>
                      <m:t>hn</m:t>
                    </m:r>
                  </m:oMath>
                </a14:m>
                <a:r>
                  <a:rPr lang="en-US" sz="2000" baseline="30000" dirty="0">
                    <a:latin typeface="Lora"/>
                  </a:rPr>
                  <a:t>3/4</a:t>
                </a:r>
                <a:br>
                  <a:rPr lang="en-US" sz="2000" dirty="0">
                    <a:latin typeface="Lora"/>
                  </a:rPr>
                </a:br>
                <a:endParaRPr lang="en-US" sz="2000" dirty="0">
                  <a:latin typeface="Lora"/>
                </a:endParaRPr>
              </a:p>
              <a:p>
                <a:r>
                  <a:rPr lang="en-US" sz="2000" dirty="0">
                    <a:latin typeface="Lora"/>
                  </a:rPr>
                  <a:t>Ct = 0.0488 </a:t>
                </a:r>
                <a:br>
                  <a:rPr lang="en-US" sz="2000" dirty="0">
                    <a:latin typeface="Lora"/>
                  </a:rPr>
                </a:br>
                <a:r>
                  <a:rPr lang="en-US" sz="2000" dirty="0" err="1">
                    <a:latin typeface="Lora"/>
                  </a:rPr>
                  <a:t>hn</a:t>
                </a:r>
                <a:r>
                  <a:rPr lang="en-US" sz="2000" dirty="0">
                    <a:latin typeface="Lora"/>
                  </a:rPr>
                  <a:t> is the height of the building </a:t>
                </a:r>
              </a:p>
            </p:txBody>
          </p:sp>
        </mc:Choice>
        <mc:Fallback>
          <p:sp>
            <p:nvSpPr>
              <p:cNvPr id="2" name="Rectangle 1">
                <a:extLst>
                  <a:ext uri="{FF2B5EF4-FFF2-40B4-BE49-F238E27FC236}">
                    <a16:creationId xmlns:a16="http://schemas.microsoft.com/office/drawing/2014/main" id="{F9104601-32CA-425C-AE70-831FFC2C4EA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910" y="1731096"/>
                <a:ext cx="4572000" cy="1323439"/>
              </a:xfrm>
              <a:prstGeom prst="rect">
                <a:avLst/>
              </a:prstGeom>
              <a:blipFill>
                <a:blip r:embed="rId3"/>
                <a:stretch>
                  <a:fillRect l="-1333" t="-922" b="-737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410CF567-2C09-4D90-90B8-66C3A3AA72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4558578"/>
              </p:ext>
            </p:extLst>
          </p:nvPr>
        </p:nvGraphicFramePr>
        <p:xfrm>
          <a:off x="2618530" y="3349913"/>
          <a:ext cx="3622063" cy="1128401"/>
        </p:xfrm>
        <a:graphic>
          <a:graphicData uri="http://schemas.openxmlformats.org/drawingml/2006/table">
            <a:tbl>
              <a:tblPr>
                <a:tableStyleId>{775F4258-9DCB-4364-94DC-38F5FBF82F94}</a:tableStyleId>
              </a:tblPr>
              <a:tblGrid>
                <a:gridCol w="1312863">
                  <a:extLst>
                    <a:ext uri="{9D8B030D-6E8A-4147-A177-3AD203B41FA5}">
                      <a16:colId xmlns:a16="http://schemas.microsoft.com/office/drawing/2014/main" val="3572644363"/>
                    </a:ext>
                  </a:extLst>
                </a:gridCol>
                <a:gridCol w="1116013">
                  <a:extLst>
                    <a:ext uri="{9D8B030D-6E8A-4147-A177-3AD203B41FA5}">
                      <a16:colId xmlns:a16="http://schemas.microsoft.com/office/drawing/2014/main" val="2171517975"/>
                    </a:ext>
                  </a:extLst>
                </a:gridCol>
                <a:gridCol w="1193187">
                  <a:extLst>
                    <a:ext uri="{9D8B030D-6E8A-4147-A177-3AD203B41FA5}">
                      <a16:colId xmlns:a16="http://schemas.microsoft.com/office/drawing/2014/main" val="2785752320"/>
                    </a:ext>
                  </a:extLst>
                </a:gridCol>
              </a:tblGrid>
              <a:tr h="499751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  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Block one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Block two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31558763"/>
                  </a:ext>
                </a:extLst>
              </a:tr>
              <a:tr h="25372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T </a:t>
                      </a:r>
                      <a:r>
                        <a:rPr lang="en-US" sz="2000" u="none" strike="noStrike" dirty="0" err="1">
                          <a:effectLst/>
                          <a:latin typeface="Lora"/>
                        </a:rPr>
                        <a:t>Etabs</a:t>
                      </a:r>
                      <a:r>
                        <a:rPr lang="en-US" sz="2000" u="none" strike="noStrike" dirty="0">
                          <a:effectLst/>
                          <a:latin typeface="Lora"/>
                        </a:rPr>
                        <a:t>(sec)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0.48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0.47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06655789"/>
                  </a:ext>
                </a:extLst>
              </a:tr>
              <a:tr h="25372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u="none" strike="noStrike">
                          <a:effectLst/>
                          <a:latin typeface="Lora"/>
                        </a:rPr>
                        <a:t>T limit (sec)</a:t>
                      </a: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0.55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0.55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820010068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F168A-89D5-479A-A7BE-4D6E9C3FE59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5498042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976577" y="588319"/>
            <a:ext cx="5169995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Seismic checks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09" y="702134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Base shear check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0A6FD30-E496-4748-A436-82AB64DC0190}"/>
              </a:ext>
            </a:extLst>
          </p:cNvPr>
          <p:cNvSpPr/>
          <p:nvPr/>
        </p:nvSpPr>
        <p:spPr>
          <a:xfrm>
            <a:off x="629909" y="1171234"/>
            <a:ext cx="696432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latin typeface="Lora"/>
              </a:rPr>
              <a:t>Weight of the building = Own weight + SID + (0.25*Live load)</a:t>
            </a:r>
            <a:br>
              <a:rPr lang="en-US" sz="2000" dirty="0">
                <a:latin typeface="Lora"/>
              </a:rPr>
            </a:br>
            <a:r>
              <a:rPr lang="en-US" sz="2000" dirty="0">
                <a:latin typeface="Lora"/>
              </a:rPr>
              <a:t>For block one = 58070.53 </a:t>
            </a:r>
            <a:r>
              <a:rPr lang="en-US" sz="2000" dirty="0" err="1">
                <a:latin typeface="Lora"/>
              </a:rPr>
              <a:t>kN</a:t>
            </a:r>
            <a:br>
              <a:rPr lang="en-US" sz="2000" dirty="0">
                <a:latin typeface="Lora"/>
              </a:rPr>
            </a:br>
            <a:r>
              <a:rPr lang="en-US" sz="2000" dirty="0">
                <a:latin typeface="Lora"/>
              </a:rPr>
              <a:t>For block two = 25366.72 </a:t>
            </a:r>
            <a:r>
              <a:rPr lang="en-US" sz="2000" dirty="0" err="1">
                <a:latin typeface="Lora"/>
              </a:rPr>
              <a:t>kN</a:t>
            </a:r>
            <a:br>
              <a:rPr lang="en-US" sz="2000" dirty="0">
                <a:latin typeface="Lora"/>
              </a:rPr>
            </a:br>
            <a:endParaRPr lang="en-US" sz="2000" dirty="0">
              <a:latin typeface="Lora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7624C2AF-487F-4D94-838B-8D3C775E53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563608"/>
              </p:ext>
            </p:extLst>
          </p:nvPr>
        </p:nvGraphicFramePr>
        <p:xfrm>
          <a:off x="1418225" y="2189589"/>
          <a:ext cx="6093759" cy="1229360"/>
        </p:xfrm>
        <a:graphic>
          <a:graphicData uri="http://schemas.openxmlformats.org/drawingml/2006/table">
            <a:tbl>
              <a:tblPr>
                <a:tableStyleId>{775F4258-9DCB-4364-94DC-38F5FBF82F94}</a:tableStyleId>
              </a:tblPr>
              <a:tblGrid>
                <a:gridCol w="997528">
                  <a:extLst>
                    <a:ext uri="{9D8B030D-6E8A-4147-A177-3AD203B41FA5}">
                      <a16:colId xmlns:a16="http://schemas.microsoft.com/office/drawing/2014/main" val="1453539593"/>
                    </a:ext>
                  </a:extLst>
                </a:gridCol>
                <a:gridCol w="554610">
                  <a:extLst>
                    <a:ext uri="{9D8B030D-6E8A-4147-A177-3AD203B41FA5}">
                      <a16:colId xmlns:a16="http://schemas.microsoft.com/office/drawing/2014/main" val="3796339589"/>
                    </a:ext>
                  </a:extLst>
                </a:gridCol>
                <a:gridCol w="554610">
                  <a:extLst>
                    <a:ext uri="{9D8B030D-6E8A-4147-A177-3AD203B41FA5}">
                      <a16:colId xmlns:a16="http://schemas.microsoft.com/office/drawing/2014/main" val="332147682"/>
                    </a:ext>
                  </a:extLst>
                </a:gridCol>
                <a:gridCol w="857054">
                  <a:extLst>
                    <a:ext uri="{9D8B030D-6E8A-4147-A177-3AD203B41FA5}">
                      <a16:colId xmlns:a16="http://schemas.microsoft.com/office/drawing/2014/main" val="2954716612"/>
                    </a:ext>
                  </a:extLst>
                </a:gridCol>
                <a:gridCol w="997528">
                  <a:extLst>
                    <a:ext uri="{9D8B030D-6E8A-4147-A177-3AD203B41FA5}">
                      <a16:colId xmlns:a16="http://schemas.microsoft.com/office/drawing/2014/main" val="3720634638"/>
                    </a:ext>
                  </a:extLst>
                </a:gridCol>
                <a:gridCol w="516054">
                  <a:extLst>
                    <a:ext uri="{9D8B030D-6E8A-4147-A177-3AD203B41FA5}">
                      <a16:colId xmlns:a16="http://schemas.microsoft.com/office/drawing/2014/main" val="900048962"/>
                    </a:ext>
                  </a:extLst>
                </a:gridCol>
                <a:gridCol w="554610">
                  <a:extLst>
                    <a:ext uri="{9D8B030D-6E8A-4147-A177-3AD203B41FA5}">
                      <a16:colId xmlns:a16="http://schemas.microsoft.com/office/drawing/2014/main" val="1267125462"/>
                    </a:ext>
                  </a:extLst>
                </a:gridCol>
                <a:gridCol w="1061765">
                  <a:extLst>
                    <a:ext uri="{9D8B030D-6E8A-4147-A177-3AD203B41FA5}">
                      <a16:colId xmlns:a16="http://schemas.microsoft.com/office/drawing/2014/main" val="2683345152"/>
                    </a:ext>
                  </a:extLst>
                </a:gridCol>
              </a:tblGrid>
              <a:tr h="309686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Block one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Block two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2296740"/>
                  </a:ext>
                </a:extLst>
              </a:tr>
              <a:tr h="30968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V calculated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V min 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Vmax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V selected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V calculated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V min 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Vmax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V selected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71277587"/>
                  </a:ext>
                </a:extLst>
              </a:tr>
              <a:tr h="609988"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17252.1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2235.7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9238.5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9238.5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6823.79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US" sz="1500" u="none" strike="noStrike" dirty="0">
                        <a:effectLst/>
                        <a:latin typeface="Lora"/>
                      </a:endParaRPr>
                    </a:p>
                    <a:p>
                      <a:pPr algn="ctr" fontAlgn="ctr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837.1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3495.1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3495.1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232809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F0988E83-A1E6-4DB5-A975-1DC79F4DF5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038499"/>
              </p:ext>
            </p:extLst>
          </p:nvPr>
        </p:nvGraphicFramePr>
        <p:xfrm>
          <a:off x="1418225" y="3513028"/>
          <a:ext cx="6093758" cy="1507165"/>
        </p:xfrm>
        <a:graphic>
          <a:graphicData uri="http://schemas.openxmlformats.org/drawingml/2006/table">
            <a:tbl>
              <a:tblPr>
                <a:tableStyleId>{775F4258-9DCB-4364-94DC-38F5FBF82F94}</a:tableStyleId>
              </a:tblPr>
              <a:tblGrid>
                <a:gridCol w="520691">
                  <a:extLst>
                    <a:ext uri="{9D8B030D-6E8A-4147-A177-3AD203B41FA5}">
                      <a16:colId xmlns:a16="http://schemas.microsoft.com/office/drawing/2014/main" val="2270054546"/>
                    </a:ext>
                  </a:extLst>
                </a:gridCol>
                <a:gridCol w="835969">
                  <a:extLst>
                    <a:ext uri="{9D8B030D-6E8A-4147-A177-3AD203B41FA5}">
                      <a16:colId xmlns:a16="http://schemas.microsoft.com/office/drawing/2014/main" val="3700168100"/>
                    </a:ext>
                  </a:extLst>
                </a:gridCol>
                <a:gridCol w="778428">
                  <a:extLst>
                    <a:ext uri="{9D8B030D-6E8A-4147-A177-3AD203B41FA5}">
                      <a16:colId xmlns:a16="http://schemas.microsoft.com/office/drawing/2014/main" val="3424957084"/>
                    </a:ext>
                  </a:extLst>
                </a:gridCol>
                <a:gridCol w="827301">
                  <a:extLst>
                    <a:ext uri="{9D8B030D-6E8A-4147-A177-3AD203B41FA5}">
                      <a16:colId xmlns:a16="http://schemas.microsoft.com/office/drawing/2014/main" val="1310913921"/>
                    </a:ext>
                  </a:extLst>
                </a:gridCol>
                <a:gridCol w="627321">
                  <a:extLst>
                    <a:ext uri="{9D8B030D-6E8A-4147-A177-3AD203B41FA5}">
                      <a16:colId xmlns:a16="http://schemas.microsoft.com/office/drawing/2014/main" val="1428718108"/>
                    </a:ext>
                  </a:extLst>
                </a:gridCol>
                <a:gridCol w="765544">
                  <a:extLst>
                    <a:ext uri="{9D8B030D-6E8A-4147-A177-3AD203B41FA5}">
                      <a16:colId xmlns:a16="http://schemas.microsoft.com/office/drawing/2014/main" val="3036391145"/>
                    </a:ext>
                  </a:extLst>
                </a:gridCol>
                <a:gridCol w="754912">
                  <a:extLst>
                    <a:ext uri="{9D8B030D-6E8A-4147-A177-3AD203B41FA5}">
                      <a16:colId xmlns:a16="http://schemas.microsoft.com/office/drawing/2014/main" val="484263745"/>
                    </a:ext>
                  </a:extLst>
                </a:gridCol>
                <a:gridCol w="983592">
                  <a:extLst>
                    <a:ext uri="{9D8B030D-6E8A-4147-A177-3AD203B41FA5}">
                      <a16:colId xmlns:a16="http://schemas.microsoft.com/office/drawing/2014/main" val="4259330196"/>
                    </a:ext>
                  </a:extLst>
                </a:gridCol>
              </a:tblGrid>
              <a:tr h="360728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Block one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Block two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3208779"/>
                  </a:ext>
                </a:extLst>
              </a:tr>
              <a:tr h="54958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T(sec)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V manual 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 err="1">
                          <a:effectLst/>
                          <a:latin typeface="Lora"/>
                        </a:rPr>
                        <a:t>Vx</a:t>
                      </a:r>
                      <a:r>
                        <a:rPr lang="en-US" sz="1500" u="none" strike="noStrike" dirty="0">
                          <a:effectLst/>
                          <a:latin typeface="Lora"/>
                        </a:rPr>
                        <a:t> </a:t>
                      </a:r>
                      <a:r>
                        <a:rPr lang="en-US" sz="1500" u="none" strike="noStrike" dirty="0" err="1">
                          <a:effectLst/>
                          <a:latin typeface="Lora"/>
                        </a:rPr>
                        <a:t>Etabs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 err="1">
                          <a:effectLst/>
                          <a:latin typeface="Lora"/>
                        </a:rPr>
                        <a:t>Vy</a:t>
                      </a:r>
                      <a:r>
                        <a:rPr lang="en-US" sz="1500" u="none" strike="noStrike" dirty="0">
                          <a:effectLst/>
                          <a:latin typeface="Lora"/>
                        </a:rPr>
                        <a:t> </a:t>
                      </a:r>
                      <a:r>
                        <a:rPr lang="en-US" sz="1500" u="none" strike="noStrike" dirty="0" err="1">
                          <a:effectLst/>
                          <a:latin typeface="Lora"/>
                        </a:rPr>
                        <a:t>Etabs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T(sec)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V manual 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 err="1">
                          <a:effectLst/>
                          <a:latin typeface="Lora"/>
                        </a:rPr>
                        <a:t>Vx</a:t>
                      </a:r>
                      <a:r>
                        <a:rPr lang="en-US" sz="1500" u="none" strike="noStrike" dirty="0">
                          <a:effectLst/>
                          <a:latin typeface="Lora"/>
                        </a:rPr>
                        <a:t> </a:t>
                      </a:r>
                      <a:r>
                        <a:rPr lang="en-US" sz="1500" u="none" strike="noStrike" dirty="0" err="1">
                          <a:effectLst/>
                          <a:latin typeface="Lora"/>
                        </a:rPr>
                        <a:t>Etabs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 err="1">
                          <a:effectLst/>
                          <a:latin typeface="Lora"/>
                        </a:rPr>
                        <a:t>Vy</a:t>
                      </a:r>
                      <a:r>
                        <a:rPr lang="en-US" sz="1500" u="none" strike="noStrike" dirty="0">
                          <a:effectLst/>
                          <a:latin typeface="Lora"/>
                        </a:rPr>
                        <a:t> </a:t>
                      </a:r>
                      <a:r>
                        <a:rPr lang="en-US" sz="1500" u="none" strike="noStrike" dirty="0" err="1">
                          <a:effectLst/>
                          <a:latin typeface="Lora"/>
                        </a:rPr>
                        <a:t>Etabs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032972709"/>
                  </a:ext>
                </a:extLst>
              </a:tr>
              <a:tr h="59685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0.48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9238.5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9245.6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9249.2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0.47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3495.1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3461.78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u="none" strike="noStrike" dirty="0">
                          <a:effectLst/>
                          <a:latin typeface="Lora"/>
                        </a:rPr>
                        <a:t>3467.65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97357912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03D819-BAA5-484A-A590-73319BB36F4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7990946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976577" y="588319"/>
            <a:ext cx="5169995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Seismic checks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1" y="727491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Story drift check</a:t>
            </a: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C02BB2FD-59CA-496D-A4AD-D6A76CA0C4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0702197"/>
              </p:ext>
            </p:extLst>
          </p:nvPr>
        </p:nvGraphicFramePr>
        <p:xfrm>
          <a:off x="1480381" y="1268594"/>
          <a:ext cx="6547189" cy="1857185"/>
        </p:xfrm>
        <a:graphic>
          <a:graphicData uri="http://schemas.openxmlformats.org/drawingml/2006/table">
            <a:tbl>
              <a:tblPr firstRow="1" firstCol="1" bandRow="1">
                <a:tableStyleId>{775F4258-9DCB-4364-94DC-38F5FBF82F94}</a:tableStyleId>
              </a:tblPr>
              <a:tblGrid>
                <a:gridCol w="526431">
                  <a:extLst>
                    <a:ext uri="{9D8B030D-6E8A-4147-A177-3AD203B41FA5}">
                      <a16:colId xmlns:a16="http://schemas.microsoft.com/office/drawing/2014/main" val="194297409"/>
                    </a:ext>
                  </a:extLst>
                </a:gridCol>
                <a:gridCol w="622858">
                  <a:extLst>
                    <a:ext uri="{9D8B030D-6E8A-4147-A177-3AD203B41FA5}">
                      <a16:colId xmlns:a16="http://schemas.microsoft.com/office/drawing/2014/main" val="4036888382"/>
                    </a:ext>
                  </a:extLst>
                </a:gridCol>
                <a:gridCol w="703869">
                  <a:extLst>
                    <a:ext uri="{9D8B030D-6E8A-4147-A177-3AD203B41FA5}">
                      <a16:colId xmlns:a16="http://schemas.microsoft.com/office/drawing/2014/main" val="309386594"/>
                    </a:ext>
                  </a:extLst>
                </a:gridCol>
                <a:gridCol w="740601">
                  <a:extLst>
                    <a:ext uri="{9D8B030D-6E8A-4147-A177-3AD203B41FA5}">
                      <a16:colId xmlns:a16="http://schemas.microsoft.com/office/drawing/2014/main" val="4254005040"/>
                    </a:ext>
                  </a:extLst>
                </a:gridCol>
                <a:gridCol w="728657">
                  <a:extLst>
                    <a:ext uri="{9D8B030D-6E8A-4147-A177-3AD203B41FA5}">
                      <a16:colId xmlns:a16="http://schemas.microsoft.com/office/drawing/2014/main" val="394777129"/>
                    </a:ext>
                  </a:extLst>
                </a:gridCol>
                <a:gridCol w="740601">
                  <a:extLst>
                    <a:ext uri="{9D8B030D-6E8A-4147-A177-3AD203B41FA5}">
                      <a16:colId xmlns:a16="http://schemas.microsoft.com/office/drawing/2014/main" val="142088662"/>
                    </a:ext>
                  </a:extLst>
                </a:gridCol>
                <a:gridCol w="573368">
                  <a:extLst>
                    <a:ext uri="{9D8B030D-6E8A-4147-A177-3AD203B41FA5}">
                      <a16:colId xmlns:a16="http://schemas.microsoft.com/office/drawing/2014/main" val="4019133470"/>
                    </a:ext>
                  </a:extLst>
                </a:gridCol>
                <a:gridCol w="573368">
                  <a:extLst>
                    <a:ext uri="{9D8B030D-6E8A-4147-A177-3AD203B41FA5}">
                      <a16:colId xmlns:a16="http://schemas.microsoft.com/office/drawing/2014/main" val="866982210"/>
                    </a:ext>
                  </a:extLst>
                </a:gridCol>
                <a:gridCol w="1337436">
                  <a:extLst>
                    <a:ext uri="{9D8B030D-6E8A-4147-A177-3AD203B41FA5}">
                      <a16:colId xmlns:a16="http://schemas.microsoft.com/office/drawing/2014/main" val="3638355737"/>
                    </a:ext>
                  </a:extLst>
                </a:gridCol>
              </a:tblGrid>
              <a:tr h="40158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Story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Height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(mm)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Disp. X(mm)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Disp. Y(mm)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Drift x (mm)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Drift y (mm)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Delta x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Delta y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Delta limit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748667987"/>
                  </a:ext>
                </a:extLst>
              </a:tr>
              <a:tr h="15986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0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0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Lora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58343595"/>
                  </a:ext>
                </a:extLst>
              </a:tr>
              <a:tr h="15986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1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3000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0.29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0.90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0.29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0.90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1.11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3.45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75.00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761958791"/>
                  </a:ext>
                </a:extLst>
              </a:tr>
              <a:tr h="15986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2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3650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3.53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5.76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3.24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4.86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12.48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18.70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91.25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031505348"/>
                  </a:ext>
                </a:extLst>
              </a:tr>
              <a:tr h="15986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3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3650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8.61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12.98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5.08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7.23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19.57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27.82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91.25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80158457"/>
                  </a:ext>
                </a:extLst>
              </a:tr>
              <a:tr h="15986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4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3650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14.26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20.07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5.65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7.09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21.74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27.28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91.25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92974996"/>
                  </a:ext>
                </a:extLst>
              </a:tr>
              <a:tr h="15986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5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3650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22.09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24.19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7.83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4.12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30.13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15.86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91.25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923518413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38F22EEB-542F-4612-99F9-3AB572EB47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324426"/>
              </p:ext>
            </p:extLst>
          </p:nvPr>
        </p:nvGraphicFramePr>
        <p:xfrm>
          <a:off x="1468276" y="3195310"/>
          <a:ext cx="6559294" cy="1857185"/>
        </p:xfrm>
        <a:graphic>
          <a:graphicData uri="http://schemas.openxmlformats.org/drawingml/2006/table">
            <a:tbl>
              <a:tblPr firstRow="1" firstCol="1" bandRow="1">
                <a:tableStyleId>{775F4258-9DCB-4364-94DC-38F5FBF82F94}</a:tableStyleId>
              </a:tblPr>
              <a:tblGrid>
                <a:gridCol w="541265">
                  <a:extLst>
                    <a:ext uri="{9D8B030D-6E8A-4147-A177-3AD203B41FA5}">
                      <a16:colId xmlns:a16="http://schemas.microsoft.com/office/drawing/2014/main" val="4189743723"/>
                    </a:ext>
                  </a:extLst>
                </a:gridCol>
                <a:gridCol w="627321">
                  <a:extLst>
                    <a:ext uri="{9D8B030D-6E8A-4147-A177-3AD203B41FA5}">
                      <a16:colId xmlns:a16="http://schemas.microsoft.com/office/drawing/2014/main" val="3431419546"/>
                    </a:ext>
                  </a:extLst>
                </a:gridCol>
                <a:gridCol w="669295">
                  <a:extLst>
                    <a:ext uri="{9D8B030D-6E8A-4147-A177-3AD203B41FA5}">
                      <a16:colId xmlns:a16="http://schemas.microsoft.com/office/drawing/2014/main" val="2349189924"/>
                    </a:ext>
                  </a:extLst>
                </a:gridCol>
                <a:gridCol w="731364">
                  <a:extLst>
                    <a:ext uri="{9D8B030D-6E8A-4147-A177-3AD203B41FA5}">
                      <a16:colId xmlns:a16="http://schemas.microsoft.com/office/drawing/2014/main" val="2817057105"/>
                    </a:ext>
                  </a:extLst>
                </a:gridCol>
                <a:gridCol w="741813">
                  <a:extLst>
                    <a:ext uri="{9D8B030D-6E8A-4147-A177-3AD203B41FA5}">
                      <a16:colId xmlns:a16="http://schemas.microsoft.com/office/drawing/2014/main" val="4294826772"/>
                    </a:ext>
                  </a:extLst>
                </a:gridCol>
                <a:gridCol w="679124">
                  <a:extLst>
                    <a:ext uri="{9D8B030D-6E8A-4147-A177-3AD203B41FA5}">
                      <a16:colId xmlns:a16="http://schemas.microsoft.com/office/drawing/2014/main" val="4095435165"/>
                    </a:ext>
                  </a:extLst>
                </a:gridCol>
                <a:gridCol w="564195">
                  <a:extLst>
                    <a:ext uri="{9D8B030D-6E8A-4147-A177-3AD203B41FA5}">
                      <a16:colId xmlns:a16="http://schemas.microsoft.com/office/drawing/2014/main" val="2368364095"/>
                    </a:ext>
                  </a:extLst>
                </a:gridCol>
                <a:gridCol w="574644">
                  <a:extLst>
                    <a:ext uri="{9D8B030D-6E8A-4147-A177-3AD203B41FA5}">
                      <a16:colId xmlns:a16="http://schemas.microsoft.com/office/drawing/2014/main" val="176348808"/>
                    </a:ext>
                  </a:extLst>
                </a:gridCol>
                <a:gridCol w="1430273">
                  <a:extLst>
                    <a:ext uri="{9D8B030D-6E8A-4147-A177-3AD203B41FA5}">
                      <a16:colId xmlns:a16="http://schemas.microsoft.com/office/drawing/2014/main" val="3999611354"/>
                    </a:ext>
                  </a:extLst>
                </a:gridCol>
              </a:tblGrid>
              <a:tr h="3949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Story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Height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(mm)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Disp. 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X(mm)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Disp. 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Y(mm)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Drift x (mm)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Drift y (mm)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Delta x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Delta y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Delta limit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569802056"/>
                  </a:ext>
                </a:extLst>
              </a:tr>
              <a:tr h="19299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0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0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0.00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 dirty="0">
                        <a:effectLst/>
                        <a:latin typeface="Lora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56424854"/>
                  </a:ext>
                </a:extLst>
              </a:tr>
              <a:tr h="19299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1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3000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0.24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0.46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0.24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0.46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0.92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1.75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75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59153466"/>
                  </a:ext>
                </a:extLst>
              </a:tr>
              <a:tr h="19299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2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3650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2.95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1.86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2.71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1.40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10.45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5.39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91.25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637542326"/>
                  </a:ext>
                </a:extLst>
              </a:tr>
              <a:tr h="19299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3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3650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6.50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3.96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3.55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2.11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13.66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8.11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91.25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431624170"/>
                  </a:ext>
                </a:extLst>
              </a:tr>
              <a:tr h="19299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4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3650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10.48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6.46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3.97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2.50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15.30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9.63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91.25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329532159"/>
                  </a:ext>
                </a:extLst>
              </a:tr>
              <a:tr h="19299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5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3650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14.50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9.11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Lora"/>
                        </a:rPr>
                        <a:t>4.02</a:t>
                      </a:r>
                      <a:endParaRPr lang="en-US" sz="14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2.65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15.49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10.19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Lora"/>
                        </a:rPr>
                        <a:t>91.25</a:t>
                      </a:r>
                      <a:endParaRPr lang="en-US" sz="14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925207376"/>
                  </a:ext>
                </a:extLst>
              </a:tr>
            </a:tbl>
          </a:graphicData>
        </a:graphic>
      </p:graphicFrame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293BC46-62E1-4971-8D33-60B85E11948B}"/>
              </a:ext>
            </a:extLst>
          </p:cNvPr>
          <p:cNvSpPr txBox="1">
            <a:spLocks/>
          </p:cNvSpPr>
          <p:nvPr/>
        </p:nvSpPr>
        <p:spPr>
          <a:xfrm>
            <a:off x="-533593" y="1781238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one</a:t>
            </a:r>
          </a:p>
        </p:txBody>
      </p:sp>
      <p:sp>
        <p:nvSpPr>
          <p:cNvPr id="24" name="Google Shape;71;p12">
            <a:extLst>
              <a:ext uri="{FF2B5EF4-FFF2-40B4-BE49-F238E27FC236}">
                <a16:creationId xmlns:a16="http://schemas.microsoft.com/office/drawing/2014/main" id="{9DC26A29-2BA2-46B5-808D-E5ED7E6C8B29}"/>
              </a:ext>
            </a:extLst>
          </p:cNvPr>
          <p:cNvSpPr txBox="1">
            <a:spLocks/>
          </p:cNvSpPr>
          <p:nvPr/>
        </p:nvSpPr>
        <p:spPr>
          <a:xfrm>
            <a:off x="-533593" y="3756223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two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CB07253-3D93-4378-AB17-C45754B3F5E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120232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976577" y="588319"/>
            <a:ext cx="5169995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Seismic checks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1" y="724848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P-delta check</a:t>
            </a:r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293BC46-62E1-4971-8D33-60B85E11948B}"/>
              </a:ext>
            </a:extLst>
          </p:cNvPr>
          <p:cNvSpPr txBox="1">
            <a:spLocks/>
          </p:cNvSpPr>
          <p:nvPr/>
        </p:nvSpPr>
        <p:spPr>
          <a:xfrm>
            <a:off x="-639922" y="1781238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one</a:t>
            </a:r>
          </a:p>
        </p:txBody>
      </p:sp>
      <p:sp>
        <p:nvSpPr>
          <p:cNvPr id="24" name="Google Shape;71;p12">
            <a:extLst>
              <a:ext uri="{FF2B5EF4-FFF2-40B4-BE49-F238E27FC236}">
                <a16:creationId xmlns:a16="http://schemas.microsoft.com/office/drawing/2014/main" id="{9DC26A29-2BA2-46B5-808D-E5ED7E6C8B29}"/>
              </a:ext>
            </a:extLst>
          </p:cNvPr>
          <p:cNvSpPr txBox="1">
            <a:spLocks/>
          </p:cNvSpPr>
          <p:nvPr/>
        </p:nvSpPr>
        <p:spPr>
          <a:xfrm>
            <a:off x="-639922" y="3756223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two</a:t>
            </a: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8BCD32F9-A344-487B-81AA-CBA7208DCE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6572403"/>
              </p:ext>
            </p:extLst>
          </p:nvPr>
        </p:nvGraphicFramePr>
        <p:xfrm>
          <a:off x="1338259" y="1323679"/>
          <a:ext cx="7571826" cy="1647066"/>
        </p:xfrm>
        <a:graphic>
          <a:graphicData uri="http://schemas.openxmlformats.org/drawingml/2006/table">
            <a:tbl>
              <a:tblPr firstRow="1" firstCol="1" bandRow="1">
                <a:tableStyleId>{775F4258-9DCB-4364-94DC-38F5FBF82F94}</a:tableStyleId>
              </a:tblPr>
              <a:tblGrid>
                <a:gridCol w="702197">
                  <a:extLst>
                    <a:ext uri="{9D8B030D-6E8A-4147-A177-3AD203B41FA5}">
                      <a16:colId xmlns:a16="http://schemas.microsoft.com/office/drawing/2014/main" val="789594988"/>
                    </a:ext>
                  </a:extLst>
                </a:gridCol>
                <a:gridCol w="822160">
                  <a:extLst>
                    <a:ext uri="{9D8B030D-6E8A-4147-A177-3AD203B41FA5}">
                      <a16:colId xmlns:a16="http://schemas.microsoft.com/office/drawing/2014/main" val="2659997788"/>
                    </a:ext>
                  </a:extLst>
                </a:gridCol>
                <a:gridCol w="785462">
                  <a:extLst>
                    <a:ext uri="{9D8B030D-6E8A-4147-A177-3AD203B41FA5}">
                      <a16:colId xmlns:a16="http://schemas.microsoft.com/office/drawing/2014/main" val="840448397"/>
                    </a:ext>
                  </a:extLst>
                </a:gridCol>
                <a:gridCol w="785462">
                  <a:extLst>
                    <a:ext uri="{9D8B030D-6E8A-4147-A177-3AD203B41FA5}">
                      <a16:colId xmlns:a16="http://schemas.microsoft.com/office/drawing/2014/main" val="2714246429"/>
                    </a:ext>
                  </a:extLst>
                </a:gridCol>
                <a:gridCol w="1059926">
                  <a:extLst>
                    <a:ext uri="{9D8B030D-6E8A-4147-A177-3AD203B41FA5}">
                      <a16:colId xmlns:a16="http://schemas.microsoft.com/office/drawing/2014/main" val="3243874791"/>
                    </a:ext>
                  </a:extLst>
                </a:gridCol>
                <a:gridCol w="803337">
                  <a:extLst>
                    <a:ext uri="{9D8B030D-6E8A-4147-A177-3AD203B41FA5}">
                      <a16:colId xmlns:a16="http://schemas.microsoft.com/office/drawing/2014/main" val="4184930242"/>
                    </a:ext>
                  </a:extLst>
                </a:gridCol>
                <a:gridCol w="957244">
                  <a:extLst>
                    <a:ext uri="{9D8B030D-6E8A-4147-A177-3AD203B41FA5}">
                      <a16:colId xmlns:a16="http://schemas.microsoft.com/office/drawing/2014/main" val="3852437480"/>
                    </a:ext>
                  </a:extLst>
                </a:gridCol>
                <a:gridCol w="790087">
                  <a:extLst>
                    <a:ext uri="{9D8B030D-6E8A-4147-A177-3AD203B41FA5}">
                      <a16:colId xmlns:a16="http://schemas.microsoft.com/office/drawing/2014/main" val="520690196"/>
                    </a:ext>
                  </a:extLst>
                </a:gridCol>
                <a:gridCol w="865951">
                  <a:extLst>
                    <a:ext uri="{9D8B030D-6E8A-4147-A177-3AD203B41FA5}">
                      <a16:colId xmlns:a16="http://schemas.microsoft.com/office/drawing/2014/main" val="984455257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Story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D+L (</a:t>
                      </a:r>
                      <a:r>
                        <a:rPr lang="en-US" sz="1500" dirty="0" err="1">
                          <a:effectLst/>
                          <a:latin typeface="Lora"/>
                        </a:rPr>
                        <a:t>kN</a:t>
                      </a:r>
                      <a:r>
                        <a:rPr lang="en-US" sz="1500" dirty="0">
                          <a:effectLst/>
                          <a:latin typeface="Lora"/>
                        </a:rPr>
                        <a:t>)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 err="1">
                          <a:effectLst/>
                          <a:latin typeface="Lora"/>
                        </a:rPr>
                        <a:t>Vx</a:t>
                      </a:r>
                      <a:r>
                        <a:rPr lang="en-US" sz="1500" dirty="0">
                          <a:effectLst/>
                          <a:latin typeface="Lora"/>
                        </a:rPr>
                        <a:t> (</a:t>
                      </a:r>
                      <a:r>
                        <a:rPr lang="en-US" sz="1500" dirty="0" err="1">
                          <a:effectLst/>
                          <a:latin typeface="Lora"/>
                        </a:rPr>
                        <a:t>kN</a:t>
                      </a:r>
                      <a:r>
                        <a:rPr lang="en-US" sz="1500" dirty="0">
                          <a:effectLst/>
                          <a:latin typeface="Lora"/>
                        </a:rPr>
                        <a:t>)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 err="1">
                          <a:effectLst/>
                          <a:latin typeface="Lora"/>
                        </a:rPr>
                        <a:t>Vy</a:t>
                      </a:r>
                      <a:r>
                        <a:rPr lang="en-US" sz="1500" dirty="0">
                          <a:effectLst/>
                          <a:latin typeface="Lora"/>
                        </a:rPr>
                        <a:t> (</a:t>
                      </a:r>
                      <a:r>
                        <a:rPr lang="en-US" sz="1500" dirty="0" err="1">
                          <a:effectLst/>
                          <a:latin typeface="Lora"/>
                        </a:rPr>
                        <a:t>kN</a:t>
                      </a:r>
                      <a:r>
                        <a:rPr lang="en-US" sz="1500" dirty="0">
                          <a:effectLst/>
                          <a:latin typeface="Lora"/>
                        </a:rPr>
                        <a:t>)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Drift X(mm)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Drift Y(mm)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Height              (mm)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Pdelta-x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P delta- y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914640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Story 1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6960.33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5258.38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6692.02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0.288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0.897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3000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0.0001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0.00031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86690849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Story 2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6960.33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3103.42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6616.96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3.242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4.858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3650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0.002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0.00140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01394476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Story 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6960.33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2260.90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5751.98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5.084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7.225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3650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0.0043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0.00240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9620374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Story 4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6960.33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1718.36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4273.48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5.648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7.087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3650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0.0063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0.00316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6401383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Story 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6960.33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752.58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2227.70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7.827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4.12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3650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0.0198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0.00353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982057496"/>
                  </a:ext>
                </a:extLst>
              </a:tr>
            </a:tbl>
          </a:graphicData>
        </a:graphic>
      </p:graphicFrame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10B46393-1C3C-469A-BCFF-56D0E92BDC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2632524"/>
              </p:ext>
            </p:extLst>
          </p:nvPr>
        </p:nvGraphicFramePr>
        <p:xfrm>
          <a:off x="1338260" y="3178346"/>
          <a:ext cx="7571826" cy="1748666"/>
        </p:xfrm>
        <a:graphic>
          <a:graphicData uri="http://schemas.openxmlformats.org/drawingml/2006/table">
            <a:tbl>
              <a:tblPr firstRow="1" firstCol="1" bandRow="1">
                <a:tableStyleId>{775F4258-9DCB-4364-94DC-38F5FBF82F94}</a:tableStyleId>
              </a:tblPr>
              <a:tblGrid>
                <a:gridCol w="699966">
                  <a:extLst>
                    <a:ext uri="{9D8B030D-6E8A-4147-A177-3AD203B41FA5}">
                      <a16:colId xmlns:a16="http://schemas.microsoft.com/office/drawing/2014/main" val="4157980628"/>
                    </a:ext>
                  </a:extLst>
                </a:gridCol>
                <a:gridCol w="782965">
                  <a:extLst>
                    <a:ext uri="{9D8B030D-6E8A-4147-A177-3AD203B41FA5}">
                      <a16:colId xmlns:a16="http://schemas.microsoft.com/office/drawing/2014/main" val="1742882529"/>
                    </a:ext>
                  </a:extLst>
                </a:gridCol>
                <a:gridCol w="782965">
                  <a:extLst>
                    <a:ext uri="{9D8B030D-6E8A-4147-A177-3AD203B41FA5}">
                      <a16:colId xmlns:a16="http://schemas.microsoft.com/office/drawing/2014/main" val="2066797361"/>
                    </a:ext>
                  </a:extLst>
                </a:gridCol>
                <a:gridCol w="782965">
                  <a:extLst>
                    <a:ext uri="{9D8B030D-6E8A-4147-A177-3AD203B41FA5}">
                      <a16:colId xmlns:a16="http://schemas.microsoft.com/office/drawing/2014/main" val="3942853109"/>
                    </a:ext>
                  </a:extLst>
                </a:gridCol>
                <a:gridCol w="1082687">
                  <a:extLst>
                    <a:ext uri="{9D8B030D-6E8A-4147-A177-3AD203B41FA5}">
                      <a16:colId xmlns:a16="http://schemas.microsoft.com/office/drawing/2014/main" val="282460315"/>
                    </a:ext>
                  </a:extLst>
                </a:gridCol>
                <a:gridCol w="821532">
                  <a:extLst>
                    <a:ext uri="{9D8B030D-6E8A-4147-A177-3AD203B41FA5}">
                      <a16:colId xmlns:a16="http://schemas.microsoft.com/office/drawing/2014/main" val="1989612413"/>
                    </a:ext>
                  </a:extLst>
                </a:gridCol>
                <a:gridCol w="933454">
                  <a:extLst>
                    <a:ext uri="{9D8B030D-6E8A-4147-A177-3AD203B41FA5}">
                      <a16:colId xmlns:a16="http://schemas.microsoft.com/office/drawing/2014/main" val="3963174586"/>
                    </a:ext>
                  </a:extLst>
                </a:gridCol>
                <a:gridCol w="787577">
                  <a:extLst>
                    <a:ext uri="{9D8B030D-6E8A-4147-A177-3AD203B41FA5}">
                      <a16:colId xmlns:a16="http://schemas.microsoft.com/office/drawing/2014/main" val="1140023753"/>
                    </a:ext>
                  </a:extLst>
                </a:gridCol>
                <a:gridCol w="897715">
                  <a:extLst>
                    <a:ext uri="{9D8B030D-6E8A-4147-A177-3AD203B41FA5}">
                      <a16:colId xmlns:a16="http://schemas.microsoft.com/office/drawing/2014/main" val="968415929"/>
                    </a:ext>
                  </a:extLst>
                </a:gridCol>
              </a:tblGrid>
              <a:tr h="45475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 Story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D+L(</a:t>
                      </a:r>
                      <a:r>
                        <a:rPr lang="en-US" sz="1500" dirty="0" err="1">
                          <a:effectLst/>
                          <a:latin typeface="Lora"/>
                        </a:rPr>
                        <a:t>kN</a:t>
                      </a:r>
                      <a:r>
                        <a:rPr lang="en-US" sz="1500" dirty="0">
                          <a:effectLst/>
                          <a:latin typeface="Lora"/>
                        </a:rPr>
                        <a:t>)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 err="1">
                          <a:effectLst/>
                          <a:latin typeface="Lora"/>
                        </a:rPr>
                        <a:t>Vx</a:t>
                      </a:r>
                      <a:r>
                        <a:rPr lang="en-US" sz="1500" dirty="0">
                          <a:effectLst/>
                          <a:latin typeface="Lora"/>
                        </a:rPr>
                        <a:t> (</a:t>
                      </a:r>
                      <a:r>
                        <a:rPr lang="en-US" sz="1500" dirty="0" err="1">
                          <a:effectLst/>
                          <a:latin typeface="Lora"/>
                        </a:rPr>
                        <a:t>kN</a:t>
                      </a:r>
                      <a:r>
                        <a:rPr lang="en-US" sz="1500" dirty="0">
                          <a:effectLst/>
                          <a:latin typeface="Lora"/>
                        </a:rPr>
                        <a:t>)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Vy (kN)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Drift x (mm)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Drift y (mm)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Height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(mm)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Pdelta-x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Pdelta- y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695829201"/>
                  </a:ext>
                </a:extLst>
              </a:tr>
              <a:tr h="17493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Story 1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3158.45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3415.95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3418.23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0.24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0.455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3000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7.4E-05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0.00014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011406486"/>
                  </a:ext>
                </a:extLst>
              </a:tr>
              <a:tr h="17493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Story 2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3158.45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3387.50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3341.25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2.714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1.401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3650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6.9E-04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0.00036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917206513"/>
                  </a:ext>
                </a:extLst>
              </a:tr>
              <a:tr h="17493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Story 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3158.45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3073.74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3028.21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3.549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2.107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3650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1.0E-03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0.00060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63329261"/>
                  </a:ext>
                </a:extLst>
              </a:tr>
              <a:tr h="17493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Story 4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3158.45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2385.16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2342.51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6.464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2.501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3650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2.3E-03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0.00092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73430067"/>
                  </a:ext>
                </a:extLst>
              </a:tr>
              <a:tr h="17493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Story 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3158.45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1292.04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1256.93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4.023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2.647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3650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2.7E-03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0.00182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90728131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1EDBB4F-5929-47E6-9461-22857296F3B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7178855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709112" y="783295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Slabs</a:t>
            </a:r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293BC46-62E1-4971-8D33-60B85E11948B}"/>
              </a:ext>
            </a:extLst>
          </p:cNvPr>
          <p:cNvSpPr txBox="1">
            <a:spLocks/>
          </p:cNvSpPr>
          <p:nvPr/>
        </p:nvSpPr>
        <p:spPr>
          <a:xfrm>
            <a:off x="1020725" y="4058627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Block one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9AFD182-54B8-4528-A65B-A508F9FC690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266092" y="1406896"/>
            <a:ext cx="4691611" cy="226872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7FCA260-63AF-418D-8FA9-8040242A4F6D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4714817" y="3002337"/>
            <a:ext cx="4290959" cy="207026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8CDC1F3-3085-420D-8EE3-480F7B15782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300944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1" y="928747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Typical section in ribbed slab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A20F6B0-0F83-49DC-940B-72FE4EC4C710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297173" y="2043708"/>
            <a:ext cx="6549653" cy="2265612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BDFBAD4-F1B5-43B6-8573-369AC18ECF9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49519091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0" y="711294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Slab on grade and ramp detailing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94C6DBA-DD4B-456A-A467-D83958E414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5359" y="1437425"/>
            <a:ext cx="6186632" cy="311775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C6F895A-FA66-4C7F-83FB-A95033BA89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009" y="1437425"/>
            <a:ext cx="2604002" cy="1496574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6372D13-E1DD-4F30-918E-2799965CE9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009" y="2973821"/>
            <a:ext cx="2604002" cy="158136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8" name="Google Shape;71;p12">
            <a:extLst>
              <a:ext uri="{FF2B5EF4-FFF2-40B4-BE49-F238E27FC236}">
                <a16:creationId xmlns:a16="http://schemas.microsoft.com/office/drawing/2014/main" id="{F78B07C9-194E-44B0-ACEA-AA38EC283760}"/>
              </a:ext>
            </a:extLst>
          </p:cNvPr>
          <p:cNvSpPr txBox="1">
            <a:spLocks/>
          </p:cNvSpPr>
          <p:nvPr/>
        </p:nvSpPr>
        <p:spPr>
          <a:xfrm>
            <a:off x="77089" y="4432206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Ramp</a:t>
            </a:r>
          </a:p>
        </p:txBody>
      </p:sp>
      <p:sp>
        <p:nvSpPr>
          <p:cNvPr id="19" name="Google Shape;71;p12">
            <a:extLst>
              <a:ext uri="{FF2B5EF4-FFF2-40B4-BE49-F238E27FC236}">
                <a16:creationId xmlns:a16="http://schemas.microsoft.com/office/drawing/2014/main" id="{31320B76-6240-4697-8266-C6B22DB78611}"/>
              </a:ext>
            </a:extLst>
          </p:cNvPr>
          <p:cNvSpPr txBox="1">
            <a:spLocks/>
          </p:cNvSpPr>
          <p:nvPr/>
        </p:nvSpPr>
        <p:spPr>
          <a:xfrm>
            <a:off x="4481548" y="4420003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Slab on grade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C547BA2-FF6C-4BEC-BACE-D9D9B1A182C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44842342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0" y="711294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Beams</a:t>
            </a:r>
          </a:p>
        </p:txBody>
      </p:sp>
      <p:sp>
        <p:nvSpPr>
          <p:cNvPr id="19" name="Google Shape;71;p12">
            <a:extLst>
              <a:ext uri="{FF2B5EF4-FFF2-40B4-BE49-F238E27FC236}">
                <a16:creationId xmlns:a16="http://schemas.microsoft.com/office/drawing/2014/main" id="{31320B76-6240-4697-8266-C6B22DB78611}"/>
              </a:ext>
            </a:extLst>
          </p:cNvPr>
          <p:cNvSpPr txBox="1">
            <a:spLocks/>
          </p:cNvSpPr>
          <p:nvPr/>
        </p:nvSpPr>
        <p:spPr>
          <a:xfrm>
            <a:off x="62498" y="1269899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Beams layout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742BD19-1F2A-426E-A4A6-3FC32F0F6C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49" y="2954265"/>
            <a:ext cx="5536973" cy="212541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3FA98666-FE37-46B5-A7E9-BD6773D98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1504" y="752752"/>
            <a:ext cx="5536973" cy="215294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D37D4B-6878-4144-AED8-D34E8805045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4343099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9" name="Google Shape;71;p12">
            <a:extLst>
              <a:ext uri="{FF2B5EF4-FFF2-40B4-BE49-F238E27FC236}">
                <a16:creationId xmlns:a16="http://schemas.microsoft.com/office/drawing/2014/main" id="{31320B76-6240-4697-8266-C6B22DB78611}"/>
              </a:ext>
            </a:extLst>
          </p:cNvPr>
          <p:cNvSpPr txBox="1">
            <a:spLocks/>
          </p:cNvSpPr>
          <p:nvPr/>
        </p:nvSpPr>
        <p:spPr>
          <a:xfrm>
            <a:off x="365309" y="1128397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Beams 17 and 18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612642E-B742-4983-8507-6E2BC6387F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1482" y="1941794"/>
            <a:ext cx="7045920" cy="2582502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73BD6C35-CF51-46A0-B1EF-12D1470FA447}"/>
              </a:ext>
            </a:extLst>
          </p:cNvPr>
          <p:cNvSpPr txBox="1">
            <a:spLocks/>
          </p:cNvSpPr>
          <p:nvPr/>
        </p:nvSpPr>
        <p:spPr>
          <a:xfrm>
            <a:off x="730957" y="798560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Sample of detailing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CAB8E25-E003-4E53-941C-5DFE0BB9F67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80597940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0" y="711294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Sample of detailing</a:t>
            </a:r>
          </a:p>
        </p:txBody>
      </p:sp>
      <p:sp>
        <p:nvSpPr>
          <p:cNvPr id="19" name="Google Shape;71;p12">
            <a:extLst>
              <a:ext uri="{FF2B5EF4-FFF2-40B4-BE49-F238E27FC236}">
                <a16:creationId xmlns:a16="http://schemas.microsoft.com/office/drawing/2014/main" id="{31320B76-6240-4697-8266-C6B22DB78611}"/>
              </a:ext>
            </a:extLst>
          </p:cNvPr>
          <p:cNvSpPr txBox="1">
            <a:spLocks/>
          </p:cNvSpPr>
          <p:nvPr/>
        </p:nvSpPr>
        <p:spPr>
          <a:xfrm>
            <a:off x="4400705" y="4024305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Beams 17 and 18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C9FB231-CB7F-49D9-8D20-A1B98B4139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5096" y="1917395"/>
            <a:ext cx="5980140" cy="210691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565754F-92BB-4BD8-B255-93A4ECAD86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077" y="1343924"/>
            <a:ext cx="1762052" cy="1718253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A0567C40-5EB0-4545-A872-0981651F65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077" y="3267273"/>
            <a:ext cx="1762052" cy="1718253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5F7B698-771C-4646-919A-A9CA871FB31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5718690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760077" y="874818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Columns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AB1083B-6F85-4C1F-A66C-42EE56F855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8713" y="1148137"/>
            <a:ext cx="5869169" cy="2345301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A09A5BFE-0EA7-40E9-84CC-BCBE8E7597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4995" y="3355212"/>
            <a:ext cx="3954010" cy="170322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3BBDD2-5825-414A-B554-BF15FA3F661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442751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1" y="805233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Sample of detailing for column (C1)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A65561C-0BE5-4DCD-832C-03DF17C72C9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786270" y="1417876"/>
            <a:ext cx="2987748" cy="3099394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1D51803-E59A-4216-A3BC-240582CF17DB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4946131" y="1954416"/>
            <a:ext cx="3305175" cy="174434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0F685908-6F39-47E8-9C5E-14EE627F1782}"/>
              </a:ext>
            </a:extLst>
          </p:cNvPr>
          <p:cNvSpPr txBox="1">
            <a:spLocks/>
          </p:cNvSpPr>
          <p:nvPr/>
        </p:nvSpPr>
        <p:spPr>
          <a:xfrm>
            <a:off x="1945683" y="4404182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Column C1</a:t>
            </a:r>
          </a:p>
        </p:txBody>
      </p:sp>
      <p:sp>
        <p:nvSpPr>
          <p:cNvPr id="18" name="Google Shape;71;p12">
            <a:extLst>
              <a:ext uri="{FF2B5EF4-FFF2-40B4-BE49-F238E27FC236}">
                <a16:creationId xmlns:a16="http://schemas.microsoft.com/office/drawing/2014/main" id="{A689B9FA-F6C6-4796-BCFD-2ED8A099F9FC}"/>
              </a:ext>
            </a:extLst>
          </p:cNvPr>
          <p:cNvSpPr txBox="1">
            <a:spLocks/>
          </p:cNvSpPr>
          <p:nvPr/>
        </p:nvSpPr>
        <p:spPr>
          <a:xfrm>
            <a:off x="5140767" y="3574842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Section 1-1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879574B-8402-467A-9F20-2264F0A5408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5002144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1" y="688441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Shear walls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3C7E3C4-58FF-45C6-84C2-E920206FE5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752" r="-563" b="10985"/>
          <a:stretch/>
        </p:blipFill>
        <p:spPr>
          <a:xfrm>
            <a:off x="1620743" y="1249000"/>
            <a:ext cx="5902513" cy="2315697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7CAC199-0408-4E3F-B617-518EDF5BB5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1128" y="3600450"/>
            <a:ext cx="4086225" cy="154305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8964196-CA38-4E46-9BA4-4B276AD6482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96648043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0" y="700661"/>
            <a:ext cx="5086350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Sample of detailing for shear wall (SW2)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05BA90-1F61-4B03-AC0C-B06DFCC5D5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537"/>
          <a:stretch/>
        </p:blipFill>
        <p:spPr>
          <a:xfrm>
            <a:off x="494268" y="1510179"/>
            <a:ext cx="5488606" cy="270111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75EB115-F297-4292-A2CB-E6C15592700A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6134980" y="1510179"/>
            <a:ext cx="1620856" cy="200565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78E2D41-B273-4E45-8FB2-0D576834CDCE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7384920" y="2956427"/>
            <a:ext cx="1620857" cy="200565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4EEAAF2-9F31-46CE-9727-803D8474D44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10085868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1" y="742694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Footings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5AA439F-1843-4319-9B4E-BC795808917A}"/>
              </a:ext>
            </a:extLst>
          </p:cNvPr>
          <p:cNvPicPr/>
          <p:nvPr/>
        </p:nvPicPr>
        <p:blipFill rotWithShape="1">
          <a:blip r:embed="rId3"/>
          <a:srcRect l="6068" t="5682" r="4950" b="6195"/>
          <a:stretch/>
        </p:blipFill>
        <p:spPr>
          <a:xfrm>
            <a:off x="1118132" y="1453771"/>
            <a:ext cx="6907736" cy="315919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A2822BB-A6FE-402C-84C9-3F9F7611D15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0436424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0" y="626230"/>
            <a:ext cx="469161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Footings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BD519BC9-11B6-48BD-A7B9-687CA26DC6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9829008"/>
              </p:ext>
            </p:extLst>
          </p:nvPr>
        </p:nvGraphicFramePr>
        <p:xfrm>
          <a:off x="272843" y="1208121"/>
          <a:ext cx="8598314" cy="3741934"/>
        </p:xfrm>
        <a:graphic>
          <a:graphicData uri="http://schemas.openxmlformats.org/drawingml/2006/table">
            <a:tbl>
              <a:tblPr firstRow="1" firstCol="1" bandRow="1">
                <a:tableStyleId>{775F4258-9DCB-4364-94DC-38F5FBF82F94}</a:tableStyleId>
              </a:tblPr>
              <a:tblGrid>
                <a:gridCol w="871636">
                  <a:extLst>
                    <a:ext uri="{9D8B030D-6E8A-4147-A177-3AD203B41FA5}">
                      <a16:colId xmlns:a16="http://schemas.microsoft.com/office/drawing/2014/main" val="3565775971"/>
                    </a:ext>
                  </a:extLst>
                </a:gridCol>
                <a:gridCol w="952291">
                  <a:extLst>
                    <a:ext uri="{9D8B030D-6E8A-4147-A177-3AD203B41FA5}">
                      <a16:colId xmlns:a16="http://schemas.microsoft.com/office/drawing/2014/main" val="3885654928"/>
                    </a:ext>
                  </a:extLst>
                </a:gridCol>
                <a:gridCol w="828082">
                  <a:extLst>
                    <a:ext uri="{9D8B030D-6E8A-4147-A177-3AD203B41FA5}">
                      <a16:colId xmlns:a16="http://schemas.microsoft.com/office/drawing/2014/main" val="3910502572"/>
                    </a:ext>
                  </a:extLst>
                </a:gridCol>
                <a:gridCol w="1091220">
                  <a:extLst>
                    <a:ext uri="{9D8B030D-6E8A-4147-A177-3AD203B41FA5}">
                      <a16:colId xmlns:a16="http://schemas.microsoft.com/office/drawing/2014/main" val="4090165640"/>
                    </a:ext>
                  </a:extLst>
                </a:gridCol>
                <a:gridCol w="1596053">
                  <a:extLst>
                    <a:ext uri="{9D8B030D-6E8A-4147-A177-3AD203B41FA5}">
                      <a16:colId xmlns:a16="http://schemas.microsoft.com/office/drawing/2014/main" val="3362494996"/>
                    </a:ext>
                  </a:extLst>
                </a:gridCol>
                <a:gridCol w="1598060">
                  <a:extLst>
                    <a:ext uri="{9D8B030D-6E8A-4147-A177-3AD203B41FA5}">
                      <a16:colId xmlns:a16="http://schemas.microsoft.com/office/drawing/2014/main" val="2652424967"/>
                    </a:ext>
                  </a:extLst>
                </a:gridCol>
                <a:gridCol w="1660972">
                  <a:extLst>
                    <a:ext uri="{9D8B030D-6E8A-4147-A177-3AD203B41FA5}">
                      <a16:colId xmlns:a16="http://schemas.microsoft.com/office/drawing/2014/main" val="2020412363"/>
                    </a:ext>
                  </a:extLst>
                </a:gridCol>
              </a:tblGrid>
              <a:tr h="56809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 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Dimensions(m)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(With Blinding Concrete)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Bottom Reinforcement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Top Reinforcement 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02869952"/>
                  </a:ext>
                </a:extLst>
              </a:tr>
              <a:tr h="46109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Footing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Length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Width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Thickness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Longitudinal Reinforcement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Transverse Reinforcement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Both directions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69924611"/>
                  </a:ext>
                </a:extLst>
              </a:tr>
              <a:tr h="22531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F1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2.8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2.6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0.55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12ɸ16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16ɸ16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5ɸ16/m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459497624"/>
                  </a:ext>
                </a:extLst>
              </a:tr>
              <a:tr h="22531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F2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2.6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2.4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0.5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13ɸ16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9ɸ16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6ɸ14/m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045947226"/>
                  </a:ext>
                </a:extLst>
              </a:tr>
              <a:tr h="22531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F3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2.7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1.5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10ɸ16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12ɸ16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5ɸ16/m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262208814"/>
                  </a:ext>
                </a:extLst>
              </a:tr>
              <a:tr h="22531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F4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3.7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2.7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0.6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11ɸ20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13ɸ20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6ɸ16/m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83746448"/>
                  </a:ext>
                </a:extLst>
              </a:tr>
              <a:tr h="22531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F5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3.0</a:t>
                      </a: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2.7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0.55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12ɸ16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16ɸ16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5ɸ16/m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095567603"/>
                  </a:ext>
                </a:extLst>
              </a:tr>
              <a:tr h="55903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F6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3.8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2.8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13ɸ16/m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6ɸ16/m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Long. 11ɸ16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Trans. 6ɸ16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90779847"/>
                  </a:ext>
                </a:extLst>
              </a:tr>
              <a:tr h="22531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F7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Variable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3.5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14ɸ18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6ɸ16/m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6ɸ16/m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514986749"/>
                  </a:ext>
                </a:extLst>
              </a:tr>
              <a:tr h="22531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F8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Variable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2.5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10ɸ18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6ɸ16/m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6ɸ16/m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3655601"/>
                  </a:ext>
                </a:extLst>
              </a:tr>
              <a:tr h="22531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F9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6.5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1.9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0.6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8ɸ18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22ɸ20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6ɸ16/m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632874590"/>
                  </a:ext>
                </a:extLst>
              </a:tr>
              <a:tr h="22531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F10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15.0</a:t>
                      </a: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8.0</a:t>
                      </a: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1.0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6ɸ20/m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6ɸ20/m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7ɸ20/m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41125230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B450141-BFBB-4FC1-84C8-FBA1D901256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50478478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0" y="626230"/>
            <a:ext cx="5271160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Sample of detailing for isolated footing (F2)</a:t>
            </a:r>
          </a:p>
        </p:txBody>
      </p:sp>
      <p:pic>
        <p:nvPicPr>
          <p:cNvPr id="14" name="Picture 13" descr="https://scontent.fjrs9-1.fna.fbcdn.net/v/t1.15752-9/59541594_505901383279533_2083004906007953408_n.png?_nc_cat=105&amp;_nc_ht=scontent.fjrs9-1.fna&amp;oh=665736896b2b50d73899e36c02f909af&amp;oe=5D299A76">
            <a:extLst>
              <a:ext uri="{FF2B5EF4-FFF2-40B4-BE49-F238E27FC236}">
                <a16:creationId xmlns:a16="http://schemas.microsoft.com/office/drawing/2014/main" id="{348F7CD3-AB4C-496D-9C5C-1328D682F99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834" y="1281210"/>
            <a:ext cx="3152704" cy="258108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EFAE5C4-25FF-4B2D-93FA-0FFEB0C04F64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4127451" y="1260893"/>
            <a:ext cx="2770984" cy="201920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6CC6EF5-5236-4336-BF4B-5A1904DEA6A2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6475228" y="2958799"/>
            <a:ext cx="2498651" cy="2078087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8" name="Google Shape;71;p12">
            <a:extLst>
              <a:ext uri="{FF2B5EF4-FFF2-40B4-BE49-F238E27FC236}">
                <a16:creationId xmlns:a16="http://schemas.microsoft.com/office/drawing/2014/main" id="{7E66A796-ABFC-47C2-A775-556D174BAF5A}"/>
              </a:ext>
            </a:extLst>
          </p:cNvPr>
          <p:cNvSpPr txBox="1">
            <a:spLocks/>
          </p:cNvSpPr>
          <p:nvPr/>
        </p:nvSpPr>
        <p:spPr>
          <a:xfrm>
            <a:off x="1020725" y="3696264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Footing F2</a:t>
            </a:r>
          </a:p>
        </p:txBody>
      </p:sp>
      <p:sp>
        <p:nvSpPr>
          <p:cNvPr id="19" name="Google Shape;71;p12">
            <a:extLst>
              <a:ext uri="{FF2B5EF4-FFF2-40B4-BE49-F238E27FC236}">
                <a16:creationId xmlns:a16="http://schemas.microsoft.com/office/drawing/2014/main" id="{B8DE180E-1693-43E1-AB98-E739CD4C5569}"/>
              </a:ext>
            </a:extLst>
          </p:cNvPr>
          <p:cNvSpPr txBox="1">
            <a:spLocks/>
          </p:cNvSpPr>
          <p:nvPr/>
        </p:nvSpPr>
        <p:spPr>
          <a:xfrm>
            <a:off x="6390092" y="1745985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Section A-A</a:t>
            </a:r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5F43979E-8078-4B15-ABFB-0D3023D17240}"/>
              </a:ext>
            </a:extLst>
          </p:cNvPr>
          <p:cNvSpPr txBox="1">
            <a:spLocks/>
          </p:cNvSpPr>
          <p:nvPr/>
        </p:nvSpPr>
        <p:spPr>
          <a:xfrm>
            <a:off x="4380538" y="4514953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Section B-B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B4E4BD3-E011-4647-82BC-FC53336CE90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5530879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1" y="733641"/>
            <a:ext cx="5536974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Sample of detailing for combined footing (F6)</a:t>
            </a:r>
          </a:p>
        </p:txBody>
      </p:sp>
      <p:sp>
        <p:nvSpPr>
          <p:cNvPr id="18" name="Google Shape;71;p12">
            <a:extLst>
              <a:ext uri="{FF2B5EF4-FFF2-40B4-BE49-F238E27FC236}">
                <a16:creationId xmlns:a16="http://schemas.microsoft.com/office/drawing/2014/main" id="{7E66A796-ABFC-47C2-A775-556D174BAF5A}"/>
              </a:ext>
            </a:extLst>
          </p:cNvPr>
          <p:cNvSpPr txBox="1">
            <a:spLocks/>
          </p:cNvSpPr>
          <p:nvPr/>
        </p:nvSpPr>
        <p:spPr>
          <a:xfrm>
            <a:off x="1508380" y="3917362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Footing F6</a:t>
            </a:r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5F43979E-8078-4B15-ABFB-0D3023D17240}"/>
              </a:ext>
            </a:extLst>
          </p:cNvPr>
          <p:cNvSpPr txBox="1">
            <a:spLocks/>
          </p:cNvSpPr>
          <p:nvPr/>
        </p:nvSpPr>
        <p:spPr>
          <a:xfrm>
            <a:off x="5140767" y="3917362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Section A-A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E25869A2-6127-431F-9E4D-7C3DAA061482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264238" y="1400784"/>
            <a:ext cx="3307762" cy="2612707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C8C322DA-C491-4988-8B78-43B8C7BF663D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4764824" y="1400783"/>
            <a:ext cx="3778587" cy="2612707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5232B9-5927-41AD-AC51-ECBA5E5067E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01193124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0" y="626230"/>
            <a:ext cx="5536974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Sample of detailing for wall footing (F8)</a:t>
            </a:r>
          </a:p>
        </p:txBody>
      </p:sp>
      <p:sp>
        <p:nvSpPr>
          <p:cNvPr id="18" name="Google Shape;71;p12">
            <a:extLst>
              <a:ext uri="{FF2B5EF4-FFF2-40B4-BE49-F238E27FC236}">
                <a16:creationId xmlns:a16="http://schemas.microsoft.com/office/drawing/2014/main" id="{7E66A796-ABFC-47C2-A775-556D174BAF5A}"/>
              </a:ext>
            </a:extLst>
          </p:cNvPr>
          <p:cNvSpPr txBox="1">
            <a:spLocks/>
          </p:cNvSpPr>
          <p:nvPr/>
        </p:nvSpPr>
        <p:spPr>
          <a:xfrm>
            <a:off x="3237538" y="3864197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Footing F8</a:t>
            </a:r>
          </a:p>
        </p:txBody>
      </p:sp>
      <p:pic>
        <p:nvPicPr>
          <p:cNvPr id="16" name="Picture 15" descr="https://scontent.fjrs9-1.fna.fbcdn.net/v/t1.15752-9/59488723_2148649585254413_2159074222838644736_n.png?_nc_cat=103&amp;_nc_ht=scontent.fjrs9-1.fna&amp;oh=d09a95a208e794640c4055c63ee07210&amp;oe=5D5F8F21">
            <a:extLst>
              <a:ext uri="{FF2B5EF4-FFF2-40B4-BE49-F238E27FC236}">
                <a16:creationId xmlns:a16="http://schemas.microsoft.com/office/drawing/2014/main" id="{93B70A46-9D04-45A1-990B-BEFB48063B59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9386" y="1394888"/>
            <a:ext cx="3705225" cy="269049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8AD3402-9312-49F5-8A26-3112426802D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86486159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0" y="626230"/>
            <a:ext cx="5536974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Sample of detailing for mat footing (F10)</a:t>
            </a:r>
          </a:p>
        </p:txBody>
      </p:sp>
      <p:sp>
        <p:nvSpPr>
          <p:cNvPr id="18" name="Google Shape;71;p12">
            <a:extLst>
              <a:ext uri="{FF2B5EF4-FFF2-40B4-BE49-F238E27FC236}">
                <a16:creationId xmlns:a16="http://schemas.microsoft.com/office/drawing/2014/main" id="{7E66A796-ABFC-47C2-A775-556D174BAF5A}"/>
              </a:ext>
            </a:extLst>
          </p:cNvPr>
          <p:cNvSpPr txBox="1">
            <a:spLocks/>
          </p:cNvSpPr>
          <p:nvPr/>
        </p:nvSpPr>
        <p:spPr>
          <a:xfrm>
            <a:off x="1933397" y="3225714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Footing F10</a:t>
            </a:r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5F43979E-8078-4B15-ABFB-0D3023D17240}"/>
              </a:ext>
            </a:extLst>
          </p:cNvPr>
          <p:cNvSpPr txBox="1">
            <a:spLocks/>
          </p:cNvSpPr>
          <p:nvPr/>
        </p:nvSpPr>
        <p:spPr>
          <a:xfrm>
            <a:off x="6032458" y="2522120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Section A-A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29F1A2B-5158-4B37-9A03-B9F3FED5ED41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709112" y="1170210"/>
            <a:ext cx="5117493" cy="2213137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890132A-F46A-4DC7-9CCB-521EE251C950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4572000" y="3138281"/>
            <a:ext cx="4493709" cy="1930791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F2715F-AB70-4496-8DC5-A9E299BD421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5425908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816009" y="588319"/>
            <a:ext cx="3330563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033EDD2F-76E7-440F-B765-3A58FF3D6EAA}"/>
              </a:ext>
            </a:extLst>
          </p:cNvPr>
          <p:cNvSpPr txBox="1">
            <a:spLocks/>
          </p:cNvSpPr>
          <p:nvPr/>
        </p:nvSpPr>
        <p:spPr>
          <a:xfrm>
            <a:off x="1508380" y="258482"/>
            <a:ext cx="496684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Design and Reinforcement</a:t>
            </a:r>
          </a:p>
        </p:txBody>
      </p:sp>
      <p:sp>
        <p:nvSpPr>
          <p:cNvPr id="12" name="Google Shape;71;p12">
            <a:extLst>
              <a:ext uri="{FF2B5EF4-FFF2-40B4-BE49-F238E27FC236}">
                <a16:creationId xmlns:a16="http://schemas.microsoft.com/office/drawing/2014/main" id="{31F93CF2-0F08-44F1-B11B-A0DC68C9DF8F}"/>
              </a:ext>
            </a:extLst>
          </p:cNvPr>
          <p:cNvSpPr txBox="1">
            <a:spLocks/>
          </p:cNvSpPr>
          <p:nvPr/>
        </p:nvSpPr>
        <p:spPr>
          <a:xfrm>
            <a:off x="629910" y="626230"/>
            <a:ext cx="5536974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Sample of detailing for mat footing (F10)</a:t>
            </a:r>
          </a:p>
        </p:txBody>
      </p:sp>
      <p:sp>
        <p:nvSpPr>
          <p:cNvPr id="18" name="Google Shape;71;p12">
            <a:extLst>
              <a:ext uri="{FF2B5EF4-FFF2-40B4-BE49-F238E27FC236}">
                <a16:creationId xmlns:a16="http://schemas.microsoft.com/office/drawing/2014/main" id="{7E66A796-ABFC-47C2-A775-556D174BAF5A}"/>
              </a:ext>
            </a:extLst>
          </p:cNvPr>
          <p:cNvSpPr txBox="1">
            <a:spLocks/>
          </p:cNvSpPr>
          <p:nvPr/>
        </p:nvSpPr>
        <p:spPr>
          <a:xfrm>
            <a:off x="550942" y="3626314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Stairs</a:t>
            </a:r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5F43979E-8078-4B15-ABFB-0D3023D17240}"/>
              </a:ext>
            </a:extLst>
          </p:cNvPr>
          <p:cNvSpPr txBox="1">
            <a:spLocks/>
          </p:cNvSpPr>
          <p:nvPr/>
        </p:nvSpPr>
        <p:spPr>
          <a:xfrm>
            <a:off x="4481548" y="1927013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Section A-A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9D1427E-8C96-424B-97B0-320DA0EBB5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382" y="1215608"/>
            <a:ext cx="2714625" cy="249555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831107D4-E522-4381-9E6A-7D9E553A48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565"/>
          <a:stretch/>
        </p:blipFill>
        <p:spPr>
          <a:xfrm>
            <a:off x="2943281" y="2463383"/>
            <a:ext cx="5961714" cy="2607922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A560859-5F78-49F8-91E9-8D132874776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5020057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5"/>
          <p:cNvSpPr txBox="1">
            <a:spLocks noGrp="1"/>
          </p:cNvSpPr>
          <p:nvPr>
            <p:ph type="ctrTitle"/>
          </p:nvPr>
        </p:nvSpPr>
        <p:spPr>
          <a:xfrm>
            <a:off x="1971936" y="1704156"/>
            <a:ext cx="4495533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ENVIRONMENTAL DESIGN</a:t>
            </a:r>
            <a:endParaRPr dirty="0"/>
          </a:p>
        </p:txBody>
      </p:sp>
      <p:sp>
        <p:nvSpPr>
          <p:cNvPr id="112" name="Google Shape;112;p15"/>
          <p:cNvSpPr txBox="1"/>
          <p:nvPr/>
        </p:nvSpPr>
        <p:spPr>
          <a:xfrm>
            <a:off x="1131759" y="2280517"/>
            <a:ext cx="543900" cy="5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Lora"/>
                <a:ea typeface="Lora"/>
                <a:cs typeface="Lora"/>
                <a:sym typeface="Lora"/>
              </a:rPr>
              <a:t>3</a:t>
            </a:r>
            <a:endParaRPr sz="2400" dirty="0">
              <a:latin typeface="Lora"/>
              <a:ea typeface="Lora"/>
              <a:cs typeface="Lora"/>
              <a:sym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34337880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512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Envelope construction details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6276975" y="588319"/>
            <a:ext cx="2869597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BFA7093D-8904-442C-955C-10D234E9CBB3}"/>
              </a:ext>
            </a:extLst>
          </p:cNvPr>
          <p:cNvSpPr txBox="1">
            <a:spLocks/>
          </p:cNvSpPr>
          <p:nvPr/>
        </p:nvSpPr>
        <p:spPr>
          <a:xfrm>
            <a:off x="629911" y="840373"/>
            <a:ext cx="3494414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Floors</a:t>
            </a: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C4DF68A0-9088-4E8B-8B42-9B206B658DDF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657494" y="1608317"/>
            <a:ext cx="2668923" cy="2169281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BDCE5CBC-8436-4CAD-A5B1-16B68B55E0DD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4923462" y="1608317"/>
            <a:ext cx="2859423" cy="2169281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7" name="Google Shape;71;p12">
            <a:extLst>
              <a:ext uri="{FF2B5EF4-FFF2-40B4-BE49-F238E27FC236}">
                <a16:creationId xmlns:a16="http://schemas.microsoft.com/office/drawing/2014/main" id="{8657A413-0337-4786-A35D-358433517936}"/>
              </a:ext>
            </a:extLst>
          </p:cNvPr>
          <p:cNvSpPr txBox="1">
            <a:spLocks/>
          </p:cNvSpPr>
          <p:nvPr/>
        </p:nvSpPr>
        <p:spPr>
          <a:xfrm>
            <a:off x="1616220" y="3942386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Floors</a:t>
            </a:r>
          </a:p>
          <a:p>
            <a:pPr algn="ctr"/>
            <a:r>
              <a:rPr lang="en-US" b="0" dirty="0"/>
              <a:t>U-value = 0.663 W/m</a:t>
            </a:r>
            <a:r>
              <a:rPr lang="en-US" b="0" dirty="0">
                <a:latin typeface="Calibri" panose="020F0502020204030204" pitchFamily="34" charset="0"/>
                <a:cs typeface="Calibri" panose="020F0502020204030204" pitchFamily="34" charset="0"/>
              </a:rPr>
              <a:t>².K</a:t>
            </a:r>
            <a:endParaRPr lang="en-US" b="0" dirty="0"/>
          </a:p>
        </p:txBody>
      </p:sp>
      <p:sp>
        <p:nvSpPr>
          <p:cNvPr id="49" name="Google Shape;71;p12">
            <a:extLst>
              <a:ext uri="{FF2B5EF4-FFF2-40B4-BE49-F238E27FC236}">
                <a16:creationId xmlns:a16="http://schemas.microsoft.com/office/drawing/2014/main" id="{F742C8C1-7A75-4F09-8901-AA66BBA16B7B}"/>
              </a:ext>
            </a:extLst>
          </p:cNvPr>
          <p:cNvSpPr txBox="1">
            <a:spLocks/>
          </p:cNvSpPr>
          <p:nvPr/>
        </p:nvSpPr>
        <p:spPr>
          <a:xfrm>
            <a:off x="4923462" y="3952025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Roofs</a:t>
            </a:r>
          </a:p>
          <a:p>
            <a:pPr algn="ctr"/>
            <a:r>
              <a:rPr lang="en-US" b="0" dirty="0"/>
              <a:t>U-value = 0.383 W/m</a:t>
            </a:r>
            <a:r>
              <a:rPr lang="en-US" b="0" dirty="0">
                <a:latin typeface="Calibri" panose="020F0502020204030204" pitchFamily="34" charset="0"/>
                <a:cs typeface="Calibri" panose="020F0502020204030204" pitchFamily="34" charset="0"/>
              </a:rPr>
              <a:t>².K</a:t>
            </a:r>
            <a:endParaRPr lang="en-US" b="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46498D1-A014-4319-B906-122B84C6CF1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34618384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512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Envelope construction details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6276975" y="588319"/>
            <a:ext cx="2869597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8" name="Google Shape;71;p12">
            <a:extLst>
              <a:ext uri="{FF2B5EF4-FFF2-40B4-BE49-F238E27FC236}">
                <a16:creationId xmlns:a16="http://schemas.microsoft.com/office/drawing/2014/main" id="{C9080502-59F5-4356-9983-F26F591A043A}"/>
              </a:ext>
            </a:extLst>
          </p:cNvPr>
          <p:cNvSpPr txBox="1">
            <a:spLocks/>
          </p:cNvSpPr>
          <p:nvPr/>
        </p:nvSpPr>
        <p:spPr>
          <a:xfrm>
            <a:off x="3141479" y="4111256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U-value = 0.463 W/m</a:t>
            </a:r>
            <a:r>
              <a:rPr lang="en-US" b="0" dirty="0">
                <a:latin typeface="Calibri" panose="020F0502020204030204" pitchFamily="34" charset="0"/>
                <a:cs typeface="Calibri" panose="020F0502020204030204" pitchFamily="34" charset="0"/>
              </a:rPr>
              <a:t>².K</a:t>
            </a:r>
            <a:endParaRPr lang="en-US" b="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7D6A907-7B72-4521-99C0-45ABDD76C3F5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2908005" y="1568558"/>
            <a:ext cx="3295652" cy="254269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4" name="Google Shape;71;p12">
            <a:extLst>
              <a:ext uri="{FF2B5EF4-FFF2-40B4-BE49-F238E27FC236}">
                <a16:creationId xmlns:a16="http://schemas.microsoft.com/office/drawing/2014/main" id="{2D12140B-B564-4ED0-A100-B4B6635A8DF0}"/>
              </a:ext>
            </a:extLst>
          </p:cNvPr>
          <p:cNvSpPr txBox="1">
            <a:spLocks/>
          </p:cNvSpPr>
          <p:nvPr/>
        </p:nvSpPr>
        <p:spPr>
          <a:xfrm>
            <a:off x="629911" y="840373"/>
            <a:ext cx="3494414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Exterior Wall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E99E04-7C48-4B7F-B5D8-B5BE20C0983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6157058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512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Solar analysis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800475" y="587964"/>
            <a:ext cx="5346097" cy="25261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8" name="Google Shape;71;p12">
            <a:extLst>
              <a:ext uri="{FF2B5EF4-FFF2-40B4-BE49-F238E27FC236}">
                <a16:creationId xmlns:a16="http://schemas.microsoft.com/office/drawing/2014/main" id="{C9080502-59F5-4356-9983-F26F591A043A}"/>
              </a:ext>
            </a:extLst>
          </p:cNvPr>
          <p:cNvSpPr txBox="1">
            <a:spLocks/>
          </p:cNvSpPr>
          <p:nvPr/>
        </p:nvSpPr>
        <p:spPr>
          <a:xfrm>
            <a:off x="1577717" y="3697791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21/1 – 10:00 AM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58CAA50-32E0-4C54-9E5D-EF94B6768BBA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222858" y="1314255"/>
            <a:ext cx="3439008" cy="2467071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EB6E2B9-9595-4D0E-8D90-85562C352C70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4757116" y="1314254"/>
            <a:ext cx="3355864" cy="246707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4" name="Google Shape;71;p12">
            <a:extLst>
              <a:ext uri="{FF2B5EF4-FFF2-40B4-BE49-F238E27FC236}">
                <a16:creationId xmlns:a16="http://schemas.microsoft.com/office/drawing/2014/main" id="{A9A9896F-BA13-4081-9A41-6B56A6B006D6}"/>
              </a:ext>
            </a:extLst>
          </p:cNvPr>
          <p:cNvSpPr txBox="1">
            <a:spLocks/>
          </p:cNvSpPr>
          <p:nvPr/>
        </p:nvSpPr>
        <p:spPr>
          <a:xfrm>
            <a:off x="5016725" y="3697791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21/7 – 12:00 PM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9CFF07D-144E-4811-90AC-E18D82E6041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50932920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512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Thermal comfort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219575" y="606616"/>
            <a:ext cx="4926997" cy="6609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4797D55-0A3E-40AB-87FB-12EB7C697B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3696757"/>
              </p:ext>
            </p:extLst>
          </p:nvPr>
        </p:nvGraphicFramePr>
        <p:xfrm>
          <a:off x="1365841" y="1213777"/>
          <a:ext cx="6412317" cy="1645920"/>
        </p:xfrm>
        <a:graphic>
          <a:graphicData uri="http://schemas.openxmlformats.org/drawingml/2006/table">
            <a:tbl>
              <a:tblPr firstRow="1" bandRow="1">
                <a:tableStyleId>{775F4258-9DCB-4364-94DC-38F5FBF82F94}</a:tableStyleId>
              </a:tblPr>
              <a:tblGrid>
                <a:gridCol w="2271960">
                  <a:extLst>
                    <a:ext uri="{9D8B030D-6E8A-4147-A177-3AD203B41FA5}">
                      <a16:colId xmlns:a16="http://schemas.microsoft.com/office/drawing/2014/main" val="1974544519"/>
                    </a:ext>
                  </a:extLst>
                </a:gridCol>
                <a:gridCol w="2035913">
                  <a:extLst>
                    <a:ext uri="{9D8B030D-6E8A-4147-A177-3AD203B41FA5}">
                      <a16:colId xmlns:a16="http://schemas.microsoft.com/office/drawing/2014/main" val="332462831"/>
                    </a:ext>
                  </a:extLst>
                </a:gridCol>
                <a:gridCol w="2104444">
                  <a:extLst>
                    <a:ext uri="{9D8B030D-6E8A-4147-A177-3AD203B41FA5}">
                      <a16:colId xmlns:a16="http://schemas.microsoft.com/office/drawing/2014/main" val="1980922779"/>
                    </a:ext>
                  </a:extLst>
                </a:gridCol>
              </a:tblGrid>
              <a:tr h="631566">
                <a:tc>
                  <a:txBody>
                    <a:bodyPr/>
                    <a:lstStyle/>
                    <a:p>
                      <a:pPr algn="ctr"/>
                      <a:endParaRPr lang="en-US" sz="1800" dirty="0">
                        <a:latin typeface="Lor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No HVAC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HVAC system (heating)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6097587"/>
                  </a:ext>
                </a:extLst>
              </a:tr>
              <a:tr h="356972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PMV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-1.5 to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-1 to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4104036"/>
                  </a:ext>
                </a:extLst>
              </a:tr>
              <a:tr h="631566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Number of non-comfortable hours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1162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980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2103464"/>
                  </a:ext>
                </a:extLst>
              </a:tr>
            </a:tbl>
          </a:graphicData>
        </a:graphic>
      </p:graphicFrame>
      <p:sp>
        <p:nvSpPr>
          <p:cNvPr id="30" name="Google Shape;71;p12">
            <a:extLst>
              <a:ext uri="{FF2B5EF4-FFF2-40B4-BE49-F238E27FC236}">
                <a16:creationId xmlns:a16="http://schemas.microsoft.com/office/drawing/2014/main" id="{9B2CA4D6-02FF-47AB-9F97-DA818D947541}"/>
              </a:ext>
            </a:extLst>
          </p:cNvPr>
          <p:cNvSpPr txBox="1">
            <a:spLocks/>
          </p:cNvSpPr>
          <p:nvPr/>
        </p:nvSpPr>
        <p:spPr>
          <a:xfrm>
            <a:off x="709112" y="655428"/>
            <a:ext cx="3494414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Summary</a:t>
            </a:r>
          </a:p>
        </p:txBody>
      </p:sp>
      <p:sp>
        <p:nvSpPr>
          <p:cNvPr id="31" name="Google Shape;71;p12">
            <a:extLst>
              <a:ext uri="{FF2B5EF4-FFF2-40B4-BE49-F238E27FC236}">
                <a16:creationId xmlns:a16="http://schemas.microsoft.com/office/drawing/2014/main" id="{C5E2830F-1F31-4EE6-8328-9B714603C21A}"/>
              </a:ext>
            </a:extLst>
          </p:cNvPr>
          <p:cNvSpPr txBox="1">
            <a:spLocks/>
          </p:cNvSpPr>
          <p:nvPr/>
        </p:nvSpPr>
        <p:spPr>
          <a:xfrm>
            <a:off x="709112" y="2937199"/>
            <a:ext cx="3494414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Site and source energy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8AB5B362-0A39-43B8-B80C-9E0EA6D2E89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418225" y="3617857"/>
            <a:ext cx="6412316" cy="1302493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17A973C-DE22-4ADB-A2D7-FDBE25F34C4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05407127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512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Lighting comfort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219575" y="606616"/>
            <a:ext cx="4926997" cy="6609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" name="Google Shape;71;p12">
            <a:extLst>
              <a:ext uri="{FF2B5EF4-FFF2-40B4-BE49-F238E27FC236}">
                <a16:creationId xmlns:a16="http://schemas.microsoft.com/office/drawing/2014/main" id="{9B2CA4D6-02FF-47AB-9F97-DA818D947541}"/>
              </a:ext>
            </a:extLst>
          </p:cNvPr>
          <p:cNvSpPr txBox="1">
            <a:spLocks/>
          </p:cNvSpPr>
          <p:nvPr/>
        </p:nvSpPr>
        <p:spPr>
          <a:xfrm>
            <a:off x="629911" y="799851"/>
            <a:ext cx="3494414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Daylighting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D8F5731-9660-47C1-8B29-76AC3B5222AA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524406" y="1403012"/>
            <a:ext cx="6095187" cy="271323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DD688C6C-42D6-4FA9-AF7F-60A2D19E7207}"/>
              </a:ext>
            </a:extLst>
          </p:cNvPr>
          <p:cNvSpPr txBox="1">
            <a:spLocks/>
          </p:cNvSpPr>
          <p:nvPr/>
        </p:nvSpPr>
        <p:spPr>
          <a:xfrm>
            <a:off x="3237538" y="3997526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Ground floor</a:t>
            </a:r>
          </a:p>
        </p:txBody>
      </p:sp>
      <p:sp>
        <p:nvSpPr>
          <p:cNvPr id="28" name="Google Shape;71;p12">
            <a:extLst>
              <a:ext uri="{FF2B5EF4-FFF2-40B4-BE49-F238E27FC236}">
                <a16:creationId xmlns:a16="http://schemas.microsoft.com/office/drawing/2014/main" id="{5DAFC5D1-04D9-4E3F-9B73-6FEF1F0DF421}"/>
              </a:ext>
            </a:extLst>
          </p:cNvPr>
          <p:cNvSpPr txBox="1">
            <a:spLocks/>
          </p:cNvSpPr>
          <p:nvPr/>
        </p:nvSpPr>
        <p:spPr>
          <a:xfrm>
            <a:off x="1004410" y="4413065"/>
            <a:ext cx="71351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Good DF in different spaces. High DF for areas close to glazing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399F374-CF43-44B2-B9C9-A454A2B5E59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79471247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512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Lighting comfort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219575" y="606616"/>
            <a:ext cx="4926997" cy="6609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" name="Google Shape;71;p12">
            <a:extLst>
              <a:ext uri="{FF2B5EF4-FFF2-40B4-BE49-F238E27FC236}">
                <a16:creationId xmlns:a16="http://schemas.microsoft.com/office/drawing/2014/main" id="{9B2CA4D6-02FF-47AB-9F97-DA818D947541}"/>
              </a:ext>
            </a:extLst>
          </p:cNvPr>
          <p:cNvSpPr txBox="1">
            <a:spLocks/>
          </p:cNvSpPr>
          <p:nvPr/>
        </p:nvSpPr>
        <p:spPr>
          <a:xfrm>
            <a:off x="709112" y="714635"/>
            <a:ext cx="3494414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Glare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4CAD0A8-B5DE-4E75-90BA-A3346434B9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1400583"/>
              </p:ext>
            </p:extLst>
          </p:nvPr>
        </p:nvGraphicFramePr>
        <p:xfrm>
          <a:off x="1347353" y="3484502"/>
          <a:ext cx="6881276" cy="1676400"/>
        </p:xfrm>
        <a:graphic>
          <a:graphicData uri="http://schemas.openxmlformats.org/drawingml/2006/table">
            <a:tbl>
              <a:tblPr firstRow="1" bandRow="1">
                <a:tableStyleId>{775F4258-9DCB-4364-94DC-38F5FBF82F94}</a:tableStyleId>
              </a:tblPr>
              <a:tblGrid>
                <a:gridCol w="2444733">
                  <a:extLst>
                    <a:ext uri="{9D8B030D-6E8A-4147-A177-3AD203B41FA5}">
                      <a16:colId xmlns:a16="http://schemas.microsoft.com/office/drawing/2014/main" val="359239432"/>
                    </a:ext>
                  </a:extLst>
                </a:gridCol>
                <a:gridCol w="1805133">
                  <a:extLst>
                    <a:ext uri="{9D8B030D-6E8A-4147-A177-3AD203B41FA5}">
                      <a16:colId xmlns:a16="http://schemas.microsoft.com/office/drawing/2014/main" val="792979608"/>
                    </a:ext>
                  </a:extLst>
                </a:gridCol>
                <a:gridCol w="2631410">
                  <a:extLst>
                    <a:ext uri="{9D8B030D-6E8A-4147-A177-3AD203B41FA5}">
                      <a16:colId xmlns:a16="http://schemas.microsoft.com/office/drawing/2014/main" val="4255823089"/>
                    </a:ext>
                  </a:extLst>
                </a:gridCol>
              </a:tblGrid>
              <a:tr h="323125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Facility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Resulted glare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Maximum allowed limit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009411"/>
                  </a:ext>
                </a:extLst>
              </a:tr>
              <a:tr h="323125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Headmaster office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&lt;10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6574693"/>
                  </a:ext>
                </a:extLst>
              </a:tr>
              <a:tr h="323125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Classroom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4656895"/>
                  </a:ext>
                </a:extLst>
              </a:tr>
              <a:tr h="323125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Multi-purpose 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7880744"/>
                  </a:ext>
                </a:extLst>
              </a:tr>
              <a:tr h="323125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Library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&lt;10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Lora"/>
                        </a:rPr>
                        <a:t>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5660334"/>
                  </a:ext>
                </a:extLst>
              </a:tr>
            </a:tbl>
          </a:graphicData>
        </a:graphic>
      </p:graphicFrame>
      <p:pic>
        <p:nvPicPr>
          <p:cNvPr id="13" name="Picture 12" descr="https://scontent.fjrs2-1.fna.fbcdn.net/v/t1.15752-9/58755056_459692961515344_8064961868986318848_n.jpg?_nc_cat=104&amp;_nc_ht=scontent.fjrs2-1.fna&amp;oh=6363e149692df50c082fb3d37dc84bec&amp;oe=5D746F52">
            <a:extLst>
              <a:ext uri="{FF2B5EF4-FFF2-40B4-BE49-F238E27FC236}">
                <a16:creationId xmlns:a16="http://schemas.microsoft.com/office/drawing/2014/main" id="{93AE0820-13DF-4ED0-8067-A86E889A6FC9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302" y="1312592"/>
            <a:ext cx="2381662" cy="178377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CA18264-CCFB-489C-9DA8-DEA2820BD7E7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6374896" y="1312592"/>
            <a:ext cx="1853732" cy="178377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ABC1E815-4127-4B8B-84CD-D995C9E1137C}"/>
              </a:ext>
            </a:extLst>
          </p:cNvPr>
          <p:cNvSpPr txBox="1">
            <a:spLocks/>
          </p:cNvSpPr>
          <p:nvPr/>
        </p:nvSpPr>
        <p:spPr>
          <a:xfrm>
            <a:off x="3364417" y="2923878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Classroom – GF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2A342E-D047-4EED-ABE7-747A5081BD4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59</a:t>
            </a:fld>
            <a:endParaRPr lang="en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F0C3C3-B603-4639-A51C-50694383D8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29301" y="1290010"/>
            <a:ext cx="2381662" cy="178624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7115215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Acoustic comfort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219575" y="606616"/>
            <a:ext cx="4926997" cy="6609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" name="Google Shape;71;p12">
            <a:extLst>
              <a:ext uri="{FF2B5EF4-FFF2-40B4-BE49-F238E27FC236}">
                <a16:creationId xmlns:a16="http://schemas.microsoft.com/office/drawing/2014/main" id="{9B2CA4D6-02FF-47AB-9F97-DA818D947541}"/>
              </a:ext>
            </a:extLst>
          </p:cNvPr>
          <p:cNvSpPr txBox="1">
            <a:spLocks/>
          </p:cNvSpPr>
          <p:nvPr/>
        </p:nvSpPr>
        <p:spPr>
          <a:xfrm>
            <a:off x="709112" y="712578"/>
            <a:ext cx="386288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Reverberation time (RT60)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4CAD0A8-B5DE-4E75-90BA-A3346434B9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5680119"/>
              </p:ext>
            </p:extLst>
          </p:nvPr>
        </p:nvGraphicFramePr>
        <p:xfrm>
          <a:off x="1169584" y="1642014"/>
          <a:ext cx="6569635" cy="1854200"/>
        </p:xfrm>
        <a:graphic>
          <a:graphicData uri="http://schemas.openxmlformats.org/drawingml/2006/table">
            <a:tbl>
              <a:tblPr firstRow="1" bandRow="1">
                <a:tableStyleId>{775F4258-9DCB-4364-94DC-38F5FBF82F94}</a:tableStyleId>
              </a:tblPr>
              <a:tblGrid>
                <a:gridCol w="2122805">
                  <a:extLst>
                    <a:ext uri="{9D8B030D-6E8A-4147-A177-3AD203B41FA5}">
                      <a16:colId xmlns:a16="http://schemas.microsoft.com/office/drawing/2014/main" val="359239432"/>
                    </a:ext>
                  </a:extLst>
                </a:gridCol>
                <a:gridCol w="2045172">
                  <a:extLst>
                    <a:ext uri="{9D8B030D-6E8A-4147-A177-3AD203B41FA5}">
                      <a16:colId xmlns:a16="http://schemas.microsoft.com/office/drawing/2014/main" val="792979608"/>
                    </a:ext>
                  </a:extLst>
                </a:gridCol>
                <a:gridCol w="2401658">
                  <a:extLst>
                    <a:ext uri="{9D8B030D-6E8A-4147-A177-3AD203B41FA5}">
                      <a16:colId xmlns:a16="http://schemas.microsoft.com/office/drawing/2014/main" val="35309477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Facility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Resulted RT60 (</a:t>
                      </a:r>
                      <a:r>
                        <a:rPr lang="en-US" sz="1800" dirty="0" err="1">
                          <a:latin typeface="Lora"/>
                        </a:rPr>
                        <a:t>ms</a:t>
                      </a:r>
                      <a:r>
                        <a:rPr lang="en-US" sz="1800" dirty="0">
                          <a:latin typeface="Lora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Required RT60 (</a:t>
                      </a:r>
                      <a:r>
                        <a:rPr lang="en-US" sz="1800" dirty="0" err="1">
                          <a:latin typeface="Lora"/>
                        </a:rPr>
                        <a:t>ms</a:t>
                      </a:r>
                      <a:r>
                        <a:rPr lang="en-US" sz="1800" dirty="0">
                          <a:latin typeface="Lora"/>
                        </a:rPr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009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Headmaster office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400-420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400-600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65746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Classroom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500-540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500-900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46568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Multi-purpose 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630-730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600-800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78807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Library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640-730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500-900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5660334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DA22707-B368-4C37-9265-E2279CC8338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56644935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Acoustic comfort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219575" y="606616"/>
            <a:ext cx="4926997" cy="6609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" name="Google Shape;71;p12">
            <a:extLst>
              <a:ext uri="{FF2B5EF4-FFF2-40B4-BE49-F238E27FC236}">
                <a16:creationId xmlns:a16="http://schemas.microsoft.com/office/drawing/2014/main" id="{9B2CA4D6-02FF-47AB-9F97-DA818D947541}"/>
              </a:ext>
            </a:extLst>
          </p:cNvPr>
          <p:cNvSpPr txBox="1">
            <a:spLocks/>
          </p:cNvSpPr>
          <p:nvPr/>
        </p:nvSpPr>
        <p:spPr>
          <a:xfrm>
            <a:off x="709112" y="710271"/>
            <a:ext cx="4329613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Sound Transmission class (STC)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01C398D-209A-4F3F-9903-8B2FEB5AC1B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981627" y="1521014"/>
            <a:ext cx="2630686" cy="253875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9" name="Google Shape;71;p12">
            <a:extLst>
              <a:ext uri="{FF2B5EF4-FFF2-40B4-BE49-F238E27FC236}">
                <a16:creationId xmlns:a16="http://schemas.microsoft.com/office/drawing/2014/main" id="{96F20742-AED0-4B25-B86B-F7EEF51F45E0}"/>
              </a:ext>
            </a:extLst>
          </p:cNvPr>
          <p:cNvSpPr txBox="1">
            <a:spLocks/>
          </p:cNvSpPr>
          <p:nvPr/>
        </p:nvSpPr>
        <p:spPr>
          <a:xfrm>
            <a:off x="2650691" y="1326847"/>
            <a:ext cx="7936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42 dB</a:t>
            </a:r>
          </a:p>
        </p:txBody>
      </p:sp>
      <p:sp>
        <p:nvSpPr>
          <p:cNvPr id="24" name="Google Shape;71;p12">
            <a:extLst>
              <a:ext uri="{FF2B5EF4-FFF2-40B4-BE49-F238E27FC236}">
                <a16:creationId xmlns:a16="http://schemas.microsoft.com/office/drawing/2014/main" id="{A4256822-3D58-46F6-B4C4-1E8FCBB31A76}"/>
              </a:ext>
            </a:extLst>
          </p:cNvPr>
          <p:cNvSpPr txBox="1">
            <a:spLocks/>
          </p:cNvSpPr>
          <p:nvPr/>
        </p:nvSpPr>
        <p:spPr>
          <a:xfrm>
            <a:off x="2645094" y="3556370"/>
            <a:ext cx="7936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47 dB</a:t>
            </a:r>
          </a:p>
        </p:txBody>
      </p:sp>
      <p:sp>
        <p:nvSpPr>
          <p:cNvPr id="28" name="Google Shape;71;p12">
            <a:extLst>
              <a:ext uri="{FF2B5EF4-FFF2-40B4-BE49-F238E27FC236}">
                <a16:creationId xmlns:a16="http://schemas.microsoft.com/office/drawing/2014/main" id="{C2E091D2-55EB-4387-89B9-C6DF03B82FAC}"/>
              </a:ext>
            </a:extLst>
          </p:cNvPr>
          <p:cNvSpPr txBox="1">
            <a:spLocks/>
          </p:cNvSpPr>
          <p:nvPr/>
        </p:nvSpPr>
        <p:spPr>
          <a:xfrm>
            <a:off x="839245" y="3933728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Classroom - GF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F584BF2-7CE4-47BA-9E1B-C5EE7604D8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3437" y="1269081"/>
            <a:ext cx="2315340" cy="3294907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9" name="Google Shape;71;p12">
            <a:extLst>
              <a:ext uri="{FF2B5EF4-FFF2-40B4-BE49-F238E27FC236}">
                <a16:creationId xmlns:a16="http://schemas.microsoft.com/office/drawing/2014/main" id="{A1D8CF64-54E6-4917-846D-50D46331D780}"/>
              </a:ext>
            </a:extLst>
          </p:cNvPr>
          <p:cNvSpPr txBox="1">
            <a:spLocks/>
          </p:cNvSpPr>
          <p:nvPr/>
        </p:nvSpPr>
        <p:spPr>
          <a:xfrm>
            <a:off x="3774001" y="4445217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STC for exterior wall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601CB3-63DD-4C9D-A210-6C1D30BF6C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47069" y="1269080"/>
            <a:ext cx="2332534" cy="329490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1" name="Google Shape;71;p12">
            <a:extLst>
              <a:ext uri="{FF2B5EF4-FFF2-40B4-BE49-F238E27FC236}">
                <a16:creationId xmlns:a16="http://schemas.microsoft.com/office/drawing/2014/main" id="{107975B8-1DD4-421D-BFCB-30998CE8B53C}"/>
              </a:ext>
            </a:extLst>
          </p:cNvPr>
          <p:cNvSpPr txBox="1">
            <a:spLocks/>
          </p:cNvSpPr>
          <p:nvPr/>
        </p:nvSpPr>
        <p:spPr>
          <a:xfrm>
            <a:off x="6378875" y="4649858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STC for classroom/corridor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47016D-6FA9-4A67-83E8-060B4673225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0888510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Acoustic comfort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219575" y="606616"/>
            <a:ext cx="4926997" cy="6609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" name="Google Shape;71;p12">
            <a:extLst>
              <a:ext uri="{FF2B5EF4-FFF2-40B4-BE49-F238E27FC236}">
                <a16:creationId xmlns:a16="http://schemas.microsoft.com/office/drawing/2014/main" id="{9B2CA4D6-02FF-47AB-9F97-DA818D947541}"/>
              </a:ext>
            </a:extLst>
          </p:cNvPr>
          <p:cNvSpPr txBox="1">
            <a:spLocks/>
          </p:cNvSpPr>
          <p:nvPr/>
        </p:nvSpPr>
        <p:spPr>
          <a:xfrm>
            <a:off x="709112" y="819213"/>
            <a:ext cx="4256293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Sound Transmission class (STC)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211D5CA-EC70-4D67-828A-D231060724B0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116198" y="1744682"/>
            <a:ext cx="3700356" cy="247724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37327BD-5DC0-4994-826C-3D0CFE6850EE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4933110" y="1744681"/>
            <a:ext cx="3583797" cy="247724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4" name="Google Shape;71;p12">
            <a:extLst>
              <a:ext uri="{FF2B5EF4-FFF2-40B4-BE49-F238E27FC236}">
                <a16:creationId xmlns:a16="http://schemas.microsoft.com/office/drawing/2014/main" id="{84495F40-4BD7-48BD-93D0-9F46C1074D27}"/>
              </a:ext>
            </a:extLst>
          </p:cNvPr>
          <p:cNvSpPr txBox="1">
            <a:spLocks/>
          </p:cNvSpPr>
          <p:nvPr/>
        </p:nvSpPr>
        <p:spPr>
          <a:xfrm>
            <a:off x="3470225" y="3714468"/>
            <a:ext cx="7936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42 dB</a:t>
            </a:r>
          </a:p>
        </p:txBody>
      </p:sp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F1A6F6A8-5D32-4063-9C19-E58666273770}"/>
              </a:ext>
            </a:extLst>
          </p:cNvPr>
          <p:cNvSpPr txBox="1">
            <a:spLocks/>
          </p:cNvSpPr>
          <p:nvPr/>
        </p:nvSpPr>
        <p:spPr>
          <a:xfrm>
            <a:off x="1013072" y="2736279"/>
            <a:ext cx="7936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41 dB</a:t>
            </a:r>
          </a:p>
        </p:txBody>
      </p:sp>
      <p:sp>
        <p:nvSpPr>
          <p:cNvPr id="18" name="Google Shape;71;p12">
            <a:extLst>
              <a:ext uri="{FF2B5EF4-FFF2-40B4-BE49-F238E27FC236}">
                <a16:creationId xmlns:a16="http://schemas.microsoft.com/office/drawing/2014/main" id="{C2A2FE99-D84A-431E-BDE3-7D6C5C8B64A6}"/>
              </a:ext>
            </a:extLst>
          </p:cNvPr>
          <p:cNvSpPr txBox="1">
            <a:spLocks/>
          </p:cNvSpPr>
          <p:nvPr/>
        </p:nvSpPr>
        <p:spPr>
          <a:xfrm>
            <a:off x="1569390" y="1491559"/>
            <a:ext cx="7936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41 dB</a:t>
            </a:r>
          </a:p>
        </p:txBody>
      </p:sp>
      <p:sp>
        <p:nvSpPr>
          <p:cNvPr id="19" name="Google Shape;71;p12">
            <a:extLst>
              <a:ext uri="{FF2B5EF4-FFF2-40B4-BE49-F238E27FC236}">
                <a16:creationId xmlns:a16="http://schemas.microsoft.com/office/drawing/2014/main" id="{8989DFAE-6DF7-40C3-98B9-8B166D6C10ED}"/>
              </a:ext>
            </a:extLst>
          </p:cNvPr>
          <p:cNvSpPr txBox="1">
            <a:spLocks/>
          </p:cNvSpPr>
          <p:nvPr/>
        </p:nvSpPr>
        <p:spPr>
          <a:xfrm>
            <a:off x="3907006" y="2730125"/>
            <a:ext cx="7936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47 dB</a:t>
            </a:r>
          </a:p>
        </p:txBody>
      </p:sp>
      <p:sp>
        <p:nvSpPr>
          <p:cNvPr id="24" name="Google Shape;71;p12">
            <a:extLst>
              <a:ext uri="{FF2B5EF4-FFF2-40B4-BE49-F238E27FC236}">
                <a16:creationId xmlns:a16="http://schemas.microsoft.com/office/drawing/2014/main" id="{258E36EC-6005-4BA8-A53D-2CE62A619239}"/>
              </a:ext>
            </a:extLst>
          </p:cNvPr>
          <p:cNvSpPr txBox="1">
            <a:spLocks/>
          </p:cNvSpPr>
          <p:nvPr/>
        </p:nvSpPr>
        <p:spPr>
          <a:xfrm>
            <a:off x="5195712" y="1546647"/>
            <a:ext cx="7936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41 dB</a:t>
            </a:r>
          </a:p>
        </p:txBody>
      </p:sp>
      <p:sp>
        <p:nvSpPr>
          <p:cNvPr id="28" name="Google Shape;71;p12">
            <a:extLst>
              <a:ext uri="{FF2B5EF4-FFF2-40B4-BE49-F238E27FC236}">
                <a16:creationId xmlns:a16="http://schemas.microsoft.com/office/drawing/2014/main" id="{523654D7-343E-4932-8685-4B7F03A757DD}"/>
              </a:ext>
            </a:extLst>
          </p:cNvPr>
          <p:cNvSpPr txBox="1">
            <a:spLocks/>
          </p:cNvSpPr>
          <p:nvPr/>
        </p:nvSpPr>
        <p:spPr>
          <a:xfrm>
            <a:off x="4817389" y="2715012"/>
            <a:ext cx="7936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41 dB</a:t>
            </a:r>
          </a:p>
        </p:txBody>
      </p:sp>
      <p:sp>
        <p:nvSpPr>
          <p:cNvPr id="31" name="Google Shape;71;p12">
            <a:extLst>
              <a:ext uri="{FF2B5EF4-FFF2-40B4-BE49-F238E27FC236}">
                <a16:creationId xmlns:a16="http://schemas.microsoft.com/office/drawing/2014/main" id="{54ACB425-2EF8-44A0-AA5D-DD45934612F7}"/>
              </a:ext>
            </a:extLst>
          </p:cNvPr>
          <p:cNvSpPr txBox="1">
            <a:spLocks/>
          </p:cNvSpPr>
          <p:nvPr/>
        </p:nvSpPr>
        <p:spPr>
          <a:xfrm>
            <a:off x="7218768" y="3687696"/>
            <a:ext cx="7936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42 dB</a:t>
            </a:r>
          </a:p>
        </p:txBody>
      </p:sp>
      <p:sp>
        <p:nvSpPr>
          <p:cNvPr id="32" name="Google Shape;71;p12">
            <a:extLst>
              <a:ext uri="{FF2B5EF4-FFF2-40B4-BE49-F238E27FC236}">
                <a16:creationId xmlns:a16="http://schemas.microsoft.com/office/drawing/2014/main" id="{B9A99E64-896D-4DF1-B820-09B04D5DF2CE}"/>
              </a:ext>
            </a:extLst>
          </p:cNvPr>
          <p:cNvSpPr txBox="1">
            <a:spLocks/>
          </p:cNvSpPr>
          <p:nvPr/>
        </p:nvSpPr>
        <p:spPr>
          <a:xfrm>
            <a:off x="7723230" y="2734331"/>
            <a:ext cx="7936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47 dB</a:t>
            </a:r>
          </a:p>
        </p:txBody>
      </p:sp>
      <p:sp>
        <p:nvSpPr>
          <p:cNvPr id="37" name="Google Shape;71;p12">
            <a:extLst>
              <a:ext uri="{FF2B5EF4-FFF2-40B4-BE49-F238E27FC236}">
                <a16:creationId xmlns:a16="http://schemas.microsoft.com/office/drawing/2014/main" id="{B9FE5815-1783-4629-ADD1-37BA6F79AC6B}"/>
              </a:ext>
            </a:extLst>
          </p:cNvPr>
          <p:cNvSpPr txBox="1">
            <a:spLocks/>
          </p:cNvSpPr>
          <p:nvPr/>
        </p:nvSpPr>
        <p:spPr>
          <a:xfrm>
            <a:off x="1720101" y="4060018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Multi-purpose room</a:t>
            </a:r>
          </a:p>
        </p:txBody>
      </p:sp>
      <p:sp>
        <p:nvSpPr>
          <p:cNvPr id="38" name="Google Shape;71;p12">
            <a:extLst>
              <a:ext uri="{FF2B5EF4-FFF2-40B4-BE49-F238E27FC236}">
                <a16:creationId xmlns:a16="http://schemas.microsoft.com/office/drawing/2014/main" id="{3A41FC24-B59B-4DEE-A10D-9BEE5AB71C76}"/>
              </a:ext>
            </a:extLst>
          </p:cNvPr>
          <p:cNvSpPr txBox="1">
            <a:spLocks/>
          </p:cNvSpPr>
          <p:nvPr/>
        </p:nvSpPr>
        <p:spPr>
          <a:xfrm>
            <a:off x="5420457" y="4016046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Library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327D1A4-D2AE-4CA6-AA65-38D9B05BBB3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94333869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Acoustic comfort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219575" y="606616"/>
            <a:ext cx="4926997" cy="6609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" name="Google Shape;71;p12">
            <a:extLst>
              <a:ext uri="{FF2B5EF4-FFF2-40B4-BE49-F238E27FC236}">
                <a16:creationId xmlns:a16="http://schemas.microsoft.com/office/drawing/2014/main" id="{9B2CA4D6-02FF-47AB-9F97-DA818D947541}"/>
              </a:ext>
            </a:extLst>
          </p:cNvPr>
          <p:cNvSpPr txBox="1">
            <a:spLocks/>
          </p:cNvSpPr>
          <p:nvPr/>
        </p:nvSpPr>
        <p:spPr>
          <a:xfrm>
            <a:off x="709112" y="680990"/>
            <a:ext cx="4256293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Sound Transmission class (STC)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25B8EBE-5056-497B-B028-E57546FF5274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3128556" y="1262880"/>
            <a:ext cx="3267878" cy="203851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3" name="Google Shape;71;p12">
            <a:extLst>
              <a:ext uri="{FF2B5EF4-FFF2-40B4-BE49-F238E27FC236}">
                <a16:creationId xmlns:a16="http://schemas.microsoft.com/office/drawing/2014/main" id="{4FE9830D-24F3-461B-BADA-D452BC3AF70E}"/>
              </a:ext>
            </a:extLst>
          </p:cNvPr>
          <p:cNvSpPr txBox="1">
            <a:spLocks/>
          </p:cNvSpPr>
          <p:nvPr/>
        </p:nvSpPr>
        <p:spPr>
          <a:xfrm>
            <a:off x="5744130" y="2763060"/>
            <a:ext cx="7936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42 dB</a:t>
            </a:r>
          </a:p>
        </p:txBody>
      </p:sp>
      <p:sp>
        <p:nvSpPr>
          <p:cNvPr id="35" name="Google Shape;71;p12">
            <a:extLst>
              <a:ext uri="{FF2B5EF4-FFF2-40B4-BE49-F238E27FC236}">
                <a16:creationId xmlns:a16="http://schemas.microsoft.com/office/drawing/2014/main" id="{F4592DAD-4998-452D-93A5-88C177502F0A}"/>
              </a:ext>
            </a:extLst>
          </p:cNvPr>
          <p:cNvSpPr txBox="1">
            <a:spLocks/>
          </p:cNvSpPr>
          <p:nvPr/>
        </p:nvSpPr>
        <p:spPr>
          <a:xfrm>
            <a:off x="4572000" y="1065710"/>
            <a:ext cx="7936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47 dB</a:t>
            </a:r>
          </a:p>
        </p:txBody>
      </p:sp>
      <p:sp>
        <p:nvSpPr>
          <p:cNvPr id="36" name="Google Shape;71;p12">
            <a:extLst>
              <a:ext uri="{FF2B5EF4-FFF2-40B4-BE49-F238E27FC236}">
                <a16:creationId xmlns:a16="http://schemas.microsoft.com/office/drawing/2014/main" id="{A29C36E7-7EAE-4DA5-B136-B97469C71B9A}"/>
              </a:ext>
            </a:extLst>
          </p:cNvPr>
          <p:cNvSpPr txBox="1">
            <a:spLocks/>
          </p:cNvSpPr>
          <p:nvPr/>
        </p:nvSpPr>
        <p:spPr>
          <a:xfrm>
            <a:off x="3156825" y="2448865"/>
            <a:ext cx="79367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41 dB</a:t>
            </a:r>
          </a:p>
        </p:txBody>
      </p:sp>
      <p:sp>
        <p:nvSpPr>
          <p:cNvPr id="39" name="Google Shape;71;p12">
            <a:extLst>
              <a:ext uri="{FF2B5EF4-FFF2-40B4-BE49-F238E27FC236}">
                <a16:creationId xmlns:a16="http://schemas.microsoft.com/office/drawing/2014/main" id="{2ACC5838-7127-4890-BA00-4D60673DA087}"/>
              </a:ext>
            </a:extLst>
          </p:cNvPr>
          <p:cNvSpPr txBox="1">
            <a:spLocks/>
          </p:cNvSpPr>
          <p:nvPr/>
        </p:nvSpPr>
        <p:spPr>
          <a:xfrm>
            <a:off x="3546419" y="3089986"/>
            <a:ext cx="2668922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Headmaster office</a:t>
            </a: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294AC7AC-7E24-4763-AD22-F61C87B460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8767286"/>
              </p:ext>
            </p:extLst>
          </p:nvPr>
        </p:nvGraphicFramePr>
        <p:xfrm>
          <a:off x="3051544" y="3993949"/>
          <a:ext cx="3344890" cy="1112520"/>
        </p:xfrm>
        <a:graphic>
          <a:graphicData uri="http://schemas.openxmlformats.org/drawingml/2006/table">
            <a:tbl>
              <a:tblPr firstRow="1" bandRow="1">
                <a:tableStyleId>{775F4258-9DCB-4364-94DC-38F5FBF82F94}</a:tableStyleId>
              </a:tblPr>
              <a:tblGrid>
                <a:gridCol w="1660362">
                  <a:extLst>
                    <a:ext uri="{9D8B030D-6E8A-4147-A177-3AD203B41FA5}">
                      <a16:colId xmlns:a16="http://schemas.microsoft.com/office/drawing/2014/main" val="359239432"/>
                    </a:ext>
                  </a:extLst>
                </a:gridCol>
                <a:gridCol w="1684528">
                  <a:extLst>
                    <a:ext uri="{9D8B030D-6E8A-4147-A177-3AD203B41FA5}">
                      <a16:colId xmlns:a16="http://schemas.microsoft.com/office/drawing/2014/main" val="7929796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1800" dirty="0">
                        <a:latin typeface="Lor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IIC (dB)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009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Ceilings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48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65746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Roofs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Lora"/>
                        </a:rPr>
                        <a:t>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4656895"/>
                  </a:ext>
                </a:extLst>
              </a:tr>
            </a:tbl>
          </a:graphicData>
        </a:graphic>
      </p:graphicFrame>
      <p:sp>
        <p:nvSpPr>
          <p:cNvPr id="41" name="Google Shape;71;p12">
            <a:extLst>
              <a:ext uri="{FF2B5EF4-FFF2-40B4-BE49-F238E27FC236}">
                <a16:creationId xmlns:a16="http://schemas.microsoft.com/office/drawing/2014/main" id="{AE21C36E-F419-4BE9-92F0-CDD66573142A}"/>
              </a:ext>
            </a:extLst>
          </p:cNvPr>
          <p:cNvSpPr txBox="1">
            <a:spLocks/>
          </p:cNvSpPr>
          <p:nvPr/>
        </p:nvSpPr>
        <p:spPr>
          <a:xfrm>
            <a:off x="624587" y="3464010"/>
            <a:ext cx="4256293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Impact Insulation Class (IIC)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EE36C73-3CAA-4CA7-928B-1CA91727E77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462413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5"/>
          <p:cNvSpPr txBox="1">
            <a:spLocks noGrp="1"/>
          </p:cNvSpPr>
          <p:nvPr>
            <p:ph type="ctrTitle"/>
          </p:nvPr>
        </p:nvSpPr>
        <p:spPr>
          <a:xfrm>
            <a:off x="1971936" y="1704156"/>
            <a:ext cx="4495533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MECHANICAL DESIGN</a:t>
            </a:r>
            <a:endParaRPr dirty="0"/>
          </a:p>
        </p:txBody>
      </p:sp>
      <p:sp>
        <p:nvSpPr>
          <p:cNvPr id="112" name="Google Shape;112;p15"/>
          <p:cNvSpPr txBox="1"/>
          <p:nvPr/>
        </p:nvSpPr>
        <p:spPr>
          <a:xfrm>
            <a:off x="1131759" y="2280517"/>
            <a:ext cx="543900" cy="5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Lora"/>
                <a:ea typeface="Lora"/>
                <a:cs typeface="Lora"/>
                <a:sym typeface="Lora"/>
              </a:rPr>
              <a:t>4</a:t>
            </a:r>
            <a:endParaRPr sz="2400" dirty="0">
              <a:latin typeface="Lora"/>
              <a:ea typeface="Lora"/>
              <a:cs typeface="Lora"/>
              <a:sym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392688105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Water supply system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895850" y="613225"/>
            <a:ext cx="4250722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6D69DF24-69CB-4702-8484-01EFFE64374D}"/>
              </a:ext>
            </a:extLst>
          </p:cNvPr>
          <p:cNvSpPr/>
          <p:nvPr/>
        </p:nvSpPr>
        <p:spPr>
          <a:xfrm>
            <a:off x="545957" y="1216381"/>
            <a:ext cx="5664565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10 water tanks (1500L) are used</a:t>
            </a:r>
          </a:p>
          <a:p>
            <a:pPr marL="457200" lvl="0" indent="-381000">
              <a:buSzPts val="2400"/>
              <a:buChar char="◉"/>
            </a:pPr>
            <a:r>
              <a:rPr lang="en-US" sz="2200" dirty="0">
                <a:latin typeface="Lora"/>
              </a:rPr>
              <a:t>5 electric boilers (60L)</a:t>
            </a:r>
          </a:p>
          <a:p>
            <a:pPr marL="457200" lvl="0" indent="-381000">
              <a:buSzPts val="2400"/>
              <a:buChar char="◉"/>
            </a:pPr>
            <a:r>
              <a:rPr lang="en-US" sz="2200" dirty="0">
                <a:latin typeface="Lora"/>
              </a:rPr>
              <a:t>Boiler of solar evacuated tubes (200L)</a:t>
            </a:r>
          </a:p>
          <a:p>
            <a:pPr marL="76200" lvl="0">
              <a:buSzPts val="2400"/>
            </a:pPr>
            <a:r>
              <a:rPr lang="en-US" sz="2200" dirty="0">
                <a:latin typeface="Lora"/>
              </a:rPr>
              <a:t> </a:t>
            </a:r>
          </a:p>
          <a:p>
            <a:pPr marL="76200" lvl="0">
              <a:buSzPts val="2400"/>
            </a:pPr>
            <a:r>
              <a:rPr lang="en-US" sz="2200" dirty="0">
                <a:latin typeface="Lora"/>
              </a:rPr>
              <a:t> </a:t>
            </a:r>
          </a:p>
        </p:txBody>
      </p:sp>
      <p:sp>
        <p:nvSpPr>
          <p:cNvPr id="18" name="Google Shape;71;p12">
            <a:extLst>
              <a:ext uri="{FF2B5EF4-FFF2-40B4-BE49-F238E27FC236}">
                <a16:creationId xmlns:a16="http://schemas.microsoft.com/office/drawing/2014/main" id="{231DFB6F-3136-4F48-BD15-10B50EFA1E8E}"/>
              </a:ext>
            </a:extLst>
          </p:cNvPr>
          <p:cNvSpPr txBox="1">
            <a:spLocks/>
          </p:cNvSpPr>
          <p:nvPr/>
        </p:nvSpPr>
        <p:spPr>
          <a:xfrm>
            <a:off x="709112" y="2475823"/>
            <a:ext cx="386288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Water source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DB1E860-C50A-4553-A1A1-13D6759E9E2C}"/>
              </a:ext>
            </a:extLst>
          </p:cNvPr>
          <p:cNvSpPr/>
          <p:nvPr/>
        </p:nvSpPr>
        <p:spPr>
          <a:xfrm>
            <a:off x="545957" y="3095033"/>
            <a:ext cx="7369318" cy="18620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Potable water is delivered from municipality</a:t>
            </a:r>
          </a:p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Rainwater will be harvested in a tank of a volume (130 m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³) which will be reused for flushing system.</a:t>
            </a:r>
            <a:endParaRPr lang="en-US" sz="2200" dirty="0">
              <a:latin typeface="Lora"/>
            </a:endParaRPr>
          </a:p>
          <a:p>
            <a:pPr marL="76200" lvl="0">
              <a:buSzPts val="2400"/>
            </a:pPr>
            <a:r>
              <a:rPr lang="en-US" sz="2200" dirty="0">
                <a:latin typeface="Lora"/>
              </a:rPr>
              <a:t> </a:t>
            </a:r>
          </a:p>
          <a:p>
            <a:pPr marL="76200" lvl="0">
              <a:buSzPts val="2400"/>
            </a:pPr>
            <a:r>
              <a:rPr lang="en-US" sz="2200" dirty="0">
                <a:latin typeface="Lora"/>
              </a:rPr>
              <a:t>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C57BA04-4650-41A3-AF80-8AFC1B94533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95472632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Plumping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057525" y="613225"/>
            <a:ext cx="6089047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" name="Google Shape;71;p12">
            <a:extLst>
              <a:ext uri="{FF2B5EF4-FFF2-40B4-BE49-F238E27FC236}">
                <a16:creationId xmlns:a16="http://schemas.microsoft.com/office/drawing/2014/main" id="{231DFB6F-3136-4F48-BD15-10B50EFA1E8E}"/>
              </a:ext>
            </a:extLst>
          </p:cNvPr>
          <p:cNvSpPr txBox="1">
            <a:spLocks/>
          </p:cNvSpPr>
          <p:nvPr/>
        </p:nvSpPr>
        <p:spPr>
          <a:xfrm>
            <a:off x="629911" y="742694"/>
            <a:ext cx="386288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Diameters of pipes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11BC40AF-EE11-4315-9E49-41396E6401A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701392" y="1554499"/>
            <a:ext cx="4466037" cy="2103499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C01DBF25-C78A-429D-8488-A08AE843BB5B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5369760" y="1044272"/>
            <a:ext cx="3072848" cy="345716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9" name="Google Shape;71;p12">
            <a:extLst>
              <a:ext uri="{FF2B5EF4-FFF2-40B4-BE49-F238E27FC236}">
                <a16:creationId xmlns:a16="http://schemas.microsoft.com/office/drawing/2014/main" id="{E7AA2623-99A3-411D-A235-ADDCB07EDD4A}"/>
              </a:ext>
            </a:extLst>
          </p:cNvPr>
          <p:cNvSpPr txBox="1">
            <a:spLocks/>
          </p:cNvSpPr>
          <p:nvPr/>
        </p:nvSpPr>
        <p:spPr>
          <a:xfrm>
            <a:off x="1384410" y="3565069"/>
            <a:ext cx="3099999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Fixture units and demand </a:t>
            </a:r>
          </a:p>
        </p:txBody>
      </p:sp>
      <p:sp>
        <p:nvSpPr>
          <p:cNvPr id="30" name="Google Shape;71;p12">
            <a:extLst>
              <a:ext uri="{FF2B5EF4-FFF2-40B4-BE49-F238E27FC236}">
                <a16:creationId xmlns:a16="http://schemas.microsoft.com/office/drawing/2014/main" id="{706B16FC-4226-46CF-AE70-6C632EB8C21C}"/>
              </a:ext>
            </a:extLst>
          </p:cNvPr>
          <p:cNvSpPr txBox="1">
            <a:spLocks/>
          </p:cNvSpPr>
          <p:nvPr/>
        </p:nvSpPr>
        <p:spPr>
          <a:xfrm>
            <a:off x="4818359" y="4368235"/>
            <a:ext cx="4175650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Demand and loss for each diameter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FF8E703-CF6D-4A50-84FF-0D30743CD8D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8800523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Drainage system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152900" y="588319"/>
            <a:ext cx="4993672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0A4AE4CA-2643-4FF5-8C20-AA94258047AF}"/>
              </a:ext>
            </a:extLst>
          </p:cNvPr>
          <p:cNvSpPr txBox="1">
            <a:spLocks/>
          </p:cNvSpPr>
          <p:nvPr/>
        </p:nvSpPr>
        <p:spPr>
          <a:xfrm>
            <a:off x="760077" y="652699"/>
            <a:ext cx="386288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Manholes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6EC7F31-6B28-4BD6-B024-AB8C6BF74F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6565" y="1267070"/>
            <a:ext cx="6652800" cy="365309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F941147-4D8C-4F21-837F-92BB192F71D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00628492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Drainage system line diagram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6209414" y="606616"/>
            <a:ext cx="2937158" cy="6609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CE815E04-BB2D-442C-9119-1FF63DAD36E0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842362" y="840373"/>
            <a:ext cx="5459276" cy="4243741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5A297A9-C200-4F2C-9C9E-DABB0F595CE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93762490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232953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HVAC system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687296" y="613225"/>
            <a:ext cx="5459276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Google Shape;71;p12">
                <a:extLst>
                  <a:ext uri="{FF2B5EF4-FFF2-40B4-BE49-F238E27FC236}">
                    <a16:creationId xmlns:a16="http://schemas.microsoft.com/office/drawing/2014/main" id="{CEE48404-CC48-4E13-86AF-F71CA5614F9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29911" y="2681970"/>
                <a:ext cx="7663484" cy="214988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b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000"/>
                  <a:buFont typeface="Lora"/>
                  <a:buNone/>
                  <a:defRPr sz="2000" b="1" i="0" u="none" strike="noStrike" cap="none">
                    <a:solidFill>
                      <a:srgbClr val="000000"/>
                    </a:solidFill>
                    <a:latin typeface="Lora"/>
                    <a:ea typeface="Lora"/>
                    <a:cs typeface="Lora"/>
                    <a:sym typeface="Lora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000"/>
                  <a:buFont typeface="Lora"/>
                  <a:buNone/>
                  <a:defRPr sz="2000" b="1" i="0" u="none" strike="noStrike" cap="none">
                    <a:solidFill>
                      <a:srgbClr val="000000"/>
                    </a:solidFill>
                    <a:latin typeface="Lora"/>
                    <a:ea typeface="Lora"/>
                    <a:cs typeface="Lora"/>
                    <a:sym typeface="Lora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000"/>
                  <a:buFont typeface="Lora"/>
                  <a:buNone/>
                  <a:defRPr sz="2000" b="1" i="0" u="none" strike="noStrike" cap="none">
                    <a:solidFill>
                      <a:srgbClr val="000000"/>
                    </a:solidFill>
                    <a:latin typeface="Lora"/>
                    <a:ea typeface="Lora"/>
                    <a:cs typeface="Lora"/>
                    <a:sym typeface="Lora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000"/>
                  <a:buFont typeface="Lora"/>
                  <a:buNone/>
                  <a:defRPr sz="2000" b="1" i="0" u="none" strike="noStrike" cap="none">
                    <a:solidFill>
                      <a:srgbClr val="000000"/>
                    </a:solidFill>
                    <a:latin typeface="Lora"/>
                    <a:ea typeface="Lora"/>
                    <a:cs typeface="Lora"/>
                    <a:sym typeface="Lora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000"/>
                  <a:buFont typeface="Lora"/>
                  <a:buNone/>
                  <a:defRPr sz="2000" b="1" i="0" u="none" strike="noStrike" cap="none">
                    <a:solidFill>
                      <a:srgbClr val="000000"/>
                    </a:solidFill>
                    <a:latin typeface="Lora"/>
                    <a:ea typeface="Lora"/>
                    <a:cs typeface="Lora"/>
                    <a:sym typeface="Lora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000"/>
                  <a:buFont typeface="Lora"/>
                  <a:buNone/>
                  <a:defRPr sz="2000" b="1" i="0" u="none" strike="noStrike" cap="none">
                    <a:solidFill>
                      <a:srgbClr val="000000"/>
                    </a:solidFill>
                    <a:latin typeface="Lora"/>
                    <a:ea typeface="Lora"/>
                    <a:cs typeface="Lora"/>
                    <a:sym typeface="Lora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000"/>
                  <a:buFont typeface="Lora"/>
                  <a:buNone/>
                  <a:defRPr sz="2000" b="1" i="0" u="none" strike="noStrike" cap="none">
                    <a:solidFill>
                      <a:srgbClr val="000000"/>
                    </a:solidFill>
                    <a:latin typeface="Lora"/>
                    <a:ea typeface="Lora"/>
                    <a:cs typeface="Lora"/>
                    <a:sym typeface="Lora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000"/>
                  <a:buFont typeface="Lora"/>
                  <a:buNone/>
                  <a:defRPr sz="2000" b="1" i="0" u="none" strike="noStrike" cap="none">
                    <a:solidFill>
                      <a:srgbClr val="000000"/>
                    </a:solidFill>
                    <a:latin typeface="Lora"/>
                    <a:ea typeface="Lora"/>
                    <a:cs typeface="Lora"/>
                    <a:sym typeface="Lora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2000"/>
                  <a:buFont typeface="Lora"/>
                  <a:buNone/>
                  <a:defRPr sz="2000" b="1" i="0" u="none" strike="noStrike" cap="none">
                    <a:solidFill>
                      <a:srgbClr val="000000"/>
                    </a:solidFill>
                    <a:latin typeface="Lora"/>
                    <a:ea typeface="Lora"/>
                    <a:cs typeface="Lora"/>
                    <a:sym typeface="Lora"/>
                  </a:defRPr>
                </a:lvl9pPr>
              </a:lstStyle>
              <a:p>
                <a:endParaRPr lang="en-US" sz="2200" dirty="0"/>
              </a:p>
              <a:p>
                <a:endParaRPr lang="en-US" sz="2200" dirty="0"/>
              </a:p>
              <a:p>
                <a:r>
                  <a:rPr lang="en-US" sz="2200" dirty="0"/>
                  <a:t>Radiators design </a:t>
                </a:r>
              </a:p>
              <a:p>
                <a:endParaRPr lang="en-US" dirty="0"/>
              </a:p>
              <a:p>
                <a:r>
                  <a:rPr lang="en-US" sz="1800" b="0" dirty="0"/>
                  <a:t>Used for southern and western spaces </a:t>
                </a:r>
              </a:p>
              <a:p>
                <a:endParaRPr lang="en-US" sz="1800" b="0" dirty="0"/>
              </a:p>
              <a:p>
                <a:r>
                  <a:rPr lang="en-US" sz="1800" b="0" dirty="0"/>
                  <a:t>Number of sections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1800" b="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𝐷𝑒𝑠𝑖𝑔𝑛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𝑐𝑎𝑝𝑎𝑐𝑖𝑡𝑦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𝑧𝑜𝑛𝑒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 </m:t>
                        </m:r>
                      </m:num>
                      <m:den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𝐷𝑒𝑠𝑜𝑔𝑛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𝑐𝑎𝑝𝑎𝑐𝑖𝑡𝑦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𝑜𝑛𝑒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1800" b="0" i="1">
                            <a:latin typeface="Cambria Math" panose="02040503050406030204" pitchFamily="18" charset="0"/>
                          </a:rPr>
                          <m:t>𝑠𝑒𝑐𝑡𝑖𝑜𝑛</m:t>
                        </m:r>
                      </m:den>
                    </m:f>
                  </m:oMath>
                </a14:m>
                <a:r>
                  <a:rPr lang="en-US" sz="1800" b="0" dirty="0"/>
                  <a:t> </a:t>
                </a:r>
              </a:p>
              <a:p>
                <a:endParaRPr lang="en-US" sz="1800" b="0" dirty="0"/>
              </a:p>
              <a:p>
                <a:r>
                  <a:rPr lang="en-US" sz="1800" b="0" dirty="0"/>
                  <a:t>Using a product of 89.9 Watt/section</a:t>
                </a:r>
              </a:p>
            </p:txBody>
          </p:sp>
        </mc:Choice>
        <mc:Fallback xmlns="">
          <p:sp>
            <p:nvSpPr>
              <p:cNvPr id="14" name="Google Shape;71;p12">
                <a:extLst>
                  <a:ext uri="{FF2B5EF4-FFF2-40B4-BE49-F238E27FC236}">
                    <a16:creationId xmlns:a16="http://schemas.microsoft.com/office/drawing/2014/main" id="{CEE48404-CC48-4E13-86AF-F71CA5614F9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911" y="2681970"/>
                <a:ext cx="7663484" cy="2149883"/>
              </a:xfrm>
              <a:prstGeom prst="rect">
                <a:avLst/>
              </a:prstGeom>
              <a:blipFill>
                <a:blip r:embed="rId3"/>
                <a:stretch>
                  <a:fillRect l="-1034" t="-9065" b="-255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Rectangle 14">
            <a:extLst>
              <a:ext uri="{FF2B5EF4-FFF2-40B4-BE49-F238E27FC236}">
                <a16:creationId xmlns:a16="http://schemas.microsoft.com/office/drawing/2014/main" id="{0824680A-1FA3-4D30-9C76-6A4A2D4B4293}"/>
              </a:ext>
            </a:extLst>
          </p:cNvPr>
          <p:cNvSpPr/>
          <p:nvPr/>
        </p:nvSpPr>
        <p:spPr>
          <a:xfrm>
            <a:off x="629911" y="1149343"/>
            <a:ext cx="668418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Natural ventilation is highly utilized in the school</a:t>
            </a:r>
          </a:p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No cooling system</a:t>
            </a:r>
          </a:p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Heating system : Radiators </a:t>
            </a:r>
          </a:p>
          <a:p>
            <a:pPr marL="76200" lvl="0">
              <a:buSzPts val="2400"/>
            </a:pPr>
            <a:r>
              <a:rPr lang="en-US" sz="2200" dirty="0">
                <a:latin typeface="Lora"/>
              </a:rPr>
              <a:t> </a:t>
            </a:r>
          </a:p>
          <a:p>
            <a:pPr marL="76200" lvl="0">
              <a:buSzPts val="2400"/>
            </a:pPr>
            <a:endParaRPr lang="en-US" sz="2200" dirty="0">
              <a:latin typeface="Lora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02174E4-FBDA-4CDB-B8FD-F7D13FC4FFB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7541691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293558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Radiators system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221126" y="613225"/>
            <a:ext cx="4925446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6997A55E-82E5-4F06-877C-4C49852DBEC4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220086" y="1443515"/>
            <a:ext cx="6703827" cy="331986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Google Shape;71;p12">
            <a:extLst>
              <a:ext uri="{FF2B5EF4-FFF2-40B4-BE49-F238E27FC236}">
                <a16:creationId xmlns:a16="http://schemas.microsoft.com/office/drawing/2014/main" id="{644046C9-F72E-4A67-A803-865082CAC91C}"/>
              </a:ext>
            </a:extLst>
          </p:cNvPr>
          <p:cNvSpPr txBox="1">
            <a:spLocks/>
          </p:cNvSpPr>
          <p:nvPr/>
        </p:nvSpPr>
        <p:spPr>
          <a:xfrm>
            <a:off x="709111" y="843322"/>
            <a:ext cx="3862888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Radiators – Ground floor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2CED895-D3D3-44E4-8BE9-7BCFA9C8CD2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122670124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26585"/>
            <a:ext cx="293558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Radiators system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221126" y="613225"/>
            <a:ext cx="4925446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8A766639-59D1-45B4-8377-93934AAB2100}"/>
              </a:ext>
            </a:extLst>
          </p:cNvPr>
          <p:cNvSpPr/>
          <p:nvPr/>
        </p:nvSpPr>
        <p:spPr>
          <a:xfrm>
            <a:off x="524692" y="1096278"/>
            <a:ext cx="7917559" cy="30931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Fuel</a:t>
            </a:r>
          </a:p>
          <a:p>
            <a:pPr marL="76200" lvl="0">
              <a:spcBef>
                <a:spcPts val="600"/>
              </a:spcBef>
              <a:buSzPts val="2400"/>
            </a:pPr>
            <a:r>
              <a:rPr lang="en-US" sz="2200" dirty="0">
                <a:latin typeface="Lora"/>
              </a:rPr>
              <a:t>The fuel used is LPG (Liquified Petroleum Gas)</a:t>
            </a:r>
          </a:p>
          <a:p>
            <a:pPr marL="76200">
              <a:spcBef>
                <a:spcPts val="600"/>
              </a:spcBef>
              <a:buSzPts val="2400"/>
            </a:pPr>
            <a:r>
              <a:rPr lang="en-US" sz="1800" dirty="0">
                <a:latin typeface="Lora"/>
              </a:rPr>
              <a:t>Mass of fuel (</a:t>
            </a:r>
            <a:r>
              <a:rPr lang="en-US" sz="1800" dirty="0" err="1">
                <a:latin typeface="Lora"/>
              </a:rPr>
              <a:t>Mf</a:t>
            </a:r>
            <a:r>
              <a:rPr lang="en-US" sz="1800" dirty="0">
                <a:latin typeface="Lora"/>
              </a:rPr>
              <a:t>) = 6945.264 kg/season</a:t>
            </a:r>
          </a:p>
          <a:p>
            <a:pPr marL="76200">
              <a:spcBef>
                <a:spcPts val="600"/>
              </a:spcBef>
              <a:buSzPts val="2400"/>
            </a:pPr>
            <a:r>
              <a:rPr lang="en-US" sz="1800" dirty="0">
                <a:latin typeface="Lora"/>
              </a:rPr>
              <a:t>Volume of fuel needed = 12.63 m³ (Density of LPG = 550 kg/m³)</a:t>
            </a:r>
          </a:p>
          <a:p>
            <a:pPr marL="76200">
              <a:spcBef>
                <a:spcPts val="600"/>
              </a:spcBef>
              <a:buSzPts val="2400"/>
            </a:pPr>
            <a:endParaRPr lang="en-US" dirty="0">
              <a:latin typeface="Lora"/>
            </a:endParaRPr>
          </a:p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Boiler chimney </a:t>
            </a:r>
          </a:p>
          <a:p>
            <a:r>
              <a:rPr lang="en-US" sz="1800" dirty="0">
                <a:latin typeface="Lora"/>
              </a:rPr>
              <a:t>Diameter of chimney = 0.13m </a:t>
            </a:r>
          </a:p>
          <a:p>
            <a:r>
              <a:rPr lang="en-US" sz="1800" dirty="0">
                <a:latin typeface="Lora"/>
              </a:rPr>
              <a:t>(130mm </a:t>
            </a:r>
            <a:r>
              <a:rPr lang="en-US" sz="1800" dirty="0">
                <a:latin typeface="Lora"/>
                <a:cs typeface="Calibri" panose="020F0502020204030204" pitchFamily="34" charset="0"/>
              </a:rPr>
              <a:t>&gt;</a:t>
            </a:r>
            <a:r>
              <a:rPr lang="en-US" sz="1800" dirty="0">
                <a:latin typeface="Lora"/>
              </a:rPr>
              <a:t> 126mm the minimum recommended diameter)</a:t>
            </a:r>
          </a:p>
          <a:p>
            <a:r>
              <a:rPr lang="en-US" sz="1800" dirty="0">
                <a:latin typeface="Lora"/>
              </a:rPr>
              <a:t>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6478229-2A7C-44A0-B039-8C7CF5AD052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7633987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Mechanical site plan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829175" y="613225"/>
            <a:ext cx="4317397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FD7A2C82-AE16-4069-95CD-35C3B4F415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2863" y="840373"/>
            <a:ext cx="5858274" cy="421008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3E9F4C-C08A-4967-82A6-016DD09951C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2818941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372239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Fire fighting system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646428" y="613225"/>
            <a:ext cx="4500144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8A766639-59D1-45B4-8377-93934AAB2100}"/>
              </a:ext>
            </a:extLst>
          </p:cNvPr>
          <p:cNvSpPr/>
          <p:nvPr/>
        </p:nvSpPr>
        <p:spPr>
          <a:xfrm>
            <a:off x="566118" y="932830"/>
            <a:ext cx="6004803" cy="34932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6200" lvl="0">
              <a:spcBef>
                <a:spcPts val="600"/>
              </a:spcBef>
              <a:buSzPts val="2400"/>
            </a:pPr>
            <a:r>
              <a:rPr lang="en-US" sz="2000" dirty="0">
                <a:latin typeface="Lora"/>
              </a:rPr>
              <a:t>A and C fire classes are present</a:t>
            </a:r>
          </a:p>
          <a:p>
            <a:pPr marL="76200" lvl="0">
              <a:spcBef>
                <a:spcPts val="600"/>
              </a:spcBef>
              <a:buSzPts val="2400"/>
            </a:pPr>
            <a:endParaRPr lang="en-US" sz="2000" dirty="0">
              <a:latin typeface="Lora"/>
            </a:endParaRPr>
          </a:p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Fire extinguishers</a:t>
            </a:r>
          </a:p>
          <a:p>
            <a:pPr marL="76200">
              <a:spcBef>
                <a:spcPts val="600"/>
              </a:spcBef>
              <a:buSzPts val="2400"/>
            </a:pPr>
            <a:r>
              <a:rPr lang="en-US" sz="1800" dirty="0">
                <a:latin typeface="Lora"/>
              </a:rPr>
              <a:t>(HCFC fire extinguishers) are used in administration spaces, laboratories, library and multi-purpose room</a:t>
            </a:r>
          </a:p>
          <a:p>
            <a:pPr marL="76200">
              <a:spcBef>
                <a:spcPts val="600"/>
              </a:spcBef>
              <a:buSzPts val="2400"/>
            </a:pPr>
            <a:endParaRPr lang="en-US" sz="2200" dirty="0">
              <a:latin typeface="Lora"/>
            </a:endParaRPr>
          </a:p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Hose reels</a:t>
            </a:r>
          </a:p>
          <a:p>
            <a:r>
              <a:rPr lang="en-US" sz="1800" dirty="0">
                <a:latin typeface="Lora"/>
              </a:rPr>
              <a:t> This system is used in corridors and parking with a height from floor of 1.2m</a:t>
            </a:r>
          </a:p>
          <a:p>
            <a:endParaRPr lang="en-US" sz="1800" dirty="0">
              <a:latin typeface="Lora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D74ADE1-E5E8-448B-BFFC-A551696178FE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855611" y="2927821"/>
            <a:ext cx="1711841" cy="2017404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30" name="Picture 6" descr="Image result for HCFC fire extinguisher">
            <a:extLst>
              <a:ext uri="{FF2B5EF4-FFF2-40B4-BE49-F238E27FC236}">
                <a16:creationId xmlns:a16="http://schemas.microsoft.com/office/drawing/2014/main" id="{BB2898E8-1C31-4628-822F-EF4725380C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182" y="967969"/>
            <a:ext cx="1732700" cy="173270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D725D75-D47D-496E-9C2A-950DAB361A1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642186618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327404" y="258482"/>
            <a:ext cx="3754737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Emergency evacuation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981575" y="606616"/>
            <a:ext cx="4164997" cy="661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BFA7093D-8904-442C-955C-10D234E9CBB3}"/>
              </a:ext>
            </a:extLst>
          </p:cNvPr>
          <p:cNvSpPr txBox="1">
            <a:spLocks/>
          </p:cNvSpPr>
          <p:nvPr/>
        </p:nvSpPr>
        <p:spPr>
          <a:xfrm>
            <a:off x="3925149" y="4469625"/>
            <a:ext cx="14753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1800" b="0" dirty="0"/>
              <a:t>Ground floor</a:t>
            </a:r>
          </a:p>
        </p:txBody>
      </p:sp>
      <p:pic>
        <p:nvPicPr>
          <p:cNvPr id="24" name="Picture 23" descr="https://scontent.fjrs9-1.fna.fbcdn.net/v/t1.15752-9/59471435_283805455676830_7803109120382337024_n.png?_nc_cat=100&amp;_nc_ht=scontent.fjrs9-1.fna&amp;oh=9edd436c3054fe7f54b555f427e0d32e&amp;oe=5D60FB55">
            <a:extLst>
              <a:ext uri="{FF2B5EF4-FFF2-40B4-BE49-F238E27FC236}">
                <a16:creationId xmlns:a16="http://schemas.microsoft.com/office/drawing/2014/main" id="{F57B842A-5B5A-4600-B533-6482835C75D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837" y="1023406"/>
            <a:ext cx="6964326" cy="3586029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6A3378-E571-4ECD-8954-4501FEC0B4A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4677883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5"/>
          <p:cNvSpPr txBox="1">
            <a:spLocks noGrp="1"/>
          </p:cNvSpPr>
          <p:nvPr>
            <p:ph type="ctrTitle"/>
          </p:nvPr>
        </p:nvSpPr>
        <p:spPr>
          <a:xfrm>
            <a:off x="1971936" y="1704156"/>
            <a:ext cx="4495533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ELECTRICAL DESIGN</a:t>
            </a:r>
            <a:endParaRPr dirty="0"/>
          </a:p>
        </p:txBody>
      </p:sp>
      <p:sp>
        <p:nvSpPr>
          <p:cNvPr id="112" name="Google Shape;112;p15"/>
          <p:cNvSpPr txBox="1"/>
          <p:nvPr/>
        </p:nvSpPr>
        <p:spPr>
          <a:xfrm>
            <a:off x="1131759" y="2280517"/>
            <a:ext cx="543900" cy="5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Lora"/>
                <a:ea typeface="Lora"/>
                <a:cs typeface="Lora"/>
                <a:sym typeface="Lora"/>
              </a:rPr>
              <a:t>5</a:t>
            </a:r>
            <a:endParaRPr sz="2400" dirty="0">
              <a:latin typeface="Lora"/>
              <a:ea typeface="Lora"/>
              <a:cs typeface="Lora"/>
              <a:sym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1274265707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0" y="314610"/>
            <a:ext cx="3659043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Electrical Equipment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167423" y="616188"/>
            <a:ext cx="3953780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02FBE084-F2A6-4EAA-938D-DD0D9728E7D8}"/>
              </a:ext>
            </a:extLst>
          </p:cNvPr>
          <p:cNvSpPr txBox="1">
            <a:spLocks/>
          </p:cNvSpPr>
          <p:nvPr/>
        </p:nvSpPr>
        <p:spPr>
          <a:xfrm>
            <a:off x="629911" y="997626"/>
            <a:ext cx="7547124" cy="746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2200" dirty="0"/>
              <a:t>Summary of number of switches, luminaires, sockets, distribution boards of each floor in the school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4075BB3-10A0-470C-A59B-C40D152CAA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2208707"/>
              </p:ext>
            </p:extLst>
          </p:nvPr>
        </p:nvGraphicFramePr>
        <p:xfrm>
          <a:off x="760077" y="1978681"/>
          <a:ext cx="7804072" cy="2850565"/>
        </p:xfrm>
        <a:graphic>
          <a:graphicData uri="http://schemas.openxmlformats.org/drawingml/2006/table">
            <a:tbl>
              <a:tblPr firstRow="1" firstCol="1" bandRow="1">
                <a:tableStyleId>{775F4258-9DCB-4364-94DC-38F5FBF82F94}</a:tableStyleId>
              </a:tblPr>
              <a:tblGrid>
                <a:gridCol w="1254424">
                  <a:extLst>
                    <a:ext uri="{9D8B030D-6E8A-4147-A177-3AD203B41FA5}">
                      <a16:colId xmlns:a16="http://schemas.microsoft.com/office/drawing/2014/main" val="3396592910"/>
                    </a:ext>
                  </a:extLst>
                </a:gridCol>
                <a:gridCol w="1065705">
                  <a:extLst>
                    <a:ext uri="{9D8B030D-6E8A-4147-A177-3AD203B41FA5}">
                      <a16:colId xmlns:a16="http://schemas.microsoft.com/office/drawing/2014/main" val="4132802085"/>
                    </a:ext>
                  </a:extLst>
                </a:gridCol>
                <a:gridCol w="1298829">
                  <a:extLst>
                    <a:ext uri="{9D8B030D-6E8A-4147-A177-3AD203B41FA5}">
                      <a16:colId xmlns:a16="http://schemas.microsoft.com/office/drawing/2014/main" val="1955405644"/>
                    </a:ext>
                  </a:extLst>
                </a:gridCol>
                <a:gridCol w="1681079">
                  <a:extLst>
                    <a:ext uri="{9D8B030D-6E8A-4147-A177-3AD203B41FA5}">
                      <a16:colId xmlns:a16="http://schemas.microsoft.com/office/drawing/2014/main" val="79957461"/>
                    </a:ext>
                  </a:extLst>
                </a:gridCol>
                <a:gridCol w="1615947">
                  <a:extLst>
                    <a:ext uri="{9D8B030D-6E8A-4147-A177-3AD203B41FA5}">
                      <a16:colId xmlns:a16="http://schemas.microsoft.com/office/drawing/2014/main" val="2733332743"/>
                    </a:ext>
                  </a:extLst>
                </a:gridCol>
                <a:gridCol w="888088">
                  <a:extLst>
                    <a:ext uri="{9D8B030D-6E8A-4147-A177-3AD203B41FA5}">
                      <a16:colId xmlns:a16="http://schemas.microsoft.com/office/drawing/2014/main" val="2591885827"/>
                    </a:ext>
                  </a:extLst>
                </a:gridCol>
              </a:tblGrid>
              <a:tr h="63128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Floor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>
                          <a:effectLst/>
                          <a:latin typeface="Lora"/>
                        </a:rPr>
                        <a:t>Number 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>
                          <a:effectLst/>
                          <a:latin typeface="Lora"/>
                        </a:rPr>
                        <a:t>of switches</a:t>
                      </a:r>
                      <a:endParaRPr lang="en-US" sz="1500" b="1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>
                          <a:effectLst/>
                          <a:latin typeface="Lora"/>
                        </a:rPr>
                        <a:t>Number 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>
                          <a:effectLst/>
                          <a:latin typeface="Lora"/>
                        </a:rPr>
                        <a:t>of luminaires</a:t>
                      </a:r>
                      <a:endParaRPr lang="en-US" sz="1500" b="1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Number 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of normal sockets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Number 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of special sockets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Number of DB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82449227"/>
                  </a:ext>
                </a:extLst>
              </a:tr>
              <a:tr h="39225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Basement floor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68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-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52451182"/>
                  </a:ext>
                </a:extLst>
              </a:tr>
              <a:tr h="39225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Ground floor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19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118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31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20209813"/>
                  </a:ext>
                </a:extLst>
              </a:tr>
              <a:tr h="39225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First floor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161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33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69273923"/>
                  </a:ext>
                </a:extLst>
              </a:tr>
              <a:tr h="47249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Second floor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170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32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1247752"/>
                  </a:ext>
                </a:extLst>
              </a:tr>
              <a:tr h="39225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Third floor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140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25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66064498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2B581EF-068C-471B-95EE-1A811B7D48B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15195711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Distribution board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423144" y="613225"/>
            <a:ext cx="4723428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6D69DF24-69CB-4702-8484-01EFFE64374D}"/>
              </a:ext>
            </a:extLst>
          </p:cNvPr>
          <p:cNvSpPr/>
          <p:nvPr/>
        </p:nvSpPr>
        <p:spPr>
          <a:xfrm>
            <a:off x="629911" y="984657"/>
            <a:ext cx="796693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000" b="1" dirty="0">
                <a:latin typeface="Lora"/>
              </a:rPr>
              <a:t>There is one Main Distribution Board in the basement, and 7 sub-distribution boards in the upper floors </a:t>
            </a:r>
          </a:p>
        </p:txBody>
      </p: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02FBE084-F2A6-4EAA-938D-DD0D9728E7D8}"/>
              </a:ext>
            </a:extLst>
          </p:cNvPr>
          <p:cNvSpPr txBox="1">
            <a:spLocks/>
          </p:cNvSpPr>
          <p:nvPr/>
        </p:nvSpPr>
        <p:spPr>
          <a:xfrm>
            <a:off x="672869" y="4527133"/>
            <a:ext cx="3731904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Main Distribution board</a:t>
            </a:r>
          </a:p>
        </p:txBody>
      </p:sp>
      <p:sp>
        <p:nvSpPr>
          <p:cNvPr id="18" name="Google Shape;71;p12">
            <a:extLst>
              <a:ext uri="{FF2B5EF4-FFF2-40B4-BE49-F238E27FC236}">
                <a16:creationId xmlns:a16="http://schemas.microsoft.com/office/drawing/2014/main" id="{271DB3C9-EAB2-4D0C-98DA-7134C519411A}"/>
              </a:ext>
            </a:extLst>
          </p:cNvPr>
          <p:cNvSpPr txBox="1">
            <a:spLocks/>
          </p:cNvSpPr>
          <p:nvPr/>
        </p:nvSpPr>
        <p:spPr>
          <a:xfrm>
            <a:off x="4960628" y="4527133"/>
            <a:ext cx="3731904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First floor Distribution board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B84B32-0AF3-4CB8-A5B3-7FEAD6B67E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749" y="1784955"/>
            <a:ext cx="3917150" cy="284177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3B67143-9FE2-401F-A755-B936F566E7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943" y="1776342"/>
            <a:ext cx="3854717" cy="287325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2BFF8D-E173-4EDD-BEA2-9795AEF92DE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25611629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508381" y="286386"/>
            <a:ext cx="3754736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Electrical Estimations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5263116" y="613225"/>
            <a:ext cx="3883456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3D2486-69E1-4F05-AFE5-ED38D62DF3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7984689"/>
              </p:ext>
            </p:extLst>
          </p:nvPr>
        </p:nvGraphicFramePr>
        <p:xfrm>
          <a:off x="606999" y="1093220"/>
          <a:ext cx="7930001" cy="3828056"/>
        </p:xfrm>
        <a:graphic>
          <a:graphicData uri="http://schemas.openxmlformats.org/drawingml/2006/table">
            <a:tbl>
              <a:tblPr firstRow="1" firstCol="1" bandRow="1">
                <a:tableStyleId>{775F4258-9DCB-4364-94DC-38F5FBF82F94}</a:tableStyleId>
              </a:tblPr>
              <a:tblGrid>
                <a:gridCol w="2806996">
                  <a:extLst>
                    <a:ext uri="{9D8B030D-6E8A-4147-A177-3AD203B41FA5}">
                      <a16:colId xmlns:a16="http://schemas.microsoft.com/office/drawing/2014/main" val="472900243"/>
                    </a:ext>
                  </a:extLst>
                </a:gridCol>
                <a:gridCol w="733646">
                  <a:extLst>
                    <a:ext uri="{9D8B030D-6E8A-4147-A177-3AD203B41FA5}">
                      <a16:colId xmlns:a16="http://schemas.microsoft.com/office/drawing/2014/main" val="2952996944"/>
                    </a:ext>
                  </a:extLst>
                </a:gridCol>
                <a:gridCol w="754912">
                  <a:extLst>
                    <a:ext uri="{9D8B030D-6E8A-4147-A177-3AD203B41FA5}">
                      <a16:colId xmlns:a16="http://schemas.microsoft.com/office/drawing/2014/main" val="165310019"/>
                    </a:ext>
                  </a:extLst>
                </a:gridCol>
                <a:gridCol w="744279">
                  <a:extLst>
                    <a:ext uri="{9D8B030D-6E8A-4147-A177-3AD203B41FA5}">
                      <a16:colId xmlns:a16="http://schemas.microsoft.com/office/drawing/2014/main" val="595556510"/>
                    </a:ext>
                  </a:extLst>
                </a:gridCol>
                <a:gridCol w="696933">
                  <a:extLst>
                    <a:ext uri="{9D8B030D-6E8A-4147-A177-3AD203B41FA5}">
                      <a16:colId xmlns:a16="http://schemas.microsoft.com/office/drawing/2014/main" val="4155522470"/>
                    </a:ext>
                  </a:extLst>
                </a:gridCol>
                <a:gridCol w="1392593">
                  <a:extLst>
                    <a:ext uri="{9D8B030D-6E8A-4147-A177-3AD203B41FA5}">
                      <a16:colId xmlns:a16="http://schemas.microsoft.com/office/drawing/2014/main" val="412622190"/>
                    </a:ext>
                  </a:extLst>
                </a:gridCol>
                <a:gridCol w="800642">
                  <a:extLst>
                    <a:ext uri="{9D8B030D-6E8A-4147-A177-3AD203B41FA5}">
                      <a16:colId xmlns:a16="http://schemas.microsoft.com/office/drawing/2014/main" val="2091967865"/>
                    </a:ext>
                  </a:extLst>
                </a:gridCol>
              </a:tblGrid>
              <a:tr h="468216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 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DB-1 B1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DB-2 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GF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DB-3 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 FF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DB-4 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SF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DB-5 SF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(computer lab)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DB-6 TF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335986483"/>
                  </a:ext>
                </a:extLst>
              </a:tr>
              <a:tr h="29801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Lighting power(watt)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1522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4447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9800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10115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-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9065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033499589"/>
                  </a:ext>
                </a:extLst>
              </a:tr>
              <a:tr h="28282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Lighting current (Amp)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7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20.2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44.5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46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-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41.2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381858247"/>
                  </a:ext>
                </a:extLst>
              </a:tr>
              <a:tr h="27707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Sockets current (Amp)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-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32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32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32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80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32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359045083"/>
                  </a:ext>
                </a:extLst>
              </a:tr>
              <a:tr h="30116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Special load current (Amp)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-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48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-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096232112"/>
                  </a:ext>
                </a:extLst>
              </a:tr>
              <a:tr h="27707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Number of lighting branches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20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23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20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20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-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23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9096812"/>
                  </a:ext>
                </a:extLst>
              </a:tr>
              <a:tr h="34935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Number of sockets branches 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-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10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7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6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15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84654015"/>
                  </a:ext>
                </a:extLst>
              </a:tr>
              <a:tr h="468216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Number of special load branches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-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-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1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880158897"/>
                  </a:ext>
                </a:extLst>
              </a:tr>
              <a:tr h="29047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Circuit breaker current (Amp)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6.4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34.2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31.6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34.9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24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33.5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710400059"/>
                  </a:ext>
                </a:extLst>
              </a:tr>
              <a:tr h="33730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Cable rated current (Amp)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24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37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37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37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29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37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705687486"/>
                  </a:ext>
                </a:extLst>
              </a:tr>
              <a:tr h="468216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b="1" dirty="0">
                          <a:effectLst/>
                          <a:latin typeface="Lora"/>
                        </a:rPr>
                        <a:t>Cable cross sectional area (mm2)</a:t>
                      </a:r>
                      <a:endParaRPr lang="en-US" sz="1500" b="1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2.5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6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Lora"/>
                        </a:rPr>
                        <a:t>6</a:t>
                      </a:r>
                      <a:endParaRPr lang="en-US" sz="150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4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Lora"/>
                        </a:rPr>
                        <a:t>6</a:t>
                      </a:r>
                      <a:endParaRPr lang="en-US" sz="1500" dirty="0">
                        <a:effectLst/>
                        <a:latin typeface="Lor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049413703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BEAAB52-A4C7-4333-A916-20BDE1B0309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76274609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Sockets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2828260" y="588319"/>
            <a:ext cx="6318312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02FBE084-F2A6-4EAA-938D-DD0D9728E7D8}"/>
              </a:ext>
            </a:extLst>
          </p:cNvPr>
          <p:cNvSpPr txBox="1">
            <a:spLocks/>
          </p:cNvSpPr>
          <p:nvPr/>
        </p:nvSpPr>
        <p:spPr>
          <a:xfrm>
            <a:off x="-76200" y="3342485"/>
            <a:ext cx="3854671" cy="3477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Sockets arrangement  – Ground floor</a:t>
            </a:r>
          </a:p>
        </p:txBody>
      </p:sp>
      <p:pic>
        <p:nvPicPr>
          <p:cNvPr id="15" name="Picture 14" descr="https://scontent.fjrs9-1.fna.fbcdn.net/v/t1.15752-9/57449484_2277267242539179_1548127275445125120_n.png?_nc_cat=107&amp;_nc_ht=scontent.fjrs9-1.fna&amp;oh=f849f632860d096eb5c0532d3d596fb2&amp;oe=5D6A746E">
            <a:extLst>
              <a:ext uri="{FF2B5EF4-FFF2-40B4-BE49-F238E27FC236}">
                <a16:creationId xmlns:a16="http://schemas.microsoft.com/office/drawing/2014/main" id="{B7F2028F-BB7C-4E97-BC2B-5A82FAB5E89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5" y="1000212"/>
            <a:ext cx="4781964" cy="227813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09A4969-428D-4BC5-B5D3-146F761DC0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8471" y="2893454"/>
            <a:ext cx="5365529" cy="213726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Google Shape;71;p12">
            <a:extLst>
              <a:ext uri="{FF2B5EF4-FFF2-40B4-BE49-F238E27FC236}">
                <a16:creationId xmlns:a16="http://schemas.microsoft.com/office/drawing/2014/main" id="{35D45C0E-39AC-4639-8659-A45FB4974703}"/>
              </a:ext>
            </a:extLst>
          </p:cNvPr>
          <p:cNvSpPr txBox="1">
            <a:spLocks/>
          </p:cNvSpPr>
          <p:nvPr/>
        </p:nvSpPr>
        <p:spPr>
          <a:xfrm>
            <a:off x="5518299" y="2545696"/>
            <a:ext cx="3625702" cy="3477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sz="1800" b="0" dirty="0"/>
              <a:t>Sockets arrangement  – First floor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EA1591A-6F1B-43BB-8717-34B645613F1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77232494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Artificial lighting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423144" y="613225"/>
            <a:ext cx="4723428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02FBE084-F2A6-4EAA-938D-DD0D9728E7D8}"/>
              </a:ext>
            </a:extLst>
          </p:cNvPr>
          <p:cNvSpPr txBox="1">
            <a:spLocks/>
          </p:cNvSpPr>
          <p:nvPr/>
        </p:nvSpPr>
        <p:spPr>
          <a:xfrm>
            <a:off x="538081" y="3650057"/>
            <a:ext cx="2983316" cy="6031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1800" b="0" dirty="0"/>
              <a:t>Types of Luminaires used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8E0C972-C426-4B3D-9974-66D69D86CB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2630073"/>
              </p:ext>
            </p:extLst>
          </p:nvPr>
        </p:nvGraphicFramePr>
        <p:xfrm>
          <a:off x="353479" y="1366986"/>
          <a:ext cx="2983316" cy="2509225"/>
        </p:xfrm>
        <a:graphic>
          <a:graphicData uri="http://schemas.openxmlformats.org/drawingml/2006/table">
            <a:tbl>
              <a:tblPr firstRow="1" firstCol="1" bandRow="1">
                <a:tableStyleId>{775F4258-9DCB-4364-94DC-38F5FBF82F94}</a:tableStyleId>
              </a:tblPr>
              <a:tblGrid>
                <a:gridCol w="1826669">
                  <a:extLst>
                    <a:ext uri="{9D8B030D-6E8A-4147-A177-3AD203B41FA5}">
                      <a16:colId xmlns:a16="http://schemas.microsoft.com/office/drawing/2014/main" val="1314999074"/>
                    </a:ext>
                  </a:extLst>
                </a:gridCol>
                <a:gridCol w="1156647">
                  <a:extLst>
                    <a:ext uri="{9D8B030D-6E8A-4147-A177-3AD203B41FA5}">
                      <a16:colId xmlns:a16="http://schemas.microsoft.com/office/drawing/2014/main" val="2400850897"/>
                    </a:ext>
                  </a:extLst>
                </a:gridCol>
              </a:tblGrid>
              <a:tr h="4164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effectLst/>
                        </a:rPr>
                        <a:t>Lamp name </a:t>
                      </a:r>
                      <a:endParaRPr lang="en-US" sz="13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b="1" dirty="0">
                          <a:effectLst/>
                        </a:rPr>
                        <a:t>Luminaire power (watt)</a:t>
                      </a:r>
                      <a:endParaRPr lang="en-US" sz="13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2694371"/>
                  </a:ext>
                </a:extLst>
              </a:tr>
              <a:tr h="4164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 err="1">
                          <a:effectLst/>
                        </a:rPr>
                        <a:t>Artemide</a:t>
                      </a:r>
                      <a:r>
                        <a:rPr lang="en-US" sz="1300" dirty="0">
                          <a:effectLst/>
                        </a:rPr>
                        <a:t> Lighting- 1xLED-35watt</a:t>
                      </a:r>
                      <a:endParaRPr lang="en-US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35</a:t>
                      </a:r>
                      <a:endParaRPr lang="en-US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459189906"/>
                  </a:ext>
                </a:extLst>
              </a:tr>
              <a:tr h="62999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V-TAC - 4873 V-TAC 24W LED Premium Panel</a:t>
                      </a:r>
                      <a:endParaRPr lang="en-US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24</a:t>
                      </a:r>
                      <a:endParaRPr lang="en-US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254518615"/>
                  </a:ext>
                </a:extLst>
              </a:tr>
              <a:tr h="62999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V-TAC 22W LED waterproof Tube T8 150cm</a:t>
                      </a:r>
                      <a:endParaRPr lang="en-US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22</a:t>
                      </a:r>
                      <a:endParaRPr lang="en-US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90406617"/>
                  </a:ext>
                </a:extLst>
              </a:tr>
              <a:tr h="41641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Philips Lighting- 3xTL5-24watt</a:t>
                      </a:r>
                      <a:endParaRPr lang="en-US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80</a:t>
                      </a:r>
                      <a:endParaRPr lang="en-US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007679065"/>
                  </a:ext>
                </a:extLst>
              </a:tr>
            </a:tbl>
          </a:graphicData>
        </a:graphic>
      </p:graphicFrame>
      <p:pic>
        <p:nvPicPr>
          <p:cNvPr id="15" name="Picture 14" descr="https://scontent.fjrs9-1.fna.fbcdn.net/v/t1.15752-9/59347647_1233461870143764_66709470696177664_n.png?_nc_cat=109&amp;_nc_ht=scontent.fjrs9-1.fna&amp;oh=51f9f6bd003548ed8f4bfd7adff6dab2&amp;oe=5D722440">
            <a:extLst>
              <a:ext uri="{FF2B5EF4-FFF2-40B4-BE49-F238E27FC236}">
                <a16:creationId xmlns:a16="http://schemas.microsoft.com/office/drawing/2014/main" id="{5153DA2C-5864-4A7D-9528-2662836B127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5999" y="1359230"/>
            <a:ext cx="5218149" cy="250922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FF059E0-BBBD-4EF7-9BC3-98CDE6E8023F}"/>
              </a:ext>
            </a:extLst>
          </p:cNvPr>
          <p:cNvSpPr/>
          <p:nvPr/>
        </p:nvSpPr>
        <p:spPr>
          <a:xfrm>
            <a:off x="3918795" y="3876211"/>
            <a:ext cx="47925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latin typeface="Lora"/>
              </a:rPr>
              <a:t>Artificial lighting arrangement – Ground floor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ECA775B-BD08-45B4-BDDB-DD0684D3642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93714440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Artificial lighting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423144" y="613225"/>
            <a:ext cx="4723428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02FBE084-F2A6-4EAA-938D-DD0D9728E7D8}"/>
              </a:ext>
            </a:extLst>
          </p:cNvPr>
          <p:cNvSpPr txBox="1">
            <a:spLocks/>
          </p:cNvSpPr>
          <p:nvPr/>
        </p:nvSpPr>
        <p:spPr>
          <a:xfrm>
            <a:off x="629910" y="1129503"/>
            <a:ext cx="4901945" cy="5078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b="0" dirty="0"/>
              <a:t>Summary of Illuminance for some  zones in the school using </a:t>
            </a:r>
            <a:r>
              <a:rPr lang="en-US" b="0" dirty="0" err="1"/>
              <a:t>Dialux-evo</a:t>
            </a:r>
            <a:r>
              <a:rPr lang="en-US" b="0" dirty="0"/>
              <a:t> software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76ED514-FB4D-4462-BF1D-F3A2D5D43E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1352866"/>
              </p:ext>
            </p:extLst>
          </p:nvPr>
        </p:nvGraphicFramePr>
        <p:xfrm>
          <a:off x="111007" y="2015557"/>
          <a:ext cx="3459738" cy="2226595"/>
        </p:xfrm>
        <a:graphic>
          <a:graphicData uri="http://schemas.openxmlformats.org/drawingml/2006/table">
            <a:tbl>
              <a:tblPr firstRow="1" bandRow="1">
                <a:tableStyleId>{775F4258-9DCB-4364-94DC-38F5FBF82F94}</a:tableStyleId>
              </a:tblPr>
              <a:tblGrid>
                <a:gridCol w="1037309">
                  <a:extLst>
                    <a:ext uri="{9D8B030D-6E8A-4147-A177-3AD203B41FA5}">
                      <a16:colId xmlns:a16="http://schemas.microsoft.com/office/drawing/2014/main" val="687637844"/>
                    </a:ext>
                  </a:extLst>
                </a:gridCol>
                <a:gridCol w="1116419">
                  <a:extLst>
                    <a:ext uri="{9D8B030D-6E8A-4147-A177-3AD203B41FA5}">
                      <a16:colId xmlns:a16="http://schemas.microsoft.com/office/drawing/2014/main" val="884555796"/>
                    </a:ext>
                  </a:extLst>
                </a:gridCol>
                <a:gridCol w="1306010">
                  <a:extLst>
                    <a:ext uri="{9D8B030D-6E8A-4147-A177-3AD203B41FA5}">
                      <a16:colId xmlns:a16="http://schemas.microsoft.com/office/drawing/2014/main" val="3593374882"/>
                    </a:ext>
                  </a:extLst>
                </a:gridCol>
              </a:tblGrid>
              <a:tr h="521303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Lora"/>
                        </a:rPr>
                        <a:t>Zone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Lora"/>
                        </a:rPr>
                        <a:t>Illuminance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Lora"/>
                        </a:rPr>
                        <a:t>Recommended Illuminance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5345714"/>
                  </a:ext>
                </a:extLst>
              </a:tr>
              <a:tr h="334486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Lora"/>
                        </a:rPr>
                        <a:t>Head master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Lora"/>
                        </a:rPr>
                        <a:t>439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Lora"/>
                        </a:rPr>
                        <a:t>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650433"/>
                  </a:ext>
                </a:extLst>
              </a:tr>
              <a:tr h="334486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Lora"/>
                        </a:rPr>
                        <a:t>Classroom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Lora"/>
                        </a:rPr>
                        <a:t>491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Lora"/>
                        </a:rPr>
                        <a:t>300-500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2538469"/>
                  </a:ext>
                </a:extLst>
              </a:tr>
              <a:tr h="334486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Lora"/>
                        </a:rPr>
                        <a:t>Multi-purpose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Lora"/>
                        </a:rPr>
                        <a:t>743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Lora"/>
                        </a:rPr>
                        <a:t>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6818951"/>
                  </a:ext>
                </a:extLst>
              </a:tr>
              <a:tr h="334486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Lora"/>
                        </a:rPr>
                        <a:t>Library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Lora"/>
                        </a:rPr>
                        <a:t>683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Lora"/>
                        </a:rPr>
                        <a:t>500-700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7968611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D8B1BD44-E954-4DC2-872F-46CE0C176E37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048" y="626489"/>
            <a:ext cx="3201670" cy="2365372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5414CE1-4297-4828-BBE8-8E52203959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0744" y="2771950"/>
            <a:ext cx="3127519" cy="237155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1A9602E-28E7-4686-BD40-2582BC9DDBC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64783562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Loudspeakers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710763" y="588319"/>
            <a:ext cx="5435809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CF3E7A32-148B-47B8-929B-8CF1DCC9A5E7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584976" y="2206750"/>
            <a:ext cx="3479057" cy="2862322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B1F6367B-19B5-4B95-BFB5-E8141FCE0336}"/>
              </a:ext>
            </a:extLst>
          </p:cNvPr>
          <p:cNvSpPr/>
          <p:nvPr/>
        </p:nvSpPr>
        <p:spPr>
          <a:xfrm>
            <a:off x="6988212" y="3267942"/>
            <a:ext cx="672584" cy="446567"/>
          </a:xfrm>
          <a:prstGeom prst="ellipse">
            <a:avLst/>
          </a:prstGeom>
          <a:solidFill>
            <a:schemeClr val="bg1">
              <a:alpha val="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9E527595-0ACB-49B1-863E-555DD2BB1824}"/>
                  </a:ext>
                </a:extLst>
              </p:cNvPr>
              <p:cNvSpPr/>
              <p:nvPr/>
            </p:nvSpPr>
            <p:spPr>
              <a:xfrm>
                <a:off x="498142" y="628904"/>
                <a:ext cx="7954741" cy="286232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76200" lvl="0">
                  <a:buSzPts val="2400"/>
                </a:pPr>
                <a:endParaRPr lang="en-US" sz="2000" dirty="0">
                  <a:latin typeface="Lora"/>
                </a:endParaRPr>
              </a:p>
              <a:p>
                <a:pPr marL="457200" indent="-381000">
                  <a:buSzPts val="2400"/>
                  <a:buFont typeface="Arial"/>
                  <a:buChar char="◉"/>
                </a:pPr>
                <a:r>
                  <a:rPr lang="en-US" sz="2000" dirty="0"/>
                  <a:t>The type which was used in the corridors was DS-160CDT loudspeaker in the ceiling with the specification shown.</a:t>
                </a:r>
              </a:p>
              <a:p>
                <a:pPr marL="76200">
                  <a:buSzPts val="2400"/>
                </a:pPr>
                <a:endParaRPr lang="en-US" sz="2000" dirty="0"/>
              </a:p>
              <a:p>
                <a:pPr marL="457200" indent="-381000">
                  <a:buSzPts val="2400"/>
                  <a:buFont typeface="Arial"/>
                  <a:buChar char="◉"/>
                </a:pPr>
                <a:r>
                  <a:rPr lang="en-US" sz="2000" dirty="0">
                    <a:latin typeface="Lora"/>
                  </a:rPr>
                  <a:t>Since the coverage angle 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000" i="1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100</m:t>
                        </m:r>
                      </m:e>
                      <m:sup>
                        <m:r>
                          <a:rPr lang="en-US" sz="2000" i="1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  <m:r>
                      <a:rPr lang="en-US" sz="200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sz="2000" dirty="0">
                    <a:latin typeface="Lora"/>
                  </a:rPr>
                  <a:t> then the diameter of the coverage area is </a:t>
                </a:r>
                <a:r>
                  <a:rPr lang="en-US" sz="2000" dirty="0">
                    <a:solidFill>
                      <a:srgbClr val="FFC000"/>
                    </a:solidFill>
                    <a:latin typeface="Lora"/>
                  </a:rPr>
                  <a:t>8 m</a:t>
                </a:r>
                <a:r>
                  <a:rPr lang="en-US" sz="2000" dirty="0">
                    <a:latin typeface="Lora"/>
                  </a:rPr>
                  <a:t>. </a:t>
                </a:r>
              </a:p>
              <a:p>
                <a:endParaRPr lang="en-US" sz="2000" dirty="0">
                  <a:latin typeface="Lora"/>
                </a:endParaRPr>
              </a:p>
              <a:p>
                <a:r>
                  <a:rPr lang="en-US" sz="2000" dirty="0">
                    <a:latin typeface="Lora"/>
                    <a:cs typeface="Calibri" panose="020F0502020204030204" pitchFamily="34" charset="0"/>
                  </a:rPr>
                  <a:t>→ S</a:t>
                </a:r>
                <a:r>
                  <a:rPr lang="en-US" sz="2000" dirty="0">
                    <a:latin typeface="Lora"/>
                  </a:rPr>
                  <a:t>ix loudspeakers  are needed in the corridor.</a:t>
                </a:r>
                <a:endParaRPr lang="en-US" sz="2000" dirty="0"/>
              </a:p>
              <a:p>
                <a:pPr marL="76200" lvl="0">
                  <a:buSzPts val="2400"/>
                </a:pPr>
                <a:endParaRPr lang="en-US" sz="2000" dirty="0">
                  <a:latin typeface="Lora"/>
                </a:endParaRPr>
              </a:p>
            </p:txBody>
          </p:sp>
        </mc:Choice>
        <mc:Fallback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9E527595-0ACB-49B1-863E-555DD2BB1824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142" y="628904"/>
                <a:ext cx="7954741" cy="2862322"/>
              </a:xfrm>
              <a:prstGeom prst="rect">
                <a:avLst/>
              </a:prstGeom>
              <a:blipFill>
                <a:blip r:embed="rId4"/>
                <a:stretch>
                  <a:fillRect l="-8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3BA458-1612-4C00-89C7-B1C08C4AD67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173142898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Loudspeakers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3710763" y="588319"/>
            <a:ext cx="5435809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02FBE084-F2A6-4EAA-938D-DD0D9728E7D8}"/>
              </a:ext>
            </a:extLst>
          </p:cNvPr>
          <p:cNvSpPr txBox="1">
            <a:spLocks/>
          </p:cNvSpPr>
          <p:nvPr/>
        </p:nvSpPr>
        <p:spPr>
          <a:xfrm>
            <a:off x="760077" y="4117289"/>
            <a:ext cx="5294350" cy="5196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Loudspeakers arrangement  – Ground floor</a:t>
            </a:r>
          </a:p>
        </p:txBody>
      </p:sp>
      <p:pic>
        <p:nvPicPr>
          <p:cNvPr id="14" name="Picture 13" descr="https://scontent.fjrs9-1.fna.fbcdn.net/v/t1.15752-9/59380297_334448497262970_1668211975470972928_n.png?_nc_cat=103&amp;_nc_ht=scontent.fjrs9-1.fna&amp;oh=b0c6e066903cc304c96d2b8e3d6ea41c&amp;oe=5D75DD62">
            <a:extLst>
              <a:ext uri="{FF2B5EF4-FFF2-40B4-BE49-F238E27FC236}">
                <a16:creationId xmlns:a16="http://schemas.microsoft.com/office/drawing/2014/main" id="{A43966AE-77AA-4572-9F10-61B90C56E19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07" y="1307823"/>
            <a:ext cx="5600035" cy="2793069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 descr="Related image">
            <a:extLst>
              <a:ext uri="{FF2B5EF4-FFF2-40B4-BE49-F238E27FC236}">
                <a16:creationId xmlns:a16="http://schemas.microsoft.com/office/drawing/2014/main" id="{63F05B25-3463-410A-B431-0AF6BFDA620B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1729" y="1470819"/>
            <a:ext cx="1309686" cy="114557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7F980CF-6135-48F6-8A26-E55C607350C7}"/>
              </a:ext>
            </a:extLst>
          </p:cNvPr>
          <p:cNvSpPr/>
          <p:nvPr/>
        </p:nvSpPr>
        <p:spPr>
          <a:xfrm>
            <a:off x="6941729" y="2704357"/>
            <a:ext cx="20740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800" dirty="0">
                <a:latin typeface="Lora"/>
              </a:rPr>
              <a:t>DS-160CDT loudspeaker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0E070B-B545-4C4A-B4FB-F3342D5891D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83</a:t>
            </a:fld>
            <a:endParaRPr lang="en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DED63578-F214-4FA4-8A47-7AF43708EAB1}"/>
              </a:ext>
            </a:extLst>
          </p:cNvPr>
          <p:cNvSpPr/>
          <p:nvPr/>
        </p:nvSpPr>
        <p:spPr>
          <a:xfrm rot="20973845">
            <a:off x="5471048" y="2474414"/>
            <a:ext cx="1276715" cy="115267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304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Photovoltaic system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795284" y="606616"/>
            <a:ext cx="4351288" cy="6609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9F584EF-45E1-4362-A050-49577915DA41}"/>
                  </a:ext>
                </a:extLst>
              </p:cNvPr>
              <p:cNvSpPr/>
              <p:nvPr/>
            </p:nvSpPr>
            <p:spPr>
              <a:xfrm>
                <a:off x="542234" y="866090"/>
                <a:ext cx="8139057" cy="44444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76200" lvl="0">
                  <a:spcBef>
                    <a:spcPts val="600"/>
                  </a:spcBef>
                  <a:buSzPts val="2400"/>
                </a:pPr>
                <a:endParaRPr lang="en-US" sz="2000" dirty="0">
                  <a:latin typeface="Lora"/>
                </a:endParaRPr>
              </a:p>
              <a:p>
                <a:pPr marL="457200" indent="-381000">
                  <a:spcBef>
                    <a:spcPts val="600"/>
                  </a:spcBef>
                  <a:buSzPts val="2400"/>
                  <a:buFont typeface="Arial"/>
                  <a:buChar char="◉"/>
                </a:pPr>
                <a:r>
                  <a:rPr lang="en-US" sz="2000" dirty="0">
                    <a:latin typeface="Lora"/>
                  </a:rPr>
                  <a:t>Annual electricity consumption equals 39,781.51 kWh</a:t>
                </a:r>
              </a:p>
              <a:p>
                <a:pPr marL="76200">
                  <a:spcBef>
                    <a:spcPts val="600"/>
                  </a:spcBef>
                  <a:buSzPts val="2400"/>
                </a:pPr>
                <a:endParaRPr lang="en-US" sz="2000" dirty="0">
                  <a:latin typeface="Lora"/>
                </a:endParaRPr>
              </a:p>
              <a:p>
                <a:pPr marL="457200" indent="-381000">
                  <a:spcBef>
                    <a:spcPts val="600"/>
                  </a:spcBef>
                  <a:buSzPts val="2400"/>
                  <a:buFont typeface="Arial"/>
                  <a:buChar char="◉"/>
                </a:pPr>
                <a:r>
                  <a:rPr lang="en-US" sz="2000" dirty="0">
                    <a:latin typeface="Lora"/>
                  </a:rPr>
                  <a:t>Planned power of PV system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𝐸𝑠𝑡𝑖𝑚𝑎𝑡𝑒𝑑</m:t>
                        </m:r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𝑒𝑙𝑒𝑐𝑡𝑟𝑖𝑐𝑖𝑡𝑦</m:t>
                        </m:r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𝑐𝑜𝑛𝑠𝑚𝑝𝑡𝑖𝑜𝑛</m:t>
                        </m:r>
                      </m:num>
                      <m:den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1500</m:t>
                        </m:r>
                      </m:den>
                    </m:f>
                  </m:oMath>
                </a14:m>
                <a:endParaRPr lang="en-US" sz="2000" dirty="0">
                  <a:latin typeface="Lora"/>
                </a:endParaRPr>
              </a:p>
              <a:p>
                <a:pPr marL="76200">
                  <a:spcBef>
                    <a:spcPts val="600"/>
                  </a:spcBef>
                  <a:buSzPts val="2400"/>
                </a:pPr>
                <a:r>
                  <a:rPr lang="en-US" sz="2000" dirty="0">
                    <a:latin typeface="Lora"/>
                  </a:rPr>
                  <a:t> </a:t>
                </a:r>
              </a:p>
              <a:p>
                <a:r>
                  <a:rPr lang="en-US" sz="2000" dirty="0">
                    <a:latin typeface="Lora"/>
                  </a:rPr>
                  <a:t>                                                         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39,781</m:t>
                        </m:r>
                        <m:r>
                          <a:rPr lang="en-US" sz="200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51</m:t>
                        </m:r>
                      </m:num>
                      <m:den>
                        <m:r>
                          <a:rPr lang="en-US" sz="2000" i="1">
                            <a:latin typeface="Cambria Math" panose="02040503050406030204" pitchFamily="18" charset="0"/>
                          </a:rPr>
                          <m:t>1500</m:t>
                        </m:r>
                      </m:den>
                    </m:f>
                  </m:oMath>
                </a14:m>
                <a:r>
                  <a:rPr lang="en-US" sz="2000" dirty="0">
                    <a:latin typeface="Lora"/>
                  </a:rPr>
                  <a:t> = </a:t>
                </a:r>
                <a:r>
                  <a:rPr lang="ar-SA" sz="2000" dirty="0">
                    <a:solidFill>
                      <a:srgbClr val="FFC000"/>
                    </a:solidFill>
                    <a:latin typeface="Lora"/>
                  </a:rPr>
                  <a:t>26.52</a:t>
                </a:r>
                <a:r>
                  <a:rPr lang="en-US" sz="2000" dirty="0">
                    <a:solidFill>
                      <a:srgbClr val="FFC000"/>
                    </a:solidFill>
                    <a:latin typeface="Lora"/>
                  </a:rPr>
                  <a:t> </a:t>
                </a:r>
                <a:r>
                  <a:rPr lang="en-US" sz="2000" dirty="0" err="1">
                    <a:solidFill>
                      <a:srgbClr val="FFC000"/>
                    </a:solidFill>
                    <a:latin typeface="Lora"/>
                  </a:rPr>
                  <a:t>kWp</a:t>
                </a:r>
                <a:endParaRPr lang="en-US" sz="2000" dirty="0">
                  <a:solidFill>
                    <a:srgbClr val="FFC000"/>
                  </a:solidFill>
                  <a:latin typeface="Lora"/>
                </a:endParaRPr>
              </a:p>
              <a:p>
                <a:r>
                  <a:rPr lang="en-US" sz="2000" dirty="0">
                    <a:latin typeface="Lora"/>
                  </a:rPr>
                  <a:t>Tilt angle = 27°</a:t>
                </a:r>
              </a:p>
              <a:p>
                <a:r>
                  <a:rPr lang="en-US" sz="2000" dirty="0">
                    <a:latin typeface="Lora"/>
                  </a:rPr>
                  <a:t>Solar panels of 370 Wp for each one are used </a:t>
                </a:r>
              </a:p>
              <a:p>
                <a:endParaRPr lang="en-US" sz="2000" dirty="0">
                  <a:latin typeface="Lora"/>
                </a:endParaRPr>
              </a:p>
              <a:p>
                <a:endParaRPr lang="en-US" sz="2000" dirty="0">
                  <a:latin typeface="Lora"/>
                </a:endParaRPr>
              </a:p>
              <a:p>
                <a:pPr marL="457200" lvl="0" indent="-381000">
                  <a:spcBef>
                    <a:spcPts val="600"/>
                  </a:spcBef>
                  <a:buSzPts val="2400"/>
                  <a:buChar char="◉"/>
                </a:pPr>
                <a:endParaRPr lang="en-US" sz="2200" dirty="0">
                  <a:latin typeface="Lora"/>
                </a:endParaRPr>
              </a:p>
              <a:p>
                <a:r>
                  <a:rPr lang="en-US" sz="1800" dirty="0">
                    <a:latin typeface="Lora"/>
                  </a:rPr>
                  <a:t> </a:t>
                </a:r>
              </a:p>
            </p:txBody>
          </p:sp>
        </mc:Choice>
        <mc:Fallback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9F584EF-45E1-4362-A050-49577915DA41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234" y="866090"/>
                <a:ext cx="8139057" cy="4444486"/>
              </a:xfrm>
              <a:prstGeom prst="rect">
                <a:avLst/>
              </a:prstGeom>
              <a:blipFill>
                <a:blip r:embed="rId3"/>
                <a:stretch>
                  <a:fillRect l="-82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Rectangle 11">
            <a:extLst>
              <a:ext uri="{FF2B5EF4-FFF2-40B4-BE49-F238E27FC236}">
                <a16:creationId xmlns:a16="http://schemas.microsoft.com/office/drawing/2014/main" id="{6F471345-EBEF-41B9-B839-6F8E45F67458}"/>
              </a:ext>
            </a:extLst>
          </p:cNvPr>
          <p:cNvSpPr/>
          <p:nvPr/>
        </p:nvSpPr>
        <p:spPr>
          <a:xfrm>
            <a:off x="502471" y="3743117"/>
            <a:ext cx="8333185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6200" lvl="0">
              <a:spcBef>
                <a:spcPts val="600"/>
              </a:spcBef>
              <a:buSzPts val="2400"/>
            </a:pPr>
            <a:endParaRPr lang="en-US" sz="2000" dirty="0">
              <a:latin typeface="Lora"/>
            </a:endParaRPr>
          </a:p>
          <a:p>
            <a:pPr marL="457200" indent="-381000">
              <a:spcBef>
                <a:spcPts val="600"/>
              </a:spcBef>
              <a:buSzPts val="2400"/>
              <a:buFont typeface="Arial"/>
              <a:buChar char="◉"/>
            </a:pPr>
            <a:r>
              <a:rPr lang="en-US" sz="2000" dirty="0">
                <a:latin typeface="Lora"/>
              </a:rPr>
              <a:t>The system will produce 45.57 MWh/year = 45,570 kWh/year. (Enough to cover 100% of the annual electricity of lighting and equipment only).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6DE552B-49DA-4F70-94EC-D2879E01B00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89787838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Photovoltaic system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795284" y="606616"/>
            <a:ext cx="4351288" cy="6609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9F584EF-45E1-4362-A050-49577915DA41}"/>
                  </a:ext>
                </a:extLst>
              </p:cNvPr>
              <p:cNvSpPr/>
              <p:nvPr/>
            </p:nvSpPr>
            <p:spPr>
              <a:xfrm>
                <a:off x="542234" y="866090"/>
                <a:ext cx="8139057" cy="3836628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 marL="76200" lvl="0">
                  <a:lnSpc>
                    <a:spcPct val="150000"/>
                  </a:lnSpc>
                  <a:spcBef>
                    <a:spcPts val="600"/>
                  </a:spcBef>
                  <a:buSzPts val="2400"/>
                </a:pPr>
                <a:endParaRPr lang="en-US" sz="2000" dirty="0">
                  <a:latin typeface="Lora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sz="2000" dirty="0">
                    <a:latin typeface="Lora"/>
                  </a:rPr>
                  <a:t>Project </a:t>
                </a:r>
                <a:r>
                  <a:rPr lang="en-US" sz="2000" u="sng" dirty="0">
                    <a:latin typeface="Lora"/>
                  </a:rPr>
                  <a:t>simple</a:t>
                </a:r>
                <a:r>
                  <a:rPr lang="en-US" sz="2000" dirty="0">
                    <a:latin typeface="Lora"/>
                  </a:rPr>
                  <a:t> payback period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2000" dirty="0">
                    <a:latin typeface="Lora"/>
                  </a:rPr>
                  <a:t>PV system cost = 26,520 $ 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2000" dirty="0">
                    <a:latin typeface="Lora"/>
                  </a:rPr>
                  <a:t>Energy Tariff = 0.1665 $/kWh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2000" dirty="0">
                    <a:latin typeface="Lora"/>
                  </a:rPr>
                  <a:t>Project production in the first year = 39,780 kWh 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2000" dirty="0">
                    <a:latin typeface="Lora"/>
                  </a:rPr>
                  <a:t>First year profit = 0.1665*39,780 = 6,623.37 $ 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2000" dirty="0">
                    <a:latin typeface="Lora"/>
                  </a:rPr>
                  <a:t>Payback period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26,520</m:t>
                        </m:r>
                      </m:num>
                      <m:den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6,623.37</m:t>
                        </m:r>
                      </m:den>
                    </m:f>
                  </m:oMath>
                </a14:m>
                <a:r>
                  <a:rPr lang="en-US" sz="2200" dirty="0">
                    <a:latin typeface="Lora"/>
                  </a:rPr>
                  <a:t> </a:t>
                </a:r>
                <a:r>
                  <a:rPr lang="en-US" sz="2200" dirty="0">
                    <a:solidFill>
                      <a:schemeClr val="tx1"/>
                    </a:solidFill>
                    <a:latin typeface="Lora"/>
                  </a:rPr>
                  <a:t>= </a:t>
                </a:r>
                <a:r>
                  <a:rPr lang="en-US" sz="2200" dirty="0">
                    <a:solidFill>
                      <a:srgbClr val="FFC000"/>
                    </a:solidFill>
                    <a:latin typeface="Lora"/>
                  </a:rPr>
                  <a:t>4 years </a:t>
                </a:r>
              </a:p>
              <a:p>
                <a:r>
                  <a:rPr lang="en-US" sz="1800" dirty="0">
                    <a:latin typeface="Lora"/>
                  </a:rPr>
                  <a:t> </a:t>
                </a:r>
              </a:p>
            </p:txBody>
          </p:sp>
        </mc:Choice>
        <mc:Fallback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9F584EF-45E1-4362-A050-49577915DA41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234" y="866090"/>
                <a:ext cx="8139057" cy="3836628"/>
              </a:xfrm>
              <a:prstGeom prst="rect">
                <a:avLst/>
              </a:prstGeom>
              <a:blipFill>
                <a:blip r:embed="rId3"/>
                <a:stretch>
                  <a:fillRect l="-82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6DE552B-49DA-4F70-94EC-D2879E01B00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13709968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4901945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Photovoltaic system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4763386" y="588319"/>
            <a:ext cx="4383186" cy="24906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71;p12">
            <a:extLst>
              <a:ext uri="{FF2B5EF4-FFF2-40B4-BE49-F238E27FC236}">
                <a16:creationId xmlns:a16="http://schemas.microsoft.com/office/drawing/2014/main" id="{02FBE084-F2A6-4EAA-938D-DD0D9728E7D8}"/>
              </a:ext>
            </a:extLst>
          </p:cNvPr>
          <p:cNvSpPr txBox="1">
            <a:spLocks/>
          </p:cNvSpPr>
          <p:nvPr/>
        </p:nvSpPr>
        <p:spPr>
          <a:xfrm>
            <a:off x="2706048" y="4365336"/>
            <a:ext cx="3731904" cy="5196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pPr algn="ctr"/>
            <a:r>
              <a:rPr lang="en-US" b="0" dirty="0"/>
              <a:t>System of </a:t>
            </a:r>
            <a:r>
              <a:rPr lang="en-US" b="0" dirty="0">
                <a:solidFill>
                  <a:schemeClr val="tx1"/>
                </a:solidFill>
              </a:rPr>
              <a:t>72</a:t>
            </a:r>
            <a:r>
              <a:rPr lang="en-US" b="0" dirty="0">
                <a:solidFill>
                  <a:srgbClr val="FFC000"/>
                </a:solidFill>
              </a:rPr>
              <a:t> </a:t>
            </a:r>
            <a:r>
              <a:rPr lang="en-US" b="0" dirty="0">
                <a:solidFill>
                  <a:schemeClr val="tx1"/>
                </a:solidFill>
              </a:rPr>
              <a:t>PV cells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2605F77-6207-4A62-A15B-C5317B733364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980661" y="1149343"/>
            <a:ext cx="6848921" cy="3112622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E403271-07CC-453C-AD28-4513E2102AD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14908459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5"/>
          <p:cNvSpPr txBox="1">
            <a:spLocks noGrp="1"/>
          </p:cNvSpPr>
          <p:nvPr>
            <p:ph type="ctrTitle"/>
          </p:nvPr>
        </p:nvSpPr>
        <p:spPr>
          <a:xfrm>
            <a:off x="2025100" y="1704156"/>
            <a:ext cx="4495533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COST OF PROJECT</a:t>
            </a:r>
            <a:endParaRPr dirty="0"/>
          </a:p>
        </p:txBody>
      </p:sp>
      <p:sp>
        <p:nvSpPr>
          <p:cNvPr id="112" name="Google Shape;112;p15"/>
          <p:cNvSpPr txBox="1"/>
          <p:nvPr/>
        </p:nvSpPr>
        <p:spPr>
          <a:xfrm>
            <a:off x="1131759" y="2280517"/>
            <a:ext cx="543900" cy="5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Lora"/>
                <a:ea typeface="Lora"/>
                <a:cs typeface="Lora"/>
                <a:sym typeface="Lora"/>
              </a:rPr>
              <a:t>6</a:t>
            </a:r>
            <a:endParaRPr sz="2400" dirty="0">
              <a:latin typeface="Lora"/>
              <a:ea typeface="Lora"/>
              <a:cs typeface="Lora"/>
              <a:sym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794539355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Google Shape;104;p14"/>
          <p:cNvCxnSpPr>
            <a:cxnSpLocks/>
          </p:cNvCxnSpPr>
          <p:nvPr/>
        </p:nvCxnSpPr>
        <p:spPr>
          <a:xfrm>
            <a:off x="0" y="567452"/>
            <a:ext cx="1418225" cy="20867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12;p36">
            <a:extLst>
              <a:ext uri="{FF2B5EF4-FFF2-40B4-BE49-F238E27FC236}">
                <a16:creationId xmlns:a16="http://schemas.microsoft.com/office/drawing/2014/main" id="{08804DB2-E466-4CB4-B2D5-4421848F4FA7}"/>
              </a:ext>
            </a:extLst>
          </p:cNvPr>
          <p:cNvSpPr/>
          <p:nvPr/>
        </p:nvSpPr>
        <p:spPr>
          <a:xfrm>
            <a:off x="629911" y="311647"/>
            <a:ext cx="539673" cy="528726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71;p12">
            <a:extLst>
              <a:ext uri="{FF2B5EF4-FFF2-40B4-BE49-F238E27FC236}">
                <a16:creationId xmlns:a16="http://schemas.microsoft.com/office/drawing/2014/main" id="{80B04107-E63F-4ADD-BEEE-EBFCF97ADE97}"/>
              </a:ext>
            </a:extLst>
          </p:cNvPr>
          <p:cNvSpPr txBox="1">
            <a:spLocks/>
          </p:cNvSpPr>
          <p:nvPr/>
        </p:nvSpPr>
        <p:spPr>
          <a:xfrm>
            <a:off x="1413129" y="258482"/>
            <a:ext cx="2329531" cy="603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Lora"/>
              <a:buNone/>
              <a:defRPr sz="2000" b="1" i="0" u="none" strike="noStrike" cap="none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r>
              <a:rPr lang="en-US" sz="3000" dirty="0"/>
              <a:t>Cost</a:t>
            </a:r>
          </a:p>
        </p:txBody>
      </p:sp>
      <p:cxnSp>
        <p:nvCxnSpPr>
          <p:cNvPr id="21" name="Google Shape;104;p14">
            <a:extLst>
              <a:ext uri="{FF2B5EF4-FFF2-40B4-BE49-F238E27FC236}">
                <a16:creationId xmlns:a16="http://schemas.microsoft.com/office/drawing/2014/main" id="{1C0500A8-2512-4C5E-820D-BE0379B9D371}"/>
              </a:ext>
            </a:extLst>
          </p:cNvPr>
          <p:cNvCxnSpPr>
            <a:cxnSpLocks/>
          </p:cNvCxnSpPr>
          <p:nvPr/>
        </p:nvCxnSpPr>
        <p:spPr>
          <a:xfrm>
            <a:off x="2339163" y="613225"/>
            <a:ext cx="6807409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2" name="Google Shape;126;p17">
            <a:extLst>
              <a:ext uri="{FF2B5EF4-FFF2-40B4-BE49-F238E27FC236}">
                <a16:creationId xmlns:a16="http://schemas.microsoft.com/office/drawing/2014/main" id="{FDD813DA-2C34-4417-82E7-0AFE9CC6E84A}"/>
              </a:ext>
            </a:extLst>
          </p:cNvPr>
          <p:cNvGrpSpPr/>
          <p:nvPr/>
        </p:nvGrpSpPr>
        <p:grpSpPr>
          <a:xfrm>
            <a:off x="760077" y="461293"/>
            <a:ext cx="260648" cy="254051"/>
            <a:chOff x="2594050" y="1631825"/>
            <a:chExt cx="439625" cy="439625"/>
          </a:xfrm>
        </p:grpSpPr>
        <p:sp>
          <p:nvSpPr>
            <p:cNvPr id="23" name="Google Shape;127;p17">
              <a:extLst>
                <a:ext uri="{FF2B5EF4-FFF2-40B4-BE49-F238E27FC236}">
                  <a16:creationId xmlns:a16="http://schemas.microsoft.com/office/drawing/2014/main" id="{151F22CC-9166-4B6A-B10D-2FEF53FF5985}"/>
                </a:ext>
              </a:extLst>
            </p:cNvPr>
            <p:cNvSpPr/>
            <p:nvPr/>
          </p:nvSpPr>
          <p:spPr>
            <a:xfrm>
              <a:off x="2594050" y="1883300"/>
              <a:ext cx="188175" cy="188150"/>
            </a:xfrm>
            <a:custGeom>
              <a:avLst/>
              <a:gdLst/>
              <a:ahLst/>
              <a:cxnLst/>
              <a:rect l="l" t="t" r="r" b="b"/>
              <a:pathLst>
                <a:path w="7527" h="7526" fill="none" extrusionOk="0">
                  <a:moveTo>
                    <a:pt x="5992" y="0"/>
                  </a:moveTo>
                  <a:lnTo>
                    <a:pt x="537" y="6430"/>
                  </a:lnTo>
                  <a:lnTo>
                    <a:pt x="1" y="7526"/>
                  </a:lnTo>
                  <a:lnTo>
                    <a:pt x="1097" y="6990"/>
                  </a:lnTo>
                  <a:lnTo>
                    <a:pt x="7526" y="1534"/>
                  </a:lnTo>
                  <a:lnTo>
                    <a:pt x="5992" y="0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28;p17">
              <a:extLst>
                <a:ext uri="{FF2B5EF4-FFF2-40B4-BE49-F238E27FC236}">
                  <a16:creationId xmlns:a16="http://schemas.microsoft.com/office/drawing/2014/main" id="{441B4C60-115A-4A46-B992-AA24B9BB59B1}"/>
                </a:ext>
              </a:extLst>
            </p:cNvPr>
            <p:cNvSpPr/>
            <p:nvPr/>
          </p:nvSpPr>
          <p:spPr>
            <a:xfrm>
              <a:off x="2857700" y="1631825"/>
              <a:ext cx="175975" cy="176000"/>
            </a:xfrm>
            <a:custGeom>
              <a:avLst/>
              <a:gdLst/>
              <a:ahLst/>
              <a:cxnLst/>
              <a:rect l="l" t="t" r="r" b="b"/>
              <a:pathLst>
                <a:path w="7039" h="7040" fill="none" extrusionOk="0">
                  <a:moveTo>
                    <a:pt x="268" y="2704"/>
                  </a:moveTo>
                  <a:lnTo>
                    <a:pt x="4336" y="6771"/>
                  </a:lnTo>
                  <a:lnTo>
                    <a:pt x="4336" y="6771"/>
                  </a:lnTo>
                  <a:lnTo>
                    <a:pt x="4336" y="6771"/>
                  </a:lnTo>
                  <a:lnTo>
                    <a:pt x="4652" y="6917"/>
                  </a:lnTo>
                  <a:lnTo>
                    <a:pt x="4993" y="7015"/>
                  </a:lnTo>
                  <a:lnTo>
                    <a:pt x="5310" y="7039"/>
                  </a:lnTo>
                  <a:lnTo>
                    <a:pt x="5651" y="7039"/>
                  </a:lnTo>
                  <a:lnTo>
                    <a:pt x="5992" y="6966"/>
                  </a:lnTo>
                  <a:lnTo>
                    <a:pt x="6308" y="6844"/>
                  </a:lnTo>
                  <a:lnTo>
                    <a:pt x="6454" y="6747"/>
                  </a:lnTo>
                  <a:lnTo>
                    <a:pt x="6601" y="6674"/>
                  </a:lnTo>
                  <a:lnTo>
                    <a:pt x="6747" y="6552"/>
                  </a:lnTo>
                  <a:lnTo>
                    <a:pt x="6893" y="6430"/>
                  </a:lnTo>
                  <a:lnTo>
                    <a:pt x="6893" y="6430"/>
                  </a:lnTo>
                  <a:lnTo>
                    <a:pt x="6942" y="6357"/>
                  </a:lnTo>
                  <a:lnTo>
                    <a:pt x="7015" y="6260"/>
                  </a:lnTo>
                  <a:lnTo>
                    <a:pt x="7039" y="6138"/>
                  </a:lnTo>
                  <a:lnTo>
                    <a:pt x="7039" y="6041"/>
                  </a:lnTo>
                  <a:lnTo>
                    <a:pt x="7039" y="6041"/>
                  </a:lnTo>
                  <a:lnTo>
                    <a:pt x="7039" y="5943"/>
                  </a:lnTo>
                  <a:lnTo>
                    <a:pt x="7015" y="5846"/>
                  </a:lnTo>
                  <a:lnTo>
                    <a:pt x="6942" y="5748"/>
                  </a:lnTo>
                  <a:lnTo>
                    <a:pt x="6893" y="5651"/>
                  </a:lnTo>
                  <a:lnTo>
                    <a:pt x="1389" y="147"/>
                  </a:lnTo>
                  <a:lnTo>
                    <a:pt x="1389" y="147"/>
                  </a:lnTo>
                  <a:lnTo>
                    <a:pt x="1291" y="98"/>
                  </a:lnTo>
                  <a:lnTo>
                    <a:pt x="1194" y="25"/>
                  </a:lnTo>
                  <a:lnTo>
                    <a:pt x="1096" y="0"/>
                  </a:lnTo>
                  <a:lnTo>
                    <a:pt x="999" y="0"/>
                  </a:lnTo>
                  <a:lnTo>
                    <a:pt x="999" y="0"/>
                  </a:lnTo>
                  <a:lnTo>
                    <a:pt x="902" y="0"/>
                  </a:lnTo>
                  <a:lnTo>
                    <a:pt x="780" y="25"/>
                  </a:lnTo>
                  <a:lnTo>
                    <a:pt x="682" y="98"/>
                  </a:lnTo>
                  <a:lnTo>
                    <a:pt x="609" y="147"/>
                  </a:lnTo>
                  <a:lnTo>
                    <a:pt x="609" y="147"/>
                  </a:lnTo>
                  <a:lnTo>
                    <a:pt x="487" y="293"/>
                  </a:lnTo>
                  <a:lnTo>
                    <a:pt x="366" y="439"/>
                  </a:lnTo>
                  <a:lnTo>
                    <a:pt x="293" y="585"/>
                  </a:lnTo>
                  <a:lnTo>
                    <a:pt x="195" y="731"/>
                  </a:lnTo>
                  <a:lnTo>
                    <a:pt x="73" y="1048"/>
                  </a:lnTo>
                  <a:lnTo>
                    <a:pt x="0" y="1389"/>
                  </a:lnTo>
                  <a:lnTo>
                    <a:pt x="0" y="1730"/>
                  </a:lnTo>
                  <a:lnTo>
                    <a:pt x="25" y="2046"/>
                  </a:lnTo>
                  <a:lnTo>
                    <a:pt x="122" y="2387"/>
                  </a:lnTo>
                  <a:lnTo>
                    <a:pt x="268" y="2704"/>
                  </a:lnTo>
                  <a:lnTo>
                    <a:pt x="268" y="2704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9;p17">
              <a:extLst>
                <a:ext uri="{FF2B5EF4-FFF2-40B4-BE49-F238E27FC236}">
                  <a16:creationId xmlns:a16="http://schemas.microsoft.com/office/drawing/2014/main" id="{C95B7E9B-2629-4F66-97E2-A817EA7041B4}"/>
                </a:ext>
              </a:extLst>
            </p:cNvPr>
            <p:cNvSpPr/>
            <p:nvPr/>
          </p:nvSpPr>
          <p:spPr>
            <a:xfrm>
              <a:off x="2662850" y="1699400"/>
              <a:ext cx="303250" cy="303250"/>
            </a:xfrm>
            <a:custGeom>
              <a:avLst/>
              <a:gdLst/>
              <a:ahLst/>
              <a:cxnLst/>
              <a:rect l="l" t="t" r="r" b="b"/>
              <a:pathLst>
                <a:path w="12130" h="12130" fill="none" extrusionOk="0">
                  <a:moveTo>
                    <a:pt x="8038" y="1"/>
                  </a:moveTo>
                  <a:lnTo>
                    <a:pt x="4872" y="3191"/>
                  </a:lnTo>
                  <a:lnTo>
                    <a:pt x="4872" y="3191"/>
                  </a:lnTo>
                  <a:lnTo>
                    <a:pt x="4628" y="3094"/>
                  </a:lnTo>
                  <a:lnTo>
                    <a:pt x="4385" y="2997"/>
                  </a:lnTo>
                  <a:lnTo>
                    <a:pt x="4092" y="2899"/>
                  </a:lnTo>
                  <a:lnTo>
                    <a:pt x="3800" y="2850"/>
                  </a:lnTo>
                  <a:lnTo>
                    <a:pt x="3484" y="2777"/>
                  </a:lnTo>
                  <a:lnTo>
                    <a:pt x="3167" y="2729"/>
                  </a:lnTo>
                  <a:lnTo>
                    <a:pt x="2850" y="2704"/>
                  </a:lnTo>
                  <a:lnTo>
                    <a:pt x="2534" y="2704"/>
                  </a:lnTo>
                  <a:lnTo>
                    <a:pt x="2534" y="2704"/>
                  </a:lnTo>
                  <a:lnTo>
                    <a:pt x="2241" y="2704"/>
                  </a:lnTo>
                  <a:lnTo>
                    <a:pt x="1949" y="2729"/>
                  </a:lnTo>
                  <a:lnTo>
                    <a:pt x="1633" y="2777"/>
                  </a:lnTo>
                  <a:lnTo>
                    <a:pt x="1316" y="2850"/>
                  </a:lnTo>
                  <a:lnTo>
                    <a:pt x="999" y="2972"/>
                  </a:lnTo>
                  <a:lnTo>
                    <a:pt x="707" y="3094"/>
                  </a:lnTo>
                  <a:lnTo>
                    <a:pt x="415" y="3289"/>
                  </a:lnTo>
                  <a:lnTo>
                    <a:pt x="147" y="3508"/>
                  </a:lnTo>
                  <a:lnTo>
                    <a:pt x="147" y="3508"/>
                  </a:lnTo>
                  <a:lnTo>
                    <a:pt x="74" y="3581"/>
                  </a:lnTo>
                  <a:lnTo>
                    <a:pt x="25" y="3678"/>
                  </a:lnTo>
                  <a:lnTo>
                    <a:pt x="1" y="3776"/>
                  </a:lnTo>
                  <a:lnTo>
                    <a:pt x="1" y="3898"/>
                  </a:lnTo>
                  <a:lnTo>
                    <a:pt x="1" y="3898"/>
                  </a:lnTo>
                  <a:lnTo>
                    <a:pt x="1" y="3995"/>
                  </a:lnTo>
                  <a:lnTo>
                    <a:pt x="25" y="4093"/>
                  </a:lnTo>
                  <a:lnTo>
                    <a:pt x="74" y="4190"/>
                  </a:lnTo>
                  <a:lnTo>
                    <a:pt x="147" y="4287"/>
                  </a:lnTo>
                  <a:lnTo>
                    <a:pt x="7843" y="11984"/>
                  </a:lnTo>
                  <a:lnTo>
                    <a:pt x="7843" y="11984"/>
                  </a:lnTo>
                  <a:lnTo>
                    <a:pt x="7941" y="12057"/>
                  </a:lnTo>
                  <a:lnTo>
                    <a:pt x="8038" y="12105"/>
                  </a:lnTo>
                  <a:lnTo>
                    <a:pt x="8135" y="12130"/>
                  </a:lnTo>
                  <a:lnTo>
                    <a:pt x="8233" y="12130"/>
                  </a:lnTo>
                  <a:lnTo>
                    <a:pt x="8233" y="12130"/>
                  </a:lnTo>
                  <a:lnTo>
                    <a:pt x="8355" y="12130"/>
                  </a:lnTo>
                  <a:lnTo>
                    <a:pt x="8452" y="12105"/>
                  </a:lnTo>
                  <a:lnTo>
                    <a:pt x="8549" y="12057"/>
                  </a:lnTo>
                  <a:lnTo>
                    <a:pt x="8622" y="11984"/>
                  </a:lnTo>
                  <a:lnTo>
                    <a:pt x="8622" y="11984"/>
                  </a:lnTo>
                  <a:lnTo>
                    <a:pt x="8842" y="11716"/>
                  </a:lnTo>
                  <a:lnTo>
                    <a:pt x="9036" y="11423"/>
                  </a:lnTo>
                  <a:lnTo>
                    <a:pt x="9158" y="11131"/>
                  </a:lnTo>
                  <a:lnTo>
                    <a:pt x="9280" y="10814"/>
                  </a:lnTo>
                  <a:lnTo>
                    <a:pt x="9353" y="10498"/>
                  </a:lnTo>
                  <a:lnTo>
                    <a:pt x="9402" y="10181"/>
                  </a:lnTo>
                  <a:lnTo>
                    <a:pt x="9426" y="9889"/>
                  </a:lnTo>
                  <a:lnTo>
                    <a:pt x="9426" y="9597"/>
                  </a:lnTo>
                  <a:lnTo>
                    <a:pt x="9426" y="9597"/>
                  </a:lnTo>
                  <a:lnTo>
                    <a:pt x="9426" y="9280"/>
                  </a:lnTo>
                  <a:lnTo>
                    <a:pt x="9402" y="8964"/>
                  </a:lnTo>
                  <a:lnTo>
                    <a:pt x="9353" y="8647"/>
                  </a:lnTo>
                  <a:lnTo>
                    <a:pt x="9280" y="8330"/>
                  </a:lnTo>
                  <a:lnTo>
                    <a:pt x="9231" y="8038"/>
                  </a:lnTo>
                  <a:lnTo>
                    <a:pt x="9134" y="7746"/>
                  </a:lnTo>
                  <a:lnTo>
                    <a:pt x="9036" y="7502"/>
                  </a:lnTo>
                  <a:lnTo>
                    <a:pt x="8939" y="7259"/>
                  </a:lnTo>
                  <a:lnTo>
                    <a:pt x="12130" y="4093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30;p17">
              <a:extLst>
                <a:ext uri="{FF2B5EF4-FFF2-40B4-BE49-F238E27FC236}">
                  <a16:creationId xmlns:a16="http://schemas.microsoft.com/office/drawing/2014/main" id="{DE95DAC4-52CF-4D41-9212-9BC24D5AD64A}"/>
                </a:ext>
              </a:extLst>
            </p:cNvPr>
            <p:cNvSpPr/>
            <p:nvPr/>
          </p:nvSpPr>
          <p:spPr>
            <a:xfrm>
              <a:off x="2814912" y="1754062"/>
              <a:ext cx="49950" cy="49950"/>
            </a:xfrm>
            <a:custGeom>
              <a:avLst/>
              <a:gdLst/>
              <a:ahLst/>
              <a:cxnLst/>
              <a:rect l="l" t="t" r="r" b="b"/>
              <a:pathLst>
                <a:path w="1998" h="1998" fill="none" extrusionOk="0">
                  <a:moveTo>
                    <a:pt x="1" y="1997"/>
                  </a:moveTo>
                  <a:lnTo>
                    <a:pt x="1998" y="0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0824680A-1FA3-4D30-9C76-6A4A2D4B4293}"/>
              </a:ext>
            </a:extLst>
          </p:cNvPr>
          <p:cNvSpPr/>
          <p:nvPr/>
        </p:nvSpPr>
        <p:spPr>
          <a:xfrm>
            <a:off x="629911" y="1070087"/>
            <a:ext cx="6684183" cy="276998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Cost includes material and labor costs</a:t>
            </a:r>
          </a:p>
          <a:p>
            <a:pPr marL="76200" lvl="0">
              <a:spcBef>
                <a:spcPts val="600"/>
              </a:spcBef>
              <a:buSzPts val="2400"/>
            </a:pPr>
            <a:r>
              <a:rPr lang="en-US" sz="2200" dirty="0">
                <a:latin typeface="Lora"/>
              </a:rPr>
              <a:t> </a:t>
            </a:r>
          </a:p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Total cost equals 1,776,125.00 $</a:t>
            </a:r>
          </a:p>
          <a:p>
            <a:pPr marL="76200" lvl="0">
              <a:spcBef>
                <a:spcPts val="600"/>
              </a:spcBef>
              <a:buSzPts val="2400"/>
            </a:pPr>
            <a:endParaRPr lang="en-US" sz="2200" dirty="0">
              <a:latin typeface="Lora"/>
            </a:endParaRPr>
          </a:p>
          <a:p>
            <a:pPr marL="457200" lvl="0" indent="-381000">
              <a:spcBef>
                <a:spcPts val="600"/>
              </a:spcBef>
              <a:buSzPts val="2400"/>
              <a:buChar char="◉"/>
            </a:pPr>
            <a:r>
              <a:rPr lang="en-US" sz="2200" dirty="0">
                <a:latin typeface="Lora"/>
              </a:rPr>
              <a:t>Unit cost equals 421 $/m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²</a:t>
            </a:r>
            <a:endParaRPr lang="en-US" sz="2200" dirty="0">
              <a:latin typeface="Lora"/>
            </a:endParaRPr>
          </a:p>
          <a:p>
            <a:pPr marL="76200" lvl="0">
              <a:buSzPts val="2400"/>
            </a:pPr>
            <a:r>
              <a:rPr lang="en-US" sz="2200" dirty="0">
                <a:latin typeface="Lora"/>
              </a:rPr>
              <a:t> </a:t>
            </a:r>
          </a:p>
          <a:p>
            <a:pPr marL="76200" lvl="0">
              <a:buSzPts val="2400"/>
            </a:pPr>
            <a:r>
              <a:rPr lang="en-US" sz="2200" dirty="0">
                <a:latin typeface="Lora"/>
              </a:rPr>
              <a:t> 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7401E67-58B7-47D9-ABE1-7D51FA8855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6479959"/>
              </p:ext>
            </p:extLst>
          </p:nvPr>
        </p:nvGraphicFramePr>
        <p:xfrm>
          <a:off x="4720368" y="2739938"/>
          <a:ext cx="3658087" cy="2200275"/>
        </p:xfrm>
        <a:graphic>
          <a:graphicData uri="http://schemas.openxmlformats.org/drawingml/2006/table">
            <a:tbl>
              <a:tblPr>
                <a:tableStyleId>{775F4258-9DCB-4364-94DC-38F5FBF82F94}</a:tableStyleId>
              </a:tblPr>
              <a:tblGrid>
                <a:gridCol w="2237358">
                  <a:extLst>
                    <a:ext uri="{9D8B030D-6E8A-4147-A177-3AD203B41FA5}">
                      <a16:colId xmlns:a16="http://schemas.microsoft.com/office/drawing/2014/main" val="3683131083"/>
                    </a:ext>
                  </a:extLst>
                </a:gridCol>
                <a:gridCol w="1420729">
                  <a:extLst>
                    <a:ext uri="{9D8B030D-6E8A-4147-A177-3AD203B41FA5}">
                      <a16:colId xmlns:a16="http://schemas.microsoft.com/office/drawing/2014/main" val="3571935322"/>
                    </a:ext>
                  </a:extLst>
                </a:gridCol>
              </a:tblGrid>
              <a:tr h="23812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 dirty="0">
                          <a:solidFill>
                            <a:srgbClr val="FFC000"/>
                          </a:solidFill>
                          <a:effectLst/>
                          <a:latin typeface="Lora"/>
                        </a:rPr>
                        <a:t>Item</a:t>
                      </a:r>
                      <a:endParaRPr lang="en-US" sz="2000" b="0" i="0" u="none" strike="noStrike" dirty="0">
                        <a:solidFill>
                          <a:srgbClr val="FFC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 dirty="0">
                          <a:solidFill>
                            <a:srgbClr val="FFC000"/>
                          </a:solidFill>
                          <a:effectLst/>
                          <a:latin typeface="Lora"/>
                        </a:rPr>
                        <a:t>Cost ($)</a:t>
                      </a:r>
                      <a:endParaRPr lang="en-US" sz="2000" b="0" i="0" u="none" strike="noStrike" dirty="0">
                        <a:solidFill>
                          <a:srgbClr val="FFC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476442998"/>
                  </a:ext>
                </a:extLst>
              </a:tr>
              <a:tr h="23812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 dirty="0">
                          <a:solidFill>
                            <a:schemeClr val="tx1"/>
                          </a:solidFill>
                          <a:effectLst/>
                          <a:latin typeface="Lora"/>
                        </a:rPr>
                        <a:t>Site works</a:t>
                      </a:r>
                      <a:endParaRPr lang="en-US" sz="2000" b="0" i="0" u="none" strike="noStrike" dirty="0">
                        <a:solidFill>
                          <a:schemeClr val="tx1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86551.50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22126560"/>
                  </a:ext>
                </a:extLst>
              </a:tr>
              <a:tr h="23812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 dirty="0">
                          <a:solidFill>
                            <a:schemeClr val="tx1"/>
                          </a:solidFill>
                          <a:effectLst/>
                          <a:latin typeface="Lora"/>
                        </a:rPr>
                        <a:t>Finishing works</a:t>
                      </a:r>
                      <a:endParaRPr lang="en-US" sz="2000" b="0" i="0" u="none" strike="noStrike" dirty="0">
                        <a:solidFill>
                          <a:schemeClr val="tx1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>
                          <a:effectLst/>
                          <a:latin typeface="Lora"/>
                        </a:rPr>
                        <a:t>590875.50</a:t>
                      </a: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556522777"/>
                  </a:ext>
                </a:extLst>
              </a:tr>
              <a:tr h="23812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 dirty="0">
                          <a:solidFill>
                            <a:schemeClr val="tx1"/>
                          </a:solidFill>
                          <a:effectLst/>
                          <a:latin typeface="Lora"/>
                        </a:rPr>
                        <a:t>Structural works</a:t>
                      </a:r>
                      <a:endParaRPr lang="en-US" sz="2000" b="0" i="0" u="none" strike="noStrike" dirty="0">
                        <a:solidFill>
                          <a:schemeClr val="tx1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817402.00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173922950"/>
                  </a:ext>
                </a:extLst>
              </a:tr>
              <a:tr h="23812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 dirty="0">
                          <a:solidFill>
                            <a:schemeClr val="tx1"/>
                          </a:solidFill>
                          <a:effectLst/>
                          <a:latin typeface="Lora"/>
                        </a:rPr>
                        <a:t>Mechanical works </a:t>
                      </a:r>
                      <a:endParaRPr lang="en-US" sz="2000" b="0" i="0" u="none" strike="noStrike" dirty="0">
                        <a:solidFill>
                          <a:schemeClr val="tx1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162796.00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494206284"/>
                  </a:ext>
                </a:extLst>
              </a:tr>
              <a:tr h="23812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 dirty="0">
                          <a:solidFill>
                            <a:schemeClr val="tx1"/>
                          </a:solidFill>
                          <a:effectLst/>
                          <a:latin typeface="Lora"/>
                        </a:rPr>
                        <a:t>Electrical works</a:t>
                      </a:r>
                      <a:endParaRPr lang="en-US" sz="2000" b="0" i="0" u="none" strike="noStrike" dirty="0">
                        <a:solidFill>
                          <a:schemeClr val="tx1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 dirty="0">
                          <a:effectLst/>
                          <a:latin typeface="Lora"/>
                        </a:rPr>
                        <a:t>118500.00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890753076"/>
                  </a:ext>
                </a:extLst>
              </a:tr>
              <a:tr h="23812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 dirty="0">
                          <a:solidFill>
                            <a:srgbClr val="FFC000"/>
                          </a:solidFill>
                          <a:effectLst/>
                          <a:latin typeface="Lora"/>
                        </a:rPr>
                        <a:t>Total cost ($)</a:t>
                      </a:r>
                      <a:endParaRPr lang="en-US" sz="2000" b="0" i="0" u="none" strike="noStrike" dirty="0">
                        <a:solidFill>
                          <a:srgbClr val="FFC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u="none" strike="noStrike" dirty="0">
                          <a:solidFill>
                            <a:srgbClr val="FFC000"/>
                          </a:solidFill>
                          <a:effectLst/>
                          <a:latin typeface="Lora"/>
                        </a:rPr>
                        <a:t>1776125.00</a:t>
                      </a:r>
                      <a:endParaRPr lang="en-US" sz="2000" b="0" i="0" u="none" strike="noStrike" dirty="0">
                        <a:solidFill>
                          <a:srgbClr val="FFC000"/>
                        </a:solidFill>
                        <a:effectLst/>
                        <a:latin typeface="Lora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4218094525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E51000-ACAB-4E5C-9D65-E2B0E073926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85552084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9" name="Google Shape;409;p36"/>
          <p:cNvCxnSpPr>
            <a:cxnSpLocks/>
          </p:cNvCxnSpPr>
          <p:nvPr/>
        </p:nvCxnSpPr>
        <p:spPr>
          <a:xfrm>
            <a:off x="6450" y="1981639"/>
            <a:ext cx="2397300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10" name="Google Shape;410;p36"/>
          <p:cNvSpPr txBox="1">
            <a:spLocks noGrp="1"/>
          </p:cNvSpPr>
          <p:nvPr>
            <p:ph type="ctrTitle" idx="4294967295"/>
          </p:nvPr>
        </p:nvSpPr>
        <p:spPr>
          <a:xfrm>
            <a:off x="2392891" y="1369439"/>
            <a:ext cx="4908000" cy="1159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dirty="0"/>
              <a:t>Thanks!</a:t>
            </a:r>
            <a:endParaRPr sz="6000" dirty="0"/>
          </a:p>
        </p:txBody>
      </p:sp>
      <p:cxnSp>
        <p:nvCxnSpPr>
          <p:cNvPr id="411" name="Google Shape;411;p36"/>
          <p:cNvCxnSpPr>
            <a:cxnSpLocks/>
          </p:cNvCxnSpPr>
          <p:nvPr/>
        </p:nvCxnSpPr>
        <p:spPr>
          <a:xfrm>
            <a:off x="5188688" y="1981639"/>
            <a:ext cx="3955212" cy="0"/>
          </a:xfrm>
          <a:prstGeom prst="straightConnector1">
            <a:avLst/>
          </a:prstGeom>
          <a:noFill/>
          <a:ln w="9525" cap="flat" cmpd="sng">
            <a:solidFill>
              <a:srgbClr val="CCCC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12" name="Google Shape;412;p36"/>
          <p:cNvSpPr/>
          <p:nvPr/>
        </p:nvSpPr>
        <p:spPr>
          <a:xfrm>
            <a:off x="831925" y="1412064"/>
            <a:ext cx="1139100" cy="1139100"/>
          </a:xfrm>
          <a:prstGeom prst="ellipse">
            <a:avLst/>
          </a:prstGeom>
          <a:solidFill>
            <a:srgbClr val="FFCD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13" name="Google Shape;413;p36"/>
          <p:cNvGrpSpPr/>
          <p:nvPr/>
        </p:nvGrpSpPr>
        <p:grpSpPr>
          <a:xfrm>
            <a:off x="1148888" y="1743648"/>
            <a:ext cx="505722" cy="475767"/>
            <a:chOff x="5972700" y="2330200"/>
            <a:chExt cx="411625" cy="387275"/>
          </a:xfrm>
        </p:grpSpPr>
        <p:sp>
          <p:nvSpPr>
            <p:cNvPr id="414" name="Google Shape;414;p36"/>
            <p:cNvSpPr/>
            <p:nvPr/>
          </p:nvSpPr>
          <p:spPr>
            <a:xfrm>
              <a:off x="5972700" y="2476950"/>
              <a:ext cx="98050" cy="219825"/>
            </a:xfrm>
            <a:custGeom>
              <a:avLst/>
              <a:gdLst/>
              <a:ahLst/>
              <a:cxnLst/>
              <a:rect l="l" t="t" r="r" b="b"/>
              <a:pathLst>
                <a:path w="3922" h="8793" fill="none" extrusionOk="0">
                  <a:moveTo>
                    <a:pt x="0" y="0"/>
                  </a:moveTo>
                  <a:lnTo>
                    <a:pt x="0" y="8792"/>
                  </a:lnTo>
                  <a:lnTo>
                    <a:pt x="3921" y="8792"/>
                  </a:lnTo>
                  <a:lnTo>
                    <a:pt x="3921" y="0"/>
                  </a:lnTo>
                  <a:lnTo>
                    <a:pt x="0" y="0"/>
                  </a:lnTo>
                  <a:close/>
                  <a:moveTo>
                    <a:pt x="2411" y="2411"/>
                  </a:moveTo>
                  <a:lnTo>
                    <a:pt x="2411" y="2411"/>
                  </a:lnTo>
                  <a:lnTo>
                    <a:pt x="2265" y="2387"/>
                  </a:lnTo>
                  <a:lnTo>
                    <a:pt x="2143" y="2363"/>
                  </a:lnTo>
                  <a:lnTo>
                    <a:pt x="2022" y="2290"/>
                  </a:lnTo>
                  <a:lnTo>
                    <a:pt x="1924" y="2216"/>
                  </a:lnTo>
                  <a:lnTo>
                    <a:pt x="1827" y="2095"/>
                  </a:lnTo>
                  <a:lnTo>
                    <a:pt x="1754" y="1973"/>
                  </a:lnTo>
                  <a:lnTo>
                    <a:pt x="1729" y="1851"/>
                  </a:lnTo>
                  <a:lnTo>
                    <a:pt x="1705" y="1705"/>
                  </a:lnTo>
                  <a:lnTo>
                    <a:pt x="1705" y="1705"/>
                  </a:lnTo>
                  <a:lnTo>
                    <a:pt x="1729" y="1559"/>
                  </a:lnTo>
                  <a:lnTo>
                    <a:pt x="1754" y="1437"/>
                  </a:lnTo>
                  <a:lnTo>
                    <a:pt x="1827" y="1315"/>
                  </a:lnTo>
                  <a:lnTo>
                    <a:pt x="1924" y="1218"/>
                  </a:lnTo>
                  <a:lnTo>
                    <a:pt x="2022" y="1120"/>
                  </a:lnTo>
                  <a:lnTo>
                    <a:pt x="2143" y="1072"/>
                  </a:lnTo>
                  <a:lnTo>
                    <a:pt x="2265" y="1023"/>
                  </a:lnTo>
                  <a:lnTo>
                    <a:pt x="2411" y="999"/>
                  </a:lnTo>
                  <a:lnTo>
                    <a:pt x="2411" y="999"/>
                  </a:lnTo>
                  <a:lnTo>
                    <a:pt x="2557" y="1023"/>
                  </a:lnTo>
                  <a:lnTo>
                    <a:pt x="2679" y="1072"/>
                  </a:lnTo>
                  <a:lnTo>
                    <a:pt x="2801" y="1120"/>
                  </a:lnTo>
                  <a:lnTo>
                    <a:pt x="2898" y="1218"/>
                  </a:lnTo>
                  <a:lnTo>
                    <a:pt x="2996" y="1315"/>
                  </a:lnTo>
                  <a:lnTo>
                    <a:pt x="3069" y="1437"/>
                  </a:lnTo>
                  <a:lnTo>
                    <a:pt x="3093" y="1559"/>
                  </a:lnTo>
                  <a:lnTo>
                    <a:pt x="3118" y="1705"/>
                  </a:lnTo>
                  <a:lnTo>
                    <a:pt x="3118" y="1705"/>
                  </a:lnTo>
                  <a:lnTo>
                    <a:pt x="3093" y="1851"/>
                  </a:lnTo>
                  <a:lnTo>
                    <a:pt x="3069" y="1973"/>
                  </a:lnTo>
                  <a:lnTo>
                    <a:pt x="2996" y="2095"/>
                  </a:lnTo>
                  <a:lnTo>
                    <a:pt x="2898" y="2216"/>
                  </a:lnTo>
                  <a:lnTo>
                    <a:pt x="2801" y="2290"/>
                  </a:lnTo>
                  <a:lnTo>
                    <a:pt x="2679" y="2363"/>
                  </a:lnTo>
                  <a:lnTo>
                    <a:pt x="2557" y="2387"/>
                  </a:lnTo>
                  <a:lnTo>
                    <a:pt x="2411" y="2411"/>
                  </a:lnTo>
                  <a:lnTo>
                    <a:pt x="2411" y="2411"/>
                  </a:lnTo>
                  <a:close/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36"/>
            <p:cNvSpPr/>
            <p:nvPr/>
          </p:nvSpPr>
          <p:spPr>
            <a:xfrm>
              <a:off x="6078025" y="2330200"/>
              <a:ext cx="306300" cy="387275"/>
            </a:xfrm>
            <a:custGeom>
              <a:avLst/>
              <a:gdLst/>
              <a:ahLst/>
              <a:cxnLst/>
              <a:rect l="l" t="t" r="r" b="b"/>
              <a:pathLst>
                <a:path w="12252" h="15491" fill="none" extrusionOk="0">
                  <a:moveTo>
                    <a:pt x="1" y="13396"/>
                  </a:moveTo>
                  <a:lnTo>
                    <a:pt x="1511" y="13396"/>
                  </a:lnTo>
                  <a:lnTo>
                    <a:pt x="1511" y="13396"/>
                  </a:lnTo>
                  <a:lnTo>
                    <a:pt x="1998" y="13639"/>
                  </a:lnTo>
                  <a:lnTo>
                    <a:pt x="2680" y="13932"/>
                  </a:lnTo>
                  <a:lnTo>
                    <a:pt x="3556" y="14273"/>
                  </a:lnTo>
                  <a:lnTo>
                    <a:pt x="4531" y="14638"/>
                  </a:lnTo>
                  <a:lnTo>
                    <a:pt x="5578" y="14955"/>
                  </a:lnTo>
                  <a:lnTo>
                    <a:pt x="6114" y="15101"/>
                  </a:lnTo>
                  <a:lnTo>
                    <a:pt x="6650" y="15222"/>
                  </a:lnTo>
                  <a:lnTo>
                    <a:pt x="7161" y="15344"/>
                  </a:lnTo>
                  <a:lnTo>
                    <a:pt x="7672" y="15417"/>
                  </a:lnTo>
                  <a:lnTo>
                    <a:pt x="8135" y="15466"/>
                  </a:lnTo>
                  <a:lnTo>
                    <a:pt x="8598" y="15490"/>
                  </a:lnTo>
                  <a:lnTo>
                    <a:pt x="8598" y="15490"/>
                  </a:lnTo>
                  <a:lnTo>
                    <a:pt x="9377" y="15490"/>
                  </a:lnTo>
                  <a:lnTo>
                    <a:pt x="9791" y="15466"/>
                  </a:lnTo>
                  <a:lnTo>
                    <a:pt x="10181" y="15417"/>
                  </a:lnTo>
                  <a:lnTo>
                    <a:pt x="10522" y="15320"/>
                  </a:lnTo>
                  <a:lnTo>
                    <a:pt x="10692" y="15271"/>
                  </a:lnTo>
                  <a:lnTo>
                    <a:pt x="10814" y="15222"/>
                  </a:lnTo>
                  <a:lnTo>
                    <a:pt x="10936" y="15149"/>
                  </a:lnTo>
                  <a:lnTo>
                    <a:pt x="11033" y="15052"/>
                  </a:lnTo>
                  <a:lnTo>
                    <a:pt x="11082" y="14955"/>
                  </a:lnTo>
                  <a:lnTo>
                    <a:pt x="11131" y="14833"/>
                  </a:lnTo>
                  <a:lnTo>
                    <a:pt x="11204" y="14126"/>
                  </a:lnTo>
                  <a:lnTo>
                    <a:pt x="11204" y="14126"/>
                  </a:lnTo>
                  <a:lnTo>
                    <a:pt x="11180" y="13956"/>
                  </a:lnTo>
                  <a:lnTo>
                    <a:pt x="11131" y="13810"/>
                  </a:lnTo>
                  <a:lnTo>
                    <a:pt x="11033" y="13664"/>
                  </a:lnTo>
                  <a:lnTo>
                    <a:pt x="10887" y="13542"/>
                  </a:lnTo>
                  <a:lnTo>
                    <a:pt x="10887" y="13542"/>
                  </a:lnTo>
                  <a:lnTo>
                    <a:pt x="11009" y="13518"/>
                  </a:lnTo>
                  <a:lnTo>
                    <a:pt x="11131" y="13469"/>
                  </a:lnTo>
                  <a:lnTo>
                    <a:pt x="11253" y="13420"/>
                  </a:lnTo>
                  <a:lnTo>
                    <a:pt x="11350" y="13323"/>
                  </a:lnTo>
                  <a:lnTo>
                    <a:pt x="11423" y="13225"/>
                  </a:lnTo>
                  <a:lnTo>
                    <a:pt x="11496" y="13104"/>
                  </a:lnTo>
                  <a:lnTo>
                    <a:pt x="11545" y="12957"/>
                  </a:lnTo>
                  <a:lnTo>
                    <a:pt x="11569" y="12836"/>
                  </a:lnTo>
                  <a:lnTo>
                    <a:pt x="11642" y="11959"/>
                  </a:lnTo>
                  <a:lnTo>
                    <a:pt x="11642" y="11959"/>
                  </a:lnTo>
                  <a:lnTo>
                    <a:pt x="11642" y="11837"/>
                  </a:lnTo>
                  <a:lnTo>
                    <a:pt x="11642" y="11740"/>
                  </a:lnTo>
                  <a:lnTo>
                    <a:pt x="11618" y="11618"/>
                  </a:lnTo>
                  <a:lnTo>
                    <a:pt x="11569" y="11521"/>
                  </a:lnTo>
                  <a:lnTo>
                    <a:pt x="11447" y="11350"/>
                  </a:lnTo>
                  <a:lnTo>
                    <a:pt x="11374" y="11277"/>
                  </a:lnTo>
                  <a:lnTo>
                    <a:pt x="11301" y="11204"/>
                  </a:lnTo>
                  <a:lnTo>
                    <a:pt x="11301" y="11204"/>
                  </a:lnTo>
                  <a:lnTo>
                    <a:pt x="11423" y="11180"/>
                  </a:lnTo>
                  <a:lnTo>
                    <a:pt x="11521" y="11131"/>
                  </a:lnTo>
                  <a:lnTo>
                    <a:pt x="11618" y="11058"/>
                  </a:lnTo>
                  <a:lnTo>
                    <a:pt x="11715" y="10960"/>
                  </a:lnTo>
                  <a:lnTo>
                    <a:pt x="11788" y="10863"/>
                  </a:lnTo>
                  <a:lnTo>
                    <a:pt x="11837" y="10766"/>
                  </a:lnTo>
                  <a:lnTo>
                    <a:pt x="11886" y="10644"/>
                  </a:lnTo>
                  <a:lnTo>
                    <a:pt x="11910" y="10498"/>
                  </a:lnTo>
                  <a:lnTo>
                    <a:pt x="11983" y="9645"/>
                  </a:lnTo>
                  <a:lnTo>
                    <a:pt x="11983" y="9645"/>
                  </a:lnTo>
                  <a:lnTo>
                    <a:pt x="11983" y="9523"/>
                  </a:lnTo>
                  <a:lnTo>
                    <a:pt x="11983" y="9402"/>
                  </a:lnTo>
                  <a:lnTo>
                    <a:pt x="11959" y="9280"/>
                  </a:lnTo>
                  <a:lnTo>
                    <a:pt x="11910" y="9182"/>
                  </a:lnTo>
                  <a:lnTo>
                    <a:pt x="11861" y="9085"/>
                  </a:lnTo>
                  <a:lnTo>
                    <a:pt x="11788" y="9012"/>
                  </a:lnTo>
                  <a:lnTo>
                    <a:pt x="11715" y="8939"/>
                  </a:lnTo>
                  <a:lnTo>
                    <a:pt x="11618" y="8866"/>
                  </a:lnTo>
                  <a:lnTo>
                    <a:pt x="11618" y="8866"/>
                  </a:lnTo>
                  <a:lnTo>
                    <a:pt x="11715" y="8841"/>
                  </a:lnTo>
                  <a:lnTo>
                    <a:pt x="11813" y="8768"/>
                  </a:lnTo>
                  <a:lnTo>
                    <a:pt x="11910" y="8695"/>
                  </a:lnTo>
                  <a:lnTo>
                    <a:pt x="11983" y="8622"/>
                  </a:lnTo>
                  <a:lnTo>
                    <a:pt x="12056" y="8525"/>
                  </a:lnTo>
                  <a:lnTo>
                    <a:pt x="12105" y="8427"/>
                  </a:lnTo>
                  <a:lnTo>
                    <a:pt x="12129" y="8306"/>
                  </a:lnTo>
                  <a:lnTo>
                    <a:pt x="12154" y="8184"/>
                  </a:lnTo>
                  <a:lnTo>
                    <a:pt x="12251" y="7307"/>
                  </a:lnTo>
                  <a:lnTo>
                    <a:pt x="12251" y="7307"/>
                  </a:lnTo>
                  <a:lnTo>
                    <a:pt x="12227" y="7185"/>
                  </a:lnTo>
                  <a:lnTo>
                    <a:pt x="12202" y="7064"/>
                  </a:lnTo>
                  <a:lnTo>
                    <a:pt x="12154" y="6966"/>
                  </a:lnTo>
                  <a:lnTo>
                    <a:pt x="12105" y="6869"/>
                  </a:lnTo>
                  <a:lnTo>
                    <a:pt x="12032" y="6771"/>
                  </a:lnTo>
                  <a:lnTo>
                    <a:pt x="11935" y="6698"/>
                  </a:lnTo>
                  <a:lnTo>
                    <a:pt x="11715" y="6552"/>
                  </a:lnTo>
                  <a:lnTo>
                    <a:pt x="11472" y="6430"/>
                  </a:lnTo>
                  <a:lnTo>
                    <a:pt x="11180" y="6333"/>
                  </a:lnTo>
                  <a:lnTo>
                    <a:pt x="10863" y="6260"/>
                  </a:lnTo>
                  <a:lnTo>
                    <a:pt x="10546" y="6211"/>
                  </a:lnTo>
                  <a:lnTo>
                    <a:pt x="10546" y="6211"/>
                  </a:lnTo>
                  <a:lnTo>
                    <a:pt x="9864" y="6114"/>
                  </a:lnTo>
                  <a:lnTo>
                    <a:pt x="8817" y="6016"/>
                  </a:lnTo>
                  <a:lnTo>
                    <a:pt x="7575" y="5943"/>
                  </a:lnTo>
                  <a:lnTo>
                    <a:pt x="6309" y="5870"/>
                  </a:lnTo>
                  <a:lnTo>
                    <a:pt x="6309" y="5870"/>
                  </a:lnTo>
                  <a:lnTo>
                    <a:pt x="6479" y="5578"/>
                  </a:lnTo>
                  <a:lnTo>
                    <a:pt x="6625" y="5237"/>
                  </a:lnTo>
                  <a:lnTo>
                    <a:pt x="6771" y="4872"/>
                  </a:lnTo>
                  <a:lnTo>
                    <a:pt x="6869" y="4482"/>
                  </a:lnTo>
                  <a:lnTo>
                    <a:pt x="6966" y="4092"/>
                  </a:lnTo>
                  <a:lnTo>
                    <a:pt x="7064" y="3678"/>
                  </a:lnTo>
                  <a:lnTo>
                    <a:pt x="7161" y="2875"/>
                  </a:lnTo>
                  <a:lnTo>
                    <a:pt x="7234" y="2144"/>
                  </a:lnTo>
                  <a:lnTo>
                    <a:pt x="7283" y="1535"/>
                  </a:lnTo>
                  <a:lnTo>
                    <a:pt x="7283" y="975"/>
                  </a:lnTo>
                  <a:lnTo>
                    <a:pt x="7283" y="975"/>
                  </a:lnTo>
                  <a:lnTo>
                    <a:pt x="7283" y="804"/>
                  </a:lnTo>
                  <a:lnTo>
                    <a:pt x="7210" y="609"/>
                  </a:lnTo>
                  <a:lnTo>
                    <a:pt x="7137" y="463"/>
                  </a:lnTo>
                  <a:lnTo>
                    <a:pt x="7015" y="317"/>
                  </a:lnTo>
                  <a:lnTo>
                    <a:pt x="6869" y="171"/>
                  </a:lnTo>
                  <a:lnTo>
                    <a:pt x="6698" y="98"/>
                  </a:lnTo>
                  <a:lnTo>
                    <a:pt x="6503" y="25"/>
                  </a:lnTo>
                  <a:lnTo>
                    <a:pt x="6309" y="1"/>
                  </a:lnTo>
                  <a:lnTo>
                    <a:pt x="6309" y="1"/>
                  </a:lnTo>
                  <a:lnTo>
                    <a:pt x="5943" y="25"/>
                  </a:lnTo>
                  <a:lnTo>
                    <a:pt x="5700" y="74"/>
                  </a:lnTo>
                  <a:lnTo>
                    <a:pt x="5505" y="147"/>
                  </a:lnTo>
                  <a:lnTo>
                    <a:pt x="5359" y="220"/>
                  </a:lnTo>
                  <a:lnTo>
                    <a:pt x="5359" y="220"/>
                  </a:lnTo>
                  <a:lnTo>
                    <a:pt x="4969" y="1462"/>
                  </a:lnTo>
                  <a:lnTo>
                    <a:pt x="4774" y="2022"/>
                  </a:lnTo>
                  <a:lnTo>
                    <a:pt x="4579" y="2534"/>
                  </a:lnTo>
                  <a:lnTo>
                    <a:pt x="4385" y="2996"/>
                  </a:lnTo>
                  <a:lnTo>
                    <a:pt x="4190" y="3386"/>
                  </a:lnTo>
                  <a:lnTo>
                    <a:pt x="4019" y="3678"/>
                  </a:lnTo>
                  <a:lnTo>
                    <a:pt x="3873" y="3922"/>
                  </a:lnTo>
                  <a:lnTo>
                    <a:pt x="3873" y="3922"/>
                  </a:lnTo>
                  <a:lnTo>
                    <a:pt x="3654" y="4141"/>
                  </a:lnTo>
                  <a:lnTo>
                    <a:pt x="3313" y="4482"/>
                  </a:lnTo>
                  <a:lnTo>
                    <a:pt x="2509" y="5237"/>
                  </a:lnTo>
                  <a:lnTo>
                    <a:pt x="1438" y="6211"/>
                  </a:lnTo>
                  <a:lnTo>
                    <a:pt x="1" y="6211"/>
                  </a:lnTo>
                </a:path>
              </a:pathLst>
            </a:custGeom>
            <a:noFill/>
            <a:ln w="9525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16" name="Google Shape;416;p36"/>
          <p:cNvSpPr txBox="1">
            <a:spLocks noGrp="1"/>
          </p:cNvSpPr>
          <p:nvPr>
            <p:ph type="sldNum" idx="12"/>
          </p:nvPr>
        </p:nvSpPr>
        <p:spPr>
          <a:xfrm>
            <a:off x="8543227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89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iola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6414</TotalTime>
  <Words>2463</Words>
  <Application>Microsoft Office PowerPoint</Application>
  <PresentationFormat>On-screen Show (16:9)</PresentationFormat>
  <Paragraphs>1177</Paragraphs>
  <Slides>89</Slides>
  <Notes>89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89</vt:i4>
      </vt:variant>
    </vt:vector>
  </HeadingPairs>
  <TitlesOfParts>
    <vt:vector size="96" baseType="lpstr">
      <vt:lpstr>Arial</vt:lpstr>
      <vt:lpstr>Calibri</vt:lpstr>
      <vt:lpstr>Cambria Math</vt:lpstr>
      <vt:lpstr>Lora</vt:lpstr>
      <vt:lpstr>Quattrocento Sans</vt:lpstr>
      <vt:lpstr>Times New Roman</vt:lpstr>
      <vt:lpstr>Viola template</vt:lpstr>
      <vt:lpstr>PowerPoint Presentation</vt:lpstr>
      <vt:lpstr>PowerPoint Presentation</vt:lpstr>
      <vt:lpstr>PowerPoint Presentation</vt:lpstr>
      <vt:lpstr>ARCHITECTURAL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STRUCTURAL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ENVIRONMENTAL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MECHANICAL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ELECTRICAL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COST OF PROJECT</vt:lpstr>
      <vt:lpstr>PowerPoint Presentation</vt:lpstr>
      <vt:lpstr>Thanks!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This is your presentation title</dc:title>
  <dc:creator>Esra'a Braik</dc:creator>
  <cp:lastModifiedBy>owner</cp:lastModifiedBy>
  <cp:revision>257</cp:revision>
  <dcterms:modified xsi:type="dcterms:W3CDTF">2019-05-19T22:51:45Z</dcterms:modified>
</cp:coreProperties>
</file>