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0" r:id="rId1"/>
  </p:sldMasterIdLst>
  <p:notesMasterIdLst>
    <p:notesMasterId r:id="rId58"/>
  </p:notesMasterIdLst>
  <p:sldIdLst>
    <p:sldId id="285" r:id="rId2"/>
    <p:sldId id="257" r:id="rId3"/>
    <p:sldId id="258" r:id="rId4"/>
    <p:sldId id="284" r:id="rId5"/>
    <p:sldId id="259" r:id="rId6"/>
    <p:sldId id="263" r:id="rId7"/>
    <p:sldId id="264" r:id="rId8"/>
    <p:sldId id="292" r:id="rId9"/>
    <p:sldId id="288" r:id="rId10"/>
    <p:sldId id="293" r:id="rId11"/>
    <p:sldId id="265" r:id="rId12"/>
    <p:sldId id="268" r:id="rId13"/>
    <p:sldId id="298" r:id="rId14"/>
    <p:sldId id="299" r:id="rId15"/>
    <p:sldId id="300" r:id="rId16"/>
    <p:sldId id="301" r:id="rId17"/>
    <p:sldId id="294" r:id="rId18"/>
    <p:sldId id="295" r:id="rId19"/>
    <p:sldId id="329" r:id="rId20"/>
    <p:sldId id="297" r:id="rId21"/>
    <p:sldId id="303" r:id="rId22"/>
    <p:sldId id="304" r:id="rId23"/>
    <p:sldId id="305" r:id="rId24"/>
    <p:sldId id="306" r:id="rId25"/>
    <p:sldId id="302" r:id="rId26"/>
    <p:sldId id="307" r:id="rId27"/>
    <p:sldId id="272" r:id="rId28"/>
    <p:sldId id="274" r:id="rId29"/>
    <p:sldId id="275" r:id="rId30"/>
    <p:sldId id="273" r:id="rId31"/>
    <p:sldId id="270" r:id="rId32"/>
    <p:sldId id="271" r:id="rId33"/>
    <p:sldId id="308" r:id="rId34"/>
    <p:sldId id="266" r:id="rId35"/>
    <p:sldId id="267" r:id="rId36"/>
    <p:sldId id="309" r:id="rId37"/>
    <p:sldId id="310" r:id="rId38"/>
    <p:sldId id="311" r:id="rId39"/>
    <p:sldId id="312" r:id="rId40"/>
    <p:sldId id="313" r:id="rId41"/>
    <p:sldId id="314" r:id="rId42"/>
    <p:sldId id="315" r:id="rId43"/>
    <p:sldId id="316" r:id="rId44"/>
    <p:sldId id="317" r:id="rId45"/>
    <p:sldId id="318" r:id="rId46"/>
    <p:sldId id="319" r:id="rId47"/>
    <p:sldId id="320" r:id="rId48"/>
    <p:sldId id="325" r:id="rId49"/>
    <p:sldId id="322" r:id="rId50"/>
    <p:sldId id="321" r:id="rId51"/>
    <p:sldId id="323" r:id="rId52"/>
    <p:sldId id="324" r:id="rId53"/>
    <p:sldId id="327" r:id="rId54"/>
    <p:sldId id="326" r:id="rId55"/>
    <p:sldId id="328" r:id="rId56"/>
    <p:sldId id="290"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94434" autoAdjust="0"/>
  </p:normalViewPr>
  <p:slideViewPr>
    <p:cSldViewPr snapToGrid="0">
      <p:cViewPr varScale="1">
        <p:scale>
          <a:sx n="70" d="100"/>
          <a:sy n="70" d="100"/>
        </p:scale>
        <p:origin x="738"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AHER\Desktop\shalhob%20projec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usam\Downloads\Competitors%20percen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usam\Downloads\Competitors%20percen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usam\Downloads\Competitors%20percen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6"/>
    </mc:Choice>
    <mc:Fallback>
      <c:style val="36"/>
    </mc:Fallback>
  </mc:AlternateContent>
  <c:chart>
    <c:title>
      <c:tx>
        <c:rich>
          <a:bodyPr/>
          <a:lstStyle/>
          <a:p>
            <a:pPr>
              <a:defRPr sz="2000" i="1">
                <a:latin typeface="Aharoni" panose="02010803020104030203" pitchFamily="2" charset="-79"/>
                <a:cs typeface="Aharoni" panose="02010803020104030203" pitchFamily="2" charset="-79"/>
              </a:defRPr>
            </a:pPr>
            <a:r>
              <a:rPr lang="en-US" sz="2000" i="1">
                <a:latin typeface="Aharoni" panose="02010803020104030203" pitchFamily="2" charset="-79"/>
                <a:cs typeface="Aharoni" panose="02010803020104030203" pitchFamily="2" charset="-79"/>
              </a:rPr>
              <a:t>Number of Stores in Nablus</a:t>
            </a:r>
          </a:p>
          <a:p>
            <a:pPr>
              <a:defRPr sz="2000" i="1">
                <a:latin typeface="Aharoni" panose="02010803020104030203" pitchFamily="2" charset="-79"/>
                <a:cs typeface="Aharoni" panose="02010803020104030203" pitchFamily="2" charset="-79"/>
              </a:defRPr>
            </a:pPr>
            <a:r>
              <a:rPr lang="en-US" sz="2000" i="1">
                <a:latin typeface="Aharoni" panose="02010803020104030203" pitchFamily="2" charset="-79"/>
                <a:cs typeface="Aharoni" panose="02010803020104030203" pitchFamily="2" charset="-79"/>
              </a:rPr>
              <a:t>2013-2014</a:t>
            </a:r>
          </a:p>
        </c:rich>
      </c:tx>
      <c:layout/>
      <c:overlay val="0"/>
    </c:title>
    <c:autoTitleDeleted val="0"/>
    <c:plotArea>
      <c:layout>
        <c:manualLayout>
          <c:layoutTarget val="inner"/>
          <c:xMode val="edge"/>
          <c:yMode val="edge"/>
          <c:x val="1.6466301728472979E-2"/>
          <c:y val="0.17609681433393179"/>
          <c:w val="0.97213395092104571"/>
          <c:h val="0.73379099719014429"/>
        </c:manualLayout>
      </c:layout>
      <c:barChart>
        <c:barDir val="col"/>
        <c:grouping val="clustered"/>
        <c:varyColors val="0"/>
        <c:ser>
          <c:idx val="0"/>
          <c:order val="0"/>
          <c:spPr>
            <a:solidFill>
              <a:schemeClr val="accent1"/>
            </a:solidFill>
            <a:ln>
              <a:solidFill>
                <a:schemeClr val="accent1"/>
              </a:solidFill>
            </a:ln>
          </c:spPr>
          <c:invertIfNegative val="0"/>
          <c:dLbls>
            <c:spPr>
              <a:noFill/>
              <a:ln>
                <a:noFill/>
              </a:ln>
              <a:effectLst/>
            </c:spPr>
            <c:txPr>
              <a:bodyPr wrap="square" lIns="38100" tIns="19050" rIns="38100" bIns="19050" anchor="ctr">
                <a:spAutoFit/>
              </a:bodyPr>
              <a:lstStyle/>
              <a:p>
                <a:pPr>
                  <a:defRPr sz="1400" b="1" i="1">
                    <a:latin typeface="Times New Roman" panose="02020603050405020304" pitchFamily="18" charset="0"/>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Sheet5!$A$1:$C$6</c:f>
              <c:strCache>
                <c:ptCount val="5"/>
                <c:pt idx="0">
                  <c:v>Retail in small shops</c:v>
                </c:pt>
                <c:pt idx="2">
                  <c:v>Retail medium stores </c:v>
                </c:pt>
                <c:pt idx="4">
                  <c:v>Retail large stores </c:v>
                </c:pt>
              </c:strCache>
            </c:strRef>
          </c:cat>
          <c:val>
            <c:numRef>
              <c:f>Sheet5!$E$1:$E$5</c:f>
              <c:numCache>
                <c:formatCode>General</c:formatCode>
                <c:ptCount val="5"/>
                <c:pt idx="0">
                  <c:v>356</c:v>
                </c:pt>
                <c:pt idx="2">
                  <c:v>49</c:v>
                </c:pt>
                <c:pt idx="4">
                  <c:v>205</c:v>
                </c:pt>
              </c:numCache>
            </c:numRef>
          </c:val>
        </c:ser>
        <c:dLbls>
          <c:showLegendKey val="0"/>
          <c:showVal val="1"/>
          <c:showCatName val="0"/>
          <c:showSerName val="0"/>
          <c:showPercent val="0"/>
          <c:showBubbleSize val="0"/>
        </c:dLbls>
        <c:gapWidth val="150"/>
        <c:overlap val="-25"/>
        <c:axId val="194052512"/>
        <c:axId val="194052896"/>
      </c:barChart>
      <c:catAx>
        <c:axId val="194052512"/>
        <c:scaling>
          <c:orientation val="minMax"/>
        </c:scaling>
        <c:delete val="0"/>
        <c:axPos val="b"/>
        <c:numFmt formatCode="General" sourceLinked="0"/>
        <c:majorTickMark val="none"/>
        <c:minorTickMark val="none"/>
        <c:tickLblPos val="nextTo"/>
        <c:txPr>
          <a:bodyPr/>
          <a:lstStyle/>
          <a:p>
            <a:pPr>
              <a:defRPr sz="1600" b="1" i="1">
                <a:latin typeface="Times New Roman" panose="02020603050405020304" pitchFamily="18" charset="0"/>
                <a:cs typeface="Times New Roman" panose="02020603050405020304" pitchFamily="18" charset="0"/>
              </a:defRPr>
            </a:pPr>
            <a:endParaRPr lang="en-US"/>
          </a:p>
        </c:txPr>
        <c:crossAx val="194052896"/>
        <c:crosses val="autoZero"/>
        <c:auto val="1"/>
        <c:lblAlgn val="ctr"/>
        <c:lblOffset val="100"/>
        <c:noMultiLvlLbl val="0"/>
      </c:catAx>
      <c:valAx>
        <c:axId val="194052896"/>
        <c:scaling>
          <c:orientation val="minMax"/>
        </c:scaling>
        <c:delete val="1"/>
        <c:axPos val="l"/>
        <c:numFmt formatCode="General" sourceLinked="1"/>
        <c:majorTickMark val="out"/>
        <c:minorTickMark val="none"/>
        <c:tickLblPos val="none"/>
        <c:crossAx val="194052512"/>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5.5075110292064557E-2"/>
          <c:y val="3.1746031746031744E-2"/>
          <c:w val="0.82635170603674546"/>
          <c:h val="0.96825396825396826"/>
        </c:manualLayout>
      </c:layout>
      <c:pieChart>
        <c:varyColors val="1"/>
        <c:ser>
          <c:idx val="0"/>
          <c:order val="0"/>
          <c:spPr>
            <a:ln>
              <a:solidFill>
                <a:schemeClr val="accent1"/>
              </a:solidFill>
            </a:ln>
          </c:spPr>
          <c:dLbls>
            <c:dLbl>
              <c:idx val="1"/>
              <c:layout>
                <c:manualLayout>
                  <c:x val="-0.11286547806725294"/>
                  <c:y val="-0.14922927602799677"/>
                </c:manualLayout>
              </c:layout>
              <c:showLegendKey val="0"/>
              <c:showVal val="0"/>
              <c:showCatName val="1"/>
              <c:showSerName val="0"/>
              <c:showPercent val="1"/>
              <c:showBubbleSize val="0"/>
              <c:extLst>
                <c:ext xmlns:c15="http://schemas.microsoft.com/office/drawing/2012/chart" uri="{CE6537A1-D6FC-4f65-9D91-7224C49458BB}">
                  <c15:layout/>
                </c:ext>
              </c:extLst>
            </c:dLbl>
            <c:dLbl>
              <c:idx val="3"/>
              <c:layout>
                <c:manualLayout>
                  <c:x val="0.12900926084953124"/>
                  <c:y val="-8.2277723097112829E-2"/>
                </c:manualLayout>
              </c:layout>
              <c:showLegendKey val="0"/>
              <c:showVal val="0"/>
              <c:showCatName val="1"/>
              <c:showSerName val="0"/>
              <c:showPercent val="1"/>
              <c:showBubbleSize val="0"/>
              <c:extLst>
                <c:ext xmlns:c15="http://schemas.microsoft.com/office/drawing/2012/chart" uri="{CE6537A1-D6FC-4f65-9D91-7224C49458BB}">
                  <c15:layout/>
                </c:ext>
              </c:extLst>
            </c:dLbl>
            <c:dLbl>
              <c:idx val="5"/>
              <c:layout>
                <c:manualLayout>
                  <c:x val="0.11061253032518614"/>
                  <c:y val="1.8822998687664062E-2"/>
                </c:manualLayout>
              </c:layout>
              <c:showLegendKey val="0"/>
              <c:showVal val="0"/>
              <c:showCatName val="1"/>
              <c:showSerName val="0"/>
              <c:showPercent val="1"/>
              <c:showBubbleSize val="0"/>
              <c:extLst>
                <c:ext xmlns:c15="http://schemas.microsoft.com/office/drawing/2012/chart" uri="{CE6537A1-D6FC-4f65-9D91-7224C49458BB}">
                  <c15:layout/>
                </c:ext>
              </c:extLst>
            </c:dLbl>
            <c:dLbl>
              <c:idx val="6"/>
              <c:layout>
                <c:manualLayout>
                  <c:x val="0.11069379281929462"/>
                  <c:y val="5.0989173228346493E-2"/>
                </c:manualLayout>
              </c:layou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a:lstStyle/>
              <a:p>
                <a:pPr>
                  <a:defRPr sz="2000">
                    <a:latin typeface="Times New Roman" panose="02020603050405020304" pitchFamily="18" charset="0"/>
                    <a:cs typeface="Times New Roman" panose="02020603050405020304" pitchFamily="18" charset="0"/>
                  </a:defRPr>
                </a:pPr>
                <a:endParaRPr lang="en-US"/>
              </a:p>
            </c:txPr>
            <c:showLegendKey val="0"/>
            <c:showVal val="0"/>
            <c:showCatName val="1"/>
            <c:showSerName val="0"/>
            <c:showPercent val="1"/>
            <c:showBubbleSize val="0"/>
            <c:showLeaderLines val="1"/>
            <c:extLst>
              <c:ext xmlns:c15="http://schemas.microsoft.com/office/drawing/2012/chart" uri="{CE6537A1-D6FC-4f65-9D91-7224C49458BB}">
                <c15:layout/>
              </c:ext>
            </c:extLst>
          </c:dLbls>
          <c:cat>
            <c:strRef>
              <c:f>'[Competitors percent.xlsx]Sheet1'!$B$1:$I$1</c:f>
              <c:strCache>
                <c:ptCount val="8"/>
                <c:pt idx="0">
                  <c:v>Shalhoub</c:v>
                </c:pt>
                <c:pt idx="1">
                  <c:v>Maslamani</c:v>
                </c:pt>
                <c:pt idx="2">
                  <c:v>Qouqa</c:v>
                </c:pt>
                <c:pt idx="3">
                  <c:v>Al-Nakhleh</c:v>
                </c:pt>
                <c:pt idx="4">
                  <c:v>Al-Aqsa</c:v>
                </c:pt>
                <c:pt idx="5">
                  <c:v>Edrekh</c:v>
                </c:pt>
                <c:pt idx="6">
                  <c:v>Israeli</c:v>
                </c:pt>
                <c:pt idx="7">
                  <c:v>Other</c:v>
                </c:pt>
              </c:strCache>
            </c:strRef>
          </c:cat>
          <c:val>
            <c:numRef>
              <c:f>'[Competitors percent.xlsx]Sheet1'!$B$2:$I$2</c:f>
              <c:numCache>
                <c:formatCode>General</c:formatCode>
                <c:ptCount val="8"/>
                <c:pt idx="0">
                  <c:v>15</c:v>
                </c:pt>
                <c:pt idx="1">
                  <c:v>25</c:v>
                </c:pt>
                <c:pt idx="2">
                  <c:v>1</c:v>
                </c:pt>
                <c:pt idx="3">
                  <c:v>4</c:v>
                </c:pt>
                <c:pt idx="4">
                  <c:v>5</c:v>
                </c:pt>
                <c:pt idx="5">
                  <c:v>3</c:v>
                </c:pt>
                <c:pt idx="6">
                  <c:v>3</c:v>
                </c:pt>
                <c:pt idx="7">
                  <c:v>11</c:v>
                </c:pt>
              </c:numCache>
            </c:numRef>
          </c:val>
        </c:ser>
        <c:ser>
          <c:idx val="1"/>
          <c:order val="1"/>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'[Competitors percent.xlsx]Sheet1'!$B$1:$I$1</c:f>
              <c:strCache>
                <c:ptCount val="8"/>
                <c:pt idx="0">
                  <c:v>Shalhoub</c:v>
                </c:pt>
                <c:pt idx="1">
                  <c:v>Maslamani</c:v>
                </c:pt>
                <c:pt idx="2">
                  <c:v>Qouqa</c:v>
                </c:pt>
                <c:pt idx="3">
                  <c:v>Al-Nakhleh</c:v>
                </c:pt>
                <c:pt idx="4">
                  <c:v>Al-Aqsa</c:v>
                </c:pt>
                <c:pt idx="5">
                  <c:v>Edrekh</c:v>
                </c:pt>
                <c:pt idx="6">
                  <c:v>Israeli</c:v>
                </c:pt>
                <c:pt idx="7">
                  <c:v>Other</c:v>
                </c:pt>
              </c:strCache>
            </c:strRef>
          </c:cat>
          <c:val>
            <c:numRef>
              <c:f>'[Competitors percent.xlsx]Sheet1'!$B$3:$I$3</c:f>
              <c:numCache>
                <c:formatCode>General</c:formatCode>
                <c:ptCount val="8"/>
                <c:pt idx="0">
                  <c:v>0.22388059701492538</c:v>
                </c:pt>
                <c:pt idx="1">
                  <c:v>0.37313432835820898</c:v>
                </c:pt>
                <c:pt idx="2">
                  <c:v>1.4925373134328361E-2</c:v>
                </c:pt>
                <c:pt idx="3">
                  <c:v>5.9701492537313529E-2</c:v>
                </c:pt>
                <c:pt idx="4">
                  <c:v>7.4626865671641784E-2</c:v>
                </c:pt>
                <c:pt idx="5">
                  <c:v>4.4776119402985093E-2</c:v>
                </c:pt>
                <c:pt idx="6">
                  <c:v>4.4776119402985093E-2</c:v>
                </c:pt>
                <c:pt idx="7">
                  <c:v>0.16417910447761189</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sz="2000" i="1">
                <a:latin typeface="Times New Roman" panose="02020603050405020304" pitchFamily="18" charset="0"/>
                <a:cs typeface="Times New Roman" panose="02020603050405020304" pitchFamily="18" charset="0"/>
              </a:defRPr>
            </a:pPr>
            <a:r>
              <a:rPr lang="en-US" sz="1800" i="1" dirty="0">
                <a:latin typeface="Times New Roman" panose="02020603050405020304" pitchFamily="18" charset="0"/>
                <a:cs typeface="Times New Roman" panose="02020603050405020304" pitchFamily="18" charset="0"/>
              </a:rPr>
              <a:t>Is there a chance that you sell additional </a:t>
            </a:r>
            <a:r>
              <a:rPr lang="en-US" sz="1800" i="1" dirty="0" smtClean="0">
                <a:latin typeface="Times New Roman" panose="02020603050405020304" pitchFamily="18" charset="0"/>
                <a:cs typeface="Times New Roman" panose="02020603050405020304" pitchFamily="18" charset="0"/>
              </a:rPr>
              <a:t>   quantities </a:t>
            </a:r>
            <a:r>
              <a:rPr lang="en-US" sz="1800" i="1" dirty="0">
                <a:latin typeface="Times New Roman" panose="02020603050405020304" pitchFamily="18" charset="0"/>
                <a:cs typeface="Times New Roman" panose="02020603050405020304" pitchFamily="18" charset="0"/>
              </a:rPr>
              <a:t>of </a:t>
            </a:r>
            <a:r>
              <a:rPr lang="en-US" sz="1800" i="1" dirty="0" err="1">
                <a:latin typeface="Times New Roman" panose="02020603050405020304" pitchFamily="18" charset="0"/>
                <a:cs typeface="Times New Roman" panose="02020603050405020304" pitchFamily="18" charset="0"/>
              </a:rPr>
              <a:t>Shalhoub</a:t>
            </a:r>
            <a:r>
              <a:rPr lang="en-US" sz="1800" i="1" dirty="0">
                <a:latin typeface="Times New Roman" panose="02020603050405020304" pitchFamily="18" charset="0"/>
                <a:cs typeface="Times New Roman" panose="02020603050405020304" pitchFamily="18" charset="0"/>
              </a:rPr>
              <a:t> products per month?</a:t>
            </a:r>
          </a:p>
        </c:rich>
      </c:tx>
      <c:layout>
        <c:manualLayout>
          <c:xMode val="edge"/>
          <c:yMode val="edge"/>
          <c:x val="1.5921567437503815E-2"/>
          <c:y val="0"/>
        </c:manualLayout>
      </c:layout>
      <c:overlay val="0"/>
    </c:title>
    <c:autoTitleDeleted val="0"/>
    <c:plotArea>
      <c:layout/>
      <c:pieChart>
        <c:varyColors val="1"/>
        <c:ser>
          <c:idx val="0"/>
          <c:order val="0"/>
          <c:tx>
            <c:v>Is there a chance that you sell additional quantities of Shalhoub products per month?</c:v>
          </c:tx>
          <c:dLbls>
            <c:spPr>
              <a:noFill/>
              <a:ln>
                <a:noFill/>
              </a:ln>
              <a:effectLst/>
            </c:spPr>
            <c:txPr>
              <a:bodyPr/>
              <a:lstStyle/>
              <a:p>
                <a:pPr>
                  <a:defRPr sz="1100">
                    <a:latin typeface="Times New Roman" panose="02020603050405020304" pitchFamily="18" charset="0"/>
                    <a:cs typeface="Times New Roman" panose="02020603050405020304" pitchFamily="18" charset="0"/>
                  </a:defRPr>
                </a:pPr>
                <a:endParaRPr lang="en-US"/>
              </a:p>
            </c:txPr>
            <c:showLegendKey val="0"/>
            <c:showVal val="0"/>
            <c:showCatName val="1"/>
            <c:showSerName val="0"/>
            <c:showPercent val="1"/>
            <c:showBubbleSize val="0"/>
            <c:showLeaderLines val="1"/>
            <c:extLst>
              <c:ext xmlns:c15="http://schemas.microsoft.com/office/drawing/2012/chart" uri="{CE6537A1-D6FC-4f65-9D91-7224C49458BB}">
                <c15:layout/>
              </c:ext>
            </c:extLst>
          </c:dLbls>
          <c:cat>
            <c:strRef>
              <c:f>'[Competitors percent.xlsx]Sheet3'!$A$2:$A$3</c:f>
              <c:strCache>
                <c:ptCount val="2"/>
                <c:pt idx="0">
                  <c:v>Yes</c:v>
                </c:pt>
                <c:pt idx="1">
                  <c:v>No</c:v>
                </c:pt>
              </c:strCache>
            </c:strRef>
          </c:cat>
          <c:val>
            <c:numRef>
              <c:f>'[Competitors percent.xlsx]Sheet3'!$C$2:$C$3</c:f>
              <c:numCache>
                <c:formatCode>General</c:formatCode>
                <c:ptCount val="2"/>
                <c:pt idx="0">
                  <c:v>9</c:v>
                </c:pt>
                <c:pt idx="1">
                  <c:v>7</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CA" sz="2000" i="1" dirty="0"/>
              <a:t>Are you ready to deal with </a:t>
            </a:r>
            <a:r>
              <a:rPr lang="en-CA" sz="2000" i="1" dirty="0" err="1"/>
              <a:t>Shalhoub</a:t>
            </a:r>
            <a:r>
              <a:rPr lang="en-CA" sz="2000" i="1" dirty="0"/>
              <a:t> products in the future?</a:t>
            </a:r>
          </a:p>
        </c:rich>
      </c:tx>
      <c:layout>
        <c:manualLayout>
          <c:xMode val="edge"/>
          <c:yMode val="edge"/>
          <c:x val="2.5356350649038652E-2"/>
          <c:y val="1.1630718609505393E-3"/>
        </c:manualLayout>
      </c:layout>
      <c:overlay val="0"/>
    </c:title>
    <c:autoTitleDeleted val="0"/>
    <c:plotArea>
      <c:layout/>
      <c:pieChart>
        <c:varyColors val="1"/>
        <c:ser>
          <c:idx val="2"/>
          <c:order val="2"/>
          <c:tx>
            <c:v>Are you ready to deal with Shalhoub products in the future?</c:v>
          </c:tx>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15:layout/>
              </c:ext>
            </c:extLst>
          </c:dLbls>
          <c:cat>
            <c:strRef>
              <c:f>'[Competitors percent.xlsx]Sheet3'!$A$2:$A$3</c:f>
              <c:strCache>
                <c:ptCount val="2"/>
                <c:pt idx="0">
                  <c:v>Yes</c:v>
                </c:pt>
                <c:pt idx="1">
                  <c:v>No</c:v>
                </c:pt>
              </c:strCache>
            </c:strRef>
          </c:cat>
          <c:val>
            <c:numRef>
              <c:f>'[Competitors percent.xlsx]Sheet3'!$B$2:$B$3</c:f>
              <c:numCache>
                <c:formatCode>General</c:formatCode>
                <c:ptCount val="2"/>
                <c:pt idx="0">
                  <c:v>28</c:v>
                </c:pt>
                <c:pt idx="1">
                  <c:v>14</c:v>
                </c:pt>
              </c:numCache>
            </c:numRef>
          </c:val>
        </c:ser>
        <c:ser>
          <c:idx val="3"/>
          <c:order val="3"/>
          <c:tx>
            <c:v>Are you ready to deal with Shalhoub products in the future?</c:v>
          </c:tx>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'[Competitors percent.xlsx]Sheet3'!$A$2:$A$3</c:f>
              <c:strCache>
                <c:ptCount val="2"/>
                <c:pt idx="0">
                  <c:v>Yes</c:v>
                </c:pt>
                <c:pt idx="1">
                  <c:v>No</c:v>
                </c:pt>
              </c:strCache>
            </c:strRef>
          </c:cat>
          <c:val>
            <c:numRef>
              <c:f>'[Competitors percent.xlsx]Sheet3'!$B$2:$B$3</c:f>
              <c:numCache>
                <c:formatCode>General</c:formatCode>
                <c:ptCount val="2"/>
                <c:pt idx="0">
                  <c:v>28</c:v>
                </c:pt>
                <c:pt idx="1">
                  <c:v>14</c:v>
                </c:pt>
              </c:numCache>
            </c:numRef>
          </c:val>
        </c:ser>
        <c:ser>
          <c:idx val="1"/>
          <c:order val="1"/>
          <c:tx>
            <c:v>Are you ready to deal with Shalhoub products in the future?</c:v>
          </c:tx>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'[Competitors percent.xlsx]Sheet3'!$A$2:$A$3</c:f>
              <c:strCache>
                <c:ptCount val="2"/>
                <c:pt idx="0">
                  <c:v>Yes</c:v>
                </c:pt>
                <c:pt idx="1">
                  <c:v>No</c:v>
                </c:pt>
              </c:strCache>
            </c:strRef>
          </c:cat>
          <c:val>
            <c:numRef>
              <c:f>'[Competitors percent.xlsx]Sheet3'!$B$2:$B$3</c:f>
              <c:numCache>
                <c:formatCode>General</c:formatCode>
                <c:ptCount val="2"/>
                <c:pt idx="0">
                  <c:v>28</c:v>
                </c:pt>
                <c:pt idx="1">
                  <c:v>14</c:v>
                </c:pt>
              </c:numCache>
            </c:numRef>
          </c:val>
        </c:ser>
        <c:ser>
          <c:idx val="0"/>
          <c:order val="0"/>
          <c:tx>
            <c:v>Are you ready to deal with Shalhoub products in the future?</c:v>
          </c:tx>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'[Competitors percent.xlsx]Sheet3'!$A$2:$A$3</c:f>
              <c:strCache>
                <c:ptCount val="2"/>
                <c:pt idx="0">
                  <c:v>Yes</c:v>
                </c:pt>
                <c:pt idx="1">
                  <c:v>No</c:v>
                </c:pt>
              </c:strCache>
            </c:strRef>
          </c:cat>
          <c:val>
            <c:numRef>
              <c:f>'[Competitors percent.xlsx]Sheet3'!$B$2:$B$3</c:f>
              <c:numCache>
                <c:formatCode>General</c:formatCode>
                <c:ptCount val="2"/>
                <c:pt idx="0">
                  <c:v>28</c:v>
                </c:pt>
                <c:pt idx="1">
                  <c:v>14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txPr>
    <a:bodyPr/>
    <a:lstStyle/>
    <a:p>
      <a:pPr>
        <a:defRPr>
          <a:latin typeface="Times New Roman" pitchFamily="18" charset="0"/>
          <a:cs typeface="Times New Roman" pitchFamily="18"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image" Target="../media/image2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F9C19B-16FD-4CF1-8688-33F57B4BAF41}" type="datetimeFigureOut">
              <a:rPr lang="en-US" smtClean="0"/>
              <a:t>12/21/2014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7B6468-609B-4998-8101-1EBE0ED83E90}" type="slidenum">
              <a:rPr lang="en-US" smtClean="0"/>
              <a:t>‹#›</a:t>
            </a:fld>
            <a:endParaRPr lang="en-US"/>
          </a:p>
        </p:txBody>
      </p:sp>
    </p:spTree>
    <p:extLst>
      <p:ext uri="{BB962C8B-B14F-4D97-AF65-F5344CB8AC3E}">
        <p14:creationId xmlns:p14="http://schemas.microsoft.com/office/powerpoint/2010/main" val="401101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7581D6-F20B-4F1C-998C-C1D653E6A40C}" type="datetime1">
              <a:rPr lang="en-US" smtClean="0"/>
              <a:t>12/21/2014</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2784688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05334E-739C-4A36-AE69-F0C511C55D79}" type="datetime1">
              <a:rPr lang="en-US" smtClean="0"/>
              <a:t>12/21/2014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272864590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05334E-739C-4A36-AE69-F0C511C55D79}" type="datetime1">
              <a:rPr lang="en-US" smtClean="0"/>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335544794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05334E-739C-4A36-AE69-F0C511C55D79}" type="datetime1">
              <a:rPr lang="en-US" smtClean="0"/>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410753129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05334E-739C-4A36-AE69-F0C511C55D79}" type="datetime1">
              <a:rPr lang="en-US" smtClean="0"/>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10879594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05334E-739C-4A36-AE69-F0C511C55D79}" type="datetime1">
              <a:rPr lang="en-US" smtClean="0"/>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23405340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05334E-739C-4A36-AE69-F0C511C55D79}" type="datetime1">
              <a:rPr lang="en-US" smtClean="0"/>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1272053024"/>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305B8E-902A-4EA2-AA77-57394B46EEDF}" type="datetime1">
              <a:rPr lang="en-US" smtClean="0"/>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26650255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EDE786-6A46-4F0A-A3B8-F76406145302}" type="datetime1">
              <a:rPr lang="en-US" smtClean="0"/>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161798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F47C49-7AD8-486D-80A9-EB9CE7C2330D}" type="datetime1">
              <a:rPr lang="en-US" smtClean="0"/>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1900071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558AE8-87F4-4850-B0C9-5A29EF9A9387}" type="datetime1">
              <a:rPr lang="en-US" smtClean="0"/>
              <a:t>12/21/2014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802449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7B7951-BBDD-4072-9037-4E127409418A}" type="datetime1">
              <a:rPr lang="en-US" smtClean="0"/>
              <a:t>12/21/2014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2919858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E40A623-1561-4A23-A94A-1302D2304DA4}" type="datetime1">
              <a:rPr lang="en-US" smtClean="0"/>
              <a:t>12/21/2014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611241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A2D5B0-7858-4EC5-BC9E-CC1F0B95569D}" type="datetime1">
              <a:rPr lang="en-US" smtClean="0"/>
              <a:t>12/21/2014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160459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5E5785-A73F-457A-8C83-021D8E8BD53D}" type="datetime1">
              <a:rPr lang="en-US" smtClean="0"/>
              <a:t>12/21/2014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929327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ADEF3E-4330-4BE0-8339-DCA70CB4F0A4}" type="datetime1">
              <a:rPr lang="en-US" smtClean="0"/>
              <a:t>12/21/2014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1316189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8D6099-605C-41B5-8500-45F6BC91ECF8}" type="datetime1">
              <a:rPr lang="en-US" smtClean="0"/>
              <a:t>12/21/2014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D870FC-239B-43ED-89AD-1C8E1F375264}" type="slidenum">
              <a:rPr lang="en-US" smtClean="0"/>
              <a:t>‹#›</a:t>
            </a:fld>
            <a:endParaRPr lang="en-US"/>
          </a:p>
        </p:txBody>
      </p:sp>
    </p:spTree>
    <p:extLst>
      <p:ext uri="{BB962C8B-B14F-4D97-AF65-F5344CB8AC3E}">
        <p14:creationId xmlns:p14="http://schemas.microsoft.com/office/powerpoint/2010/main" val="953447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B05334E-739C-4A36-AE69-F0C511C55D79}" type="datetime1">
              <a:rPr lang="en-US" smtClean="0"/>
              <a:t>12/21/2014</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5D870FC-239B-43ED-89AD-1C8E1F375264}" type="slidenum">
              <a:rPr lang="en-US" smtClean="0"/>
              <a:t>‹#›</a:t>
            </a:fld>
            <a:endParaRPr lang="en-US"/>
          </a:p>
        </p:txBody>
      </p:sp>
    </p:spTree>
    <p:extLst>
      <p:ext uri="{BB962C8B-B14F-4D97-AF65-F5344CB8AC3E}">
        <p14:creationId xmlns:p14="http://schemas.microsoft.com/office/powerpoint/2010/main" val="889281365"/>
      </p:ext>
    </p:extLst>
  </p:cSld>
  <p:clrMap bg1="lt1" tx1="dk1" bg2="lt2" tx2="dk2" accent1="accent1" accent2="accent2" accent3="accent3" accent4="accent4" accent5="accent5" accent6="accent6" hlink="hlink" folHlink="folHlink"/>
  <p:sldLayoutIdLst>
    <p:sldLayoutId id="2147484091" r:id="rId1"/>
    <p:sldLayoutId id="2147484092" r:id="rId2"/>
    <p:sldLayoutId id="2147484093" r:id="rId3"/>
    <p:sldLayoutId id="2147484094" r:id="rId4"/>
    <p:sldLayoutId id="2147484095" r:id="rId5"/>
    <p:sldLayoutId id="2147484096" r:id="rId6"/>
    <p:sldLayoutId id="2147484097" r:id="rId7"/>
    <p:sldLayoutId id="2147484098" r:id="rId8"/>
    <p:sldLayoutId id="2147484099" r:id="rId9"/>
    <p:sldLayoutId id="2147484100" r:id="rId10"/>
    <p:sldLayoutId id="2147484101" r:id="rId11"/>
    <p:sldLayoutId id="2147484102" r:id="rId12"/>
    <p:sldLayoutId id="2147484103" r:id="rId13"/>
    <p:sldLayoutId id="2147484104" r:id="rId14"/>
    <p:sldLayoutId id="2147484105" r:id="rId15"/>
    <p:sldLayoutId id="2147484106" r:id="rId16"/>
    <p:sldLayoutId id="2147484107"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3.png"/><Relationship Id="rId5" Type="http://schemas.openxmlformats.org/officeDocument/2006/relationships/oleObject" Target="../embeddings/oleObject2.bin"/><Relationship Id="rId4" Type="http://schemas.openxmlformats.org/officeDocument/2006/relationships/image" Target="../media/image2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5530" y="1916718"/>
            <a:ext cx="10367493" cy="4741659"/>
          </a:xfrm>
        </p:spPr>
        <p:txBody>
          <a:bodyPr>
            <a:noAutofit/>
          </a:bodyPr>
          <a:lstStyle/>
          <a:p>
            <a:pPr marL="0" indent="0" algn="ctr">
              <a:buNone/>
            </a:pPr>
            <a:r>
              <a:rPr lang="en-US" sz="2400" b="1" dirty="0">
                <a:solidFill>
                  <a:schemeClr val="tx1"/>
                </a:solidFill>
                <a:latin typeface="Algerian" panose="04020705040A02060702" pitchFamily="82" charset="0"/>
                <a:cs typeface="Times New Roman" pitchFamily="18" charset="0"/>
              </a:rPr>
              <a:t>Improvement of facility design at </a:t>
            </a:r>
            <a:r>
              <a:rPr lang="en-US" sz="2400" b="1" dirty="0" err="1">
                <a:solidFill>
                  <a:schemeClr val="tx1"/>
                </a:solidFill>
                <a:latin typeface="Algerian" panose="04020705040A02060702" pitchFamily="82" charset="0"/>
                <a:cs typeface="Times New Roman" pitchFamily="18" charset="0"/>
              </a:rPr>
              <a:t>Shalhoub</a:t>
            </a:r>
            <a:r>
              <a:rPr lang="en-US" sz="2400" b="1" dirty="0">
                <a:solidFill>
                  <a:schemeClr val="tx1"/>
                </a:solidFill>
                <a:latin typeface="Algerian" panose="04020705040A02060702" pitchFamily="82" charset="0"/>
                <a:cs typeface="Times New Roman" pitchFamily="18" charset="0"/>
              </a:rPr>
              <a:t> </a:t>
            </a:r>
            <a:r>
              <a:rPr lang="en-US" sz="2400" b="1" dirty="0" smtClean="0">
                <a:solidFill>
                  <a:schemeClr val="tx1"/>
                </a:solidFill>
                <a:latin typeface="Algerian" panose="04020705040A02060702" pitchFamily="82" charset="0"/>
                <a:cs typeface="Times New Roman" pitchFamily="18" charset="0"/>
              </a:rPr>
              <a:t> Industrial </a:t>
            </a:r>
            <a:r>
              <a:rPr lang="en-US" sz="2400" b="1" dirty="0">
                <a:solidFill>
                  <a:schemeClr val="tx1"/>
                </a:solidFill>
                <a:latin typeface="Algerian" panose="04020705040A02060702" pitchFamily="82" charset="0"/>
                <a:cs typeface="Times New Roman" pitchFamily="18" charset="0"/>
              </a:rPr>
              <a:t>Co.    </a:t>
            </a:r>
          </a:p>
          <a:p>
            <a:pPr marL="0" indent="0">
              <a:buNone/>
            </a:pPr>
            <a:endParaRPr lang="en-US" dirty="0" smtClean="0">
              <a:solidFill>
                <a:schemeClr val="tx1"/>
              </a:solidFill>
              <a:latin typeface="Algerian" panose="04020705040A02060702" pitchFamily="82" charset="0"/>
              <a:cs typeface="Times New Roman" pitchFamily="18" charset="0"/>
            </a:endParaRPr>
          </a:p>
          <a:p>
            <a:pPr marL="0" indent="0" algn="ctr">
              <a:buNone/>
            </a:pPr>
            <a:r>
              <a:rPr lang="en-US" sz="2000" b="1" dirty="0" smtClean="0">
                <a:solidFill>
                  <a:schemeClr val="tx1"/>
                </a:solidFill>
                <a:latin typeface="Algerian" panose="04020705040A02060702" pitchFamily="82" charset="0"/>
                <a:cs typeface="Times New Roman" pitchFamily="18" charset="0"/>
              </a:rPr>
              <a:t>  Prepared </a:t>
            </a:r>
            <a:r>
              <a:rPr lang="en-US" sz="2000" b="1" dirty="0">
                <a:solidFill>
                  <a:schemeClr val="tx1"/>
                </a:solidFill>
                <a:latin typeface="Algerian" panose="04020705040A02060702" pitchFamily="82" charset="0"/>
                <a:cs typeface="Times New Roman" pitchFamily="18" charset="0"/>
              </a:rPr>
              <a:t>by</a:t>
            </a:r>
            <a:r>
              <a:rPr lang="en-US" sz="2000" b="1" i="1" dirty="0" smtClean="0">
                <a:solidFill>
                  <a:schemeClr val="tx1"/>
                </a:solidFill>
                <a:latin typeface="Algerian" panose="04020705040A02060702" pitchFamily="82" charset="0"/>
                <a:cs typeface="Times New Roman" pitchFamily="18" charset="0"/>
              </a:rPr>
              <a:t>:</a:t>
            </a:r>
          </a:p>
          <a:p>
            <a:pPr marL="0" indent="0" algn="ctr">
              <a:buNone/>
            </a:pPr>
            <a:endParaRPr lang="en-US" sz="2000" b="1" dirty="0">
              <a:solidFill>
                <a:schemeClr val="tx1"/>
              </a:solidFill>
              <a:latin typeface="Algerian" panose="04020705040A02060702" pitchFamily="82" charset="0"/>
              <a:cs typeface="Times New Roman" pitchFamily="18" charset="0"/>
            </a:endParaRPr>
          </a:p>
          <a:p>
            <a:pPr marL="0" indent="0" algn="ctr">
              <a:buNone/>
            </a:pPr>
            <a:r>
              <a:rPr lang="en-US" sz="2000" b="1" dirty="0" smtClean="0">
                <a:solidFill>
                  <a:schemeClr val="tx1"/>
                </a:solidFill>
                <a:latin typeface="Algerian" panose="04020705040A02060702" pitchFamily="82" charset="0"/>
                <a:cs typeface="Times New Roman" pitchFamily="18" charset="0"/>
              </a:rPr>
              <a:t>         </a:t>
            </a:r>
            <a:r>
              <a:rPr lang="en-US" sz="2000" b="1" dirty="0" err="1" smtClean="0">
                <a:solidFill>
                  <a:schemeClr val="tx1"/>
                </a:solidFill>
                <a:latin typeface="Algerian" panose="04020705040A02060702" pitchFamily="82" charset="0"/>
                <a:cs typeface="Times New Roman" pitchFamily="18" charset="0"/>
              </a:rPr>
              <a:t>Samer</a:t>
            </a:r>
            <a:r>
              <a:rPr lang="en-US" sz="2000" b="1" dirty="0" smtClean="0">
                <a:solidFill>
                  <a:schemeClr val="tx1"/>
                </a:solidFill>
                <a:latin typeface="Algerian" panose="04020705040A02060702" pitchFamily="82" charset="0"/>
                <a:cs typeface="Times New Roman" pitchFamily="18" charset="0"/>
              </a:rPr>
              <a:t> </a:t>
            </a:r>
            <a:r>
              <a:rPr lang="en-US" sz="2000" b="1" dirty="0" err="1">
                <a:solidFill>
                  <a:schemeClr val="tx1"/>
                </a:solidFill>
                <a:latin typeface="Algerian" panose="04020705040A02060702" pitchFamily="82" charset="0"/>
                <a:cs typeface="Times New Roman" pitchFamily="18" charset="0"/>
              </a:rPr>
              <a:t>Darghma</a:t>
            </a:r>
            <a:r>
              <a:rPr lang="en-US" sz="2000" b="1" dirty="0">
                <a:solidFill>
                  <a:schemeClr val="tx1"/>
                </a:solidFill>
                <a:latin typeface="Algerian" panose="04020705040A02060702" pitchFamily="82" charset="0"/>
                <a:cs typeface="Times New Roman" pitchFamily="18" charset="0"/>
              </a:rPr>
              <a:t>                                                     </a:t>
            </a:r>
            <a:r>
              <a:rPr lang="en-US" sz="2000" b="1" dirty="0" err="1">
                <a:solidFill>
                  <a:schemeClr val="tx1"/>
                </a:solidFill>
                <a:latin typeface="Algerian" panose="04020705040A02060702" pitchFamily="82" charset="0"/>
                <a:cs typeface="Times New Roman" pitchFamily="18" charset="0"/>
              </a:rPr>
              <a:t>Aya</a:t>
            </a:r>
            <a:r>
              <a:rPr lang="en-US" sz="2000" b="1" dirty="0">
                <a:solidFill>
                  <a:schemeClr val="tx1"/>
                </a:solidFill>
                <a:latin typeface="Algerian" panose="04020705040A02060702" pitchFamily="82" charset="0"/>
                <a:cs typeface="Times New Roman" pitchFamily="18" charset="0"/>
              </a:rPr>
              <a:t> </a:t>
            </a:r>
            <a:r>
              <a:rPr lang="en-US" sz="2000" b="1" dirty="0" err="1" smtClean="0">
                <a:solidFill>
                  <a:schemeClr val="tx1"/>
                </a:solidFill>
                <a:latin typeface="Algerian" panose="04020705040A02060702" pitchFamily="82" charset="0"/>
                <a:cs typeface="Times New Roman" pitchFamily="18" charset="0"/>
              </a:rPr>
              <a:t>Hindeya</a:t>
            </a:r>
            <a:r>
              <a:rPr lang="en-US" sz="2000" b="1" dirty="0" smtClean="0">
                <a:solidFill>
                  <a:schemeClr val="tx1"/>
                </a:solidFill>
                <a:latin typeface="Algerian" panose="04020705040A02060702" pitchFamily="82" charset="0"/>
                <a:cs typeface="Times New Roman" pitchFamily="18" charset="0"/>
              </a:rPr>
              <a:t> </a:t>
            </a:r>
          </a:p>
          <a:p>
            <a:pPr marL="0" indent="0" algn="ctr">
              <a:buNone/>
            </a:pPr>
            <a:r>
              <a:rPr lang="en-US" sz="2000" b="1" dirty="0" smtClean="0">
                <a:solidFill>
                  <a:schemeClr val="tx1"/>
                </a:solidFill>
                <a:latin typeface="Algerian" panose="04020705040A02060702" pitchFamily="82" charset="0"/>
                <a:cs typeface="Times New Roman" pitchFamily="18" charset="0"/>
              </a:rPr>
              <a:t> </a:t>
            </a:r>
            <a:r>
              <a:rPr lang="en-US" sz="2000" b="1" dirty="0" err="1" smtClean="0">
                <a:solidFill>
                  <a:schemeClr val="tx1"/>
                </a:solidFill>
                <a:latin typeface="Algerian" panose="04020705040A02060702" pitchFamily="82" charset="0"/>
                <a:cs typeface="Times New Roman" pitchFamily="18" charset="0"/>
              </a:rPr>
              <a:t>Nimer</a:t>
            </a:r>
            <a:r>
              <a:rPr lang="en-US" sz="2000" b="1" dirty="0" smtClean="0">
                <a:solidFill>
                  <a:schemeClr val="tx1"/>
                </a:solidFill>
                <a:latin typeface="Algerian" panose="04020705040A02060702" pitchFamily="82" charset="0"/>
                <a:cs typeface="Times New Roman" pitchFamily="18" charset="0"/>
              </a:rPr>
              <a:t> </a:t>
            </a:r>
            <a:r>
              <a:rPr lang="en-US" sz="2000" b="1" dirty="0" err="1" smtClean="0">
                <a:solidFill>
                  <a:schemeClr val="tx1"/>
                </a:solidFill>
                <a:latin typeface="Algerian" panose="04020705040A02060702" pitchFamily="82" charset="0"/>
                <a:cs typeface="Times New Roman" pitchFamily="18" charset="0"/>
              </a:rPr>
              <a:t>Darghma</a:t>
            </a:r>
            <a:r>
              <a:rPr lang="en-US" sz="2000" b="1" dirty="0" smtClean="0">
                <a:solidFill>
                  <a:schemeClr val="tx1"/>
                </a:solidFill>
                <a:latin typeface="Algerian" panose="04020705040A02060702" pitchFamily="82" charset="0"/>
                <a:cs typeface="Times New Roman" pitchFamily="18" charset="0"/>
              </a:rPr>
              <a:t>                      </a:t>
            </a:r>
            <a:r>
              <a:rPr lang="en-US" sz="2000" b="1" dirty="0" err="1" smtClean="0">
                <a:solidFill>
                  <a:schemeClr val="tx1"/>
                </a:solidFill>
                <a:latin typeface="Algerian" panose="04020705040A02060702" pitchFamily="82" charset="0"/>
                <a:cs typeface="Times New Roman" pitchFamily="18" charset="0"/>
              </a:rPr>
              <a:t>Duha</a:t>
            </a:r>
            <a:r>
              <a:rPr lang="en-US" sz="2000" b="1" dirty="0" smtClean="0">
                <a:solidFill>
                  <a:schemeClr val="tx1"/>
                </a:solidFill>
                <a:latin typeface="Algerian" panose="04020705040A02060702" pitchFamily="82" charset="0"/>
                <a:cs typeface="Times New Roman" pitchFamily="18" charset="0"/>
              </a:rPr>
              <a:t> </a:t>
            </a:r>
            <a:r>
              <a:rPr lang="en-US" sz="2000" b="1" dirty="0" err="1" smtClean="0">
                <a:solidFill>
                  <a:schemeClr val="tx1"/>
                </a:solidFill>
                <a:latin typeface="Algerian" panose="04020705040A02060702" pitchFamily="82" charset="0"/>
                <a:cs typeface="Times New Roman" pitchFamily="18" charset="0"/>
              </a:rPr>
              <a:t>Mletat</a:t>
            </a:r>
            <a:r>
              <a:rPr lang="en-US" sz="2000" b="1" dirty="0" smtClean="0">
                <a:solidFill>
                  <a:schemeClr val="tx1"/>
                </a:solidFill>
                <a:latin typeface="Algerian" panose="04020705040A02060702" pitchFamily="82" charset="0"/>
                <a:cs typeface="Times New Roman" pitchFamily="18" charset="0"/>
              </a:rPr>
              <a:t> </a:t>
            </a:r>
          </a:p>
          <a:p>
            <a:pPr marL="0" indent="0" algn="ctr">
              <a:buNone/>
            </a:pPr>
            <a:r>
              <a:rPr lang="en-US" sz="2000" b="1" dirty="0" smtClean="0">
                <a:solidFill>
                  <a:schemeClr val="tx1"/>
                </a:solidFill>
                <a:latin typeface="Algerian" panose="04020705040A02060702" pitchFamily="82" charset="0"/>
                <a:cs typeface="Times New Roman" pitchFamily="18" charset="0"/>
              </a:rPr>
              <a:t>     </a:t>
            </a:r>
            <a:r>
              <a:rPr lang="en-US" sz="2000" b="1" dirty="0" err="1" smtClean="0">
                <a:solidFill>
                  <a:schemeClr val="tx1"/>
                </a:solidFill>
                <a:latin typeface="Algerian" panose="04020705040A02060702" pitchFamily="82" charset="0"/>
                <a:cs typeface="Times New Roman" pitchFamily="18" charset="0"/>
              </a:rPr>
              <a:t>Ghadeer</a:t>
            </a:r>
            <a:r>
              <a:rPr lang="en-US" sz="2000" b="1" dirty="0" smtClean="0">
                <a:solidFill>
                  <a:schemeClr val="tx1"/>
                </a:solidFill>
                <a:latin typeface="Algerian" panose="04020705040A02060702" pitchFamily="82" charset="0"/>
                <a:cs typeface="Times New Roman" pitchFamily="18" charset="0"/>
              </a:rPr>
              <a:t> </a:t>
            </a:r>
            <a:r>
              <a:rPr lang="en-US" sz="2000" b="1" dirty="0" err="1" smtClean="0">
                <a:solidFill>
                  <a:schemeClr val="tx1"/>
                </a:solidFill>
                <a:latin typeface="Algerian" panose="04020705040A02060702" pitchFamily="82" charset="0"/>
                <a:cs typeface="Times New Roman" pitchFamily="18" charset="0"/>
              </a:rPr>
              <a:t>Qotob</a:t>
            </a:r>
            <a:endParaRPr lang="en-US" sz="2000" b="1" dirty="0" smtClean="0">
              <a:solidFill>
                <a:schemeClr val="tx1"/>
              </a:solidFill>
              <a:latin typeface="Algerian" panose="04020705040A02060702" pitchFamily="82" charset="0"/>
              <a:cs typeface="Times New Roman" pitchFamily="18" charset="0"/>
            </a:endParaRPr>
          </a:p>
          <a:p>
            <a:pPr algn="ctr">
              <a:buNone/>
            </a:pPr>
            <a:endParaRPr lang="en-US" b="1" i="1" dirty="0">
              <a:latin typeface="Algerian" panose="04020705040A02060702" pitchFamily="82" charset="0"/>
              <a:cs typeface="Times New Roman" pitchFamily="18" charset="0"/>
            </a:endParaRPr>
          </a:p>
          <a:p>
            <a:pPr algn="ctr">
              <a:buNone/>
            </a:pPr>
            <a:r>
              <a:rPr lang="en-US" sz="2000" b="1" dirty="0" smtClean="0">
                <a:solidFill>
                  <a:schemeClr val="tx1"/>
                </a:solidFill>
                <a:latin typeface="Algerian" panose="04020705040A02060702" pitchFamily="82" charset="0"/>
                <a:cs typeface="Times New Roman" pitchFamily="18" charset="0"/>
              </a:rPr>
              <a:t>    Supervisor</a:t>
            </a:r>
            <a:r>
              <a:rPr lang="en-US" sz="2000" b="1" dirty="0">
                <a:solidFill>
                  <a:schemeClr val="tx1"/>
                </a:solidFill>
                <a:latin typeface="Algerian" panose="04020705040A02060702" pitchFamily="82" charset="0"/>
                <a:cs typeface="Times New Roman" pitchFamily="18" charset="0"/>
              </a:rPr>
              <a:t>:</a:t>
            </a:r>
          </a:p>
          <a:p>
            <a:pPr marL="0" indent="0" algn="ctr">
              <a:buNone/>
            </a:pPr>
            <a:r>
              <a:rPr lang="en-US" sz="2000" b="1" dirty="0" smtClean="0">
                <a:solidFill>
                  <a:schemeClr val="tx1"/>
                </a:solidFill>
                <a:latin typeface="Algerian" panose="04020705040A02060702" pitchFamily="82" charset="0"/>
                <a:cs typeface="Times New Roman" pitchFamily="18" charset="0"/>
              </a:rPr>
              <a:t>          Dr. Mohammed Othman</a:t>
            </a:r>
            <a:endParaRPr lang="en-US" sz="2000" b="1" dirty="0">
              <a:solidFill>
                <a:schemeClr val="tx1"/>
              </a:solidFill>
              <a:latin typeface="Algerian" panose="04020705040A02060702" pitchFamily="82" charset="0"/>
              <a:cs typeface="Times New Roman" pitchFamily="18" charset="0"/>
            </a:endParaRPr>
          </a:p>
        </p:txBody>
      </p:sp>
      <p:sp>
        <p:nvSpPr>
          <p:cNvPr id="6" name="Slide Number Placeholder 5"/>
          <p:cNvSpPr>
            <a:spLocks noGrp="1"/>
          </p:cNvSpPr>
          <p:nvPr>
            <p:ph type="sldNum" sz="quarter" idx="12"/>
          </p:nvPr>
        </p:nvSpPr>
        <p:spPr/>
        <p:txBody>
          <a:bodyPr/>
          <a:lstStyle/>
          <a:p>
            <a:fld id="{E5D870FC-239B-43ED-89AD-1C8E1F375264}" type="slidenum">
              <a:rPr lang="en-US" smtClean="0">
                <a:solidFill>
                  <a:schemeClr val="tx1"/>
                </a:solidFill>
              </a:rPr>
              <a:t>1</a:t>
            </a:fld>
            <a:endParaRPr lang="en-US">
              <a:solidFill>
                <a:schemeClr val="tx1"/>
              </a:solidFill>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5235046" y="0"/>
            <a:ext cx="2168460" cy="1808891"/>
          </a:xfrm>
          <a:prstGeom prst="rect">
            <a:avLst/>
          </a:prstGeom>
        </p:spPr>
      </p:pic>
    </p:spTree>
    <p:extLst>
      <p:ext uri="{BB962C8B-B14F-4D97-AF65-F5344CB8AC3E}">
        <p14:creationId xmlns:p14="http://schemas.microsoft.com/office/powerpoint/2010/main" val="25494514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859" y="1"/>
            <a:ext cx="7080138" cy="1481070"/>
          </a:xfrm>
        </p:spPr>
        <p:txBody>
          <a:bodyPr>
            <a:normAutofit/>
          </a:bodyPr>
          <a:lstStyle/>
          <a:p>
            <a:pPr marL="457200" indent="-457200">
              <a:buFont typeface="Wingdings" panose="05000000000000000000" pitchFamily="2" charset="2"/>
              <a:buChar char="v"/>
            </a:pPr>
            <a:r>
              <a:rPr lang="en-US" sz="2800" b="1" i="1" dirty="0">
                <a:latin typeface="Times New Roman" panose="02020603050405020304" pitchFamily="18" charset="0"/>
                <a:cs typeface="Times New Roman" panose="02020603050405020304" pitchFamily="18" charset="0"/>
              </a:rPr>
              <a:t>The importance of inventory management</a:t>
            </a:r>
            <a:br>
              <a:rPr lang="en-US" sz="2800" b="1" i="1" dirty="0">
                <a:latin typeface="Times New Roman" panose="02020603050405020304" pitchFamily="18" charset="0"/>
                <a:cs typeface="Times New Roman" panose="02020603050405020304" pitchFamily="18" charset="0"/>
              </a:rPr>
            </a:br>
            <a:endParaRPr lang="en-US" sz="28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18952" y="1178103"/>
                <a:ext cx="10431887" cy="4689028"/>
              </a:xfrm>
            </p:spPr>
            <p:txBody>
              <a:bodyPr>
                <a:normAutofit/>
              </a:bodyPr>
              <a:lstStyle/>
              <a:p>
                <a:pPr marL="0" indent="0">
                  <a:lnSpc>
                    <a:spcPct val="210000"/>
                  </a:lnSpc>
                  <a:buNone/>
                </a:pPr>
                <a:endParaRPr lang="en-US" sz="2000" b="1" i="1" dirty="0">
                  <a:latin typeface="Times New Roman" panose="02020603050405020304" pitchFamily="18" charset="0"/>
                  <a:cs typeface="Times New Roman" panose="02020603050405020304" pitchFamily="18" charset="0"/>
                </a:endParaRPr>
              </a:p>
              <a:p>
                <a:pPr>
                  <a:lnSpc>
                    <a:spcPct val="160000"/>
                  </a:lnSpc>
                </a:pPr>
                <a:r>
                  <a:rPr lang="en-US" sz="2000" b="1" i="1" dirty="0" smtClean="0">
                    <a:latin typeface="Times New Roman" panose="02020603050405020304" pitchFamily="18" charset="0"/>
                    <a:cs typeface="Times New Roman" panose="02020603050405020304" pitchFamily="18" charset="0"/>
                  </a:rPr>
                  <a:t> </a:t>
                </a:r>
                <a:r>
                  <a:rPr lang="en-US" sz="2000" b="1" i="1" dirty="0">
                    <a:latin typeface="Times New Roman" panose="02020603050405020304" pitchFamily="18" charset="0"/>
                    <a:cs typeface="Times New Roman" panose="02020603050405020304" pitchFamily="18" charset="0"/>
                  </a:rPr>
                  <a:t>Because inventory is usually one of the biggest numbers on their balance sheet, effective inventory control and management is a vital function to help insure the continued success of distribution and manufacturing and companies. The effectiveness of inventory control is typically measured by how successful a company is at reducing inventory investment, meeting its customer service goals, and achieving maximum throughput and cost containment </a:t>
                </a:r>
                <a14:m>
                  <m:oMath xmlns:m="http://schemas.openxmlformats.org/officeDocument/2006/math">
                    <m:r>
                      <a:rPr lang="en-US" sz="2000" b="1" i="1">
                        <a:latin typeface="Cambria Math" panose="02040503050406030204" pitchFamily="18" charset="0"/>
                      </a:rPr>
                      <m:t>(</m:t>
                    </m:r>
                    <m:r>
                      <a:rPr lang="en-US" sz="2000" b="1" i="1">
                        <a:latin typeface="Cambria Math" panose="02040503050406030204" pitchFamily="18" charset="0"/>
                      </a:rPr>
                      <m:t>𝑩𝒆𝒕𝒕𝒆𝒓</m:t>
                    </m:r>
                    <m:r>
                      <a:rPr lang="en-US" sz="2000" b="1" i="1">
                        <a:latin typeface="Cambria Math" panose="02040503050406030204" pitchFamily="18" charset="0"/>
                      </a:rPr>
                      <m:t> </m:t>
                    </m:r>
                    <m:r>
                      <a:rPr lang="en-US" sz="2000" b="1" i="1">
                        <a:latin typeface="Cambria Math" panose="02040503050406030204" pitchFamily="18" charset="0"/>
                      </a:rPr>
                      <m:t>𝑰𝒏𝒗𝒆𝒏𝒕𝒐𝒓𝒚</m:t>
                    </m:r>
                    <m:r>
                      <a:rPr lang="en-US" sz="2000" b="1" i="1">
                        <a:latin typeface="Cambria Math" panose="02040503050406030204" pitchFamily="18" charset="0"/>
                      </a:rPr>
                      <m:t> </m:t>
                    </m:r>
                    <m:r>
                      <a:rPr lang="en-US" sz="2000" b="1" i="1">
                        <a:latin typeface="Cambria Math" panose="02040503050406030204" pitchFamily="18" charset="0"/>
                      </a:rPr>
                      <m:t>𝑴𝒂𝒏𝒂𝒈𝒆𝒎𝒆𝒏𝒕</m:t>
                    </m:r>
                    <m:r>
                      <a:rPr lang="en-US" sz="2000" b="1" i="1">
                        <a:latin typeface="Cambria Math" panose="02040503050406030204" pitchFamily="18" charset="0"/>
                      </a:rPr>
                      <m:t>,</m:t>
                    </m:r>
                    <m:r>
                      <a:rPr lang="en-US" sz="2000" b="1" i="1">
                        <a:latin typeface="Cambria Math" panose="02040503050406030204" pitchFamily="18" charset="0"/>
                      </a:rPr>
                      <m:t>𝑺𝒂𝒈</m:t>
                    </m:r>
                  </m:oMath>
                </a14:m>
                <a:r>
                  <a:rPr lang="en-US" sz="2000" b="1" i="1" dirty="0">
                    <a:latin typeface="Times New Roman" panose="02020603050405020304" pitchFamily="18" charset="0"/>
                    <a:cs typeface="Times New Roman" panose="02020603050405020304" pitchFamily="18" charset="0"/>
                  </a:rPr>
                  <a:t>)</a:t>
                </a:r>
              </a:p>
              <a:p>
                <a:pPr>
                  <a:lnSpc>
                    <a:spcPct val="210000"/>
                  </a:lnSpc>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18952" y="1178103"/>
                <a:ext cx="10431887" cy="4689028"/>
              </a:xfrm>
              <a:blipFill rotWithShape="0">
                <a:blip r:embed="rId2"/>
                <a:stretch>
                  <a:fillRect l="-111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E5D870FC-239B-43ED-89AD-1C8E1F375264}" type="slidenum">
              <a:rPr lang="en-US" smtClean="0"/>
              <a:t>10</a:t>
            </a:fld>
            <a:endParaRPr lang="en-US"/>
          </a:p>
        </p:txBody>
      </p:sp>
    </p:spTree>
    <p:extLst>
      <p:ext uri="{BB962C8B-B14F-4D97-AF65-F5344CB8AC3E}">
        <p14:creationId xmlns:p14="http://schemas.microsoft.com/office/powerpoint/2010/main" val="193281249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20" y="-80384"/>
            <a:ext cx="6842459" cy="1280890"/>
          </a:xfrm>
        </p:spPr>
        <p:txBody>
          <a:bodyPr>
            <a:normAutofit/>
          </a:bodyPr>
          <a:lstStyle/>
          <a:p>
            <a:pPr marL="457200" indent="-457200" algn="ctr">
              <a:buFont typeface="Wingdings" panose="05000000000000000000" pitchFamily="2" charset="2"/>
              <a:buChar char="q"/>
            </a:pPr>
            <a:r>
              <a:rPr lang="en-US" sz="2800" b="1" i="1" dirty="0" smtClean="0">
                <a:solidFill>
                  <a:schemeClr val="tx1"/>
                </a:solidFill>
                <a:latin typeface="Times New Roman" pitchFamily="18" charset="0"/>
                <a:cs typeface="Times New Roman" pitchFamily="18" charset="0"/>
              </a:rPr>
              <a:t>Methodology :</a:t>
            </a:r>
            <a:endParaRPr lang="en-US" sz="2800" b="1" i="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2053700" y="1106464"/>
            <a:ext cx="9894753" cy="5125792"/>
          </a:xfrm>
        </p:spPr>
        <p:txBody>
          <a:bodyPr>
            <a:normAutofit fontScale="92500" lnSpcReduction="10000"/>
          </a:bodyPr>
          <a:lstStyle/>
          <a:p>
            <a:pPr>
              <a:lnSpc>
                <a:spcPct val="150000"/>
              </a:lnSpc>
              <a:buFont typeface="Wingdings" panose="05000000000000000000" pitchFamily="2" charset="2"/>
              <a:buChar char="v"/>
            </a:pPr>
            <a:r>
              <a:rPr lang="en-US" sz="2200" b="1" i="1" dirty="0" smtClean="0">
                <a:solidFill>
                  <a:schemeClr val="tx1"/>
                </a:solidFill>
                <a:latin typeface="Times New Roman" panose="02020603050405020304" pitchFamily="18" charset="0"/>
                <a:cs typeface="Times New Roman" panose="02020603050405020304" pitchFamily="18" charset="0"/>
              </a:rPr>
              <a:t> Collect the input data</a:t>
            </a:r>
          </a:p>
          <a:p>
            <a:pPr lvl="0">
              <a:lnSpc>
                <a:spcPct val="150000"/>
              </a:lnSpc>
              <a:buFont typeface="Wingdings" panose="05000000000000000000" pitchFamily="2" charset="2"/>
              <a:buChar char="v"/>
            </a:pPr>
            <a:r>
              <a:rPr lang="en-US" sz="2200" b="1" i="1" dirty="0" smtClean="0">
                <a:solidFill>
                  <a:schemeClr val="tx1"/>
                </a:solidFill>
                <a:latin typeface="Times New Roman" panose="02020603050405020304" pitchFamily="18" charset="0"/>
                <a:cs typeface="Times New Roman" panose="02020603050405020304" pitchFamily="18" charset="0"/>
              </a:rPr>
              <a:t> Use SLP </a:t>
            </a:r>
            <a:r>
              <a:rPr lang="en-US" sz="2200" b="1" i="1" dirty="0">
                <a:solidFill>
                  <a:schemeClr val="tx1"/>
                </a:solidFill>
                <a:latin typeface="Times New Roman" panose="02020603050405020304" pitchFamily="18" charset="0"/>
                <a:cs typeface="Times New Roman" panose="02020603050405020304" pitchFamily="18" charset="0"/>
              </a:rPr>
              <a:t>has seven-step procedure: </a:t>
            </a:r>
          </a:p>
          <a:p>
            <a:pPr marL="0" lvl="0" indent="0">
              <a:lnSpc>
                <a:spcPct val="150000"/>
              </a:lnSpc>
              <a:buNone/>
            </a:pP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1. Travel chart .</a:t>
            </a:r>
            <a:endParaRPr lang="en-US" sz="2200" b="1" i="1" dirty="0">
              <a:solidFill>
                <a:schemeClr val="tx1"/>
              </a:solidFill>
              <a:latin typeface="Times New Roman" panose="02020603050405020304" pitchFamily="18" charset="0"/>
              <a:cs typeface="Times New Roman" panose="02020603050405020304" pitchFamily="18" charset="0"/>
            </a:endParaRPr>
          </a:p>
          <a:p>
            <a:pPr marL="0" lvl="0" indent="0">
              <a:lnSpc>
                <a:spcPct val="150000"/>
              </a:lnSpc>
              <a:buNone/>
            </a:pP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2. Chart </a:t>
            </a:r>
            <a:r>
              <a:rPr lang="en-US" sz="2200" b="1" i="1" dirty="0">
                <a:solidFill>
                  <a:schemeClr val="tx1"/>
                </a:solidFill>
                <a:latin typeface="Times New Roman" panose="02020603050405020304" pitchFamily="18" charset="0"/>
                <a:cs typeface="Times New Roman" panose="02020603050405020304" pitchFamily="18" charset="0"/>
              </a:rPr>
              <a:t>relationships.</a:t>
            </a:r>
          </a:p>
          <a:p>
            <a:pPr marL="0" lvl="0" indent="0">
              <a:lnSpc>
                <a:spcPct val="150000"/>
              </a:lnSpc>
              <a:buNone/>
            </a:pP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3. Space </a:t>
            </a:r>
            <a:r>
              <a:rPr lang="en-US" sz="2200" b="1" i="1" dirty="0">
                <a:solidFill>
                  <a:schemeClr val="tx1"/>
                </a:solidFill>
                <a:latin typeface="Times New Roman" panose="02020603050405020304" pitchFamily="18" charset="0"/>
                <a:cs typeface="Times New Roman" panose="02020603050405020304" pitchFamily="18" charset="0"/>
              </a:rPr>
              <a:t>Requirements.</a:t>
            </a:r>
          </a:p>
          <a:p>
            <a:pPr marL="0" lvl="0" indent="0">
              <a:lnSpc>
                <a:spcPct val="150000"/>
              </a:lnSpc>
              <a:buNone/>
            </a:pP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4. Activity </a:t>
            </a:r>
            <a:r>
              <a:rPr lang="en-US" sz="2200" b="1" i="1" dirty="0">
                <a:solidFill>
                  <a:schemeClr val="tx1"/>
                </a:solidFill>
                <a:latin typeface="Times New Roman" panose="02020603050405020304" pitchFamily="18" charset="0"/>
                <a:cs typeface="Times New Roman" panose="02020603050405020304" pitchFamily="18" charset="0"/>
              </a:rPr>
              <a:t>Relationship Diagram.</a:t>
            </a:r>
          </a:p>
          <a:p>
            <a:pPr marL="0" lvl="0" indent="0">
              <a:lnSpc>
                <a:spcPct val="150000"/>
              </a:lnSpc>
              <a:buNone/>
            </a:pP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5. Layout </a:t>
            </a:r>
            <a:r>
              <a:rPr lang="en-US" sz="2200" b="1" i="1" dirty="0">
                <a:solidFill>
                  <a:schemeClr val="tx1"/>
                </a:solidFill>
                <a:latin typeface="Times New Roman" panose="02020603050405020304" pitchFamily="18" charset="0"/>
                <a:cs typeface="Times New Roman" panose="02020603050405020304" pitchFamily="18" charset="0"/>
              </a:rPr>
              <a:t>Space Relationships LSR.</a:t>
            </a:r>
          </a:p>
          <a:p>
            <a:pPr marL="0" lvl="0" indent="0">
              <a:lnSpc>
                <a:spcPct val="150000"/>
              </a:lnSpc>
              <a:buNone/>
            </a:pP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6. Evaluate </a:t>
            </a:r>
            <a:r>
              <a:rPr lang="en-US" sz="2200" b="1" i="1" dirty="0">
                <a:solidFill>
                  <a:schemeClr val="tx1"/>
                </a:solidFill>
                <a:latin typeface="Times New Roman" panose="02020603050405020304" pitchFamily="18" charset="0"/>
                <a:cs typeface="Times New Roman" panose="02020603050405020304" pitchFamily="18" charset="0"/>
              </a:rPr>
              <a:t>alternative arrangements.</a:t>
            </a:r>
          </a:p>
          <a:p>
            <a:pPr marL="0" lvl="0" indent="0">
              <a:lnSpc>
                <a:spcPct val="150000"/>
              </a:lnSpc>
              <a:buNone/>
            </a:pP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     </a:t>
            </a:r>
            <a:r>
              <a:rPr lang="en-US" sz="2200" b="1" i="1" dirty="0" smtClean="0">
                <a:solidFill>
                  <a:schemeClr val="tx1"/>
                </a:solidFill>
                <a:latin typeface="Times New Roman" panose="02020603050405020304" pitchFamily="18" charset="0"/>
                <a:cs typeface="Times New Roman" panose="02020603050405020304" pitchFamily="18" charset="0"/>
              </a:rPr>
              <a:t>7. Select </a:t>
            </a:r>
            <a:r>
              <a:rPr lang="en-US" sz="2200" b="1" i="1" dirty="0">
                <a:solidFill>
                  <a:schemeClr val="tx1"/>
                </a:solidFill>
                <a:latin typeface="Times New Roman" panose="02020603050405020304" pitchFamily="18" charset="0"/>
                <a:cs typeface="Times New Roman" panose="02020603050405020304" pitchFamily="18" charset="0"/>
              </a:rPr>
              <a:t>layout and install.</a:t>
            </a:r>
          </a:p>
          <a:p>
            <a:endParaRPr lang="en-US" dirty="0"/>
          </a:p>
        </p:txBody>
      </p:sp>
      <p:sp>
        <p:nvSpPr>
          <p:cNvPr id="4" name="Slide Number Placeholder 3"/>
          <p:cNvSpPr>
            <a:spLocks noGrp="1"/>
          </p:cNvSpPr>
          <p:nvPr>
            <p:ph type="sldNum" sz="quarter" idx="12"/>
          </p:nvPr>
        </p:nvSpPr>
        <p:spPr/>
        <p:txBody>
          <a:bodyPr/>
          <a:lstStyle/>
          <a:p>
            <a:fld id="{E5D870FC-239B-43ED-89AD-1C8E1F375264}" type="slidenum">
              <a:rPr lang="en-US" smtClean="0">
                <a:solidFill>
                  <a:schemeClr val="tx1"/>
                </a:solidFill>
              </a:rPr>
              <a:t>11</a:t>
            </a:fld>
            <a:endParaRPr lang="en-US" dirty="0">
              <a:solidFill>
                <a:schemeClr val="tx1"/>
              </a:solidFill>
            </a:endParaRPr>
          </a:p>
        </p:txBody>
      </p:sp>
    </p:spTree>
    <p:extLst>
      <p:ext uri="{BB962C8B-B14F-4D97-AF65-F5344CB8AC3E}">
        <p14:creationId xmlns:p14="http://schemas.microsoft.com/office/powerpoint/2010/main" val="667931332"/>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D870FC-239B-43ED-89AD-1C8E1F375264}" type="slidenum">
              <a:rPr lang="en-US" smtClean="0">
                <a:solidFill>
                  <a:schemeClr val="tx1"/>
                </a:solidFill>
              </a:rPr>
              <a:t>12</a:t>
            </a:fld>
            <a:endParaRPr lang="en-US" dirty="0">
              <a:solidFill>
                <a:schemeClr val="tx1"/>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89110" y="163772"/>
            <a:ext cx="6741994" cy="6451942"/>
          </a:xfrm>
        </p:spPr>
      </p:pic>
    </p:spTree>
    <p:extLst>
      <p:ext uri="{BB962C8B-B14F-4D97-AF65-F5344CB8AC3E}">
        <p14:creationId xmlns:p14="http://schemas.microsoft.com/office/powerpoint/2010/main" val="910555833"/>
      </p:ext>
    </p:extLst>
  </p:cSld>
  <p:clrMapOvr>
    <a:masterClrMapping/>
  </p:clrMapOvr>
  <p:transition spd="slow">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125" y="0"/>
            <a:ext cx="5516991" cy="1126661"/>
          </a:xfrm>
        </p:spPr>
        <p:txBody>
          <a:bodyPr>
            <a:normAutofit/>
          </a:bodyPr>
          <a:lstStyle/>
          <a:p>
            <a:pPr marL="457200" indent="-457200">
              <a:buFont typeface="Wingdings" panose="05000000000000000000" pitchFamily="2" charset="2"/>
              <a:buChar char="Ø"/>
            </a:pPr>
            <a:r>
              <a:rPr lang="en-US" sz="2800" b="1" i="1" dirty="0" smtClean="0">
                <a:latin typeface="Times New Roman" panose="02020603050405020304" pitchFamily="18" charset="0"/>
                <a:cs typeface="Times New Roman" panose="02020603050405020304" pitchFamily="18" charset="0"/>
              </a:rPr>
              <a:t>Market Study </a:t>
            </a:r>
            <a:endParaRPr lang="en-US" sz="2800" b="1" i="1" dirty="0">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48054868"/>
              </p:ext>
            </p:extLst>
          </p:nvPr>
        </p:nvGraphicFramePr>
        <p:xfrm>
          <a:off x="1772168" y="1239243"/>
          <a:ext cx="9730855" cy="4471404"/>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13</a:t>
            </a:fld>
            <a:endParaRPr lang="en-US"/>
          </a:p>
        </p:txBody>
      </p:sp>
      <p:sp>
        <p:nvSpPr>
          <p:cNvPr id="6" name="Rectangle 5"/>
          <p:cNvSpPr/>
          <p:nvPr/>
        </p:nvSpPr>
        <p:spPr>
          <a:xfrm>
            <a:off x="3704823" y="5926309"/>
            <a:ext cx="6096000" cy="707886"/>
          </a:xfrm>
          <a:prstGeom prst="rect">
            <a:avLst/>
          </a:prstGeom>
        </p:spPr>
        <p:txBody>
          <a:bodyPr>
            <a:spAutoFit/>
          </a:bodyPr>
          <a:lstStyle/>
          <a:p>
            <a:pPr algn="ctr">
              <a:spcAft>
                <a:spcPts val="1000"/>
              </a:spcAft>
            </a:pPr>
            <a:r>
              <a:rPr lang="en-US" sz="2000" b="1" i="1" dirty="0">
                <a:latin typeface="Times New Roman" panose="02020603050405020304" pitchFamily="18" charset="0"/>
                <a:ea typeface="Calibri" panose="020F0502020204030204" pitchFamily="34" charset="0"/>
                <a:cs typeface="Times New Roman" panose="02020603050405020304" pitchFamily="18" charset="0"/>
              </a:rPr>
              <a:t>Figure 4 : Number of small, medium, </a:t>
            </a:r>
            <a:r>
              <a:rPr lang="en-US" sz="2000" b="1" i="1" dirty="0" smtClean="0">
                <a:latin typeface="Times New Roman" panose="02020603050405020304" pitchFamily="18" charset="0"/>
                <a:ea typeface="Calibri" panose="020F0502020204030204" pitchFamily="34" charset="0"/>
                <a:cs typeface="Times New Roman" panose="02020603050405020304" pitchFamily="18" charset="0"/>
              </a:rPr>
              <a:t>large </a:t>
            </a:r>
            <a:r>
              <a:rPr lang="en-US" sz="2000" b="1" i="1" dirty="0">
                <a:latin typeface="Times New Roman" panose="02020603050405020304" pitchFamily="18" charset="0"/>
                <a:ea typeface="Calibri" panose="020F0502020204030204" pitchFamily="34" charset="0"/>
                <a:cs typeface="Times New Roman" panose="02020603050405020304" pitchFamily="18" charset="0"/>
              </a:rPr>
              <a:t>Stores in the city of </a:t>
            </a:r>
            <a:r>
              <a:rPr lang="en-US" sz="2000" b="1" i="1" dirty="0" err="1">
                <a:latin typeface="Times New Roman" panose="02020603050405020304" pitchFamily="18" charset="0"/>
                <a:ea typeface="Calibri" panose="020F0502020204030204" pitchFamily="34" charset="0"/>
                <a:cs typeface="Times New Roman" panose="02020603050405020304" pitchFamily="18" charset="0"/>
              </a:rPr>
              <a:t>Nablusand</a:t>
            </a:r>
            <a:r>
              <a:rPr lang="en-US" sz="2000" b="1" i="1" dirty="0">
                <a:latin typeface="Times New Roman" panose="02020603050405020304" pitchFamily="18" charset="0"/>
                <a:ea typeface="Calibri" panose="020F0502020204030204" pitchFamily="34" charset="0"/>
                <a:cs typeface="Times New Roman" panose="02020603050405020304" pitchFamily="18" charset="0"/>
              </a:rPr>
              <a:t> </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425294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1814" y="116677"/>
            <a:ext cx="6741183" cy="1280890"/>
          </a:xfrm>
        </p:spPr>
        <p:txBody>
          <a:bodyPr>
            <a:normAutofit/>
          </a:bodyPr>
          <a:lstStyle/>
          <a:p>
            <a:pPr marL="457200" indent="-457200">
              <a:buFont typeface="Wingdings" panose="05000000000000000000" pitchFamily="2" charset="2"/>
              <a:buChar char="ü"/>
            </a:pPr>
            <a:r>
              <a:rPr lang="en-US" sz="2800" b="1" i="1" dirty="0" smtClean="0">
                <a:latin typeface="Times New Roman" panose="02020603050405020304" pitchFamily="18" charset="0"/>
                <a:cs typeface="Times New Roman" panose="02020603050405020304" pitchFamily="18" charset="0"/>
              </a:rPr>
              <a:t> Market </a:t>
            </a:r>
            <a:r>
              <a:rPr lang="en-US" sz="2800" b="1" i="1" dirty="0" err="1" smtClean="0">
                <a:latin typeface="Times New Roman" panose="02020603050405020304" pitchFamily="18" charset="0"/>
                <a:cs typeface="Times New Roman" panose="02020603050405020304" pitchFamily="18" charset="0"/>
              </a:rPr>
              <a:t>shaer</a:t>
            </a:r>
            <a:r>
              <a:rPr lang="en-US" sz="2800" b="1" i="1" dirty="0" smtClean="0">
                <a:latin typeface="Times New Roman" panose="02020603050405020304" pitchFamily="18" charset="0"/>
                <a:cs typeface="Times New Roman" panose="02020603050405020304" pitchFamily="18" charset="0"/>
              </a:rPr>
              <a:t> for </a:t>
            </a:r>
            <a:r>
              <a:rPr lang="en-US" sz="2800" b="1" i="1" dirty="0" err="1">
                <a:latin typeface="Times New Roman" panose="02020603050405020304" pitchFamily="18" charset="0"/>
                <a:cs typeface="Times New Roman" panose="02020603050405020304" pitchFamily="18" charset="0"/>
              </a:rPr>
              <a:t>S</a:t>
            </a:r>
            <a:r>
              <a:rPr lang="en-US" sz="2800" b="1" i="1" dirty="0" err="1" smtClean="0">
                <a:latin typeface="Times New Roman" panose="02020603050405020304" pitchFamily="18" charset="0"/>
                <a:cs typeface="Times New Roman" panose="02020603050405020304" pitchFamily="18" charset="0"/>
              </a:rPr>
              <a:t>halhob</a:t>
            </a:r>
            <a:r>
              <a:rPr lang="en-US" sz="2800" b="1" i="1" dirty="0" smtClean="0">
                <a:latin typeface="Times New Roman" panose="02020603050405020304" pitchFamily="18" charset="0"/>
                <a:cs typeface="Times New Roman" panose="02020603050405020304" pitchFamily="18" charset="0"/>
              </a:rPr>
              <a:t> COM. in </a:t>
            </a:r>
            <a:r>
              <a:rPr lang="en-US" sz="2800" b="1" i="1" dirty="0" err="1">
                <a:latin typeface="Times New Roman" panose="02020603050405020304" pitchFamily="18" charset="0"/>
                <a:cs typeface="Times New Roman" panose="02020603050405020304" pitchFamily="18" charset="0"/>
              </a:rPr>
              <a:t>N</a:t>
            </a:r>
            <a:r>
              <a:rPr lang="en-US" sz="2800" b="1" i="1" dirty="0" err="1" smtClean="0">
                <a:latin typeface="Times New Roman" panose="02020603050405020304" pitchFamily="18" charset="0"/>
                <a:cs typeface="Times New Roman" panose="02020603050405020304" pitchFamily="18" charset="0"/>
              </a:rPr>
              <a:t>ables</a:t>
            </a:r>
            <a:endParaRPr lang="en-US"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3858989"/>
              </p:ext>
            </p:extLst>
          </p:nvPr>
        </p:nvGraphicFramePr>
        <p:xfrm>
          <a:off x="2036456" y="1333653"/>
          <a:ext cx="8915400" cy="377825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14</a:t>
            </a:fld>
            <a:endParaRPr lang="en-US"/>
          </a:p>
        </p:txBody>
      </p:sp>
      <p:sp>
        <p:nvSpPr>
          <p:cNvPr id="6" name="Rectangle 5"/>
          <p:cNvSpPr/>
          <p:nvPr/>
        </p:nvSpPr>
        <p:spPr>
          <a:xfrm>
            <a:off x="1492498" y="5467021"/>
            <a:ext cx="6737102" cy="400110"/>
          </a:xfrm>
          <a:prstGeom prst="rect">
            <a:avLst/>
          </a:prstGeom>
        </p:spPr>
        <p:txBody>
          <a:bodyPr wrap="none">
            <a:spAutoFit/>
          </a:bodyPr>
          <a:lstStyle/>
          <a:p>
            <a:pPr algn="ctr">
              <a:spcAft>
                <a:spcPts val="1000"/>
              </a:spcAft>
            </a:pPr>
            <a:r>
              <a:rPr lang="en-US" sz="2000" b="1" i="1" dirty="0">
                <a:latin typeface="Times New Roman" panose="02020603050405020304" pitchFamily="18" charset="0"/>
                <a:ea typeface="Calibri" panose="020F0502020204030204" pitchFamily="34" charset="0"/>
                <a:cs typeface="Arial" panose="020B0604020202020204" pitchFamily="34" charset="0"/>
              </a:rPr>
              <a:t>Figure 5 : The percentage for each competitor in the market</a:t>
            </a:r>
            <a:endParaRPr lang="en-US" sz="2000" b="1"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39473582"/>
      </p:ext>
    </p:extLst>
  </p:cSld>
  <p:clrMapOvr>
    <a:masterClrMapping/>
  </p:clrMapOvr>
  <p:transition spd="slow">
    <p:wheel spokes="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46915" y="696035"/>
            <a:ext cx="9471546" cy="4755170"/>
          </a:xfrm>
        </p:spPr>
      </p:pic>
      <p:sp>
        <p:nvSpPr>
          <p:cNvPr id="4" name="Slide Number Placeholder 3"/>
          <p:cNvSpPr>
            <a:spLocks noGrp="1"/>
          </p:cNvSpPr>
          <p:nvPr>
            <p:ph type="sldNum" sz="quarter" idx="12"/>
          </p:nvPr>
        </p:nvSpPr>
        <p:spPr/>
        <p:txBody>
          <a:bodyPr/>
          <a:lstStyle/>
          <a:p>
            <a:fld id="{E5D870FC-239B-43ED-89AD-1C8E1F375264}" type="slidenum">
              <a:rPr lang="en-US" smtClean="0"/>
              <a:t>15</a:t>
            </a:fld>
            <a:endParaRPr lang="en-US"/>
          </a:p>
        </p:txBody>
      </p:sp>
      <p:sp>
        <p:nvSpPr>
          <p:cNvPr id="8" name="Rectangle 7"/>
          <p:cNvSpPr/>
          <p:nvPr/>
        </p:nvSpPr>
        <p:spPr>
          <a:xfrm>
            <a:off x="2674961" y="5909090"/>
            <a:ext cx="7820167" cy="400110"/>
          </a:xfrm>
          <a:prstGeom prst="rect">
            <a:avLst/>
          </a:prstGeom>
        </p:spPr>
        <p:txBody>
          <a:bodyPr wrap="square">
            <a:spAutoFit/>
          </a:bodyPr>
          <a:lstStyle/>
          <a:p>
            <a:pPr algn="ctr">
              <a:spcAft>
                <a:spcPts val="1000"/>
              </a:spcAft>
            </a:pPr>
            <a:r>
              <a:rPr lang="en-US" sz="2000" b="1" i="1" dirty="0">
                <a:latin typeface="Times New Roman" panose="02020603050405020304" pitchFamily="18" charset="0"/>
                <a:ea typeface="Calibri" panose="020F0502020204030204" pitchFamily="34" charset="0"/>
                <a:cs typeface="Arial" panose="020B0604020202020204" pitchFamily="34" charset="0"/>
              </a:rPr>
              <a:t>Figure 6: The demand percentage for each product in the local market</a:t>
            </a:r>
            <a:endParaRPr lang="en-US" sz="2000" b="1"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288956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781965471"/>
              </p:ext>
            </p:extLst>
          </p:nvPr>
        </p:nvGraphicFramePr>
        <p:xfrm>
          <a:off x="6514395" y="813678"/>
          <a:ext cx="5536578" cy="3417128"/>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16</a:t>
            </a:fld>
            <a:endParaRPr lang="en-US"/>
          </a:p>
        </p:txBody>
      </p:sp>
      <p:graphicFrame>
        <p:nvGraphicFramePr>
          <p:cNvPr id="5" name="Chart 4"/>
          <p:cNvGraphicFramePr/>
          <p:nvPr>
            <p:extLst>
              <p:ext uri="{D42A27DB-BD31-4B8C-83A1-F6EECF244321}">
                <p14:modId xmlns:p14="http://schemas.microsoft.com/office/powerpoint/2010/main" val="2092334469"/>
              </p:ext>
            </p:extLst>
          </p:nvPr>
        </p:nvGraphicFramePr>
        <p:xfrm>
          <a:off x="1405721" y="801531"/>
          <a:ext cx="4995080" cy="3374684"/>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1246495" y="4341996"/>
            <a:ext cx="5031476" cy="1015663"/>
          </a:xfrm>
          <a:prstGeom prst="rect">
            <a:avLst/>
          </a:prstGeom>
        </p:spPr>
        <p:txBody>
          <a:bodyPr wrap="square">
            <a:spAutoFit/>
          </a:bodyPr>
          <a:lstStyle/>
          <a:p>
            <a:pPr algn="ctr">
              <a:spcAft>
                <a:spcPts val="1000"/>
              </a:spcAft>
            </a:pPr>
            <a:r>
              <a:rPr lang="en-US" sz="2000" b="1" i="1" dirty="0">
                <a:latin typeface="Times New Roman" panose="02020603050405020304" pitchFamily="18" charset="0"/>
                <a:ea typeface="Calibri" panose="020F0502020204030204" pitchFamily="34" charset="0"/>
                <a:cs typeface="Arial" panose="020B0604020202020204" pitchFamily="34" charset="0"/>
              </a:rPr>
              <a:t>Figure 7: The percentage of non-customers willing to deal with </a:t>
            </a:r>
            <a:r>
              <a:rPr lang="en-US" sz="2000" b="1" i="1" dirty="0" err="1">
                <a:latin typeface="Times New Roman" panose="02020603050405020304" pitchFamily="18" charset="0"/>
                <a:ea typeface="Calibri" panose="020F0502020204030204" pitchFamily="34" charset="0"/>
                <a:cs typeface="Arial" panose="020B0604020202020204" pitchFamily="34" charset="0"/>
              </a:rPr>
              <a:t>Shalhoub</a:t>
            </a:r>
            <a:r>
              <a:rPr lang="en-US" sz="2000" b="1" i="1" dirty="0">
                <a:latin typeface="Times New Roman" panose="02020603050405020304" pitchFamily="18" charset="0"/>
                <a:ea typeface="Calibri" panose="020F0502020204030204" pitchFamily="34" charset="0"/>
                <a:cs typeface="Arial" panose="020B0604020202020204" pitchFamily="34" charset="0"/>
              </a:rPr>
              <a:t> Nuts in the future</a:t>
            </a:r>
            <a:endParaRPr lang="en-US" sz="2000" b="1" i="1"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7563488" y="4341996"/>
            <a:ext cx="4487485" cy="1015663"/>
          </a:xfrm>
          <a:prstGeom prst="rect">
            <a:avLst/>
          </a:prstGeom>
        </p:spPr>
        <p:txBody>
          <a:bodyPr wrap="square">
            <a:spAutoFit/>
          </a:bodyPr>
          <a:lstStyle/>
          <a:p>
            <a:r>
              <a:rPr lang="en-US" sz="2000" b="1" i="1" dirty="0">
                <a:latin typeface="Times New Roman" panose="02020603050405020304" pitchFamily="18" charset="0"/>
                <a:ea typeface="Calibri" panose="020F0502020204030204" pitchFamily="34" charset="0"/>
              </a:rPr>
              <a:t>Figure 8: The percentage of customers who could sell additional quantities of </a:t>
            </a:r>
            <a:r>
              <a:rPr lang="en-US" sz="2000" b="1" i="1" dirty="0" err="1">
                <a:latin typeface="Times New Roman" panose="02020603050405020304" pitchFamily="18" charset="0"/>
                <a:ea typeface="Calibri" panose="020F0502020204030204" pitchFamily="34" charset="0"/>
              </a:rPr>
              <a:t>Shalhoub</a:t>
            </a:r>
            <a:r>
              <a:rPr lang="en-US" sz="2000" b="1" i="1" dirty="0">
                <a:latin typeface="Times New Roman" panose="02020603050405020304" pitchFamily="18" charset="0"/>
                <a:ea typeface="Calibri" panose="020F0502020204030204" pitchFamily="34" charset="0"/>
              </a:rPr>
              <a:t> Nuts products</a:t>
            </a:r>
            <a:endParaRPr lang="en-US" sz="2000" b="1" i="1" dirty="0"/>
          </a:p>
        </p:txBody>
      </p:sp>
    </p:spTree>
    <p:extLst>
      <p:ext uri="{BB962C8B-B14F-4D97-AF65-F5344CB8AC3E}">
        <p14:creationId xmlns:p14="http://schemas.microsoft.com/office/powerpoint/2010/main" val="2134353752"/>
      </p:ext>
    </p:extLst>
  </p:cSld>
  <p:clrMapOvr>
    <a:masterClrMapping/>
  </p:clrMapOvr>
  <p:transition spd="slow">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452" y="139890"/>
            <a:ext cx="7605098" cy="965579"/>
          </a:xfrm>
        </p:spPr>
        <p:txBody>
          <a:bodyPr>
            <a:normAutofit/>
          </a:bodyPr>
          <a:lstStyle/>
          <a:p>
            <a:pPr marL="457200" indent="-457200">
              <a:buFont typeface="Wingdings" panose="05000000000000000000" pitchFamily="2" charset="2"/>
              <a:buChar char="Ø"/>
            </a:pPr>
            <a:r>
              <a:rPr lang="en-US" sz="2800" b="1" i="1" dirty="0" smtClean="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Network design in the supply chain </a:t>
            </a:r>
          </a:p>
        </p:txBody>
      </p:sp>
      <p:sp>
        <p:nvSpPr>
          <p:cNvPr id="3" name="Content Placeholder 2"/>
          <p:cNvSpPr>
            <a:spLocks noGrp="1"/>
          </p:cNvSpPr>
          <p:nvPr>
            <p:ph idx="1"/>
          </p:nvPr>
        </p:nvSpPr>
        <p:spPr>
          <a:xfrm>
            <a:off x="1514901" y="1105469"/>
            <a:ext cx="10677099" cy="4640238"/>
          </a:xfrm>
        </p:spPr>
        <p:txBody>
          <a:bodyPr>
            <a:normAutofit/>
          </a:bodyPr>
          <a:lstStyle/>
          <a:p>
            <a:pPr>
              <a:lnSpc>
                <a:spcPct val="150000"/>
              </a:lnSpc>
            </a:pPr>
            <a:r>
              <a:rPr lang="en-US" sz="2000" b="1" i="1" dirty="0">
                <a:latin typeface="Times New Roman" panose="02020603050405020304" pitchFamily="18" charset="0"/>
                <a:cs typeface="Times New Roman" panose="02020603050405020304" pitchFamily="18" charset="0"/>
              </a:rPr>
              <a:t>The first model </a:t>
            </a:r>
            <a:r>
              <a:rPr lang="en-US" sz="2000" b="1" i="1" dirty="0" smtClean="0">
                <a:latin typeface="Times New Roman" panose="02020603050405020304" pitchFamily="18" charset="0"/>
                <a:cs typeface="Times New Roman" panose="02020603050405020304" pitchFamily="18" charset="0"/>
              </a:rPr>
              <a:t>: </a:t>
            </a:r>
            <a:r>
              <a:rPr lang="en-US" sz="2000" i="1" dirty="0" smtClean="0">
                <a:latin typeface="Times New Roman" panose="02020603050405020304" pitchFamily="18" charset="0"/>
                <a:cs typeface="Times New Roman" panose="02020603050405020304" pitchFamily="18" charset="0"/>
              </a:rPr>
              <a:t>is </a:t>
            </a:r>
            <a:r>
              <a:rPr lang="en-US" sz="2000" i="1" dirty="0">
                <a:latin typeface="Times New Roman" panose="02020603050405020304" pitchFamily="18" charset="0"/>
                <a:cs typeface="Times New Roman" panose="02020603050405020304" pitchFamily="18" charset="0"/>
              </a:rPr>
              <a:t>to assist the current situation of the factory. We made the supply chain network in which a market is supplied from only one factory, referred to a seven sources. The plant location model discussed earlier needs some modification to accommodate this constraint</a:t>
            </a:r>
            <a:r>
              <a:rPr lang="en-US" sz="2000" i="1" dirty="0" smtClean="0">
                <a:latin typeface="Times New Roman" panose="02020603050405020304" pitchFamily="18" charset="0"/>
                <a:cs typeface="Times New Roman" panose="02020603050405020304" pitchFamily="18" charset="0"/>
              </a:rPr>
              <a:t>.</a:t>
            </a:r>
          </a:p>
          <a:p>
            <a:pPr>
              <a:lnSpc>
                <a:spcPct val="150000"/>
              </a:lnSpc>
            </a:pPr>
            <a:r>
              <a:rPr lang="en-US" sz="2000" b="1" i="1" dirty="0" smtClean="0">
                <a:latin typeface="Times New Roman" panose="02020603050405020304" pitchFamily="18" charset="0"/>
                <a:cs typeface="Times New Roman" panose="02020603050405020304" pitchFamily="18" charset="0"/>
              </a:rPr>
              <a:t>Decision </a:t>
            </a:r>
            <a:r>
              <a:rPr lang="en-US" sz="2000" b="1" i="1" dirty="0">
                <a:latin typeface="Times New Roman" panose="02020603050405020304" pitchFamily="18" charset="0"/>
                <a:cs typeface="Times New Roman" panose="02020603050405020304" pitchFamily="18" charset="0"/>
              </a:rPr>
              <a:t>variables</a:t>
            </a:r>
            <a:r>
              <a:rPr lang="en-US" sz="2000" i="1" dirty="0">
                <a:latin typeface="Times New Roman" panose="02020603050405020304" pitchFamily="18" charset="0"/>
                <a:cs typeface="Times New Roman" panose="02020603050405020304" pitchFamily="18" charset="0"/>
              </a:rPr>
              <a:t>: decide whither if factory is located at site I , and decide which site H must be supplied.</a:t>
            </a:r>
          </a:p>
          <a:p>
            <a:pPr>
              <a:lnSpc>
                <a:spcPct val="150000"/>
              </a:lnSpc>
            </a:pPr>
            <a:r>
              <a:rPr lang="en-US" sz="2000" b="1" i="1" dirty="0">
                <a:latin typeface="Times New Roman" panose="02020603050405020304" pitchFamily="18" charset="0"/>
                <a:cs typeface="Times New Roman" panose="02020603050405020304" pitchFamily="18" charset="0"/>
              </a:rPr>
              <a:t>Objective Function: </a:t>
            </a:r>
            <a:r>
              <a:rPr lang="en-US" sz="2000" i="1" dirty="0">
                <a:latin typeface="Times New Roman" panose="02020603050405020304" pitchFamily="18" charset="0"/>
                <a:cs typeface="Times New Roman" panose="02020603050405020304" pitchFamily="18" charset="0"/>
              </a:rPr>
              <a:t>minimum cost of the resulting supply chain network while providing customers with the appropriate responsiveness. Operation cost of one kilogram, shipping cost required to ship raw material from suppliers H to factory I, and the fixed cost of the factory at site I.</a:t>
            </a:r>
          </a:p>
          <a:p>
            <a:endParaRPr lang="en-US" dirty="0"/>
          </a:p>
        </p:txBody>
      </p:sp>
      <p:sp>
        <p:nvSpPr>
          <p:cNvPr id="4" name="Slide Number Placeholder 3"/>
          <p:cNvSpPr>
            <a:spLocks noGrp="1"/>
          </p:cNvSpPr>
          <p:nvPr>
            <p:ph type="sldNum" sz="quarter" idx="12"/>
          </p:nvPr>
        </p:nvSpPr>
        <p:spPr/>
        <p:txBody>
          <a:bodyPr/>
          <a:lstStyle/>
          <a:p>
            <a:fld id="{E5D870FC-239B-43ED-89AD-1C8E1F375264}" type="slidenum">
              <a:rPr lang="en-US" smtClean="0"/>
              <a:t>17</a:t>
            </a:fld>
            <a:endParaRPr lang="en-US"/>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4770" y="5329907"/>
            <a:ext cx="6123295" cy="1074448"/>
          </a:xfrm>
          <a:prstGeom prst="rect">
            <a:avLst/>
          </a:prstGeom>
          <a:solidFill>
            <a:schemeClr val="tx1"/>
          </a:solidFill>
          <a:ln>
            <a:solidFill>
              <a:schemeClr val="tx2"/>
            </a:solidFill>
          </a:ln>
        </p:spPr>
      </p:pic>
    </p:spTree>
    <p:extLst>
      <p:ext uri="{BB962C8B-B14F-4D97-AF65-F5344CB8AC3E}">
        <p14:creationId xmlns:p14="http://schemas.microsoft.com/office/powerpoint/2010/main" val="72602175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stretch>
            <a:fillRect/>
          </a:stretch>
        </p:blipFill>
        <p:spPr>
          <a:xfrm>
            <a:off x="1882506" y="365994"/>
            <a:ext cx="9620517" cy="4738269"/>
          </a:xfrm>
          <a:prstGeom prst="rect">
            <a:avLst/>
          </a:prstGeom>
        </p:spPr>
      </p:pic>
      <p:sp>
        <p:nvSpPr>
          <p:cNvPr id="4" name="Slide Number Placeholder 3"/>
          <p:cNvSpPr>
            <a:spLocks noGrp="1"/>
          </p:cNvSpPr>
          <p:nvPr>
            <p:ph type="sldNum" sz="quarter" idx="12"/>
          </p:nvPr>
        </p:nvSpPr>
        <p:spPr/>
        <p:txBody>
          <a:bodyPr/>
          <a:lstStyle/>
          <a:p>
            <a:fld id="{E5D870FC-239B-43ED-89AD-1C8E1F375264}" type="slidenum">
              <a:rPr lang="en-US" smtClean="0"/>
              <a:t>18</a:t>
            </a:fld>
            <a:endParaRPr lang="en-US"/>
          </a:p>
        </p:txBody>
      </p:sp>
      <p:sp>
        <p:nvSpPr>
          <p:cNvPr id="6" name="Rectangle 5"/>
          <p:cNvSpPr/>
          <p:nvPr/>
        </p:nvSpPr>
        <p:spPr>
          <a:xfrm>
            <a:off x="4049090" y="5371077"/>
            <a:ext cx="5231388" cy="400110"/>
          </a:xfrm>
          <a:prstGeom prst="rect">
            <a:avLst/>
          </a:prstGeom>
        </p:spPr>
        <p:txBody>
          <a:bodyPr wrap="square">
            <a:spAutoFit/>
          </a:bodyPr>
          <a:lstStyle/>
          <a:p>
            <a:pPr algn="ctr">
              <a:spcAft>
                <a:spcPts val="1000"/>
              </a:spcAft>
            </a:pPr>
            <a:r>
              <a:rPr lang="en-US" sz="2000" b="1" i="1" dirty="0">
                <a:latin typeface="Times New Roman" panose="02020603050405020304" pitchFamily="18" charset="0"/>
                <a:ea typeface="Calibri" panose="020F0502020204030204" pitchFamily="34" charset="0"/>
                <a:cs typeface="Times New Roman" panose="02020603050405020304" pitchFamily="18" charset="0"/>
              </a:rPr>
              <a:t>Figure 1: Supply Chain Management Model 1</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7219018"/>
      </p:ext>
    </p:extLst>
  </p:cSld>
  <p:clrMapOvr>
    <a:masterClrMapping/>
  </p:clrMapOvr>
  <p:transition spd="slow">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stretch>
            <a:fillRect/>
          </a:stretch>
        </p:blipFill>
        <p:spPr>
          <a:xfrm>
            <a:off x="1466902" y="1079462"/>
            <a:ext cx="6244083" cy="3778250"/>
          </a:xfrm>
          <a:prstGeom prst="rect">
            <a:avLst/>
          </a:prstGeom>
        </p:spPr>
      </p:pic>
      <p:sp>
        <p:nvSpPr>
          <p:cNvPr id="4" name="Slide Number Placeholder 3"/>
          <p:cNvSpPr>
            <a:spLocks noGrp="1"/>
          </p:cNvSpPr>
          <p:nvPr>
            <p:ph type="sldNum" sz="quarter" idx="12"/>
          </p:nvPr>
        </p:nvSpPr>
        <p:spPr/>
        <p:txBody>
          <a:bodyPr/>
          <a:lstStyle/>
          <a:p>
            <a:fld id="{E5D870FC-239B-43ED-89AD-1C8E1F375264}" type="slidenum">
              <a:rPr lang="en-US" smtClean="0"/>
              <a:t>19</a:t>
            </a:fld>
            <a:endParaRPr lang="en-US"/>
          </a:p>
        </p:txBody>
      </p:sp>
      <p:pic>
        <p:nvPicPr>
          <p:cNvPr id="6" name="Picture 5" descr="C:\Users\Administrator\Desktop\New folder\results of model 1.PNG"/>
          <p:cNvPicPr/>
          <p:nvPr/>
        </p:nvPicPr>
        <p:blipFill>
          <a:blip r:embed="rId3">
            <a:extLst>
              <a:ext uri="{28A0092B-C50C-407E-A947-70E740481C1C}">
                <a14:useLocalDpi xmlns:a14="http://schemas.microsoft.com/office/drawing/2010/main" val="0"/>
              </a:ext>
            </a:extLst>
          </a:blip>
          <a:srcRect/>
          <a:stretch>
            <a:fillRect/>
          </a:stretch>
        </p:blipFill>
        <p:spPr bwMode="auto">
          <a:xfrm>
            <a:off x="7933900" y="1079462"/>
            <a:ext cx="3971497" cy="3778249"/>
          </a:xfrm>
          <a:prstGeom prst="rect">
            <a:avLst/>
          </a:prstGeom>
          <a:noFill/>
          <a:ln>
            <a:noFill/>
          </a:ln>
        </p:spPr>
      </p:pic>
    </p:spTree>
    <p:extLst>
      <p:ext uri="{BB962C8B-B14F-4D97-AF65-F5344CB8AC3E}">
        <p14:creationId xmlns:p14="http://schemas.microsoft.com/office/powerpoint/2010/main" val="2376870710"/>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097" y="436361"/>
            <a:ext cx="3930485" cy="665185"/>
          </a:xfrm>
        </p:spPr>
        <p:txBody>
          <a:bodyPr>
            <a:normAutofit/>
          </a:bodyPr>
          <a:lstStyle/>
          <a:p>
            <a:pPr marL="457200" indent="-457200" algn="ctr">
              <a:buFont typeface="Wingdings" panose="05000000000000000000" pitchFamily="2" charset="2"/>
              <a:buChar char="q"/>
            </a:pPr>
            <a:r>
              <a:rPr lang="en-US" sz="2800" b="1" i="1" dirty="0" smtClean="0">
                <a:solidFill>
                  <a:schemeClr val="tx1"/>
                </a:solidFill>
                <a:latin typeface="Times New Roman" pitchFamily="18" charset="0"/>
                <a:cs typeface="Times New Roman" pitchFamily="18" charset="0"/>
              </a:rPr>
              <a:t>Agenda :</a:t>
            </a:r>
            <a:endParaRPr lang="en-US" sz="2800" i="1" dirty="0">
              <a:latin typeface="Times New Roman" pitchFamily="18" charset="0"/>
              <a:cs typeface="Times New Roman" pitchFamily="18" charset="0"/>
            </a:endParaRPr>
          </a:p>
        </p:txBody>
      </p:sp>
      <p:sp>
        <p:nvSpPr>
          <p:cNvPr id="3" name="Content Placeholder 2"/>
          <p:cNvSpPr>
            <a:spLocks noGrp="1"/>
          </p:cNvSpPr>
          <p:nvPr>
            <p:ph idx="1"/>
          </p:nvPr>
        </p:nvSpPr>
        <p:spPr>
          <a:xfrm>
            <a:off x="2287213" y="1201964"/>
            <a:ext cx="8915400" cy="5281683"/>
          </a:xfrm>
        </p:spPr>
        <p:txBody>
          <a:bodyPr>
            <a:normAutofit lnSpcReduction="10000"/>
          </a:bodyPr>
          <a:lstStyle/>
          <a:p>
            <a:pPr>
              <a:lnSpc>
                <a:spcPct val="150000"/>
              </a:lnSpc>
            </a:pPr>
            <a:r>
              <a:rPr lang="en-US" sz="2000" b="1" i="1" dirty="0" smtClean="0">
                <a:solidFill>
                  <a:schemeClr val="tx1"/>
                </a:solidFill>
                <a:latin typeface="Times New Roman" pitchFamily="18" charset="0"/>
                <a:cs typeface="Times New Roman" pitchFamily="18" charset="0"/>
              </a:rPr>
              <a:t>Introduction about company </a:t>
            </a:r>
          </a:p>
          <a:p>
            <a:pPr>
              <a:lnSpc>
                <a:spcPct val="150000"/>
              </a:lnSpc>
            </a:pPr>
            <a:r>
              <a:rPr lang="en-US" sz="2000" b="1" i="1" dirty="0" smtClean="0">
                <a:solidFill>
                  <a:schemeClr val="tx1"/>
                </a:solidFill>
                <a:latin typeface="Times New Roman" pitchFamily="18" charset="0"/>
                <a:cs typeface="Times New Roman" pitchFamily="18" charset="0"/>
              </a:rPr>
              <a:t>Problem statement </a:t>
            </a:r>
          </a:p>
          <a:p>
            <a:pPr>
              <a:lnSpc>
                <a:spcPct val="150000"/>
              </a:lnSpc>
            </a:pPr>
            <a:r>
              <a:rPr lang="en-US" sz="2000" b="1" i="1" dirty="0" smtClean="0">
                <a:solidFill>
                  <a:schemeClr val="tx1"/>
                </a:solidFill>
                <a:latin typeface="Times New Roman" pitchFamily="18" charset="0"/>
                <a:cs typeface="Times New Roman" pitchFamily="18" charset="0"/>
              </a:rPr>
              <a:t>Objectives</a:t>
            </a:r>
          </a:p>
          <a:p>
            <a:pPr>
              <a:lnSpc>
                <a:spcPct val="150000"/>
              </a:lnSpc>
            </a:pPr>
            <a:r>
              <a:rPr lang="en-US" sz="2000" b="1" i="1" dirty="0" smtClean="0">
                <a:solidFill>
                  <a:schemeClr val="tx1"/>
                </a:solidFill>
                <a:latin typeface="Times New Roman" pitchFamily="18" charset="0"/>
                <a:cs typeface="Times New Roman" pitchFamily="18" charset="0"/>
              </a:rPr>
              <a:t>Market Study</a:t>
            </a:r>
          </a:p>
          <a:p>
            <a:pPr>
              <a:lnSpc>
                <a:spcPct val="150000"/>
              </a:lnSpc>
            </a:pPr>
            <a:r>
              <a:rPr lang="en-US" sz="2000" b="1" i="1" dirty="0" smtClean="0">
                <a:solidFill>
                  <a:schemeClr val="tx1"/>
                </a:solidFill>
                <a:latin typeface="Times New Roman" pitchFamily="18" charset="0"/>
                <a:cs typeface="Times New Roman" pitchFamily="18" charset="0"/>
              </a:rPr>
              <a:t>Facility planning and layout </a:t>
            </a:r>
            <a:endParaRPr lang="en-US" sz="2000" b="1" i="1" dirty="0">
              <a:solidFill>
                <a:schemeClr val="tx1"/>
              </a:solidFill>
              <a:latin typeface="Times New Roman" pitchFamily="18" charset="0"/>
              <a:cs typeface="Times New Roman" pitchFamily="18" charset="0"/>
            </a:endParaRPr>
          </a:p>
          <a:p>
            <a:pPr>
              <a:lnSpc>
                <a:spcPct val="150000"/>
              </a:lnSpc>
            </a:pPr>
            <a:r>
              <a:rPr lang="en-US" sz="2000" b="1" i="1" dirty="0">
                <a:solidFill>
                  <a:schemeClr val="tx1"/>
                </a:solidFill>
                <a:latin typeface="Times New Roman" pitchFamily="18" charset="0"/>
                <a:cs typeface="Times New Roman" pitchFamily="18" charset="0"/>
              </a:rPr>
              <a:t>Literature review</a:t>
            </a:r>
          </a:p>
          <a:p>
            <a:pPr>
              <a:lnSpc>
                <a:spcPct val="150000"/>
              </a:lnSpc>
            </a:pPr>
            <a:r>
              <a:rPr lang="en-US" sz="2000" b="1" i="1" dirty="0" smtClean="0">
                <a:solidFill>
                  <a:schemeClr val="tx1"/>
                </a:solidFill>
                <a:latin typeface="Times New Roman" pitchFamily="18" charset="0"/>
                <a:cs typeface="Times New Roman" pitchFamily="18" charset="0"/>
              </a:rPr>
              <a:t>Methodology</a:t>
            </a:r>
          </a:p>
          <a:p>
            <a:pPr>
              <a:lnSpc>
                <a:spcPct val="150000"/>
              </a:lnSpc>
            </a:pPr>
            <a:r>
              <a:rPr lang="en-US" sz="2000" b="1" i="1" dirty="0" smtClean="0">
                <a:solidFill>
                  <a:schemeClr val="tx1"/>
                </a:solidFill>
                <a:latin typeface="Times New Roman" pitchFamily="18" charset="0"/>
                <a:cs typeface="Times New Roman" pitchFamily="18" charset="0"/>
              </a:rPr>
              <a:t>Future work </a:t>
            </a:r>
            <a:endParaRPr lang="en-US" sz="2000" b="1" i="1" dirty="0">
              <a:solidFill>
                <a:schemeClr val="tx1"/>
              </a:solidFill>
              <a:latin typeface="Times New Roman" pitchFamily="18" charset="0"/>
              <a:cs typeface="Times New Roman" pitchFamily="18" charset="0"/>
            </a:endParaRPr>
          </a:p>
          <a:p>
            <a:pPr>
              <a:lnSpc>
                <a:spcPct val="150000"/>
              </a:lnSpc>
            </a:pPr>
            <a:r>
              <a:rPr lang="en-US" sz="2000" b="1" i="1" dirty="0" smtClean="0">
                <a:solidFill>
                  <a:schemeClr val="tx1"/>
                </a:solidFill>
                <a:latin typeface="Times New Roman" pitchFamily="18" charset="0"/>
                <a:cs typeface="Times New Roman" pitchFamily="18" charset="0"/>
              </a:rPr>
              <a:t>Conclusion </a:t>
            </a:r>
            <a:endParaRPr lang="en-US" sz="2000" i="1" dirty="0"/>
          </a:p>
        </p:txBody>
      </p:sp>
      <p:sp>
        <p:nvSpPr>
          <p:cNvPr id="4" name="Slide Number Placeholder 3"/>
          <p:cNvSpPr>
            <a:spLocks noGrp="1"/>
          </p:cNvSpPr>
          <p:nvPr>
            <p:ph type="sldNum" sz="quarter" idx="12"/>
          </p:nvPr>
        </p:nvSpPr>
        <p:spPr/>
        <p:txBody>
          <a:bodyPr/>
          <a:lstStyle/>
          <a:p>
            <a:fld id="{E5D870FC-239B-43ED-89AD-1C8E1F375264}" type="slidenum">
              <a:rPr lang="en-US" smtClean="0">
                <a:solidFill>
                  <a:schemeClr val="tx1"/>
                </a:solidFill>
              </a:rPr>
              <a:t>2</a:t>
            </a:fld>
            <a:endParaRPr lang="en-US" dirty="0">
              <a:solidFill>
                <a:schemeClr val="tx1"/>
              </a:solidFill>
            </a:endParaRPr>
          </a:p>
        </p:txBody>
      </p:sp>
    </p:spTree>
    <p:extLst>
      <p:ext uri="{BB962C8B-B14F-4D97-AF65-F5344CB8AC3E}">
        <p14:creationId xmlns:p14="http://schemas.microsoft.com/office/powerpoint/2010/main" val="2518194725"/>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1945" y="136477"/>
            <a:ext cx="7861111" cy="1378424"/>
          </a:xfrm>
        </p:spPr>
        <p:txBody>
          <a:bodyPr>
            <a:normAutofit/>
          </a:bodyPr>
          <a:lstStyle/>
          <a:p>
            <a:pPr marL="457200" indent="-457200">
              <a:buFont typeface="Wingdings" panose="05000000000000000000" pitchFamily="2" charset="2"/>
              <a:buChar char="ü"/>
            </a:pPr>
            <a:r>
              <a:rPr lang="en-US" sz="2800" b="1" i="1" dirty="0" smtClean="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Result for Network design in the supply chain</a:t>
            </a:r>
            <a:br>
              <a:rPr lang="en-US" sz="2800" b="1" i="1" dirty="0">
                <a:latin typeface="Times New Roman" panose="02020603050405020304" pitchFamily="18" charset="0"/>
                <a:cs typeface="Times New Roman" panose="02020603050405020304" pitchFamily="18" charset="0"/>
              </a:rPr>
            </a:br>
            <a:endParaRPr lang="en-US" sz="2800"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E5D870FC-239B-43ED-89AD-1C8E1F375264}" type="slidenum">
              <a:rPr lang="en-US" smtClean="0"/>
              <a:t>20</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604735329"/>
              </p:ext>
            </p:extLst>
          </p:nvPr>
        </p:nvGraphicFramePr>
        <p:xfrm>
          <a:off x="2674960" y="1487605"/>
          <a:ext cx="8147713" cy="4148920"/>
        </p:xfrm>
        <a:graphic>
          <a:graphicData uri="http://schemas.openxmlformats.org/drawingml/2006/table">
            <a:tbl>
              <a:tblPr firstRow="1" firstCol="1" bandRow="1">
                <a:tableStyleId>{5C22544A-7EE6-4342-B048-85BDC9FD1C3A}</a:tableStyleId>
              </a:tblPr>
              <a:tblGrid>
                <a:gridCol w="2475254"/>
                <a:gridCol w="2941569"/>
                <a:gridCol w="2730890"/>
              </a:tblGrid>
              <a:tr h="684051">
                <a:tc>
                  <a:txBody>
                    <a:bodyPr/>
                    <a:lstStyle/>
                    <a:p>
                      <a:pPr algn="ctr">
                        <a:lnSpc>
                          <a:spcPct val="115000"/>
                        </a:lnSpc>
                        <a:spcAft>
                          <a:spcPts val="0"/>
                        </a:spcAft>
                      </a:pPr>
                      <a:r>
                        <a:rPr lang="en-US" sz="1800" i="1" dirty="0">
                          <a:solidFill>
                            <a:schemeClr val="bg1"/>
                          </a:solidFill>
                          <a:effectLst/>
                          <a:latin typeface="Times New Roman" panose="02020603050405020304" pitchFamily="18" charset="0"/>
                          <a:cs typeface="Times New Roman" panose="02020603050405020304" pitchFamily="18" charset="0"/>
                        </a:rPr>
                        <a:t>Objective Function</a:t>
                      </a:r>
                      <a:endParaRPr lang="en-US" sz="1800" i="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Choose suppliers</a:t>
                      </a:r>
                      <a:endParaRPr lang="en-US" sz="1800" b="1"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i="1" dirty="0">
                          <a:effectLst/>
                          <a:latin typeface="Times New Roman" panose="02020603050405020304" pitchFamily="18" charset="0"/>
                          <a:cs typeface="Times New Roman" panose="02020603050405020304" pitchFamily="18" charset="0"/>
                        </a:rPr>
                        <a:t>Quantity shipped from Suppliers to factory</a:t>
                      </a:r>
                      <a:endParaRPr lang="en-US" sz="1800" i="1" dirty="0">
                        <a:effectLst/>
                        <a:latin typeface="Times New Roman" panose="02020603050405020304" pitchFamily="18" charset="0"/>
                        <a:ea typeface="Calibri"/>
                        <a:cs typeface="Times New Roman" panose="02020603050405020304" pitchFamily="18" charset="0"/>
                      </a:endParaRPr>
                    </a:p>
                  </a:txBody>
                  <a:tcPr marL="68580" marR="68580" marT="0" marB="0"/>
                </a:tc>
              </a:tr>
              <a:tr h="3464869">
                <a:tc>
                  <a:txBody>
                    <a:bodyPr/>
                    <a:lstStyle/>
                    <a:p>
                      <a:pPr algn="ctr">
                        <a:lnSpc>
                          <a:spcPct val="115000"/>
                        </a:lnSpc>
                        <a:spcAft>
                          <a:spcPts val="0"/>
                        </a:spcAft>
                      </a:pPr>
                      <a:r>
                        <a:rPr lang="en-US" sz="1200" dirty="0">
                          <a:effectLst/>
                        </a:rPr>
                        <a:t> </a:t>
                      </a:r>
                      <a:endParaRPr lang="en-US" sz="1100" dirty="0">
                        <a:effectLst/>
                      </a:endParaRPr>
                    </a:p>
                    <a:p>
                      <a:pPr algn="ctr">
                        <a:lnSpc>
                          <a:spcPct val="115000"/>
                        </a:lnSpc>
                        <a:spcAft>
                          <a:spcPts val="0"/>
                        </a:spcAft>
                      </a:pPr>
                      <a:r>
                        <a:rPr lang="en-US" sz="1200" dirty="0">
                          <a:effectLst/>
                        </a:rPr>
                        <a:t> </a:t>
                      </a:r>
                      <a:endParaRPr lang="en-US" sz="1100" dirty="0">
                        <a:effectLst/>
                      </a:endParaRPr>
                    </a:p>
                    <a:p>
                      <a:pPr algn="ctr">
                        <a:lnSpc>
                          <a:spcPct val="115000"/>
                        </a:lnSpc>
                        <a:spcAft>
                          <a:spcPts val="0"/>
                        </a:spcAft>
                      </a:pPr>
                      <a:r>
                        <a:rPr lang="en-US" sz="1200" dirty="0">
                          <a:effectLst/>
                        </a:rPr>
                        <a:t> </a:t>
                      </a:r>
                      <a:endParaRPr lang="en-US" sz="1100" dirty="0">
                        <a:effectLst/>
                      </a:endParaRPr>
                    </a:p>
                    <a:p>
                      <a:pPr algn="ctr">
                        <a:lnSpc>
                          <a:spcPct val="115000"/>
                        </a:lnSpc>
                        <a:spcAft>
                          <a:spcPts val="0"/>
                        </a:spcAft>
                      </a:pPr>
                      <a:r>
                        <a:rPr lang="en-US" sz="1200" dirty="0">
                          <a:effectLst/>
                        </a:rPr>
                        <a:t> </a:t>
                      </a:r>
                      <a:endParaRPr lang="en-US" sz="1100" dirty="0">
                        <a:effectLst/>
                      </a:endParaRPr>
                    </a:p>
                    <a:p>
                      <a:pPr algn="ctr">
                        <a:lnSpc>
                          <a:spcPct val="115000"/>
                        </a:lnSpc>
                        <a:spcAft>
                          <a:spcPts val="0"/>
                        </a:spcAft>
                      </a:pPr>
                      <a:r>
                        <a:rPr lang="en-US" sz="1200" dirty="0">
                          <a:effectLst/>
                        </a:rPr>
                        <a:t> </a:t>
                      </a:r>
                      <a:endParaRPr lang="en-US" sz="1100" dirty="0">
                        <a:effectLst/>
                      </a:endParaRPr>
                    </a:p>
                    <a:p>
                      <a:pPr algn="ctr">
                        <a:lnSpc>
                          <a:spcPct val="115000"/>
                        </a:lnSpc>
                        <a:spcAft>
                          <a:spcPts val="0"/>
                        </a:spcAft>
                      </a:pPr>
                      <a:r>
                        <a:rPr lang="en-US" sz="1200" dirty="0">
                          <a:effectLst/>
                        </a:rPr>
                        <a:t> NIS</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r>
                        <a:rPr lang="en-US" sz="1200" dirty="0">
                          <a:effectLst/>
                        </a:rPr>
                        <a:t> </a:t>
                      </a:r>
                      <a:endParaRPr lang="en-US" sz="1100" dirty="0">
                        <a:effectLst/>
                      </a:endParaRPr>
                    </a:p>
                    <a:p>
                      <a:pPr algn="ctr">
                        <a:lnSpc>
                          <a:spcPct val="115000"/>
                        </a:lnSpc>
                        <a:spcAft>
                          <a:spcPts val="0"/>
                        </a:spcAft>
                      </a:pPr>
                      <a:r>
                        <a:rPr lang="en-US" sz="1200" dirty="0">
                          <a:effectLst/>
                        </a:rPr>
                        <a:t> </a:t>
                      </a:r>
                      <a:endParaRPr lang="en-US" sz="1100" dirty="0">
                        <a:effectLst/>
                      </a:endParaRPr>
                    </a:p>
                    <a:p>
                      <a:pPr algn="ctr">
                        <a:lnSpc>
                          <a:spcPct val="115000"/>
                        </a:lnSpc>
                        <a:spcAft>
                          <a:spcPts val="0"/>
                        </a:spcAft>
                      </a:pPr>
                      <a:r>
                        <a:rPr lang="en-US" sz="1200" dirty="0">
                          <a:effectLst/>
                        </a:rPr>
                        <a:t> </a:t>
                      </a:r>
                      <a:endParaRPr lang="en-US" sz="1100" dirty="0">
                        <a:effectLst/>
                      </a:endParaRPr>
                    </a:p>
                    <a:p>
                      <a:pPr algn="ctr">
                        <a:lnSpc>
                          <a:spcPct val="115000"/>
                        </a:lnSpc>
                        <a:spcAft>
                          <a:spcPts val="0"/>
                        </a:spcAft>
                      </a:pPr>
                      <a:r>
                        <a:rPr lang="en-US" sz="1200" dirty="0">
                          <a:effectLst/>
                        </a:rPr>
                        <a:t> </a:t>
                      </a:r>
                      <a:endParaRPr lang="en-US" sz="1100" dirty="0">
                        <a:effectLst/>
                      </a:endParaRPr>
                    </a:p>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 </a:t>
                      </a:r>
                    </a:p>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X1=X2=X3=X4=X5=X6=X7=1</a:t>
                      </a:r>
                    </a:p>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X(</a:t>
                      </a:r>
                      <a:r>
                        <a:rPr lang="en-US" sz="1800" b="1" i="1" dirty="0" err="1">
                          <a:effectLst/>
                          <a:latin typeface="Times New Roman" panose="02020603050405020304" pitchFamily="18" charset="0"/>
                          <a:cs typeface="Times New Roman" panose="02020603050405020304" pitchFamily="18" charset="0"/>
                        </a:rPr>
                        <a:t>i</a:t>
                      </a:r>
                      <a:r>
                        <a:rPr lang="en-US" sz="1800" b="1" i="1" dirty="0">
                          <a:effectLst/>
                          <a:latin typeface="Times New Roman" panose="02020603050405020304" pitchFamily="18" charset="0"/>
                          <a:cs typeface="Times New Roman" panose="02020603050405020304" pitchFamily="18" charset="0"/>
                        </a:rPr>
                        <a:t>) Binary </a:t>
                      </a:r>
                      <a:endParaRPr lang="en-US" sz="1800" b="1"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XHI( 1, 1)        0.000000 Kg                                      XHI( 2, 1)        1751600  Kg                              XHI( 3, 1)        0.000000 Kg      </a:t>
                      </a:r>
                    </a:p>
                    <a:p>
                      <a:pPr algn="ct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XHI( 4, 1)        0.000000 Kg          </a:t>
                      </a:r>
                    </a:p>
                    <a:p>
                      <a:pPr algn="ct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XHI( 5, 1)        0.000000 Kg         </a:t>
                      </a:r>
                    </a:p>
                    <a:p>
                      <a:pPr algn="ct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XHI( 6, 1)        0.000000 Kg         </a:t>
                      </a:r>
                    </a:p>
                    <a:p>
                      <a:pPr algn="ct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XHI( 7, 1)        500000.0 Kg         </a:t>
                      </a:r>
                    </a:p>
                    <a:p>
                      <a:pPr>
                        <a:lnSpc>
                          <a:spcPct val="115000"/>
                        </a:lnSpc>
                        <a:spcAft>
                          <a:spcPts val="0"/>
                        </a:spcAft>
                      </a:pPr>
                      <a:r>
                        <a:rPr lang="en-US" sz="1200" dirty="0">
                          <a:effectLst/>
                        </a:rPr>
                        <a:t> </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317813663"/>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137" y="54591"/>
            <a:ext cx="7135740" cy="1074761"/>
          </a:xfrm>
        </p:spPr>
        <p:txBody>
          <a:bodyPr>
            <a:normAutofit/>
          </a:bodyPr>
          <a:lstStyle/>
          <a:p>
            <a:pPr marL="457200" indent="-457200">
              <a:buFont typeface="Wingdings" panose="05000000000000000000" pitchFamily="2" charset="2"/>
              <a:buChar char="Ø"/>
            </a:pPr>
            <a:r>
              <a:rPr lang="en-US" sz="2800" b="1" i="1" dirty="0">
                <a:latin typeface="Times New Roman" panose="02020603050405020304" pitchFamily="18" charset="0"/>
                <a:cs typeface="Times New Roman" panose="02020603050405020304" pitchFamily="18" charset="0"/>
              </a:rPr>
              <a:t>The second model</a:t>
            </a:r>
            <a:endParaRPr lang="en-US" sz="28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35441" y="504967"/>
                <a:ext cx="10167582" cy="4911788"/>
              </a:xfrm>
            </p:spPr>
            <p:txBody>
              <a:bodyPr>
                <a:noAutofit/>
              </a:bodyPr>
              <a:lstStyle/>
              <a:p>
                <a:pPr>
                  <a:lnSpc>
                    <a:spcPct val="150000"/>
                  </a:lnSpc>
                </a:pPr>
                <a:r>
                  <a:rPr lang="en-US" sz="2000" b="1" i="1" dirty="0" smtClean="0">
                    <a:latin typeface="Times New Roman" panose="02020603050405020304" pitchFamily="18" charset="0"/>
                    <a:cs typeface="Times New Roman" panose="02020603050405020304" pitchFamily="18" charset="0"/>
                  </a:rPr>
                  <a:t>was </a:t>
                </a:r>
                <a:r>
                  <a:rPr lang="en-US" sz="2000" b="1" i="1" dirty="0">
                    <a:latin typeface="Times New Roman" panose="02020603050405020304" pitchFamily="18" charset="0"/>
                    <a:cs typeface="Times New Roman" panose="02020603050405020304" pitchFamily="18" charset="0"/>
                  </a:rPr>
                  <a:t>used to decide whether capacity of the factory is enough or not, if it is not, the model decides to open another factory to balance the capacity amount and the quantity demands, and it decides if it can purchase warehouses in order to reduce the cost of shipping from factory to markets</a:t>
                </a:r>
                <a:r>
                  <a:rPr lang="en-US" sz="2000" b="1" i="1" dirty="0" smtClean="0">
                    <a:latin typeface="Times New Roman" panose="02020603050405020304" pitchFamily="18" charset="0"/>
                    <a:cs typeface="Times New Roman" panose="02020603050405020304" pitchFamily="18" charset="0"/>
                  </a:rPr>
                  <a:t>.</a:t>
                </a:r>
              </a:p>
              <a:p>
                <a:pPr>
                  <a:lnSpc>
                    <a:spcPct val="150000"/>
                  </a:lnSpc>
                </a:pPr>
                <a14:m>
                  <m:oMath xmlns:m="http://schemas.openxmlformats.org/officeDocument/2006/math">
                    <m:r>
                      <a:rPr lang="en-US" sz="2000" b="1" i="1">
                        <a:latin typeface="Cambria Math" panose="02040503050406030204" pitchFamily="18" charset="0"/>
                      </a:rPr>
                      <m:t>𝑴𝒊𝒏</m:t>
                    </m:r>
                    <m:r>
                      <a:rPr lang="en-US" sz="2000" b="1" i="1">
                        <a:latin typeface="Cambria Math" panose="02040503050406030204" pitchFamily="18" charset="0"/>
                      </a:rPr>
                      <m:t>=</m:t>
                    </m:r>
                    <m:nary>
                      <m:naryPr>
                        <m:chr m:val="∑"/>
                        <m:limLoc m:val="undOvr"/>
                        <m:ctrlPr>
                          <a:rPr lang="en-US" sz="2000" b="1" i="1">
                            <a:latin typeface="Cambria Math" panose="02040503050406030204" pitchFamily="18" charset="0"/>
                          </a:rPr>
                        </m:ctrlPr>
                      </m:naryPr>
                      <m:sub>
                        <m:r>
                          <a:rPr lang="en-US" sz="2000" b="1" i="1">
                            <a:latin typeface="Cambria Math" panose="02040503050406030204" pitchFamily="18" charset="0"/>
                          </a:rPr>
                          <m:t>𝒊</m:t>
                        </m:r>
                        <m:r>
                          <a:rPr lang="en-US" sz="2000" b="1" i="1">
                            <a:latin typeface="Cambria Math" panose="02040503050406030204" pitchFamily="18" charset="0"/>
                          </a:rPr>
                          <m:t>=</m:t>
                        </m:r>
                        <m:r>
                          <a:rPr lang="en-US" sz="2000" b="1" i="1">
                            <a:latin typeface="Cambria Math" panose="02040503050406030204" pitchFamily="18" charset="0"/>
                          </a:rPr>
                          <m:t>𝟏</m:t>
                        </m:r>
                      </m:sub>
                      <m:sup>
                        <m:r>
                          <a:rPr lang="en-US" sz="2000" b="1" i="1">
                            <a:latin typeface="Cambria Math" panose="02040503050406030204" pitchFamily="18" charset="0"/>
                          </a:rPr>
                          <m:t>𝒏</m:t>
                        </m:r>
                      </m:sup>
                      <m:e>
                        <m:r>
                          <a:rPr lang="en-US" sz="2000" b="1" i="1">
                            <a:latin typeface="Cambria Math" panose="02040503050406030204" pitchFamily="18" charset="0"/>
                          </a:rPr>
                          <m:t>𝑭𝒊</m:t>
                        </m:r>
                        <m:r>
                          <a:rPr lang="en-US" sz="2000" b="1" i="1">
                            <a:latin typeface="Cambria Math" panose="02040503050406030204" pitchFamily="18" charset="0"/>
                          </a:rPr>
                          <m:t>∗</m:t>
                        </m:r>
                        <m:r>
                          <a:rPr lang="en-US" sz="2000" b="1" i="1">
                            <a:latin typeface="Cambria Math" panose="02040503050406030204" pitchFamily="18" charset="0"/>
                          </a:rPr>
                          <m:t>𝒀𝒊</m:t>
                        </m:r>
                        <m:r>
                          <a:rPr lang="en-US" sz="2000" b="1" i="1">
                            <a:latin typeface="Cambria Math" panose="02040503050406030204" pitchFamily="18" charset="0"/>
                          </a:rPr>
                          <m:t>+</m:t>
                        </m:r>
                        <m:nary>
                          <m:naryPr>
                            <m:chr m:val="∑"/>
                            <m:limLoc m:val="undOvr"/>
                            <m:ctrlPr>
                              <a:rPr lang="en-US" sz="2000" b="1" i="1">
                                <a:latin typeface="Cambria Math" panose="02040503050406030204" pitchFamily="18" charset="0"/>
                              </a:rPr>
                            </m:ctrlPr>
                          </m:naryPr>
                          <m:sub>
                            <m:r>
                              <a:rPr lang="en-US" sz="2000" b="1" i="1">
                                <a:latin typeface="Cambria Math" panose="02040503050406030204" pitchFamily="18" charset="0"/>
                              </a:rPr>
                              <m:t>𝒆</m:t>
                            </m:r>
                            <m:r>
                              <a:rPr lang="en-US" sz="2000" b="1" i="1">
                                <a:latin typeface="Cambria Math" panose="02040503050406030204" pitchFamily="18" charset="0"/>
                              </a:rPr>
                              <m:t>=</m:t>
                            </m:r>
                            <m:r>
                              <a:rPr lang="en-US" sz="2000" b="1" i="1">
                                <a:latin typeface="Cambria Math" panose="02040503050406030204" pitchFamily="18" charset="0"/>
                              </a:rPr>
                              <m:t>𝟏</m:t>
                            </m:r>
                          </m:sub>
                          <m:sup>
                            <m:r>
                              <a:rPr lang="en-US" sz="2000" b="1" i="1">
                                <a:latin typeface="Cambria Math" panose="02040503050406030204" pitchFamily="18" charset="0"/>
                              </a:rPr>
                              <m:t>𝒕</m:t>
                            </m:r>
                          </m:sup>
                          <m:e>
                            <m:r>
                              <a:rPr lang="en-US" sz="2000" b="1" i="1">
                                <a:latin typeface="Cambria Math" panose="02040503050406030204" pitchFamily="18" charset="0"/>
                              </a:rPr>
                              <m:t>𝑭𝒆</m:t>
                            </m:r>
                            <m:r>
                              <a:rPr lang="en-US" sz="2000" b="1" i="1">
                                <a:latin typeface="Cambria Math" panose="02040503050406030204" pitchFamily="18" charset="0"/>
                              </a:rPr>
                              <m:t>∗</m:t>
                            </m:r>
                            <m:r>
                              <a:rPr lang="en-US" sz="2000" b="1" i="1">
                                <a:latin typeface="Cambria Math" panose="02040503050406030204" pitchFamily="18" charset="0"/>
                              </a:rPr>
                              <m:t>𝒀𝒆</m:t>
                            </m:r>
                          </m:e>
                        </m:nary>
                        <m:r>
                          <a:rPr lang="en-US" sz="2000" b="1" i="1">
                            <a:latin typeface="Cambria Math" panose="02040503050406030204" pitchFamily="18" charset="0"/>
                          </a:rPr>
                          <m:t>+</m:t>
                        </m:r>
                        <m:nary>
                          <m:naryPr>
                            <m:chr m:val="∑"/>
                            <m:limLoc m:val="undOvr"/>
                            <m:ctrlPr>
                              <a:rPr lang="en-US" sz="2000" b="1" i="1">
                                <a:latin typeface="Cambria Math" panose="02040503050406030204" pitchFamily="18" charset="0"/>
                              </a:rPr>
                            </m:ctrlPr>
                          </m:naryPr>
                          <m:sub>
                            <m:r>
                              <a:rPr lang="en-US" sz="2000" b="1" i="1">
                                <a:latin typeface="Cambria Math" panose="02040503050406030204" pitchFamily="18" charset="0"/>
                              </a:rPr>
                              <m:t>𝒉</m:t>
                            </m:r>
                            <m:r>
                              <a:rPr lang="en-US" sz="2000" b="1" i="1">
                                <a:latin typeface="Cambria Math" panose="02040503050406030204" pitchFamily="18" charset="0"/>
                              </a:rPr>
                              <m:t>=</m:t>
                            </m:r>
                            <m:r>
                              <a:rPr lang="en-US" sz="2000" b="1" i="1">
                                <a:latin typeface="Cambria Math" panose="02040503050406030204" pitchFamily="18" charset="0"/>
                              </a:rPr>
                              <m:t>𝟏</m:t>
                            </m:r>
                          </m:sub>
                          <m:sup>
                            <m:r>
                              <a:rPr lang="en-US" sz="2000" b="1" i="1">
                                <a:latin typeface="Cambria Math" panose="02040503050406030204" pitchFamily="18" charset="0"/>
                              </a:rPr>
                              <m:t>𝒍</m:t>
                            </m:r>
                          </m:sup>
                          <m:e>
                            <m:nary>
                              <m:naryPr>
                                <m:chr m:val="∑"/>
                                <m:limLoc m:val="undOvr"/>
                                <m:ctrlPr>
                                  <a:rPr lang="en-US" sz="2000" b="1" i="1">
                                    <a:latin typeface="Cambria Math" panose="02040503050406030204" pitchFamily="18" charset="0"/>
                                  </a:rPr>
                                </m:ctrlPr>
                              </m:naryPr>
                              <m:sub>
                                <m:r>
                                  <a:rPr lang="en-US" sz="2000" b="1" i="1">
                                    <a:latin typeface="Cambria Math" panose="02040503050406030204" pitchFamily="18" charset="0"/>
                                  </a:rPr>
                                  <m:t>𝒊</m:t>
                                </m:r>
                                <m:r>
                                  <a:rPr lang="en-US" sz="2000" b="1" i="1">
                                    <a:latin typeface="Cambria Math" panose="02040503050406030204" pitchFamily="18" charset="0"/>
                                  </a:rPr>
                                  <m:t>=</m:t>
                                </m:r>
                                <m:r>
                                  <a:rPr lang="en-US" sz="2000" b="1" i="1">
                                    <a:latin typeface="Cambria Math" panose="02040503050406030204" pitchFamily="18" charset="0"/>
                                  </a:rPr>
                                  <m:t>𝟏</m:t>
                                </m:r>
                              </m:sub>
                              <m:sup>
                                <m:r>
                                  <a:rPr lang="en-US" sz="2000" b="1" i="1">
                                    <a:latin typeface="Cambria Math" panose="02040503050406030204" pitchFamily="18" charset="0"/>
                                  </a:rPr>
                                  <m:t>𝒏</m:t>
                                </m:r>
                              </m:sup>
                              <m:e>
                                <m:r>
                                  <a:rPr lang="en-US" sz="2000" b="1" i="1">
                                    <a:latin typeface="Cambria Math" panose="02040503050406030204" pitchFamily="18" charset="0"/>
                                  </a:rPr>
                                  <m:t>𝑪𝒉𝒊</m:t>
                                </m:r>
                                <m:r>
                                  <a:rPr lang="en-US" sz="2000" b="1" i="1">
                                    <a:latin typeface="Cambria Math" panose="02040503050406030204" pitchFamily="18" charset="0"/>
                                  </a:rPr>
                                  <m:t>∗</m:t>
                                </m:r>
                                <m:r>
                                  <a:rPr lang="en-US" sz="2000" b="1" i="1">
                                    <a:latin typeface="Cambria Math" panose="02040503050406030204" pitchFamily="18" charset="0"/>
                                  </a:rPr>
                                  <m:t>𝑿𝒉𝒊</m:t>
                                </m:r>
                                <m:r>
                                  <a:rPr lang="en-US" sz="2000" b="1" i="1">
                                    <a:latin typeface="Cambria Math" panose="02040503050406030204" pitchFamily="18" charset="0"/>
                                  </a:rPr>
                                  <m:t>+</m:t>
                                </m:r>
                                <m:nary>
                                  <m:naryPr>
                                    <m:chr m:val="∑"/>
                                    <m:limLoc m:val="undOvr"/>
                                    <m:ctrlPr>
                                      <a:rPr lang="en-US" sz="2000" b="1" i="1">
                                        <a:latin typeface="Cambria Math" panose="02040503050406030204" pitchFamily="18" charset="0"/>
                                      </a:rPr>
                                    </m:ctrlPr>
                                  </m:naryPr>
                                  <m:sub>
                                    <m:r>
                                      <a:rPr lang="en-US" sz="2000" b="1" i="1">
                                        <a:latin typeface="Cambria Math" panose="02040503050406030204" pitchFamily="18" charset="0"/>
                                      </a:rPr>
                                      <m:t>𝒊</m:t>
                                    </m:r>
                                    <m:r>
                                      <a:rPr lang="en-US" sz="2000" b="1" i="1">
                                        <a:latin typeface="Cambria Math" panose="02040503050406030204" pitchFamily="18" charset="0"/>
                                      </a:rPr>
                                      <m:t>=</m:t>
                                    </m:r>
                                    <m:r>
                                      <a:rPr lang="en-US" sz="2000" b="1" i="1">
                                        <a:latin typeface="Cambria Math" panose="02040503050406030204" pitchFamily="18" charset="0"/>
                                      </a:rPr>
                                      <m:t>𝟏</m:t>
                                    </m:r>
                                  </m:sub>
                                  <m:sup>
                                    <m:r>
                                      <a:rPr lang="en-US" sz="2000" b="1" i="1">
                                        <a:latin typeface="Cambria Math" panose="02040503050406030204" pitchFamily="18" charset="0"/>
                                      </a:rPr>
                                      <m:t>𝒏</m:t>
                                    </m:r>
                                  </m:sup>
                                  <m:e>
                                    <m:nary>
                                      <m:naryPr>
                                        <m:chr m:val="∑"/>
                                        <m:limLoc m:val="undOvr"/>
                                        <m:ctrlPr>
                                          <a:rPr lang="en-US" sz="2000" b="1" i="1">
                                            <a:latin typeface="Cambria Math" panose="02040503050406030204" pitchFamily="18" charset="0"/>
                                          </a:rPr>
                                        </m:ctrlPr>
                                      </m:naryPr>
                                      <m:sub>
                                        <m:r>
                                          <a:rPr lang="en-US" sz="2000" b="1" i="1">
                                            <a:latin typeface="Cambria Math" panose="02040503050406030204" pitchFamily="18" charset="0"/>
                                          </a:rPr>
                                          <m:t>𝒆</m:t>
                                        </m:r>
                                        <m:r>
                                          <a:rPr lang="en-US" sz="2000" b="1" i="1">
                                            <a:latin typeface="Cambria Math" panose="02040503050406030204" pitchFamily="18" charset="0"/>
                                          </a:rPr>
                                          <m:t>=</m:t>
                                        </m:r>
                                        <m:r>
                                          <a:rPr lang="en-US" sz="2000" b="1" i="1">
                                            <a:latin typeface="Cambria Math" panose="02040503050406030204" pitchFamily="18" charset="0"/>
                                          </a:rPr>
                                          <m:t>𝟏</m:t>
                                        </m:r>
                                      </m:sub>
                                      <m:sup>
                                        <m:r>
                                          <a:rPr lang="en-US" sz="2000" b="1" i="1">
                                            <a:latin typeface="Cambria Math" panose="02040503050406030204" pitchFamily="18" charset="0"/>
                                          </a:rPr>
                                          <m:t>𝒕</m:t>
                                        </m:r>
                                      </m:sup>
                                      <m:e>
                                        <m:r>
                                          <a:rPr lang="en-US" sz="2000" b="1" i="1">
                                            <a:latin typeface="Cambria Math" panose="02040503050406030204" pitchFamily="18" charset="0"/>
                                          </a:rPr>
                                          <m:t>𝑪𝒊𝒆</m:t>
                                        </m:r>
                                        <m:r>
                                          <a:rPr lang="en-US" sz="2000" b="1" i="1">
                                            <a:latin typeface="Cambria Math" panose="02040503050406030204" pitchFamily="18" charset="0"/>
                                          </a:rPr>
                                          <m:t>∗</m:t>
                                        </m:r>
                                        <m:r>
                                          <a:rPr lang="en-US" sz="2000" b="1" i="1">
                                            <a:latin typeface="Cambria Math" panose="02040503050406030204" pitchFamily="18" charset="0"/>
                                          </a:rPr>
                                          <m:t>𝑿𝒊𝒆</m:t>
                                        </m:r>
                                      </m:e>
                                    </m:nary>
                                  </m:e>
                                </m:nary>
                                <m:r>
                                  <a:rPr lang="en-US" sz="2000" b="1" i="1">
                                    <a:latin typeface="Cambria Math" panose="02040503050406030204" pitchFamily="18" charset="0"/>
                                  </a:rPr>
                                  <m:t>+</m:t>
                                </m:r>
                                <m:nary>
                                  <m:naryPr>
                                    <m:chr m:val="∑"/>
                                    <m:limLoc m:val="undOvr"/>
                                    <m:ctrlPr>
                                      <a:rPr lang="en-US" sz="2000" b="1" i="1">
                                        <a:latin typeface="Cambria Math" panose="02040503050406030204" pitchFamily="18" charset="0"/>
                                      </a:rPr>
                                    </m:ctrlPr>
                                  </m:naryPr>
                                  <m:sub>
                                    <m:r>
                                      <a:rPr lang="en-US" sz="2000" b="1" i="1">
                                        <a:latin typeface="Cambria Math" panose="02040503050406030204" pitchFamily="18" charset="0"/>
                                      </a:rPr>
                                      <m:t>𝒆</m:t>
                                    </m:r>
                                    <m:r>
                                      <a:rPr lang="en-US" sz="2000" b="1" i="1">
                                        <a:latin typeface="Cambria Math" panose="02040503050406030204" pitchFamily="18" charset="0"/>
                                      </a:rPr>
                                      <m:t>=</m:t>
                                    </m:r>
                                    <m:r>
                                      <a:rPr lang="en-US" sz="2000" b="1" i="1">
                                        <a:latin typeface="Cambria Math" panose="02040503050406030204" pitchFamily="18" charset="0"/>
                                      </a:rPr>
                                      <m:t>𝟏</m:t>
                                    </m:r>
                                  </m:sub>
                                  <m:sup>
                                    <m:r>
                                      <a:rPr lang="en-US" sz="2000" b="1" i="1">
                                        <a:latin typeface="Cambria Math" panose="02040503050406030204" pitchFamily="18" charset="0"/>
                                      </a:rPr>
                                      <m:t>𝒕</m:t>
                                    </m:r>
                                  </m:sup>
                                  <m:e>
                                    <m:nary>
                                      <m:naryPr>
                                        <m:chr m:val="∑"/>
                                        <m:limLoc m:val="undOvr"/>
                                        <m:ctrlPr>
                                          <a:rPr lang="en-US" sz="2000" b="1" i="1">
                                            <a:latin typeface="Cambria Math" panose="02040503050406030204" pitchFamily="18" charset="0"/>
                                          </a:rPr>
                                        </m:ctrlPr>
                                      </m:naryPr>
                                      <m:sub>
                                        <m:r>
                                          <a:rPr lang="en-US" sz="2000" b="1" i="1">
                                            <a:latin typeface="Cambria Math" panose="02040503050406030204" pitchFamily="18" charset="0"/>
                                          </a:rPr>
                                          <m:t>𝒋</m:t>
                                        </m:r>
                                        <m:r>
                                          <a:rPr lang="en-US" sz="2000" b="1" i="1">
                                            <a:latin typeface="Cambria Math" panose="02040503050406030204" pitchFamily="18" charset="0"/>
                                          </a:rPr>
                                          <m:t>=</m:t>
                                        </m:r>
                                        <m:r>
                                          <a:rPr lang="en-US" sz="2000" b="1" i="1">
                                            <a:latin typeface="Cambria Math" panose="02040503050406030204" pitchFamily="18" charset="0"/>
                                          </a:rPr>
                                          <m:t>𝟏</m:t>
                                        </m:r>
                                      </m:sub>
                                      <m:sup>
                                        <m:r>
                                          <a:rPr lang="en-US" sz="2000" b="1" i="1">
                                            <a:latin typeface="Cambria Math" panose="02040503050406030204" pitchFamily="18" charset="0"/>
                                          </a:rPr>
                                          <m:t>𝒎</m:t>
                                        </m:r>
                                      </m:sup>
                                      <m:e>
                                        <m:r>
                                          <a:rPr lang="en-US" sz="2000" b="1" i="1">
                                            <a:latin typeface="Cambria Math" panose="02040503050406030204" pitchFamily="18" charset="0"/>
                                          </a:rPr>
                                          <m:t>𝑪𝒆𝒋</m:t>
                                        </m:r>
                                        <m:r>
                                          <a:rPr lang="en-US" sz="2000" b="1" i="1" smtClean="0">
                                            <a:latin typeface="Cambria Math" panose="02040503050406030204" pitchFamily="18" charset="0"/>
                                          </a:rPr>
                                          <m:t>∗</m:t>
                                        </m:r>
                                        <m:r>
                                          <a:rPr lang="en-US" sz="2000" b="1" i="1">
                                            <a:latin typeface="Cambria Math" panose="02040503050406030204" pitchFamily="18" charset="0"/>
                                          </a:rPr>
                                          <m:t>𝑿𝒆𝒋</m:t>
                                        </m:r>
                                      </m:e>
                                    </m:nary>
                                  </m:e>
                                </m:nary>
                              </m:e>
                            </m:nary>
                          </m:e>
                        </m:nary>
                      </m:e>
                    </m:nary>
                  </m:oMath>
                </a14:m>
                <a:r>
                  <a:rPr lang="en-US" sz="2000" b="1" i="1" dirty="0" smtClean="0">
                    <a:latin typeface="Times New Roman" panose="02020603050405020304" pitchFamily="18" charset="0"/>
                    <a:cs typeface="Times New Roman" panose="02020603050405020304" pitchFamily="18" charset="0"/>
                  </a:rPr>
                  <a:t> </a:t>
                </a:r>
                <a:endParaRPr lang="en-US" sz="2000" b="1" i="1"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35441" y="504967"/>
                <a:ext cx="10167582" cy="4911788"/>
              </a:xfrm>
              <a:blipFill rotWithShape="0">
                <a:blip r:embed="rId2"/>
                <a:stretch>
                  <a:fillRect l="-1139" r="-725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E5D870FC-239B-43ED-89AD-1C8E1F375264}" type="slidenum">
              <a:rPr lang="en-US" smtClean="0"/>
              <a:t>21</a:t>
            </a:fld>
            <a:endParaRPr lang="en-US"/>
          </a:p>
        </p:txBody>
      </p:sp>
    </p:spTree>
    <p:extLst>
      <p:ext uri="{BB962C8B-B14F-4D97-AF65-F5344CB8AC3E}">
        <p14:creationId xmlns:p14="http://schemas.microsoft.com/office/powerpoint/2010/main" val="6839044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51379" y="409433"/>
            <a:ext cx="9430603" cy="5122460"/>
          </a:xfrm>
          <a:prstGeom prst="rect">
            <a:avLst/>
          </a:prstGeom>
        </p:spPr>
      </p:pic>
      <p:sp>
        <p:nvSpPr>
          <p:cNvPr id="4" name="Slide Number Placeholder 3"/>
          <p:cNvSpPr>
            <a:spLocks noGrp="1"/>
          </p:cNvSpPr>
          <p:nvPr>
            <p:ph type="sldNum" sz="quarter" idx="12"/>
          </p:nvPr>
        </p:nvSpPr>
        <p:spPr/>
        <p:txBody>
          <a:bodyPr/>
          <a:lstStyle/>
          <a:p>
            <a:fld id="{E5D870FC-239B-43ED-89AD-1C8E1F375264}" type="slidenum">
              <a:rPr lang="en-US" smtClean="0"/>
              <a:t>22</a:t>
            </a:fld>
            <a:endParaRPr lang="en-US"/>
          </a:p>
        </p:txBody>
      </p:sp>
      <p:sp>
        <p:nvSpPr>
          <p:cNvPr id="6" name="Rectangle 5"/>
          <p:cNvSpPr/>
          <p:nvPr/>
        </p:nvSpPr>
        <p:spPr>
          <a:xfrm>
            <a:off x="2661314" y="5832146"/>
            <a:ext cx="7274256" cy="400110"/>
          </a:xfrm>
          <a:prstGeom prst="rect">
            <a:avLst/>
          </a:prstGeom>
        </p:spPr>
        <p:txBody>
          <a:bodyPr wrap="square">
            <a:spAutoFit/>
          </a:bodyPr>
          <a:lstStyle/>
          <a:p>
            <a:pPr algn="ctr">
              <a:spcAft>
                <a:spcPts val="1000"/>
              </a:spcAft>
            </a:pPr>
            <a:r>
              <a:rPr lang="en-US" sz="2000" b="1" i="1" dirty="0">
                <a:latin typeface="Times New Roman" panose="02020603050405020304" pitchFamily="18" charset="0"/>
                <a:ea typeface="Calibri" panose="020F0502020204030204" pitchFamily="34" charset="0"/>
                <a:cs typeface="Times New Roman" panose="02020603050405020304" pitchFamily="18" charset="0"/>
              </a:rPr>
              <a:t>Figure 2 : Supply chain management Model 2</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7289590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946" y="-232012"/>
            <a:ext cx="9829683" cy="1528549"/>
          </a:xfrm>
        </p:spPr>
        <p:txBody>
          <a:bodyPr>
            <a:normAutofit/>
          </a:bodyPr>
          <a:lstStyle/>
          <a:p>
            <a:pPr marL="457200" indent="-457200">
              <a:buFont typeface="Wingdings" panose="05000000000000000000" pitchFamily="2" charset="2"/>
              <a:buChar char="ü"/>
            </a:pPr>
            <a:r>
              <a:rPr lang="en-US" sz="2800" b="1" i="1" dirty="0">
                <a:latin typeface="Times New Roman" panose="02020603050405020304" pitchFamily="18" charset="0"/>
                <a:cs typeface="Times New Roman" panose="02020603050405020304" pitchFamily="18" charset="0"/>
              </a:rPr>
              <a:t>The results for Network design in the supply chain Model 2 are showed in the table below:</a:t>
            </a:r>
          </a:p>
        </p:txBody>
      </p:sp>
      <p:sp>
        <p:nvSpPr>
          <p:cNvPr id="4" name="Slide Number Placeholder 3"/>
          <p:cNvSpPr>
            <a:spLocks noGrp="1"/>
          </p:cNvSpPr>
          <p:nvPr>
            <p:ph type="sldNum" sz="quarter" idx="12"/>
          </p:nvPr>
        </p:nvSpPr>
        <p:spPr/>
        <p:txBody>
          <a:bodyPr/>
          <a:lstStyle/>
          <a:p>
            <a:fld id="{E5D870FC-239B-43ED-89AD-1C8E1F375264}" type="slidenum">
              <a:rPr lang="en-US" smtClean="0"/>
              <a:t>23</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4196015569"/>
              </p:ext>
            </p:extLst>
          </p:nvPr>
        </p:nvGraphicFramePr>
        <p:xfrm>
          <a:off x="1998260" y="1573229"/>
          <a:ext cx="9229179" cy="4476464"/>
        </p:xfrm>
        <a:graphic>
          <a:graphicData uri="http://schemas.openxmlformats.org/drawingml/2006/table">
            <a:tbl>
              <a:tblPr firstRow="1" firstCol="1" bandRow="1">
                <a:tableStyleId>{5C22544A-7EE6-4342-B048-85BDC9FD1C3A}</a:tableStyleId>
              </a:tblPr>
              <a:tblGrid>
                <a:gridCol w="1880339"/>
                <a:gridCol w="2049001"/>
                <a:gridCol w="2869180"/>
                <a:gridCol w="2430659"/>
              </a:tblGrid>
              <a:tr h="1290811">
                <a:tc>
                  <a:txBody>
                    <a:bodyPr/>
                    <a:lstStyle/>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Objective Function</a:t>
                      </a:r>
                      <a:endParaRPr lang="en-US" sz="1800" b="1"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b="1" i="1">
                          <a:effectLst/>
                          <a:latin typeface="Times New Roman" panose="02020603050405020304" pitchFamily="18" charset="0"/>
                          <a:cs typeface="Times New Roman" panose="02020603050405020304" pitchFamily="18" charset="0"/>
                        </a:rPr>
                        <a:t>Choose where to build warehouse</a:t>
                      </a:r>
                      <a:endParaRPr lang="en-US" sz="1800" b="1" i="1">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Quantity shipped from Suppliers to factory</a:t>
                      </a:r>
                      <a:endParaRPr lang="en-US" sz="1800" b="1"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b="1" i="1">
                          <a:effectLst/>
                          <a:latin typeface="Times New Roman" panose="02020603050405020304" pitchFamily="18" charset="0"/>
                          <a:cs typeface="Times New Roman" panose="02020603050405020304" pitchFamily="18" charset="0"/>
                        </a:rPr>
                        <a:t>Quantity shipped from Factory to warehouse</a:t>
                      </a:r>
                      <a:endParaRPr lang="en-US" sz="1800" b="1" i="1">
                        <a:effectLst/>
                        <a:latin typeface="Times New Roman" panose="02020603050405020304" pitchFamily="18" charset="0"/>
                        <a:ea typeface="Calibri"/>
                        <a:cs typeface="Times New Roman" panose="02020603050405020304" pitchFamily="18" charset="0"/>
                      </a:endParaRPr>
                    </a:p>
                  </a:txBody>
                  <a:tcPr marL="68580" marR="68580" marT="0" marB="0"/>
                </a:tc>
              </a:tr>
              <a:tr h="3185653">
                <a:tc>
                  <a:txBody>
                    <a:bodyPr/>
                    <a:lstStyle/>
                    <a:p>
                      <a:pP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 </a:t>
                      </a:r>
                    </a:p>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 NIS</a:t>
                      </a:r>
                      <a:endParaRPr lang="en-US" sz="1800" b="1"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Y( 1)    1.000000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Y( 2)     1.000000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Y( 3)     0.000000</a:t>
                      </a:r>
                      <a:endParaRPr lang="en-US" sz="1800" b="0"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XHI( 1, 1)     0.000000 Kg                                      XHI( 2, 1)     1751600  Kg                              XHI( 3, 1)     0.000000 Kg      </a:t>
                      </a:r>
                    </a:p>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XHI( 4, 1)     0.000000 Kg          </a:t>
                      </a:r>
                    </a:p>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XHI( 5, 1)     0.000000 Kg         </a:t>
                      </a:r>
                    </a:p>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XHI( 6, 1)     0.000000 Kg         </a:t>
                      </a:r>
                    </a:p>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XHI( 7, 1)     500000.0 Kg         </a:t>
                      </a:r>
                      <a:endParaRPr lang="en-US" sz="1800" b="0"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XIE(1,1)  2126800Kg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XIE(1,2)  124800Kg</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XIE(1,3)   0.000000</a:t>
                      </a:r>
                      <a:endParaRPr lang="en-US" sz="1800" b="0" i="1"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675003852"/>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5129" y="0"/>
            <a:ext cx="10018713" cy="1214651"/>
          </a:xfrm>
        </p:spPr>
        <p:txBody>
          <a:bodyPr>
            <a:normAutofit/>
          </a:bodyPr>
          <a:lstStyle/>
          <a:p>
            <a:pPr marL="457200" indent="-457200">
              <a:buFont typeface="Wingdings" panose="05000000000000000000" pitchFamily="2" charset="2"/>
              <a:buChar char="ü"/>
            </a:pPr>
            <a:r>
              <a:rPr lang="en-US" sz="2800" b="1" i="1" dirty="0">
                <a:latin typeface="Times New Roman" panose="02020603050405020304" pitchFamily="18" charset="0"/>
                <a:cs typeface="Times New Roman" panose="02020603050405020304" pitchFamily="18" charset="0"/>
              </a:rPr>
              <a:t>The results for Network design in the supply chain Model 2 with constrain of warehouses</a:t>
            </a:r>
          </a:p>
        </p:txBody>
      </p:sp>
      <p:sp>
        <p:nvSpPr>
          <p:cNvPr id="4" name="Slide Number Placeholder 3"/>
          <p:cNvSpPr>
            <a:spLocks noGrp="1"/>
          </p:cNvSpPr>
          <p:nvPr>
            <p:ph type="sldNum" sz="quarter" idx="12"/>
          </p:nvPr>
        </p:nvSpPr>
        <p:spPr/>
        <p:txBody>
          <a:bodyPr/>
          <a:lstStyle/>
          <a:p>
            <a:fld id="{E5D870FC-239B-43ED-89AD-1C8E1F375264}" type="slidenum">
              <a:rPr lang="en-US" smtClean="0"/>
              <a:t>24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651178422"/>
              </p:ext>
            </p:extLst>
          </p:nvPr>
        </p:nvGraphicFramePr>
        <p:xfrm>
          <a:off x="1954687" y="1651379"/>
          <a:ext cx="8997169" cy="4215752"/>
        </p:xfrm>
        <a:graphic>
          <a:graphicData uri="http://schemas.openxmlformats.org/drawingml/2006/table">
            <a:tbl>
              <a:tblPr firstRow="1" firstCol="1" bandRow="1">
                <a:tableStyleId>{5C22544A-7EE6-4342-B048-85BDC9FD1C3A}</a:tableStyleId>
              </a:tblPr>
              <a:tblGrid>
                <a:gridCol w="1833070"/>
                <a:gridCol w="1997492"/>
                <a:gridCol w="2797052"/>
                <a:gridCol w="2369555"/>
              </a:tblGrid>
              <a:tr h="1042605">
                <a:tc>
                  <a:txBody>
                    <a:bodyPr/>
                    <a:lstStyle/>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Objective Function</a:t>
                      </a:r>
                      <a:endParaRPr lang="en-US" sz="1800" b="1"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b="1" i="1">
                          <a:effectLst/>
                          <a:latin typeface="Times New Roman" panose="02020603050405020304" pitchFamily="18" charset="0"/>
                          <a:cs typeface="Times New Roman" panose="02020603050405020304" pitchFamily="18" charset="0"/>
                        </a:rPr>
                        <a:t>Choose where to build warehouse</a:t>
                      </a:r>
                      <a:endParaRPr lang="en-US" sz="1800" b="1" i="1">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Quantity shipped from Suppliers to factory</a:t>
                      </a:r>
                      <a:endParaRPr lang="en-US" sz="1800" b="1"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ctr">
                        <a:lnSpc>
                          <a:spcPct val="115000"/>
                        </a:lnSpc>
                        <a:spcAft>
                          <a:spcPts val="0"/>
                        </a:spcAft>
                      </a:pPr>
                      <a:r>
                        <a:rPr lang="en-US" sz="1800" b="1" i="1">
                          <a:effectLst/>
                          <a:latin typeface="Times New Roman" panose="02020603050405020304" pitchFamily="18" charset="0"/>
                          <a:cs typeface="Times New Roman" panose="02020603050405020304" pitchFamily="18" charset="0"/>
                        </a:rPr>
                        <a:t>Quantity shipped from Factory to warehouse</a:t>
                      </a:r>
                      <a:endParaRPr lang="en-US" sz="1800" b="1" i="1">
                        <a:effectLst/>
                        <a:latin typeface="Times New Roman" panose="02020603050405020304" pitchFamily="18" charset="0"/>
                        <a:ea typeface="Calibri"/>
                        <a:cs typeface="Times New Roman" panose="02020603050405020304" pitchFamily="18" charset="0"/>
                      </a:endParaRPr>
                    </a:p>
                  </a:txBody>
                  <a:tcPr marL="68580" marR="68580" marT="0" marB="0"/>
                </a:tc>
              </a:tr>
              <a:tr h="3173147">
                <a:tc>
                  <a:txBody>
                    <a:bodyPr/>
                    <a:lstStyle/>
                    <a:p>
                      <a:pP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 </a:t>
                      </a:r>
                    </a:p>
                    <a:p>
                      <a:pPr algn="ctr">
                        <a:lnSpc>
                          <a:spcPct val="115000"/>
                        </a:lnSpc>
                        <a:spcAft>
                          <a:spcPts val="0"/>
                        </a:spcAft>
                      </a:pPr>
                      <a:r>
                        <a:rPr lang="en-US" sz="1800" b="1" i="1" dirty="0">
                          <a:effectLst/>
                          <a:latin typeface="Times New Roman" panose="02020603050405020304" pitchFamily="18" charset="0"/>
                          <a:cs typeface="Times New Roman" panose="02020603050405020304" pitchFamily="18" charset="0"/>
                        </a:rPr>
                        <a:t> NIS</a:t>
                      </a:r>
                      <a:endParaRPr lang="en-US" sz="1800" b="1"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Y( 1)    1.000000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Y( 2)     1.000000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Y( 3)     0.000000</a:t>
                      </a:r>
                      <a:endParaRPr lang="en-US" sz="1800" b="0"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XHI( 1, 1)     0.000000 Kg                                      XHI( 2, 1)     1751600  Kg                              XHI( 3, 1)     0.000000 Kg      </a:t>
                      </a:r>
                    </a:p>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XHI( 4, 1)     0.000000 Kg          </a:t>
                      </a:r>
                    </a:p>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XHI( 5, 1)     0.000000 Kg         </a:t>
                      </a:r>
                    </a:p>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XHI( 6, 1)     0.000000 Kg         </a:t>
                      </a:r>
                    </a:p>
                    <a:p>
                      <a:pPr>
                        <a:lnSpc>
                          <a:spcPct val="150000"/>
                        </a:lnSpc>
                        <a:spcAft>
                          <a:spcPts val="0"/>
                        </a:spcAft>
                      </a:pPr>
                      <a:r>
                        <a:rPr lang="en-US" sz="1800" b="0" i="1" dirty="0">
                          <a:effectLst/>
                          <a:latin typeface="Times New Roman" panose="02020603050405020304" pitchFamily="18" charset="0"/>
                          <a:cs typeface="Times New Roman" panose="02020603050405020304" pitchFamily="18" charset="0"/>
                        </a:rPr>
                        <a:t>XHI( 7, 1)     500000.0 Kg         </a:t>
                      </a:r>
                      <a:endParaRPr lang="en-US" sz="1800" b="0" i="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XIE(1,1)  2126800Kg            </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XIE(1,2)  124800Kg</a:t>
                      </a:r>
                    </a:p>
                    <a:p>
                      <a:pPr>
                        <a:lnSpc>
                          <a:spcPct val="115000"/>
                        </a:lnSpc>
                        <a:spcAft>
                          <a:spcPts val="0"/>
                        </a:spcAft>
                      </a:pPr>
                      <a:r>
                        <a:rPr lang="en-US" sz="1800" b="0" i="1" dirty="0">
                          <a:effectLst/>
                          <a:latin typeface="Times New Roman" panose="02020603050405020304" pitchFamily="18" charset="0"/>
                          <a:cs typeface="Times New Roman" panose="02020603050405020304" pitchFamily="18" charset="0"/>
                        </a:rPr>
                        <a:t>                             XIE(1,3)   0.000000</a:t>
                      </a:r>
                      <a:endParaRPr lang="en-US" sz="1800" b="0" i="1"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432367609"/>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8726" y="13648"/>
            <a:ext cx="10018713" cy="1752599"/>
          </a:xfrm>
        </p:spPr>
        <p:txBody>
          <a:bodyPr>
            <a:normAutofit/>
          </a:bodyPr>
          <a:lstStyle/>
          <a:p>
            <a:pPr marL="457200" indent="-457200">
              <a:buFont typeface="Wingdings" panose="05000000000000000000" pitchFamily="2" charset="2"/>
              <a:buChar char="ü"/>
            </a:pPr>
            <a:r>
              <a:rPr lang="en-US" sz="2800" b="1" i="1" dirty="0">
                <a:latin typeface="Times New Roman" panose="02020603050405020304" pitchFamily="18" charset="0"/>
                <a:cs typeface="Times New Roman" panose="02020603050405020304" pitchFamily="18" charset="0"/>
              </a:rPr>
              <a:t>The comparison between Actual station and the result from Network design in the supply chain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4467947"/>
              </p:ext>
            </p:extLst>
          </p:nvPr>
        </p:nvGraphicFramePr>
        <p:xfrm>
          <a:off x="3084394" y="2148384"/>
          <a:ext cx="6905767" cy="2669276"/>
        </p:xfrm>
        <a:graphic>
          <a:graphicData uri="http://schemas.openxmlformats.org/drawingml/2006/table">
            <a:tbl>
              <a:tblPr firstRow="1" firstCol="1" bandRow="1">
                <a:tableStyleId>{5C22544A-7EE6-4342-B048-85BDC9FD1C3A}</a:tableStyleId>
              </a:tblPr>
              <a:tblGrid>
                <a:gridCol w="3304601"/>
                <a:gridCol w="3601166"/>
              </a:tblGrid>
              <a:tr h="1358636">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The manufacturing Capacity produce per day</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Actual Capacity of machine</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310640">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5000 Kg</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7718 Kg</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25</a:t>
            </a:fld>
            <a:endParaRPr lang="en-US"/>
          </a:p>
        </p:txBody>
      </p:sp>
    </p:spTree>
    <p:extLst>
      <p:ext uri="{BB962C8B-B14F-4D97-AF65-F5344CB8AC3E}">
        <p14:creationId xmlns:p14="http://schemas.microsoft.com/office/powerpoint/2010/main" val="492469441"/>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730" y="23883"/>
            <a:ext cx="6835490" cy="842748"/>
          </a:xfrm>
        </p:spPr>
        <p:txBody>
          <a:bodyPr>
            <a:normAutofit/>
          </a:bodyPr>
          <a:lstStyle/>
          <a:p>
            <a:pPr marL="457200" indent="-457200">
              <a:buFont typeface="Wingdings" panose="05000000000000000000" pitchFamily="2" charset="2"/>
              <a:buChar char="Ø"/>
            </a:pPr>
            <a:r>
              <a:rPr lang="en-US" sz="2800" b="1" i="1" dirty="0">
                <a:latin typeface="Times New Roman" panose="02020603050405020304" pitchFamily="18" charset="0"/>
                <a:cs typeface="Times New Roman" panose="02020603050405020304" pitchFamily="18" charset="0"/>
              </a:rPr>
              <a:t>Facility layout</a:t>
            </a:r>
          </a:p>
        </p:txBody>
      </p:sp>
      <p:sp>
        <p:nvSpPr>
          <p:cNvPr id="4" name="Slide Number Placeholder 3"/>
          <p:cNvSpPr>
            <a:spLocks noGrp="1"/>
          </p:cNvSpPr>
          <p:nvPr>
            <p:ph type="sldNum" sz="quarter" idx="12"/>
          </p:nvPr>
        </p:nvSpPr>
        <p:spPr/>
        <p:txBody>
          <a:bodyPr/>
          <a:lstStyle/>
          <a:p>
            <a:fld id="{E5D870FC-239B-43ED-89AD-1C8E1F375264}" type="slidenum">
              <a:rPr lang="en-US" smtClean="0"/>
              <a:t>26</a:t>
            </a:fld>
            <a:endParaRPr lang="en-US"/>
          </a:p>
        </p:txBody>
      </p:sp>
      <p:sp>
        <p:nvSpPr>
          <p:cNvPr id="7" name="TextBox 6"/>
          <p:cNvSpPr txBox="1"/>
          <p:nvPr/>
        </p:nvSpPr>
        <p:spPr>
          <a:xfrm>
            <a:off x="2438281" y="852983"/>
            <a:ext cx="8789158" cy="4216539"/>
          </a:xfrm>
          <a:prstGeom prst="rect">
            <a:avLst/>
          </a:prstGeom>
          <a:noFill/>
        </p:spPr>
        <p:txBody>
          <a:bodyPr wrap="square" rtlCol="0">
            <a:spAutoFit/>
          </a:bodyPr>
          <a:lstStyle/>
          <a:p>
            <a:pPr marL="342900" indent="-342900">
              <a:lnSpc>
                <a:spcPct val="250000"/>
              </a:lnSpc>
              <a:buFont typeface="Arial" panose="020B0604020202020204" pitchFamily="34" charset="0"/>
              <a:buChar char="•"/>
            </a:pPr>
            <a:r>
              <a:rPr lang="en-US" sz="2000" b="1" i="1" dirty="0">
                <a:latin typeface="Times New Roman" panose="02020603050405020304" pitchFamily="18" charset="0"/>
                <a:cs typeface="Times New Roman" panose="02020603050405020304" pitchFamily="18" charset="0"/>
              </a:rPr>
              <a:t>In this stage, we evaluate the current layout and make several alternatives layout In order to show if the current situation inside the layout is optimal or not, therefore we collect such as distances among workstations and flow among them to create from-to-chart tool and calculate the total cost of the current layout and compare it with the optimal alternative.</a:t>
            </a:r>
          </a:p>
          <a:p>
            <a:endParaRPr lang="en-US" dirty="0"/>
          </a:p>
        </p:txBody>
      </p:sp>
    </p:spTree>
    <p:extLst>
      <p:ext uri="{BB962C8B-B14F-4D97-AF65-F5344CB8AC3E}">
        <p14:creationId xmlns:p14="http://schemas.microsoft.com/office/powerpoint/2010/main" val="408570403"/>
      </p:ext>
    </p:extLst>
  </p:cSld>
  <p:clrMapOvr>
    <a:masterClrMapping/>
  </p:clrMapOvr>
  <p:transition spd="slow">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8424" y="0"/>
            <a:ext cx="4626590" cy="764275"/>
          </a:xfrm>
        </p:spPr>
        <p:txBody>
          <a:bodyPr>
            <a:normAutofit/>
          </a:bodyPr>
          <a:lstStyle/>
          <a:p>
            <a:pPr marL="457200" indent="-457200" algn="ctr">
              <a:buFont typeface="Wingdings" panose="05000000000000000000" pitchFamily="2" charset="2"/>
              <a:buChar char="ü"/>
            </a:pPr>
            <a:r>
              <a:rPr lang="en-US" sz="2800" b="1" i="1" dirty="0" smtClean="0">
                <a:solidFill>
                  <a:schemeClr val="tx1"/>
                </a:solidFill>
                <a:latin typeface="Times New Roman" panose="02020603050405020304" pitchFamily="18" charset="0"/>
                <a:cs typeface="Times New Roman" pitchFamily="18" charset="0"/>
              </a:rPr>
              <a:t>Pareto ( frequency table ):</a:t>
            </a:r>
            <a:endParaRPr lang="en-US" sz="2800" b="1" i="1" dirty="0">
              <a:solidFill>
                <a:schemeClr val="tx1"/>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3719322"/>
              </p:ext>
            </p:extLst>
          </p:nvPr>
        </p:nvGraphicFramePr>
        <p:xfrm>
          <a:off x="2429301" y="736980"/>
          <a:ext cx="8099128" cy="5888736"/>
        </p:xfrm>
        <a:graphic>
          <a:graphicData uri="http://schemas.openxmlformats.org/drawingml/2006/table">
            <a:tbl>
              <a:tblPr firstRow="1" firstCol="1" bandRow="1">
                <a:tableStyleId>{5C22544A-7EE6-4342-B048-85BDC9FD1C3A}</a:tableStyleId>
              </a:tblPr>
              <a:tblGrid>
                <a:gridCol w="2057704"/>
                <a:gridCol w="2200374"/>
                <a:gridCol w="2114407"/>
                <a:gridCol w="1726643"/>
              </a:tblGrid>
              <a:tr h="258433">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Flow segments</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Departments</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Frequency</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Dep. 9- Dep. 10</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30</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17.85</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Dep. 8- Dep. 7</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25</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14.88</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3</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Dep. 7- Dep. 9</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25</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14.88</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4</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6- Dep. 9</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15</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8.93</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5</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2- Dep. 9</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12</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7.14</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6</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2- Dep. 4</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10</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5.95</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7</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4- Dep. 10</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10</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5.95</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8</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9- Dep. 11</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10</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5.95</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9</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3- Dep.11</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5</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2.97</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10</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1- Dep. 5</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4</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2.38</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11</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1- Dep. 6</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4</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2.38</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12</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5 - Dep. 9</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4</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2.38</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13</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1- Dep. 4</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3</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1.78</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14</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1- Dep. 2</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1.19</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15</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3- Dep. 12</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1.19</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16</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10- Dep. 11</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1.19</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17</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1- Dep. 3</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1.19</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18</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1- Dep. 8</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0.595</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19</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Dep. 3- Dep. 10</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0.595</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r h="258433">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20</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Dep. 9- Dep. 12</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a:t>
                      </a:r>
                      <a:endParaRPr lang="en-US" sz="1400" b="1">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0.595</a:t>
                      </a:r>
                      <a:endParaRPr lang="en-US" sz="1400" b="1" dirty="0">
                        <a:solidFill>
                          <a:srgbClr val="365F91"/>
                        </a:solidFill>
                        <a:effectLst/>
                        <a:latin typeface="Times New Roman" pitchFamily="18" charset="0"/>
                        <a:ea typeface="Calibri" panose="020F0502020204030204" pitchFamily="34" charset="0"/>
                        <a:cs typeface="Times New Roman" pitchFamily="18" charset="0"/>
                      </a:endParaRPr>
                    </a:p>
                  </a:txBody>
                  <a:tcPr marL="67567" marR="67567" marT="0" marB="0"/>
                </a:tc>
              </a:tr>
            </a:tbl>
          </a:graphicData>
        </a:graphic>
      </p:graphicFrame>
      <p:sp>
        <p:nvSpPr>
          <p:cNvPr id="3" name="Slide Number Placeholder 2"/>
          <p:cNvSpPr>
            <a:spLocks noGrp="1"/>
          </p:cNvSpPr>
          <p:nvPr>
            <p:ph type="sldNum" sz="quarter" idx="12"/>
          </p:nvPr>
        </p:nvSpPr>
        <p:spPr/>
        <p:txBody>
          <a:bodyPr/>
          <a:lstStyle/>
          <a:p>
            <a:fld id="{E5D870FC-239B-43ED-89AD-1C8E1F375264}" type="slidenum">
              <a:rPr lang="en-US" smtClean="0">
                <a:solidFill>
                  <a:schemeClr val="tx1"/>
                </a:solidFill>
              </a:rPr>
              <a:t>27</a:t>
            </a:fld>
            <a:endParaRPr lang="en-US" dirty="0">
              <a:solidFill>
                <a:schemeClr val="tx1"/>
              </a:solidFill>
            </a:endParaRPr>
          </a:p>
        </p:txBody>
      </p:sp>
    </p:spTree>
    <p:extLst>
      <p:ext uri="{BB962C8B-B14F-4D97-AF65-F5344CB8AC3E}">
        <p14:creationId xmlns:p14="http://schemas.microsoft.com/office/powerpoint/2010/main" val="3256649008"/>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272" y="0"/>
            <a:ext cx="5291788" cy="764275"/>
          </a:xfrm>
        </p:spPr>
        <p:txBody>
          <a:bodyPr>
            <a:normAutofit/>
          </a:bodyPr>
          <a:lstStyle/>
          <a:p>
            <a:pPr marL="457200" indent="-457200" algn="ctr">
              <a:buFont typeface="Wingdings" panose="05000000000000000000" pitchFamily="2" charset="2"/>
              <a:buChar char="ü"/>
            </a:pPr>
            <a:r>
              <a:rPr lang="en-US" sz="2800" b="1" i="1" dirty="0" smtClean="0">
                <a:solidFill>
                  <a:schemeClr val="tx1"/>
                </a:solidFill>
                <a:latin typeface="Times New Roman" pitchFamily="18" charset="0"/>
                <a:cs typeface="Times New Roman" pitchFamily="18" charset="0"/>
              </a:rPr>
              <a:t>Frequency chart</a:t>
            </a:r>
            <a:r>
              <a:rPr lang="en-US" sz="2800" b="1" dirty="0" smtClean="0">
                <a:solidFill>
                  <a:schemeClr val="tx1"/>
                </a:solidFill>
                <a:latin typeface="Times New Roman" pitchFamily="18" charset="0"/>
                <a:cs typeface="Times New Roman" pitchFamily="18" charset="0"/>
              </a:rPr>
              <a:t>:</a:t>
            </a:r>
            <a:endParaRPr lang="en-US" sz="2800" b="1" dirty="0">
              <a:solidFill>
                <a:schemeClr val="tx1"/>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47378274"/>
              </p:ext>
            </p:extLst>
          </p:nvPr>
        </p:nvGraphicFramePr>
        <p:xfrm>
          <a:off x="2767583" y="1087412"/>
          <a:ext cx="7724915" cy="1037726"/>
        </p:xfrm>
        <a:graphic>
          <a:graphicData uri="http://schemas.openxmlformats.org/drawingml/2006/table">
            <a:tbl>
              <a:tblPr firstRow="1" firstCol="1" bandRow="1">
                <a:tableStyleId>{5C22544A-7EE6-4342-B048-85BDC9FD1C3A}</a:tableStyleId>
              </a:tblPr>
              <a:tblGrid>
                <a:gridCol w="1012349"/>
                <a:gridCol w="1118042"/>
                <a:gridCol w="1118042"/>
                <a:gridCol w="1118042"/>
                <a:gridCol w="1119480"/>
                <a:gridCol w="1119480"/>
                <a:gridCol w="1119480"/>
              </a:tblGrid>
              <a:tr h="518863">
                <a:tc>
                  <a:txBody>
                    <a:bodyPr/>
                    <a:lstStyle/>
                    <a:p>
                      <a:pPr marL="0" marR="0" algn="ctr">
                        <a:lnSpc>
                          <a:spcPct val="115000"/>
                        </a:lnSpc>
                        <a:spcBef>
                          <a:spcPts val="0"/>
                        </a:spcBef>
                        <a:spcAft>
                          <a:spcPts val="0"/>
                        </a:spcAft>
                      </a:pPr>
                      <a:r>
                        <a:rPr lang="en-US" sz="1600" b="1" dirty="0">
                          <a:solidFill>
                            <a:schemeClr val="bg1"/>
                          </a:solidFill>
                          <a:effectLst/>
                          <a:latin typeface="Times New Roman" pitchFamily="18" charset="0"/>
                          <a:cs typeface="Times New Roman" pitchFamily="18" charset="0"/>
                        </a:rPr>
                        <a:t>Symbol</a:t>
                      </a:r>
                      <a:endParaRPr lang="en-US" sz="1600" b="1" dirty="0">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A</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E</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I</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O</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U</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X</a:t>
                      </a:r>
                      <a:endParaRPr lang="en-US" sz="1600" b="1" dirty="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r>
              <a:tr h="518863">
                <a:tc>
                  <a:txBody>
                    <a:bodyPr/>
                    <a:lstStyle/>
                    <a:p>
                      <a:pPr marL="0" marR="0" algn="ctr">
                        <a:lnSpc>
                          <a:spcPct val="115000"/>
                        </a:lnSpc>
                        <a:spcBef>
                          <a:spcPts val="0"/>
                        </a:spcBef>
                        <a:spcAft>
                          <a:spcPts val="0"/>
                        </a:spcAft>
                      </a:pPr>
                      <a:r>
                        <a:rPr lang="en-US" sz="1600" b="1" dirty="0">
                          <a:solidFill>
                            <a:schemeClr val="tx1"/>
                          </a:solidFill>
                          <a:effectLst/>
                          <a:latin typeface="Times New Roman" pitchFamily="18" charset="0"/>
                          <a:cs typeface="Times New Roman" pitchFamily="18" charset="0"/>
                        </a:rPr>
                        <a:t>Value</a:t>
                      </a:r>
                      <a:endParaRPr lang="en-US" sz="1600" b="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25-30</a:t>
                      </a:r>
                      <a:endParaRPr lang="en-US" sz="1600" b="1" dirty="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12-15</a:t>
                      </a:r>
                      <a:endParaRPr lang="en-US" sz="1600" b="1" dirty="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10</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2-5</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b="1">
                          <a:effectLst/>
                          <a:latin typeface="Times New Roman" pitchFamily="18" charset="0"/>
                          <a:cs typeface="Times New Roman" pitchFamily="18" charset="0"/>
                        </a:rPr>
                        <a:t>1-2</a:t>
                      </a:r>
                      <a:endParaRPr lang="en-US" sz="1600" b="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600" b="1" dirty="0">
                          <a:effectLst/>
                          <a:latin typeface="Times New Roman" pitchFamily="18" charset="0"/>
                          <a:cs typeface="Times New Roman" pitchFamily="18" charset="0"/>
                        </a:rPr>
                        <a:t>0</a:t>
                      </a:r>
                      <a:endParaRPr lang="en-US" sz="1600" b="1" dirty="0">
                        <a:effectLst/>
                        <a:latin typeface="Times New Roman" pitchFamily="18" charset="0"/>
                        <a:ea typeface="Calibri" panose="020F0502020204030204" pitchFamily="34" charset="0"/>
                        <a:cs typeface="Times New Roman" pitchFamily="18" charset="0"/>
                      </a:endParaRPr>
                    </a:p>
                  </a:txBody>
                  <a:tcPr marL="68580" marR="68580" marT="0" marB="0"/>
                </a:tc>
              </a:tr>
            </a:tbl>
          </a:graphicData>
        </a:graphic>
      </p:graphicFrame>
      <p:sp>
        <p:nvSpPr>
          <p:cNvPr id="3" name="Slide Number Placeholder 2"/>
          <p:cNvSpPr>
            <a:spLocks noGrp="1"/>
          </p:cNvSpPr>
          <p:nvPr>
            <p:ph type="sldNum" sz="quarter" idx="12"/>
          </p:nvPr>
        </p:nvSpPr>
        <p:spPr/>
        <p:txBody>
          <a:bodyPr/>
          <a:lstStyle/>
          <a:p>
            <a:fld id="{E5D870FC-239B-43ED-89AD-1C8E1F375264}" type="slidenum">
              <a:rPr lang="en-US" smtClean="0">
                <a:solidFill>
                  <a:schemeClr val="tx1"/>
                </a:solidFill>
              </a:rPr>
              <a:t>28</a:t>
            </a:fld>
            <a:endParaRPr lang="en-US" dirty="0">
              <a:solidFill>
                <a:schemeClr val="tx1"/>
              </a:solidFill>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729552" y="2279176"/>
            <a:ext cx="7902054" cy="3953080"/>
          </a:xfrm>
          <a:prstGeom prst="rect">
            <a:avLst/>
          </a:prstGeom>
        </p:spPr>
      </p:pic>
    </p:spTree>
    <p:extLst>
      <p:ext uri="{BB962C8B-B14F-4D97-AF65-F5344CB8AC3E}">
        <p14:creationId xmlns:p14="http://schemas.microsoft.com/office/powerpoint/2010/main" val="28640999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255" y="-115781"/>
            <a:ext cx="4731737" cy="1280890"/>
          </a:xfrm>
        </p:spPr>
        <p:txBody>
          <a:bodyPr/>
          <a:lstStyle/>
          <a:p>
            <a:pPr algn="ctr"/>
            <a:r>
              <a:rPr lang="en-US" sz="2800" b="1" i="1" dirty="0" smtClean="0">
                <a:solidFill>
                  <a:schemeClr val="tx1"/>
                </a:solidFill>
                <a:latin typeface="Times New Roman" panose="02020603050405020304" pitchFamily="18" charset="0"/>
                <a:cs typeface="Times New Roman" pitchFamily="18" charset="0"/>
              </a:rPr>
              <a:t>Relationship chart:</a:t>
            </a:r>
            <a:endParaRPr lang="en-US" sz="2800" b="1" i="1" dirty="0">
              <a:solidFill>
                <a:schemeClr val="tx1"/>
              </a:solidFill>
              <a:latin typeface="Times New Roman" pitchFamily="18" charset="0"/>
              <a:cs typeface="Times New Roman" pitchFamily="18" charset="0"/>
            </a:endParaRPr>
          </a:p>
        </p:txBody>
      </p:sp>
      <p:pic>
        <p:nvPicPr>
          <p:cNvPr id="4" name="Content Placeholder 3"/>
          <p:cNvPicPr>
            <a:picLocks noGrp="1"/>
          </p:cNvPicPr>
          <p:nvPr>
            <p:ph idx="1"/>
          </p:nvPr>
        </p:nvPicPr>
        <p:blipFill>
          <a:blip r:embed="rId2"/>
          <a:stretch>
            <a:fillRect/>
          </a:stretch>
        </p:blipFill>
        <p:spPr>
          <a:xfrm>
            <a:off x="2292824" y="965442"/>
            <a:ext cx="8461612" cy="5160997"/>
          </a:xfrm>
          <a:prstGeom prst="rect">
            <a:avLst/>
          </a:prstGeom>
        </p:spPr>
      </p:pic>
      <p:sp>
        <p:nvSpPr>
          <p:cNvPr id="3" name="Slide Number Placeholder 2"/>
          <p:cNvSpPr>
            <a:spLocks noGrp="1"/>
          </p:cNvSpPr>
          <p:nvPr>
            <p:ph type="sldNum" sz="quarter" idx="12"/>
          </p:nvPr>
        </p:nvSpPr>
        <p:spPr>
          <a:xfrm>
            <a:off x="10910914" y="6126439"/>
            <a:ext cx="551167" cy="365125"/>
          </a:xfrm>
        </p:spPr>
        <p:txBody>
          <a:bodyPr/>
          <a:lstStyle/>
          <a:p>
            <a:fld id="{E5D870FC-239B-43ED-89AD-1C8E1F375264}" type="slidenum">
              <a:rPr lang="en-US" sz="2800" b="1" i="1" smtClean="0">
                <a:solidFill>
                  <a:schemeClr val="tx1"/>
                </a:solidFill>
                <a:latin typeface="Times New Roman" panose="02020603050405020304" pitchFamily="18" charset="0"/>
                <a:cs typeface="Times New Roman" panose="02020603050405020304" pitchFamily="18" charset="0"/>
              </a:rPr>
              <a:t>29</a:t>
            </a:fld>
            <a:endParaRPr lang="en-US" sz="2800" b="1" i="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964069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336" y="322566"/>
            <a:ext cx="8392754" cy="895598"/>
          </a:xfrm>
        </p:spPr>
        <p:txBody>
          <a:bodyPr>
            <a:normAutofit/>
          </a:bodyPr>
          <a:lstStyle/>
          <a:p>
            <a:pPr marL="457200" indent="-457200" algn="ctr">
              <a:buFont typeface="Wingdings" panose="05000000000000000000" pitchFamily="2" charset="2"/>
              <a:buChar char="q"/>
            </a:pPr>
            <a:r>
              <a:rPr lang="en-US" sz="2800" b="1" i="1" dirty="0" smtClean="0">
                <a:solidFill>
                  <a:schemeClr val="tx1"/>
                </a:solidFill>
                <a:latin typeface="Times New Roman" pitchFamily="18" charset="0"/>
                <a:cs typeface="Times New Roman" pitchFamily="18" charset="0"/>
              </a:rPr>
              <a:t>About Shalhoub industrial company :</a:t>
            </a:r>
            <a:endParaRPr lang="en-US" sz="2800" b="1" i="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2911149" y="502167"/>
            <a:ext cx="9164941" cy="5199797"/>
          </a:xfrm>
        </p:spPr>
        <p:txBody>
          <a:bodyPr>
            <a:normAutofit/>
          </a:bodyPr>
          <a:lstStyle/>
          <a:p>
            <a:pPr>
              <a:lnSpc>
                <a:spcPct val="200000"/>
              </a:lnSpc>
            </a:pPr>
            <a:r>
              <a:rPr lang="en-US" sz="2000" b="1" i="1" dirty="0" smtClean="0">
                <a:solidFill>
                  <a:schemeClr val="tx1"/>
                </a:solidFill>
                <a:latin typeface="Times New Roman" panose="02020603050405020304" pitchFamily="18" charset="0"/>
                <a:cs typeface="Times New Roman" panose="02020603050405020304" pitchFamily="18" charset="0"/>
              </a:rPr>
              <a:t>Shalhoub factory established in 1975 .</a:t>
            </a:r>
          </a:p>
          <a:p>
            <a:pPr>
              <a:lnSpc>
                <a:spcPct val="200000"/>
              </a:lnSpc>
            </a:pPr>
            <a:r>
              <a:rPr lang="en-US" sz="2000" b="1" i="1" dirty="0" smtClean="0">
                <a:solidFill>
                  <a:schemeClr val="tx1"/>
                </a:solidFill>
                <a:latin typeface="Times New Roman" panose="02020603050405020304" pitchFamily="18" charset="0"/>
                <a:cs typeface="Times New Roman" panose="02020603050405020304" pitchFamily="18" charset="0"/>
              </a:rPr>
              <a:t>Shalhoob </a:t>
            </a:r>
            <a:r>
              <a:rPr lang="en-US" sz="2000" b="1" i="1" dirty="0">
                <a:solidFill>
                  <a:schemeClr val="tx1"/>
                </a:solidFill>
                <a:latin typeface="Times New Roman" panose="02020603050405020304" pitchFamily="18" charset="0"/>
                <a:cs typeface="Times New Roman" panose="02020603050405020304" pitchFamily="18" charset="0"/>
              </a:rPr>
              <a:t>factory </a:t>
            </a:r>
            <a:r>
              <a:rPr lang="en-US" sz="2000" b="1" i="1" dirty="0" smtClean="0">
                <a:solidFill>
                  <a:schemeClr val="tx1"/>
                </a:solidFill>
                <a:latin typeface="Times New Roman" panose="02020603050405020304" pitchFamily="18" charset="0"/>
                <a:cs typeface="Times New Roman" panose="02020603050405020304" pitchFamily="18" charset="0"/>
              </a:rPr>
              <a:t>produces </a:t>
            </a:r>
            <a:r>
              <a:rPr lang="en-US" sz="2000" b="1" i="1" dirty="0">
                <a:solidFill>
                  <a:schemeClr val="tx1"/>
                </a:solidFill>
                <a:latin typeface="Times New Roman" panose="02020603050405020304" pitchFamily="18" charset="0"/>
                <a:cs typeface="Times New Roman" panose="02020603050405020304" pitchFamily="18" charset="0"/>
              </a:rPr>
              <a:t>different types of nuts by roasting, packaging and </a:t>
            </a:r>
            <a:r>
              <a:rPr lang="en-US" sz="2000" b="1" i="1" dirty="0" smtClean="0">
                <a:solidFill>
                  <a:schemeClr val="tx1"/>
                </a:solidFill>
                <a:latin typeface="Times New Roman" panose="02020603050405020304" pitchFamily="18" charset="0"/>
                <a:cs typeface="Times New Roman" panose="02020603050405020304" pitchFamily="18" charset="0"/>
              </a:rPr>
              <a:t>delivering them </a:t>
            </a:r>
            <a:r>
              <a:rPr lang="en-US" sz="2000" b="1" i="1" dirty="0">
                <a:solidFill>
                  <a:schemeClr val="tx1"/>
                </a:solidFill>
                <a:latin typeface="Times New Roman" panose="02020603050405020304" pitchFamily="18" charset="0"/>
                <a:cs typeface="Times New Roman" panose="02020603050405020304" pitchFamily="18" charset="0"/>
              </a:rPr>
              <a:t>to different cities in Palestine. </a:t>
            </a:r>
          </a:p>
          <a:p>
            <a:pPr>
              <a:lnSpc>
                <a:spcPct val="200000"/>
              </a:lnSpc>
            </a:pPr>
            <a:r>
              <a:rPr lang="en-US" sz="2000" b="1" i="1" dirty="0">
                <a:solidFill>
                  <a:schemeClr val="tx1"/>
                </a:solidFill>
                <a:latin typeface="Times New Roman" panose="02020603050405020304" pitchFamily="18" charset="0"/>
                <a:cs typeface="Times New Roman" panose="02020603050405020304" pitchFamily="18" charset="0"/>
              </a:rPr>
              <a:t> In </a:t>
            </a:r>
            <a:r>
              <a:rPr lang="en-US" sz="2000" b="1" i="1" dirty="0" smtClean="0">
                <a:solidFill>
                  <a:schemeClr val="tx1"/>
                </a:solidFill>
                <a:latin typeface="Times New Roman" panose="02020603050405020304" pitchFamily="18" charset="0"/>
                <a:cs typeface="Times New Roman" panose="02020603050405020304" pitchFamily="18" charset="0"/>
              </a:rPr>
              <a:t>this project, </a:t>
            </a:r>
            <a:r>
              <a:rPr lang="en-US" sz="2000" b="1" i="1" dirty="0">
                <a:solidFill>
                  <a:schemeClr val="tx1"/>
                </a:solidFill>
                <a:latin typeface="Times New Roman" panose="02020603050405020304" pitchFamily="18" charset="0"/>
                <a:cs typeface="Times New Roman" panose="02020603050405020304" pitchFamily="18" charset="0"/>
              </a:rPr>
              <a:t>we aim to find if there are any opportunities to maximize </a:t>
            </a:r>
            <a:r>
              <a:rPr lang="en-US" sz="2000" b="1" i="1" dirty="0" smtClean="0">
                <a:solidFill>
                  <a:schemeClr val="tx1"/>
                </a:solidFill>
                <a:latin typeface="Times New Roman" panose="02020603050405020304" pitchFamily="18" charset="0"/>
                <a:cs typeface="Times New Roman" panose="02020603050405020304" pitchFamily="18" charset="0"/>
              </a:rPr>
              <a:t>the total profit and reduce cost of the factory by using new layout . </a:t>
            </a:r>
            <a:endParaRPr lang="en-US" sz="1600" b="1" i="1" dirty="0"/>
          </a:p>
        </p:txBody>
      </p:sp>
      <p:sp>
        <p:nvSpPr>
          <p:cNvPr id="4" name="Slide Number Placeholder 3"/>
          <p:cNvSpPr>
            <a:spLocks noGrp="1"/>
          </p:cNvSpPr>
          <p:nvPr>
            <p:ph type="sldNum" sz="quarter" idx="12"/>
          </p:nvPr>
        </p:nvSpPr>
        <p:spPr/>
        <p:txBody>
          <a:bodyPr/>
          <a:lstStyle/>
          <a:p>
            <a:fld id="{E5D870FC-239B-43ED-89AD-1C8E1F375264}" type="slidenum">
              <a:rPr lang="en-US" smtClean="0">
                <a:solidFill>
                  <a:schemeClr val="tx1"/>
                </a:solidFill>
              </a:rPr>
              <a:t>3</a:t>
            </a:fld>
            <a:endParaRPr lang="en-US">
              <a:solidFill>
                <a:schemeClr val="tx1"/>
              </a:solidFill>
            </a:endParaRPr>
          </a:p>
        </p:txBody>
      </p:sp>
    </p:spTree>
    <p:extLst>
      <p:ext uri="{BB962C8B-B14F-4D97-AF65-F5344CB8AC3E}">
        <p14:creationId xmlns:p14="http://schemas.microsoft.com/office/powerpoint/2010/main" val="3824055355"/>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7" y="0"/>
            <a:ext cx="5721060" cy="752776"/>
          </a:xfrm>
        </p:spPr>
        <p:txBody>
          <a:bodyPr>
            <a:normAutofit/>
          </a:bodyPr>
          <a:lstStyle/>
          <a:p>
            <a:pPr algn="ctr"/>
            <a:r>
              <a:rPr lang="en-US" sz="2800" b="1" i="1" dirty="0" smtClean="0">
                <a:solidFill>
                  <a:schemeClr val="tx1"/>
                </a:solidFill>
                <a:latin typeface="Times New Roman" pitchFamily="18" charset="0"/>
                <a:cs typeface="Times New Roman" pitchFamily="18" charset="0"/>
              </a:rPr>
              <a:t>Areas of departments : </a:t>
            </a:r>
            <a:endParaRPr lang="en-US" sz="2800" b="1" i="1" dirty="0">
              <a:solidFill>
                <a:schemeClr val="tx1"/>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2063712"/>
              </p:ext>
            </p:extLst>
          </p:nvPr>
        </p:nvGraphicFramePr>
        <p:xfrm>
          <a:off x="3035304" y="717757"/>
          <a:ext cx="8058286" cy="5915326"/>
        </p:xfrm>
        <a:graphic>
          <a:graphicData uri="http://schemas.openxmlformats.org/drawingml/2006/table">
            <a:tbl>
              <a:tblPr firstRow="1" firstCol="1" bandRow="1">
                <a:tableStyleId>{5C22544A-7EE6-4342-B048-85BDC9FD1C3A}</a:tableStyleId>
              </a:tblPr>
              <a:tblGrid>
                <a:gridCol w="2930155"/>
                <a:gridCol w="2728125"/>
                <a:gridCol w="2400006"/>
              </a:tblGrid>
              <a:tr h="666272">
                <a:tc>
                  <a:txBody>
                    <a:bodyPr/>
                    <a:lstStyle/>
                    <a:p>
                      <a:pPr marL="0" marR="0" algn="ctr">
                        <a:lnSpc>
                          <a:spcPct val="115000"/>
                        </a:lnSpc>
                        <a:spcBef>
                          <a:spcPts val="0"/>
                        </a:spcBef>
                        <a:spcAft>
                          <a:spcPts val="0"/>
                        </a:spcAft>
                      </a:pPr>
                      <a:r>
                        <a:rPr lang="en-US" sz="1800" i="1" dirty="0">
                          <a:effectLst/>
                          <a:latin typeface="Times New Roman" panose="02020603050405020304" pitchFamily="18" charset="0"/>
                          <a:cs typeface="Times New Roman" panose="02020603050405020304" pitchFamily="18" charset="0"/>
                        </a:rPr>
                        <a:t>Department</a:t>
                      </a:r>
                      <a:endParaRPr lang="en-US" sz="1800" i="1" dirty="0">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Function</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i="1" dirty="0">
                          <a:effectLst/>
                          <a:latin typeface="Times New Roman" panose="02020603050405020304" pitchFamily="18" charset="0"/>
                          <a:cs typeface="Times New Roman" panose="02020603050405020304" pitchFamily="18" charset="0"/>
                        </a:rPr>
                        <a:t>Area Dep.</a:t>
                      </a:r>
                    </a:p>
                    <a:p>
                      <a:pPr marL="0" marR="0" algn="ctr">
                        <a:lnSpc>
                          <a:spcPct val="115000"/>
                        </a:lnSpc>
                        <a:spcBef>
                          <a:spcPts val="0"/>
                        </a:spcBef>
                        <a:spcAft>
                          <a:spcPts val="0"/>
                        </a:spcAft>
                      </a:pPr>
                      <a:r>
                        <a:rPr lang="en-US" sz="1800" i="1" dirty="0">
                          <a:effectLst/>
                          <a:latin typeface="Times New Roman" panose="02020603050405020304" pitchFamily="18" charset="0"/>
                          <a:cs typeface="Times New Roman" panose="02020603050405020304" pitchFamily="18" charset="0"/>
                        </a:rPr>
                        <a:t> (    </a:t>
                      </a:r>
                      <a:r>
                        <a:rPr lang="en-US" sz="1800" i="1" dirty="0" smtClean="0">
                          <a:effectLst/>
                          <a:latin typeface="Times New Roman" panose="02020603050405020304" pitchFamily="18" charset="0"/>
                          <a:cs typeface="Times New Roman" panose="02020603050405020304" pitchFamily="18" charset="0"/>
                        </a:rPr>
                        <a:t>m</a:t>
                      </a:r>
                      <a:r>
                        <a:rPr lang="en-US" sz="1800" i="1" baseline="0" dirty="0" smtClean="0">
                          <a:effectLst/>
                          <a:latin typeface="Times New Roman" panose="02020603050405020304" pitchFamily="18" charset="0"/>
                          <a:cs typeface="Times New Roman" panose="02020603050405020304" pitchFamily="18" charset="0"/>
                        </a:rPr>
                        <a:t> ^ 2</a:t>
                      </a:r>
                      <a:r>
                        <a:rPr lang="en-US" sz="1800" i="1" dirty="0" smtClean="0">
                          <a:effectLst/>
                          <a:latin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cs typeface="Times New Roman" panose="02020603050405020304" pitchFamily="18" charset="0"/>
                        </a:rPr>
                        <a:t>)</a:t>
                      </a:r>
                      <a:endParaRPr lang="en-US" sz="1800" i="1" dirty="0">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r>
              <a:tr h="301753">
                <a:tc>
                  <a:txBody>
                    <a:bodyPr/>
                    <a:lstStyle/>
                    <a:p>
                      <a:pPr marL="0" marR="0" algn="ctr">
                        <a:lnSpc>
                          <a:spcPct val="115000"/>
                        </a:lnSpc>
                        <a:spcBef>
                          <a:spcPts val="0"/>
                        </a:spcBef>
                        <a:spcAft>
                          <a:spcPts val="0"/>
                        </a:spcAft>
                      </a:pPr>
                      <a:r>
                        <a:rPr lang="en-US" sz="1800" i="1" dirty="0">
                          <a:effectLst/>
                          <a:latin typeface="Times New Roman" panose="02020603050405020304" pitchFamily="18" charset="0"/>
                          <a:cs typeface="Times New Roman" panose="02020603050405020304" pitchFamily="18" charset="0"/>
                        </a:rPr>
                        <a:t>Dep. 1</a:t>
                      </a:r>
                      <a:endParaRPr lang="en-US" sz="1800" i="1" dirty="0">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R.M</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220 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559794">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Dep. 2</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Dry Peanuts</a:t>
                      </a:r>
                    </a:p>
                    <a:p>
                      <a:pPr marL="0" marR="0" algn="ctr">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 </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rtl="0">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36 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301753">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Dep. 3</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Sunflower seeds</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 </a:t>
                      </a:r>
                      <a:r>
                        <a:rPr lang="en-US" sz="1800" b="1" i="1" dirty="0" smtClean="0">
                          <a:effectLst/>
                          <a:latin typeface="Times New Roman" panose="02020603050405020304" pitchFamily="18" charset="0"/>
                          <a:cs typeface="Times New Roman" panose="02020603050405020304" pitchFamily="18" charset="0"/>
                        </a:rPr>
                        <a:t>220 m^2</a:t>
                      </a:r>
                      <a:endParaRPr lang="en-US" sz="1800" b="1" i="1" dirty="0">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559794">
                <a:tc>
                  <a:txBody>
                    <a:bodyPr/>
                    <a:lstStyle/>
                    <a:p>
                      <a:pPr marL="0" marR="0" algn="ctr">
                        <a:lnSpc>
                          <a:spcPct val="115000"/>
                        </a:lnSpc>
                        <a:spcBef>
                          <a:spcPts val="0"/>
                        </a:spcBef>
                        <a:spcAft>
                          <a:spcPts val="0"/>
                        </a:spcAft>
                      </a:pPr>
                      <a:r>
                        <a:rPr lang="en-US" sz="1800" i="1" dirty="0" smtClean="0">
                          <a:effectLst/>
                          <a:latin typeface="Times New Roman" panose="02020603050405020304" pitchFamily="18" charset="0"/>
                          <a:cs typeface="Times New Roman" panose="02020603050405020304" pitchFamily="18" charset="0"/>
                        </a:rPr>
                        <a:t>Dep. 4</a:t>
                      </a:r>
                      <a:endParaRPr lang="en-US" sz="1800" i="1" dirty="0">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Pistachio in shell </a:t>
                      </a:r>
                    </a:p>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 </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50m^2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301753">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Dep. 5</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Hazelnut&amp; Cashew</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15 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301753">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Dep. 6</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pumpkin seeds</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15 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301753">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Dep. 7</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Watermelon seeds</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15 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301753">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Dep. 8</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Washing area</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10 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698126">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Dep. 9</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Manual Filling area+balance +cooling</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30 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465416">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Dep. 10</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Automatic Filling</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 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465416">
                <a:tc>
                  <a:txBody>
                    <a:bodyPr/>
                    <a:lstStyle/>
                    <a:p>
                      <a:pPr marL="0" marR="0" algn="ctr">
                        <a:lnSpc>
                          <a:spcPct val="115000"/>
                        </a:lnSpc>
                        <a:spcBef>
                          <a:spcPts val="0"/>
                        </a:spcBef>
                        <a:spcAft>
                          <a:spcPts val="0"/>
                        </a:spcAft>
                      </a:pPr>
                      <a:r>
                        <a:rPr lang="en-US" sz="1800" i="1">
                          <a:effectLst/>
                          <a:latin typeface="Times New Roman" panose="02020603050405020304" pitchFamily="18" charset="0"/>
                          <a:cs typeface="Times New Roman" panose="02020603050405020304" pitchFamily="18" charset="0"/>
                        </a:rPr>
                        <a:t>Dep. 11</a:t>
                      </a:r>
                      <a:endParaRPr lang="en-US" sz="1800"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Local Warehouses</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48 m^2</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r h="465416">
                <a:tc>
                  <a:txBody>
                    <a:bodyPr/>
                    <a:lstStyle/>
                    <a:p>
                      <a:pPr marL="0" marR="0" algn="ctr">
                        <a:lnSpc>
                          <a:spcPct val="115000"/>
                        </a:lnSpc>
                        <a:spcBef>
                          <a:spcPts val="0"/>
                        </a:spcBef>
                        <a:spcAft>
                          <a:spcPts val="0"/>
                        </a:spcAft>
                      </a:pPr>
                      <a:r>
                        <a:rPr lang="en-US" sz="1800" i="1" dirty="0">
                          <a:effectLst/>
                          <a:latin typeface="Times New Roman" panose="02020603050405020304" pitchFamily="18" charset="0"/>
                          <a:cs typeface="Times New Roman" panose="02020603050405020304" pitchFamily="18" charset="0"/>
                        </a:rPr>
                        <a:t>Dep. 12</a:t>
                      </a:r>
                      <a:endParaRPr lang="en-US" sz="1800" i="1" dirty="0">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International warehouses</a:t>
                      </a:r>
                      <a:endParaRPr lang="en-US" sz="1800" b="1" i="1">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50 m^2</a:t>
                      </a:r>
                      <a:endParaRPr lang="en-US" sz="1800" b="1" i="1" dirty="0">
                        <a:solidFill>
                          <a:srgbClr val="365F9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567" marR="67567" marT="0" marB="0"/>
                </a:tc>
              </a:tr>
            </a:tbl>
          </a:graphicData>
        </a:graphic>
      </p:graphicFrame>
      <p:sp>
        <p:nvSpPr>
          <p:cNvPr id="3" name="Slide Number Placeholder 2"/>
          <p:cNvSpPr>
            <a:spLocks noGrp="1"/>
          </p:cNvSpPr>
          <p:nvPr>
            <p:ph type="sldNum" sz="quarter" idx="12"/>
          </p:nvPr>
        </p:nvSpPr>
        <p:spPr>
          <a:xfrm>
            <a:off x="10951856" y="6492875"/>
            <a:ext cx="551167" cy="365125"/>
          </a:xfrm>
        </p:spPr>
        <p:txBody>
          <a:bodyPr/>
          <a:lstStyle/>
          <a:p>
            <a:fld id="{E5D870FC-239B-43ED-89AD-1C8E1F375264}" type="slidenum">
              <a:rPr lang="en-US" smtClean="0">
                <a:solidFill>
                  <a:schemeClr val="tx1"/>
                </a:solidFill>
              </a:rPr>
              <a:t>30</a:t>
            </a:fld>
            <a:endParaRPr lang="en-US" dirty="0">
              <a:solidFill>
                <a:schemeClr val="tx1"/>
              </a:solidFill>
            </a:endParaRPr>
          </a:p>
        </p:txBody>
      </p:sp>
    </p:spTree>
    <p:extLst>
      <p:ext uri="{BB962C8B-B14F-4D97-AF65-F5344CB8AC3E}">
        <p14:creationId xmlns:p14="http://schemas.microsoft.com/office/powerpoint/2010/main" val="346190382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5536" y="13648"/>
            <a:ext cx="3508352" cy="740667"/>
          </a:xfrm>
        </p:spPr>
        <p:txBody>
          <a:bodyPr>
            <a:normAutofit/>
          </a:bodyPr>
          <a:lstStyle/>
          <a:p>
            <a:pPr algn="ctr"/>
            <a:r>
              <a:rPr lang="en-US" sz="2800" b="1" i="1" dirty="0" smtClean="0">
                <a:solidFill>
                  <a:schemeClr val="tx1"/>
                </a:solidFill>
                <a:latin typeface="Times New Roman" pitchFamily="18" charset="0"/>
                <a:cs typeface="Times New Roman" pitchFamily="18" charset="0"/>
              </a:rPr>
              <a:t>From to chart:</a:t>
            </a:r>
            <a:endParaRPr lang="en-US" sz="2800" b="1" i="1" dirty="0">
              <a:solidFill>
                <a:schemeClr val="tx1"/>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9944441"/>
              </p:ext>
            </p:extLst>
          </p:nvPr>
        </p:nvGraphicFramePr>
        <p:xfrm>
          <a:off x="2473106" y="754315"/>
          <a:ext cx="9261929" cy="5550742"/>
        </p:xfrm>
        <a:graphic>
          <a:graphicData uri="http://schemas.openxmlformats.org/drawingml/2006/table">
            <a:tbl>
              <a:tblPr firstRow="1" firstCol="1" bandRow="1">
                <a:tableStyleId>{5C22544A-7EE6-4342-B048-85BDC9FD1C3A}</a:tableStyleId>
              </a:tblPr>
              <a:tblGrid>
                <a:gridCol w="841993"/>
                <a:gridCol w="688904"/>
                <a:gridCol w="688904"/>
                <a:gridCol w="688904"/>
                <a:gridCol w="688904"/>
                <a:gridCol w="688904"/>
                <a:gridCol w="688904"/>
                <a:gridCol w="632770"/>
                <a:gridCol w="668491"/>
                <a:gridCol w="688904"/>
                <a:gridCol w="765449"/>
                <a:gridCol w="765449"/>
                <a:gridCol w="765449"/>
              </a:tblGrid>
              <a:tr h="647146">
                <a:tc>
                  <a:txBody>
                    <a:bodyPr/>
                    <a:lstStyle/>
                    <a:p>
                      <a:pPr marL="0" marR="0" algn="l">
                        <a:lnSpc>
                          <a:spcPct val="115000"/>
                        </a:lnSpc>
                        <a:spcBef>
                          <a:spcPts val="0"/>
                        </a:spcBef>
                        <a:spcAft>
                          <a:spcPts val="0"/>
                        </a:spcAft>
                      </a:pPr>
                      <a:r>
                        <a:rPr lang="en-US" sz="1800" i="1" dirty="0">
                          <a:solidFill>
                            <a:schemeClr val="bg1"/>
                          </a:solidFill>
                          <a:effectLst/>
                          <a:latin typeface="Times New Roman" pitchFamily="18" charset="0"/>
                          <a:cs typeface="Times New Roman" pitchFamily="18" charset="0"/>
                        </a:rPr>
                        <a:t> </a:t>
                      </a:r>
                      <a:endParaRPr lang="en-US" sz="1800" i="1" dirty="0">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a:solidFill>
                            <a:schemeClr val="bg1"/>
                          </a:solidFill>
                          <a:effectLst/>
                          <a:latin typeface="Times New Roman" pitchFamily="18" charset="0"/>
                          <a:cs typeface="Times New Roman" pitchFamily="18" charset="0"/>
                        </a:rPr>
                        <a:t>Dep. 1</a:t>
                      </a:r>
                      <a:endParaRPr lang="en-US" sz="1800" b="1" i="1">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a:solidFill>
                            <a:schemeClr val="bg1"/>
                          </a:solidFill>
                          <a:effectLst/>
                          <a:latin typeface="Times New Roman" pitchFamily="18" charset="0"/>
                          <a:cs typeface="Times New Roman" pitchFamily="18" charset="0"/>
                        </a:rPr>
                        <a:t>Dep. 2</a:t>
                      </a:r>
                      <a:endParaRPr lang="en-US" sz="1800" b="1" i="1">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a:solidFill>
                            <a:schemeClr val="bg1"/>
                          </a:solidFill>
                          <a:effectLst/>
                          <a:latin typeface="Times New Roman" pitchFamily="18" charset="0"/>
                          <a:cs typeface="Times New Roman" pitchFamily="18" charset="0"/>
                        </a:rPr>
                        <a:t>Dep.3</a:t>
                      </a:r>
                      <a:endParaRPr lang="en-US" sz="1800" b="1" i="1">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dirty="0">
                          <a:solidFill>
                            <a:schemeClr val="bg1"/>
                          </a:solidFill>
                          <a:effectLst/>
                          <a:latin typeface="Times New Roman" pitchFamily="18" charset="0"/>
                          <a:cs typeface="Times New Roman" pitchFamily="18" charset="0"/>
                        </a:rPr>
                        <a:t>Dep. 4</a:t>
                      </a:r>
                      <a:endParaRPr lang="en-US" sz="1800" b="1" i="1" dirty="0">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dirty="0">
                          <a:solidFill>
                            <a:schemeClr val="bg1"/>
                          </a:solidFill>
                          <a:effectLst/>
                          <a:latin typeface="Times New Roman" pitchFamily="18" charset="0"/>
                          <a:cs typeface="Times New Roman" pitchFamily="18" charset="0"/>
                        </a:rPr>
                        <a:t>Dep. 5</a:t>
                      </a:r>
                      <a:endParaRPr lang="en-US" sz="1800" b="1" i="1" dirty="0">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a:solidFill>
                            <a:schemeClr val="bg1"/>
                          </a:solidFill>
                          <a:effectLst/>
                          <a:latin typeface="Times New Roman" pitchFamily="18" charset="0"/>
                          <a:cs typeface="Times New Roman" pitchFamily="18" charset="0"/>
                        </a:rPr>
                        <a:t>Dep. 6</a:t>
                      </a:r>
                      <a:endParaRPr lang="en-US" sz="1800" b="1" i="1">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a:solidFill>
                            <a:schemeClr val="bg1"/>
                          </a:solidFill>
                          <a:effectLst/>
                          <a:latin typeface="Times New Roman" pitchFamily="18" charset="0"/>
                          <a:cs typeface="Times New Roman" pitchFamily="18" charset="0"/>
                        </a:rPr>
                        <a:t>Dep.7</a:t>
                      </a:r>
                      <a:endParaRPr lang="en-US" sz="1800" b="1" i="1">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a:solidFill>
                            <a:schemeClr val="bg1"/>
                          </a:solidFill>
                          <a:effectLst/>
                          <a:latin typeface="Times New Roman" pitchFamily="18" charset="0"/>
                          <a:cs typeface="Times New Roman" pitchFamily="18" charset="0"/>
                        </a:rPr>
                        <a:t>Dep.8</a:t>
                      </a:r>
                      <a:endParaRPr lang="en-US" sz="1800" b="1" i="1">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a:solidFill>
                            <a:schemeClr val="bg1"/>
                          </a:solidFill>
                          <a:effectLst/>
                          <a:latin typeface="Times New Roman" pitchFamily="18" charset="0"/>
                          <a:cs typeface="Times New Roman" pitchFamily="18" charset="0"/>
                        </a:rPr>
                        <a:t>Dep.9</a:t>
                      </a:r>
                      <a:endParaRPr lang="en-US" sz="1800" b="1" i="1">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dirty="0">
                          <a:solidFill>
                            <a:schemeClr val="bg1"/>
                          </a:solidFill>
                          <a:effectLst/>
                          <a:latin typeface="Times New Roman" pitchFamily="18" charset="0"/>
                          <a:cs typeface="Times New Roman" pitchFamily="18" charset="0"/>
                        </a:rPr>
                        <a:t>Dep.</a:t>
                      </a:r>
                    </a:p>
                    <a:p>
                      <a:pPr marL="0" marR="0" algn="l">
                        <a:lnSpc>
                          <a:spcPct val="115000"/>
                        </a:lnSpc>
                        <a:spcBef>
                          <a:spcPts val="0"/>
                        </a:spcBef>
                        <a:spcAft>
                          <a:spcPts val="0"/>
                        </a:spcAft>
                      </a:pPr>
                      <a:r>
                        <a:rPr lang="en-US" sz="1800" b="1" i="1" dirty="0">
                          <a:solidFill>
                            <a:schemeClr val="bg1"/>
                          </a:solidFill>
                          <a:effectLst/>
                          <a:latin typeface="Times New Roman" pitchFamily="18" charset="0"/>
                          <a:cs typeface="Times New Roman" pitchFamily="18" charset="0"/>
                        </a:rPr>
                        <a:t>10</a:t>
                      </a:r>
                      <a:endParaRPr lang="en-US" sz="1800" b="1" i="1" dirty="0">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a:solidFill>
                            <a:schemeClr val="bg1"/>
                          </a:solidFill>
                          <a:effectLst/>
                          <a:latin typeface="Times New Roman" pitchFamily="18" charset="0"/>
                          <a:cs typeface="Times New Roman" pitchFamily="18" charset="0"/>
                        </a:rPr>
                        <a:t>Dep.</a:t>
                      </a:r>
                    </a:p>
                    <a:p>
                      <a:pPr marL="0" marR="0" algn="l">
                        <a:lnSpc>
                          <a:spcPct val="115000"/>
                        </a:lnSpc>
                        <a:spcBef>
                          <a:spcPts val="0"/>
                        </a:spcBef>
                        <a:spcAft>
                          <a:spcPts val="0"/>
                        </a:spcAft>
                      </a:pPr>
                      <a:r>
                        <a:rPr lang="en-US" sz="1800" b="1" i="1">
                          <a:solidFill>
                            <a:schemeClr val="bg1"/>
                          </a:solidFill>
                          <a:effectLst/>
                          <a:latin typeface="Times New Roman" pitchFamily="18" charset="0"/>
                          <a:cs typeface="Times New Roman" pitchFamily="18" charset="0"/>
                        </a:rPr>
                        <a:t>11</a:t>
                      </a:r>
                      <a:endParaRPr lang="en-US" sz="1800" b="1" i="1">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l">
                        <a:lnSpc>
                          <a:spcPct val="115000"/>
                        </a:lnSpc>
                        <a:spcBef>
                          <a:spcPts val="0"/>
                        </a:spcBef>
                        <a:spcAft>
                          <a:spcPts val="0"/>
                        </a:spcAft>
                      </a:pPr>
                      <a:r>
                        <a:rPr lang="en-US" sz="1800" b="1" i="1" dirty="0">
                          <a:solidFill>
                            <a:schemeClr val="bg1"/>
                          </a:solidFill>
                          <a:effectLst/>
                          <a:latin typeface="Times New Roman" pitchFamily="18" charset="0"/>
                          <a:cs typeface="Times New Roman" pitchFamily="18" charset="0"/>
                        </a:rPr>
                        <a:t>Dep.</a:t>
                      </a:r>
                    </a:p>
                    <a:p>
                      <a:pPr marL="0" marR="0" algn="l">
                        <a:lnSpc>
                          <a:spcPct val="115000"/>
                        </a:lnSpc>
                        <a:spcBef>
                          <a:spcPts val="0"/>
                        </a:spcBef>
                        <a:spcAft>
                          <a:spcPts val="0"/>
                        </a:spcAft>
                      </a:pPr>
                      <a:r>
                        <a:rPr lang="en-US" sz="1800" b="1" i="1" dirty="0">
                          <a:solidFill>
                            <a:schemeClr val="bg1"/>
                          </a:solidFill>
                          <a:effectLst/>
                          <a:latin typeface="Times New Roman" pitchFamily="18" charset="0"/>
                          <a:cs typeface="Times New Roman" pitchFamily="18" charset="0"/>
                        </a:rPr>
                        <a:t>12</a:t>
                      </a:r>
                      <a:endParaRPr lang="en-US" sz="1800" b="1" i="1" dirty="0">
                        <a:solidFill>
                          <a:schemeClr val="bg1"/>
                        </a:solidFill>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r>
              <a:tr h="334532">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1</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62</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27</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51.8</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59</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59</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67.2</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34532">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2</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20.4</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8.4</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34532">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3</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41</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38.4</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37.5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34532">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4</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17.15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34532">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5</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5.5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34532">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6</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5.5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34532">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7</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5.5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34532">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8</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8.1</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34532">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9</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15.5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18</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21.3</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538153">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10</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17.1</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27.3</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538153">
                <a:tc>
                  <a:txBody>
                    <a:bodyPr/>
                    <a:lstStyle/>
                    <a:p>
                      <a:pPr marL="0" marR="0" algn="l">
                        <a:lnSpc>
                          <a:spcPct val="115000"/>
                        </a:lnSpc>
                        <a:spcBef>
                          <a:spcPts val="0"/>
                        </a:spcBef>
                        <a:spcAft>
                          <a:spcPts val="0"/>
                        </a:spcAft>
                      </a:pPr>
                      <a:r>
                        <a:rPr lang="en-US" sz="1800" i="1">
                          <a:effectLst/>
                          <a:latin typeface="Times New Roman" pitchFamily="18" charset="0"/>
                          <a:cs typeface="Times New Roman" pitchFamily="18" charset="0"/>
                        </a:rPr>
                        <a:t>Dep. 11</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538153">
                <a:tc>
                  <a:txBody>
                    <a:bodyPr/>
                    <a:lstStyle/>
                    <a:p>
                      <a:pPr marL="0" marR="0" algn="l">
                        <a:lnSpc>
                          <a:spcPct val="115000"/>
                        </a:lnSpc>
                        <a:spcBef>
                          <a:spcPts val="0"/>
                        </a:spcBef>
                        <a:spcAft>
                          <a:spcPts val="0"/>
                        </a:spcAft>
                      </a:pPr>
                      <a:r>
                        <a:rPr lang="en-US" sz="1800" i="1" dirty="0">
                          <a:effectLst/>
                          <a:latin typeface="Times New Roman" pitchFamily="18" charset="0"/>
                          <a:cs typeface="Times New Roman" pitchFamily="18" charset="0"/>
                        </a:rPr>
                        <a:t>Dep. 12</a:t>
                      </a:r>
                      <a:endParaRPr lang="en-US" sz="1800" i="1" dirty="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bl>
          </a:graphicData>
        </a:graphic>
      </p:graphicFrame>
      <p:sp>
        <p:nvSpPr>
          <p:cNvPr id="3" name="Slide Number Placeholder 2"/>
          <p:cNvSpPr>
            <a:spLocks noGrp="1"/>
          </p:cNvSpPr>
          <p:nvPr>
            <p:ph type="sldNum" sz="quarter" idx="12"/>
          </p:nvPr>
        </p:nvSpPr>
        <p:spPr>
          <a:xfrm>
            <a:off x="11061037" y="6492875"/>
            <a:ext cx="551167" cy="365125"/>
          </a:xfrm>
        </p:spPr>
        <p:txBody>
          <a:bodyPr/>
          <a:lstStyle/>
          <a:p>
            <a:fld id="{E5D870FC-239B-43ED-89AD-1C8E1F375264}" type="slidenum">
              <a:rPr lang="en-US" smtClean="0">
                <a:solidFill>
                  <a:schemeClr val="tx1"/>
                </a:solidFill>
              </a:rPr>
              <a:t>31</a:t>
            </a:fld>
            <a:endParaRPr lang="en-US" dirty="0">
              <a:solidFill>
                <a:schemeClr val="tx1"/>
              </a:solidFill>
            </a:endParaRPr>
          </a:p>
        </p:txBody>
      </p:sp>
    </p:spTree>
    <p:extLst>
      <p:ext uri="{BB962C8B-B14F-4D97-AF65-F5344CB8AC3E}">
        <p14:creationId xmlns:p14="http://schemas.microsoft.com/office/powerpoint/2010/main" val="2075419805"/>
      </p:ext>
    </p:extLst>
  </p:cSld>
  <p:clrMapOvr>
    <a:masterClrMapping/>
  </p:clrMapOvr>
  <p:transition spd="slow">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31" y="-95534"/>
            <a:ext cx="7524615" cy="844842"/>
          </a:xfrm>
        </p:spPr>
        <p:txBody>
          <a:bodyPr>
            <a:normAutofit/>
          </a:bodyPr>
          <a:lstStyle/>
          <a:p>
            <a:pPr algn="ctr"/>
            <a:r>
              <a:rPr lang="en-US" sz="2800" b="1" i="1" dirty="0" smtClean="0">
                <a:solidFill>
                  <a:schemeClr val="tx1"/>
                </a:solidFill>
                <a:latin typeface="Times New Roman" pitchFamily="18" charset="0"/>
                <a:cs typeface="Times New Roman" pitchFamily="18" charset="0"/>
              </a:rPr>
              <a:t>From to chart ( No. of trips ):</a:t>
            </a:r>
            <a:endParaRPr lang="en-US" sz="2800" b="1" i="1" dirty="0">
              <a:solidFill>
                <a:schemeClr val="tx1"/>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9580816"/>
              </p:ext>
            </p:extLst>
          </p:nvPr>
        </p:nvGraphicFramePr>
        <p:xfrm>
          <a:off x="2195251" y="936930"/>
          <a:ext cx="9457897" cy="5177266"/>
        </p:xfrm>
        <a:graphic>
          <a:graphicData uri="http://schemas.openxmlformats.org/drawingml/2006/table">
            <a:tbl>
              <a:tblPr firstRow="1" firstCol="1" bandRow="1">
                <a:tableStyleId>{5C22544A-7EE6-4342-B048-85BDC9FD1C3A}</a:tableStyleId>
              </a:tblPr>
              <a:tblGrid>
                <a:gridCol w="859732"/>
                <a:gridCol w="703265"/>
                <a:gridCol w="703265"/>
                <a:gridCol w="703265"/>
                <a:gridCol w="703265"/>
                <a:gridCol w="703265"/>
                <a:gridCol w="703265"/>
                <a:gridCol w="646063"/>
                <a:gridCol w="682233"/>
                <a:gridCol w="703265"/>
                <a:gridCol w="782338"/>
                <a:gridCol w="782338"/>
                <a:gridCol w="782338"/>
              </a:tblGrid>
              <a:tr h="702858">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 </a:t>
                      </a:r>
                      <a:endParaRPr lang="en-US" sz="1400" dirty="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 1</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 2</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Dep.3</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 4</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dirty="0">
                          <a:effectLst/>
                          <a:latin typeface="Times New Roman" pitchFamily="18" charset="0"/>
                          <a:cs typeface="Times New Roman" pitchFamily="18" charset="0"/>
                        </a:rPr>
                        <a:t>Dep. 5</a:t>
                      </a:r>
                      <a:endParaRPr lang="en-US" sz="1800" i="1" dirty="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 6</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Dep.7</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Dep.8</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Dep.9</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a:t>
                      </a:r>
                    </a:p>
                    <a:p>
                      <a:pPr marL="0" marR="0" algn="ctr">
                        <a:lnSpc>
                          <a:spcPct val="115000"/>
                        </a:lnSpc>
                        <a:spcBef>
                          <a:spcPts val="0"/>
                        </a:spcBef>
                        <a:spcAft>
                          <a:spcPts val="0"/>
                        </a:spcAft>
                      </a:pPr>
                      <a:r>
                        <a:rPr lang="en-US" sz="1800" i="1">
                          <a:effectLst/>
                          <a:latin typeface="Times New Roman" pitchFamily="18" charset="0"/>
                          <a:cs typeface="Times New Roman" pitchFamily="18" charset="0"/>
                        </a:rPr>
                        <a:t>10</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a:effectLst/>
                          <a:latin typeface="Times New Roman" pitchFamily="18" charset="0"/>
                          <a:cs typeface="Times New Roman" pitchFamily="18" charset="0"/>
                        </a:rPr>
                        <a:t>Dep.</a:t>
                      </a:r>
                    </a:p>
                    <a:p>
                      <a:pPr marL="0" marR="0" algn="ctr">
                        <a:lnSpc>
                          <a:spcPct val="115000"/>
                        </a:lnSpc>
                        <a:spcBef>
                          <a:spcPts val="0"/>
                        </a:spcBef>
                        <a:spcAft>
                          <a:spcPts val="0"/>
                        </a:spcAft>
                      </a:pPr>
                      <a:r>
                        <a:rPr lang="en-US" sz="1800" i="1">
                          <a:effectLst/>
                          <a:latin typeface="Times New Roman" pitchFamily="18" charset="0"/>
                          <a:cs typeface="Times New Roman" pitchFamily="18" charset="0"/>
                        </a:rPr>
                        <a:t>11</a:t>
                      </a:r>
                      <a:endParaRPr lang="en-US" sz="1800" i="1">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i="1" dirty="0">
                          <a:effectLst/>
                          <a:latin typeface="Times New Roman" pitchFamily="18" charset="0"/>
                          <a:cs typeface="Times New Roman" pitchFamily="18" charset="0"/>
                        </a:rPr>
                        <a:t>Dep.</a:t>
                      </a:r>
                    </a:p>
                    <a:p>
                      <a:pPr marL="0" marR="0" algn="ctr">
                        <a:lnSpc>
                          <a:spcPct val="115000"/>
                        </a:lnSpc>
                        <a:spcBef>
                          <a:spcPts val="0"/>
                        </a:spcBef>
                        <a:spcAft>
                          <a:spcPts val="0"/>
                        </a:spcAft>
                      </a:pPr>
                      <a:r>
                        <a:rPr lang="en-US" sz="1800" i="1" dirty="0">
                          <a:effectLst/>
                          <a:latin typeface="Times New Roman" pitchFamily="18" charset="0"/>
                          <a:cs typeface="Times New Roman" pitchFamily="18" charset="0"/>
                        </a:rPr>
                        <a:t>12</a:t>
                      </a:r>
                      <a:endParaRPr lang="en-US" sz="1800" i="1" dirty="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r>
              <a:tr h="355530">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1</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2</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2</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3</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4</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4</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1</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itchFamily="18" charset="0"/>
                          <a:cs typeface="Times New Roman" pitchFamily="18" charset="0"/>
                        </a:rPr>
                        <a:t>-</a:t>
                      </a:r>
                      <a:endParaRPr lang="en-US" sz="1800" b="1" i="1">
                        <a:effectLst/>
                        <a:latin typeface="Times New Roman" pitchFamily="18" charset="0"/>
                        <a:ea typeface="Calibri" panose="020F0502020204030204" pitchFamily="34" charset="0"/>
                        <a:cs typeface="Times New Roman" pitchFamily="18" charset="0"/>
                      </a:endParaRPr>
                    </a:p>
                  </a:txBody>
                  <a:tcPr marL="68580" marR="68580" marT="0" marB="0"/>
                </a:tc>
              </a:tr>
              <a:tr h="3464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2</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10</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12</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55530">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3</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2</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464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4</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10</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55530">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5</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4</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464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6</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464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7</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25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55530">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8</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25</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3464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9</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30</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10</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1</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419221">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10</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2</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458687">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Dep. 11</a:t>
                      </a:r>
                      <a:endParaRPr lang="en-US" sz="140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r h="44230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Dep. 12</a:t>
                      </a:r>
                      <a:endParaRPr lang="en-US" sz="1400" dirty="0">
                        <a:effectLst/>
                        <a:latin typeface="Times New Roman" pitchFamily="18" charset="0"/>
                        <a:ea typeface="Calibri" panose="020F0502020204030204" pitchFamily="34" charset="0"/>
                        <a:cs typeface="Times New Roman" pitchFamily="18"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a:solidFill>
                            <a:schemeClr val="tx1"/>
                          </a:solidFill>
                          <a:effectLst/>
                          <a:latin typeface="Times New Roman" pitchFamily="18" charset="0"/>
                          <a:cs typeface="Times New Roman" pitchFamily="18" charset="0"/>
                        </a:rPr>
                        <a:t>-</a:t>
                      </a:r>
                      <a:endParaRPr lang="en-US" sz="1800" b="1" i="1">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solidFill>
                            <a:schemeClr val="tx1"/>
                          </a:solidFill>
                          <a:effectLst/>
                          <a:latin typeface="Times New Roman" pitchFamily="18" charset="0"/>
                          <a:cs typeface="Times New Roman" pitchFamily="18" charset="0"/>
                        </a:rPr>
                        <a:t>-</a:t>
                      </a:r>
                      <a:endParaRPr lang="en-US" sz="1800" b="1" i="1" dirty="0">
                        <a:solidFill>
                          <a:schemeClr val="tx1"/>
                        </a:solidFill>
                        <a:effectLst/>
                        <a:latin typeface="Times New Roman" pitchFamily="18" charset="0"/>
                        <a:ea typeface="Calibri" panose="020F0502020204030204" pitchFamily="34" charset="0"/>
                        <a:cs typeface="Times New Roman" pitchFamily="18" charset="0"/>
                      </a:endParaRPr>
                    </a:p>
                  </a:txBody>
                  <a:tcPr marL="68580" marR="68580" marT="0" marB="0"/>
                </a:tc>
              </a:tr>
            </a:tbl>
          </a:graphicData>
        </a:graphic>
      </p:graphicFrame>
      <p:sp>
        <p:nvSpPr>
          <p:cNvPr id="3" name="Slide Number Placeholder 2"/>
          <p:cNvSpPr>
            <a:spLocks noGrp="1"/>
          </p:cNvSpPr>
          <p:nvPr>
            <p:ph type="sldNum" sz="quarter" idx="12"/>
          </p:nvPr>
        </p:nvSpPr>
        <p:spPr>
          <a:xfrm>
            <a:off x="11101981" y="6331155"/>
            <a:ext cx="551167" cy="365125"/>
          </a:xfrm>
        </p:spPr>
        <p:txBody>
          <a:bodyPr/>
          <a:lstStyle/>
          <a:p>
            <a:fld id="{E5D870FC-239B-43ED-89AD-1C8E1F375264}" type="slidenum">
              <a:rPr lang="en-US" smtClean="0">
                <a:solidFill>
                  <a:schemeClr val="tx1"/>
                </a:solidFill>
              </a:rPr>
              <a:t>32</a:t>
            </a:fld>
            <a:endParaRPr lang="en-US" dirty="0">
              <a:solidFill>
                <a:schemeClr val="tx1"/>
              </a:solidFill>
            </a:endParaRPr>
          </a:p>
        </p:txBody>
      </p:sp>
    </p:spTree>
    <p:extLst>
      <p:ext uri="{BB962C8B-B14F-4D97-AF65-F5344CB8AC3E}">
        <p14:creationId xmlns:p14="http://schemas.microsoft.com/office/powerpoint/2010/main" val="4191767322"/>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7405" y="0"/>
            <a:ext cx="4725158" cy="806214"/>
          </a:xfrm>
        </p:spPr>
        <p:txBody>
          <a:bodyPr>
            <a:normAutofit/>
          </a:bodyPr>
          <a:lstStyle/>
          <a:p>
            <a:r>
              <a:rPr lang="en-US" sz="2800" b="1" i="1" dirty="0">
                <a:latin typeface="Times New Roman" panose="02020603050405020304" pitchFamily="18" charset="0"/>
                <a:cs typeface="Times New Roman" panose="02020603050405020304" pitchFamily="18" charset="0"/>
              </a:rPr>
              <a:t>Result for the current </a:t>
            </a:r>
            <a:r>
              <a:rPr lang="en-US" sz="2800" b="1" i="1" dirty="0" smtClean="0">
                <a:latin typeface="Times New Roman" panose="02020603050405020304" pitchFamily="18" charset="0"/>
                <a:cs typeface="Times New Roman" panose="02020603050405020304" pitchFamily="18" charset="0"/>
              </a:rPr>
              <a:t>layout</a:t>
            </a:r>
            <a:endParaRPr lang="en-US" sz="2800" i="1" dirty="0">
              <a:latin typeface="Times New Roman" panose="02020603050405020304" pitchFamily="18" charset="0"/>
              <a:cs typeface="Times New Roman" panose="02020603050405020304" pitchFamily="18"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62347789"/>
              </p:ext>
            </p:extLst>
          </p:nvPr>
        </p:nvGraphicFramePr>
        <p:xfrm>
          <a:off x="2265529" y="806214"/>
          <a:ext cx="9730854" cy="5085453"/>
        </p:xfrm>
        <a:graphic>
          <a:graphicData uri="http://schemas.openxmlformats.org/drawingml/2006/table">
            <a:tbl>
              <a:tblPr firstRow="1" firstCol="1" bandRow="1">
                <a:tableStyleId>{5C22544A-7EE6-4342-B048-85BDC9FD1C3A}</a:tableStyleId>
              </a:tblPr>
              <a:tblGrid>
                <a:gridCol w="603153"/>
                <a:gridCol w="760419"/>
                <a:gridCol w="759524"/>
                <a:gridCol w="760419"/>
                <a:gridCol w="759524"/>
                <a:gridCol w="760419"/>
                <a:gridCol w="759524"/>
                <a:gridCol w="760419"/>
                <a:gridCol w="633532"/>
                <a:gridCol w="759524"/>
                <a:gridCol w="886410"/>
                <a:gridCol w="760419"/>
                <a:gridCol w="767568"/>
              </a:tblGrid>
              <a:tr h="473496">
                <a:tc>
                  <a:txBody>
                    <a:bodyPr/>
                    <a:lstStyle/>
                    <a:p>
                      <a:pPr marL="0" marR="0" algn="l">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 </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1</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 2</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3</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 4</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 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6</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7</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8</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9</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10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11</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l">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12</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346949">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1</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1317.5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573.75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1651.1</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2507.5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2507.5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714</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0</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346949">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2</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2167.5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1071</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0</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346949">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3</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435.62</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2040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796.875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346949">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4</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0</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0</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1822.18</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346949">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233.75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346949">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6</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876.56</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0</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346949">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7</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1460.9</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0</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346949">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8</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2151.5</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346949">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9</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4940.6</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1912.5</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226.312</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473496">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10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363.4</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485711">
                <a:tc>
                  <a:txBody>
                    <a:bodyPr/>
                    <a:lstStyle/>
                    <a:p>
                      <a:pPr marL="0" marR="0" algn="l">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Dep. 11</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0</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0</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r h="473496">
                <a:tc>
                  <a:txBody>
                    <a:bodyPr/>
                    <a:lstStyle/>
                    <a:p>
                      <a:pPr marL="0" marR="0" algn="l">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Dep. 12</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a:effectLst/>
                          <a:latin typeface="Times New Roman" panose="02020603050405020304" pitchFamily="18" charset="0"/>
                          <a:cs typeface="Times New Roman" panose="02020603050405020304" pitchFamily="18" charset="0"/>
                        </a:rPr>
                        <a:t>0</a:t>
                      </a:r>
                      <a:endParaRPr lang="en-US" sz="14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c>
                  <a:txBody>
                    <a:bodyPr/>
                    <a:lstStyle/>
                    <a:p>
                      <a:pPr marL="0" marR="0" algn="ctr">
                        <a:lnSpc>
                          <a:spcPct val="115000"/>
                        </a:lnSpc>
                        <a:spcBef>
                          <a:spcPts val="0"/>
                        </a:spcBef>
                        <a:spcAft>
                          <a:spcPts val="0"/>
                        </a:spcAft>
                      </a:pPr>
                      <a:r>
                        <a:rPr lang="en-US" sz="1400" b="1" i="1" dirty="0">
                          <a:effectLst/>
                          <a:latin typeface="Times New Roman" panose="02020603050405020304" pitchFamily="18" charset="0"/>
                          <a:cs typeface="Times New Roman" panose="02020603050405020304" pitchFamily="18" charset="0"/>
                        </a:rPr>
                        <a:t>0</a:t>
                      </a:r>
                      <a:endParaRPr lang="en-US" sz="14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492" marR="58492" marT="0" marB="0"/>
                </a:tc>
              </a:tr>
            </a:tbl>
          </a:graphicData>
        </a:graphic>
      </p:graphicFrame>
      <p:sp>
        <p:nvSpPr>
          <p:cNvPr id="4" name="Slide Number Placeholder 3"/>
          <p:cNvSpPr>
            <a:spLocks noGrp="1"/>
          </p:cNvSpPr>
          <p:nvPr>
            <p:ph type="sldNum" sz="quarter" idx="12"/>
          </p:nvPr>
        </p:nvSpPr>
        <p:spPr>
          <a:xfrm>
            <a:off x="11020095" y="6208325"/>
            <a:ext cx="551167" cy="365125"/>
          </a:xfrm>
        </p:spPr>
        <p:txBody>
          <a:bodyPr/>
          <a:lstStyle/>
          <a:p>
            <a:fld id="{E5D870FC-239B-43ED-89AD-1C8E1F375264}" type="slidenum">
              <a:rPr lang="en-US" smtClean="0"/>
              <a:t>33</a:t>
            </a:fld>
            <a:endParaRPr lang="en-US" dirty="0"/>
          </a:p>
        </p:txBody>
      </p:sp>
    </p:spTree>
    <p:extLst>
      <p:ext uri="{BB962C8B-B14F-4D97-AF65-F5344CB8AC3E}">
        <p14:creationId xmlns:p14="http://schemas.microsoft.com/office/powerpoint/2010/main" val="40867951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1893" y="0"/>
            <a:ext cx="8002483" cy="832513"/>
          </a:xfrm>
        </p:spPr>
        <p:txBody>
          <a:bodyPr>
            <a:normAutofit/>
          </a:bodyPr>
          <a:lstStyle/>
          <a:p>
            <a:pPr algn="ctr"/>
            <a:r>
              <a:rPr lang="en-US" sz="2800" b="1" i="1" dirty="0">
                <a:solidFill>
                  <a:schemeClr val="tx1"/>
                </a:solidFill>
                <a:latin typeface="Times New Roman" pitchFamily="18" charset="0"/>
                <a:cs typeface="Times New Roman" pitchFamily="18" charset="0"/>
              </a:rPr>
              <a:t>Visio represent the current layout for  the first floor </a:t>
            </a:r>
            <a:r>
              <a:rPr lang="en-US" sz="2800" b="1" i="1" dirty="0" smtClean="0">
                <a:latin typeface="Times New Roman" pitchFamily="18" charset="0"/>
                <a:cs typeface="Times New Roman" pitchFamily="18" charset="0"/>
              </a:rPr>
              <a:t>:</a:t>
            </a:r>
            <a:endParaRPr lang="en-US" sz="2800" b="1" i="1" dirty="0">
              <a:latin typeface="Times New Roman" pitchFamily="18" charset="0"/>
              <a:cs typeface="Times New Roman" pitchFamily="18" charset="0"/>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86859" y="858823"/>
            <a:ext cx="9867331" cy="5580949"/>
          </a:xfrm>
        </p:spPr>
      </p:pic>
      <p:sp>
        <p:nvSpPr>
          <p:cNvPr id="3" name="Slide Number Placeholder 2"/>
          <p:cNvSpPr>
            <a:spLocks noGrp="1"/>
          </p:cNvSpPr>
          <p:nvPr>
            <p:ph type="sldNum" sz="quarter" idx="12"/>
          </p:nvPr>
        </p:nvSpPr>
        <p:spPr>
          <a:xfrm>
            <a:off x="11503023" y="6413462"/>
            <a:ext cx="551167" cy="365125"/>
          </a:xfrm>
        </p:spPr>
        <p:txBody>
          <a:bodyPr/>
          <a:lstStyle/>
          <a:p>
            <a:fld id="{E5D870FC-239B-43ED-89AD-1C8E1F375264}" type="slidenum">
              <a:rPr lang="en-US" smtClean="0">
                <a:solidFill>
                  <a:schemeClr val="tx1"/>
                </a:solidFill>
              </a:rPr>
              <a:t>34</a:t>
            </a:fld>
            <a:endParaRPr lang="en-US" dirty="0">
              <a:solidFill>
                <a:schemeClr val="tx1"/>
              </a:solidFill>
            </a:endParaRPr>
          </a:p>
        </p:txBody>
      </p:sp>
    </p:spTree>
    <p:extLst>
      <p:ext uri="{BB962C8B-B14F-4D97-AF65-F5344CB8AC3E}">
        <p14:creationId xmlns:p14="http://schemas.microsoft.com/office/powerpoint/2010/main" val="24478108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2522" y="189932"/>
            <a:ext cx="8787764" cy="574343"/>
          </a:xfrm>
        </p:spPr>
        <p:txBody>
          <a:bodyPr>
            <a:normAutofit/>
          </a:bodyPr>
          <a:lstStyle/>
          <a:p>
            <a:pPr algn="ctr"/>
            <a:r>
              <a:rPr lang="en-US" sz="2800" b="1" i="1" dirty="0">
                <a:solidFill>
                  <a:schemeClr val="tx1"/>
                </a:solidFill>
                <a:latin typeface="Times New Roman" pitchFamily="18" charset="0"/>
                <a:cs typeface="Times New Roman" pitchFamily="18" charset="0"/>
              </a:rPr>
              <a:t>Visio represent the current layout for  the second  floor </a:t>
            </a:r>
          </a:p>
        </p:txBody>
      </p:sp>
      <p:pic>
        <p:nvPicPr>
          <p:cNvPr id="4" name="Content Placeholder 3"/>
          <p:cNvPicPr>
            <a:picLocks noGrp="1"/>
          </p:cNvPicPr>
          <p:nvPr>
            <p:ph idx="1"/>
          </p:nvPr>
        </p:nvPicPr>
        <p:blipFill>
          <a:blip r:embed="rId2"/>
          <a:stretch>
            <a:fillRect/>
          </a:stretch>
        </p:blipFill>
        <p:spPr>
          <a:xfrm>
            <a:off x="1924334" y="955344"/>
            <a:ext cx="10017456" cy="5254388"/>
          </a:xfrm>
          <a:prstGeom prst="rect">
            <a:avLst/>
          </a:prstGeom>
        </p:spPr>
      </p:pic>
      <p:sp>
        <p:nvSpPr>
          <p:cNvPr id="3" name="Slide Number Placeholder 2"/>
          <p:cNvSpPr>
            <a:spLocks noGrp="1"/>
          </p:cNvSpPr>
          <p:nvPr>
            <p:ph type="sldNum" sz="quarter" idx="12"/>
          </p:nvPr>
        </p:nvSpPr>
        <p:spPr>
          <a:xfrm>
            <a:off x="11390623" y="6492875"/>
            <a:ext cx="551167" cy="365125"/>
          </a:xfrm>
        </p:spPr>
        <p:txBody>
          <a:bodyPr/>
          <a:lstStyle/>
          <a:p>
            <a:fld id="{E5D870FC-239B-43ED-89AD-1C8E1F375264}" type="slidenum">
              <a:rPr lang="en-US" smtClean="0">
                <a:solidFill>
                  <a:schemeClr val="tx1"/>
                </a:solidFill>
              </a:rPr>
              <a:t>35</a:t>
            </a:fld>
            <a:endParaRPr lang="en-US" dirty="0">
              <a:solidFill>
                <a:schemeClr val="tx1"/>
              </a:solidFill>
            </a:endParaRPr>
          </a:p>
        </p:txBody>
      </p:sp>
    </p:spTree>
    <p:extLst>
      <p:ext uri="{BB962C8B-B14F-4D97-AF65-F5344CB8AC3E}">
        <p14:creationId xmlns:p14="http://schemas.microsoft.com/office/powerpoint/2010/main" val="4185858960"/>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C:\Users\Administrator\Desktop\New folder\10749071_741425285910567_2034210200_n.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3297" y="645800"/>
            <a:ext cx="4925742" cy="3947501"/>
          </a:xfrm>
          <a:prstGeom prst="rect">
            <a:avLst/>
          </a:prstGeom>
          <a:noFill/>
          <a:ln>
            <a:noFill/>
          </a:ln>
        </p:spPr>
      </p:pic>
      <p:sp>
        <p:nvSpPr>
          <p:cNvPr id="4" name="Slide Number Placeholder 3"/>
          <p:cNvSpPr>
            <a:spLocks noGrp="1"/>
          </p:cNvSpPr>
          <p:nvPr>
            <p:ph type="sldNum" sz="quarter" idx="12"/>
          </p:nvPr>
        </p:nvSpPr>
        <p:spPr/>
        <p:txBody>
          <a:bodyPr/>
          <a:lstStyle/>
          <a:p>
            <a:fld id="{E5D870FC-239B-43ED-89AD-1C8E1F375264}" type="slidenum">
              <a:rPr lang="en-US" smtClean="0"/>
              <a:t>36</a:t>
            </a:fld>
            <a:endParaRPr lang="en-US"/>
          </a:p>
        </p:txBody>
      </p:sp>
      <p:sp>
        <p:nvSpPr>
          <p:cNvPr id="6" name="Rectangle 5"/>
          <p:cNvSpPr/>
          <p:nvPr/>
        </p:nvSpPr>
        <p:spPr>
          <a:xfrm>
            <a:off x="1652479" y="4875426"/>
            <a:ext cx="5207244" cy="707886"/>
          </a:xfrm>
          <a:prstGeom prst="rect">
            <a:avLst/>
          </a:prstGeom>
        </p:spPr>
        <p:txBody>
          <a:bodyPr wrap="square">
            <a:spAutoFit/>
          </a:bodyPr>
          <a:lstStyle/>
          <a:p>
            <a:pPr algn="ctr">
              <a:spcAft>
                <a:spcPts val="1000"/>
              </a:spcAft>
            </a:pPr>
            <a:r>
              <a:rPr lang="en-US" sz="2000" b="1" i="1" dirty="0">
                <a:latin typeface="Times New Roman" panose="02020603050405020304" pitchFamily="18" charset="0"/>
                <a:ea typeface="Calibri" panose="020F0502020204030204" pitchFamily="34" charset="0"/>
                <a:cs typeface="Arial" panose="020B0604020202020204" pitchFamily="34" charset="0"/>
              </a:rPr>
              <a:t>Figure 29 : Result of BLOCPLAN with no fixed workstation</a:t>
            </a:r>
            <a:endParaRPr lang="en-US" sz="2000" b="1" i="1"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descr="C:\Users\Administrator\Desktop\New folder\10743414_741425205910575_2025664755_n.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69791" y="609368"/>
            <a:ext cx="4544705" cy="3983933"/>
          </a:xfrm>
          <a:prstGeom prst="rect">
            <a:avLst/>
          </a:prstGeom>
          <a:noFill/>
          <a:ln>
            <a:noFill/>
          </a:ln>
        </p:spPr>
      </p:pic>
      <p:sp>
        <p:nvSpPr>
          <p:cNvPr id="8" name="Rectangle 7"/>
          <p:cNvSpPr/>
          <p:nvPr/>
        </p:nvSpPr>
        <p:spPr>
          <a:xfrm>
            <a:off x="7064568" y="4875426"/>
            <a:ext cx="4945464" cy="707886"/>
          </a:xfrm>
          <a:prstGeom prst="rect">
            <a:avLst/>
          </a:prstGeom>
        </p:spPr>
        <p:txBody>
          <a:bodyPr wrap="square">
            <a:spAutoFit/>
          </a:bodyPr>
          <a:lstStyle/>
          <a:p>
            <a:pPr algn="ctr">
              <a:spcAft>
                <a:spcPts val="1000"/>
              </a:spcAft>
            </a:pPr>
            <a:r>
              <a:rPr lang="en-US" sz="2000" b="1" i="1" dirty="0">
                <a:latin typeface="Times New Roman" panose="02020603050405020304" pitchFamily="18" charset="0"/>
                <a:ea typeface="Calibri" panose="020F0502020204030204" pitchFamily="34" charset="0"/>
                <a:cs typeface="Arial" panose="020B0604020202020204" pitchFamily="34" charset="0"/>
              </a:rPr>
              <a:t>Figure 28 : Result of BLOCPLAN with fixed workstation</a:t>
            </a:r>
            <a:endParaRPr lang="en-US" sz="2000" b="1"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91515021"/>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961304995"/>
              </p:ext>
            </p:extLst>
          </p:nvPr>
        </p:nvGraphicFramePr>
        <p:xfrm>
          <a:off x="1917744" y="825363"/>
          <a:ext cx="9705480" cy="4931037"/>
        </p:xfrm>
        <a:graphic>
          <a:graphicData uri="http://schemas.openxmlformats.org/drawingml/2006/table">
            <a:tbl>
              <a:tblPr firstRow="1" firstCol="1" bandRow="1">
                <a:tableStyleId>{5C22544A-7EE6-4342-B048-85BDC9FD1C3A}</a:tableStyleId>
              </a:tblPr>
              <a:tblGrid>
                <a:gridCol w="882233"/>
                <a:gridCol w="722079"/>
                <a:gridCol w="722079"/>
                <a:gridCol w="722079"/>
                <a:gridCol w="722079"/>
                <a:gridCol w="722079"/>
                <a:gridCol w="722079"/>
                <a:gridCol w="662831"/>
                <a:gridCol w="700787"/>
                <a:gridCol w="722079"/>
                <a:gridCol w="801692"/>
                <a:gridCol w="801692"/>
                <a:gridCol w="801692"/>
              </a:tblGrid>
              <a:tr h="550882">
                <a:tc>
                  <a:txBody>
                    <a:bodyPr/>
                    <a:lstStyle/>
                    <a:p>
                      <a:pPr marL="0" marR="0" algn="l">
                        <a:lnSpc>
                          <a:spcPct val="115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Dep. 1</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 2</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Dep.3</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 4</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 5</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 6</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Dep.7</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Dep.8</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Dep.9</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10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11</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12</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75441">
                <a:tc>
                  <a:txBody>
                    <a:bodyPr/>
                    <a:lstStyle/>
                    <a:p>
                      <a:pPr marL="0" marR="0" algn="l">
                        <a:lnSpc>
                          <a:spcPct val="115000"/>
                        </a:lnSpc>
                        <a:spcBef>
                          <a:spcPts val="0"/>
                        </a:spcBef>
                        <a:spcAft>
                          <a:spcPts val="0"/>
                        </a:spcAft>
                      </a:pPr>
                      <a:r>
                        <a:rPr lang="en-US" sz="1200">
                          <a:effectLst/>
                        </a:rPr>
                        <a:t>Dep. 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16.2</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27</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16.2</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59</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59</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67.2</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75441">
                <a:tc>
                  <a:txBody>
                    <a:bodyPr/>
                    <a:lstStyle/>
                    <a:p>
                      <a:pPr marL="0" marR="0" algn="l">
                        <a:lnSpc>
                          <a:spcPct val="115000"/>
                        </a:lnSpc>
                        <a:spcBef>
                          <a:spcPts val="0"/>
                        </a:spcBef>
                        <a:spcAft>
                          <a:spcPts val="0"/>
                        </a:spcAft>
                      </a:pPr>
                      <a:r>
                        <a:rPr lang="en-US" sz="1200">
                          <a:effectLst/>
                        </a:rPr>
                        <a:t>Dep. 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20.4</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6</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75441">
                <a:tc>
                  <a:txBody>
                    <a:bodyPr/>
                    <a:lstStyle/>
                    <a:p>
                      <a:pPr marL="0" marR="0" algn="l">
                        <a:lnSpc>
                          <a:spcPct val="115000"/>
                        </a:lnSpc>
                        <a:spcBef>
                          <a:spcPts val="0"/>
                        </a:spcBef>
                        <a:spcAft>
                          <a:spcPts val="0"/>
                        </a:spcAft>
                      </a:pPr>
                      <a:r>
                        <a:rPr lang="en-US" sz="1200">
                          <a:effectLst/>
                        </a:rPr>
                        <a:t>Dep. 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41</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38.4</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62.5</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75441">
                <a:tc>
                  <a:txBody>
                    <a:bodyPr/>
                    <a:lstStyle/>
                    <a:p>
                      <a:pPr marL="0" marR="0" algn="l">
                        <a:lnSpc>
                          <a:spcPct val="115000"/>
                        </a:lnSpc>
                        <a:spcBef>
                          <a:spcPts val="0"/>
                        </a:spcBef>
                        <a:spcAft>
                          <a:spcPts val="0"/>
                        </a:spcAft>
                      </a:pPr>
                      <a:r>
                        <a:rPr lang="en-US" sz="1200">
                          <a:effectLst/>
                        </a:rPr>
                        <a:t>Dep. 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22.15</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75441">
                <a:tc>
                  <a:txBody>
                    <a:bodyPr/>
                    <a:lstStyle/>
                    <a:p>
                      <a:pPr marL="0" marR="0" algn="l">
                        <a:lnSpc>
                          <a:spcPct val="115000"/>
                        </a:lnSpc>
                        <a:spcBef>
                          <a:spcPts val="0"/>
                        </a:spcBef>
                        <a:spcAft>
                          <a:spcPts val="0"/>
                        </a:spcAft>
                      </a:pPr>
                      <a:r>
                        <a:rPr lang="en-US" sz="1200">
                          <a:effectLst/>
                        </a:rPr>
                        <a:t>Dep. 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5.5</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75441">
                <a:tc>
                  <a:txBody>
                    <a:bodyPr/>
                    <a:lstStyle/>
                    <a:p>
                      <a:pPr marL="0" marR="0" algn="l">
                        <a:lnSpc>
                          <a:spcPct val="115000"/>
                        </a:lnSpc>
                        <a:spcBef>
                          <a:spcPts val="0"/>
                        </a:spcBef>
                        <a:spcAft>
                          <a:spcPts val="0"/>
                        </a:spcAft>
                      </a:pPr>
                      <a:r>
                        <a:rPr lang="en-US" sz="1200">
                          <a:effectLst/>
                        </a:rPr>
                        <a:t>Dep. 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5.5</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12698">
                <a:tc>
                  <a:txBody>
                    <a:bodyPr/>
                    <a:lstStyle/>
                    <a:p>
                      <a:pPr marL="0" marR="0" algn="l">
                        <a:lnSpc>
                          <a:spcPct val="115000"/>
                        </a:lnSpc>
                        <a:spcBef>
                          <a:spcPts val="0"/>
                        </a:spcBef>
                        <a:spcAft>
                          <a:spcPts val="0"/>
                        </a:spcAft>
                      </a:pPr>
                      <a:r>
                        <a:rPr lang="en-US" sz="1200">
                          <a:effectLst/>
                        </a:rPr>
                        <a:t>Dep. 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5.5</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0954">
                <a:tc>
                  <a:txBody>
                    <a:bodyPr/>
                    <a:lstStyle/>
                    <a:p>
                      <a:pPr marL="0" marR="0" algn="l">
                        <a:lnSpc>
                          <a:spcPct val="115000"/>
                        </a:lnSpc>
                        <a:spcBef>
                          <a:spcPts val="0"/>
                        </a:spcBef>
                        <a:spcAft>
                          <a:spcPts val="0"/>
                        </a:spcAft>
                      </a:pPr>
                      <a:r>
                        <a:rPr lang="en-US" sz="1200">
                          <a:effectLst/>
                        </a:rPr>
                        <a:t>Dep. 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8.1</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73409">
                <a:tc>
                  <a:txBody>
                    <a:bodyPr/>
                    <a:lstStyle/>
                    <a:p>
                      <a:pPr marL="0" marR="0" algn="l">
                        <a:lnSpc>
                          <a:spcPct val="115000"/>
                        </a:lnSpc>
                        <a:spcBef>
                          <a:spcPts val="0"/>
                        </a:spcBef>
                        <a:spcAft>
                          <a:spcPts val="0"/>
                        </a:spcAft>
                      </a:pPr>
                      <a:r>
                        <a:rPr lang="en-US" sz="1200">
                          <a:effectLst/>
                        </a:rPr>
                        <a:t>Dep. 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15.5</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18</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20.4</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0954">
                <a:tc>
                  <a:txBody>
                    <a:bodyPr/>
                    <a:lstStyle/>
                    <a:p>
                      <a:pPr marL="0" marR="0" algn="l">
                        <a:lnSpc>
                          <a:spcPct val="115000"/>
                        </a:lnSpc>
                        <a:spcBef>
                          <a:spcPts val="0"/>
                        </a:spcBef>
                        <a:spcAft>
                          <a:spcPts val="0"/>
                        </a:spcAft>
                      </a:pPr>
                      <a:r>
                        <a:rPr lang="en-US" sz="1100">
                          <a:effectLst/>
                        </a:rPr>
                        <a:t>Dep. 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17.1</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27.5</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75441">
                <a:tc>
                  <a:txBody>
                    <a:bodyPr/>
                    <a:lstStyle/>
                    <a:p>
                      <a:pPr marL="0" marR="0" algn="l">
                        <a:lnSpc>
                          <a:spcPct val="115000"/>
                        </a:lnSpc>
                        <a:spcBef>
                          <a:spcPts val="0"/>
                        </a:spcBef>
                        <a:spcAft>
                          <a:spcPts val="0"/>
                        </a:spcAft>
                      </a:pPr>
                      <a:r>
                        <a:rPr lang="en-US" sz="1100">
                          <a:effectLst/>
                        </a:rPr>
                        <a:t>Dep. 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75441">
                <a:tc>
                  <a:txBody>
                    <a:bodyPr/>
                    <a:lstStyle/>
                    <a:p>
                      <a:pPr marL="0" marR="0" algn="l">
                        <a:lnSpc>
                          <a:spcPct val="115000"/>
                        </a:lnSpc>
                        <a:spcBef>
                          <a:spcPts val="0"/>
                        </a:spcBef>
                        <a:spcAft>
                          <a:spcPts val="0"/>
                        </a:spcAft>
                      </a:pPr>
                      <a:r>
                        <a:rPr lang="en-US" sz="1100">
                          <a:effectLst/>
                        </a:rPr>
                        <a:t>Dep. 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37</a:t>
            </a:fld>
            <a:endParaRPr lang="en-US"/>
          </a:p>
        </p:txBody>
      </p:sp>
      <p:sp>
        <p:nvSpPr>
          <p:cNvPr id="6" name="Rectangle 5"/>
          <p:cNvSpPr/>
          <p:nvPr/>
        </p:nvSpPr>
        <p:spPr>
          <a:xfrm>
            <a:off x="1470572" y="0"/>
            <a:ext cx="7361311" cy="523220"/>
          </a:xfrm>
          <a:prstGeom prst="rect">
            <a:avLst/>
          </a:prstGeom>
        </p:spPr>
        <p:txBody>
          <a:bodyPr wrap="none">
            <a:spAutoFit/>
          </a:bodyPr>
          <a:lstStyle/>
          <a:p>
            <a:pPr algn="ctr">
              <a:spcAft>
                <a:spcPts val="1000"/>
              </a:spcAft>
            </a:pPr>
            <a:r>
              <a:rPr lang="en-US" sz="2800" b="1" i="1" dirty="0" smtClean="0">
                <a:latin typeface="Times New Roman" panose="02020603050405020304" pitchFamily="18" charset="0"/>
                <a:ea typeface="Calibri" panose="020F0502020204030204" pitchFamily="34" charset="0"/>
                <a:cs typeface="Arial" panose="020B0604020202020204" pitchFamily="34" charset="0"/>
              </a:rPr>
              <a:t> </a:t>
            </a:r>
            <a:r>
              <a:rPr lang="en-US" sz="2800" b="1" i="1" dirty="0">
                <a:latin typeface="Times New Roman" panose="02020603050405020304" pitchFamily="18" charset="0"/>
                <a:ea typeface="Calibri" panose="020F0502020204030204" pitchFamily="34" charset="0"/>
                <a:cs typeface="Arial" panose="020B0604020202020204" pitchFamily="34" charset="0"/>
              </a:rPr>
              <a:t>from to chart(</a:t>
            </a:r>
            <a:r>
              <a:rPr lang="en-US" sz="2800" b="1" i="1" dirty="0" err="1">
                <a:latin typeface="Times New Roman" panose="02020603050405020304" pitchFamily="18" charset="0"/>
                <a:ea typeface="Calibri" panose="020F0502020204030204" pitchFamily="34" charset="0"/>
                <a:cs typeface="Arial" panose="020B0604020202020204" pitchFamily="34" charset="0"/>
              </a:rPr>
              <a:t>destance</a:t>
            </a:r>
            <a:r>
              <a:rPr lang="en-US" sz="2800" b="1" i="1" dirty="0">
                <a:latin typeface="Times New Roman" panose="02020603050405020304" pitchFamily="18" charset="0"/>
                <a:ea typeface="Calibri" panose="020F0502020204030204" pitchFamily="34" charset="0"/>
                <a:cs typeface="Arial" panose="020B0604020202020204" pitchFamily="34" charset="0"/>
              </a:rPr>
              <a:t>) in meter in new layout</a:t>
            </a:r>
            <a:endParaRPr lang="en-US" sz="2800" b="1"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815261"/>
      </p:ext>
    </p:extLst>
  </p:cSld>
  <p:clrMapOvr>
    <a:masterClrMapping/>
  </p:clrMapOvr>
  <p:transition spd="slow">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1" y="142164"/>
            <a:ext cx="6799880" cy="1031543"/>
          </a:xfrm>
        </p:spPr>
        <p:txBody>
          <a:bodyPr/>
          <a:lstStyle/>
          <a:p>
            <a:r>
              <a:rPr lang="en-US" sz="2800" b="1" i="1" dirty="0" smtClean="0">
                <a:latin typeface="Times New Roman" panose="02020603050405020304" pitchFamily="18" charset="0"/>
                <a:cs typeface="Times New Roman" panose="02020603050405020304" pitchFamily="18" charset="0"/>
              </a:rPr>
              <a:t>From </a:t>
            </a:r>
            <a:r>
              <a:rPr lang="en-US" sz="2800" b="1" i="1" dirty="0">
                <a:latin typeface="Times New Roman" panose="02020603050405020304" pitchFamily="18" charset="0"/>
                <a:cs typeface="Times New Roman" panose="02020603050405020304" pitchFamily="18" charset="0"/>
              </a:rPr>
              <a:t>to chart (# of trip) of the new layout</a:t>
            </a:r>
          </a:p>
          <a:p>
            <a:endParaRPr lang="en-US" dirty="0"/>
          </a:p>
        </p:txBody>
      </p:sp>
      <p:sp>
        <p:nvSpPr>
          <p:cNvPr id="4" name="Slide Number Placeholder 3"/>
          <p:cNvSpPr>
            <a:spLocks noGrp="1"/>
          </p:cNvSpPr>
          <p:nvPr>
            <p:ph type="sldNum" sz="quarter" idx="12"/>
          </p:nvPr>
        </p:nvSpPr>
        <p:spPr>
          <a:xfrm>
            <a:off x="11033743" y="6221973"/>
            <a:ext cx="551167" cy="365125"/>
          </a:xfrm>
        </p:spPr>
        <p:txBody>
          <a:bodyPr/>
          <a:lstStyle/>
          <a:p>
            <a:fld id="{E5D870FC-239B-43ED-89AD-1C8E1F375264}" type="slidenum">
              <a:rPr lang="en-US" smtClean="0"/>
              <a:t>38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003293780"/>
              </p:ext>
            </p:extLst>
          </p:nvPr>
        </p:nvGraphicFramePr>
        <p:xfrm>
          <a:off x="1842451" y="1173710"/>
          <a:ext cx="9742456" cy="4893815"/>
        </p:xfrm>
        <a:graphic>
          <a:graphicData uri="http://schemas.openxmlformats.org/drawingml/2006/table">
            <a:tbl>
              <a:tblPr firstRow="1" firstCol="1" bandRow="1">
                <a:tableStyleId>{5C22544A-7EE6-4342-B048-85BDC9FD1C3A}</a:tableStyleId>
              </a:tblPr>
              <a:tblGrid>
                <a:gridCol w="885929"/>
                <a:gridCol w="724350"/>
                <a:gridCol w="724350"/>
                <a:gridCol w="724350"/>
                <a:gridCol w="724350"/>
                <a:gridCol w="724350"/>
                <a:gridCol w="724350"/>
                <a:gridCol w="665593"/>
                <a:gridCol w="702316"/>
                <a:gridCol w="724350"/>
                <a:gridCol w="806056"/>
                <a:gridCol w="806056"/>
                <a:gridCol w="806056"/>
              </a:tblGrid>
              <a:tr h="558572">
                <a:tc>
                  <a:txBody>
                    <a:bodyPr/>
                    <a:lstStyle/>
                    <a:p>
                      <a:pPr marL="0" marR="0" algn="l">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 </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Dep.3</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6</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Dep.7</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Dep.9</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60606">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1407">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60606">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3</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1407">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60606">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1407">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6</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1407">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7</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60606">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1407">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9</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60606">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10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1407">
                <a:tc>
                  <a:txBody>
                    <a:bodyPr/>
                    <a:lstStyle/>
                    <a:p>
                      <a:pPr marL="0" marR="0" algn="l">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Dep. 11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51407">
                <a:tc>
                  <a:txBody>
                    <a:bodyPr/>
                    <a:lstStyle/>
                    <a:p>
                      <a:pPr marL="0" marR="0" algn="l">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Dep. 12</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69443432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590959921"/>
              </p:ext>
            </p:extLst>
          </p:nvPr>
        </p:nvGraphicFramePr>
        <p:xfrm>
          <a:off x="1883395" y="873460"/>
          <a:ext cx="9826387" cy="5142123"/>
        </p:xfrm>
        <a:graphic>
          <a:graphicData uri="http://schemas.openxmlformats.org/drawingml/2006/table">
            <a:tbl>
              <a:tblPr firstRow="1" firstCol="1" bandRow="1">
                <a:tableStyleId>{5C22544A-7EE6-4342-B048-85BDC9FD1C3A}</a:tableStyleId>
              </a:tblPr>
              <a:tblGrid>
                <a:gridCol w="893307"/>
                <a:gridCol w="730805"/>
                <a:gridCol w="730805"/>
                <a:gridCol w="730805"/>
                <a:gridCol w="730805"/>
                <a:gridCol w="730805"/>
                <a:gridCol w="730805"/>
                <a:gridCol w="671129"/>
                <a:gridCol w="708771"/>
                <a:gridCol w="730805"/>
                <a:gridCol w="812515"/>
                <a:gridCol w="812515"/>
                <a:gridCol w="812515"/>
              </a:tblGrid>
              <a:tr h="523830">
                <a:tc>
                  <a:txBody>
                    <a:bodyPr/>
                    <a:lstStyle/>
                    <a:p>
                      <a:pPr marL="0" marR="0" algn="l">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 </a:t>
                      </a:r>
                      <a:endParaRPr lang="en-US" sz="16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1</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Dep.3</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4</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6</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Dep.7</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Dep.9</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11</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a:t>
                      </a:r>
                    </a:p>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417869">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1</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417869">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265299">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3</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258532">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4</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417869">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417869">
                <a:tc>
                  <a:txBody>
                    <a:bodyPr/>
                    <a:lstStyle/>
                    <a:p>
                      <a:pPr marL="0" marR="0" algn="l">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Dep. 6</a:t>
                      </a:r>
                      <a:endParaRPr lang="en-US" sz="16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417869">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7</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417869">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258532">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9</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410943">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10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10.625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410943">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11</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r h="410943">
                <a:tc>
                  <a:txBody>
                    <a:bodyPr/>
                    <a:lstStyle/>
                    <a:p>
                      <a:pPr marL="0" marR="0" algn="l">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Dep. 12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c>
                  <a:txBody>
                    <a:bodyPr/>
                    <a:lstStyle/>
                    <a:p>
                      <a:pPr marL="0" marR="0" algn="ctr">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a:t>
                      </a:r>
                      <a:endParaRPr lang="en-US" sz="16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181" marR="55181" marT="0" marB="0"/>
                </a:tc>
              </a:tr>
            </a:tbl>
          </a:graphicData>
        </a:graphic>
      </p:graphicFrame>
      <p:sp>
        <p:nvSpPr>
          <p:cNvPr id="4" name="Slide Number Placeholder 3"/>
          <p:cNvSpPr>
            <a:spLocks noGrp="1"/>
          </p:cNvSpPr>
          <p:nvPr>
            <p:ph type="sldNum" sz="quarter" idx="12"/>
          </p:nvPr>
        </p:nvSpPr>
        <p:spPr>
          <a:xfrm>
            <a:off x="11497766" y="6221973"/>
            <a:ext cx="551167" cy="365125"/>
          </a:xfrm>
        </p:spPr>
        <p:txBody>
          <a:bodyPr/>
          <a:lstStyle/>
          <a:p>
            <a:fld id="{E5D870FC-239B-43ED-89AD-1C8E1F375264}" type="slidenum">
              <a:rPr lang="en-US" smtClean="0"/>
              <a:t>39</a:t>
            </a:fld>
            <a:endParaRPr lang="en-US" dirty="0"/>
          </a:p>
        </p:txBody>
      </p:sp>
      <p:sp>
        <p:nvSpPr>
          <p:cNvPr id="3" name="TextBox 2"/>
          <p:cNvSpPr txBox="1"/>
          <p:nvPr/>
        </p:nvSpPr>
        <p:spPr>
          <a:xfrm>
            <a:off x="1760561" y="122829"/>
            <a:ext cx="7342495" cy="523220"/>
          </a:xfrm>
          <a:prstGeom prst="rect">
            <a:avLst/>
          </a:prstGeom>
          <a:noFill/>
        </p:spPr>
        <p:txBody>
          <a:bodyPr wrap="square" rtlCol="0">
            <a:spAutoFit/>
          </a:bodyPr>
          <a:lstStyle/>
          <a:p>
            <a:r>
              <a:rPr lang="en-US" sz="2800" b="1" i="1" dirty="0" smtClean="0">
                <a:latin typeface="Times New Roman" panose="02020603050405020304" pitchFamily="18" charset="0"/>
                <a:cs typeface="Times New Roman" panose="02020603050405020304" pitchFamily="18" charset="0"/>
              </a:rPr>
              <a:t>Unit cost (c) :</a:t>
            </a:r>
            <a:endParaRPr lang="en-US" sz="28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7531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304" y="0"/>
            <a:ext cx="5327583" cy="1025484"/>
          </a:xfrm>
        </p:spPr>
        <p:txBody>
          <a:bodyPr>
            <a:normAutofit/>
          </a:bodyPr>
          <a:lstStyle/>
          <a:p>
            <a:pPr marL="457200" indent="-457200" algn="ctr">
              <a:buFont typeface="Wingdings" panose="05000000000000000000" pitchFamily="2" charset="2"/>
              <a:buChar char="q"/>
            </a:pPr>
            <a:r>
              <a:rPr lang="en-US" sz="2800" b="1" i="1" dirty="0">
                <a:solidFill>
                  <a:schemeClr val="tx1"/>
                </a:solidFill>
                <a:latin typeface="Times New Roman" pitchFamily="18" charset="0"/>
                <a:cs typeface="Times New Roman" pitchFamily="18" charset="0"/>
              </a:rPr>
              <a:t>Problem </a:t>
            </a:r>
            <a:r>
              <a:rPr lang="en-US" sz="2800" b="1" i="1" dirty="0" smtClean="0">
                <a:solidFill>
                  <a:schemeClr val="tx1"/>
                </a:solidFill>
                <a:latin typeface="Times New Roman" pitchFamily="18" charset="0"/>
                <a:cs typeface="Times New Roman" pitchFamily="18" charset="0"/>
              </a:rPr>
              <a:t>statement :</a:t>
            </a:r>
            <a:endParaRPr lang="en-US" sz="2800" i="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2138898" y="1025484"/>
            <a:ext cx="9776250" cy="4895549"/>
          </a:xfrm>
        </p:spPr>
        <p:txBody>
          <a:bodyPr>
            <a:noAutofit/>
          </a:bodyPr>
          <a:lstStyle/>
          <a:p>
            <a:pPr algn="just">
              <a:lnSpc>
                <a:spcPct val="150000"/>
              </a:lnSpc>
              <a:buFont typeface="Arial" panose="020B0604020202020204" pitchFamily="34" charset="0"/>
              <a:buChar char="•"/>
            </a:pPr>
            <a:r>
              <a:rPr lang="en-US" sz="2000" i="1" dirty="0" smtClean="0">
                <a:solidFill>
                  <a:schemeClr val="tx1"/>
                </a:solidFill>
                <a:latin typeface="Times New Roman" panose="02020603050405020304" pitchFamily="18" charset="0"/>
                <a:cs typeface="Times New Roman" panose="02020603050405020304" pitchFamily="18" charset="0"/>
              </a:rPr>
              <a:t>Shalhoub factory management wants </a:t>
            </a:r>
            <a:r>
              <a:rPr lang="en-US" sz="2000" i="1" dirty="0">
                <a:solidFill>
                  <a:schemeClr val="tx1"/>
                </a:solidFill>
                <a:latin typeface="Times New Roman" panose="02020603050405020304" pitchFamily="18" charset="0"/>
                <a:cs typeface="Times New Roman" panose="02020603050405020304" pitchFamily="18" charset="0"/>
              </a:rPr>
              <a:t>all of </a:t>
            </a:r>
            <a:r>
              <a:rPr lang="en-US" sz="2000" i="1" dirty="0" smtClean="0">
                <a:solidFill>
                  <a:schemeClr val="tx1"/>
                </a:solidFill>
                <a:latin typeface="Times New Roman" panose="02020603050405020304" pitchFamily="18" charset="0"/>
                <a:cs typeface="Times New Roman" panose="02020603050405020304" pitchFamily="18" charset="0"/>
              </a:rPr>
              <a:t>its finished products to </a:t>
            </a:r>
            <a:r>
              <a:rPr lang="en-US" sz="2000" i="1" dirty="0">
                <a:solidFill>
                  <a:schemeClr val="tx1"/>
                </a:solidFill>
                <a:latin typeface="Times New Roman" panose="02020603050405020304" pitchFamily="18" charset="0"/>
                <a:cs typeface="Times New Roman" panose="02020603050405020304" pitchFamily="18" charset="0"/>
              </a:rPr>
              <a:t>go to production </a:t>
            </a:r>
            <a:r>
              <a:rPr lang="en-US" sz="2000" i="1" dirty="0" smtClean="0">
                <a:solidFill>
                  <a:schemeClr val="tx1"/>
                </a:solidFill>
                <a:latin typeface="Times New Roman" panose="02020603050405020304" pitchFamily="18" charset="0"/>
                <a:cs typeface="Times New Roman" panose="02020603050405020304" pitchFamily="18" charset="0"/>
              </a:rPr>
              <a:t>seamlessly, </a:t>
            </a:r>
            <a:r>
              <a:rPr lang="en-US" sz="2000" i="1" dirty="0">
                <a:solidFill>
                  <a:schemeClr val="tx1"/>
                </a:solidFill>
                <a:latin typeface="Times New Roman" panose="02020603050405020304" pitchFamily="18" charset="0"/>
                <a:cs typeface="Times New Roman" panose="02020603050405020304" pitchFamily="18" charset="0"/>
              </a:rPr>
              <a:t>without </a:t>
            </a:r>
            <a:r>
              <a:rPr lang="en-US" sz="2000" i="1" dirty="0" smtClean="0">
                <a:solidFill>
                  <a:schemeClr val="tx1"/>
                </a:solidFill>
                <a:latin typeface="Times New Roman" panose="02020603050405020304" pitchFamily="18" charset="0"/>
                <a:cs typeface="Times New Roman" panose="02020603050405020304" pitchFamily="18" charset="0"/>
              </a:rPr>
              <a:t>waste in time, space and money.  </a:t>
            </a:r>
          </a:p>
          <a:p>
            <a:pPr algn="just">
              <a:lnSpc>
                <a:spcPct val="150000"/>
              </a:lnSpc>
              <a:buFont typeface="Arial" panose="020B0604020202020204" pitchFamily="34" charset="0"/>
              <a:buChar char="•"/>
            </a:pPr>
            <a:r>
              <a:rPr lang="en-US" sz="2000" i="1" dirty="0" smtClean="0">
                <a:solidFill>
                  <a:schemeClr val="tx1"/>
                </a:solidFill>
                <a:latin typeface="Times New Roman" panose="02020603050405020304" pitchFamily="18" charset="0"/>
                <a:cs typeface="Times New Roman" panose="02020603050405020304" pitchFamily="18" charset="0"/>
              </a:rPr>
              <a:t>Today, </a:t>
            </a:r>
            <a:r>
              <a:rPr lang="en-US" sz="2000" i="1" dirty="0">
                <a:solidFill>
                  <a:schemeClr val="tx1"/>
                </a:solidFill>
                <a:latin typeface="Times New Roman" panose="02020603050405020304" pitchFamily="18" charset="0"/>
                <a:cs typeface="Times New Roman" panose="02020603050405020304" pitchFamily="18" charset="0"/>
              </a:rPr>
              <a:t>we have too many </a:t>
            </a:r>
            <a:r>
              <a:rPr lang="en-US" sz="2000" i="1" dirty="0" smtClean="0">
                <a:solidFill>
                  <a:schemeClr val="tx1"/>
                </a:solidFill>
                <a:latin typeface="Times New Roman" panose="02020603050405020304" pitchFamily="18" charset="0"/>
                <a:cs typeface="Times New Roman" panose="02020603050405020304" pitchFamily="18" charset="0"/>
              </a:rPr>
              <a:t>kinds of wastes inside Palestinian factories </a:t>
            </a:r>
            <a:r>
              <a:rPr lang="en-US" sz="2000" i="1" dirty="0">
                <a:solidFill>
                  <a:schemeClr val="tx1"/>
                </a:solidFill>
                <a:latin typeface="Times New Roman" panose="02020603050405020304" pitchFamily="18" charset="0"/>
                <a:cs typeface="Times New Roman" panose="02020603050405020304" pitchFamily="18" charset="0"/>
              </a:rPr>
              <a:t>that result </a:t>
            </a:r>
            <a:r>
              <a:rPr lang="en-US" sz="2000" i="1" dirty="0" smtClean="0">
                <a:solidFill>
                  <a:schemeClr val="tx1"/>
                </a:solidFill>
                <a:latin typeface="Times New Roman" panose="02020603050405020304" pitchFamily="18" charset="0"/>
                <a:cs typeface="Times New Roman" panose="02020603050405020304" pitchFamily="18" charset="0"/>
              </a:rPr>
              <a:t>in increasing total costs and losing the market share. </a:t>
            </a:r>
            <a:r>
              <a:rPr lang="en-US" sz="2000" i="1" dirty="0">
                <a:solidFill>
                  <a:schemeClr val="tx1"/>
                </a:solidFill>
                <a:latin typeface="Times New Roman" panose="02020603050405020304" pitchFamily="18" charset="0"/>
                <a:cs typeface="Times New Roman" panose="02020603050405020304" pitchFamily="18" charset="0"/>
              </a:rPr>
              <a:t> </a:t>
            </a:r>
            <a:r>
              <a:rPr lang="en-US" sz="2000" i="1" dirty="0" smtClean="0">
                <a:solidFill>
                  <a:schemeClr val="tx1"/>
                </a:solidFill>
                <a:latin typeface="Times New Roman" panose="02020603050405020304" pitchFamily="18" charset="0"/>
                <a:cs typeface="Times New Roman" panose="02020603050405020304" pitchFamily="18" charset="0"/>
              </a:rPr>
              <a:t>Bad facility layout is considered one of the critical issues that produces wastes in space, time and money.  If </a:t>
            </a:r>
            <a:r>
              <a:rPr lang="en-US" sz="2000" i="1" dirty="0">
                <a:solidFill>
                  <a:schemeClr val="tx1"/>
                </a:solidFill>
                <a:latin typeface="Times New Roman" panose="02020603050405020304" pitchFamily="18" charset="0"/>
                <a:cs typeface="Times New Roman" panose="02020603050405020304" pitchFamily="18" charset="0"/>
              </a:rPr>
              <a:t>we ignore this problem; resources will need to increase to handle the cascading problems, and we may miss critical customer deadlines which could result in lost </a:t>
            </a:r>
            <a:r>
              <a:rPr lang="en-US" sz="2000" i="1" dirty="0" smtClean="0">
                <a:solidFill>
                  <a:schemeClr val="tx1"/>
                </a:solidFill>
                <a:latin typeface="Times New Roman" panose="02020603050405020304" pitchFamily="18" charset="0"/>
                <a:cs typeface="Times New Roman" panose="02020603050405020304" pitchFamily="18" charset="0"/>
              </a:rPr>
              <a:t>revenue, </a:t>
            </a:r>
            <a:r>
              <a:rPr lang="en-US" sz="2000" i="1" dirty="0">
                <a:solidFill>
                  <a:schemeClr val="tx1"/>
                </a:solidFill>
                <a:latin typeface="Times New Roman" panose="02020603050405020304" pitchFamily="18" charset="0"/>
                <a:cs typeface="Times New Roman" panose="02020603050405020304" pitchFamily="18" charset="0"/>
              </a:rPr>
              <a:t>lost business, and further damage to our quality </a:t>
            </a:r>
            <a:r>
              <a:rPr lang="en-US" sz="2000" i="1" dirty="0" smtClean="0">
                <a:solidFill>
                  <a:schemeClr val="tx1"/>
                </a:solidFill>
                <a:latin typeface="Times New Roman" panose="02020603050405020304" pitchFamily="18" charset="0"/>
                <a:cs typeface="Times New Roman" panose="02020603050405020304" pitchFamily="18" charset="0"/>
              </a:rPr>
              <a:t>reputation. </a:t>
            </a:r>
          </a:p>
          <a:p>
            <a:pPr algn="just">
              <a:lnSpc>
                <a:spcPct val="150000"/>
              </a:lnSpc>
              <a:buFont typeface="Arial" panose="020B0604020202020204" pitchFamily="34" charset="0"/>
              <a:buChar char="•"/>
            </a:pPr>
            <a:r>
              <a:rPr lang="en-US" sz="2000" i="1" dirty="0" smtClean="0">
                <a:solidFill>
                  <a:schemeClr val="tx1"/>
                </a:solidFill>
                <a:latin typeface="Times New Roman" panose="02020603050405020304" pitchFamily="18" charset="0"/>
                <a:cs typeface="Times New Roman" panose="02020603050405020304" pitchFamily="18" charset="0"/>
              </a:rPr>
              <a:t>We </a:t>
            </a:r>
            <a:r>
              <a:rPr lang="en-US" sz="2000" i="1" dirty="0">
                <a:solidFill>
                  <a:schemeClr val="tx1"/>
                </a:solidFill>
                <a:latin typeface="Times New Roman" panose="02020603050405020304" pitchFamily="18" charset="0"/>
                <a:cs typeface="Times New Roman" panose="02020603050405020304" pitchFamily="18" charset="0"/>
              </a:rPr>
              <a:t>will use our f</a:t>
            </a:r>
            <a:r>
              <a:rPr lang="en-US" sz="2000" i="1" dirty="0" smtClean="0">
                <a:solidFill>
                  <a:schemeClr val="tx1"/>
                </a:solidFill>
                <a:latin typeface="Times New Roman" panose="02020603050405020304" pitchFamily="18" charset="0"/>
                <a:cs typeface="Times New Roman" panose="02020603050405020304" pitchFamily="18" charset="0"/>
              </a:rPr>
              <a:t>acility planning methodologies </a:t>
            </a:r>
            <a:r>
              <a:rPr lang="en-US" sz="2000" i="1" dirty="0">
                <a:solidFill>
                  <a:schemeClr val="tx1"/>
                </a:solidFill>
                <a:latin typeface="Times New Roman" panose="02020603050405020304" pitchFamily="18" charset="0"/>
                <a:cs typeface="Times New Roman" panose="02020603050405020304" pitchFamily="18" charset="0"/>
              </a:rPr>
              <a:t>in evaluating the </a:t>
            </a:r>
            <a:r>
              <a:rPr lang="en-US" sz="2000" i="1" dirty="0" smtClean="0">
                <a:solidFill>
                  <a:schemeClr val="tx1"/>
                </a:solidFill>
                <a:latin typeface="Times New Roman" panose="02020603050405020304" pitchFamily="18" charset="0"/>
                <a:cs typeface="Times New Roman" panose="02020603050405020304" pitchFamily="18" charset="0"/>
              </a:rPr>
              <a:t>existing layout of the factory to </a:t>
            </a:r>
            <a:r>
              <a:rPr lang="en-US" sz="2000" i="1" dirty="0">
                <a:solidFill>
                  <a:schemeClr val="tx1"/>
                </a:solidFill>
                <a:latin typeface="Times New Roman" panose="02020603050405020304" pitchFamily="18" charset="0"/>
                <a:cs typeface="Times New Roman" panose="02020603050405020304" pitchFamily="18" charset="0"/>
              </a:rPr>
              <a:t>help us improve our processes.</a:t>
            </a:r>
          </a:p>
        </p:txBody>
      </p:sp>
      <p:sp>
        <p:nvSpPr>
          <p:cNvPr id="4" name="Slide Number Placeholder 3"/>
          <p:cNvSpPr>
            <a:spLocks noGrp="1"/>
          </p:cNvSpPr>
          <p:nvPr>
            <p:ph type="sldNum" sz="quarter" idx="12"/>
          </p:nvPr>
        </p:nvSpPr>
        <p:spPr>
          <a:xfrm>
            <a:off x="11196555" y="6259549"/>
            <a:ext cx="551167" cy="365125"/>
          </a:xfrm>
        </p:spPr>
        <p:txBody>
          <a:bodyPr/>
          <a:lstStyle/>
          <a:p>
            <a:fld id="{E5D870FC-239B-43ED-89AD-1C8E1F375264}" type="slidenum">
              <a:rPr lang="en-US" smtClean="0">
                <a:solidFill>
                  <a:schemeClr val="tx1"/>
                </a:solidFill>
              </a:rPr>
              <a:t>4</a:t>
            </a:fld>
            <a:endParaRPr lang="en-US" dirty="0">
              <a:solidFill>
                <a:schemeClr val="tx1"/>
              </a:solidFill>
            </a:endParaRPr>
          </a:p>
        </p:txBody>
      </p:sp>
    </p:spTree>
    <p:extLst>
      <p:ext uri="{BB962C8B-B14F-4D97-AF65-F5344CB8AC3E}">
        <p14:creationId xmlns:p14="http://schemas.microsoft.com/office/powerpoint/2010/main" val="2133766966"/>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stretch>
            <a:fillRect/>
          </a:stretch>
        </p:blipFill>
        <p:spPr>
          <a:xfrm>
            <a:off x="2176934" y="806250"/>
            <a:ext cx="9735522" cy="5732060"/>
          </a:xfrm>
          <a:prstGeom prst="rect">
            <a:avLst/>
          </a:prstGeom>
        </p:spPr>
      </p:pic>
      <p:sp>
        <p:nvSpPr>
          <p:cNvPr id="4" name="Slide Number Placeholder 3"/>
          <p:cNvSpPr>
            <a:spLocks noGrp="1"/>
          </p:cNvSpPr>
          <p:nvPr>
            <p:ph type="sldNum" sz="quarter" idx="12"/>
          </p:nvPr>
        </p:nvSpPr>
        <p:spPr>
          <a:xfrm>
            <a:off x="11361289" y="6355748"/>
            <a:ext cx="551167" cy="365125"/>
          </a:xfrm>
        </p:spPr>
        <p:txBody>
          <a:bodyPr/>
          <a:lstStyle/>
          <a:p>
            <a:fld id="{E5D870FC-239B-43ED-89AD-1C8E1F375264}" type="slidenum">
              <a:rPr lang="en-US" smtClean="0"/>
              <a:t>40</a:t>
            </a:fld>
            <a:endParaRPr lang="en-US" dirty="0"/>
          </a:p>
        </p:txBody>
      </p:sp>
      <p:sp>
        <p:nvSpPr>
          <p:cNvPr id="2" name="TextBox 1"/>
          <p:cNvSpPr txBox="1"/>
          <p:nvPr/>
        </p:nvSpPr>
        <p:spPr>
          <a:xfrm>
            <a:off x="1719618" y="78751"/>
            <a:ext cx="8789158" cy="523220"/>
          </a:xfrm>
          <a:prstGeom prst="rect">
            <a:avLst/>
          </a:prstGeom>
          <a:noFill/>
        </p:spPr>
        <p:txBody>
          <a:bodyPr wrap="square" rtlCol="0">
            <a:spAutoFit/>
          </a:bodyPr>
          <a:lstStyle/>
          <a:p>
            <a:r>
              <a:rPr lang="en-US" sz="2800" b="1" i="1" dirty="0">
                <a:latin typeface="Times New Roman" pitchFamily="18" charset="0"/>
                <a:cs typeface="Times New Roman" pitchFamily="18" charset="0"/>
              </a:rPr>
              <a:t>Visio represent the </a:t>
            </a:r>
            <a:r>
              <a:rPr lang="en-US" sz="2800" b="1" i="1" dirty="0" smtClean="0">
                <a:latin typeface="Times New Roman" pitchFamily="18" charset="0"/>
                <a:cs typeface="Times New Roman" pitchFamily="18" charset="0"/>
              </a:rPr>
              <a:t>New </a:t>
            </a:r>
            <a:r>
              <a:rPr lang="en-US" sz="2800" b="1" i="1" dirty="0">
                <a:latin typeface="Times New Roman" pitchFamily="18" charset="0"/>
                <a:cs typeface="Times New Roman" pitchFamily="18" charset="0"/>
              </a:rPr>
              <a:t>layout for  the first floor</a:t>
            </a:r>
            <a:endParaRPr lang="en-US" sz="2800" dirty="0"/>
          </a:p>
        </p:txBody>
      </p:sp>
    </p:spTree>
    <p:extLst>
      <p:ext uri="{BB962C8B-B14F-4D97-AF65-F5344CB8AC3E}">
        <p14:creationId xmlns:p14="http://schemas.microsoft.com/office/powerpoint/2010/main" val="316345811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019" y="0"/>
            <a:ext cx="8057357" cy="1187355"/>
          </a:xfrm>
        </p:spPr>
        <p:txBody>
          <a:bodyPr>
            <a:normAutofit/>
          </a:bodyPr>
          <a:lstStyle/>
          <a:p>
            <a:r>
              <a:rPr lang="en-US" sz="2800" b="1" i="1" dirty="0">
                <a:latin typeface="Times New Roman" panose="02020603050405020304" pitchFamily="18" charset="0"/>
                <a:cs typeface="Times New Roman" panose="02020603050405020304" pitchFamily="18" charset="0"/>
              </a:rPr>
              <a:t>The comparison between current layout and the alternative layout (new layout)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83247645"/>
              </p:ext>
            </p:extLst>
          </p:nvPr>
        </p:nvGraphicFramePr>
        <p:xfrm>
          <a:off x="2784142" y="1678675"/>
          <a:ext cx="7480572" cy="2330857"/>
        </p:xfrm>
        <a:graphic>
          <a:graphicData uri="http://schemas.openxmlformats.org/drawingml/2006/table">
            <a:tbl>
              <a:tblPr firstRow="1" firstCol="1" bandRow="1">
                <a:tableStyleId>{5C22544A-7EE6-4342-B048-85BDC9FD1C3A}</a:tableStyleId>
              </a:tblPr>
              <a:tblGrid>
                <a:gridCol w="2493524"/>
                <a:gridCol w="2493524"/>
                <a:gridCol w="2493524"/>
              </a:tblGrid>
              <a:tr h="1160060">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SUM(FLOW*DISTANCE*COST)</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Current layout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New layout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170797">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Total cost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29770.1875 NIS</a:t>
                      </a:r>
                    </a:p>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 </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21791.875 NIS</a:t>
                      </a:r>
                    </a:p>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 </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41</a:t>
            </a:fld>
            <a:endParaRPr lang="en-US"/>
          </a:p>
        </p:txBody>
      </p:sp>
      <p:sp>
        <p:nvSpPr>
          <p:cNvPr id="6" name="Rectangle 5"/>
          <p:cNvSpPr/>
          <p:nvPr/>
        </p:nvSpPr>
        <p:spPr>
          <a:xfrm>
            <a:off x="3070746" y="4467820"/>
            <a:ext cx="7233314" cy="553998"/>
          </a:xfrm>
          <a:prstGeom prst="rect">
            <a:avLst/>
          </a:prstGeom>
        </p:spPr>
        <p:txBody>
          <a:bodyPr wrap="square">
            <a:spAutoFit/>
          </a:bodyPr>
          <a:lstStyle/>
          <a:p>
            <a:pPr algn="just">
              <a:lnSpc>
                <a:spcPct val="150000"/>
              </a:lnSpc>
              <a:spcAft>
                <a:spcPts val="1000"/>
              </a:spcAft>
            </a:pPr>
            <a:r>
              <a:rPr lang="en-US" sz="2000" b="1" i="1" dirty="0">
                <a:latin typeface="Times New Roman" panose="02020603050405020304" pitchFamily="18" charset="0"/>
                <a:ea typeface="Calibri" panose="020F0502020204030204" pitchFamily="34" charset="0"/>
                <a:cs typeface="Arial" panose="020B0604020202020204" pitchFamily="34" charset="0"/>
              </a:rPr>
              <a:t>As shows on the table above we reduce the total cost by 26.799</a:t>
            </a:r>
            <a:r>
              <a:rPr lang="en-US" sz="2000" b="1" i="1" dirty="0" smtClean="0">
                <a:latin typeface="Times New Roman" panose="02020603050405020304" pitchFamily="18" charset="0"/>
                <a:ea typeface="Calibri" panose="020F0502020204030204" pitchFamily="34" charset="0"/>
                <a:cs typeface="Arial" panose="020B0604020202020204" pitchFamily="34" charset="0"/>
              </a:rPr>
              <a:t>% .</a:t>
            </a:r>
            <a:endParaRPr lang="en-US" sz="2000" b="1"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45136130"/>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21" y="284596"/>
            <a:ext cx="6199379" cy="856397"/>
          </a:xfrm>
        </p:spPr>
        <p:txBody>
          <a:bodyPr>
            <a:normAutofit/>
          </a:bodyPr>
          <a:lstStyle/>
          <a:p>
            <a:r>
              <a:rPr lang="en-US" sz="2800" b="1" i="1" dirty="0">
                <a:latin typeface="Times New Roman" panose="02020603050405020304" pitchFamily="18" charset="0"/>
                <a:cs typeface="Times New Roman" panose="02020603050405020304" pitchFamily="18" charset="0"/>
              </a:rPr>
              <a:t>Inventory model </a:t>
            </a:r>
          </a:p>
        </p:txBody>
      </p:sp>
      <p:sp>
        <p:nvSpPr>
          <p:cNvPr id="3" name="Content Placeholder 2"/>
          <p:cNvSpPr>
            <a:spLocks noGrp="1"/>
          </p:cNvSpPr>
          <p:nvPr>
            <p:ph idx="1"/>
          </p:nvPr>
        </p:nvSpPr>
        <p:spPr>
          <a:xfrm>
            <a:off x="2224585" y="1279477"/>
            <a:ext cx="9785444" cy="3592773"/>
          </a:xfrm>
        </p:spPr>
        <p:txBody>
          <a:bodyPr>
            <a:normAutofit lnSpcReduction="10000"/>
          </a:bodyPr>
          <a:lstStyle/>
          <a:p>
            <a:pPr>
              <a:lnSpc>
                <a:spcPct val="200000"/>
              </a:lnSpc>
            </a:pPr>
            <a:r>
              <a:rPr lang="en-US" i="1" dirty="0">
                <a:latin typeface="Times New Roman" panose="02020603050405020304" pitchFamily="18" charset="0"/>
                <a:cs typeface="Times New Roman" panose="02020603050405020304" pitchFamily="18" charset="0"/>
              </a:rPr>
              <a:t> In this stage we evaluate the current raw material inventory in order to show if the current situation inside the inventory is optimal or not, therefore we collect confidence information related and calculate the essential things such as holding cost, economic order quantity and the total cost for the optimal inventory.</a:t>
            </a:r>
          </a:p>
        </p:txBody>
      </p:sp>
      <p:sp>
        <p:nvSpPr>
          <p:cNvPr id="4" name="Slide Number Placeholder 3"/>
          <p:cNvSpPr>
            <a:spLocks noGrp="1"/>
          </p:cNvSpPr>
          <p:nvPr>
            <p:ph type="sldNum" sz="quarter" idx="12"/>
          </p:nvPr>
        </p:nvSpPr>
        <p:spPr/>
        <p:txBody>
          <a:bodyPr/>
          <a:lstStyle/>
          <a:p>
            <a:fld id="{E5D870FC-239B-43ED-89AD-1C8E1F375264}" type="slidenum">
              <a:rPr lang="en-US" smtClean="0"/>
              <a:t>42</a:t>
            </a:fld>
            <a:endParaRPr lang="en-US"/>
          </a:p>
        </p:txBody>
      </p:sp>
    </p:spTree>
    <p:extLst>
      <p:ext uri="{BB962C8B-B14F-4D97-AF65-F5344CB8AC3E}">
        <p14:creationId xmlns:p14="http://schemas.microsoft.com/office/powerpoint/2010/main" val="293939970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2300" y="0"/>
            <a:ext cx="3087688" cy="764275"/>
          </a:xfrm>
        </p:spPr>
        <p:txBody>
          <a:bodyPr>
            <a:noAutofit/>
          </a:bodyPr>
          <a:lstStyle/>
          <a:p>
            <a:r>
              <a:rPr lang="en-US" sz="2800" b="1" i="1" dirty="0">
                <a:latin typeface="Times New Roman" panose="02020603050405020304" pitchFamily="18" charset="0"/>
                <a:cs typeface="Times New Roman" panose="02020603050405020304" pitchFamily="18" charset="0"/>
              </a:rPr>
              <a:t> </a:t>
            </a:r>
            <a:r>
              <a:rPr lang="en-US" sz="2800" b="1" i="1" dirty="0" smtClean="0">
                <a:latin typeface="Times New Roman" panose="02020603050405020304" pitchFamily="18" charset="0"/>
                <a:cs typeface="Times New Roman" panose="02020603050405020304" pitchFamily="18" charset="0"/>
              </a:rPr>
              <a:t/>
            </a:r>
            <a:br>
              <a:rPr lang="en-US" sz="2800" b="1" i="1" dirty="0" smtClean="0">
                <a:latin typeface="Times New Roman" panose="02020603050405020304" pitchFamily="18" charset="0"/>
                <a:cs typeface="Times New Roman" panose="02020603050405020304" pitchFamily="18" charset="0"/>
              </a:rPr>
            </a:br>
            <a:r>
              <a:rPr lang="en-US" sz="2800" b="1" i="1" dirty="0" smtClean="0">
                <a:latin typeface="Times New Roman" panose="02020603050405020304" pitchFamily="18" charset="0"/>
                <a:cs typeface="Times New Roman" panose="02020603050405020304" pitchFamily="18" charset="0"/>
              </a:rPr>
              <a:t>holding </a:t>
            </a:r>
            <a:r>
              <a:rPr lang="en-US" sz="2800" b="1" i="1" dirty="0">
                <a:latin typeface="Times New Roman" panose="02020603050405020304" pitchFamily="18" charset="0"/>
                <a:cs typeface="Times New Roman" panose="02020603050405020304" pitchFamily="18" charset="0"/>
              </a:rPr>
              <a:t>costs </a:t>
            </a:r>
            <a:br>
              <a:rPr lang="en-US" sz="2800" b="1" i="1" dirty="0">
                <a:latin typeface="Times New Roman" panose="02020603050405020304" pitchFamily="18" charset="0"/>
                <a:cs typeface="Times New Roman" panose="02020603050405020304" pitchFamily="18" charset="0"/>
              </a:rPr>
            </a:br>
            <a:endParaRPr lang="en-US" sz="2800" b="1" i="1" dirty="0">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88995662"/>
              </p:ext>
            </p:extLst>
          </p:nvPr>
        </p:nvGraphicFramePr>
        <p:xfrm>
          <a:off x="2320114" y="900751"/>
          <a:ext cx="9182908" cy="4858602"/>
        </p:xfrm>
        <a:graphic>
          <a:graphicData uri="http://schemas.openxmlformats.org/drawingml/2006/table">
            <a:tbl>
              <a:tblPr firstRow="1" firstCol="1" bandRow="1">
                <a:tableStyleId>{5C22544A-7EE6-4342-B048-85BDC9FD1C3A}</a:tableStyleId>
              </a:tblPr>
              <a:tblGrid>
                <a:gridCol w="1311844"/>
                <a:gridCol w="1311844"/>
                <a:gridCol w="1311844"/>
                <a:gridCol w="1311844"/>
                <a:gridCol w="1311844"/>
                <a:gridCol w="1311844"/>
                <a:gridCol w="1311844"/>
              </a:tblGrid>
              <a:tr h="1041129">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Item Name </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Amount of Inventory</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Unit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Raw Material Cost (NIS)</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Total Value</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Weight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Holding Cost (NIS)</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694086">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بزر الشمس </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Kg</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7.5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1800000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0.15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1.125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47043">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بزر البطيخ</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120000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Kg</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3600000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0.17</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5.1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47043">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بزر القرع</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72000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Kg</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1440000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0.17</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47043">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فستق </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360000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Kg</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4320000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0.18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2.16</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694086">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فستق حلبي</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Kg</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50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1200000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0.18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9</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47043">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كاشو </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Kg</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40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960000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0.2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47043">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لوز </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Kg</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42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1008000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0.2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8.4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47043">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قضامة </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72000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Kg</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17</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1224000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0.15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2.55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47043">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بندق </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12000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Kg</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50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600000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0.2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10</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43</a:t>
            </a:fld>
            <a:endParaRPr lang="en-US"/>
          </a:p>
        </p:txBody>
      </p:sp>
    </p:spTree>
    <p:extLst>
      <p:ext uri="{BB962C8B-B14F-4D97-AF65-F5344CB8AC3E}">
        <p14:creationId xmlns:p14="http://schemas.microsoft.com/office/powerpoint/2010/main" val="2522324462"/>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911" y="98947"/>
            <a:ext cx="8328429" cy="1020170"/>
          </a:xfrm>
        </p:spPr>
        <p:txBody>
          <a:bodyPr>
            <a:normAutofit/>
          </a:bodyPr>
          <a:lstStyle/>
          <a:p>
            <a:r>
              <a:rPr lang="en-US" sz="2800" b="1" i="1" dirty="0">
                <a:latin typeface="Times New Roman" panose="02020603050405020304" pitchFamily="18" charset="0"/>
                <a:cs typeface="Times New Roman" panose="02020603050405020304" pitchFamily="18" charset="0"/>
              </a:rPr>
              <a:t> EOQ and total number of quantity order</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21737046"/>
              </p:ext>
            </p:extLst>
          </p:nvPr>
        </p:nvGraphicFramePr>
        <p:xfrm>
          <a:off x="2456599" y="1119121"/>
          <a:ext cx="9101016" cy="5172975"/>
        </p:xfrm>
        <a:graphic>
          <a:graphicData uri="http://schemas.openxmlformats.org/drawingml/2006/table">
            <a:tbl>
              <a:tblPr firstRow="1" firstCol="1" bandRow="1">
                <a:tableStyleId>{5C22544A-7EE6-4342-B048-85BDC9FD1C3A}</a:tableStyleId>
              </a:tblPr>
              <a:tblGrid>
                <a:gridCol w="956864"/>
                <a:gridCol w="988852"/>
                <a:gridCol w="955921"/>
                <a:gridCol w="979443"/>
                <a:gridCol w="1304984"/>
                <a:gridCol w="1304984"/>
                <a:gridCol w="1304984"/>
                <a:gridCol w="1304984"/>
              </a:tblGrid>
              <a:tr h="864983">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Item Name</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Annual Demand</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Order Cost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Holding Cost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EOQ</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EOQ (NIS)</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Total Cost</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 of quantity order</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864983">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بزر الشمس</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1.125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32000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36000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8</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76656">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بزر البطيخ</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102000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5.1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9798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2939388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49970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11</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76656">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بزر القرع</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60000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9204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184072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31292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7</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88327">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فستق</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414000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2.16</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30332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363978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65516</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76656">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فستق حلبي</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9</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3578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178885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32199</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7</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88327">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كاشو</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36000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4648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185903</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37180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88327">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لوز</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36000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8.4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4536</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190494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38098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8</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88327">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قضامة</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54000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2.55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10082</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171394</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25709</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5</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88327">
                <a:tc>
                  <a:txBody>
                    <a:bodyPr/>
                    <a:lstStyle/>
                    <a:p>
                      <a:pPr marL="0" marR="0" algn="ctr" rtl="1">
                        <a:lnSpc>
                          <a:spcPct val="115000"/>
                        </a:lnSpc>
                        <a:spcBef>
                          <a:spcPts val="0"/>
                        </a:spcBef>
                        <a:spcAft>
                          <a:spcPts val="0"/>
                        </a:spcAft>
                      </a:pPr>
                      <a:r>
                        <a:rPr lang="ar-SA" sz="1800" b="1" i="1">
                          <a:effectLst/>
                          <a:latin typeface="Times New Roman" panose="02020603050405020304" pitchFamily="18" charset="0"/>
                          <a:cs typeface="Times New Roman" panose="02020603050405020304" pitchFamily="18" charset="0"/>
                        </a:rPr>
                        <a:t>بندق</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12000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120000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a:effectLst/>
                          <a:latin typeface="Times New Roman" panose="02020603050405020304" pitchFamily="18" charset="0"/>
                          <a:cs typeface="Times New Roman" panose="02020603050405020304" pitchFamily="18" charset="0"/>
                        </a:rPr>
                        <a:t>24000</a:t>
                      </a:r>
                      <a:endParaRPr lang="en-US" sz="18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i="1" dirty="0">
                          <a:effectLst/>
                          <a:latin typeface="Times New Roman" panose="02020603050405020304" pitchFamily="18" charset="0"/>
                          <a:cs typeface="Times New Roman" panose="02020603050405020304" pitchFamily="18" charset="0"/>
                        </a:rPr>
                        <a:t>5</a:t>
                      </a:r>
                      <a:endParaRPr lang="en-US" sz="18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Slide Number Placeholder 3"/>
          <p:cNvSpPr>
            <a:spLocks noGrp="1"/>
          </p:cNvSpPr>
          <p:nvPr>
            <p:ph type="sldNum" sz="quarter" idx="12"/>
          </p:nvPr>
        </p:nvSpPr>
        <p:spPr>
          <a:xfrm>
            <a:off x="11006447" y="6181030"/>
            <a:ext cx="551167" cy="365125"/>
          </a:xfrm>
        </p:spPr>
        <p:txBody>
          <a:bodyPr/>
          <a:lstStyle/>
          <a:p>
            <a:fld id="{E5D870FC-239B-43ED-89AD-1C8E1F375264}" type="slidenum">
              <a:rPr lang="en-US" smtClean="0"/>
              <a:t>44</a:t>
            </a:fld>
            <a:endParaRPr lang="en-US" dirty="0"/>
          </a:p>
        </p:txBody>
      </p:sp>
    </p:spTree>
    <p:extLst>
      <p:ext uri="{BB962C8B-B14F-4D97-AF65-F5344CB8AC3E}">
        <p14:creationId xmlns:p14="http://schemas.microsoft.com/office/powerpoint/2010/main" val="2164821822"/>
      </p:ext>
    </p:extLst>
  </p:cSld>
  <p:clrMapOvr>
    <a:masterClrMapping/>
  </p:clrMapOvr>
  <p:transition spd="slow">
    <p:comb/>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9955" y="95534"/>
            <a:ext cx="10368603" cy="641445"/>
          </a:xfrm>
        </p:spPr>
        <p:txBody>
          <a:bodyPr>
            <a:normAutofit fontScale="90000"/>
          </a:bodyPr>
          <a:lstStyle/>
          <a:p>
            <a:r>
              <a:rPr lang="en-US" sz="2800" b="1" i="1" dirty="0">
                <a:latin typeface="Times New Roman" panose="02020603050405020304" pitchFamily="18" charset="0"/>
                <a:cs typeface="Times New Roman" panose="02020603050405020304" pitchFamily="18" charset="0"/>
              </a:rPr>
              <a:t>The comparison between inventory managements Model and the current inventory station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09806243"/>
              </p:ext>
            </p:extLst>
          </p:nvPr>
        </p:nvGraphicFramePr>
        <p:xfrm>
          <a:off x="2060620" y="856540"/>
          <a:ext cx="10017647" cy="5512857"/>
        </p:xfrm>
        <a:graphic>
          <a:graphicData uri="http://schemas.openxmlformats.org/drawingml/2006/table">
            <a:tbl>
              <a:tblPr firstRow="1" firstCol="1" bandRow="1">
                <a:tableStyleId>{5C22544A-7EE6-4342-B048-85BDC9FD1C3A}</a:tableStyleId>
              </a:tblPr>
              <a:tblGrid>
                <a:gridCol w="869710"/>
                <a:gridCol w="1125506"/>
                <a:gridCol w="1444186"/>
                <a:gridCol w="1283248"/>
                <a:gridCol w="1435660"/>
                <a:gridCol w="1006135"/>
                <a:gridCol w="1253407"/>
                <a:gridCol w="1599795"/>
              </a:tblGrid>
              <a:tr h="926201">
                <a:tc>
                  <a:txBody>
                    <a:bodyPr/>
                    <a:lstStyle/>
                    <a:p>
                      <a:pPr marL="0" marR="0" algn="ctr">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 </a:t>
                      </a:r>
                    </a:p>
                    <a:p>
                      <a:pPr marL="0" marR="0" algn="ctr">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Item Name</a:t>
                      </a:r>
                      <a:endParaRPr lang="en-US" sz="16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 </a:t>
                      </a:r>
                    </a:p>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Q Current (Kg)</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 </a:t>
                      </a:r>
                    </a:p>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Actual # of quantity</a:t>
                      </a:r>
                    </a:p>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Order</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 </a:t>
                      </a:r>
                    </a:p>
                    <a:p>
                      <a:pPr marL="0" marR="0" algn="ctr">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New EOQ</a:t>
                      </a:r>
                      <a:endParaRPr lang="en-US" sz="16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 </a:t>
                      </a:r>
                    </a:p>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 of quantity order</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 </a:t>
                      </a:r>
                    </a:p>
                    <a:p>
                      <a:pPr marL="0" marR="0" algn="ctr">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 of order</a:t>
                      </a:r>
                    </a:p>
                    <a:p>
                      <a:pPr marL="0" marR="0" algn="ctr">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times  saved</a:t>
                      </a:r>
                      <a:endParaRPr lang="en-US" sz="16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 </a:t>
                      </a:r>
                    </a:p>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Ordering cost saved NIS</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 </a:t>
                      </a:r>
                    </a:p>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The increase in quantity</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535762">
                <a:tc>
                  <a:txBody>
                    <a:bodyPr/>
                    <a:lstStyle/>
                    <a:p>
                      <a:pPr marL="0" marR="0" algn="ctr" rtl="1">
                        <a:lnSpc>
                          <a:spcPct val="115000"/>
                        </a:lnSpc>
                        <a:spcBef>
                          <a:spcPts val="0"/>
                        </a:spcBef>
                        <a:spcAft>
                          <a:spcPts val="0"/>
                        </a:spcAft>
                      </a:pPr>
                      <a:r>
                        <a:rPr lang="ar-SA" sz="1600" b="1" i="1">
                          <a:effectLst/>
                          <a:latin typeface="Times New Roman" panose="02020603050405020304" pitchFamily="18" charset="0"/>
                          <a:cs typeface="Times New Roman" panose="02020603050405020304" pitchFamily="18" charset="0"/>
                        </a:rPr>
                        <a:t>بزر الشمس</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20000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32000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4</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9600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12000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535762">
                <a:tc>
                  <a:txBody>
                    <a:bodyPr/>
                    <a:lstStyle/>
                    <a:p>
                      <a:pPr marL="0" marR="0" algn="ctr" rtl="1">
                        <a:lnSpc>
                          <a:spcPct val="115000"/>
                        </a:lnSpc>
                        <a:spcBef>
                          <a:spcPts val="0"/>
                        </a:spcBef>
                        <a:spcAft>
                          <a:spcPts val="0"/>
                        </a:spcAft>
                      </a:pPr>
                      <a:r>
                        <a:rPr lang="ar-SA" sz="1600" b="1" i="1">
                          <a:effectLst/>
                          <a:latin typeface="Times New Roman" panose="02020603050405020304" pitchFamily="18" charset="0"/>
                          <a:cs typeface="Times New Roman" panose="02020603050405020304" pitchFamily="18" charset="0"/>
                        </a:rPr>
                        <a:t>بزر البطيخ</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9798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370480">
                <a:tc>
                  <a:txBody>
                    <a:bodyPr/>
                    <a:lstStyle/>
                    <a:p>
                      <a:pPr marL="0" marR="0" algn="ctr" rtl="1">
                        <a:lnSpc>
                          <a:spcPct val="115000"/>
                        </a:lnSpc>
                        <a:spcBef>
                          <a:spcPts val="0"/>
                        </a:spcBef>
                        <a:spcAft>
                          <a:spcPts val="0"/>
                        </a:spcAft>
                      </a:pPr>
                      <a:r>
                        <a:rPr lang="ar-SA" sz="1600" b="1" i="1">
                          <a:effectLst/>
                          <a:latin typeface="Times New Roman" panose="02020603050405020304" pitchFamily="18" charset="0"/>
                          <a:cs typeface="Times New Roman" panose="02020603050405020304" pitchFamily="18" charset="0"/>
                        </a:rPr>
                        <a:t>بزر القرع</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6000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9204</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7</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3</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7200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3204</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357174">
                <a:tc>
                  <a:txBody>
                    <a:bodyPr/>
                    <a:lstStyle/>
                    <a:p>
                      <a:pPr marL="0" marR="0" algn="ctr" rtl="1">
                        <a:lnSpc>
                          <a:spcPct val="115000"/>
                        </a:lnSpc>
                        <a:spcBef>
                          <a:spcPts val="0"/>
                        </a:spcBef>
                        <a:spcAft>
                          <a:spcPts val="0"/>
                        </a:spcAft>
                      </a:pPr>
                      <a:r>
                        <a:rPr lang="ar-SA" sz="1600" b="1" i="1">
                          <a:effectLst/>
                          <a:latin typeface="Times New Roman" panose="02020603050405020304" pitchFamily="18" charset="0"/>
                          <a:cs typeface="Times New Roman" panose="02020603050405020304" pitchFamily="18" charset="0"/>
                        </a:rPr>
                        <a:t>فستق</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30000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14</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30332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13</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480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332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714349">
                <a:tc>
                  <a:txBody>
                    <a:bodyPr/>
                    <a:lstStyle/>
                    <a:p>
                      <a:pPr marL="0" marR="0" algn="ctr" rtl="1">
                        <a:lnSpc>
                          <a:spcPct val="115000"/>
                        </a:lnSpc>
                        <a:spcBef>
                          <a:spcPts val="0"/>
                        </a:spcBef>
                        <a:spcAft>
                          <a:spcPts val="0"/>
                        </a:spcAft>
                      </a:pPr>
                      <a:r>
                        <a:rPr lang="ar-SA" sz="1600" b="1" i="1">
                          <a:effectLst/>
                          <a:latin typeface="Times New Roman" panose="02020603050405020304" pitchFamily="18" charset="0"/>
                          <a:cs typeface="Times New Roman" panose="02020603050405020304" pitchFamily="18" charset="0"/>
                        </a:rPr>
                        <a:t>فستق حلبي</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2000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3578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7</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12000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1578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305378">
                <a:tc>
                  <a:txBody>
                    <a:bodyPr/>
                    <a:lstStyle/>
                    <a:p>
                      <a:pPr marL="0" marR="0" algn="ctr" rtl="1">
                        <a:lnSpc>
                          <a:spcPct val="115000"/>
                        </a:lnSpc>
                        <a:spcBef>
                          <a:spcPts val="0"/>
                        </a:spcBef>
                        <a:spcAft>
                          <a:spcPts val="0"/>
                        </a:spcAft>
                      </a:pPr>
                      <a:r>
                        <a:rPr lang="ar-SA" sz="1600" b="1" i="1">
                          <a:effectLst/>
                          <a:latin typeface="Times New Roman" panose="02020603050405020304" pitchFamily="18" charset="0"/>
                          <a:cs typeface="Times New Roman" panose="02020603050405020304" pitchFamily="18" charset="0"/>
                        </a:rPr>
                        <a:t>كاشو</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2000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4648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24000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dirty="0">
                          <a:effectLst/>
                          <a:latin typeface="Times New Roman" panose="02020603050405020304" pitchFamily="18" charset="0"/>
                          <a:cs typeface="Times New Roman" panose="02020603050405020304" pitchFamily="18" charset="0"/>
                        </a:rPr>
                        <a:t>2648</a:t>
                      </a:r>
                      <a:endParaRPr lang="en-US" sz="16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302022">
                <a:tc>
                  <a:txBody>
                    <a:bodyPr/>
                    <a:lstStyle/>
                    <a:p>
                      <a:pPr marL="0" marR="0" algn="ctr" rtl="1">
                        <a:lnSpc>
                          <a:spcPct val="115000"/>
                        </a:lnSpc>
                        <a:spcBef>
                          <a:spcPts val="0"/>
                        </a:spcBef>
                        <a:spcAft>
                          <a:spcPts val="0"/>
                        </a:spcAft>
                      </a:pPr>
                      <a:r>
                        <a:rPr lang="ar-SA" sz="1600" b="1" i="1">
                          <a:effectLst/>
                          <a:latin typeface="Times New Roman" panose="02020603050405020304" pitchFamily="18" charset="0"/>
                          <a:cs typeface="Times New Roman" panose="02020603050405020304" pitchFamily="18" charset="0"/>
                        </a:rPr>
                        <a:t>لوز</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2000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4536</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8</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24000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2536</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357174">
                <a:tc>
                  <a:txBody>
                    <a:bodyPr/>
                    <a:lstStyle/>
                    <a:p>
                      <a:pPr marL="0" marR="0" algn="ctr" rtl="1">
                        <a:lnSpc>
                          <a:spcPct val="115000"/>
                        </a:lnSpc>
                        <a:spcBef>
                          <a:spcPts val="0"/>
                        </a:spcBef>
                        <a:spcAft>
                          <a:spcPts val="0"/>
                        </a:spcAft>
                      </a:pPr>
                      <a:r>
                        <a:rPr lang="ar-SA" sz="1600" b="1" i="1">
                          <a:effectLst/>
                          <a:latin typeface="Times New Roman" panose="02020603050405020304" pitchFamily="18" charset="0"/>
                          <a:cs typeface="Times New Roman" panose="02020603050405020304" pitchFamily="18" charset="0"/>
                        </a:rPr>
                        <a:t>قضامة</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6000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9</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10082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4</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7200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4082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327190">
                <a:tc>
                  <a:txBody>
                    <a:bodyPr/>
                    <a:lstStyle/>
                    <a:p>
                      <a:pPr marL="0" marR="0" algn="ctr" rtl="1">
                        <a:lnSpc>
                          <a:spcPct val="115000"/>
                        </a:lnSpc>
                        <a:spcBef>
                          <a:spcPts val="0"/>
                        </a:spcBef>
                        <a:spcAft>
                          <a:spcPts val="0"/>
                        </a:spcAft>
                      </a:pPr>
                      <a:r>
                        <a:rPr lang="ar-SA" sz="1600" b="1" i="1">
                          <a:effectLst/>
                          <a:latin typeface="Times New Roman" panose="02020603050405020304" pitchFamily="18" charset="0"/>
                          <a:cs typeface="Times New Roman" panose="02020603050405020304" pitchFamily="18" charset="0"/>
                        </a:rPr>
                        <a:t>بندق</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12</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2400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7</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16800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1400</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r>
              <a:tr h="357174">
                <a:tc>
                  <a:txBody>
                    <a:bodyPr/>
                    <a:lstStyle/>
                    <a:p>
                      <a:pPr marL="0" marR="0" algn="ctr" rtl="1">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Total</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2400"/>
                        </a:spcBef>
                        <a:spcAft>
                          <a:spcPts val="0"/>
                        </a:spcAft>
                      </a:pPr>
                      <a:r>
                        <a:rPr lang="en-US" sz="1600" b="1" i="1" kern="0">
                          <a:effectLst/>
                          <a:latin typeface="Times New Roman" panose="02020603050405020304" pitchFamily="18" charset="0"/>
                          <a:cs typeface="Times New Roman" panose="02020603050405020304" pitchFamily="18" charset="0"/>
                        </a:rPr>
                        <a:t> </a:t>
                      </a:r>
                      <a:endParaRPr lang="en-US" sz="1600" b="1" i="1" kern="0">
                        <a:solidFill>
                          <a:srgbClr val="365F9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115</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2400"/>
                        </a:spcBef>
                        <a:spcAft>
                          <a:spcPts val="0"/>
                        </a:spcAft>
                      </a:pPr>
                      <a:r>
                        <a:rPr lang="en-US" sz="1600" b="1" i="1" kern="0">
                          <a:effectLst/>
                          <a:latin typeface="Times New Roman" panose="02020603050405020304" pitchFamily="18" charset="0"/>
                          <a:cs typeface="Times New Roman" panose="02020603050405020304" pitchFamily="18" charset="0"/>
                        </a:rPr>
                        <a:t> </a:t>
                      </a:r>
                      <a:endParaRPr lang="en-US" sz="1600" b="1" i="1" kern="0">
                        <a:solidFill>
                          <a:srgbClr val="365F9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73</a:t>
                      </a:r>
                    </a:p>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 </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2400"/>
                        </a:spcBef>
                        <a:spcAft>
                          <a:spcPts val="0"/>
                        </a:spcAft>
                      </a:pPr>
                      <a:r>
                        <a:rPr lang="en-US" sz="1600" b="1" i="1" kern="0" dirty="0">
                          <a:effectLst/>
                          <a:latin typeface="Times New Roman" panose="02020603050405020304" pitchFamily="18" charset="0"/>
                          <a:cs typeface="Times New Roman" panose="02020603050405020304" pitchFamily="18" charset="0"/>
                        </a:rPr>
                        <a:t> </a:t>
                      </a:r>
                      <a:endParaRPr lang="en-US" sz="1600" b="1" i="1" kern="0" dirty="0">
                        <a:solidFill>
                          <a:srgbClr val="365F9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51" marR="53351" marT="0" marB="0"/>
                </a:tc>
                <a:tc>
                  <a:txBody>
                    <a:bodyPr/>
                    <a:lstStyle/>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101280</a:t>
                      </a:r>
                    </a:p>
                    <a:p>
                      <a:pPr marL="0" marR="0" algn="ctr">
                        <a:lnSpc>
                          <a:spcPct val="115000"/>
                        </a:lnSpc>
                        <a:spcBef>
                          <a:spcPts val="0"/>
                        </a:spcBef>
                        <a:spcAft>
                          <a:spcPts val="0"/>
                        </a:spcAft>
                      </a:pPr>
                      <a:r>
                        <a:rPr lang="en-US" sz="1600" b="1" i="1">
                          <a:effectLst/>
                          <a:latin typeface="Times New Roman" panose="02020603050405020304" pitchFamily="18" charset="0"/>
                          <a:cs typeface="Times New Roman" panose="02020603050405020304" pitchFamily="18" charset="0"/>
                        </a:rPr>
                        <a:t> </a:t>
                      </a:r>
                      <a:endParaRPr lang="en-US" sz="16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53351" marR="53351" marT="0" marB="0"/>
                </a:tc>
                <a:tc>
                  <a:txBody>
                    <a:bodyPr/>
                    <a:lstStyle/>
                    <a:p>
                      <a:pPr marL="0" marR="0" algn="ctr">
                        <a:lnSpc>
                          <a:spcPct val="115000"/>
                        </a:lnSpc>
                        <a:spcBef>
                          <a:spcPts val="2400"/>
                        </a:spcBef>
                        <a:spcAft>
                          <a:spcPts val="0"/>
                        </a:spcAft>
                      </a:pPr>
                      <a:r>
                        <a:rPr lang="en-US" sz="1600" b="1" i="1" kern="0" dirty="0">
                          <a:effectLst/>
                          <a:latin typeface="Times New Roman" panose="02020603050405020304" pitchFamily="18" charset="0"/>
                          <a:cs typeface="Times New Roman" panose="02020603050405020304" pitchFamily="18" charset="0"/>
                        </a:rPr>
                        <a:t> </a:t>
                      </a:r>
                      <a:endParaRPr lang="en-US" sz="1600" b="1" i="1" kern="0" dirty="0">
                        <a:solidFill>
                          <a:srgbClr val="365F9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351" marR="53351" marT="0" marB="0"/>
                </a:tc>
              </a:tr>
            </a:tbl>
          </a:graphicData>
        </a:graphic>
      </p:graphicFrame>
      <p:sp>
        <p:nvSpPr>
          <p:cNvPr id="4" name="Slide Number Placeholder 3"/>
          <p:cNvSpPr>
            <a:spLocks noGrp="1"/>
          </p:cNvSpPr>
          <p:nvPr>
            <p:ph type="sldNum" sz="quarter" idx="12"/>
          </p:nvPr>
        </p:nvSpPr>
        <p:spPr>
          <a:xfrm>
            <a:off x="11047391" y="6421521"/>
            <a:ext cx="551167" cy="365125"/>
          </a:xfrm>
        </p:spPr>
        <p:txBody>
          <a:bodyPr/>
          <a:lstStyle/>
          <a:p>
            <a:fld id="{E5D870FC-239B-43ED-89AD-1C8E1F375264}" type="slidenum">
              <a:rPr lang="en-US" smtClean="0"/>
              <a:t>45</a:t>
            </a:fld>
            <a:endParaRPr lang="en-US" dirty="0"/>
          </a:p>
        </p:txBody>
      </p:sp>
      <p:sp>
        <p:nvSpPr>
          <p:cNvPr id="6" name="Rectangle 5"/>
          <p:cNvSpPr/>
          <p:nvPr/>
        </p:nvSpPr>
        <p:spPr>
          <a:xfrm>
            <a:off x="2858967" y="6350169"/>
            <a:ext cx="5649816" cy="463397"/>
          </a:xfrm>
          <a:prstGeom prst="rect">
            <a:avLst/>
          </a:prstGeom>
        </p:spPr>
        <p:txBody>
          <a:bodyPr wrap="none">
            <a:spAutoFit/>
          </a:bodyPr>
          <a:lstStyle/>
          <a:p>
            <a:pPr marL="342900" lvl="0" indent="-342900" algn="just">
              <a:lnSpc>
                <a:spcPct val="150000"/>
              </a:lnSpc>
              <a:spcAft>
                <a:spcPts val="1000"/>
              </a:spcAft>
              <a:buFont typeface="Symbol" panose="05050102010706020507" pitchFamily="18" charset="2"/>
              <a:buChar char=""/>
            </a:pPr>
            <a:r>
              <a:rPr lang="en-US" b="1" i="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We reduce the number of quantity order times by 60%</a:t>
            </a:r>
            <a:endParaRPr lang="en-US" sz="1600" b="1"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79931471"/>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315189521"/>
              </p:ext>
            </p:extLst>
          </p:nvPr>
        </p:nvGraphicFramePr>
        <p:xfrm>
          <a:off x="1985276" y="477672"/>
          <a:ext cx="9219536" cy="4462822"/>
        </p:xfrm>
        <a:graphic>
          <a:graphicData uri="http://schemas.openxmlformats.org/drawingml/2006/table">
            <a:tbl>
              <a:tblPr firstRow="1" firstCol="1" bandRow="1">
                <a:tableStyleId>{5C22544A-7EE6-4342-B048-85BDC9FD1C3A}</a:tableStyleId>
              </a:tblPr>
              <a:tblGrid>
                <a:gridCol w="2304884"/>
                <a:gridCol w="2304884"/>
                <a:gridCol w="2304884"/>
                <a:gridCol w="2304884"/>
              </a:tblGrid>
              <a:tr h="774640">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Item Name</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current Total cost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New Total cost</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Reduced cost %</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09798">
                <a:tc>
                  <a:txBody>
                    <a:bodyPr/>
                    <a:lstStyle/>
                    <a:p>
                      <a:pPr marL="0" marR="0" algn="ctr" rtl="1">
                        <a:lnSpc>
                          <a:spcPct val="115000"/>
                        </a:lnSpc>
                        <a:spcBef>
                          <a:spcPts val="0"/>
                        </a:spcBef>
                        <a:spcAft>
                          <a:spcPts val="0"/>
                        </a:spcAft>
                      </a:pPr>
                      <a:r>
                        <a:rPr lang="ar-SA" sz="2000" b="1" i="1">
                          <a:effectLst/>
                          <a:latin typeface="Times New Roman" panose="02020603050405020304" pitchFamily="18" charset="0"/>
                          <a:cs typeface="Times New Roman" panose="02020603050405020304" pitchFamily="18" charset="0"/>
                        </a:rPr>
                        <a:t>بزر الشمس</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40050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36000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0.898</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09798">
                <a:tc>
                  <a:txBody>
                    <a:bodyPr/>
                    <a:lstStyle/>
                    <a:p>
                      <a:pPr marL="0" marR="0" algn="ctr" rtl="1">
                        <a:lnSpc>
                          <a:spcPct val="115000"/>
                        </a:lnSpc>
                        <a:spcBef>
                          <a:spcPts val="0"/>
                        </a:spcBef>
                        <a:spcAft>
                          <a:spcPts val="0"/>
                        </a:spcAft>
                      </a:pPr>
                      <a:r>
                        <a:rPr lang="ar-SA" sz="2000" b="1" i="1">
                          <a:effectLst/>
                          <a:latin typeface="Times New Roman" panose="02020603050405020304" pitchFamily="18" charset="0"/>
                          <a:cs typeface="Times New Roman" panose="02020603050405020304" pitchFamily="18" charset="0"/>
                        </a:rPr>
                        <a:t>بزر البطيخ</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49980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49970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0.997</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09798">
                <a:tc>
                  <a:txBody>
                    <a:bodyPr/>
                    <a:lstStyle/>
                    <a:p>
                      <a:pPr marL="0" marR="0" algn="ctr" rtl="1">
                        <a:lnSpc>
                          <a:spcPct val="115000"/>
                        </a:lnSpc>
                        <a:spcBef>
                          <a:spcPts val="0"/>
                        </a:spcBef>
                        <a:spcAft>
                          <a:spcPts val="0"/>
                        </a:spcAft>
                      </a:pPr>
                      <a:r>
                        <a:rPr lang="ar-SA" sz="2000" b="1" i="1">
                          <a:effectLst/>
                          <a:latin typeface="Times New Roman" panose="02020603050405020304" pitchFamily="18" charset="0"/>
                          <a:cs typeface="Times New Roman" panose="02020603050405020304" pitchFamily="18" charset="0"/>
                        </a:rPr>
                        <a:t>بزر القرع</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34200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31292</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0.914</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09798">
                <a:tc>
                  <a:txBody>
                    <a:bodyPr/>
                    <a:lstStyle/>
                    <a:p>
                      <a:pPr marL="0" marR="0" algn="ctr" rtl="1">
                        <a:lnSpc>
                          <a:spcPct val="115000"/>
                        </a:lnSpc>
                        <a:spcBef>
                          <a:spcPts val="0"/>
                        </a:spcBef>
                        <a:spcAft>
                          <a:spcPts val="0"/>
                        </a:spcAft>
                      </a:pPr>
                      <a:r>
                        <a:rPr lang="ar-SA" sz="2000" b="1" i="1">
                          <a:effectLst/>
                          <a:latin typeface="Times New Roman" panose="02020603050405020304" pitchFamily="18" charset="0"/>
                          <a:cs typeface="Times New Roman" panose="02020603050405020304" pitchFamily="18" charset="0"/>
                        </a:rPr>
                        <a:t>فستق</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244475" algn="l"/>
                          <a:tab pos="634365" algn="ctr"/>
                        </a:tabLst>
                      </a:pPr>
                      <a:r>
                        <a:rPr lang="en-US" sz="2000" b="1" i="1">
                          <a:effectLst/>
                          <a:latin typeface="Times New Roman" panose="02020603050405020304" pitchFamily="18" charset="0"/>
                          <a:cs typeface="Times New Roman" panose="02020603050405020304" pitchFamily="18" charset="0"/>
                        </a:rPr>
                        <a:t>65520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65516</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0.999</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09798">
                <a:tc>
                  <a:txBody>
                    <a:bodyPr/>
                    <a:lstStyle/>
                    <a:p>
                      <a:pPr marL="0" marR="0" algn="ctr" rtl="1">
                        <a:lnSpc>
                          <a:spcPct val="115000"/>
                        </a:lnSpc>
                        <a:spcBef>
                          <a:spcPts val="0"/>
                        </a:spcBef>
                        <a:spcAft>
                          <a:spcPts val="0"/>
                        </a:spcAft>
                      </a:pPr>
                      <a:r>
                        <a:rPr lang="ar-SA" sz="2000" b="1" i="1">
                          <a:effectLst/>
                          <a:latin typeface="Times New Roman" panose="02020603050405020304" pitchFamily="18" charset="0"/>
                          <a:cs typeface="Times New Roman" panose="02020603050405020304" pitchFamily="18" charset="0"/>
                        </a:rPr>
                        <a:t>فستق حلبي</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37800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32199</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0.851</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09798">
                <a:tc>
                  <a:txBody>
                    <a:bodyPr/>
                    <a:lstStyle/>
                    <a:p>
                      <a:pPr marL="0" marR="0" algn="ctr" rtl="1">
                        <a:lnSpc>
                          <a:spcPct val="115000"/>
                        </a:lnSpc>
                        <a:spcBef>
                          <a:spcPts val="0"/>
                        </a:spcBef>
                        <a:spcAft>
                          <a:spcPts val="0"/>
                        </a:spcAft>
                      </a:pPr>
                      <a:r>
                        <a:rPr lang="ar-SA" sz="2000" b="1" i="1">
                          <a:effectLst/>
                          <a:latin typeface="Times New Roman" panose="02020603050405020304" pitchFamily="18" charset="0"/>
                          <a:cs typeface="Times New Roman" panose="02020603050405020304" pitchFamily="18" charset="0"/>
                        </a:rPr>
                        <a:t>كاشو</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51200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37181</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0.726</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09798">
                <a:tc>
                  <a:txBody>
                    <a:bodyPr/>
                    <a:lstStyle/>
                    <a:p>
                      <a:pPr marL="0" marR="0" algn="ctr" rtl="1">
                        <a:lnSpc>
                          <a:spcPct val="115000"/>
                        </a:lnSpc>
                        <a:spcBef>
                          <a:spcPts val="0"/>
                        </a:spcBef>
                        <a:spcAft>
                          <a:spcPts val="0"/>
                        </a:spcAft>
                      </a:pPr>
                      <a:r>
                        <a:rPr lang="ar-SA" sz="2000" b="1" i="1">
                          <a:effectLst/>
                          <a:latin typeface="Times New Roman" panose="02020603050405020304" pitchFamily="18" charset="0"/>
                          <a:cs typeface="Times New Roman" panose="02020603050405020304" pitchFamily="18" charset="0"/>
                        </a:rPr>
                        <a:t>لوز</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51600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38099</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0.738</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09798">
                <a:tc>
                  <a:txBody>
                    <a:bodyPr/>
                    <a:lstStyle/>
                    <a:p>
                      <a:pPr marL="0" marR="0" algn="ctr" rtl="1">
                        <a:lnSpc>
                          <a:spcPct val="115000"/>
                        </a:lnSpc>
                        <a:spcBef>
                          <a:spcPts val="0"/>
                        </a:spcBef>
                        <a:spcAft>
                          <a:spcPts val="0"/>
                        </a:spcAft>
                      </a:pPr>
                      <a:r>
                        <a:rPr lang="ar-SA" sz="2000" b="1" i="1">
                          <a:effectLst/>
                          <a:latin typeface="Times New Roman" panose="02020603050405020304" pitchFamily="18" charset="0"/>
                          <a:cs typeface="Times New Roman" panose="02020603050405020304" pitchFamily="18" charset="0"/>
                        </a:rPr>
                        <a:t>قضامة</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29250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25709</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0.878</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09798">
                <a:tc>
                  <a:txBody>
                    <a:bodyPr/>
                    <a:lstStyle/>
                    <a:p>
                      <a:pPr marL="0" marR="0" algn="ctr" rtl="1">
                        <a:lnSpc>
                          <a:spcPct val="115000"/>
                        </a:lnSpc>
                        <a:spcBef>
                          <a:spcPts val="0"/>
                        </a:spcBef>
                        <a:spcAft>
                          <a:spcPts val="0"/>
                        </a:spcAft>
                      </a:pPr>
                      <a:r>
                        <a:rPr lang="ar-SA" sz="2000" b="1" i="1">
                          <a:effectLst/>
                          <a:latin typeface="Times New Roman" panose="02020603050405020304" pitchFamily="18" charset="0"/>
                          <a:cs typeface="Times New Roman" panose="02020603050405020304" pitchFamily="18" charset="0"/>
                        </a:rPr>
                        <a:t>بندق</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a:effectLst/>
                          <a:latin typeface="Times New Roman" panose="02020603050405020304" pitchFamily="18" charset="0"/>
                          <a:cs typeface="Times New Roman" panose="02020603050405020304" pitchFamily="18" charset="0"/>
                        </a:rPr>
                        <a:t>33800</a:t>
                      </a:r>
                      <a:endParaRPr lang="en-US" sz="2000" b="1" i="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24000</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i="1" dirty="0">
                          <a:effectLst/>
                          <a:latin typeface="Times New Roman" panose="02020603050405020304" pitchFamily="18" charset="0"/>
                          <a:cs typeface="Times New Roman" panose="02020603050405020304" pitchFamily="18" charset="0"/>
                        </a:rPr>
                        <a:t>0.710</a:t>
                      </a:r>
                      <a:endParaRPr lang="en-US" sz="2000" b="1"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46</a:t>
            </a:fld>
            <a:endParaRPr lang="en-US"/>
          </a:p>
        </p:txBody>
      </p:sp>
      <p:sp>
        <p:nvSpPr>
          <p:cNvPr id="6" name="Rectangle 5"/>
          <p:cNvSpPr/>
          <p:nvPr/>
        </p:nvSpPr>
        <p:spPr>
          <a:xfrm>
            <a:off x="2374711" y="5333881"/>
            <a:ext cx="8911988" cy="707886"/>
          </a:xfrm>
          <a:prstGeom prst="rect">
            <a:avLst/>
          </a:prstGeom>
        </p:spPr>
        <p:txBody>
          <a:bodyPr wrap="square">
            <a:spAutoFit/>
          </a:bodyPr>
          <a:lstStyle/>
          <a:p>
            <a:pPr algn="ctr"/>
            <a:r>
              <a:rPr lang="en-US" sz="2000" b="1" i="1" dirty="0">
                <a:latin typeface="Times New Roman" panose="02020603050405020304" pitchFamily="18" charset="0"/>
                <a:ea typeface="Times New Roman" panose="02020603050405020304" pitchFamily="18" charset="0"/>
              </a:rPr>
              <a:t>the percentage of the reduced cot for the new quantity and number of order </a:t>
            </a:r>
            <a:r>
              <a:rPr lang="en-US" sz="2000" b="1" i="1" dirty="0" smtClean="0">
                <a:latin typeface="Times New Roman" panose="02020603050405020304" pitchFamily="18" charset="0"/>
                <a:ea typeface="Times New Roman" panose="02020603050405020304" pitchFamily="18" charset="0"/>
              </a:rPr>
              <a:t>      between </a:t>
            </a:r>
            <a:r>
              <a:rPr lang="en-US" sz="2000" b="1" i="1" dirty="0">
                <a:latin typeface="Times New Roman" panose="02020603050405020304" pitchFamily="18" charset="0"/>
                <a:ea typeface="Times New Roman" panose="02020603050405020304" pitchFamily="18" charset="0"/>
              </a:rPr>
              <a:t>71.99% </a:t>
            </a:r>
            <a:r>
              <a:rPr lang="en-US" sz="2000" b="1" i="1" dirty="0" smtClean="0">
                <a:latin typeface="Times New Roman" panose="02020603050405020304" pitchFamily="18" charset="0"/>
                <a:ea typeface="Times New Roman" panose="02020603050405020304" pitchFamily="18" charset="0"/>
              </a:rPr>
              <a:t>.</a:t>
            </a:r>
            <a:endParaRPr lang="en-US" sz="2000" b="1" i="1" dirty="0"/>
          </a:p>
        </p:txBody>
      </p:sp>
    </p:spTree>
    <p:extLst>
      <p:ext uri="{BB962C8B-B14F-4D97-AF65-F5344CB8AC3E}">
        <p14:creationId xmlns:p14="http://schemas.microsoft.com/office/powerpoint/2010/main" val="3612039988"/>
      </p:ext>
    </p:extLst>
  </p:cSld>
  <p:clrMapOvr>
    <a:masterClrMapping/>
  </p:clrMapOvr>
  <p:transition spd="slow">
    <p:randomBa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3430" y="232012"/>
            <a:ext cx="5912775" cy="464025"/>
          </a:xfrm>
        </p:spPr>
        <p:txBody>
          <a:bodyPr>
            <a:noAutofit/>
          </a:bodyPr>
          <a:lstStyle/>
          <a:p>
            <a:r>
              <a:rPr lang="en-US" sz="2800" b="1" i="1" dirty="0">
                <a:latin typeface="Times New Roman" panose="02020603050405020304" pitchFamily="18" charset="0"/>
                <a:cs typeface="Times New Roman" panose="02020603050405020304" pitchFamily="18" charset="0"/>
              </a:rPr>
              <a:t>Raw material inventory Design</a:t>
            </a:r>
          </a:p>
        </p:txBody>
      </p:sp>
      <p:sp>
        <p:nvSpPr>
          <p:cNvPr id="3" name="Content Placeholder 2"/>
          <p:cNvSpPr>
            <a:spLocks noGrp="1"/>
          </p:cNvSpPr>
          <p:nvPr>
            <p:ph idx="1"/>
          </p:nvPr>
        </p:nvSpPr>
        <p:spPr>
          <a:xfrm>
            <a:off x="1648083" y="1042915"/>
            <a:ext cx="10018713" cy="3124201"/>
          </a:xfrm>
        </p:spPr>
        <p:txBody>
          <a:bodyPr>
            <a:normAutofit lnSpcReduction="10000"/>
          </a:bodyPr>
          <a:lstStyle/>
          <a:p>
            <a:pPr>
              <a:lnSpc>
                <a:spcPct val="200000"/>
              </a:lnSpc>
            </a:pPr>
            <a:r>
              <a:rPr lang="en-US" sz="2000" b="1" i="1" dirty="0">
                <a:latin typeface="Times New Roman" panose="02020603050405020304" pitchFamily="18" charset="0"/>
                <a:cs typeface="Times New Roman" panose="02020603050405020304" pitchFamily="18" charset="0"/>
              </a:rPr>
              <a:t>At </a:t>
            </a:r>
            <a:r>
              <a:rPr lang="en-US" sz="2000" b="1" i="1" dirty="0" err="1">
                <a:latin typeface="Times New Roman" panose="02020603050405020304" pitchFamily="18" charset="0"/>
                <a:cs typeface="Times New Roman" panose="02020603050405020304" pitchFamily="18" charset="0"/>
              </a:rPr>
              <a:t>Shalhoub</a:t>
            </a:r>
            <a:r>
              <a:rPr lang="en-US" sz="2000" b="1" i="1" dirty="0">
                <a:latin typeface="Times New Roman" panose="02020603050405020304" pitchFamily="18" charset="0"/>
                <a:cs typeface="Times New Roman" panose="02020603050405020304" pitchFamily="18" charset="0"/>
              </a:rPr>
              <a:t> food factory there are two raw material warehouses, each of them in the same building of the factory and they are opened to each other. Each warehouse contains different raw materials, the main problems in warehouses are lack of arrangement of pallets. There is a waste time because they have only one manual forklift for all warehouses also there is a difficulty to access the material. </a:t>
            </a:r>
            <a:endParaRPr lang="en-US" sz="2000" b="1" i="1"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E5D870FC-239B-43ED-89AD-1C8E1F375264}" type="slidenum">
              <a:rPr lang="en-US" smtClean="0"/>
              <a:t>47</a:t>
            </a:fld>
            <a:endParaRPr lang="en-US"/>
          </a:p>
        </p:txBody>
      </p:sp>
      <p:pic>
        <p:nvPicPr>
          <p:cNvPr id="5" name="Picture 4" descr="C:\Users\Administrator\Downloads\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92573" y="3944203"/>
            <a:ext cx="4285397" cy="2390035"/>
          </a:xfrm>
          <a:prstGeom prst="rect">
            <a:avLst/>
          </a:prstGeom>
          <a:noFill/>
          <a:ln>
            <a:noFill/>
          </a:ln>
        </p:spPr>
      </p:pic>
      <p:pic>
        <p:nvPicPr>
          <p:cNvPr id="6" name="Picture 5" descr="C:\Users\Administrator\Downloads\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7438" y="3944203"/>
            <a:ext cx="4178884" cy="2390035"/>
          </a:xfrm>
          <a:prstGeom prst="rect">
            <a:avLst/>
          </a:prstGeom>
          <a:noFill/>
          <a:ln>
            <a:noFill/>
          </a:ln>
        </p:spPr>
      </p:pic>
    </p:spTree>
    <p:extLst>
      <p:ext uri="{BB962C8B-B14F-4D97-AF65-F5344CB8AC3E}">
        <p14:creationId xmlns:p14="http://schemas.microsoft.com/office/powerpoint/2010/main" val="308477373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D870FC-239B-43ED-89AD-1C8E1F375264}" type="slidenum">
              <a:rPr lang="en-US" smtClean="0"/>
              <a:t>48</a:t>
            </a:fld>
            <a:endParaRPr lang="en-US"/>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558732798"/>
              </p:ext>
            </p:extLst>
          </p:nvPr>
        </p:nvGraphicFramePr>
        <p:xfrm>
          <a:off x="1487606" y="1558985"/>
          <a:ext cx="4923572" cy="3954711"/>
        </p:xfrm>
        <a:graphic>
          <a:graphicData uri="http://schemas.openxmlformats.org/presentationml/2006/ole">
            <mc:AlternateContent xmlns:mc="http://schemas.openxmlformats.org/markup-compatibility/2006">
              <mc:Choice xmlns:v="urn:schemas-microsoft-com:vml" Requires="v">
                <p:oleObj spid="_x0000_s17443" name="صورة نقطية" r:id="rId3" imgW="6095238" imgH="4571429" progId="Paint.Picture">
                  <p:embed/>
                </p:oleObj>
              </mc:Choice>
              <mc:Fallback>
                <p:oleObj name="صورة نقطية" r:id="rId3" imgW="6095238" imgH="4571429"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7606" y="1558985"/>
                        <a:ext cx="4923572" cy="3954711"/>
                      </a:xfrm>
                      <a:prstGeom prst="rect">
                        <a:avLst/>
                      </a:prstGeom>
                      <a:noFill/>
                      <a:extLst/>
                    </p:spPr>
                  </p:pic>
                </p:oleObj>
              </mc:Fallback>
            </mc:AlternateContent>
          </a:graphicData>
        </a:graphic>
      </p:graphicFrame>
      <p:sp>
        <p:nvSpPr>
          <p:cNvPr id="7" name="Rectangle 4"/>
          <p:cNvSpPr>
            <a:spLocks noChangeArrowheads="1"/>
          </p:cNvSpPr>
          <p:nvPr/>
        </p:nvSpPr>
        <p:spPr bwMode="auto">
          <a:xfrm>
            <a:off x="4584879" y="320683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982582908"/>
              </p:ext>
            </p:extLst>
          </p:nvPr>
        </p:nvGraphicFramePr>
        <p:xfrm>
          <a:off x="6687403" y="1558985"/>
          <a:ext cx="5169570" cy="3954711"/>
        </p:xfrm>
        <a:graphic>
          <a:graphicData uri="http://schemas.openxmlformats.org/presentationml/2006/ole">
            <mc:AlternateContent xmlns:mc="http://schemas.openxmlformats.org/markup-compatibility/2006">
              <mc:Choice xmlns:v="urn:schemas-microsoft-com:vml" Requires="v">
                <p:oleObj spid="_x0000_s17444" name="صورة نقطية" r:id="rId5" imgW="6095238" imgH="4571429" progId="Paint.Picture">
                  <p:embed/>
                </p:oleObj>
              </mc:Choice>
              <mc:Fallback>
                <p:oleObj name="صورة نقطية" r:id="rId5" imgW="6095238" imgH="4571429" progId="Paint.Picture">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87403" y="1558985"/>
                        <a:ext cx="5169570" cy="3954711"/>
                      </a:xfrm>
                      <a:prstGeom prst="rect">
                        <a:avLst/>
                      </a:prstGeom>
                      <a:solidFill>
                        <a:schemeClr val="accent1"/>
                      </a:solidFill>
                      <a:ln>
                        <a:solidFill>
                          <a:schemeClr val="tx2"/>
                        </a:solidFill>
                      </a:ln>
                      <a:extLst/>
                    </p:spPr>
                  </p:pic>
                </p:oleObj>
              </mc:Fallback>
            </mc:AlternateContent>
          </a:graphicData>
        </a:graphic>
      </p:graphicFrame>
      <p:sp>
        <p:nvSpPr>
          <p:cNvPr id="3" name="TextBox 2"/>
          <p:cNvSpPr txBox="1"/>
          <p:nvPr/>
        </p:nvSpPr>
        <p:spPr>
          <a:xfrm>
            <a:off x="1651378" y="357399"/>
            <a:ext cx="6632812" cy="523220"/>
          </a:xfrm>
          <a:prstGeom prst="rect">
            <a:avLst/>
          </a:prstGeom>
          <a:noFill/>
        </p:spPr>
        <p:txBody>
          <a:bodyPr wrap="square" rtlCol="0">
            <a:spAutoFit/>
          </a:bodyPr>
          <a:lstStyle/>
          <a:p>
            <a:r>
              <a:rPr lang="en-US" sz="2800" b="1" i="1" dirty="0" smtClean="0">
                <a:latin typeface="Times New Roman" panose="02020603050405020304" pitchFamily="18" charset="0"/>
                <a:cs typeface="Times New Roman" panose="02020603050405020304" pitchFamily="18" charset="0"/>
              </a:rPr>
              <a:t>The new design for </a:t>
            </a:r>
            <a:r>
              <a:rPr lang="en-US" sz="2800" b="1" i="1" dirty="0">
                <a:latin typeface="Times New Roman" panose="02020603050405020304" pitchFamily="18" charset="0"/>
                <a:cs typeface="Times New Roman" panose="02020603050405020304" pitchFamily="18" charset="0"/>
              </a:rPr>
              <a:t>Raw material inventory </a:t>
            </a:r>
          </a:p>
        </p:txBody>
      </p:sp>
    </p:spTree>
    <p:extLst>
      <p:ext uri="{BB962C8B-B14F-4D97-AF65-F5344CB8AC3E}">
        <p14:creationId xmlns:p14="http://schemas.microsoft.com/office/powerpoint/2010/main" val="76725345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7142" y="153538"/>
            <a:ext cx="8519498" cy="1211239"/>
          </a:xfrm>
        </p:spPr>
        <p:txBody>
          <a:bodyPr>
            <a:normAutofit/>
          </a:bodyPr>
          <a:lstStyle/>
          <a:p>
            <a:r>
              <a:rPr lang="en-US" sz="2800" b="1" i="1" dirty="0">
                <a:latin typeface="Times New Roman" panose="02020603050405020304" pitchFamily="18" charset="0"/>
                <a:cs typeface="Times New Roman" panose="02020603050405020304" pitchFamily="18" charset="0"/>
              </a:rPr>
              <a:t>Comparison between raw material inventory Design and current inventory situation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25955601"/>
              </p:ext>
            </p:extLst>
          </p:nvPr>
        </p:nvGraphicFramePr>
        <p:xfrm>
          <a:off x="2279177" y="1542196"/>
          <a:ext cx="8775510" cy="4121624"/>
        </p:xfrm>
        <a:graphic>
          <a:graphicData uri="http://schemas.openxmlformats.org/drawingml/2006/table">
            <a:tbl>
              <a:tblPr firstRow="1" firstCol="1" bandRow="1">
                <a:tableStyleId>{5C22544A-7EE6-4342-B048-85BDC9FD1C3A}</a:tableStyleId>
              </a:tblPr>
              <a:tblGrid>
                <a:gridCol w="2925170"/>
                <a:gridCol w="2925170"/>
                <a:gridCol w="2925170"/>
              </a:tblGrid>
              <a:tr h="1030406">
                <a:tc>
                  <a:txBody>
                    <a:bodyPr/>
                    <a:lstStyle/>
                    <a:p>
                      <a:pPr marL="0" marR="0" algn="ctr">
                        <a:lnSpc>
                          <a:spcPct val="150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Current (Bulk)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New  (Pallets)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030406">
                <a:tc>
                  <a:txBody>
                    <a:bodyPr/>
                    <a:lstStyle/>
                    <a:p>
                      <a:pPr marL="0" marR="0" algn="ctr">
                        <a:lnSpc>
                          <a:spcPct val="150000"/>
                        </a:lnSpc>
                        <a:spcBef>
                          <a:spcPts val="0"/>
                        </a:spcBef>
                        <a:spcAft>
                          <a:spcPts val="0"/>
                        </a:spcAft>
                      </a:pPr>
                      <a:r>
                        <a:rPr lang="en-US" sz="1200">
                          <a:effectLst/>
                        </a:rPr>
                        <a:t>Storage capacity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130 pallets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114 pallets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030406">
                <a:tc>
                  <a:txBody>
                    <a:bodyPr/>
                    <a:lstStyle/>
                    <a:p>
                      <a:pPr marL="0" marR="0" algn="ctr">
                        <a:lnSpc>
                          <a:spcPct val="150000"/>
                        </a:lnSpc>
                        <a:spcBef>
                          <a:spcPts val="0"/>
                        </a:spcBef>
                        <a:spcAft>
                          <a:spcPts val="0"/>
                        </a:spcAft>
                      </a:pPr>
                      <a:r>
                        <a:rPr lang="en-US" sz="1200" dirty="0">
                          <a:effectLst/>
                        </a:rPr>
                        <a:t>Accessibility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0.1538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0.8772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030406">
                <a:tc>
                  <a:txBody>
                    <a:bodyPr/>
                    <a:lstStyle/>
                    <a:p>
                      <a:pPr marL="0" marR="0" algn="ctr">
                        <a:lnSpc>
                          <a:spcPct val="150000"/>
                        </a:lnSpc>
                        <a:spcBef>
                          <a:spcPts val="0"/>
                        </a:spcBef>
                        <a:spcAft>
                          <a:spcPts val="0"/>
                        </a:spcAft>
                      </a:pPr>
                      <a:r>
                        <a:rPr lang="en-US" sz="1200" dirty="0">
                          <a:effectLst/>
                        </a:rPr>
                        <a:t>Area utilization rate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0.5909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0.51818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49</a:t>
            </a:fld>
            <a:endParaRPr lang="en-US"/>
          </a:p>
        </p:txBody>
      </p:sp>
    </p:spTree>
    <p:extLst>
      <p:ext uri="{BB962C8B-B14F-4D97-AF65-F5344CB8AC3E}">
        <p14:creationId xmlns:p14="http://schemas.microsoft.com/office/powerpoint/2010/main" val="1509740161"/>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758"/>
            <a:ext cx="5194231" cy="903269"/>
          </a:xfrm>
        </p:spPr>
        <p:txBody>
          <a:bodyPr/>
          <a:lstStyle/>
          <a:p>
            <a:pPr marL="457200" indent="-457200" algn="ctr">
              <a:buFont typeface="Wingdings" panose="05000000000000000000" pitchFamily="2" charset="2"/>
              <a:buChar char="q"/>
            </a:pPr>
            <a:r>
              <a:rPr lang="en-US" sz="2800" b="1" i="1" dirty="0" smtClean="0">
                <a:solidFill>
                  <a:schemeClr val="tx1"/>
                </a:solidFill>
                <a:latin typeface="Times New Roman" pitchFamily="18" charset="0"/>
                <a:cs typeface="Times New Roman" pitchFamily="18" charset="0"/>
              </a:rPr>
              <a:t>Objectives</a:t>
            </a:r>
            <a:r>
              <a:rPr lang="en-US" b="1" dirty="0" smtClean="0">
                <a:solidFill>
                  <a:schemeClr val="tx1"/>
                </a:solidFill>
                <a:latin typeface="Times New Roman" pitchFamily="18" charset="0"/>
                <a:cs typeface="Times New Roman" pitchFamily="18" charset="0"/>
              </a:rPr>
              <a:t>:</a:t>
            </a:r>
            <a:endParaRPr lang="en-US" b="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2361952" y="564531"/>
            <a:ext cx="9756820" cy="5394499"/>
          </a:xfrm>
        </p:spPr>
        <p:txBody>
          <a:bodyPr>
            <a:normAutofit/>
          </a:bodyPr>
          <a:lstStyle/>
          <a:p>
            <a:pPr marL="0" indent="0">
              <a:buNone/>
            </a:pPr>
            <a:endParaRPr lang="en-CA" dirty="0" smtClean="0">
              <a:latin typeface="Times New Roman" panose="02020603050405020304" pitchFamily="18" charset="0"/>
              <a:cs typeface="Times New Roman" panose="02020603050405020304" pitchFamily="18" charset="0"/>
            </a:endParaRPr>
          </a:p>
          <a:p>
            <a:pPr>
              <a:lnSpc>
                <a:spcPct val="150000"/>
              </a:lnSpc>
            </a:pPr>
            <a:r>
              <a:rPr lang="en-CA" sz="2000" b="1" i="1" dirty="0" smtClean="0">
                <a:solidFill>
                  <a:schemeClr val="tx1"/>
                </a:solidFill>
                <a:latin typeface="Times New Roman" panose="02020603050405020304" pitchFamily="18" charset="0"/>
                <a:cs typeface="Times New Roman" panose="02020603050405020304" pitchFamily="18" charset="0"/>
              </a:rPr>
              <a:t>Reduce costs by generating new layout.</a:t>
            </a:r>
          </a:p>
          <a:p>
            <a:pPr lvl="0">
              <a:lnSpc>
                <a:spcPct val="150000"/>
              </a:lnSpc>
            </a:pPr>
            <a:r>
              <a:rPr lang="en-CA" sz="2000" b="1" i="1" dirty="0" smtClean="0">
                <a:solidFill>
                  <a:schemeClr val="tx1"/>
                </a:solidFill>
                <a:latin typeface="Times New Roman" panose="02020603050405020304" pitchFamily="18" charset="0"/>
                <a:cs typeface="Times New Roman" panose="02020603050405020304" pitchFamily="18" charset="0"/>
              </a:rPr>
              <a:t>Increase </a:t>
            </a:r>
            <a:r>
              <a:rPr lang="en-CA" sz="2000" b="1" i="1" dirty="0">
                <a:solidFill>
                  <a:schemeClr val="tx1"/>
                </a:solidFill>
                <a:latin typeface="Times New Roman" panose="02020603050405020304" pitchFamily="18" charset="0"/>
                <a:cs typeface="Times New Roman" panose="02020603050405020304" pitchFamily="18" charset="0"/>
              </a:rPr>
              <a:t>the </a:t>
            </a:r>
            <a:r>
              <a:rPr lang="en-CA" sz="2000" b="1" i="1" dirty="0" smtClean="0">
                <a:solidFill>
                  <a:schemeClr val="tx1"/>
                </a:solidFill>
                <a:latin typeface="Times New Roman" panose="02020603050405020304" pitchFamily="18" charset="0"/>
                <a:cs typeface="Times New Roman" panose="02020603050405020304" pitchFamily="18" charset="0"/>
              </a:rPr>
              <a:t>profits.</a:t>
            </a:r>
          </a:p>
          <a:p>
            <a:pPr lvl="0">
              <a:lnSpc>
                <a:spcPct val="150000"/>
              </a:lnSpc>
            </a:pPr>
            <a:r>
              <a:rPr lang="en-CA" sz="2000" b="1" i="1" dirty="0" smtClean="0">
                <a:solidFill>
                  <a:schemeClr val="tx1"/>
                </a:solidFill>
                <a:latin typeface="Times New Roman" panose="02020603050405020304" pitchFamily="18" charset="0"/>
                <a:cs typeface="Times New Roman" panose="02020603050405020304" pitchFamily="18" charset="0"/>
              </a:rPr>
              <a:t>Reduce </a:t>
            </a:r>
            <a:r>
              <a:rPr lang="en-CA" sz="2000" b="1" i="1" dirty="0">
                <a:solidFill>
                  <a:schemeClr val="tx1"/>
                </a:solidFill>
                <a:latin typeface="Times New Roman" panose="02020603050405020304" pitchFamily="18" charset="0"/>
                <a:cs typeface="Times New Roman" panose="02020603050405020304" pitchFamily="18" charset="0"/>
              </a:rPr>
              <a:t>obstacles for worker while doing their </a:t>
            </a:r>
            <a:r>
              <a:rPr lang="en-CA" sz="2000" b="1" i="1" dirty="0" smtClean="0">
                <a:solidFill>
                  <a:schemeClr val="tx1"/>
                </a:solidFill>
                <a:latin typeface="Times New Roman" panose="02020603050405020304" pitchFamily="18" charset="0"/>
                <a:cs typeface="Times New Roman" panose="02020603050405020304" pitchFamily="18" charset="0"/>
              </a:rPr>
              <a:t>jobs .</a:t>
            </a:r>
            <a:endParaRPr lang="en-US" sz="2000" b="1" i="1" dirty="0">
              <a:solidFill>
                <a:schemeClr val="tx1"/>
              </a:solidFill>
              <a:latin typeface="Times New Roman" panose="02020603050405020304" pitchFamily="18" charset="0"/>
              <a:cs typeface="Times New Roman" panose="02020603050405020304" pitchFamily="18" charset="0"/>
            </a:endParaRPr>
          </a:p>
          <a:p>
            <a:pPr lvl="0">
              <a:lnSpc>
                <a:spcPct val="150000"/>
              </a:lnSpc>
            </a:pPr>
            <a:r>
              <a:rPr lang="en-CA" sz="2000" b="1" i="1" dirty="0" smtClean="0">
                <a:solidFill>
                  <a:schemeClr val="tx1"/>
                </a:solidFill>
                <a:latin typeface="Times New Roman" panose="02020603050405020304" pitchFamily="18" charset="0"/>
                <a:cs typeface="Times New Roman" panose="02020603050405020304" pitchFamily="18" charset="0"/>
              </a:rPr>
              <a:t>Increase the workers productivity.</a:t>
            </a:r>
            <a:endParaRPr lang="en-US" sz="2000" b="1" i="1" dirty="0">
              <a:solidFill>
                <a:schemeClr val="tx1"/>
              </a:solidFill>
              <a:latin typeface="Times New Roman" panose="02020603050405020304" pitchFamily="18" charset="0"/>
              <a:cs typeface="Times New Roman" panose="02020603050405020304" pitchFamily="18" charset="0"/>
            </a:endParaRPr>
          </a:p>
          <a:p>
            <a:pPr lvl="0">
              <a:lnSpc>
                <a:spcPct val="150000"/>
              </a:lnSpc>
            </a:pPr>
            <a:r>
              <a:rPr lang="en-CA" sz="2000" b="1" i="1" dirty="0">
                <a:solidFill>
                  <a:schemeClr val="tx1"/>
                </a:solidFill>
                <a:latin typeface="Times New Roman" panose="02020603050405020304" pitchFamily="18" charset="0"/>
                <a:cs typeface="Times New Roman" panose="02020603050405020304" pitchFamily="18" charset="0"/>
              </a:rPr>
              <a:t>Enhance the possibility of increasing the market share.</a:t>
            </a:r>
            <a:endParaRPr lang="en-US" sz="2000" b="1" i="1" dirty="0">
              <a:solidFill>
                <a:schemeClr val="tx1"/>
              </a:solidFill>
              <a:latin typeface="Times New Roman" panose="02020603050405020304" pitchFamily="18" charset="0"/>
              <a:cs typeface="Times New Roman" panose="02020603050405020304" pitchFamily="18" charset="0"/>
            </a:endParaRPr>
          </a:p>
          <a:p>
            <a:pPr lvl="0">
              <a:lnSpc>
                <a:spcPct val="150000"/>
              </a:lnSpc>
            </a:pPr>
            <a:r>
              <a:rPr lang="en-US" sz="2000" b="1" i="1" dirty="0" smtClean="0">
                <a:solidFill>
                  <a:schemeClr val="tx1"/>
                </a:solidFill>
                <a:latin typeface="Times New Roman" panose="02020603050405020304" pitchFamily="18" charset="0"/>
                <a:cs typeface="Times New Roman" panose="02020603050405020304" pitchFamily="18" charset="0"/>
              </a:rPr>
              <a:t>Utilize the available space, resources and services. </a:t>
            </a:r>
            <a:endParaRPr lang="en-US" sz="2000" b="1" i="1"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E5D870FC-239B-43ED-89AD-1C8E1F375264}" type="slidenum">
              <a:rPr lang="en-US" smtClean="0">
                <a:solidFill>
                  <a:schemeClr val="tx1"/>
                </a:solidFill>
              </a:rPr>
              <a:t>5</a:t>
            </a:fld>
            <a:endParaRPr lang="en-US" dirty="0">
              <a:solidFill>
                <a:schemeClr val="tx1"/>
              </a:solidFill>
            </a:endParaRPr>
          </a:p>
        </p:txBody>
      </p:sp>
    </p:spTree>
    <p:extLst>
      <p:ext uri="{BB962C8B-B14F-4D97-AF65-F5344CB8AC3E}">
        <p14:creationId xmlns:p14="http://schemas.microsoft.com/office/powerpoint/2010/main" val="21235636"/>
      </p:ext>
    </p:extLst>
  </p:cSld>
  <p:clrMapOvr>
    <a:masterClrMapping/>
  </p:clrMapOvr>
  <p:transition spd="slow">
    <p:comb/>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4" name="Slide Number Placeholder 3"/>
          <p:cNvSpPr>
            <a:spLocks noGrp="1"/>
          </p:cNvSpPr>
          <p:nvPr>
            <p:ph type="sldNum" sz="quarter" idx="12"/>
          </p:nvPr>
        </p:nvSpPr>
        <p:spPr/>
        <p:txBody>
          <a:bodyPr/>
          <a:lstStyle/>
          <a:p>
            <a:fld id="{E5D870FC-239B-43ED-89AD-1C8E1F375264}" type="slidenum">
              <a:rPr lang="en-US" smtClean="0"/>
              <a:t>50</a:t>
            </a:fld>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7983193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755" y="122831"/>
            <a:ext cx="9097373" cy="1132763"/>
          </a:xfrm>
        </p:spPr>
        <p:txBody>
          <a:bodyPr>
            <a:normAutofit fontScale="90000"/>
          </a:bodyPr>
          <a:lstStyle/>
          <a:p>
            <a:r>
              <a:rPr lang="en-US" sz="3100" b="1" i="1" dirty="0">
                <a:latin typeface="Times New Roman" panose="02020603050405020304" pitchFamily="18" charset="0"/>
                <a:cs typeface="Times New Roman" panose="02020603050405020304" pitchFamily="18" charset="0"/>
              </a:rPr>
              <a:t>Comparison between number of bags in the current situation and the new design</a:t>
            </a:r>
            <a:r>
              <a:rPr lang="en-US" b="1" dirty="0"/>
              <a:t/>
            </a:r>
            <a:br>
              <a:rPr lang="en-US" b="1" dirty="0"/>
            </a:b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07744980"/>
              </p:ext>
            </p:extLst>
          </p:nvPr>
        </p:nvGraphicFramePr>
        <p:xfrm>
          <a:off x="2210937" y="1200997"/>
          <a:ext cx="9292086" cy="4556760"/>
        </p:xfrm>
        <a:graphic>
          <a:graphicData uri="http://schemas.openxmlformats.org/drawingml/2006/table">
            <a:tbl>
              <a:tblPr firstRow="1" firstCol="1" bandRow="1">
                <a:tableStyleId>{5C22544A-7EE6-4342-B048-85BDC9FD1C3A}</a:tableStyleId>
              </a:tblPr>
              <a:tblGrid>
                <a:gridCol w="3097362"/>
                <a:gridCol w="3097362"/>
                <a:gridCol w="3097362"/>
              </a:tblGrid>
              <a:tr h="322212">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Item Name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of bags before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 of bags after</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a:effectLst/>
                          <a:latin typeface="Times New Roman" panose="02020603050405020304" pitchFamily="18" charset="0"/>
                          <a:cs typeface="Times New Roman" panose="02020603050405020304" pitchFamily="18" charset="0"/>
                        </a:rPr>
                        <a:t>بزر الشمس</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400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640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بزر </a:t>
                      </a:r>
                      <a:r>
                        <a:rPr lang="ar-SA" sz="2000" dirty="0" smtClean="0">
                          <a:effectLst/>
                          <a:latin typeface="Times New Roman" panose="02020603050405020304" pitchFamily="18" charset="0"/>
                          <a:cs typeface="Times New Roman" panose="02020603050405020304" pitchFamily="18" charset="0"/>
                        </a:rPr>
                        <a:t>الشمس</a:t>
                      </a:r>
                      <a:r>
                        <a:rPr lang="en-US" sz="2000" dirty="0" smtClean="0">
                          <a:effectLst/>
                          <a:latin typeface="Times New Roman" panose="02020603050405020304" pitchFamily="18" charset="0"/>
                          <a:cs typeface="Times New Roman" panose="02020603050405020304" pitchFamily="18" charset="0"/>
                        </a:rPr>
                        <a:t> </a:t>
                      </a:r>
                    </a:p>
                  </a:txBody>
                  <a:tcPr marL="68580" marR="68580" marT="0" marB="0"/>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250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400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بزر بطيخ 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200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195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بزر بطيخ 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125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122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بزر القرع</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200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307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فستق</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1200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1213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فستق حلبي</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80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143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كاشو</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80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185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لوز</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80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181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قضامة</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240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403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بندق</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40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96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2212">
                <a:tc>
                  <a:txBody>
                    <a:bodyPr/>
                    <a:lstStyle/>
                    <a:p>
                      <a:pPr marL="0" marR="0" algn="ctr">
                        <a:lnSpc>
                          <a:spcPct val="115000"/>
                        </a:lnSpc>
                        <a:spcBef>
                          <a:spcPts val="0"/>
                        </a:spcBef>
                        <a:spcAft>
                          <a:spcPts val="0"/>
                        </a:spcAft>
                      </a:pPr>
                      <a:r>
                        <a:rPr lang="ar-SA" sz="2000" dirty="0">
                          <a:effectLst/>
                          <a:latin typeface="Times New Roman" panose="02020603050405020304" pitchFamily="18" charset="0"/>
                          <a:cs typeface="Times New Roman" panose="02020603050405020304" pitchFamily="18" charset="0"/>
                        </a:rPr>
                        <a:t>المجموع</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0"/>
                        </a:spcAft>
                      </a:pPr>
                      <a:r>
                        <a:rPr lang="en-US" sz="2000">
                          <a:effectLst/>
                          <a:latin typeface="Times New Roman" panose="02020603050405020304" pitchFamily="18" charset="0"/>
                          <a:cs typeface="Times New Roman" panose="02020603050405020304" pitchFamily="18" charset="0"/>
                        </a:rPr>
                        <a:t>2895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3888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E5D870FC-239B-43ED-89AD-1C8E1F375264}" type="slidenum">
              <a:rPr lang="en-US" smtClean="0"/>
              <a:t>51</a:t>
            </a:fld>
            <a:endParaRPr lang="en-US"/>
          </a:p>
        </p:txBody>
      </p:sp>
      <p:sp>
        <p:nvSpPr>
          <p:cNvPr id="6" name="Rectangle 5"/>
          <p:cNvSpPr/>
          <p:nvPr/>
        </p:nvSpPr>
        <p:spPr>
          <a:xfrm>
            <a:off x="3763250" y="5678258"/>
            <a:ext cx="6731878" cy="553998"/>
          </a:xfrm>
          <a:prstGeom prst="rect">
            <a:avLst/>
          </a:prstGeom>
        </p:spPr>
        <p:txBody>
          <a:bodyPr wrap="square">
            <a:spAutoFit/>
          </a:bodyPr>
          <a:lstStyle/>
          <a:p>
            <a:pPr algn="ctr">
              <a:lnSpc>
                <a:spcPct val="150000"/>
              </a:lnSpc>
              <a:spcAft>
                <a:spcPts val="1000"/>
              </a:spcAft>
            </a:pPr>
            <a:r>
              <a:rPr lang="en-US" sz="2000" b="1" i="1" dirty="0" smtClean="0">
                <a:latin typeface="Times New Roman" panose="02020603050405020304" pitchFamily="18" charset="0"/>
                <a:ea typeface="Calibri" panose="020F0502020204030204" pitchFamily="34" charset="0"/>
                <a:cs typeface="Arial" panose="020B0604020202020204" pitchFamily="34" charset="0"/>
              </a:rPr>
              <a:t>the </a:t>
            </a:r>
            <a:r>
              <a:rPr lang="en-US" sz="2000" b="1" i="1" dirty="0">
                <a:latin typeface="Times New Roman" panose="02020603050405020304" pitchFamily="18" charset="0"/>
                <a:ea typeface="Calibri" panose="020F0502020204030204" pitchFamily="34" charset="0"/>
                <a:cs typeface="Arial" panose="020B0604020202020204" pitchFamily="34" charset="0"/>
              </a:rPr>
              <a:t>total number of bags from is increased from 2895 to 3888.</a:t>
            </a:r>
            <a:endParaRPr lang="en-US" sz="2000" b="1"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21194861"/>
      </p:ext>
    </p:extLst>
  </p:cSld>
  <p:clrMapOvr>
    <a:masterClrMapping/>
  </p:clrMapOvr>
  <p:transition spd="slow">
    <p:comb/>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822" y="0"/>
            <a:ext cx="6103844" cy="992875"/>
          </a:xfrm>
        </p:spPr>
        <p:txBody>
          <a:bodyPr>
            <a:normAutofit/>
          </a:bodyPr>
          <a:lstStyle/>
          <a:p>
            <a:r>
              <a:rPr lang="en-US" sz="2800" b="1" i="1" dirty="0">
                <a:latin typeface="Times New Roman" panose="02020603050405020304" pitchFamily="18" charset="0"/>
                <a:cs typeface="Times New Roman" panose="02020603050405020304" pitchFamily="18" charset="0"/>
              </a:rPr>
              <a:t>Administrative System</a:t>
            </a:r>
          </a:p>
        </p:txBody>
      </p:sp>
      <p:sp>
        <p:nvSpPr>
          <p:cNvPr id="3" name="Content Placeholder 2"/>
          <p:cNvSpPr>
            <a:spLocks noGrp="1"/>
          </p:cNvSpPr>
          <p:nvPr>
            <p:ph idx="1"/>
          </p:nvPr>
        </p:nvSpPr>
        <p:spPr>
          <a:xfrm>
            <a:off x="1607140" y="1356814"/>
            <a:ext cx="10018713" cy="3124201"/>
          </a:xfrm>
        </p:spPr>
        <p:txBody>
          <a:bodyPr>
            <a:normAutofit fontScale="70000" lnSpcReduction="20000"/>
          </a:bodyPr>
          <a:lstStyle/>
          <a:p>
            <a:r>
              <a:rPr lang="en-US" dirty="0"/>
              <a:t>The administrative system is a key part of the supply chain and primarily aims to control the movement and storage of materials within a warehouse and process the associated transactions, including shipping, receiving, and picking. More precisely, warehouse management involves the receipt, storage and movement of goods, to intermediate storage locations or to a final customer.</a:t>
            </a:r>
          </a:p>
          <a:p>
            <a:r>
              <a:rPr lang="en-US" dirty="0"/>
              <a:t>     Currently, the top manager makes an order and the worker receives this order and ensure that the amount of the goods received without regard to the level of quality of the goods and work and make reports of the receipt of certain bills from which part of the storage process which leads to wasting large amounts of inventory, leading to higher storage costs.</a:t>
            </a:r>
          </a:p>
          <a:p>
            <a:r>
              <a:rPr lang="en-US" dirty="0"/>
              <a:t>    The objective of this system is to arrange all information that is needed during process from order raw material to deliver finish product, monitor and control the process and decrease the total time needed to finish this process.</a:t>
            </a:r>
          </a:p>
          <a:p>
            <a:endParaRPr lang="en-US" dirty="0"/>
          </a:p>
        </p:txBody>
      </p:sp>
      <p:sp>
        <p:nvSpPr>
          <p:cNvPr id="4" name="Slide Number Placeholder 3"/>
          <p:cNvSpPr>
            <a:spLocks noGrp="1"/>
          </p:cNvSpPr>
          <p:nvPr>
            <p:ph type="sldNum" sz="quarter" idx="12"/>
          </p:nvPr>
        </p:nvSpPr>
        <p:spPr/>
        <p:txBody>
          <a:bodyPr/>
          <a:lstStyle/>
          <a:p>
            <a:fld id="{E5D870FC-239B-43ED-89AD-1C8E1F375264}" type="slidenum">
              <a:rPr lang="en-US" smtClean="0"/>
              <a:t>52</a:t>
            </a:fld>
            <a:endParaRPr lang="en-US"/>
          </a:p>
        </p:txBody>
      </p:sp>
    </p:spTree>
    <p:extLst>
      <p:ext uri="{BB962C8B-B14F-4D97-AF65-F5344CB8AC3E}">
        <p14:creationId xmlns:p14="http://schemas.microsoft.com/office/powerpoint/2010/main" val="63148754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stretch>
            <a:fillRect/>
          </a:stretch>
        </p:blipFill>
        <p:spPr>
          <a:xfrm>
            <a:off x="2224585" y="818867"/>
            <a:ext cx="8570793" cy="4972334"/>
          </a:xfrm>
          <a:prstGeom prst="rect">
            <a:avLst/>
          </a:prstGeom>
        </p:spPr>
      </p:pic>
      <p:sp>
        <p:nvSpPr>
          <p:cNvPr id="4" name="Slide Number Placeholder 3"/>
          <p:cNvSpPr>
            <a:spLocks noGrp="1"/>
          </p:cNvSpPr>
          <p:nvPr>
            <p:ph type="sldNum" sz="quarter" idx="12"/>
          </p:nvPr>
        </p:nvSpPr>
        <p:spPr/>
        <p:txBody>
          <a:bodyPr/>
          <a:lstStyle/>
          <a:p>
            <a:fld id="{E5D870FC-239B-43ED-89AD-1C8E1F375264}" type="slidenum">
              <a:rPr lang="en-US" smtClean="0"/>
              <a:t>53</a:t>
            </a:fld>
            <a:endParaRPr lang="en-US"/>
          </a:p>
        </p:txBody>
      </p:sp>
    </p:spTree>
    <p:extLst>
      <p:ext uri="{BB962C8B-B14F-4D97-AF65-F5344CB8AC3E}">
        <p14:creationId xmlns:p14="http://schemas.microsoft.com/office/powerpoint/2010/main" val="294995927"/>
      </p:ext>
    </p:extLst>
  </p:cSld>
  <p:clrMapOvr>
    <a:masterClrMapping/>
  </p:clrMapOvr>
  <p:transition spd="med">
    <p:pull/>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a:stretch>
            <a:fillRect/>
          </a:stretch>
        </p:blipFill>
        <p:spPr>
          <a:xfrm>
            <a:off x="7055894" y="1152907"/>
            <a:ext cx="4940488" cy="3992299"/>
          </a:xfrm>
          <a:prstGeom prst="rect">
            <a:avLst/>
          </a:prstGeom>
        </p:spPr>
      </p:pic>
      <p:sp>
        <p:nvSpPr>
          <p:cNvPr id="4" name="Slide Number Placeholder 3"/>
          <p:cNvSpPr>
            <a:spLocks noGrp="1"/>
          </p:cNvSpPr>
          <p:nvPr>
            <p:ph type="sldNum" sz="quarter" idx="12"/>
          </p:nvPr>
        </p:nvSpPr>
        <p:spPr/>
        <p:txBody>
          <a:bodyPr/>
          <a:lstStyle/>
          <a:p>
            <a:fld id="{E5D870FC-239B-43ED-89AD-1C8E1F375264}" type="slidenum">
              <a:rPr lang="en-US" smtClean="0"/>
              <a:t>54</a:t>
            </a:fld>
            <a:endParaRPr lang="en-US"/>
          </a:p>
        </p:txBody>
      </p:sp>
      <p:pic>
        <p:nvPicPr>
          <p:cNvPr id="6" name="Picture 5"/>
          <p:cNvPicPr/>
          <p:nvPr/>
        </p:nvPicPr>
        <p:blipFill>
          <a:blip r:embed="rId3"/>
          <a:stretch>
            <a:fillRect/>
          </a:stretch>
        </p:blipFill>
        <p:spPr>
          <a:xfrm>
            <a:off x="1473958" y="1152907"/>
            <a:ext cx="5091086" cy="3992299"/>
          </a:xfrm>
          <a:prstGeom prst="rect">
            <a:avLst/>
          </a:prstGeom>
        </p:spPr>
      </p:pic>
    </p:spTree>
    <p:extLst>
      <p:ext uri="{BB962C8B-B14F-4D97-AF65-F5344CB8AC3E}">
        <p14:creationId xmlns:p14="http://schemas.microsoft.com/office/powerpoint/2010/main" val="2372166429"/>
      </p:ext>
    </p:extLst>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E5D870FC-239B-43ED-89AD-1C8E1F375264}" type="slidenum">
              <a:rPr lang="en-US" smtClean="0"/>
              <a:t>55</a:t>
            </a:fld>
            <a:endParaRPr lang="en-US"/>
          </a:p>
        </p:txBody>
      </p:sp>
    </p:spTree>
    <p:extLst>
      <p:ext uri="{BB962C8B-B14F-4D97-AF65-F5344CB8AC3E}">
        <p14:creationId xmlns:p14="http://schemas.microsoft.com/office/powerpoint/2010/main" val="35715828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68844" y="843222"/>
            <a:ext cx="8376410" cy="5206471"/>
          </a:xfrm>
        </p:spPr>
      </p:pic>
      <p:sp>
        <p:nvSpPr>
          <p:cNvPr id="4" name="Slide Number Placeholder 3"/>
          <p:cNvSpPr>
            <a:spLocks noGrp="1"/>
          </p:cNvSpPr>
          <p:nvPr>
            <p:ph type="sldNum" sz="quarter" idx="12"/>
          </p:nvPr>
        </p:nvSpPr>
        <p:spPr/>
        <p:txBody>
          <a:bodyPr/>
          <a:lstStyle/>
          <a:p>
            <a:fld id="{E5D870FC-239B-43ED-89AD-1C8E1F375264}" type="slidenum">
              <a:rPr lang="en-US" smtClean="0">
                <a:solidFill>
                  <a:schemeClr val="tx1"/>
                </a:solidFill>
              </a:rPr>
              <a:t>56</a:t>
            </a:fld>
            <a:endParaRPr lang="en-US" dirty="0">
              <a:solidFill>
                <a:schemeClr val="tx1"/>
              </a:solidFill>
            </a:endParaRPr>
          </a:p>
        </p:txBody>
      </p:sp>
    </p:spTree>
    <p:extLst>
      <p:ext uri="{BB962C8B-B14F-4D97-AF65-F5344CB8AC3E}">
        <p14:creationId xmlns:p14="http://schemas.microsoft.com/office/powerpoint/2010/main" val="383342365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945" y="0"/>
            <a:ext cx="8911687" cy="1280890"/>
          </a:xfrm>
        </p:spPr>
        <p:txBody>
          <a:bodyPr>
            <a:normAutofit/>
          </a:bodyPr>
          <a:lstStyle/>
          <a:p>
            <a:pPr marL="457200" indent="-457200" algn="ctr">
              <a:buFont typeface="Wingdings" panose="05000000000000000000" pitchFamily="2" charset="2"/>
              <a:buChar char="q"/>
            </a:pPr>
            <a:r>
              <a:rPr lang="en-US" sz="2800" b="1" i="1" dirty="0" smtClean="0">
                <a:solidFill>
                  <a:schemeClr val="tx1"/>
                </a:solidFill>
                <a:latin typeface="Times New Roman" pitchFamily="18" charset="0"/>
                <a:cs typeface="Times New Roman" pitchFamily="18" charset="0"/>
              </a:rPr>
              <a:t>Constraints of the project :</a:t>
            </a:r>
            <a:endParaRPr lang="en-US" sz="2800" b="1" i="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3507867" y="1512711"/>
            <a:ext cx="7443989" cy="4063660"/>
          </a:xfrm>
        </p:spPr>
        <p:txBody>
          <a:bodyPr>
            <a:normAutofit/>
          </a:bodyPr>
          <a:lstStyle/>
          <a:p>
            <a:pPr>
              <a:lnSpc>
                <a:spcPct val="250000"/>
              </a:lnSpc>
            </a:pPr>
            <a:r>
              <a:rPr lang="en-US" sz="2000" b="1" i="1" dirty="0" smtClean="0">
                <a:solidFill>
                  <a:schemeClr val="tx1"/>
                </a:solidFill>
                <a:latin typeface="Times New Roman" panose="02020603050405020304" pitchFamily="18" charset="0"/>
                <a:cs typeface="Times New Roman" panose="02020603050405020304" pitchFamily="18" charset="0"/>
              </a:rPr>
              <a:t>The total available budget</a:t>
            </a:r>
          </a:p>
          <a:p>
            <a:pPr>
              <a:lnSpc>
                <a:spcPct val="250000"/>
              </a:lnSpc>
            </a:pPr>
            <a:r>
              <a:rPr lang="en-US" sz="2000" b="1" i="1" dirty="0" smtClean="0">
                <a:solidFill>
                  <a:schemeClr val="tx1"/>
                </a:solidFill>
                <a:latin typeface="Times New Roman" panose="02020603050405020304" pitchFamily="18" charset="0"/>
                <a:cs typeface="Times New Roman" panose="02020603050405020304" pitchFamily="18" charset="0"/>
              </a:rPr>
              <a:t>The space of the factory</a:t>
            </a:r>
          </a:p>
          <a:p>
            <a:pPr>
              <a:lnSpc>
                <a:spcPct val="250000"/>
              </a:lnSpc>
            </a:pPr>
            <a:r>
              <a:rPr lang="en-US" sz="2000" b="1" i="1" dirty="0">
                <a:solidFill>
                  <a:schemeClr val="tx1"/>
                </a:solidFill>
                <a:latin typeface="Times New Roman" panose="02020603050405020304" pitchFamily="18" charset="0"/>
                <a:cs typeface="Times New Roman" panose="02020603050405020304" pitchFamily="18" charset="0"/>
              </a:rPr>
              <a:t>Non-documented information</a:t>
            </a:r>
            <a:endParaRPr lang="en-US" sz="2000" b="1" i="1"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dirty="0" smtClean="0"/>
          </a:p>
          <a:p>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E5D870FC-239B-43ED-89AD-1C8E1F375264}" type="slidenum">
              <a:rPr lang="en-US" smtClean="0">
                <a:solidFill>
                  <a:schemeClr val="tx1"/>
                </a:solidFill>
              </a:rPr>
              <a:t>6</a:t>
            </a:fld>
            <a:endParaRPr lang="en-US" dirty="0">
              <a:solidFill>
                <a:schemeClr val="tx1"/>
              </a:solidFill>
            </a:endParaRPr>
          </a:p>
        </p:txBody>
      </p:sp>
    </p:spTree>
    <p:extLst>
      <p:ext uri="{BB962C8B-B14F-4D97-AF65-F5344CB8AC3E}">
        <p14:creationId xmlns:p14="http://schemas.microsoft.com/office/powerpoint/2010/main" val="287140374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910" y="-128789"/>
            <a:ext cx="6539893" cy="1280890"/>
          </a:xfrm>
        </p:spPr>
        <p:txBody>
          <a:bodyPr>
            <a:normAutofit/>
          </a:bodyPr>
          <a:lstStyle/>
          <a:p>
            <a:pPr marL="457200" indent="-457200" algn="ctr">
              <a:buFont typeface="Wingdings" panose="05000000000000000000" pitchFamily="2" charset="2"/>
              <a:buChar char="q"/>
            </a:pPr>
            <a:r>
              <a:rPr lang="en-US" sz="2800" b="1" i="1" dirty="0" smtClean="0">
                <a:solidFill>
                  <a:schemeClr val="tx1"/>
                </a:solidFill>
                <a:latin typeface="Times New Roman" pitchFamily="18" charset="0"/>
                <a:cs typeface="Times New Roman" pitchFamily="18" charset="0"/>
              </a:rPr>
              <a:t>Literature review : </a:t>
            </a:r>
            <a:endParaRPr lang="en-US" sz="2800" b="1" i="1"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2369713" y="678287"/>
            <a:ext cx="9822287" cy="5553969"/>
          </a:xfrm>
        </p:spPr>
        <p:txBody>
          <a:bodyPr>
            <a:normAutofit/>
          </a:bodyPr>
          <a:lstStyle/>
          <a:p>
            <a:pPr>
              <a:lnSpc>
                <a:spcPct val="200000"/>
              </a:lnSpc>
              <a:buFont typeface="Wingdings" panose="05000000000000000000" pitchFamily="2" charset="2"/>
              <a:buChar char="v"/>
            </a:pPr>
            <a:r>
              <a:rPr lang="en-US" sz="2000" b="1" i="1" dirty="0" smtClean="0">
                <a:latin typeface="Times New Roman" panose="02020603050405020304" pitchFamily="18" charset="0"/>
                <a:cs typeface="Times New Roman" panose="02020603050405020304" pitchFamily="18" charset="0"/>
              </a:rPr>
              <a:t> What is Supply Chain Management : </a:t>
            </a:r>
            <a:endParaRPr lang="en-US" sz="2000" b="1" i="1" dirty="0" smtClean="0">
              <a:solidFill>
                <a:schemeClr val="tx1"/>
              </a:solidFill>
              <a:latin typeface="Times New Roman" pitchFamily="18" charset="0"/>
              <a:cs typeface="Times New Roman" pitchFamily="18" charset="0"/>
            </a:endParaRPr>
          </a:p>
          <a:p>
            <a:pPr marL="0" indent="0">
              <a:lnSpc>
                <a:spcPct val="200000"/>
              </a:lnSpc>
              <a:buNone/>
            </a:pPr>
            <a:r>
              <a:rPr lang="en-US" sz="2000" b="1" i="1" dirty="0" smtClean="0">
                <a:latin typeface="Times New Roman" panose="02020603050405020304" pitchFamily="18" charset="0"/>
                <a:cs typeface="Times New Roman" panose="02020603050405020304" pitchFamily="18" charset="0"/>
              </a:rPr>
              <a:t>Supply </a:t>
            </a:r>
            <a:r>
              <a:rPr lang="en-US" sz="2000" b="1" i="1" dirty="0">
                <a:latin typeface="Times New Roman" panose="02020603050405020304" pitchFamily="18" charset="0"/>
                <a:cs typeface="Times New Roman" panose="02020603050405020304" pitchFamily="18" charset="0"/>
              </a:rPr>
              <a:t>Chain Management (SCM) is the process of planning, implementing and controlling the operations of the supply chain efficiently. SCM spans all movements and storage of raw materials, work-in-process inventory, and finished goods from the point-of-origin to the point-of-consumption. (M.T. </a:t>
            </a:r>
            <a:r>
              <a:rPr lang="en-US" sz="2000" b="1" i="1" dirty="0" err="1">
                <a:latin typeface="Times New Roman" panose="02020603050405020304" pitchFamily="18" charset="0"/>
                <a:cs typeface="Times New Roman" panose="02020603050405020304" pitchFamily="18" charset="0"/>
              </a:rPr>
              <a:t>Melo</a:t>
            </a:r>
            <a:r>
              <a:rPr lang="en-US" sz="2000" b="1" i="1" dirty="0">
                <a:latin typeface="Times New Roman" panose="02020603050405020304" pitchFamily="18" charset="0"/>
                <a:cs typeface="Times New Roman" panose="02020603050405020304" pitchFamily="18" charset="0"/>
              </a:rPr>
              <a:t>, S. Nickel and F. </a:t>
            </a:r>
            <a:r>
              <a:rPr lang="en-US" sz="2000" b="1" i="1" dirty="0" err="1">
                <a:latin typeface="Times New Roman" panose="02020603050405020304" pitchFamily="18" charset="0"/>
                <a:cs typeface="Times New Roman" panose="02020603050405020304" pitchFamily="18" charset="0"/>
              </a:rPr>
              <a:t>Saldanha</a:t>
            </a:r>
            <a:r>
              <a:rPr lang="en-US" sz="2000" b="1" i="1" dirty="0">
                <a:latin typeface="Times New Roman" panose="02020603050405020304" pitchFamily="18" charset="0"/>
                <a:cs typeface="Times New Roman" panose="02020603050405020304" pitchFamily="18" charset="0"/>
              </a:rPr>
              <a:t>-da-Gama ,2008)</a:t>
            </a:r>
          </a:p>
          <a:p>
            <a:pPr marL="0" indent="0">
              <a:buNone/>
            </a:pPr>
            <a:endParaRPr lang="en-US" sz="2400" dirty="0">
              <a:solidFill>
                <a:schemeClr val="tx1"/>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E5D870FC-239B-43ED-89AD-1C8E1F375264}" type="slidenum">
              <a:rPr lang="en-US" smtClean="0">
                <a:solidFill>
                  <a:schemeClr val="tx1"/>
                </a:solidFill>
              </a:rPr>
              <a:t>7</a:t>
            </a:fld>
            <a:endParaRPr lang="en-US" dirty="0">
              <a:solidFill>
                <a:schemeClr val="tx1"/>
              </a:solidFill>
            </a:endParaRPr>
          </a:p>
        </p:txBody>
      </p:sp>
    </p:spTree>
    <p:extLst>
      <p:ext uri="{BB962C8B-B14F-4D97-AF65-F5344CB8AC3E}">
        <p14:creationId xmlns:p14="http://schemas.microsoft.com/office/powerpoint/2010/main" val="27406808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399" y="136081"/>
            <a:ext cx="5540106" cy="1130121"/>
          </a:xfrm>
        </p:spPr>
        <p:txBody>
          <a:bodyPr>
            <a:normAutofit/>
          </a:bodyPr>
          <a:lstStyle/>
          <a:p>
            <a:pPr marL="457200" indent="-457200">
              <a:buFont typeface="Wingdings" panose="05000000000000000000" pitchFamily="2" charset="2"/>
              <a:buChar char="v"/>
            </a:pPr>
            <a:r>
              <a:rPr lang="en-US" sz="2800" b="1" i="1" dirty="0">
                <a:latin typeface="Calibri" pitchFamily="34" charset="0"/>
              </a:rPr>
              <a:t>What is facility layout</a:t>
            </a:r>
            <a:r>
              <a:rPr lang="en-US" sz="2800" b="1" i="1" dirty="0">
                <a:latin typeface="Times New Roman" pitchFamily="18" charset="0"/>
                <a:cs typeface="Times New Roman" pitchFamily="18" charset="0"/>
              </a:rPr>
              <a:t>:</a:t>
            </a:r>
            <a:br>
              <a:rPr lang="en-US" sz="2800" b="1" i="1" dirty="0">
                <a:latin typeface="Times New Roman" pitchFamily="18" charset="0"/>
                <a:cs typeface="Times New Roman" pitchFamily="18" charset="0"/>
              </a:rPr>
            </a:br>
            <a:endParaRPr lang="en-US" sz="2800" i="1" dirty="0"/>
          </a:p>
        </p:txBody>
      </p:sp>
      <p:sp>
        <p:nvSpPr>
          <p:cNvPr id="3" name="Content Placeholder 2"/>
          <p:cNvSpPr>
            <a:spLocks noGrp="1"/>
          </p:cNvSpPr>
          <p:nvPr>
            <p:ph idx="1"/>
          </p:nvPr>
        </p:nvSpPr>
        <p:spPr>
          <a:xfrm>
            <a:off x="3048000" y="944230"/>
            <a:ext cx="8915423" cy="3666186"/>
          </a:xfrm>
        </p:spPr>
        <p:txBody>
          <a:bodyPr/>
          <a:lstStyle/>
          <a:p>
            <a:pPr>
              <a:lnSpc>
                <a:spcPct val="200000"/>
              </a:lnSpc>
            </a:pPr>
            <a:r>
              <a:rPr lang="en-US" sz="2000" b="1" i="1" dirty="0">
                <a:latin typeface="Times New Roman" pitchFamily="18" charset="0"/>
                <a:cs typeface="Times New Roman" pitchFamily="18" charset="0"/>
              </a:rPr>
              <a:t>Facility layout is a system to arrange physical location like machine, material, tools, work centers, department, warehouses, manufacturing cell for a production system. It is the most fundamental and strategic issues in manufacturing industries. (Singh ,2010)</a:t>
            </a:r>
          </a:p>
          <a:p>
            <a:endParaRPr lang="en-US" dirty="0"/>
          </a:p>
        </p:txBody>
      </p:sp>
      <p:sp>
        <p:nvSpPr>
          <p:cNvPr id="4" name="Slide Number Placeholder 3"/>
          <p:cNvSpPr>
            <a:spLocks noGrp="1"/>
          </p:cNvSpPr>
          <p:nvPr>
            <p:ph type="sldNum" sz="quarter" idx="12"/>
          </p:nvPr>
        </p:nvSpPr>
        <p:spPr/>
        <p:txBody>
          <a:bodyPr/>
          <a:lstStyle/>
          <a:p>
            <a:fld id="{E5D870FC-239B-43ED-89AD-1C8E1F375264}" type="slidenum">
              <a:rPr lang="en-US" smtClean="0"/>
              <a:t>8</a:t>
            </a:fld>
            <a:endParaRPr lang="en-US"/>
          </a:p>
        </p:txBody>
      </p:sp>
      <p:sp>
        <p:nvSpPr>
          <p:cNvPr id="5" name="Rectangle 4"/>
          <p:cNvSpPr/>
          <p:nvPr/>
        </p:nvSpPr>
        <p:spPr>
          <a:xfrm>
            <a:off x="3048000" y="1720840"/>
            <a:ext cx="6096000" cy="830997"/>
          </a:xfrm>
          <a:prstGeom prst="rect">
            <a:avLst/>
          </a:prstGeom>
        </p:spPr>
        <p:txBody>
          <a:bodyPr>
            <a:spAutoFit/>
          </a:bodyPr>
          <a:lstStyle/>
          <a:p>
            <a:pPr algn="ctr"/>
            <a:endParaRPr lang="en-US" sz="1600" b="1" dirty="0">
              <a:latin typeface="Times New Roman" pitchFamily="18" charset="0"/>
              <a:cs typeface="Times New Roman" pitchFamily="18" charset="0"/>
            </a:endParaRPr>
          </a:p>
          <a:p>
            <a:pPr>
              <a:lnSpc>
                <a:spcPct val="200000"/>
              </a:lnSpc>
            </a:pPr>
            <a:r>
              <a:rPr lang="en-US" sz="1600" dirty="0">
                <a:latin typeface="Times New Roman" panose="02020603050405020304" pitchFamily="18" charset="0"/>
                <a:cs typeface="Times New Roman" panose="02020603050405020304" pitchFamily="18" charset="0"/>
              </a:rPr>
              <a:t>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221568226"/>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731" y="103031"/>
            <a:ext cx="4834917" cy="1280890"/>
          </a:xfrm>
        </p:spPr>
        <p:txBody>
          <a:bodyPr>
            <a:normAutofit/>
          </a:bodyPr>
          <a:lstStyle/>
          <a:p>
            <a:pPr marL="514350" indent="-514350" algn="ctr">
              <a:buFont typeface="Wingdings" panose="05000000000000000000" pitchFamily="2" charset="2"/>
              <a:buChar char="v"/>
            </a:pPr>
            <a:r>
              <a:rPr lang="en-US" sz="2800" b="1" i="1" dirty="0">
                <a:solidFill>
                  <a:schemeClr val="tx1"/>
                </a:solidFill>
                <a:latin typeface="Times New Roman" pitchFamily="18" charset="0"/>
                <a:cs typeface="Times New Roman" pitchFamily="18" charset="0"/>
              </a:rPr>
              <a:t>Facility layout objectives: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78610" y="1234804"/>
                <a:ext cx="8915400" cy="4632327"/>
              </a:xfrm>
            </p:spPr>
            <p:txBody>
              <a:bodyPr>
                <a:normAutofit/>
              </a:bodyPr>
              <a:lstStyle/>
              <a:p>
                <a:pPr lvl="0">
                  <a:lnSpc>
                    <a:spcPct val="200000"/>
                  </a:lnSpc>
                </a:pPr>
                <a:r>
                  <a:rPr lang="en-US" sz="2400" dirty="0" smtClean="0">
                    <a:solidFill>
                      <a:schemeClr val="tx1"/>
                    </a:solidFill>
                    <a:latin typeface="Times New Roman" pitchFamily="18" charset="0"/>
                    <a:cs typeface="Times New Roman" pitchFamily="18" charset="0"/>
                  </a:rPr>
                  <a:t>In the manufacturing the material handling distance has reduced. As a result, the cost reduced from 20 to 50 % of operation expenses  again use action verbs and be consistent </a:t>
                </a:r>
                <a14:m>
                  <m:oMath xmlns:m="http://schemas.openxmlformats.org/officeDocument/2006/math">
                    <m:d>
                      <m:dPr>
                        <m:ctrlPr>
                          <a:rPr lang="en-US" sz="2400" i="1">
                            <a:solidFill>
                              <a:schemeClr val="tx1"/>
                            </a:solidFill>
                            <a:latin typeface="Cambria Math" panose="02040503050406030204" pitchFamily="18" charset="0"/>
                          </a:rPr>
                        </m:ctrlPr>
                      </m:dPr>
                      <m:e>
                        <m:r>
                          <a:rPr lang="en-US" sz="2400" i="1">
                            <a:solidFill>
                              <a:schemeClr val="tx1"/>
                            </a:solidFill>
                            <a:latin typeface="Cambria Math"/>
                          </a:rPr>
                          <m:t>𝐹𝑟𝑎𝑛𝑐𝑖𝑠</m:t>
                        </m:r>
                        <m:r>
                          <a:rPr lang="en-US" sz="2400" i="1">
                            <a:solidFill>
                              <a:schemeClr val="tx1"/>
                            </a:solidFill>
                            <a:latin typeface="Cambria Math"/>
                          </a:rPr>
                          <m:t> </m:t>
                        </m:r>
                        <m:r>
                          <a:rPr lang="en-US" sz="2400" i="1">
                            <a:solidFill>
                              <a:schemeClr val="tx1"/>
                            </a:solidFill>
                            <a:latin typeface="Cambria Math"/>
                          </a:rPr>
                          <m:t>𝑎𝑛𝑑</m:t>
                        </m:r>
                        <m:r>
                          <a:rPr lang="en-US" sz="2400" i="1">
                            <a:solidFill>
                              <a:schemeClr val="tx1"/>
                            </a:solidFill>
                            <a:latin typeface="Cambria Math"/>
                          </a:rPr>
                          <m:t> </m:t>
                        </m:r>
                        <m:r>
                          <a:rPr lang="en-US" sz="2400" i="1">
                            <a:solidFill>
                              <a:schemeClr val="tx1"/>
                            </a:solidFill>
                            <a:latin typeface="Cambria Math"/>
                          </a:rPr>
                          <m:t>𝑊h𝑖𝑡𝑒</m:t>
                        </m:r>
                        <m:r>
                          <a:rPr lang="en-US" sz="2400" i="1">
                            <a:solidFill>
                              <a:schemeClr val="tx1"/>
                            </a:solidFill>
                            <a:latin typeface="Cambria Math"/>
                          </a:rPr>
                          <m:t> .1974</m:t>
                        </m:r>
                      </m:e>
                    </m:d>
                  </m:oMath>
                </a14:m>
                <a:endParaRPr lang="en-US" dirty="0">
                  <a:latin typeface="Times New Roman" pitchFamily="18" charset="0"/>
                  <a:cs typeface="Times New Roman" pitchFamily="18"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78610" y="1234804"/>
                <a:ext cx="8915400" cy="4632327"/>
              </a:xfrm>
              <a:blipFill rotWithShape="0">
                <a:blip r:embed="rId2"/>
                <a:stretch>
                  <a:fillRect l="-1709" r="-6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E5D870FC-239B-43ED-89AD-1C8E1F375264}" type="slidenum">
              <a:rPr lang="en-US" smtClean="0">
                <a:solidFill>
                  <a:schemeClr val="tx1"/>
                </a:solidFill>
              </a:rPr>
              <a:t>9</a:t>
            </a:fld>
            <a:endParaRPr lang="en-US" dirty="0">
              <a:solidFill>
                <a:schemeClr val="tx1"/>
              </a:solidFill>
            </a:endParaRPr>
          </a:p>
        </p:txBody>
      </p:sp>
    </p:spTree>
    <p:extLst>
      <p:ext uri="{BB962C8B-B14F-4D97-AF65-F5344CB8AC3E}">
        <p14:creationId xmlns:p14="http://schemas.microsoft.com/office/powerpoint/2010/main" val="50729287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Custom 2">
      <a:dk1>
        <a:sysClr val="windowText" lastClr="000000"/>
      </a:dk1>
      <a:lt1>
        <a:sysClr val="window" lastClr="FFFFFF"/>
      </a:lt1>
      <a:dk2>
        <a:srgbClr val="212121"/>
      </a:dk2>
      <a:lt2>
        <a:srgbClr val="CDD0D1"/>
      </a:lt2>
      <a:accent1>
        <a:srgbClr val="8D1415"/>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Parallax</Template>
  <TotalTime>2728</TotalTime>
  <Words>3844</Words>
  <Application>Microsoft Office PowerPoint</Application>
  <PresentationFormat>Widescreen</PresentationFormat>
  <Paragraphs>1783</Paragraphs>
  <Slides>56</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67" baseType="lpstr">
      <vt:lpstr>Aharoni</vt:lpstr>
      <vt:lpstr>Algerian</vt:lpstr>
      <vt:lpstr>Arial</vt:lpstr>
      <vt:lpstr>Calibri</vt:lpstr>
      <vt:lpstr>Cambria Math</vt:lpstr>
      <vt:lpstr>Corbel</vt:lpstr>
      <vt:lpstr>Symbol</vt:lpstr>
      <vt:lpstr>Times New Roman</vt:lpstr>
      <vt:lpstr>Wingdings</vt:lpstr>
      <vt:lpstr>Parallax</vt:lpstr>
      <vt:lpstr>صورة نقطية</vt:lpstr>
      <vt:lpstr>PowerPoint Presentation</vt:lpstr>
      <vt:lpstr>Agenda :</vt:lpstr>
      <vt:lpstr>About Shalhoub industrial company :</vt:lpstr>
      <vt:lpstr>Problem statement :</vt:lpstr>
      <vt:lpstr>Objectives:</vt:lpstr>
      <vt:lpstr>Constraints of the project :</vt:lpstr>
      <vt:lpstr>Literature review : </vt:lpstr>
      <vt:lpstr>What is facility layout: </vt:lpstr>
      <vt:lpstr>Facility layout objectives:</vt:lpstr>
      <vt:lpstr>The importance of inventory management </vt:lpstr>
      <vt:lpstr>Methodology :</vt:lpstr>
      <vt:lpstr>PowerPoint Presentation</vt:lpstr>
      <vt:lpstr>Market Study </vt:lpstr>
      <vt:lpstr> Market shaer for Shalhob COM. in Nables</vt:lpstr>
      <vt:lpstr>PowerPoint Presentation</vt:lpstr>
      <vt:lpstr>PowerPoint Presentation</vt:lpstr>
      <vt:lpstr> Network design in the supply chain </vt:lpstr>
      <vt:lpstr>PowerPoint Presentation</vt:lpstr>
      <vt:lpstr>PowerPoint Presentation</vt:lpstr>
      <vt:lpstr> Result for Network design in the supply chain </vt:lpstr>
      <vt:lpstr>The second model</vt:lpstr>
      <vt:lpstr>PowerPoint Presentation</vt:lpstr>
      <vt:lpstr>The results for Network design in the supply chain Model 2 are showed in the table below:</vt:lpstr>
      <vt:lpstr>The results for Network design in the supply chain Model 2 with constrain of warehouses</vt:lpstr>
      <vt:lpstr>The comparison between Actual station and the result from Network design in the supply chain</vt:lpstr>
      <vt:lpstr>Facility layout</vt:lpstr>
      <vt:lpstr>Pareto ( frequency table ):</vt:lpstr>
      <vt:lpstr>Frequency chart:</vt:lpstr>
      <vt:lpstr>Relationship chart:</vt:lpstr>
      <vt:lpstr>Areas of departments : </vt:lpstr>
      <vt:lpstr>From to chart:</vt:lpstr>
      <vt:lpstr>From to chart ( No. of trips ):</vt:lpstr>
      <vt:lpstr>Result for the current layout</vt:lpstr>
      <vt:lpstr>Visio represent the current layout for  the first floor :</vt:lpstr>
      <vt:lpstr>Visio represent the current layout for  the second  floor </vt:lpstr>
      <vt:lpstr>PowerPoint Presentation</vt:lpstr>
      <vt:lpstr>PowerPoint Presentation</vt:lpstr>
      <vt:lpstr>PowerPoint Presentation</vt:lpstr>
      <vt:lpstr>PowerPoint Presentation</vt:lpstr>
      <vt:lpstr>PowerPoint Presentation</vt:lpstr>
      <vt:lpstr>The comparison between current layout and the alternative layout (new layout)</vt:lpstr>
      <vt:lpstr>Inventory model </vt:lpstr>
      <vt:lpstr>  holding costs  </vt:lpstr>
      <vt:lpstr> EOQ and total number of quantity order</vt:lpstr>
      <vt:lpstr>The comparison between inventory managements Model and the current inventory station</vt:lpstr>
      <vt:lpstr>PowerPoint Presentation</vt:lpstr>
      <vt:lpstr>Raw material inventory Design</vt:lpstr>
      <vt:lpstr>PowerPoint Presentation</vt:lpstr>
      <vt:lpstr>Comparison between raw material inventory Design and current inventory situation </vt:lpstr>
      <vt:lpstr>PowerPoint Presentation</vt:lpstr>
      <vt:lpstr>Comparison between number of bags in the current situation and the new design </vt:lpstr>
      <vt:lpstr>Administrative System</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statement:</dc:title>
  <dc:creator>user</dc:creator>
  <cp:lastModifiedBy>user</cp:lastModifiedBy>
  <cp:revision>108</cp:revision>
  <dcterms:created xsi:type="dcterms:W3CDTF">2014-04-30T08:49:01Z</dcterms:created>
  <dcterms:modified xsi:type="dcterms:W3CDTF">2014-12-21T14:05:28Z</dcterms:modified>
</cp:coreProperties>
</file>