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283" r:id="rId2"/>
    <p:sldId id="257" r:id="rId3"/>
    <p:sldId id="269" r:id="rId4"/>
    <p:sldId id="282" r:id="rId5"/>
    <p:sldId id="284" r:id="rId6"/>
    <p:sldId id="285" r:id="rId7"/>
    <p:sldId id="286" r:id="rId8"/>
    <p:sldId id="287" r:id="rId9"/>
    <p:sldId id="288" r:id="rId10"/>
    <p:sldId id="289" r:id="rId11"/>
    <p:sldId id="290" r:id="rId12"/>
    <p:sldId id="313"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312" r:id="rId31"/>
    <p:sldId id="318" r:id="rId32"/>
    <p:sldId id="321" r:id="rId33"/>
    <p:sldId id="319" r:id="rId34"/>
    <p:sldId id="320" r:id="rId35"/>
    <p:sldId id="322" r:id="rId36"/>
    <p:sldId id="323" r:id="rId37"/>
    <p:sldId id="324" r:id="rId38"/>
    <p:sldId id="315" r:id="rId39"/>
    <p:sldId id="294" r:id="rId40"/>
    <p:sldId id="316" r:id="rId41"/>
    <p:sldId id="291" r:id="rId42"/>
    <p:sldId id="292" r:id="rId43"/>
    <p:sldId id="278" r:id="rId44"/>
    <p:sldId id="293" r:id="rId45"/>
  </p:sldIdLst>
  <p:sldSz cx="12188825" cy="6858000"/>
  <p:notesSz cx="6858000" cy="9144000"/>
  <p:custDataLst>
    <p:tags r:id="rId4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12" pos="383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12" autoAdjust="0"/>
    <p:restoredTop sz="94660"/>
  </p:normalViewPr>
  <p:slideViewPr>
    <p:cSldViewPr showGuides="1">
      <p:cViewPr varScale="1">
        <p:scale>
          <a:sx n="72" d="100"/>
          <a:sy n="72" d="100"/>
        </p:scale>
        <p:origin x="582" y="72"/>
      </p:cViewPr>
      <p:guideLst>
        <p:guide orient="horz" pos="2160"/>
        <p:guide pos="3839"/>
      </p:guideLst>
    </p:cSldViewPr>
  </p:slideViewPr>
  <p:notesTextViewPr>
    <p:cViewPr>
      <p:scale>
        <a:sx n="1" d="1"/>
        <a:sy n="1" d="1"/>
      </p:scale>
      <p:origin x="0" y="0"/>
    </p:cViewPr>
  </p:notesTextViewPr>
  <p:notesViewPr>
    <p:cSldViewPr showGuides="1">
      <p:cViewPr varScale="1">
        <p:scale>
          <a:sx n="65" d="100"/>
          <a:sy n="65" d="100"/>
        </p:scale>
        <p:origin x="2796"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iala.Ahlamizz\Desktop\graduation-Project\Nofal-General-data.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diala.Ahlamizz\Desktop\graduation-Project\Book1.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Users\diala.Ahlamizz\Desktop\graduation-Project\Book1.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C:\Users\diala.Ahlamizz\Desktop\graduation-Project\Book1.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C:\Users\diala.Ahlamizz\Desktop\graduation-Project\Book1.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C:\Users\adla\Desktop\Graduation%20Project\Nofal-General-data.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C:\Users\adla\Desktop\Graduation%20Project\Nofal-General-data.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C:\Users\adla\Desktop\Graduation%20Project\Nofal%20Detailed%20Data.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C:\Users\adla\Desktop\Graduation%20Project\Nofal%20Detailed%20Data.xlsx" TargetMode="External"/><Relationship Id="rId2" Type="http://schemas.microsoft.com/office/2011/relationships/chartColorStyle" Target="colors17.xml"/><Relationship Id="rId1" Type="http://schemas.microsoft.com/office/2011/relationships/chartStyle" Target="style17.xml"/></Relationships>
</file>

<file path=ppt/charts/_rels/chart2.xml.rels><?xml version="1.0" encoding="UTF-8" standalone="yes"?>
<Relationships xmlns="http://schemas.openxmlformats.org/package/2006/relationships"><Relationship Id="rId3" Type="http://schemas.openxmlformats.org/officeDocument/2006/relationships/oleObject" Target="file:///C:\Users\diala.Ahlamizz\Desktop\graduation-Project\Book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diala.Ahlamizz\Desktop\graduation-Project\Book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diala.Ahlamizz\Desktop\graduation-Project\Book1.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diala.Ahlamizz\Desktop\graduation-Project\Book1.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diala.Ahlamizz\Desktop\graduation-Project\Book1.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diala.Ahlamizz\Desktop\graduation-Project\Book1.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diala.Ahlamizz\Desktop\graduation-Project\Book1.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diala.Ahlamizz\Desktop\graduation-Project\Book1.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baseline="0">
                <a:solidFill>
                  <a:schemeClr val="tx1">
                    <a:lumMod val="65000"/>
                    <a:lumOff val="35000"/>
                  </a:schemeClr>
                </a:solidFill>
                <a:latin typeface="+mn-lt"/>
                <a:ea typeface="+mn-ea"/>
                <a:cs typeface="+mn-cs"/>
              </a:defRPr>
            </a:pPr>
            <a:r>
              <a:rPr lang="ar-SA"/>
              <a:t>الاصناف ال 15 الاكثر مبيعا </a:t>
            </a:r>
            <a:endParaRPr lang="en-US"/>
          </a:p>
        </c:rich>
      </c:tx>
      <c:overlay val="0"/>
      <c:spPr>
        <a:noFill/>
        <a:ln>
          <a:noFill/>
        </a:ln>
        <a:effectLst/>
      </c:spPr>
      <c:txPr>
        <a:bodyPr rot="0" spcFirstLastPara="1" vertOverflow="ellipsis" vert="horz" wrap="square" anchor="ctr" anchorCtr="1"/>
        <a:lstStyle/>
        <a:p>
          <a:pPr>
            <a:defRPr sz="1400" b="0" i="0" u="none" strike="noStrike"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Sheet3!$B$1</c:f>
              <c:strCache>
                <c:ptCount val="1"/>
                <c:pt idx="0">
                  <c:v>ItemFrequincy</c:v>
                </c:pt>
              </c:strCache>
            </c:strRef>
          </c:tx>
          <c:spPr>
            <a:solidFill>
              <a:schemeClr val="accent1"/>
            </a:solidFill>
            <a:ln>
              <a:noFill/>
            </a:ln>
            <a:effectLst/>
          </c:spPr>
          <c:invertIfNegative val="0"/>
          <c:cat>
            <c:strRef>
              <c:f>Sheet3!$A$2:$A$16</c:f>
              <c:strCache>
                <c:ptCount val="15"/>
                <c:pt idx="0">
                  <c:v>شوكلاتة</c:v>
                </c:pt>
                <c:pt idx="1">
                  <c:v>شيبس</c:v>
                </c:pt>
                <c:pt idx="2">
                  <c:v>رصيد شحن الكتروني</c:v>
                </c:pt>
                <c:pt idx="3">
                  <c:v>عصير</c:v>
                </c:pt>
                <c:pt idx="4">
                  <c:v>بسكوت</c:v>
                </c:pt>
                <c:pt idx="5">
                  <c:v>سكر</c:v>
                </c:pt>
                <c:pt idx="6">
                  <c:v>مشروب غازي</c:v>
                </c:pt>
                <c:pt idx="7">
                  <c:v>محارم</c:v>
                </c:pt>
                <c:pt idx="8">
                  <c:v>معكرونة</c:v>
                </c:pt>
                <c:pt idx="9">
                  <c:v>بودينج</c:v>
                </c:pt>
                <c:pt idx="10">
                  <c:v>تونة</c:v>
                </c:pt>
                <c:pt idx="11">
                  <c:v>أرز</c:v>
                </c:pt>
                <c:pt idx="12">
                  <c:v>فول مدمس</c:v>
                </c:pt>
                <c:pt idx="13">
                  <c:v>سردين</c:v>
                </c:pt>
                <c:pt idx="14">
                  <c:v>معجون بندورة</c:v>
                </c:pt>
              </c:strCache>
            </c:strRef>
          </c:cat>
          <c:val>
            <c:numRef>
              <c:f>Sheet3!$B$2:$B$16</c:f>
              <c:numCache>
                <c:formatCode>0</c:formatCode>
                <c:ptCount val="15"/>
                <c:pt idx="0">
                  <c:v>12636</c:v>
                </c:pt>
                <c:pt idx="1">
                  <c:v>6684</c:v>
                </c:pt>
                <c:pt idx="2">
                  <c:v>6546</c:v>
                </c:pt>
                <c:pt idx="3">
                  <c:v>5795</c:v>
                </c:pt>
                <c:pt idx="4">
                  <c:v>5272</c:v>
                </c:pt>
                <c:pt idx="5">
                  <c:v>4440</c:v>
                </c:pt>
                <c:pt idx="6">
                  <c:v>4213</c:v>
                </c:pt>
                <c:pt idx="7">
                  <c:v>2648.2</c:v>
                </c:pt>
                <c:pt idx="8">
                  <c:v>2529</c:v>
                </c:pt>
                <c:pt idx="9">
                  <c:v>1889</c:v>
                </c:pt>
                <c:pt idx="10">
                  <c:v>1642</c:v>
                </c:pt>
                <c:pt idx="11">
                  <c:v>1601</c:v>
                </c:pt>
                <c:pt idx="12">
                  <c:v>1460</c:v>
                </c:pt>
                <c:pt idx="13">
                  <c:v>1272</c:v>
                </c:pt>
                <c:pt idx="14">
                  <c:v>1244</c:v>
                </c:pt>
              </c:numCache>
            </c:numRef>
          </c:val>
          <c:extLst>
            <c:ext xmlns:c16="http://schemas.microsoft.com/office/drawing/2014/chart" uri="{C3380CC4-5D6E-409C-BE32-E72D297353CC}">
              <c16:uniqueId val="{00000000-7B48-4018-812B-EAAB8F6AFB61}"/>
            </c:ext>
          </c:extLst>
        </c:ser>
        <c:dLbls>
          <c:showLegendKey val="0"/>
          <c:showVal val="0"/>
          <c:showCatName val="0"/>
          <c:showSerName val="0"/>
          <c:showPercent val="0"/>
          <c:showBubbleSize val="0"/>
        </c:dLbls>
        <c:gapWidth val="8"/>
        <c:axId val="210768304"/>
        <c:axId val="210767128"/>
      </c:barChart>
      <c:catAx>
        <c:axId val="210768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baseline="0">
                <a:solidFill>
                  <a:schemeClr val="tx1">
                    <a:lumMod val="65000"/>
                    <a:lumOff val="35000"/>
                  </a:schemeClr>
                </a:solidFill>
                <a:latin typeface="+mn-lt"/>
                <a:ea typeface="+mn-ea"/>
                <a:cs typeface="+mn-cs"/>
              </a:defRPr>
            </a:pPr>
            <a:endParaRPr lang="en-US"/>
          </a:p>
        </c:txPr>
        <c:crossAx val="210767128"/>
        <c:crosses val="autoZero"/>
        <c:auto val="1"/>
        <c:lblAlgn val="ctr"/>
        <c:lblOffset val="100"/>
        <c:noMultiLvlLbl val="0"/>
      </c:catAx>
      <c:valAx>
        <c:axId val="21076712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baseline="0">
                <a:solidFill>
                  <a:schemeClr val="tx1">
                    <a:lumMod val="65000"/>
                    <a:lumOff val="35000"/>
                  </a:schemeClr>
                </a:solidFill>
                <a:latin typeface="+mn-lt"/>
                <a:ea typeface="+mn-ea"/>
                <a:cs typeface="+mn-cs"/>
              </a:defRPr>
            </a:pPr>
            <a:endParaRPr lang="en-US"/>
          </a:p>
        </c:txPr>
        <c:crossAx val="2107683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ar-SA"/>
              <a:t>مبيعات التونة </a:t>
            </a:r>
            <a:r>
              <a:rPr lang="en-US"/>
              <a:t> </a:t>
            </a:r>
          </a:p>
        </c:rich>
      </c:tx>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6049738792693661E-2"/>
          <c:y val="0.25752649633629388"/>
          <c:w val="0.84452389631814084"/>
          <c:h val="0.74176964499477416"/>
        </c:manualLayout>
      </c:layout>
      <c:pie3DChart>
        <c:varyColors val="1"/>
        <c:ser>
          <c:idx val="0"/>
          <c:order val="0"/>
          <c:tx>
            <c:strRef>
              <c:f>تونة11!$B$1</c:f>
              <c:strCache>
                <c:ptCount val="1"/>
                <c:pt idx="0">
                  <c:v>ItemFrequincy </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3045-4F42-8869-B27AF39022A0}"/>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3045-4F42-8869-B27AF39022A0}"/>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3045-4F42-8869-B27AF39022A0}"/>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3045-4F42-8869-B27AF39022A0}"/>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3045-4F42-8869-B27AF39022A0}"/>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3045-4F42-8869-B27AF39022A0}"/>
              </c:ext>
            </c:extLst>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D-3045-4F42-8869-B27AF39022A0}"/>
              </c:ext>
            </c:extLst>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F-3045-4F42-8869-B27AF39022A0}"/>
              </c:ext>
            </c:extLst>
          </c:dPt>
          <c:dPt>
            <c:idx val="8"/>
            <c:bubble3D val="0"/>
            <c:spPr>
              <a:solidFill>
                <a:schemeClr val="accent3">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11-3045-4F42-8869-B27AF39022A0}"/>
              </c:ext>
            </c:extLst>
          </c:dPt>
          <c:dPt>
            <c:idx val="9"/>
            <c:bubble3D val="0"/>
            <c:spPr>
              <a:solidFill>
                <a:schemeClr val="accent4">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13-3045-4F42-8869-B27AF39022A0}"/>
              </c:ext>
            </c:extLst>
          </c:dPt>
          <c:dPt>
            <c:idx val="10"/>
            <c:bubble3D val="0"/>
            <c:spPr>
              <a:solidFill>
                <a:schemeClr val="accent5">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15-3045-4F42-8869-B27AF39022A0}"/>
              </c:ext>
            </c:extLst>
          </c:dPt>
          <c:dPt>
            <c:idx val="11"/>
            <c:bubble3D val="0"/>
            <c:spPr>
              <a:solidFill>
                <a:schemeClr val="accent6">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17-3045-4F42-8869-B27AF39022A0}"/>
              </c:ext>
            </c:extLst>
          </c:dPt>
          <c:dPt>
            <c:idx val="12"/>
            <c:bubble3D val="0"/>
            <c:spPr>
              <a:solidFill>
                <a:schemeClr val="accent1">
                  <a:lumMod val="80000"/>
                  <a:lumOff val="2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19-3045-4F42-8869-B27AF39022A0}"/>
              </c:ext>
            </c:extLst>
          </c:dPt>
          <c:dPt>
            <c:idx val="13"/>
            <c:bubble3D val="0"/>
            <c:spPr>
              <a:solidFill>
                <a:schemeClr val="accent2">
                  <a:lumMod val="80000"/>
                  <a:lumOff val="2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1B-3045-4F42-8869-B27AF39022A0}"/>
              </c:ext>
            </c:extLst>
          </c:dPt>
          <c:dLbls>
            <c:dLbl>
              <c:idx val="0"/>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01-3045-4F42-8869-B27AF39022A0}"/>
                </c:ext>
              </c:extLst>
            </c:dLbl>
            <c:dLbl>
              <c:idx val="1"/>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03-3045-4F42-8869-B27AF39022A0}"/>
                </c:ext>
              </c:extLst>
            </c:dLbl>
            <c:dLbl>
              <c:idx val="2"/>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05-3045-4F42-8869-B27AF39022A0}"/>
                </c:ext>
              </c:extLst>
            </c:dLbl>
            <c:dLbl>
              <c:idx val="3"/>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07-3045-4F42-8869-B27AF39022A0}"/>
                </c:ext>
              </c:extLst>
            </c:dLbl>
            <c:dLbl>
              <c:idx val="4"/>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09-3045-4F42-8869-B27AF39022A0}"/>
                </c:ext>
              </c:extLst>
            </c:dLbl>
            <c:dLbl>
              <c:idx val="5"/>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0B-3045-4F42-8869-B27AF39022A0}"/>
                </c:ext>
              </c:extLst>
            </c:dLbl>
            <c:dLbl>
              <c:idx val="6"/>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0D-3045-4F42-8869-B27AF39022A0}"/>
                </c:ext>
              </c:extLst>
            </c:dLbl>
            <c:dLbl>
              <c:idx val="7"/>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0F-3045-4F42-8869-B27AF39022A0}"/>
                </c:ext>
              </c:extLst>
            </c:dLbl>
            <c:dLbl>
              <c:idx val="8"/>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lumMod val="60000"/>
                        </a:schemeClr>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11-3045-4F42-8869-B27AF39022A0}"/>
                </c:ext>
              </c:extLst>
            </c:dLbl>
            <c:dLbl>
              <c:idx val="9"/>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lumMod val="60000"/>
                        </a:schemeClr>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13-3045-4F42-8869-B27AF39022A0}"/>
                </c:ext>
              </c:extLst>
            </c:dLbl>
            <c:dLbl>
              <c:idx val="10"/>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lumMod val="60000"/>
                        </a:schemeClr>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15-3045-4F42-8869-B27AF39022A0}"/>
                </c:ext>
              </c:extLst>
            </c:dLbl>
            <c:dLbl>
              <c:idx val="11"/>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lumMod val="60000"/>
                        </a:schemeClr>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17-3045-4F42-8869-B27AF39022A0}"/>
                </c:ext>
              </c:extLst>
            </c:dLbl>
            <c:dLbl>
              <c:idx val="12"/>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80000"/>
                          <a:lumOff val="20000"/>
                        </a:schemeClr>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19-3045-4F42-8869-B27AF39022A0}"/>
                </c:ext>
              </c:extLst>
            </c:dLbl>
            <c:dLbl>
              <c:idx val="13"/>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80000"/>
                          <a:lumOff val="20000"/>
                        </a:schemeClr>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1B-3045-4F42-8869-B27AF39022A0}"/>
                </c:ext>
              </c:extLst>
            </c:dLbl>
            <c:numFmt formatCode="0.00%" sourceLinked="0"/>
            <c:spPr>
              <a:noFill/>
              <a:ln>
                <a:noFill/>
              </a:ln>
              <a:effectLst/>
            </c:spPr>
            <c:dLblPos val="bestFit"/>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تونة11!$A$2:$A$2709</c:f>
              <c:strCache>
                <c:ptCount val="14"/>
                <c:pt idx="0">
                  <c:v>تونة لزيزة قطع زيت مع مفتاح </c:v>
                </c:pt>
                <c:pt idx="1">
                  <c:v>مارينا تونة سادة</c:v>
                </c:pt>
                <c:pt idx="2">
                  <c:v>المراعي تونة سادة</c:v>
                </c:pt>
                <c:pt idx="3">
                  <c:v>تونة لزيزة قطع حار مع مفتاح </c:v>
                </c:pt>
                <c:pt idx="4">
                  <c:v>مارينا تونة فلفل</c:v>
                </c:pt>
                <c:pt idx="5">
                  <c:v>أمازون تونة مفتفتة</c:v>
                </c:pt>
                <c:pt idx="6">
                  <c:v>تونة الضيافة قطع حلو </c:v>
                </c:pt>
                <c:pt idx="7">
                  <c:v>مارينا تونة ذرة</c:v>
                </c:pt>
                <c:pt idx="8">
                  <c:v>تونة الضيافة قطع حار</c:v>
                </c:pt>
                <c:pt idx="9">
                  <c:v>مارينا تونة بالثوم</c:v>
                </c:pt>
                <c:pt idx="10">
                  <c:v>امريكانا تونة بالزيت</c:v>
                </c:pt>
                <c:pt idx="11">
                  <c:v>مارينا تونة سادة بالزيت</c:v>
                </c:pt>
                <c:pt idx="12">
                  <c:v>مارينا تونة اخضر فلفل</c:v>
                </c:pt>
                <c:pt idx="13">
                  <c:v>مارينا تونة شرائح</c:v>
                </c:pt>
              </c:strCache>
            </c:strRef>
          </c:cat>
          <c:val>
            <c:numRef>
              <c:f>تونة11!$B$2:$B$2709</c:f>
              <c:numCache>
                <c:formatCode>General</c:formatCode>
                <c:ptCount val="14"/>
                <c:pt idx="0">
                  <c:v>514</c:v>
                </c:pt>
                <c:pt idx="1">
                  <c:v>308</c:v>
                </c:pt>
                <c:pt idx="2">
                  <c:v>149</c:v>
                </c:pt>
                <c:pt idx="3">
                  <c:v>111</c:v>
                </c:pt>
                <c:pt idx="4">
                  <c:v>103</c:v>
                </c:pt>
                <c:pt idx="5">
                  <c:v>78</c:v>
                </c:pt>
                <c:pt idx="6">
                  <c:v>63</c:v>
                </c:pt>
                <c:pt idx="7">
                  <c:v>61</c:v>
                </c:pt>
                <c:pt idx="8">
                  <c:v>48</c:v>
                </c:pt>
                <c:pt idx="9">
                  <c:v>30</c:v>
                </c:pt>
                <c:pt idx="10">
                  <c:v>23</c:v>
                </c:pt>
                <c:pt idx="11">
                  <c:v>13</c:v>
                </c:pt>
                <c:pt idx="12">
                  <c:v>7</c:v>
                </c:pt>
                <c:pt idx="13">
                  <c:v>6</c:v>
                </c:pt>
              </c:numCache>
            </c:numRef>
          </c:val>
          <c:extLst>
            <c:ext xmlns:c16="http://schemas.microsoft.com/office/drawing/2014/chart" uri="{C3380CC4-5D6E-409C-BE32-E72D297353CC}">
              <c16:uniqueId val="{0000001C-3045-4F42-8869-B27AF39022A0}"/>
            </c:ext>
          </c:extLst>
        </c:ser>
        <c:dLbls>
          <c:dLblPos val="outEnd"/>
          <c:showLegendKey val="0"/>
          <c:showVal val="0"/>
          <c:showCatName val="1"/>
          <c:showSerName val="0"/>
          <c:showPercent val="1"/>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ar-SA"/>
              <a:t>مبيعات الفول المدمس  </a:t>
            </a:r>
            <a:endParaRPr lang="en-US"/>
          </a:p>
        </c:rich>
      </c:tx>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0805555555555556"/>
          <c:y val="0.15453326555861394"/>
          <c:w val="0.78166666666666662"/>
          <c:h val="0.69961809585007717"/>
        </c:manualLayout>
      </c:layout>
      <c:ofPieChart>
        <c:ofPieType val="pie"/>
        <c:varyColors val="1"/>
        <c:ser>
          <c:idx val="0"/>
          <c:order val="0"/>
          <c:tx>
            <c:strRef>
              <c:f>'فول مدمس13'!$B$1</c:f>
              <c:strCache>
                <c:ptCount val="1"/>
                <c:pt idx="0">
                  <c:v>ItemFrequincy </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2665-43D0-A816-DDC77DBE530C}"/>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2665-43D0-A816-DDC77DBE530C}"/>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2665-43D0-A816-DDC77DBE530C}"/>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2665-43D0-A816-DDC77DBE530C}"/>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2665-43D0-A816-DDC77DBE530C}"/>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2665-43D0-A816-DDC77DBE530C}"/>
              </c:ext>
            </c:extLst>
          </c:dPt>
          <c:dPt>
            <c:idx val="6"/>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D-2665-43D0-A816-DDC77DBE530C}"/>
              </c:ext>
            </c:extLst>
          </c:dPt>
          <c:dPt>
            <c:idx val="7"/>
            <c:bubble3D val="0"/>
            <c:spPr>
              <a:solidFill>
                <a:schemeClr val="accent2">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F-2665-43D0-A816-DDC77DBE530C}"/>
              </c:ext>
            </c:extLst>
          </c:dPt>
          <c:dPt>
            <c:idx val="8"/>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1-2665-43D0-A816-DDC77DBE530C}"/>
              </c:ext>
            </c:extLst>
          </c:dPt>
          <c:dPt>
            <c:idx val="9"/>
            <c:bubble3D val="0"/>
            <c:spPr>
              <a:solidFill>
                <a:schemeClr val="accent4">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3-2665-43D0-A816-DDC77DBE530C}"/>
              </c:ext>
            </c:extLst>
          </c:dPt>
          <c:dPt>
            <c:idx val="10"/>
            <c:bubble3D val="0"/>
            <c:spPr>
              <a:solidFill>
                <a:schemeClr val="accent5">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5-2665-43D0-A816-DDC77DBE530C}"/>
              </c:ext>
            </c:extLst>
          </c:dPt>
          <c:dPt>
            <c:idx val="11"/>
            <c:bubble3D val="0"/>
            <c:spPr>
              <a:solidFill>
                <a:schemeClr val="accent6">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7-2665-43D0-A816-DDC77DBE530C}"/>
              </c:ext>
            </c:extLst>
          </c:dPt>
          <c:dPt>
            <c:idx val="12"/>
            <c:bubble3D val="0"/>
            <c:spPr>
              <a:solidFill>
                <a:schemeClr val="accent1">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9-2665-43D0-A816-DDC77DBE530C}"/>
              </c:ext>
            </c:extLst>
          </c:dPt>
          <c:dPt>
            <c:idx val="13"/>
            <c:bubble3D val="0"/>
            <c:spPr>
              <a:solidFill>
                <a:schemeClr val="accent2">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B-2665-43D0-A816-DDC77DBE530C}"/>
              </c:ext>
            </c:extLst>
          </c:dPt>
          <c:dPt>
            <c:idx val="14"/>
            <c:bubble3D val="0"/>
            <c:spPr>
              <a:solidFill>
                <a:schemeClr val="accent3">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D-2665-43D0-A816-DDC77DBE530C}"/>
              </c:ext>
            </c:extLst>
          </c:dPt>
          <c:dPt>
            <c:idx val="15"/>
            <c:bubble3D val="0"/>
            <c:spPr>
              <a:solidFill>
                <a:schemeClr val="accent4">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F-2665-43D0-A816-DDC77DBE530C}"/>
              </c:ext>
            </c:extLst>
          </c:dPt>
          <c:dPt>
            <c:idx val="16"/>
            <c:bubble3D val="0"/>
            <c:spPr>
              <a:solidFill>
                <a:schemeClr val="accent5">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21-2665-43D0-A816-DDC77DBE530C}"/>
              </c:ext>
            </c:extLst>
          </c:dPt>
          <c:dLbls>
            <c:dLbl>
              <c:idx val="0"/>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1-2665-43D0-A816-DDC77DBE530C}"/>
                </c:ext>
              </c:extLst>
            </c:dLbl>
            <c:dLbl>
              <c:idx val="1"/>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3-2665-43D0-A816-DDC77DBE530C}"/>
                </c:ext>
              </c:extLst>
            </c:dLbl>
            <c:dLbl>
              <c:idx val="2"/>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5-2665-43D0-A816-DDC77DBE530C}"/>
                </c:ext>
              </c:extLst>
            </c:dLbl>
            <c:dLbl>
              <c:idx val="3"/>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7-2665-43D0-A816-DDC77DBE530C}"/>
                </c:ext>
              </c:extLst>
            </c:dLbl>
            <c:dLbl>
              <c:idx val="4"/>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9-2665-43D0-A816-DDC77DBE530C}"/>
                </c:ext>
              </c:extLst>
            </c:dLbl>
            <c:dLbl>
              <c:idx val="5"/>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B-2665-43D0-A816-DDC77DBE530C}"/>
                </c:ext>
              </c:extLst>
            </c:dLbl>
            <c:dLbl>
              <c:idx val="6"/>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D-2665-43D0-A816-DDC77DBE530C}"/>
                </c:ext>
              </c:extLst>
            </c:dLbl>
            <c:dLbl>
              <c:idx val="7"/>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F-2665-43D0-A816-DDC77DBE530C}"/>
                </c:ext>
              </c:extLst>
            </c:dLbl>
            <c:dLbl>
              <c:idx val="8"/>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1-2665-43D0-A816-DDC77DBE530C}"/>
                </c:ext>
              </c:extLst>
            </c:dLbl>
            <c:dLbl>
              <c:idx val="9"/>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3-2665-43D0-A816-DDC77DBE530C}"/>
                </c:ext>
              </c:extLst>
            </c:dLbl>
            <c:dLbl>
              <c:idx val="10"/>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5-2665-43D0-A816-DDC77DBE530C}"/>
                </c:ext>
              </c:extLst>
            </c:dLbl>
            <c:dLbl>
              <c:idx val="11"/>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7-2665-43D0-A816-DDC77DBE530C}"/>
                </c:ext>
              </c:extLst>
            </c:dLbl>
            <c:dLbl>
              <c:idx val="12"/>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80000"/>
                          <a:lumOff val="2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9-2665-43D0-A816-DDC77DBE530C}"/>
                </c:ext>
              </c:extLst>
            </c:dLbl>
            <c:dLbl>
              <c:idx val="13"/>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80000"/>
                          <a:lumOff val="2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B-2665-43D0-A816-DDC77DBE530C}"/>
                </c:ext>
              </c:extLst>
            </c:dLbl>
            <c:dLbl>
              <c:idx val="14"/>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lumMod val="80000"/>
                          <a:lumOff val="2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D-2665-43D0-A816-DDC77DBE530C}"/>
                </c:ext>
              </c:extLst>
            </c:dLbl>
            <c:dLbl>
              <c:idx val="15"/>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lumMod val="80000"/>
                          <a:lumOff val="2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F-2665-43D0-A816-DDC77DBE530C}"/>
                </c:ext>
              </c:extLst>
            </c:dLbl>
            <c:dLbl>
              <c:idx val="16"/>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lumMod val="80000"/>
                          <a:lumOff val="2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21-2665-43D0-A816-DDC77DBE530C}"/>
                </c:ext>
              </c:extLst>
            </c:dLbl>
            <c:numFmt formatCode="0.00%" sourceLinked="0"/>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'فول مدمس13'!$A$2:$A$2175</c:f>
              <c:strCache>
                <c:ptCount val="16"/>
                <c:pt idx="0">
                  <c:v>أمريكانا فول علب مدمس</c:v>
                </c:pt>
                <c:pt idx="1">
                  <c:v>لزيزة فول مدمس سادة</c:v>
                </c:pt>
                <c:pt idx="2">
                  <c:v>فول مدمس المزرعة</c:v>
                </c:pt>
                <c:pt idx="3">
                  <c:v>لزيزة فول مدمس حار</c:v>
                </c:pt>
                <c:pt idx="4">
                  <c:v>فول الضيافة حار</c:v>
                </c:pt>
                <c:pt idx="5">
                  <c:v>فول هارفست</c:v>
                </c:pt>
                <c:pt idx="6">
                  <c:v>فول هارفست حار</c:v>
                </c:pt>
                <c:pt idx="7">
                  <c:v>فول الضيافة سادة</c:v>
                </c:pt>
                <c:pt idx="8">
                  <c:v>دلمونتي فول مدمس</c:v>
                </c:pt>
                <c:pt idx="9">
                  <c:v>الكسيح فول مدمس حبه كبيره </c:v>
                </c:pt>
                <c:pt idx="10">
                  <c:v>الكسيح فول مدمس حبة كبيره حار </c:v>
                </c:pt>
                <c:pt idx="11">
                  <c:v>الكسيح فول مدمس حبة صغيرة حار</c:v>
                </c:pt>
                <c:pt idx="12">
                  <c:v>الكسيح فول مدمس</c:v>
                </c:pt>
                <c:pt idx="13">
                  <c:v>الكسيح فول مدمس حار</c:v>
                </c:pt>
                <c:pt idx="14">
                  <c:v>الكسيح فول مدمس حبة صغيرة </c:v>
                </c:pt>
                <c:pt idx="15">
                  <c:v>لونا زبدة الفول السوداني</c:v>
                </c:pt>
              </c:strCache>
            </c:strRef>
          </c:cat>
          <c:val>
            <c:numRef>
              <c:f>'فول مدمس13'!$B$2:$B$2175</c:f>
              <c:numCache>
                <c:formatCode>General</c:formatCode>
                <c:ptCount val="16"/>
                <c:pt idx="0">
                  <c:v>415</c:v>
                </c:pt>
                <c:pt idx="1">
                  <c:v>225</c:v>
                </c:pt>
                <c:pt idx="2">
                  <c:v>214</c:v>
                </c:pt>
                <c:pt idx="3">
                  <c:v>203</c:v>
                </c:pt>
                <c:pt idx="4">
                  <c:v>79</c:v>
                </c:pt>
                <c:pt idx="5">
                  <c:v>72</c:v>
                </c:pt>
                <c:pt idx="6">
                  <c:v>69</c:v>
                </c:pt>
                <c:pt idx="7">
                  <c:v>68</c:v>
                </c:pt>
                <c:pt idx="8">
                  <c:v>41</c:v>
                </c:pt>
                <c:pt idx="9">
                  <c:v>21</c:v>
                </c:pt>
                <c:pt idx="10">
                  <c:v>15</c:v>
                </c:pt>
                <c:pt idx="11">
                  <c:v>13</c:v>
                </c:pt>
                <c:pt idx="12">
                  <c:v>7</c:v>
                </c:pt>
                <c:pt idx="13">
                  <c:v>5</c:v>
                </c:pt>
                <c:pt idx="14">
                  <c:v>3</c:v>
                </c:pt>
                <c:pt idx="15">
                  <c:v>3</c:v>
                </c:pt>
              </c:numCache>
            </c:numRef>
          </c:val>
          <c:extLst>
            <c:ext xmlns:c16="http://schemas.microsoft.com/office/drawing/2014/chart" uri="{C3380CC4-5D6E-409C-BE32-E72D297353CC}">
              <c16:uniqueId val="{00000022-2665-43D0-A816-DDC77DBE530C}"/>
            </c:ext>
          </c:extLst>
        </c:ser>
        <c:dLbls>
          <c:dLblPos val="outEnd"/>
          <c:showLegendKey val="0"/>
          <c:showVal val="0"/>
          <c:showCatName val="1"/>
          <c:showSerName val="0"/>
          <c:showPercent val="1"/>
          <c:showBubbleSize val="0"/>
          <c:showLeaderLines val="1"/>
        </c:dLbls>
        <c:gapWidth val="150"/>
        <c:splitType val="val"/>
        <c:splitPos val="50"/>
        <c:secondPieSize val="75"/>
        <c:serLines>
          <c:spPr>
            <a:ln w="9525" cap="flat" cmpd="sng" algn="ctr">
              <a:solidFill>
                <a:schemeClr val="tx1">
                  <a:lumMod val="35000"/>
                  <a:lumOff val="65000"/>
                </a:schemeClr>
              </a:solidFill>
              <a:round/>
            </a:ln>
            <a:effectLst/>
          </c:spPr>
        </c:serLines>
      </c:of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ar-SA"/>
              <a:t>مبيعات  السردين </a:t>
            </a:r>
            <a:endParaRPr lang="en-US"/>
          </a:p>
        </c:rich>
      </c:tx>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سردين14!$B$1</c:f>
              <c:strCache>
                <c:ptCount val="1"/>
                <c:pt idx="0">
                  <c:v>ItemFrequincy </c:v>
                </c:pt>
              </c:strCache>
            </c:strRef>
          </c:tx>
          <c:dPt>
            <c:idx val="0"/>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CF2F-4877-AFDA-C2851B6FF76F}"/>
              </c:ext>
            </c:extLst>
          </c:dPt>
          <c:dPt>
            <c:idx val="1"/>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CF2F-4877-AFDA-C2851B6FF76F}"/>
              </c:ext>
            </c:extLst>
          </c:dPt>
          <c:dPt>
            <c:idx val="2"/>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CF2F-4877-AFDA-C2851B6FF76F}"/>
              </c:ext>
            </c:extLst>
          </c:dPt>
          <c:dPt>
            <c:idx val="3"/>
            <c:bubble3D val="0"/>
            <c:spPr>
              <a:solidFill>
                <a:schemeClr val="accent6">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CF2F-4877-AFDA-C2851B6FF76F}"/>
              </c:ext>
            </c:extLst>
          </c:dPt>
          <c:dPt>
            <c:idx val="4"/>
            <c:bubble3D val="0"/>
            <c:spPr>
              <a:solidFill>
                <a:schemeClr val="accent5">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CF2F-4877-AFDA-C2851B6FF76F}"/>
              </c:ext>
            </c:extLst>
          </c:dPt>
          <c:dLbls>
            <c:dLbl>
              <c:idx val="0"/>
              <c:layout>
                <c:manualLayout>
                  <c:x val="0.13368962510315233"/>
                  <c:y val="-0.64400397560599043"/>
                </c:manualLayout>
              </c:layout>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CF2F-4877-AFDA-C2851B6FF76F}"/>
                </c:ext>
              </c:extLst>
            </c:dLbl>
            <c:dLbl>
              <c:idx val="1"/>
              <c:layout>
                <c:manualLayout>
                  <c:x val="-2.8341877351215461E-2"/>
                  <c:y val="7.0682800679326852E-3"/>
                </c:manualLayout>
              </c:layout>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CF2F-4877-AFDA-C2851B6FF76F}"/>
                </c:ext>
              </c:extLst>
            </c:dLbl>
            <c:dLbl>
              <c:idx val="2"/>
              <c:layout>
                <c:manualLayout>
                  <c:x val="-3.6758627414025927E-2"/>
                  <c:y val="-6.8231434306005867E-2"/>
                </c:manualLayout>
              </c:layout>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CF2F-4877-AFDA-C2851B6FF76F}"/>
                </c:ext>
              </c:extLst>
            </c:dLbl>
            <c:dLbl>
              <c:idx val="3"/>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lumMod val="60000"/>
                        </a:schemeClr>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07-CF2F-4877-AFDA-C2851B6FF76F}"/>
                </c:ext>
              </c:extLst>
            </c:dLbl>
            <c:dLbl>
              <c:idx val="4"/>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lumMod val="60000"/>
                        </a:schemeClr>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09-CF2F-4877-AFDA-C2851B6FF76F}"/>
                </c:ext>
              </c:extLst>
            </c:dLbl>
            <c:numFmt formatCode="0.00%" sourceLinked="0"/>
            <c:spPr>
              <a:noFill/>
              <a:ln>
                <a:noFill/>
              </a:ln>
              <a:effectLst/>
            </c:spPr>
            <c:dLblPos val="bestFit"/>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سردين14!$A$2:$A$1351</c:f>
              <c:strCache>
                <c:ptCount val="5"/>
                <c:pt idx="0">
                  <c:v>سردين لزيزة حلو</c:v>
                </c:pt>
                <c:pt idx="1">
                  <c:v>ريوس فيليه سردين اخضر</c:v>
                </c:pt>
                <c:pt idx="2">
                  <c:v>بورتوس سردين فلفل</c:v>
                </c:pt>
                <c:pt idx="3">
                  <c:v>بورتوس سردين سادة</c:v>
                </c:pt>
                <c:pt idx="4">
                  <c:v>سردين كورونا</c:v>
                </c:pt>
              </c:strCache>
            </c:strRef>
          </c:cat>
          <c:val>
            <c:numRef>
              <c:f>سردين14!$B$2:$B$1351</c:f>
              <c:numCache>
                <c:formatCode>General</c:formatCode>
                <c:ptCount val="5"/>
                <c:pt idx="0">
                  <c:v>1161</c:v>
                </c:pt>
                <c:pt idx="1">
                  <c:v>61</c:v>
                </c:pt>
                <c:pt idx="2">
                  <c:v>32</c:v>
                </c:pt>
                <c:pt idx="3">
                  <c:v>20</c:v>
                </c:pt>
                <c:pt idx="4">
                  <c:v>12</c:v>
                </c:pt>
              </c:numCache>
            </c:numRef>
          </c:val>
          <c:extLst>
            <c:ext xmlns:c16="http://schemas.microsoft.com/office/drawing/2014/chart" uri="{C3380CC4-5D6E-409C-BE32-E72D297353CC}">
              <c16:uniqueId val="{0000000A-CF2F-4877-AFDA-C2851B6FF76F}"/>
            </c:ext>
          </c:extLst>
        </c:ser>
        <c:dLbls>
          <c:dLblPos val="outEnd"/>
          <c:showLegendKey val="0"/>
          <c:showVal val="0"/>
          <c:showCatName val="1"/>
          <c:showSerName val="0"/>
          <c:showPercent val="1"/>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ar-SA"/>
              <a:t>مبيعات  معجون الطماطم</a:t>
            </a:r>
            <a:r>
              <a:rPr lang="en-US"/>
              <a:t> </a:t>
            </a:r>
          </a:p>
        </c:rich>
      </c:tx>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ofPieChart>
        <c:ofPieType val="pie"/>
        <c:varyColors val="1"/>
        <c:ser>
          <c:idx val="0"/>
          <c:order val="0"/>
          <c:tx>
            <c:strRef>
              <c:f>'معجون طماطم15'!$B$1</c:f>
              <c:strCache>
                <c:ptCount val="1"/>
                <c:pt idx="0">
                  <c:v>ItemFrequincy </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1926-4ED2-A4A8-988229134F75}"/>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1926-4ED2-A4A8-988229134F75}"/>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1926-4ED2-A4A8-988229134F75}"/>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1926-4ED2-A4A8-988229134F75}"/>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1926-4ED2-A4A8-988229134F75}"/>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1926-4ED2-A4A8-988229134F75}"/>
              </c:ext>
            </c:extLst>
          </c:dPt>
          <c:dPt>
            <c:idx val="6"/>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D-1926-4ED2-A4A8-988229134F75}"/>
              </c:ext>
            </c:extLst>
          </c:dPt>
          <c:dPt>
            <c:idx val="7"/>
            <c:bubble3D val="0"/>
            <c:spPr>
              <a:solidFill>
                <a:schemeClr val="accent2">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F-1926-4ED2-A4A8-988229134F75}"/>
              </c:ext>
            </c:extLst>
          </c:dPt>
          <c:dPt>
            <c:idx val="8"/>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1-1926-4ED2-A4A8-988229134F75}"/>
              </c:ext>
            </c:extLst>
          </c:dPt>
          <c:dPt>
            <c:idx val="9"/>
            <c:bubble3D val="0"/>
            <c:spPr>
              <a:solidFill>
                <a:schemeClr val="accent4">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3-1926-4ED2-A4A8-988229134F75}"/>
              </c:ext>
            </c:extLst>
          </c:dPt>
          <c:dPt>
            <c:idx val="10"/>
            <c:bubble3D val="0"/>
            <c:spPr>
              <a:solidFill>
                <a:schemeClr val="accent5">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5-1926-4ED2-A4A8-988229134F75}"/>
              </c:ext>
            </c:extLst>
          </c:dPt>
          <c:dPt>
            <c:idx val="11"/>
            <c:bubble3D val="0"/>
            <c:spPr>
              <a:solidFill>
                <a:schemeClr val="accent6">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7-1926-4ED2-A4A8-988229134F75}"/>
              </c:ext>
            </c:extLst>
          </c:dPt>
          <c:dPt>
            <c:idx val="12"/>
            <c:bubble3D val="0"/>
            <c:spPr>
              <a:solidFill>
                <a:schemeClr val="accent1">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9-1926-4ED2-A4A8-988229134F75}"/>
              </c:ext>
            </c:extLst>
          </c:dPt>
          <c:dPt>
            <c:idx val="13"/>
            <c:bubble3D val="0"/>
            <c:spPr>
              <a:solidFill>
                <a:schemeClr val="accent2">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B-1926-4ED2-A4A8-988229134F75}"/>
              </c:ext>
            </c:extLst>
          </c:dPt>
          <c:dPt>
            <c:idx val="14"/>
            <c:bubble3D val="0"/>
            <c:spPr>
              <a:solidFill>
                <a:schemeClr val="accent3">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D-1926-4ED2-A4A8-988229134F75}"/>
              </c:ext>
            </c:extLst>
          </c:dPt>
          <c:dLbls>
            <c:dLbl>
              <c:idx val="0"/>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1-1926-4ED2-A4A8-988229134F75}"/>
                </c:ext>
              </c:extLst>
            </c:dLbl>
            <c:dLbl>
              <c:idx val="1"/>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3-1926-4ED2-A4A8-988229134F75}"/>
                </c:ext>
              </c:extLst>
            </c:dLbl>
            <c:dLbl>
              <c:idx val="2"/>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5-1926-4ED2-A4A8-988229134F75}"/>
                </c:ext>
              </c:extLst>
            </c:dLbl>
            <c:dLbl>
              <c:idx val="3"/>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7-1926-4ED2-A4A8-988229134F75}"/>
                </c:ext>
              </c:extLst>
            </c:dLbl>
            <c:dLbl>
              <c:idx val="4"/>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9-1926-4ED2-A4A8-988229134F75}"/>
                </c:ext>
              </c:extLst>
            </c:dLbl>
            <c:dLbl>
              <c:idx val="5"/>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B-1926-4ED2-A4A8-988229134F75}"/>
                </c:ext>
              </c:extLst>
            </c:dLbl>
            <c:dLbl>
              <c:idx val="6"/>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D-1926-4ED2-A4A8-988229134F75}"/>
                </c:ext>
              </c:extLst>
            </c:dLbl>
            <c:dLbl>
              <c:idx val="7"/>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F-1926-4ED2-A4A8-988229134F75}"/>
                </c:ext>
              </c:extLst>
            </c:dLbl>
            <c:dLbl>
              <c:idx val="8"/>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1-1926-4ED2-A4A8-988229134F75}"/>
                </c:ext>
              </c:extLst>
            </c:dLbl>
            <c:dLbl>
              <c:idx val="9"/>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3-1926-4ED2-A4A8-988229134F75}"/>
                </c:ext>
              </c:extLst>
            </c:dLbl>
            <c:dLbl>
              <c:idx val="10"/>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5-1926-4ED2-A4A8-988229134F75}"/>
                </c:ext>
              </c:extLst>
            </c:dLbl>
            <c:dLbl>
              <c:idx val="11"/>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7-1926-4ED2-A4A8-988229134F75}"/>
                </c:ext>
              </c:extLst>
            </c:dLbl>
            <c:dLbl>
              <c:idx val="12"/>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80000"/>
                          <a:lumOff val="2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9-1926-4ED2-A4A8-988229134F75}"/>
                </c:ext>
              </c:extLst>
            </c:dLbl>
            <c:dLbl>
              <c:idx val="13"/>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80000"/>
                          <a:lumOff val="2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B-1926-4ED2-A4A8-988229134F75}"/>
                </c:ext>
              </c:extLst>
            </c:dLbl>
            <c:dLbl>
              <c:idx val="14"/>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lumMod val="80000"/>
                          <a:lumOff val="2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D-1926-4ED2-A4A8-988229134F75}"/>
                </c:ext>
              </c:extLst>
            </c:dLbl>
            <c:numFmt formatCode="0.00%" sourceLinked="0"/>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'معجون طماطم15'!$A$2:$A$2389</c:f>
              <c:strCache>
                <c:ptCount val="14"/>
                <c:pt idx="0">
                  <c:v>هاينز معجون البندورة</c:v>
                </c:pt>
                <c:pt idx="1">
                  <c:v>لزيزة معجون بندورة</c:v>
                </c:pt>
                <c:pt idx="2">
                  <c:v>بندورة بريزي</c:v>
                </c:pt>
                <c:pt idx="3">
                  <c:v>الكسيح رب البندورة</c:v>
                </c:pt>
                <c:pt idx="4">
                  <c:v>بندورة ابراهيم</c:v>
                </c:pt>
                <c:pt idx="5">
                  <c:v>معجون بندورة أنا</c:v>
                </c:pt>
                <c:pt idx="6">
                  <c:v>معجون بندورة امازون بكيت</c:v>
                </c:pt>
                <c:pt idx="7">
                  <c:v>معجون البندورة عيدن </c:v>
                </c:pt>
                <c:pt idx="8">
                  <c:v>الربيع اول قطفه بندورة </c:v>
                </c:pt>
                <c:pt idx="9">
                  <c:v>بندورة لزيزة ايطالية</c:v>
                </c:pt>
                <c:pt idx="10">
                  <c:v>بندورة تامي</c:v>
                </c:pt>
                <c:pt idx="11">
                  <c:v>لونا معجون بندورة</c:v>
                </c:pt>
                <c:pt idx="12">
                  <c:v>لاكنور معجون بندورة </c:v>
                </c:pt>
                <c:pt idx="13">
                  <c:v>بيج فارم صلصة بندورة </c:v>
                </c:pt>
              </c:strCache>
            </c:strRef>
          </c:cat>
          <c:val>
            <c:numRef>
              <c:f>'معجون طماطم15'!$B$2:$B$2389</c:f>
              <c:numCache>
                <c:formatCode>General</c:formatCode>
                <c:ptCount val="14"/>
                <c:pt idx="0">
                  <c:v>386</c:v>
                </c:pt>
                <c:pt idx="1">
                  <c:v>172</c:v>
                </c:pt>
                <c:pt idx="2">
                  <c:v>122</c:v>
                </c:pt>
                <c:pt idx="3">
                  <c:v>109</c:v>
                </c:pt>
                <c:pt idx="4">
                  <c:v>108</c:v>
                </c:pt>
                <c:pt idx="5">
                  <c:v>102</c:v>
                </c:pt>
                <c:pt idx="6">
                  <c:v>83</c:v>
                </c:pt>
                <c:pt idx="7">
                  <c:v>82</c:v>
                </c:pt>
                <c:pt idx="8">
                  <c:v>37</c:v>
                </c:pt>
                <c:pt idx="9">
                  <c:v>18</c:v>
                </c:pt>
                <c:pt idx="10">
                  <c:v>12</c:v>
                </c:pt>
                <c:pt idx="11">
                  <c:v>11</c:v>
                </c:pt>
                <c:pt idx="12">
                  <c:v>5</c:v>
                </c:pt>
                <c:pt idx="13">
                  <c:v>2</c:v>
                </c:pt>
              </c:numCache>
            </c:numRef>
          </c:val>
          <c:extLst>
            <c:ext xmlns:c16="http://schemas.microsoft.com/office/drawing/2014/chart" uri="{C3380CC4-5D6E-409C-BE32-E72D297353CC}">
              <c16:uniqueId val="{0000001E-1926-4ED2-A4A8-988229134F75}"/>
            </c:ext>
          </c:extLst>
        </c:ser>
        <c:dLbls>
          <c:dLblPos val="outEnd"/>
          <c:showLegendKey val="0"/>
          <c:showVal val="0"/>
          <c:showCatName val="1"/>
          <c:showSerName val="0"/>
          <c:showPercent val="1"/>
          <c:showBubbleSize val="0"/>
          <c:showLeaderLines val="1"/>
        </c:dLbls>
        <c:gapWidth val="150"/>
        <c:splitType val="val"/>
        <c:splitPos val="80"/>
        <c:secondPieSize val="75"/>
        <c:serLines>
          <c:spPr>
            <a:ln w="9525" cap="flat" cmpd="sng" algn="ctr">
              <a:solidFill>
                <a:schemeClr val="tx1">
                  <a:lumMod val="35000"/>
                  <a:lumOff val="65000"/>
                </a:schemeClr>
              </a:solidFill>
              <a:round/>
            </a:ln>
            <a:effectLst/>
          </c:spPr>
        </c:serLines>
      </c:of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Top</a:t>
            </a:r>
            <a:r>
              <a:rPr lang="en-US" baseline="0"/>
              <a:t> 20 of 2-itemset sales</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6.0157636009533097E-2"/>
          <c:y val="0"/>
          <c:w val="0.91592603276069529"/>
          <c:h val="0.73655851208254142"/>
        </c:manualLayout>
      </c:layout>
      <c:barChart>
        <c:barDir val="col"/>
        <c:grouping val="clustered"/>
        <c:varyColors val="0"/>
        <c:ser>
          <c:idx val="0"/>
          <c:order val="0"/>
          <c:tx>
            <c:strRef>
              <c:f>Sheet1!$B$1</c:f>
              <c:strCache>
                <c:ptCount val="1"/>
                <c:pt idx="0">
                  <c:v>Number of sales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Sheet1!$A$2:$A$21</c:f>
              <c:strCache>
                <c:ptCount val="20"/>
                <c:pt idx="0">
                  <c:v>بسكوت, شوكلاتة</c:v>
                </c:pt>
                <c:pt idx="1">
                  <c:v>شيبس, شوكلاتة</c:v>
                </c:pt>
                <c:pt idx="2">
                  <c:v>عصير, شوكلاتة</c:v>
                </c:pt>
                <c:pt idx="3">
                  <c:v>شيبس, بسكوت</c:v>
                </c:pt>
                <c:pt idx="4">
                  <c:v>عصير, بسكوت</c:v>
                </c:pt>
                <c:pt idx="5">
                  <c:v>مشروب غازي, شوكلاتة</c:v>
                </c:pt>
                <c:pt idx="6">
                  <c:v>محارم, شوكلاتة</c:v>
                </c:pt>
                <c:pt idx="7">
                  <c:v>عصير, شيبس</c:v>
                </c:pt>
                <c:pt idx="8">
                  <c:v>مشروب غازي, عصير</c:v>
                </c:pt>
                <c:pt idx="9">
                  <c:v>أرز, شوكلاتة</c:v>
                </c:pt>
                <c:pt idx="10">
                  <c:v>مشروب غازي, بسكوت</c:v>
                </c:pt>
                <c:pt idx="11">
                  <c:v>محارم, بسكوت</c:v>
                </c:pt>
                <c:pt idx="12">
                  <c:v>محارم, أرز</c:v>
                </c:pt>
                <c:pt idx="13">
                  <c:v>أرز, بسكوت</c:v>
                </c:pt>
                <c:pt idx="14">
                  <c:v>مرتديلا, شوكلاتة</c:v>
                </c:pt>
                <c:pt idx="15">
                  <c:v>حليب, شوكلاتة</c:v>
                </c:pt>
                <c:pt idx="16">
                  <c:v>بيجلا, شوكلاتة</c:v>
                </c:pt>
                <c:pt idx="17">
                  <c:v>علكة, شوكلاتة</c:v>
                </c:pt>
                <c:pt idx="18">
                  <c:v>بودينج, شوكلاتة</c:v>
                </c:pt>
                <c:pt idx="19">
                  <c:v>بيجلا, بسكوت</c:v>
                </c:pt>
              </c:strCache>
            </c:strRef>
          </c:cat>
          <c:val>
            <c:numRef>
              <c:f>Sheet1!$B$2:$B$21</c:f>
              <c:numCache>
                <c:formatCode>General</c:formatCode>
                <c:ptCount val="20"/>
                <c:pt idx="0">
                  <c:v>1215</c:v>
                </c:pt>
                <c:pt idx="1">
                  <c:v>1045</c:v>
                </c:pt>
                <c:pt idx="2">
                  <c:v>816</c:v>
                </c:pt>
                <c:pt idx="3">
                  <c:v>757</c:v>
                </c:pt>
                <c:pt idx="4">
                  <c:v>614</c:v>
                </c:pt>
                <c:pt idx="5">
                  <c:v>508</c:v>
                </c:pt>
                <c:pt idx="6">
                  <c:v>474</c:v>
                </c:pt>
                <c:pt idx="7">
                  <c:v>471</c:v>
                </c:pt>
                <c:pt idx="8">
                  <c:v>435</c:v>
                </c:pt>
                <c:pt idx="9">
                  <c:v>432</c:v>
                </c:pt>
                <c:pt idx="10">
                  <c:v>369</c:v>
                </c:pt>
                <c:pt idx="11">
                  <c:v>336</c:v>
                </c:pt>
                <c:pt idx="12">
                  <c:v>327</c:v>
                </c:pt>
                <c:pt idx="13">
                  <c:v>312</c:v>
                </c:pt>
                <c:pt idx="14">
                  <c:v>308</c:v>
                </c:pt>
                <c:pt idx="15">
                  <c:v>304</c:v>
                </c:pt>
                <c:pt idx="16">
                  <c:v>300</c:v>
                </c:pt>
                <c:pt idx="17">
                  <c:v>294</c:v>
                </c:pt>
                <c:pt idx="18">
                  <c:v>292</c:v>
                </c:pt>
                <c:pt idx="19">
                  <c:v>275</c:v>
                </c:pt>
              </c:numCache>
            </c:numRef>
          </c:val>
          <c:extLst>
            <c:ext xmlns:c16="http://schemas.microsoft.com/office/drawing/2014/chart" uri="{C3380CC4-5D6E-409C-BE32-E72D297353CC}">
              <c16:uniqueId val="{00000000-CE08-4AAD-9D7E-039555D63F5E}"/>
            </c:ext>
          </c:extLst>
        </c:ser>
        <c:dLbls>
          <c:showLegendKey val="0"/>
          <c:showVal val="1"/>
          <c:showCatName val="0"/>
          <c:showSerName val="0"/>
          <c:showPercent val="0"/>
          <c:showBubbleSize val="0"/>
        </c:dLbls>
        <c:gapWidth val="150"/>
        <c:overlap val="-25"/>
        <c:axId val="247374856"/>
        <c:axId val="247370936"/>
      </c:barChart>
      <c:catAx>
        <c:axId val="2473748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47370936"/>
        <c:crosses val="autoZero"/>
        <c:auto val="1"/>
        <c:lblAlgn val="ctr"/>
        <c:lblOffset val="100"/>
        <c:noMultiLvlLbl val="0"/>
      </c:catAx>
      <c:valAx>
        <c:axId val="247370936"/>
        <c:scaling>
          <c:orientation val="minMax"/>
        </c:scaling>
        <c:delete val="1"/>
        <c:axPos val="l"/>
        <c:numFmt formatCode="General" sourceLinked="1"/>
        <c:majorTickMark val="none"/>
        <c:minorTickMark val="none"/>
        <c:tickLblPos val="nextTo"/>
        <c:crossAx val="24737485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Top</a:t>
            </a:r>
            <a:r>
              <a:rPr lang="en-US" baseline="0"/>
              <a:t> 20 of 3-itemset sales</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Sheet2!$B$1</c:f>
              <c:strCache>
                <c:ptCount val="1"/>
                <c:pt idx="0">
                  <c:v>Number of sales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Sheet2!$A$2:$A$21</c:f>
              <c:strCache>
                <c:ptCount val="20"/>
                <c:pt idx="0">
                  <c:v>شيبس, بسكوت, شوكلاتة</c:v>
                </c:pt>
                <c:pt idx="1">
                  <c:v>عصير, بسكوت, شوكلاتة</c:v>
                </c:pt>
                <c:pt idx="2">
                  <c:v>عصير, شيبس, شوكلاتة</c:v>
                </c:pt>
                <c:pt idx="3">
                  <c:v>عصير, شيبس, بسكوت</c:v>
                </c:pt>
                <c:pt idx="4">
                  <c:v>محارم, بسكوت, شوكلاتة</c:v>
                </c:pt>
                <c:pt idx="5">
                  <c:v>مشروب غازي, بسكوت, شوكلاتة</c:v>
                </c:pt>
                <c:pt idx="6">
                  <c:v>مشروب غازي, عصير, شوكلاتة</c:v>
                </c:pt>
                <c:pt idx="7">
                  <c:v>أرز, بسكوت, شوكلاتة</c:v>
                </c:pt>
                <c:pt idx="8">
                  <c:v>بيجلا, بسكوت, شوكلاتة</c:v>
                </c:pt>
                <c:pt idx="9">
                  <c:v>مشروب غازي, شيبس, شوكلاتة</c:v>
                </c:pt>
                <c:pt idx="10">
                  <c:v>مشروب غازي, عصير, بسكوت</c:v>
                </c:pt>
                <c:pt idx="11">
                  <c:v>محارم, أرز, شوكلاتة</c:v>
                </c:pt>
                <c:pt idx="12">
                  <c:v>محارم, شيبس, شوكلاتة</c:v>
                </c:pt>
                <c:pt idx="13">
                  <c:v>محارم, عصير, شوكلاتة</c:v>
                </c:pt>
                <c:pt idx="14">
                  <c:v>بودينج, شيبس, شوكلاتة</c:v>
                </c:pt>
                <c:pt idx="15">
                  <c:v>مرتديلا, بسكوت, شوكلاتة</c:v>
                </c:pt>
                <c:pt idx="16">
                  <c:v>بيجلا, شيبس, شوكلاتة</c:v>
                </c:pt>
                <c:pt idx="17">
                  <c:v>حليب, بسكوت, شوكلاتة</c:v>
                </c:pt>
                <c:pt idx="18">
                  <c:v>علكة, بسكوت, شوكلاتة</c:v>
                </c:pt>
                <c:pt idx="19">
                  <c:v>بودينج, بسكوت, شوكلاتة</c:v>
                </c:pt>
              </c:strCache>
            </c:strRef>
          </c:cat>
          <c:val>
            <c:numRef>
              <c:f>Sheet2!$B$2:$B$21</c:f>
              <c:numCache>
                <c:formatCode>General</c:formatCode>
                <c:ptCount val="20"/>
                <c:pt idx="0">
                  <c:v>450</c:v>
                </c:pt>
                <c:pt idx="1">
                  <c:v>344</c:v>
                </c:pt>
                <c:pt idx="2">
                  <c:v>263</c:v>
                </c:pt>
                <c:pt idx="3">
                  <c:v>226</c:v>
                </c:pt>
                <c:pt idx="4">
                  <c:v>215</c:v>
                </c:pt>
                <c:pt idx="5">
                  <c:v>206</c:v>
                </c:pt>
                <c:pt idx="6">
                  <c:v>204</c:v>
                </c:pt>
                <c:pt idx="7">
                  <c:v>170</c:v>
                </c:pt>
                <c:pt idx="8">
                  <c:v>167</c:v>
                </c:pt>
                <c:pt idx="9">
                  <c:v>153</c:v>
                </c:pt>
                <c:pt idx="10">
                  <c:v>151</c:v>
                </c:pt>
                <c:pt idx="11">
                  <c:v>147</c:v>
                </c:pt>
                <c:pt idx="12">
                  <c:v>143</c:v>
                </c:pt>
                <c:pt idx="13">
                  <c:v>142</c:v>
                </c:pt>
                <c:pt idx="14">
                  <c:v>141</c:v>
                </c:pt>
                <c:pt idx="15">
                  <c:v>140</c:v>
                </c:pt>
                <c:pt idx="16">
                  <c:v>135</c:v>
                </c:pt>
                <c:pt idx="17">
                  <c:v>131</c:v>
                </c:pt>
                <c:pt idx="18">
                  <c:v>129</c:v>
                </c:pt>
                <c:pt idx="19">
                  <c:v>127</c:v>
                </c:pt>
              </c:numCache>
            </c:numRef>
          </c:val>
          <c:extLst>
            <c:ext xmlns:c16="http://schemas.microsoft.com/office/drawing/2014/chart" uri="{C3380CC4-5D6E-409C-BE32-E72D297353CC}">
              <c16:uniqueId val="{00000000-1728-44B0-BF72-006697A1753C}"/>
            </c:ext>
          </c:extLst>
        </c:ser>
        <c:dLbls>
          <c:showLegendKey val="0"/>
          <c:showVal val="1"/>
          <c:showCatName val="0"/>
          <c:showSerName val="0"/>
          <c:showPercent val="0"/>
          <c:showBubbleSize val="0"/>
        </c:dLbls>
        <c:gapWidth val="150"/>
        <c:overlap val="-25"/>
        <c:axId val="247368192"/>
        <c:axId val="247368584"/>
      </c:barChart>
      <c:catAx>
        <c:axId val="2473681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47368584"/>
        <c:crosses val="autoZero"/>
        <c:auto val="1"/>
        <c:lblAlgn val="ctr"/>
        <c:lblOffset val="100"/>
        <c:noMultiLvlLbl val="0"/>
      </c:catAx>
      <c:valAx>
        <c:axId val="247368584"/>
        <c:scaling>
          <c:orientation val="minMax"/>
        </c:scaling>
        <c:delete val="1"/>
        <c:axPos val="l"/>
        <c:numFmt formatCode="General" sourceLinked="1"/>
        <c:majorTickMark val="none"/>
        <c:minorTickMark val="none"/>
        <c:tickLblPos val="nextTo"/>
        <c:crossAx val="24736819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b="0" i="0" u="none" strike="noStrike" kern="1200" baseline="0">
              <a:solidFill>
                <a:schemeClr val="dk1">
                  <a:lumMod val="65000"/>
                  <a:lumOff val="35000"/>
                </a:schemeClr>
              </a:solidFill>
              <a:effectLst/>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Number of sales</c:v>
                </c:pt>
              </c:strCache>
            </c:strRef>
          </c:tx>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Sheet1!$A$2:$A$21</c:f>
              <c:strCache>
                <c:ptCount val="20"/>
                <c:pt idx="0">
                  <c:v>كندر جوي بنات, كندر جوي أولاد, نوتيلا شوكلاتة دهن</c:v>
                </c:pt>
                <c:pt idx="1">
                  <c:v>سيليت ملح, الشلة / الراية سكر, صن وايت أرز</c:v>
                </c:pt>
                <c:pt idx="2">
                  <c:v>أبوعيطه شعيرية, الشلة / الراية سكر, صن وايت أرز</c:v>
                </c:pt>
                <c:pt idx="3">
                  <c:v>كندر جوي بنات, كندر جوي أولاد, كولا مشكل</c:v>
                </c:pt>
                <c:pt idx="4">
                  <c:v>الشلة / الراية سكر, محارم علاء الدين, صن وايت أرز</c:v>
                </c:pt>
                <c:pt idx="5">
                  <c:v>كندر جوي بنات, كندر جوي أولاد, شوكلاتة كندر بوينو بالشوكلاتة</c:v>
                </c:pt>
                <c:pt idx="6">
                  <c:v>صافي زيت ذرة, الشلة / الراية سكر, صن وايت أرز</c:v>
                </c:pt>
                <c:pt idx="7">
                  <c:v>صافي زيت ذرة, الشلة / الراية سكر, محارم علاء الدين</c:v>
                </c:pt>
                <c:pt idx="8">
                  <c:v>بينار بودينح فراولة, بينار بودينج شوكولاتة, بينار بودينج موز</c:v>
                </c:pt>
                <c:pt idx="9">
                  <c:v>سيليت ملح, الشلة / الراية سكر, محارم علاء الدين</c:v>
                </c:pt>
                <c:pt idx="10">
                  <c:v>أبوعيطه شعيرية, محارم علاء الدين, صن وايت أرز</c:v>
                </c:pt>
                <c:pt idx="11">
                  <c:v>كندر جوي بنات, كندر جوي أولاد, سفن دايز شوكولاتة</c:v>
                </c:pt>
                <c:pt idx="12">
                  <c:v>صافي زيت ذرة, اريال وايت روز, محارم علاء الدين</c:v>
                </c:pt>
                <c:pt idx="13">
                  <c:v>سيليت ملح, صافي زيت ذرة, الشلة / الراية سكر</c:v>
                </c:pt>
                <c:pt idx="14">
                  <c:v>صافي زيت ذرة, محارم علاء الدين, صن وايت أرز</c:v>
                </c:pt>
                <c:pt idx="15">
                  <c:v>أبوعيطه شعيرية, الشلة / الراية سكر, محارم علاء الدين</c:v>
                </c:pt>
                <c:pt idx="16">
                  <c:v>سميد فلة, طحين اكسترا القمح الذهبي, صافي زيت ذرة</c:v>
                </c:pt>
                <c:pt idx="17">
                  <c:v>أبوعيطه شعيرية, صافي زيت ذرة, محارم علاء الدين</c:v>
                </c:pt>
                <c:pt idx="18">
                  <c:v>شاي ليبتون, صافي زيت ذرة, محارم علاء الدين</c:v>
                </c:pt>
                <c:pt idx="19">
                  <c:v>اريال وايت روز, محارم علاء الدين, صن وايت أرز</c:v>
                </c:pt>
              </c:strCache>
            </c:strRef>
          </c:cat>
          <c:val>
            <c:numRef>
              <c:f>Sheet1!$B$2:$B$21</c:f>
              <c:numCache>
                <c:formatCode>General</c:formatCode>
                <c:ptCount val="20"/>
                <c:pt idx="0">
                  <c:v>28</c:v>
                </c:pt>
                <c:pt idx="1">
                  <c:v>27</c:v>
                </c:pt>
                <c:pt idx="2">
                  <c:v>25</c:v>
                </c:pt>
                <c:pt idx="3">
                  <c:v>23</c:v>
                </c:pt>
                <c:pt idx="4">
                  <c:v>22</c:v>
                </c:pt>
                <c:pt idx="5">
                  <c:v>22</c:v>
                </c:pt>
                <c:pt idx="6">
                  <c:v>21</c:v>
                </c:pt>
                <c:pt idx="7">
                  <c:v>21</c:v>
                </c:pt>
                <c:pt idx="8">
                  <c:v>21</c:v>
                </c:pt>
                <c:pt idx="9">
                  <c:v>21</c:v>
                </c:pt>
                <c:pt idx="10">
                  <c:v>21</c:v>
                </c:pt>
                <c:pt idx="11">
                  <c:v>21</c:v>
                </c:pt>
                <c:pt idx="12">
                  <c:v>21</c:v>
                </c:pt>
                <c:pt idx="13">
                  <c:v>20</c:v>
                </c:pt>
                <c:pt idx="14">
                  <c:v>20</c:v>
                </c:pt>
                <c:pt idx="15">
                  <c:v>19</c:v>
                </c:pt>
                <c:pt idx="16">
                  <c:v>19</c:v>
                </c:pt>
                <c:pt idx="17">
                  <c:v>19</c:v>
                </c:pt>
                <c:pt idx="18">
                  <c:v>19</c:v>
                </c:pt>
                <c:pt idx="19">
                  <c:v>19</c:v>
                </c:pt>
              </c:numCache>
            </c:numRef>
          </c:val>
          <c:extLst>
            <c:ext xmlns:c16="http://schemas.microsoft.com/office/drawing/2014/chart" uri="{C3380CC4-5D6E-409C-BE32-E72D297353CC}">
              <c16:uniqueId val="{00000000-C866-40F1-86E2-613C97CEBC1C}"/>
            </c:ext>
          </c:extLst>
        </c:ser>
        <c:dLbls>
          <c:dLblPos val="inEnd"/>
          <c:showLegendKey val="0"/>
          <c:showVal val="1"/>
          <c:showCatName val="0"/>
          <c:showSerName val="0"/>
          <c:showPercent val="0"/>
          <c:showBubbleSize val="0"/>
        </c:dLbls>
        <c:gapWidth val="41"/>
        <c:axId val="337051824"/>
        <c:axId val="337055744"/>
      </c:barChart>
      <c:catAx>
        <c:axId val="33705182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effectLst/>
                <a:latin typeface="+mn-lt"/>
                <a:ea typeface="+mn-ea"/>
                <a:cs typeface="+mn-cs"/>
              </a:defRPr>
            </a:pPr>
            <a:endParaRPr lang="en-US"/>
          </a:p>
        </c:txPr>
        <c:crossAx val="337055744"/>
        <c:crosses val="autoZero"/>
        <c:auto val="1"/>
        <c:lblAlgn val="ctr"/>
        <c:lblOffset val="100"/>
        <c:noMultiLvlLbl val="0"/>
      </c:catAx>
      <c:valAx>
        <c:axId val="337055744"/>
        <c:scaling>
          <c:orientation val="minMax"/>
        </c:scaling>
        <c:delete val="1"/>
        <c:axPos val="l"/>
        <c:numFmt formatCode="General" sourceLinked="1"/>
        <c:majorTickMark val="none"/>
        <c:minorTickMark val="none"/>
        <c:tickLblPos val="nextTo"/>
        <c:crossAx val="337051824"/>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Sheet2!$B$1</c:f>
              <c:strCache>
                <c:ptCount val="1"/>
                <c:pt idx="0">
                  <c:v>Number of sales</c:v>
                </c:pt>
              </c:strCache>
            </c:strRef>
          </c:tx>
          <c:spPr>
            <a:solidFill>
              <a:schemeClr val="accent5"/>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Sheet2!$A$2:$A$21</c:f>
              <c:strCache>
                <c:ptCount val="20"/>
                <c:pt idx="0">
                  <c:v>كندر جوي بنات, كندر جوي أولاد</c:v>
                </c:pt>
                <c:pt idx="1">
                  <c:v>الشلة / الراية سكر, صن وايت أرز</c:v>
                </c:pt>
                <c:pt idx="2">
                  <c:v>سميد فلة, طحين اكسترا القمح الذهبي</c:v>
                </c:pt>
                <c:pt idx="3">
                  <c:v>صافي زيت ذرة, صن وايت أرز</c:v>
                </c:pt>
                <c:pt idx="4">
                  <c:v>محارم علاء الدين, صن وايت أرز</c:v>
                </c:pt>
                <c:pt idx="5">
                  <c:v>اريال وايت روز, صن وايت أرز</c:v>
                </c:pt>
                <c:pt idx="6">
                  <c:v>صافي زيت ذرة, الشلة / الراية سكر</c:v>
                </c:pt>
                <c:pt idx="7">
                  <c:v>اريال وايت روز, محارم علاء الدين</c:v>
                </c:pt>
                <c:pt idx="8">
                  <c:v>مياه معدنية اروى, كولا مشكل</c:v>
                </c:pt>
                <c:pt idx="9">
                  <c:v>خبز صغير, كولا مشكل</c:v>
                </c:pt>
                <c:pt idx="10">
                  <c:v>صافي زيت ذرة, محارم علاء الدين</c:v>
                </c:pt>
                <c:pt idx="11">
                  <c:v>سيليت ملح, الشلة / الراية سكر</c:v>
                </c:pt>
                <c:pt idx="12">
                  <c:v>الشلة / الراية سكر, محارم علاء الدين</c:v>
                </c:pt>
                <c:pt idx="13">
                  <c:v>أبوعيطه شعيرية, صن وايت أرز</c:v>
                </c:pt>
                <c:pt idx="14">
                  <c:v>شوكلاتة كندر بوينو ابيض, شوكلاتة كندر بوينو بالشوكلاتة</c:v>
                </c:pt>
                <c:pt idx="15">
                  <c:v>سيليت ملح, صن وايت أرز</c:v>
                </c:pt>
                <c:pt idx="16">
                  <c:v>اولويز العادي, محارم علاء الدين</c:v>
                </c:pt>
                <c:pt idx="17">
                  <c:v>فريشر مشروب مشكل, كولا مشكل</c:v>
                </c:pt>
                <c:pt idx="18">
                  <c:v>شاي ليبتون, محارم علاء الدين</c:v>
                </c:pt>
                <c:pt idx="19">
                  <c:v>نوتيلا شوكلاتة دهن, محارم علاء الدين</c:v>
                </c:pt>
              </c:strCache>
            </c:strRef>
          </c:cat>
          <c:val>
            <c:numRef>
              <c:f>Sheet2!$B$2:$B$21</c:f>
              <c:numCache>
                <c:formatCode>General</c:formatCode>
                <c:ptCount val="20"/>
                <c:pt idx="0">
                  <c:v>180</c:v>
                </c:pt>
                <c:pt idx="1">
                  <c:v>100</c:v>
                </c:pt>
                <c:pt idx="2">
                  <c:v>87</c:v>
                </c:pt>
                <c:pt idx="3">
                  <c:v>79</c:v>
                </c:pt>
                <c:pt idx="4">
                  <c:v>78</c:v>
                </c:pt>
                <c:pt idx="5">
                  <c:v>71</c:v>
                </c:pt>
                <c:pt idx="6">
                  <c:v>67</c:v>
                </c:pt>
                <c:pt idx="7">
                  <c:v>67</c:v>
                </c:pt>
                <c:pt idx="8">
                  <c:v>65</c:v>
                </c:pt>
                <c:pt idx="9">
                  <c:v>65</c:v>
                </c:pt>
                <c:pt idx="10">
                  <c:v>65</c:v>
                </c:pt>
                <c:pt idx="11">
                  <c:v>64</c:v>
                </c:pt>
                <c:pt idx="12">
                  <c:v>63</c:v>
                </c:pt>
                <c:pt idx="13">
                  <c:v>63</c:v>
                </c:pt>
                <c:pt idx="14">
                  <c:v>61</c:v>
                </c:pt>
                <c:pt idx="15">
                  <c:v>61</c:v>
                </c:pt>
                <c:pt idx="16">
                  <c:v>59</c:v>
                </c:pt>
                <c:pt idx="17">
                  <c:v>57</c:v>
                </c:pt>
                <c:pt idx="18">
                  <c:v>57</c:v>
                </c:pt>
                <c:pt idx="19">
                  <c:v>57</c:v>
                </c:pt>
              </c:numCache>
            </c:numRef>
          </c:val>
          <c:extLst>
            <c:ext xmlns:c16="http://schemas.microsoft.com/office/drawing/2014/chart" uri="{C3380CC4-5D6E-409C-BE32-E72D297353CC}">
              <c16:uniqueId val="{00000000-FD62-4243-8FAC-43BD319663BB}"/>
            </c:ext>
          </c:extLst>
        </c:ser>
        <c:dLbls>
          <c:dLblPos val="outEnd"/>
          <c:showLegendKey val="0"/>
          <c:showVal val="1"/>
          <c:showCatName val="0"/>
          <c:showSerName val="0"/>
          <c:showPercent val="0"/>
          <c:showBubbleSize val="0"/>
        </c:dLbls>
        <c:gapWidth val="444"/>
        <c:overlap val="-90"/>
        <c:axId val="381838424"/>
        <c:axId val="381830192"/>
      </c:barChart>
      <c:catAx>
        <c:axId val="3818384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381830192"/>
        <c:crosses val="autoZero"/>
        <c:auto val="1"/>
        <c:lblAlgn val="ctr"/>
        <c:lblOffset val="100"/>
        <c:noMultiLvlLbl val="0"/>
      </c:catAx>
      <c:valAx>
        <c:axId val="381830192"/>
        <c:scaling>
          <c:orientation val="minMax"/>
        </c:scaling>
        <c:delete val="1"/>
        <c:axPos val="l"/>
        <c:numFmt formatCode="General" sourceLinked="1"/>
        <c:majorTickMark val="none"/>
        <c:minorTickMark val="none"/>
        <c:tickLblPos val="nextTo"/>
        <c:crossAx val="3818384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n-US"/>
          </a:p>
        </c:rich>
      </c:tx>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شوكولاته!$B$1</c:f>
              <c:strCache>
                <c:ptCount val="1"/>
                <c:pt idx="0">
                  <c:v>ItemFrequincy </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E282-4464-8756-4D0F6F6CB9DA}"/>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E282-4464-8756-4D0F6F6CB9DA}"/>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E282-4464-8756-4D0F6F6CB9DA}"/>
              </c:ext>
            </c:extLst>
          </c:dPt>
          <c:dPt>
            <c:idx val="3"/>
            <c:bubble3D val="0"/>
            <c:explosion val="1"/>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E282-4464-8756-4D0F6F6CB9DA}"/>
              </c:ext>
            </c:extLst>
          </c:dPt>
          <c:dPt>
            <c:idx val="4"/>
            <c:bubble3D val="0"/>
            <c:explosion val="2"/>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E282-4464-8756-4D0F6F6CB9DA}"/>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E282-4464-8756-4D0F6F6CB9DA}"/>
              </c:ext>
            </c:extLst>
          </c:dPt>
          <c:dPt>
            <c:idx val="6"/>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D-E282-4464-8756-4D0F6F6CB9DA}"/>
              </c:ext>
            </c:extLst>
          </c:dPt>
          <c:dPt>
            <c:idx val="7"/>
            <c:bubble3D val="0"/>
            <c:spPr>
              <a:solidFill>
                <a:schemeClr val="accent2">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F-E282-4464-8756-4D0F6F6CB9DA}"/>
              </c:ext>
            </c:extLst>
          </c:dPt>
          <c:dPt>
            <c:idx val="8"/>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1-E282-4464-8756-4D0F6F6CB9DA}"/>
              </c:ext>
            </c:extLst>
          </c:dPt>
          <c:dPt>
            <c:idx val="9"/>
            <c:bubble3D val="0"/>
            <c:spPr>
              <a:solidFill>
                <a:schemeClr val="accent4">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3-E282-4464-8756-4D0F6F6CB9DA}"/>
              </c:ext>
            </c:extLst>
          </c:dPt>
          <c:dPt>
            <c:idx val="10"/>
            <c:bubble3D val="0"/>
            <c:spPr>
              <a:solidFill>
                <a:schemeClr val="accent5">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5-E282-4464-8756-4D0F6F6CB9DA}"/>
              </c:ext>
            </c:extLst>
          </c:dPt>
          <c:dPt>
            <c:idx val="11"/>
            <c:bubble3D val="0"/>
            <c:spPr>
              <a:solidFill>
                <a:schemeClr val="accent6">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7-E282-4464-8756-4D0F6F6CB9DA}"/>
              </c:ext>
            </c:extLst>
          </c:dPt>
          <c:dPt>
            <c:idx val="12"/>
            <c:bubble3D val="0"/>
            <c:spPr>
              <a:solidFill>
                <a:schemeClr val="accent1">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9-E282-4464-8756-4D0F6F6CB9DA}"/>
              </c:ext>
            </c:extLst>
          </c:dPt>
          <c:dPt>
            <c:idx val="13"/>
            <c:bubble3D val="0"/>
            <c:spPr>
              <a:solidFill>
                <a:schemeClr val="accent2">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B-E282-4464-8756-4D0F6F6CB9DA}"/>
              </c:ext>
            </c:extLst>
          </c:dPt>
          <c:dPt>
            <c:idx val="14"/>
            <c:bubble3D val="0"/>
            <c:spPr>
              <a:solidFill>
                <a:schemeClr val="accent3">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D-E282-4464-8756-4D0F6F6CB9DA}"/>
              </c:ext>
            </c:extLst>
          </c:dPt>
          <c:dPt>
            <c:idx val="15"/>
            <c:bubble3D val="0"/>
            <c:spPr>
              <a:solidFill>
                <a:schemeClr val="accent4">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F-E282-4464-8756-4D0F6F6CB9DA}"/>
              </c:ext>
            </c:extLst>
          </c:dPt>
          <c:dPt>
            <c:idx val="16"/>
            <c:bubble3D val="0"/>
            <c:spPr>
              <a:solidFill>
                <a:schemeClr val="accent5">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21-E282-4464-8756-4D0F6F6CB9DA}"/>
              </c:ext>
            </c:extLst>
          </c:dPt>
          <c:dPt>
            <c:idx val="17"/>
            <c:bubble3D val="0"/>
            <c:spPr>
              <a:solidFill>
                <a:schemeClr val="accent6">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23-E282-4464-8756-4D0F6F6CB9DA}"/>
              </c:ext>
            </c:extLst>
          </c:dPt>
          <c:dPt>
            <c:idx val="18"/>
            <c:bubble3D val="0"/>
            <c:spPr>
              <a:solidFill>
                <a:schemeClr val="accent1">
                  <a:lumMod val="8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25-E282-4464-8756-4D0F6F6CB9DA}"/>
              </c:ext>
            </c:extLst>
          </c:dPt>
          <c:dPt>
            <c:idx val="19"/>
            <c:bubble3D val="0"/>
            <c:spPr>
              <a:solidFill>
                <a:schemeClr val="accent2">
                  <a:lumMod val="8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27-E282-4464-8756-4D0F6F6CB9DA}"/>
              </c:ext>
            </c:extLst>
          </c:dPt>
          <c:dLbls>
            <c:dLbl>
              <c:idx val="0"/>
              <c:layout>
                <c:manualLayout>
                  <c:x val="-1.5732472112371505E-2"/>
                  <c:y val="-2.6663508820356768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282-4464-8756-4D0F6F6CB9DA}"/>
                </c:ext>
              </c:extLst>
            </c:dLbl>
            <c:dLbl>
              <c:idx val="1"/>
              <c:layout>
                <c:manualLayout>
                  <c:x val="-2.8808944770172783E-3"/>
                  <c:y val="-4.964631188112472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2"/>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282-4464-8756-4D0F6F6CB9DA}"/>
                </c:ext>
              </c:extLst>
            </c:dLbl>
            <c:dLbl>
              <c:idx val="2"/>
              <c:layout>
                <c:manualLayout>
                  <c:x val="3.2719858449996822E-2"/>
                  <c:y val="-1.0605193183888813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3"/>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282-4464-8756-4D0F6F6CB9DA}"/>
                </c:ext>
              </c:extLst>
            </c:dLbl>
            <c:dLbl>
              <c:idx val="3"/>
              <c:layout>
                <c:manualLayout>
                  <c:x val="3.3669152176325275E-2"/>
                  <c:y val="2.988358281093664E-3"/>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4"/>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E282-4464-8756-4D0F6F6CB9DA}"/>
                </c:ext>
              </c:extLst>
            </c:dLbl>
            <c:dLbl>
              <c:idx val="4"/>
              <c:layout>
                <c:manualLayout>
                  <c:x val="-3.518365336433054E-2"/>
                  <c:y val="-1.1805289944556804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5"/>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E282-4464-8756-4D0F6F6CB9DA}"/>
                </c:ext>
              </c:extLst>
            </c:dLbl>
            <c:dLbl>
              <c:idx val="5"/>
              <c:layout>
                <c:manualLayout>
                  <c:x val="-3.4753576605614879E-2"/>
                  <c:y val="-1.0173034450645834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6"/>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B-E282-4464-8756-4D0F6F6CB9DA}"/>
                </c:ext>
              </c:extLst>
            </c:dLbl>
            <c:dLbl>
              <c:idx val="6"/>
              <c:layout>
                <c:manualLayout>
                  <c:x val="-5.9217420415785059E-2"/>
                  <c:y val="1.990056715547165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lumMod val="60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D-E282-4464-8756-4D0F6F6CB9DA}"/>
                </c:ext>
              </c:extLst>
            </c:dLbl>
            <c:dLbl>
              <c:idx val="7"/>
              <c:layout>
                <c:manualLayout>
                  <c:x val="-1.6976733415509329E-2"/>
                  <c:y val="-4.3802608475564985E-3"/>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2">
                          <a:lumMod val="60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F-E282-4464-8756-4D0F6F6CB9DA}"/>
                </c:ext>
              </c:extLst>
            </c:dLbl>
            <c:dLbl>
              <c:idx val="8"/>
              <c:layout>
                <c:manualLayout>
                  <c:x val="-2.7315706384289769E-2"/>
                  <c:y val="-3.5287502904636834E-4"/>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3">
                          <a:lumMod val="60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1-E282-4464-8756-4D0F6F6CB9DA}"/>
                </c:ext>
              </c:extLst>
            </c:dLbl>
            <c:dLbl>
              <c:idx val="9"/>
              <c:layout>
                <c:manualLayout>
                  <c:x val="-1.7781556301102282E-2"/>
                  <c:y val="1.084929883362413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4">
                          <a:lumMod val="60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3-E282-4464-8756-4D0F6F6CB9DA}"/>
                </c:ext>
              </c:extLst>
            </c:dLbl>
            <c:dLbl>
              <c:idx val="10"/>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5">
                          <a:lumMod val="60000"/>
                        </a:schemeClr>
                      </a:solidFill>
                      <a:latin typeface="+mn-lt"/>
                      <a:ea typeface="+mn-ea"/>
                      <a:cs typeface="+mn-cs"/>
                    </a:defRPr>
                  </a:pPr>
                  <a:endParaRPr lang="en-US"/>
                </a:p>
              </c:txPr>
              <c:dLblPos val="bestFit"/>
              <c:showLegendKey val="0"/>
              <c:showVal val="1"/>
              <c:showCatName val="1"/>
              <c:showSerName val="0"/>
              <c:showPercent val="0"/>
              <c:showBubbleSize val="0"/>
              <c:extLst>
                <c:ext xmlns:c16="http://schemas.microsoft.com/office/drawing/2014/chart" uri="{C3380CC4-5D6E-409C-BE32-E72D297353CC}">
                  <c16:uniqueId val="{00000015-E282-4464-8756-4D0F6F6CB9DA}"/>
                </c:ext>
              </c:extLst>
            </c:dLbl>
            <c:dLbl>
              <c:idx val="11"/>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6">
                          <a:lumMod val="60000"/>
                        </a:schemeClr>
                      </a:solidFill>
                      <a:latin typeface="+mn-lt"/>
                      <a:ea typeface="+mn-ea"/>
                      <a:cs typeface="+mn-cs"/>
                    </a:defRPr>
                  </a:pPr>
                  <a:endParaRPr lang="en-US"/>
                </a:p>
              </c:txPr>
              <c:dLblPos val="bestFit"/>
              <c:showLegendKey val="0"/>
              <c:showVal val="1"/>
              <c:showCatName val="1"/>
              <c:showSerName val="0"/>
              <c:showPercent val="0"/>
              <c:showBubbleSize val="0"/>
              <c:extLst>
                <c:ext xmlns:c16="http://schemas.microsoft.com/office/drawing/2014/chart" uri="{C3380CC4-5D6E-409C-BE32-E72D297353CC}">
                  <c16:uniqueId val="{00000017-E282-4464-8756-4D0F6F6CB9DA}"/>
                </c:ext>
              </c:extLst>
            </c:dLbl>
            <c:dLbl>
              <c:idx val="12"/>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lumMod val="80000"/>
                          <a:lumOff val="20000"/>
                        </a:schemeClr>
                      </a:solidFill>
                      <a:latin typeface="+mn-lt"/>
                      <a:ea typeface="+mn-ea"/>
                      <a:cs typeface="+mn-cs"/>
                    </a:defRPr>
                  </a:pPr>
                  <a:endParaRPr lang="en-US"/>
                </a:p>
              </c:txPr>
              <c:dLblPos val="bestFit"/>
              <c:showLegendKey val="0"/>
              <c:showVal val="1"/>
              <c:showCatName val="1"/>
              <c:showSerName val="0"/>
              <c:showPercent val="0"/>
              <c:showBubbleSize val="0"/>
              <c:extLst>
                <c:ext xmlns:c16="http://schemas.microsoft.com/office/drawing/2014/chart" uri="{C3380CC4-5D6E-409C-BE32-E72D297353CC}">
                  <c16:uniqueId val="{00000019-E282-4464-8756-4D0F6F6CB9DA}"/>
                </c:ext>
              </c:extLst>
            </c:dLbl>
            <c:dLbl>
              <c:idx val="13"/>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2">
                          <a:lumMod val="80000"/>
                          <a:lumOff val="20000"/>
                        </a:schemeClr>
                      </a:solidFill>
                      <a:latin typeface="+mn-lt"/>
                      <a:ea typeface="+mn-ea"/>
                      <a:cs typeface="+mn-cs"/>
                    </a:defRPr>
                  </a:pPr>
                  <a:endParaRPr lang="en-US"/>
                </a:p>
              </c:txPr>
              <c:dLblPos val="bestFit"/>
              <c:showLegendKey val="0"/>
              <c:showVal val="1"/>
              <c:showCatName val="1"/>
              <c:showSerName val="0"/>
              <c:showPercent val="0"/>
              <c:showBubbleSize val="0"/>
              <c:extLst>
                <c:ext xmlns:c16="http://schemas.microsoft.com/office/drawing/2014/chart" uri="{C3380CC4-5D6E-409C-BE32-E72D297353CC}">
                  <c16:uniqueId val="{0000001B-E282-4464-8756-4D0F6F6CB9DA}"/>
                </c:ext>
              </c:extLst>
            </c:dLbl>
            <c:dLbl>
              <c:idx val="14"/>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3">
                          <a:lumMod val="80000"/>
                          <a:lumOff val="20000"/>
                        </a:schemeClr>
                      </a:solidFill>
                      <a:latin typeface="+mn-lt"/>
                      <a:ea typeface="+mn-ea"/>
                      <a:cs typeface="+mn-cs"/>
                    </a:defRPr>
                  </a:pPr>
                  <a:endParaRPr lang="en-US"/>
                </a:p>
              </c:txPr>
              <c:dLblPos val="bestFit"/>
              <c:showLegendKey val="0"/>
              <c:showVal val="1"/>
              <c:showCatName val="1"/>
              <c:showSerName val="0"/>
              <c:showPercent val="0"/>
              <c:showBubbleSize val="0"/>
              <c:extLst>
                <c:ext xmlns:c16="http://schemas.microsoft.com/office/drawing/2014/chart" uri="{C3380CC4-5D6E-409C-BE32-E72D297353CC}">
                  <c16:uniqueId val="{0000001D-E282-4464-8756-4D0F6F6CB9DA}"/>
                </c:ext>
              </c:extLst>
            </c:dLbl>
            <c:dLbl>
              <c:idx val="15"/>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4">
                          <a:lumMod val="80000"/>
                          <a:lumOff val="20000"/>
                        </a:schemeClr>
                      </a:solidFill>
                      <a:latin typeface="+mn-lt"/>
                      <a:ea typeface="+mn-ea"/>
                      <a:cs typeface="+mn-cs"/>
                    </a:defRPr>
                  </a:pPr>
                  <a:endParaRPr lang="en-US"/>
                </a:p>
              </c:txPr>
              <c:dLblPos val="bestFit"/>
              <c:showLegendKey val="0"/>
              <c:showVal val="1"/>
              <c:showCatName val="1"/>
              <c:showSerName val="0"/>
              <c:showPercent val="0"/>
              <c:showBubbleSize val="0"/>
              <c:extLst>
                <c:ext xmlns:c16="http://schemas.microsoft.com/office/drawing/2014/chart" uri="{C3380CC4-5D6E-409C-BE32-E72D297353CC}">
                  <c16:uniqueId val="{0000001F-E282-4464-8756-4D0F6F6CB9DA}"/>
                </c:ext>
              </c:extLst>
            </c:dLbl>
            <c:dLbl>
              <c:idx val="16"/>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5">
                          <a:lumMod val="80000"/>
                          <a:lumOff val="20000"/>
                        </a:schemeClr>
                      </a:solidFill>
                      <a:latin typeface="+mn-lt"/>
                      <a:ea typeface="+mn-ea"/>
                      <a:cs typeface="+mn-cs"/>
                    </a:defRPr>
                  </a:pPr>
                  <a:endParaRPr lang="en-US"/>
                </a:p>
              </c:txPr>
              <c:dLblPos val="bestFit"/>
              <c:showLegendKey val="0"/>
              <c:showVal val="1"/>
              <c:showCatName val="1"/>
              <c:showSerName val="0"/>
              <c:showPercent val="0"/>
              <c:showBubbleSize val="0"/>
              <c:extLst>
                <c:ext xmlns:c16="http://schemas.microsoft.com/office/drawing/2014/chart" uri="{C3380CC4-5D6E-409C-BE32-E72D297353CC}">
                  <c16:uniqueId val="{00000021-E282-4464-8756-4D0F6F6CB9DA}"/>
                </c:ext>
              </c:extLst>
            </c:dLbl>
            <c:dLbl>
              <c:idx val="17"/>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6">
                          <a:lumMod val="80000"/>
                          <a:lumOff val="20000"/>
                        </a:schemeClr>
                      </a:solidFill>
                      <a:latin typeface="+mn-lt"/>
                      <a:ea typeface="+mn-ea"/>
                      <a:cs typeface="+mn-cs"/>
                    </a:defRPr>
                  </a:pPr>
                  <a:endParaRPr lang="en-US"/>
                </a:p>
              </c:txPr>
              <c:dLblPos val="bestFit"/>
              <c:showLegendKey val="0"/>
              <c:showVal val="1"/>
              <c:showCatName val="1"/>
              <c:showSerName val="0"/>
              <c:showPercent val="0"/>
              <c:showBubbleSize val="0"/>
              <c:extLst>
                <c:ext xmlns:c16="http://schemas.microsoft.com/office/drawing/2014/chart" uri="{C3380CC4-5D6E-409C-BE32-E72D297353CC}">
                  <c16:uniqueId val="{00000023-E282-4464-8756-4D0F6F6CB9DA}"/>
                </c:ext>
              </c:extLst>
            </c:dLbl>
            <c:dLbl>
              <c:idx val="18"/>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lumMod val="80000"/>
                        </a:schemeClr>
                      </a:solidFill>
                      <a:latin typeface="+mn-lt"/>
                      <a:ea typeface="+mn-ea"/>
                      <a:cs typeface="+mn-cs"/>
                    </a:defRPr>
                  </a:pPr>
                  <a:endParaRPr lang="en-US"/>
                </a:p>
              </c:txPr>
              <c:dLblPos val="bestFit"/>
              <c:showLegendKey val="0"/>
              <c:showVal val="1"/>
              <c:showCatName val="1"/>
              <c:showSerName val="0"/>
              <c:showPercent val="0"/>
              <c:showBubbleSize val="0"/>
              <c:extLst>
                <c:ext xmlns:c16="http://schemas.microsoft.com/office/drawing/2014/chart" uri="{C3380CC4-5D6E-409C-BE32-E72D297353CC}">
                  <c16:uniqueId val="{00000025-E282-4464-8756-4D0F6F6CB9DA}"/>
                </c:ext>
              </c:extLst>
            </c:dLbl>
            <c:dLbl>
              <c:idx val="19"/>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2">
                          <a:lumMod val="80000"/>
                        </a:schemeClr>
                      </a:solidFill>
                      <a:latin typeface="+mn-lt"/>
                      <a:ea typeface="+mn-ea"/>
                      <a:cs typeface="+mn-cs"/>
                    </a:defRPr>
                  </a:pPr>
                  <a:endParaRPr lang="en-US"/>
                </a:p>
              </c:txPr>
              <c:dLblPos val="bestFit"/>
              <c:showLegendKey val="0"/>
              <c:showVal val="1"/>
              <c:showCatName val="1"/>
              <c:showSerName val="0"/>
              <c:showPercent val="0"/>
              <c:showBubbleSize val="0"/>
              <c:extLst>
                <c:ext xmlns:c16="http://schemas.microsoft.com/office/drawing/2014/chart" uri="{C3380CC4-5D6E-409C-BE32-E72D297353CC}">
                  <c16:uniqueId val="{00000027-E282-4464-8756-4D0F6F6CB9DA}"/>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solidFill>
                    <a:latin typeface="+mn-lt"/>
                    <a:ea typeface="+mn-ea"/>
                    <a:cs typeface="+mn-cs"/>
                  </a:defRPr>
                </a:pPr>
                <a:endParaRPr lang="en-US"/>
              </a:p>
            </c:txPr>
            <c:dLblPos val="bestFit"/>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شوكولاته!$A$2:$A$197</c:f>
              <c:strCache>
                <c:ptCount val="20"/>
                <c:pt idx="0">
                  <c:v>شوكلاتة كندر بوينو بالشوكلاتة</c:v>
                </c:pt>
                <c:pt idx="1">
                  <c:v>كندر جوي أولاد</c:v>
                </c:pt>
                <c:pt idx="2">
                  <c:v>كندر جوي بنات </c:v>
                </c:pt>
                <c:pt idx="3">
                  <c:v>نستله كت كات بالبندق</c:v>
                </c:pt>
                <c:pt idx="4">
                  <c:v>نومبر ون بسكوت</c:v>
                </c:pt>
                <c:pt idx="5">
                  <c:v>نوتيلا شوكلاتة دهن</c:v>
                </c:pt>
                <c:pt idx="6">
                  <c:v>شوكلاتة كندر بوينو ابيض</c:v>
                </c:pt>
                <c:pt idx="7">
                  <c:v>نستله كت كات 2 اصابع</c:v>
                </c:pt>
                <c:pt idx="8">
                  <c:v>تويكس شوكلاتة</c:v>
                </c:pt>
                <c:pt idx="9">
                  <c:v>شوكلاتة كندر ماكسي</c:v>
                </c:pt>
                <c:pt idx="10">
                  <c:v>باونتي شوكلاتة جوز الهند</c:v>
                </c:pt>
                <c:pt idx="11">
                  <c:v>شوكلاتة كندر 4 اصابع </c:v>
                </c:pt>
                <c:pt idx="12">
                  <c:v>شوكلاتة كندر كنتري</c:v>
                </c:pt>
                <c:pt idx="13">
                  <c:v>مارس شوكلاتة</c:v>
                </c:pt>
                <c:pt idx="14">
                  <c:v>ماكنتوش شوكلاتة</c:v>
                </c:pt>
                <c:pt idx="15">
                  <c:v>نستلة شوكلاتة ويفر كلاسيك</c:v>
                </c:pt>
                <c:pt idx="16">
                  <c:v>جالكسي شوكلاتة سادة</c:v>
                </c:pt>
                <c:pt idx="17">
                  <c:v>نستله كت كات 4 اصابع</c:v>
                </c:pt>
                <c:pt idx="18">
                  <c:v>شوكولاتة توينجو</c:v>
                </c:pt>
                <c:pt idx="19">
                  <c:v>اوزمو جو شوكلاتة</c:v>
                </c:pt>
              </c:strCache>
            </c:strRef>
          </c:cat>
          <c:val>
            <c:numRef>
              <c:f>شوكولاته!$B$2:$B$197</c:f>
              <c:numCache>
                <c:formatCode>General</c:formatCode>
                <c:ptCount val="20"/>
                <c:pt idx="0">
                  <c:v>1697</c:v>
                </c:pt>
                <c:pt idx="1">
                  <c:v>846</c:v>
                </c:pt>
                <c:pt idx="2">
                  <c:v>766</c:v>
                </c:pt>
                <c:pt idx="3">
                  <c:v>616</c:v>
                </c:pt>
                <c:pt idx="4">
                  <c:v>468</c:v>
                </c:pt>
                <c:pt idx="5">
                  <c:v>446</c:v>
                </c:pt>
                <c:pt idx="6">
                  <c:v>347</c:v>
                </c:pt>
                <c:pt idx="7">
                  <c:v>219</c:v>
                </c:pt>
                <c:pt idx="8">
                  <c:v>215</c:v>
                </c:pt>
                <c:pt idx="9">
                  <c:v>213</c:v>
                </c:pt>
                <c:pt idx="10">
                  <c:v>206</c:v>
                </c:pt>
                <c:pt idx="11">
                  <c:v>182</c:v>
                </c:pt>
                <c:pt idx="12">
                  <c:v>149</c:v>
                </c:pt>
                <c:pt idx="13">
                  <c:v>148</c:v>
                </c:pt>
                <c:pt idx="14">
                  <c:v>139</c:v>
                </c:pt>
                <c:pt idx="15">
                  <c:v>138</c:v>
                </c:pt>
                <c:pt idx="16">
                  <c:v>131</c:v>
                </c:pt>
                <c:pt idx="17">
                  <c:v>125</c:v>
                </c:pt>
                <c:pt idx="18">
                  <c:v>117</c:v>
                </c:pt>
                <c:pt idx="19">
                  <c:v>114</c:v>
                </c:pt>
              </c:numCache>
            </c:numRef>
          </c:val>
          <c:extLst>
            <c:ext xmlns:c16="http://schemas.microsoft.com/office/drawing/2014/chart" uri="{C3380CC4-5D6E-409C-BE32-E72D297353CC}">
              <c16:uniqueId val="{00000028-E282-4464-8756-4D0F6F6CB9DA}"/>
            </c:ext>
          </c:extLst>
        </c:ser>
        <c:dLbls>
          <c:dLblPos val="outEnd"/>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ar-SA"/>
              <a:t>اخفض مبيعات الشوكولاته </a:t>
            </a:r>
            <a:endParaRPr lang="en-US"/>
          </a:p>
        </c:rich>
      </c:tx>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A9A2-4828-967B-2E11A31EC0C5}"/>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A9A2-4828-967B-2E11A31EC0C5}"/>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A9A2-4828-967B-2E11A31EC0C5}"/>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A9A2-4828-967B-2E11A31EC0C5}"/>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A9A2-4828-967B-2E11A31EC0C5}"/>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A9A2-4828-967B-2E11A31EC0C5}"/>
              </c:ext>
            </c:extLst>
          </c:dPt>
          <c:dPt>
            <c:idx val="6"/>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D-A9A2-4828-967B-2E11A31EC0C5}"/>
              </c:ext>
            </c:extLst>
          </c:dPt>
          <c:dPt>
            <c:idx val="7"/>
            <c:bubble3D val="0"/>
            <c:spPr>
              <a:solidFill>
                <a:schemeClr val="accent2">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F-A9A2-4828-967B-2E11A31EC0C5}"/>
              </c:ext>
            </c:extLst>
          </c:dPt>
          <c:dPt>
            <c:idx val="8"/>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1-A9A2-4828-967B-2E11A31EC0C5}"/>
              </c:ext>
            </c:extLst>
          </c:dPt>
          <c:dPt>
            <c:idx val="9"/>
            <c:bubble3D val="0"/>
            <c:spPr>
              <a:solidFill>
                <a:schemeClr val="accent4">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3-A9A2-4828-967B-2E11A31EC0C5}"/>
              </c:ext>
            </c:extLst>
          </c:dPt>
          <c:dPt>
            <c:idx val="10"/>
            <c:bubble3D val="0"/>
            <c:spPr>
              <a:solidFill>
                <a:schemeClr val="accent5">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5-A9A2-4828-967B-2E11A31EC0C5}"/>
              </c:ext>
            </c:extLst>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1-A9A2-4828-967B-2E11A31EC0C5}"/>
                </c:ext>
              </c:extLst>
            </c:dLbl>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3-A9A2-4828-967B-2E11A31EC0C5}"/>
                </c:ext>
              </c:extLst>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5-A9A2-4828-967B-2E11A31EC0C5}"/>
                </c:ext>
              </c:extLst>
            </c:dLbl>
            <c:dLbl>
              <c:idx val="3"/>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7-A9A2-4828-967B-2E11A31EC0C5}"/>
                </c:ext>
              </c:extLst>
            </c:dLbl>
            <c:dLbl>
              <c:idx val="4"/>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9-A9A2-4828-967B-2E11A31EC0C5}"/>
                </c:ext>
              </c:extLst>
            </c:dLbl>
            <c:dLbl>
              <c:idx val="5"/>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B-A9A2-4828-967B-2E11A31EC0C5}"/>
                </c:ext>
              </c:extLst>
            </c:dLbl>
            <c:dLbl>
              <c:idx val="6"/>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D-A9A2-4828-967B-2E11A31EC0C5}"/>
                </c:ext>
              </c:extLst>
            </c:dLbl>
            <c:dLbl>
              <c:idx val="7"/>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F-A9A2-4828-967B-2E11A31EC0C5}"/>
                </c:ext>
              </c:extLst>
            </c:dLbl>
            <c:dLbl>
              <c:idx val="8"/>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lumMod val="60000"/>
                        </a:schemeClr>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11-A9A2-4828-967B-2E11A31EC0C5}"/>
                </c:ext>
              </c:extLst>
            </c:dLbl>
            <c:dLbl>
              <c:idx val="9"/>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lumMod val="60000"/>
                        </a:schemeClr>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13-A9A2-4828-967B-2E11A31EC0C5}"/>
                </c:ext>
              </c:extLst>
            </c:dLbl>
            <c:dLbl>
              <c:idx val="1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lumMod val="60000"/>
                        </a:schemeClr>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15-A9A2-4828-967B-2E11A31EC0C5}"/>
                </c:ext>
              </c:extLst>
            </c:dLbl>
            <c:spPr>
              <a:noFill/>
              <a:ln>
                <a:noFill/>
              </a:ln>
              <a:effectLst/>
            </c:sp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شوكولاته!$A$2424:$A$2686</c:f>
              <c:strCache>
                <c:ptCount val="11"/>
                <c:pt idx="0">
                  <c:v>تينز شيبس شوكلاتة </c:v>
                </c:pt>
                <c:pt idx="1">
                  <c:v>الربيع شوكولاتة بالبندق </c:v>
                </c:pt>
                <c:pt idx="2">
                  <c:v>ليند شمسية شوكلاتة</c:v>
                </c:pt>
                <c:pt idx="3">
                  <c:v>توداي شوكلاتة بالبندق</c:v>
                </c:pt>
                <c:pt idx="4">
                  <c:v>اليت جورمت كولكشن شوكلاتة </c:v>
                </c:pt>
                <c:pt idx="5">
                  <c:v>باونتي دهن </c:v>
                </c:pt>
                <c:pt idx="6">
                  <c:v>اليت هدايا برستيج دراجيه اخضر </c:v>
                </c:pt>
                <c:pt idx="7">
                  <c:v>هيرشيز باكينغ شيبس ابيض</c:v>
                </c:pt>
                <c:pt idx="8">
                  <c:v>اوزمو شوبي مع دراجييه </c:v>
                </c:pt>
                <c:pt idx="9">
                  <c:v>تويكس دهن</c:v>
                </c:pt>
                <c:pt idx="10">
                  <c:v>عيليت شوكلاتة kiss me</c:v>
                </c:pt>
              </c:strCache>
            </c:strRef>
          </c:cat>
          <c:val>
            <c:numRef>
              <c:f>شوكولاته!$B$2424:$B$2686</c:f>
              <c:numCache>
                <c:formatCode>General</c:formatCode>
                <c:ptCount val="11"/>
                <c:pt idx="0">
                  <c:v>1</c:v>
                </c:pt>
                <c:pt idx="1">
                  <c:v>1</c:v>
                </c:pt>
                <c:pt idx="2">
                  <c:v>1</c:v>
                </c:pt>
                <c:pt idx="3">
                  <c:v>1</c:v>
                </c:pt>
                <c:pt idx="4">
                  <c:v>1</c:v>
                </c:pt>
                <c:pt idx="5">
                  <c:v>1</c:v>
                </c:pt>
                <c:pt idx="6">
                  <c:v>1</c:v>
                </c:pt>
                <c:pt idx="7">
                  <c:v>1</c:v>
                </c:pt>
                <c:pt idx="8">
                  <c:v>1</c:v>
                </c:pt>
                <c:pt idx="9">
                  <c:v>1</c:v>
                </c:pt>
                <c:pt idx="10">
                  <c:v>1</c:v>
                </c:pt>
              </c:numCache>
            </c:numRef>
          </c:val>
          <c:extLst>
            <c:ext xmlns:c16="http://schemas.microsoft.com/office/drawing/2014/chart" uri="{C3380CC4-5D6E-409C-BE32-E72D297353CC}">
              <c16:uniqueId val="{00000016-A9A2-4828-967B-2E11A31EC0C5}"/>
            </c:ext>
          </c:extLst>
        </c:ser>
        <c:dLbls>
          <c:dLblPos val="outEnd"/>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ar-SA"/>
              <a:t>اعلى</a:t>
            </a:r>
            <a:r>
              <a:rPr lang="ar-SA" baseline="0"/>
              <a:t> مبيعات الشيبس </a:t>
            </a:r>
            <a:endParaRPr lang="en-US"/>
          </a:p>
        </c:rich>
      </c:tx>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F42B-4AD1-AC78-F143A1767649}"/>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F42B-4AD1-AC78-F143A1767649}"/>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F42B-4AD1-AC78-F143A1767649}"/>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F42B-4AD1-AC78-F143A1767649}"/>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F42B-4AD1-AC78-F143A1767649}"/>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F42B-4AD1-AC78-F143A1767649}"/>
              </c:ext>
            </c:extLst>
          </c:dPt>
          <c:dPt>
            <c:idx val="6"/>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D-F42B-4AD1-AC78-F143A1767649}"/>
              </c:ext>
            </c:extLst>
          </c:dPt>
          <c:dPt>
            <c:idx val="7"/>
            <c:bubble3D val="0"/>
            <c:spPr>
              <a:solidFill>
                <a:schemeClr val="accent2">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F-F42B-4AD1-AC78-F143A1767649}"/>
              </c:ext>
            </c:extLst>
          </c:dPt>
          <c:dPt>
            <c:idx val="8"/>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1-F42B-4AD1-AC78-F143A1767649}"/>
              </c:ext>
            </c:extLst>
          </c:dPt>
          <c:dPt>
            <c:idx val="9"/>
            <c:bubble3D val="0"/>
            <c:spPr>
              <a:solidFill>
                <a:schemeClr val="accent4">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3-F42B-4AD1-AC78-F143A1767649}"/>
              </c:ext>
            </c:extLst>
          </c:dPt>
          <c:dPt>
            <c:idx val="10"/>
            <c:bubble3D val="0"/>
            <c:spPr>
              <a:solidFill>
                <a:schemeClr val="accent5">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5-F42B-4AD1-AC78-F143A1767649}"/>
              </c:ext>
            </c:extLst>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1-F42B-4AD1-AC78-F143A1767649}"/>
                </c:ext>
              </c:extLst>
            </c:dLbl>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3-F42B-4AD1-AC78-F143A1767649}"/>
                </c:ext>
              </c:extLst>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5-F42B-4AD1-AC78-F143A1767649}"/>
                </c:ext>
              </c:extLst>
            </c:dLbl>
            <c:dLbl>
              <c:idx val="3"/>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7-F42B-4AD1-AC78-F143A1767649}"/>
                </c:ext>
              </c:extLst>
            </c:dLbl>
            <c:dLbl>
              <c:idx val="4"/>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9-F42B-4AD1-AC78-F143A1767649}"/>
                </c:ext>
              </c:extLst>
            </c:dLbl>
            <c:dLbl>
              <c:idx val="5"/>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B-F42B-4AD1-AC78-F143A1767649}"/>
                </c:ext>
              </c:extLst>
            </c:dLbl>
            <c:dLbl>
              <c:idx val="6"/>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D-F42B-4AD1-AC78-F143A1767649}"/>
                </c:ext>
              </c:extLst>
            </c:dLbl>
            <c:dLbl>
              <c:idx val="7"/>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F-F42B-4AD1-AC78-F143A1767649}"/>
                </c:ext>
              </c:extLst>
            </c:dLbl>
            <c:dLbl>
              <c:idx val="8"/>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lumMod val="60000"/>
                        </a:schemeClr>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11-F42B-4AD1-AC78-F143A1767649}"/>
                </c:ext>
              </c:extLst>
            </c:dLbl>
            <c:dLbl>
              <c:idx val="9"/>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lumMod val="60000"/>
                        </a:schemeClr>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13-F42B-4AD1-AC78-F143A1767649}"/>
                </c:ext>
              </c:extLst>
            </c:dLbl>
            <c:dLbl>
              <c:idx val="1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lumMod val="60000"/>
                        </a:schemeClr>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15-F42B-4AD1-AC78-F143A1767649}"/>
                </c:ext>
              </c:extLst>
            </c:dLbl>
            <c:spPr>
              <a:noFill/>
              <a:ln>
                <a:noFill/>
              </a:ln>
              <a:effectLst/>
            </c:sp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'شيبس2 '!$A$35:$A$250</c:f>
              <c:strCache>
                <c:ptCount val="11"/>
                <c:pt idx="0">
                  <c:v>ليز شيبس ملح</c:v>
                </c:pt>
                <c:pt idx="1">
                  <c:v>مستر شيبس مشكل</c:v>
                </c:pt>
                <c:pt idx="2">
                  <c:v>مستر شيبس تمساح</c:v>
                </c:pt>
                <c:pt idx="3">
                  <c:v>شيبس رزان</c:v>
                </c:pt>
                <c:pt idx="4">
                  <c:v>شيبس ملك</c:v>
                </c:pt>
                <c:pt idx="5">
                  <c:v>تايجر اكسترا بندورة </c:v>
                </c:pt>
                <c:pt idx="6">
                  <c:v>مستر شيبس بيتزا</c:v>
                </c:pt>
                <c:pt idx="7">
                  <c:v>تشيتوس شيبس بالجبنة</c:v>
                </c:pt>
                <c:pt idx="8">
                  <c:v>بيوغلز بالجبنة</c:v>
                </c:pt>
                <c:pt idx="9">
                  <c:v>بيوغلز جبنة حارة</c:v>
                </c:pt>
                <c:pt idx="10">
                  <c:v>مزاجي شيبس بزبدة الفستق</c:v>
                </c:pt>
              </c:strCache>
            </c:strRef>
          </c:cat>
          <c:val>
            <c:numRef>
              <c:f>'شيبس2 '!$B$35:$B$250</c:f>
              <c:numCache>
                <c:formatCode>General</c:formatCode>
                <c:ptCount val="11"/>
                <c:pt idx="0">
                  <c:v>422</c:v>
                </c:pt>
                <c:pt idx="1">
                  <c:v>267</c:v>
                </c:pt>
                <c:pt idx="2">
                  <c:v>197</c:v>
                </c:pt>
                <c:pt idx="3">
                  <c:v>137</c:v>
                </c:pt>
                <c:pt idx="4">
                  <c:v>136</c:v>
                </c:pt>
                <c:pt idx="5">
                  <c:v>134</c:v>
                </c:pt>
                <c:pt idx="6">
                  <c:v>122</c:v>
                </c:pt>
                <c:pt idx="7">
                  <c:v>116</c:v>
                </c:pt>
                <c:pt idx="8">
                  <c:v>107</c:v>
                </c:pt>
                <c:pt idx="9">
                  <c:v>98</c:v>
                </c:pt>
                <c:pt idx="10">
                  <c:v>97</c:v>
                </c:pt>
              </c:numCache>
            </c:numRef>
          </c:val>
          <c:extLst>
            <c:ext xmlns:c16="http://schemas.microsoft.com/office/drawing/2014/chart" uri="{C3380CC4-5D6E-409C-BE32-E72D297353CC}">
              <c16:uniqueId val="{00000016-F42B-4AD1-AC78-F143A1767649}"/>
            </c:ext>
          </c:extLst>
        </c:ser>
        <c:dLbls>
          <c:dLblPos val="outEnd"/>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ar-SA" dirty="0"/>
              <a:t>اخفض مبيعات الشيبس </a:t>
            </a:r>
            <a:endParaRPr lang="en-US" dirty="0"/>
          </a:p>
        </c:rich>
      </c:tx>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35A4-4D8A-AA14-FD67A749673F}"/>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35A4-4D8A-AA14-FD67A749673F}"/>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35A4-4D8A-AA14-FD67A749673F}"/>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35A4-4D8A-AA14-FD67A749673F}"/>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35A4-4D8A-AA14-FD67A749673F}"/>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35A4-4D8A-AA14-FD67A749673F}"/>
              </c:ext>
            </c:extLst>
          </c:dPt>
          <c:dPt>
            <c:idx val="6"/>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D-35A4-4D8A-AA14-FD67A749673F}"/>
              </c:ext>
            </c:extLst>
          </c:dPt>
          <c:dPt>
            <c:idx val="7"/>
            <c:bubble3D val="0"/>
            <c:spPr>
              <a:solidFill>
                <a:schemeClr val="accent2">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F-35A4-4D8A-AA14-FD67A749673F}"/>
              </c:ext>
            </c:extLst>
          </c:dPt>
          <c:dPt>
            <c:idx val="8"/>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1-35A4-4D8A-AA14-FD67A749673F}"/>
              </c:ext>
            </c:extLst>
          </c:dPt>
          <c:dPt>
            <c:idx val="9"/>
            <c:bubble3D val="0"/>
            <c:spPr>
              <a:solidFill>
                <a:schemeClr val="accent4">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3-35A4-4D8A-AA14-FD67A749673F}"/>
              </c:ext>
            </c:extLst>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1-35A4-4D8A-AA14-FD67A749673F}"/>
                </c:ext>
              </c:extLst>
            </c:dLbl>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3-35A4-4D8A-AA14-FD67A749673F}"/>
                </c:ext>
              </c:extLst>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5-35A4-4D8A-AA14-FD67A749673F}"/>
                </c:ext>
              </c:extLst>
            </c:dLbl>
            <c:dLbl>
              <c:idx val="3"/>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7-35A4-4D8A-AA14-FD67A749673F}"/>
                </c:ext>
              </c:extLst>
            </c:dLbl>
            <c:dLbl>
              <c:idx val="4"/>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9-35A4-4D8A-AA14-FD67A749673F}"/>
                </c:ext>
              </c:extLst>
            </c:dLbl>
            <c:dLbl>
              <c:idx val="5"/>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B-35A4-4D8A-AA14-FD67A749673F}"/>
                </c:ext>
              </c:extLst>
            </c:dLbl>
            <c:dLbl>
              <c:idx val="6"/>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D-35A4-4D8A-AA14-FD67A749673F}"/>
                </c:ext>
              </c:extLst>
            </c:dLbl>
            <c:dLbl>
              <c:idx val="7"/>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F-35A4-4D8A-AA14-FD67A749673F}"/>
                </c:ext>
              </c:extLst>
            </c:dLbl>
            <c:dLbl>
              <c:idx val="8"/>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lumMod val="60000"/>
                        </a:schemeClr>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11-35A4-4D8A-AA14-FD67A749673F}"/>
                </c:ext>
              </c:extLst>
            </c:dLbl>
            <c:dLbl>
              <c:idx val="9"/>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lumMod val="60000"/>
                        </a:schemeClr>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13-35A4-4D8A-AA14-FD67A749673F}"/>
                </c:ext>
              </c:extLst>
            </c:dLbl>
            <c:spPr>
              <a:noFill/>
              <a:ln>
                <a:noFill/>
              </a:ln>
              <a:effectLst/>
            </c:sp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'شيبس2 '!$A$1681:$A$2635</c:f>
              <c:strCache>
                <c:ptCount val="10"/>
                <c:pt idx="0">
                  <c:v>تايجر شيبس طماطم</c:v>
                </c:pt>
                <c:pt idx="1">
                  <c:v>يويو بسلي بالشطة</c:v>
                </c:pt>
                <c:pt idx="2">
                  <c:v>مستر فني بسلي كاتشاب</c:v>
                </c:pt>
                <c:pt idx="3">
                  <c:v>سناك ميكس مستر شيبس  بابريكا</c:v>
                </c:pt>
                <c:pt idx="4">
                  <c:v>اوسم بسلي باربكيو </c:v>
                </c:pt>
                <c:pt idx="5">
                  <c:v>سناك ميكس مستر شيبس بالجبنة</c:v>
                </c:pt>
                <c:pt idx="6">
                  <c:v>مستر شيبس بطاطا بالملح</c:v>
                </c:pt>
                <c:pt idx="7">
                  <c:v>يويو بسلي بالفلافل</c:v>
                </c:pt>
                <c:pt idx="8">
                  <c:v>تينز شيبس شوكلاتة </c:v>
                </c:pt>
                <c:pt idx="9">
                  <c:v>تايجر اكسترا بابريكا</c:v>
                </c:pt>
              </c:strCache>
            </c:strRef>
          </c:cat>
          <c:val>
            <c:numRef>
              <c:f>'شيبس2 '!$B$1681:$B$2635</c:f>
              <c:numCache>
                <c:formatCode>General</c:formatCode>
                <c:ptCount val="10"/>
                <c:pt idx="0">
                  <c:v>7</c:v>
                </c:pt>
                <c:pt idx="1">
                  <c:v>6</c:v>
                </c:pt>
                <c:pt idx="2">
                  <c:v>5</c:v>
                </c:pt>
                <c:pt idx="3">
                  <c:v>4</c:v>
                </c:pt>
                <c:pt idx="4">
                  <c:v>3</c:v>
                </c:pt>
                <c:pt idx="5">
                  <c:v>3</c:v>
                </c:pt>
                <c:pt idx="6">
                  <c:v>2</c:v>
                </c:pt>
                <c:pt idx="7">
                  <c:v>2</c:v>
                </c:pt>
                <c:pt idx="8">
                  <c:v>1</c:v>
                </c:pt>
                <c:pt idx="9">
                  <c:v>1</c:v>
                </c:pt>
              </c:numCache>
            </c:numRef>
          </c:val>
          <c:extLst>
            <c:ext xmlns:c16="http://schemas.microsoft.com/office/drawing/2014/chart" uri="{C3380CC4-5D6E-409C-BE32-E72D297353CC}">
              <c16:uniqueId val="{00000014-35A4-4D8A-AA14-FD67A749673F}"/>
            </c:ext>
          </c:extLst>
        </c:ser>
        <c:dLbls>
          <c:dLblPos val="outEnd"/>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1800" b="1" i="0" u="none" strike="noStrike" kern="1200" baseline="0">
                <a:solidFill>
                  <a:schemeClr val="dk1">
                    <a:lumMod val="65000"/>
                    <a:lumOff val="35000"/>
                  </a:schemeClr>
                </a:solidFill>
                <a:latin typeface="+mn-lt"/>
                <a:ea typeface="+mn-ea"/>
                <a:cs typeface="+mn-cs"/>
              </a:defRPr>
            </a:pPr>
            <a:r>
              <a:rPr lang="ar-SA"/>
              <a:t>رصيد</a:t>
            </a:r>
            <a:r>
              <a:rPr lang="ar-SA" baseline="0"/>
              <a:t> شحن الكتروني </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65000"/>
                  <a:lumOff val="35000"/>
                </a:schemeClr>
              </a:solidFill>
              <a:latin typeface="+mn-lt"/>
              <a:ea typeface="+mn-ea"/>
              <a:cs typeface="+mn-cs"/>
            </a:defRPr>
          </a:pPr>
          <a:endParaRPr lang="en-US"/>
        </a:p>
      </c:txPr>
    </c:title>
    <c:autoTitleDeleted val="0"/>
    <c:view3D>
      <c:rotX val="50"/>
      <c:rotY val="0"/>
      <c:depthPercent val="100"/>
      <c:rAngAx val="0"/>
      <c:perspective val="6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4">
                  <a:tint val="77000"/>
                </a:schemeClr>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1-62E0-472D-891D-465D9C8D3FEB}"/>
              </c:ext>
            </c:extLst>
          </c:dPt>
          <c:dPt>
            <c:idx val="1"/>
            <c:bubble3D val="0"/>
            <c:spPr>
              <a:solidFill>
                <a:schemeClr val="accent4">
                  <a:shade val="76000"/>
                </a:schemeClr>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3-62E0-472D-891D-465D9C8D3FEB}"/>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0"/>
            <c:showCatName val="1"/>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'رصيد شحن الكتروني3 '!$A$2:$A$7</c:f>
              <c:strCache>
                <c:ptCount val="2"/>
                <c:pt idx="0">
                  <c:v>رصيد شحن الكتروني جوال</c:v>
                </c:pt>
                <c:pt idx="1">
                  <c:v>رصيد شحن الكتروني وطنية</c:v>
                </c:pt>
              </c:strCache>
            </c:strRef>
          </c:cat>
          <c:val>
            <c:numRef>
              <c:f>'رصيد شحن الكتروني3 '!$B$2:$B$7</c:f>
              <c:numCache>
                <c:formatCode>General</c:formatCode>
                <c:ptCount val="2"/>
                <c:pt idx="0">
                  <c:v>4699</c:v>
                </c:pt>
                <c:pt idx="1">
                  <c:v>1693</c:v>
                </c:pt>
              </c:numCache>
            </c:numRef>
          </c:val>
          <c:extLst>
            <c:ext xmlns:c16="http://schemas.microsoft.com/office/drawing/2014/chart" uri="{C3380CC4-5D6E-409C-BE32-E72D297353CC}">
              <c16:uniqueId val="{00000004-62E0-472D-891D-465D9C8D3FEB}"/>
            </c:ext>
          </c:extLst>
        </c:ser>
        <c:dLbls>
          <c:dLblPos val="inEnd"/>
          <c:showLegendKey val="0"/>
          <c:showVal val="0"/>
          <c:showCatName val="1"/>
          <c:showSerName val="0"/>
          <c:showPercent val="0"/>
          <c:showBubbleSize val="0"/>
          <c:showLeaderLines val="1"/>
        </c:dLbls>
      </c:pie3DChart>
      <c:spPr>
        <a:noFill/>
        <a:ln>
          <a:noFill/>
        </a:ln>
        <a:effectLst/>
      </c:spPr>
    </c:plotArea>
    <c:legend>
      <c:legendPos val="b"/>
      <c:overlay val="0"/>
      <c:spPr>
        <a:solidFill>
          <a:schemeClr val="lt1">
            <a:alpha val="78000"/>
          </a:schemeClr>
        </a:solidFill>
        <a:ln>
          <a:noFill/>
        </a:ln>
        <a:effectLst/>
      </c:spPr>
      <c:txPr>
        <a:bodyPr rot="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pattFill prst="dkDnDiag">
      <a:fgClr>
        <a:schemeClr val="lt1">
          <a:lumMod val="95000"/>
        </a:schemeClr>
      </a:fgClr>
      <a:bgClr>
        <a:schemeClr val="lt1"/>
      </a:bgClr>
    </a:patt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all" spc="50" baseline="0">
                <a:solidFill>
                  <a:schemeClr val="tx1">
                    <a:lumMod val="65000"/>
                    <a:lumOff val="35000"/>
                  </a:schemeClr>
                </a:solidFill>
                <a:latin typeface="+mn-lt"/>
                <a:ea typeface="+mn-ea"/>
                <a:cs typeface="+mn-cs"/>
              </a:defRPr>
            </a:pPr>
            <a:r>
              <a:rPr lang="ar-SA"/>
              <a:t>مبيعات</a:t>
            </a:r>
            <a:r>
              <a:rPr lang="ar-SA" baseline="0"/>
              <a:t> االسكر </a:t>
            </a:r>
          </a:p>
        </c:rich>
      </c:tx>
      <c:overlay val="0"/>
      <c:spPr>
        <a:noFill/>
        <a:ln>
          <a:noFill/>
        </a:ln>
        <a:effectLst/>
      </c:spPr>
      <c:txPr>
        <a:bodyPr rot="0" spcFirstLastPara="1" vertOverflow="ellipsis" vert="horz" wrap="square" anchor="ctr" anchorCtr="1"/>
        <a:lstStyle/>
        <a:p>
          <a:pPr>
            <a:defRPr sz="1400" b="1" i="0" u="none" strike="noStrike" kern="1200" cap="all" spc="50" baseline="0">
              <a:solidFill>
                <a:schemeClr val="tx1">
                  <a:lumMod val="65000"/>
                  <a:lumOff val="35000"/>
                </a:schemeClr>
              </a:solidFill>
              <a:latin typeface="+mn-lt"/>
              <a:ea typeface="+mn-ea"/>
              <a:cs typeface="+mn-cs"/>
            </a:defRPr>
          </a:pPr>
          <a:endParaRPr lang="en-US"/>
        </a:p>
      </c:txPr>
    </c:title>
    <c:autoTitleDeleted val="0"/>
    <c:plotArea>
      <c:layout/>
      <c:ofPieChart>
        <c:ofPieType val="pie"/>
        <c:varyColors val="1"/>
        <c:ser>
          <c:idx val="0"/>
          <c:order val="0"/>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91F6-41D4-88E9-6C32871EF1B0}"/>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91F6-41D4-88E9-6C32871EF1B0}"/>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91F6-41D4-88E9-6C32871EF1B0}"/>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91F6-41D4-88E9-6C32871EF1B0}"/>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91F6-41D4-88E9-6C32871EF1B0}"/>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B-91F6-41D4-88E9-6C32871EF1B0}"/>
              </c:ext>
            </c:extLst>
          </c:dPt>
          <c:dLbls>
            <c:dLbl>
              <c:idx val="4"/>
              <c:numFmt formatCode="0.00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accent5">
                          <a:lumMod val="75000"/>
                        </a:schemeClr>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09-91F6-41D4-88E9-6C32871EF1B0}"/>
                </c:ext>
              </c:extLst>
            </c:dLbl>
            <c:numFmt formatCode="0.00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bestFit"/>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'سكر6 '!$A$3:$A$2579</c:f>
              <c:strCache>
                <c:ptCount val="5"/>
                <c:pt idx="0">
                  <c:v>الشلة / الراية سكر </c:v>
                </c:pt>
                <c:pt idx="1">
                  <c:v>سكر الاسرة ابيض</c:v>
                </c:pt>
                <c:pt idx="2">
                  <c:v>الزهراء سكر ناعم ظروف </c:v>
                </c:pt>
                <c:pt idx="3">
                  <c:v>سندباد سكر فضي</c:v>
                </c:pt>
                <c:pt idx="4">
                  <c:v>سكر بني غامق سوجات</c:v>
                </c:pt>
              </c:strCache>
            </c:strRef>
          </c:cat>
          <c:val>
            <c:numRef>
              <c:f>'سكر6 '!$B$3:$B$2579</c:f>
              <c:numCache>
                <c:formatCode>0.00</c:formatCode>
                <c:ptCount val="5"/>
                <c:pt idx="0">
                  <c:v>4401</c:v>
                </c:pt>
                <c:pt idx="1">
                  <c:v>31</c:v>
                </c:pt>
                <c:pt idx="2">
                  <c:v>4</c:v>
                </c:pt>
                <c:pt idx="3">
                  <c:v>3</c:v>
                </c:pt>
                <c:pt idx="4">
                  <c:v>1</c:v>
                </c:pt>
              </c:numCache>
            </c:numRef>
          </c:val>
          <c:extLst>
            <c:ext xmlns:c16="http://schemas.microsoft.com/office/drawing/2014/chart" uri="{C3380CC4-5D6E-409C-BE32-E72D297353CC}">
              <c16:uniqueId val="{0000000C-91F6-41D4-88E9-6C32871EF1B0}"/>
            </c:ext>
          </c:extLst>
        </c:ser>
        <c:dLbls>
          <c:dLblPos val="bestFit"/>
          <c:showLegendKey val="0"/>
          <c:showVal val="0"/>
          <c:showCatName val="1"/>
          <c:showSerName val="0"/>
          <c:showPercent val="1"/>
          <c:showBubbleSize val="0"/>
          <c:showLeaderLines val="1"/>
        </c:dLbls>
        <c:gapWidth val="150"/>
        <c:splitType val="percent"/>
        <c:splitPos val="10"/>
        <c:secondPieSize val="125"/>
        <c:serLines>
          <c:spPr>
            <a:ln w="9525" cap="flat" cmpd="sng" algn="ctr">
              <a:solidFill>
                <a:schemeClr val="tx1">
                  <a:lumMod val="35000"/>
                  <a:lumOff val="65000"/>
                </a:schemeClr>
              </a:solidFill>
              <a:round/>
            </a:ln>
            <a:effectLst/>
          </c:spPr>
        </c:serLines>
      </c:of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ar-SA"/>
              <a:t>مبيعات</a:t>
            </a:r>
            <a:r>
              <a:rPr lang="ar-SA" baseline="0"/>
              <a:t> البودينج</a:t>
            </a:r>
            <a:endParaRPr lang="en-US"/>
          </a:p>
        </c:rich>
      </c:tx>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بودينج9!$B$1</c:f>
              <c:strCache>
                <c:ptCount val="1"/>
                <c:pt idx="0">
                  <c:v>ItemFrequincy </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7644-4060-936B-38EE44E00B72}"/>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7644-4060-936B-38EE44E00B72}"/>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7644-4060-936B-38EE44E00B72}"/>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7644-4060-936B-38EE44E00B72}"/>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7644-4060-936B-38EE44E00B72}"/>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7644-4060-936B-38EE44E00B72}"/>
              </c:ext>
            </c:extLst>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D-7644-4060-936B-38EE44E00B72}"/>
              </c:ext>
            </c:extLst>
          </c:dPt>
          <c:dLbls>
            <c:dLbl>
              <c:idx val="0"/>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1-7644-4060-936B-38EE44E00B72}"/>
                </c:ext>
              </c:extLst>
            </c:dLbl>
            <c:dLbl>
              <c:idx val="1"/>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3-7644-4060-936B-38EE44E00B72}"/>
                </c:ext>
              </c:extLst>
            </c:dLbl>
            <c:dLbl>
              <c:idx val="2"/>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5-7644-4060-936B-38EE44E00B72}"/>
                </c:ext>
              </c:extLst>
            </c:dLbl>
            <c:dLbl>
              <c:idx val="3"/>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7-7644-4060-936B-38EE44E00B72}"/>
                </c:ext>
              </c:extLst>
            </c:dLbl>
            <c:dLbl>
              <c:idx val="4"/>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9-7644-4060-936B-38EE44E00B72}"/>
                </c:ext>
              </c:extLst>
            </c:dLbl>
            <c:dLbl>
              <c:idx val="5"/>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B-7644-4060-936B-38EE44E00B72}"/>
                </c:ext>
              </c:extLst>
            </c:dLbl>
            <c:dLbl>
              <c:idx val="6"/>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D-7644-4060-936B-38EE44E00B72}"/>
                </c:ext>
              </c:extLst>
            </c:dLbl>
            <c:numFmt formatCode="0.00%" sourceLinked="0"/>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بودينج9!$A$2:$A$2709</c:f>
              <c:strCache>
                <c:ptCount val="7"/>
                <c:pt idx="0">
                  <c:v>الجبريني بودينغ مشكل</c:v>
                </c:pt>
                <c:pt idx="1">
                  <c:v>بينار بودينج موز</c:v>
                </c:pt>
                <c:pt idx="2">
                  <c:v>بينار بودينج شوكولاتة</c:v>
                </c:pt>
                <c:pt idx="3">
                  <c:v>بينار بودينح فراولة</c:v>
                </c:pt>
                <c:pt idx="4">
                  <c:v>الجبريني بودينغ موز</c:v>
                </c:pt>
                <c:pt idx="5">
                  <c:v>الجبريني بودينغ شوكولاتة</c:v>
                </c:pt>
                <c:pt idx="6">
                  <c:v>الجبريني بودينغ </c:v>
                </c:pt>
              </c:strCache>
            </c:strRef>
          </c:cat>
          <c:val>
            <c:numRef>
              <c:f>بودينج9!$B$2:$B$2709</c:f>
              <c:numCache>
                <c:formatCode>General</c:formatCode>
                <c:ptCount val="7"/>
                <c:pt idx="0">
                  <c:v>529</c:v>
                </c:pt>
                <c:pt idx="1">
                  <c:v>276</c:v>
                </c:pt>
                <c:pt idx="2">
                  <c:v>271</c:v>
                </c:pt>
                <c:pt idx="3">
                  <c:v>231</c:v>
                </c:pt>
                <c:pt idx="4">
                  <c:v>121</c:v>
                </c:pt>
                <c:pt idx="5">
                  <c:v>85</c:v>
                </c:pt>
                <c:pt idx="6">
                  <c:v>4</c:v>
                </c:pt>
              </c:numCache>
            </c:numRef>
          </c:val>
          <c:extLst>
            <c:ext xmlns:c16="http://schemas.microsoft.com/office/drawing/2014/chart" uri="{C3380CC4-5D6E-409C-BE32-E72D297353CC}">
              <c16:uniqueId val="{0000000E-7644-4060-936B-38EE44E00B72}"/>
            </c:ext>
          </c:extLst>
        </c:ser>
        <c:dLbls>
          <c:dLblPos val="outEnd"/>
          <c:showLegendKey val="0"/>
          <c:showVal val="0"/>
          <c:showCatName val="1"/>
          <c:showSerName val="0"/>
          <c:showPercent val="1"/>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ar-SA"/>
              <a:t>مببعات المعكرونة </a:t>
            </a:r>
            <a:endParaRPr lang="en-US"/>
          </a:p>
        </c:rich>
      </c:tx>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'معكرونة 10'!$B$1</c:f>
              <c:strCache>
                <c:ptCount val="1"/>
                <c:pt idx="0">
                  <c:v>ItemFrequincy </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B765-436E-BD07-7F639E8356A3}"/>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B765-436E-BD07-7F639E8356A3}"/>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B765-436E-BD07-7F639E8356A3}"/>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B765-436E-BD07-7F639E8356A3}"/>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B765-436E-BD07-7F639E8356A3}"/>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B765-436E-BD07-7F639E8356A3}"/>
              </c:ext>
            </c:extLst>
          </c:dPt>
          <c:dPt>
            <c:idx val="6"/>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D-B765-436E-BD07-7F639E8356A3}"/>
              </c:ext>
            </c:extLst>
          </c:dPt>
          <c:dPt>
            <c:idx val="7"/>
            <c:bubble3D val="0"/>
            <c:spPr>
              <a:solidFill>
                <a:schemeClr val="accent2">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F-B765-436E-BD07-7F639E8356A3}"/>
              </c:ext>
            </c:extLst>
          </c:dPt>
          <c:dLbls>
            <c:dLbl>
              <c:idx val="0"/>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01-B765-436E-BD07-7F639E8356A3}"/>
                </c:ext>
              </c:extLst>
            </c:dLbl>
            <c:dLbl>
              <c:idx val="1"/>
              <c:layout>
                <c:manualLayout>
                  <c:x val="-5.9203515982789542E-2"/>
                  <c:y val="0.20810650539006814"/>
                </c:manualLayout>
              </c:layout>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B765-436E-BD07-7F639E8356A3}"/>
                </c:ext>
              </c:extLst>
            </c:dLbl>
            <c:dLbl>
              <c:idx val="2"/>
              <c:layout>
                <c:manualLayout>
                  <c:x val="-0.11268032111821799"/>
                  <c:y val="4.208010158331206E-2"/>
                </c:manualLayout>
              </c:layout>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B765-436E-BD07-7F639E8356A3}"/>
                </c:ext>
              </c:extLst>
            </c:dLbl>
            <c:dLbl>
              <c:idx val="3"/>
              <c:layout>
                <c:manualLayout>
                  <c:x val="-0.35277183827094927"/>
                  <c:y val="1.377056047545179E-2"/>
                </c:manualLayout>
              </c:layout>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B765-436E-BD07-7F639E8356A3}"/>
                </c:ext>
              </c:extLst>
            </c:dLbl>
            <c:dLbl>
              <c:idx val="4"/>
              <c:layout>
                <c:manualLayout>
                  <c:x val="-0.2873030533939856"/>
                  <c:y val="-3.3042066749137657E-2"/>
                </c:manualLayout>
              </c:layout>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B765-436E-BD07-7F639E8356A3}"/>
                </c:ext>
              </c:extLst>
            </c:dLbl>
            <c:dLbl>
              <c:idx val="5"/>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0B-B765-436E-BD07-7F639E8356A3}"/>
                </c:ext>
              </c:extLst>
            </c:dLbl>
            <c:dLbl>
              <c:idx val="6"/>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0D-B765-436E-BD07-7F639E8356A3}"/>
                </c:ext>
              </c:extLst>
            </c:dLbl>
            <c:dLbl>
              <c:idx val="7"/>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en-US"/>
                </a:p>
              </c:txPr>
              <c:dLblPos val="bestFit"/>
              <c:showLegendKey val="0"/>
              <c:showVal val="0"/>
              <c:showCatName val="1"/>
              <c:showSerName val="0"/>
              <c:showPercent val="1"/>
              <c:showBubbleSize val="0"/>
              <c:extLst>
                <c:ext xmlns:c16="http://schemas.microsoft.com/office/drawing/2014/chart" uri="{C3380CC4-5D6E-409C-BE32-E72D297353CC}">
                  <c16:uniqueId val="{0000000F-B765-436E-BD07-7F639E8356A3}"/>
                </c:ext>
              </c:extLst>
            </c:dLbl>
            <c:numFmt formatCode="0.00%" sourceLinked="0"/>
            <c:spPr>
              <a:noFill/>
              <a:ln>
                <a:noFill/>
              </a:ln>
              <a:effectLst/>
            </c:spPr>
            <c:dLblPos val="bestFit"/>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'معكرونة 10'!$A$2:$A$2234</c:f>
              <c:strCache>
                <c:ptCount val="8"/>
                <c:pt idx="0">
                  <c:v>فيليز مشكل</c:v>
                </c:pt>
                <c:pt idx="1">
                  <c:v>أبوعيطه معكرونة</c:v>
                </c:pt>
                <c:pt idx="2">
                  <c:v>معكرونة ملكة</c:v>
                </c:pt>
                <c:pt idx="3">
                  <c:v>باريلا معكرونة</c:v>
                </c:pt>
                <c:pt idx="4">
                  <c:v>معكرونة باهار حلزوني</c:v>
                </c:pt>
                <c:pt idx="5">
                  <c:v>معكرونة باهار كوع</c:v>
                </c:pt>
                <c:pt idx="6">
                  <c:v>معكرونة باهار فراشة </c:v>
                </c:pt>
                <c:pt idx="7">
                  <c:v>معكرونة باهار ماسورة</c:v>
                </c:pt>
              </c:strCache>
            </c:strRef>
          </c:cat>
          <c:val>
            <c:numRef>
              <c:f>'معكرونة 10'!$B$2:$B$2234</c:f>
              <c:numCache>
                <c:formatCode>General</c:formatCode>
                <c:ptCount val="8"/>
                <c:pt idx="0">
                  <c:v>1857</c:v>
                </c:pt>
                <c:pt idx="1">
                  <c:v>153</c:v>
                </c:pt>
                <c:pt idx="2">
                  <c:v>135</c:v>
                </c:pt>
                <c:pt idx="3">
                  <c:v>97</c:v>
                </c:pt>
                <c:pt idx="4">
                  <c:v>15</c:v>
                </c:pt>
                <c:pt idx="5">
                  <c:v>7</c:v>
                </c:pt>
                <c:pt idx="6">
                  <c:v>6</c:v>
                </c:pt>
                <c:pt idx="7">
                  <c:v>2</c:v>
                </c:pt>
              </c:numCache>
            </c:numRef>
          </c:val>
          <c:extLst>
            <c:ext xmlns:c16="http://schemas.microsoft.com/office/drawing/2014/chart" uri="{C3380CC4-5D6E-409C-BE32-E72D297353CC}">
              <c16:uniqueId val="{00000010-B765-436E-BD07-7F639E8356A3}"/>
            </c:ext>
          </c:extLst>
        </c:ser>
        <c:dLbls>
          <c:dLblPos val="outEnd"/>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withinLinear" id="18">
  <a:schemeClr val="accent5"/>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withinLinearReversed" id="24">
  <a:schemeClr val="accent4"/>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6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10.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17.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900" kern="1200"/>
  </cs:axisTitle>
  <cs:categoryAxis>
    <cs:lnRef idx="0"/>
    <cs:fillRef idx="0"/>
    <cs:effectRef idx="0"/>
    <cs:fontRef idx="minor">
      <a:schemeClr val="dk1">
        <a:lumMod val="65000"/>
        <a:lumOff val="35000"/>
      </a:schemeClr>
    </cs:fontRef>
    <cs:defRPr sz="900"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9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18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16D341-6D40-498C-B355-1A6B10FB4029}" type="datetimeFigureOut">
              <a:rPr lang="en-US"/>
              <a:t>5/26/2017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386A95-D0A4-44B9-98DA-3665758D8262}" type="slidenum">
              <a:rPr/>
              <a:t>‹#›</a:t>
            </a:fld>
            <a:endParaRPr/>
          </a:p>
        </p:txBody>
      </p:sp>
    </p:spTree>
    <p:extLst>
      <p:ext uri="{BB962C8B-B14F-4D97-AF65-F5344CB8AC3E}">
        <p14:creationId xmlns:p14="http://schemas.microsoft.com/office/powerpoint/2010/main" val="3469847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5E7497-3723-4859-BCC5-41DA474F1359}" type="datetimeFigureOut">
              <a:rPr lang="en-US"/>
              <a:t>5/26/2017</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3821A9-1C31-4760-BDBC-9A0BA471B1B7}" type="slidenum">
              <a:rPr/>
              <a:t>‹#›</a:t>
            </a:fld>
            <a:endParaRPr/>
          </a:p>
        </p:txBody>
      </p:sp>
    </p:spTree>
    <p:extLst>
      <p:ext uri="{BB962C8B-B14F-4D97-AF65-F5344CB8AC3E}">
        <p14:creationId xmlns:p14="http://schemas.microsoft.com/office/powerpoint/2010/main" val="3322161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To replace a picture, just select and delete it. Then use the Insert Picture icon to replace it with one of your own!</a:t>
            </a:r>
          </a:p>
        </p:txBody>
      </p:sp>
      <p:sp>
        <p:nvSpPr>
          <p:cNvPr id="4" name="Slide Number Placeholder 3"/>
          <p:cNvSpPr>
            <a:spLocks noGrp="1"/>
          </p:cNvSpPr>
          <p:nvPr>
            <p:ph type="sldNum" sz="quarter" idx="10"/>
          </p:nvPr>
        </p:nvSpPr>
        <p:spPr/>
        <p:txBody>
          <a:bodyPr/>
          <a:lstStyle/>
          <a:p>
            <a:fld id="{FC3821A9-1C31-4760-BDBC-9A0BA471B1B7}" type="slidenum">
              <a:rPr lang="en-US" smtClean="0"/>
              <a:t>2</a:t>
            </a:fld>
            <a:endParaRPr lang="en-US"/>
          </a:p>
        </p:txBody>
      </p:sp>
    </p:spTree>
    <p:extLst>
      <p:ext uri="{BB962C8B-B14F-4D97-AF65-F5344CB8AC3E}">
        <p14:creationId xmlns:p14="http://schemas.microsoft.com/office/powerpoint/2010/main" val="430022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2CC701-D80A-463B-8415-A85485312088}" type="slidenum">
              <a:rPr lang="en-US" smtClean="0"/>
              <a:t>3</a:t>
            </a:fld>
            <a:endParaRPr lang="en-US"/>
          </a:p>
        </p:txBody>
      </p:sp>
    </p:spTree>
    <p:extLst>
      <p:ext uri="{BB962C8B-B14F-4D97-AF65-F5344CB8AC3E}">
        <p14:creationId xmlns:p14="http://schemas.microsoft.com/office/powerpoint/2010/main" val="39032796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2412" y="1643064"/>
            <a:ext cx="9144002" cy="2928936"/>
          </a:xfrm>
        </p:spPr>
        <p:txBody>
          <a:bodyPr>
            <a:noAutofit/>
          </a:bodyPr>
          <a:lstStyle>
            <a:lvl1pPr algn="ctr">
              <a:lnSpc>
                <a:spcPct val="80000"/>
              </a:lnSpc>
              <a:defRPr sz="5600">
                <a:solidFill>
                  <a:schemeClr val="tx1">
                    <a:lumMod val="75000"/>
                    <a:lumOff val="25000"/>
                  </a:schemeClr>
                </a:solidFill>
              </a:defRPr>
            </a:lvl1pPr>
          </a:lstStyle>
          <a:p>
            <a:r>
              <a:rPr lang="en-US"/>
              <a:t>Click to edit Master title style</a:t>
            </a:r>
            <a:endParaRPr/>
          </a:p>
        </p:txBody>
      </p:sp>
      <p:sp>
        <p:nvSpPr>
          <p:cNvPr id="3" name="Subtitle 2"/>
          <p:cNvSpPr>
            <a:spLocks noGrp="1"/>
          </p:cNvSpPr>
          <p:nvPr>
            <p:ph type="subTitle" idx="1"/>
          </p:nvPr>
        </p:nvSpPr>
        <p:spPr>
          <a:xfrm>
            <a:off x="1522413" y="4572000"/>
            <a:ext cx="9144000" cy="1066799"/>
          </a:xfrm>
        </p:spPr>
        <p:txBody>
          <a:bodyPr>
            <a:normAutofit/>
          </a:bodyPr>
          <a:lstStyle>
            <a:lvl1pPr marL="0" indent="0" algn="ctr">
              <a:spcBef>
                <a:spcPts val="0"/>
              </a:spcBef>
              <a:buNone/>
              <a:defRPr sz="2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A753D76A-AFCE-4D96-B917-CBEF96F7D1EB}" type="datetimeFigureOut">
              <a:rPr lang="en-US"/>
              <a:t>5/26/2017</a:t>
            </a:fld>
            <a:endParaRPr/>
          </a:p>
        </p:txBody>
      </p:sp>
      <p:sp>
        <p:nvSpPr>
          <p:cNvPr id="6" name="Slide Number Placeholder 5"/>
          <p:cNvSpPr>
            <a:spLocks noGrp="1"/>
          </p:cNvSpPr>
          <p:nvPr>
            <p:ph type="sldNum" sz="quarter" idx="12"/>
          </p:nvPr>
        </p:nvSpPr>
        <p:spPr/>
        <p:txBody>
          <a:bodyPr/>
          <a:lstStyle/>
          <a:p>
            <a:fld id="{F25A965E-3C11-4F28-82DC-E30D63FAC43C}" type="slidenum">
              <a:rPr/>
              <a:t>‹#›</a:t>
            </a:fld>
            <a:endParaRPr/>
          </a:p>
        </p:txBody>
      </p:sp>
    </p:spTree>
    <p:extLst>
      <p:ext uri="{BB962C8B-B14F-4D97-AF65-F5344CB8AC3E}">
        <p14:creationId xmlns:p14="http://schemas.microsoft.com/office/powerpoint/2010/main" val="992594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a:p>
        </p:txBody>
      </p:sp>
      <p:sp>
        <p:nvSpPr>
          <p:cNvPr id="2" name="Date Placeholder 1"/>
          <p:cNvSpPr>
            <a:spLocks noGrp="1"/>
          </p:cNvSpPr>
          <p:nvPr>
            <p:ph type="dt" sz="half" idx="10"/>
          </p:nvPr>
        </p:nvSpPr>
        <p:spPr/>
        <p:txBody>
          <a:bodyPr/>
          <a:lstStyle/>
          <a:p>
            <a:fld id="{A753D76A-AFCE-4D96-B917-CBEF96F7D1EB}" type="datetimeFigureOut">
              <a:rPr lang="en-US"/>
              <a:t>5/26/2017</a:t>
            </a:fld>
            <a:endParaRPr/>
          </a:p>
        </p:txBody>
      </p:sp>
      <p:sp>
        <p:nvSpPr>
          <p:cNvPr id="4" name="Slide Number Placeholder 3"/>
          <p:cNvSpPr>
            <a:spLocks noGrp="1"/>
          </p:cNvSpPr>
          <p:nvPr>
            <p:ph type="sldNum" sz="quarter" idx="12"/>
          </p:nvPr>
        </p:nvSpPr>
        <p:spPr/>
        <p:txBody>
          <a:bodyPr/>
          <a:lstStyle/>
          <a:p>
            <a:fld id="{F25A965E-3C11-4F28-82DC-E30D63FAC43C}" type="slidenum">
              <a:rPr/>
              <a:t>‹#›</a:t>
            </a:fld>
            <a:endParaRPr/>
          </a:p>
        </p:txBody>
      </p:sp>
    </p:spTree>
    <p:extLst>
      <p:ext uri="{BB962C8B-B14F-4D97-AF65-F5344CB8AC3E}">
        <p14:creationId xmlns:p14="http://schemas.microsoft.com/office/powerpoint/2010/main" val="3543250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923212" y="1462088"/>
            <a:ext cx="3124201" cy="1966912"/>
          </a:xfrm>
        </p:spPr>
        <p:txBody>
          <a:bodyPr anchor="b">
            <a:normAutofit/>
          </a:bodyPr>
          <a:lstStyle>
            <a:lvl1pPr algn="l">
              <a:defRPr sz="3600" b="0"/>
            </a:lvl1pPr>
          </a:lstStyle>
          <a:p>
            <a:r>
              <a:rPr lang="en-US"/>
              <a:t>Click to edit Master title style</a:t>
            </a:r>
            <a:endParaRPr/>
          </a:p>
        </p:txBody>
      </p:sp>
      <p:sp>
        <p:nvSpPr>
          <p:cNvPr id="3" name="Content Placeholder 2"/>
          <p:cNvSpPr>
            <a:spLocks noGrp="1"/>
          </p:cNvSpPr>
          <p:nvPr>
            <p:ph idx="1"/>
          </p:nvPr>
        </p:nvSpPr>
        <p:spPr>
          <a:xfrm>
            <a:off x="1141413" y="685800"/>
            <a:ext cx="647700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7923211" y="3429000"/>
            <a:ext cx="3124201" cy="1828800"/>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A753D76A-AFCE-4D96-B917-CBEF96F7D1EB}" type="datetimeFigureOut">
              <a:rPr lang="en-US"/>
              <a:t>5/26/2017</a:t>
            </a:fld>
            <a:endParaRPr/>
          </a:p>
        </p:txBody>
      </p:sp>
      <p:sp>
        <p:nvSpPr>
          <p:cNvPr id="7" name="Slide Number Placeholder 6"/>
          <p:cNvSpPr>
            <a:spLocks noGrp="1"/>
          </p:cNvSpPr>
          <p:nvPr>
            <p:ph type="sldNum" sz="quarter" idx="12"/>
          </p:nvPr>
        </p:nvSpPr>
        <p:spPr/>
        <p:txBody>
          <a:bodyPr/>
          <a:lstStyle/>
          <a:p>
            <a:fld id="{F25A965E-3C11-4F28-82DC-E30D63FAC43C}" type="slidenum">
              <a:rPr/>
              <a:t>‹#›</a:t>
            </a:fld>
            <a:endParaRPr/>
          </a:p>
        </p:txBody>
      </p:sp>
    </p:spTree>
    <p:extLst>
      <p:ext uri="{BB962C8B-B14F-4D97-AF65-F5344CB8AC3E}">
        <p14:creationId xmlns:p14="http://schemas.microsoft.com/office/powerpoint/2010/main" val="706392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0" name="Rectangle 9"/>
          <p:cNvSpPr/>
          <p:nvPr/>
        </p:nvSpPr>
        <p:spPr bwMode="gray">
          <a:xfrm>
            <a:off x="7313612" y="0"/>
            <a:ext cx="4191002" cy="6858000"/>
          </a:xfrm>
          <a:prstGeom prst="rect">
            <a:avLst/>
          </a:prstGeom>
          <a:solidFill>
            <a:schemeClr val="bg1"/>
          </a:solidFill>
          <a:ln w="152400">
            <a:noFill/>
            <a:miter lim="800000"/>
          </a:ln>
          <a:effectLst>
            <a:outerShdw blurRad="88900" sx="101000" sy="101000" algn="ctr" rotWithShape="0">
              <a:schemeClr val="accent1">
                <a:lumMod val="50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7466012" y="0"/>
            <a:ext cx="0" cy="6858000"/>
          </a:xfrm>
          <a:prstGeom prst="line">
            <a:avLst/>
          </a:prstGeom>
          <a:noFill/>
          <a:ln w="19050">
            <a:solidFill>
              <a:schemeClr val="accent3">
                <a:lumMod val="50000"/>
                <a:alpha val="1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cxnSp>
      <p:cxnSp>
        <p:nvCxnSpPr>
          <p:cNvPr id="9" name="Straight Connector 8"/>
          <p:cNvCxnSpPr/>
          <p:nvPr/>
        </p:nvCxnSpPr>
        <p:spPr>
          <a:xfrm>
            <a:off x="11352212" y="0"/>
            <a:ext cx="0" cy="6858000"/>
          </a:xfrm>
          <a:prstGeom prst="line">
            <a:avLst/>
          </a:prstGeom>
          <a:noFill/>
          <a:ln w="19050">
            <a:solidFill>
              <a:schemeClr val="accent3">
                <a:lumMod val="50000"/>
                <a:alpha val="1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cxnSp>
      <p:sp>
        <p:nvSpPr>
          <p:cNvPr id="2" name="Title 1"/>
          <p:cNvSpPr>
            <a:spLocks noGrp="1"/>
          </p:cNvSpPr>
          <p:nvPr>
            <p:ph type="title"/>
          </p:nvPr>
        </p:nvSpPr>
        <p:spPr>
          <a:xfrm>
            <a:off x="7923212" y="1643063"/>
            <a:ext cx="3124201" cy="2776537"/>
          </a:xfrm>
        </p:spPr>
        <p:txBody>
          <a:bodyPr anchor="b">
            <a:normAutofit/>
          </a:bodyPr>
          <a:lstStyle>
            <a:lvl1pPr algn="l">
              <a:defRPr sz="3600" b="0"/>
            </a:lvl1pPr>
          </a:lstStyle>
          <a:p>
            <a:r>
              <a:rPr lang="en-US"/>
              <a:t>Click to edit Master title style</a:t>
            </a:r>
            <a:endParaRPr/>
          </a:p>
        </p:txBody>
      </p:sp>
      <p:sp>
        <p:nvSpPr>
          <p:cNvPr id="15" name="Rectangle 14"/>
          <p:cNvSpPr/>
          <p:nvPr/>
        </p:nvSpPr>
        <p:spPr bwMode="gray">
          <a:xfrm rot="120000">
            <a:off x="654916" y="532501"/>
            <a:ext cx="6103614" cy="5715899"/>
          </a:xfrm>
          <a:prstGeom prst="rect">
            <a:avLst/>
          </a:prstGeom>
          <a:solidFill>
            <a:schemeClr val="bg1"/>
          </a:solidFill>
          <a:ln w="190500">
            <a:noFill/>
            <a:miter lim="800000"/>
          </a:ln>
          <a:effectLst>
            <a:outerShdw blurRad="88900" algn="c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 name="Picture Placeholder 2" descr="An empty placeholder to add an image. Click on the placeholder and select the image that you wish to add."/>
          <p:cNvSpPr>
            <a:spLocks noGrp="1"/>
          </p:cNvSpPr>
          <p:nvPr>
            <p:ph type="pic" idx="1"/>
          </p:nvPr>
        </p:nvSpPr>
        <p:spPr bwMode="gray">
          <a:xfrm>
            <a:off x="745586" y="609600"/>
            <a:ext cx="5914664" cy="5562600"/>
          </a:xfrm>
          <a:solidFill>
            <a:srgbClr val="FFFFFF">
              <a:shade val="85000"/>
            </a:srgbClr>
          </a:solidFill>
          <a:ln w="152400" cap="flat" cmpd="sng">
            <a:solidFill>
              <a:srgbClr val="FFFFFF"/>
            </a:solidFill>
            <a:miter lim="800000"/>
          </a:ln>
          <a:effectLst>
            <a:outerShdw blurRad="88900" sx="101000" sy="101000" algn="tl" rotWithShape="0">
              <a:schemeClr val="accent1">
                <a:lumMod val="50000"/>
                <a:alpha val="15000"/>
              </a:schemeClr>
            </a:outerShdw>
          </a:effectLst>
          <a:scene3d>
            <a:camera prst="orthographicFront"/>
            <a:lightRig rig="twoPt" dir="t">
              <a:rot lat="0" lon="0" rev="7200000"/>
            </a:lightRig>
          </a:scene3d>
          <a:sp3d prstMaterial="matte">
            <a:bevelT w="25400" h="19050"/>
            <a:contourClr>
              <a:srgbClr val="FFFFFF"/>
            </a:contourClr>
          </a:sp3d>
        </p:spPr>
        <p:txBody>
          <a:bodyPr tIns="4572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923212" y="4423913"/>
            <a:ext cx="3124201" cy="1748287"/>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3" name="Footer Placeholder 12"/>
          <p:cNvSpPr>
            <a:spLocks noGrp="1"/>
          </p:cNvSpPr>
          <p:nvPr>
            <p:ph type="ftr" sz="quarter" idx="11"/>
          </p:nvPr>
        </p:nvSpPr>
        <p:spPr/>
        <p:txBody>
          <a:bodyPr/>
          <a:lstStyle/>
          <a:p>
            <a:endParaRPr/>
          </a:p>
        </p:txBody>
      </p:sp>
      <p:sp>
        <p:nvSpPr>
          <p:cNvPr id="12" name="Date Placeholder 11"/>
          <p:cNvSpPr>
            <a:spLocks noGrp="1"/>
          </p:cNvSpPr>
          <p:nvPr>
            <p:ph type="dt" sz="half" idx="10"/>
          </p:nvPr>
        </p:nvSpPr>
        <p:spPr/>
        <p:txBody>
          <a:bodyPr/>
          <a:lstStyle/>
          <a:p>
            <a:fld id="{A753D76A-AFCE-4D96-B917-CBEF96F7D1EB}" type="datetimeFigureOut">
              <a:rPr lang="en-US"/>
              <a:pPr/>
              <a:t>5/26/2017</a:t>
            </a:fld>
            <a:endParaRPr/>
          </a:p>
        </p:txBody>
      </p:sp>
      <p:sp>
        <p:nvSpPr>
          <p:cNvPr id="14" name="Slide Number Placeholder 13"/>
          <p:cNvSpPr>
            <a:spLocks noGrp="1"/>
          </p:cNvSpPr>
          <p:nvPr>
            <p:ph type="sldNum" sz="quarter" idx="12"/>
          </p:nvPr>
        </p:nvSpPr>
        <p:spPr/>
        <p:txBody>
          <a:bodyPr/>
          <a:lstStyle/>
          <a:p>
            <a:fld id="{F25A965E-3C11-4F28-82DC-E30D63FAC43C}" type="slidenum">
              <a:rPr/>
              <a:pPr/>
              <a:t>‹#›</a:t>
            </a:fld>
            <a:endParaRPr/>
          </a:p>
        </p:txBody>
      </p:sp>
    </p:spTree>
    <p:extLst>
      <p:ext uri="{BB962C8B-B14F-4D97-AF65-F5344CB8AC3E}">
        <p14:creationId xmlns:p14="http://schemas.microsoft.com/office/powerpoint/2010/main" val="2955473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A753D76A-AFCE-4D96-B917-CBEF96F7D1EB}" type="datetimeFigureOut">
              <a:rPr lang="en-US"/>
              <a:t>5/26/2017</a:t>
            </a:fld>
            <a:endParaRPr/>
          </a:p>
        </p:txBody>
      </p:sp>
      <p:sp>
        <p:nvSpPr>
          <p:cNvPr id="6" name="Slide Number Placeholder 5"/>
          <p:cNvSpPr>
            <a:spLocks noGrp="1"/>
          </p:cNvSpPr>
          <p:nvPr>
            <p:ph type="sldNum" sz="quarter" idx="12"/>
          </p:nvPr>
        </p:nvSpPr>
        <p:spPr/>
        <p:txBody>
          <a:bodyPr/>
          <a:lstStyle/>
          <a:p>
            <a:fld id="{F25A965E-3C11-4F28-82DC-E30D63FAC43C}" type="slidenum">
              <a:rPr/>
              <a:t>‹#›</a:t>
            </a:fld>
            <a:endParaRPr/>
          </a:p>
        </p:txBody>
      </p:sp>
    </p:spTree>
    <p:extLst>
      <p:ext uri="{BB962C8B-B14F-4D97-AF65-F5344CB8AC3E}">
        <p14:creationId xmlns:p14="http://schemas.microsoft.com/office/powerpoint/2010/main" val="3034875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18612" y="685801"/>
            <a:ext cx="1828801"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141413" y="685800"/>
            <a:ext cx="7924799"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A753D76A-AFCE-4D96-B917-CBEF96F7D1EB}" type="datetimeFigureOut">
              <a:rPr lang="en-US"/>
              <a:t>5/26/2017</a:t>
            </a:fld>
            <a:endParaRPr/>
          </a:p>
        </p:txBody>
      </p:sp>
      <p:sp>
        <p:nvSpPr>
          <p:cNvPr id="6" name="Slide Number Placeholder 5"/>
          <p:cNvSpPr>
            <a:spLocks noGrp="1"/>
          </p:cNvSpPr>
          <p:nvPr>
            <p:ph type="sldNum" sz="quarter" idx="12"/>
          </p:nvPr>
        </p:nvSpPr>
        <p:spPr/>
        <p:txBody>
          <a:bodyPr/>
          <a:lstStyle/>
          <a:p>
            <a:fld id="{F25A965E-3C11-4F28-82DC-E30D63FAC43C}" type="slidenum">
              <a:rPr/>
              <a:t>‹#›</a:t>
            </a:fld>
            <a:endParaRPr/>
          </a:p>
        </p:txBody>
      </p:sp>
    </p:spTree>
    <p:extLst>
      <p:ext uri="{BB962C8B-B14F-4D97-AF65-F5344CB8AC3E}">
        <p14:creationId xmlns:p14="http://schemas.microsoft.com/office/powerpoint/2010/main" val="1213227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with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1522412" y="4843464"/>
            <a:ext cx="9144002" cy="947736"/>
          </a:xfrm>
        </p:spPr>
        <p:txBody>
          <a:bodyPr>
            <a:normAutofit/>
          </a:bodyPr>
          <a:lstStyle>
            <a:lvl1pPr algn="ctr">
              <a:lnSpc>
                <a:spcPct val="80000"/>
              </a:lnSpc>
              <a:defRPr sz="5600">
                <a:solidFill>
                  <a:schemeClr val="tx1">
                    <a:lumMod val="75000"/>
                    <a:lumOff val="25000"/>
                  </a:schemeClr>
                </a:solidFill>
              </a:defRPr>
            </a:lvl1pPr>
          </a:lstStyle>
          <a:p>
            <a:r>
              <a:rPr lang="en-US"/>
              <a:t>Click to edit Master title style</a:t>
            </a:r>
            <a:endParaRPr dirty="0"/>
          </a:p>
        </p:txBody>
      </p:sp>
      <p:sp>
        <p:nvSpPr>
          <p:cNvPr id="3" name="Subtitle 2"/>
          <p:cNvSpPr>
            <a:spLocks noGrp="1"/>
          </p:cNvSpPr>
          <p:nvPr>
            <p:ph type="subTitle" idx="1"/>
          </p:nvPr>
        </p:nvSpPr>
        <p:spPr>
          <a:xfrm>
            <a:off x="1522413" y="5791200"/>
            <a:ext cx="9144000" cy="457200"/>
          </a:xfrm>
        </p:spPr>
        <p:txBody>
          <a:bodyPr wrap="square">
            <a:normAutofit/>
          </a:bodyPr>
          <a:lstStyle>
            <a:lvl1pPr marL="0" indent="0" algn="ctr">
              <a:spcBef>
                <a:spcPts val="0"/>
              </a:spcBef>
              <a:buNone/>
              <a:defRPr sz="2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8" name="Rectangle 7"/>
          <p:cNvSpPr/>
          <p:nvPr/>
        </p:nvSpPr>
        <p:spPr bwMode="gray">
          <a:xfrm rot="185582">
            <a:off x="1414576" y="762623"/>
            <a:ext cx="2947013" cy="3684469"/>
          </a:xfrm>
          <a:prstGeom prst="rect">
            <a:avLst/>
          </a:prstGeom>
          <a:solidFill>
            <a:schemeClr val="bg1"/>
          </a:solidFill>
          <a:ln w="190500">
            <a:noFill/>
            <a:miter lim="800000"/>
          </a:ln>
          <a:effectLst>
            <a:outerShdw blurRad="88900" sx="101000" sy="101000" algn="ctr" rotWithShape="0">
              <a:schemeClr val="accent1">
                <a:lumMod val="50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Picture Placeholder 10" descr="An empty placeholder to add an image. Click on the placeholder and select the image that you wish to add."/>
          <p:cNvSpPr>
            <a:spLocks noGrp="1"/>
          </p:cNvSpPr>
          <p:nvPr>
            <p:ph type="pic" sz="quarter" idx="13"/>
          </p:nvPr>
        </p:nvSpPr>
        <p:spPr bwMode="gray">
          <a:xfrm>
            <a:off x="1634550" y="917753"/>
            <a:ext cx="2592388" cy="3314700"/>
          </a:xfrm>
          <a:solidFill>
            <a:schemeClr val="bg1">
              <a:lumMod val="95000"/>
            </a:schemeClr>
          </a:solidFill>
          <a:ln w="152400">
            <a:solidFill>
              <a:schemeClr val="bg1"/>
            </a:solidFill>
            <a:miter lim="800000"/>
          </a:ln>
          <a:effectLst>
            <a:outerShdw blurRad="88900" sx="101000" sy="101000" algn="tl" rotWithShape="0">
              <a:schemeClr val="accent1">
                <a:lumMod val="50000"/>
                <a:alpha val="15000"/>
              </a:schemeClr>
            </a:outerShdw>
          </a:effectLst>
        </p:spPr>
        <p:txBody>
          <a:bodyPr tIns="457200"/>
          <a:lstStyle>
            <a:lvl1pPr marL="45720" indent="0" algn="ctr">
              <a:buNone/>
              <a:defRPr/>
            </a:lvl1pPr>
          </a:lstStyle>
          <a:p>
            <a:r>
              <a:rPr lang="en-US"/>
              <a:t>Click icon to add picture</a:t>
            </a:r>
            <a:endParaRPr/>
          </a:p>
        </p:txBody>
      </p:sp>
      <p:sp>
        <p:nvSpPr>
          <p:cNvPr id="7" name="Rectangle 6"/>
          <p:cNvSpPr/>
          <p:nvPr/>
        </p:nvSpPr>
        <p:spPr bwMode="gray">
          <a:xfrm rot="120000">
            <a:off x="4600738" y="740343"/>
            <a:ext cx="2947013" cy="3684469"/>
          </a:xfrm>
          <a:prstGeom prst="rect">
            <a:avLst/>
          </a:prstGeom>
          <a:solidFill>
            <a:schemeClr val="bg1"/>
          </a:solidFill>
          <a:ln w="190500">
            <a:noFill/>
            <a:miter lim="800000"/>
          </a:ln>
          <a:effectLst>
            <a:outerShdw blurRad="88900" sx="101000" sy="101000" algn="ctr" rotWithShape="0">
              <a:schemeClr val="accent1">
                <a:lumMod val="50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0" descr="An empty placeholder to add an image. Click on the placeholder and select the image that you wish to add."/>
          <p:cNvSpPr>
            <a:spLocks noGrp="1"/>
          </p:cNvSpPr>
          <p:nvPr>
            <p:ph type="pic" sz="quarter" idx="14"/>
          </p:nvPr>
        </p:nvSpPr>
        <p:spPr bwMode="gray">
          <a:xfrm>
            <a:off x="4787507" y="917753"/>
            <a:ext cx="2592388" cy="3314700"/>
          </a:xfrm>
          <a:solidFill>
            <a:schemeClr val="bg1">
              <a:lumMod val="95000"/>
            </a:schemeClr>
          </a:solidFill>
          <a:ln w="152400">
            <a:solidFill>
              <a:schemeClr val="bg1"/>
            </a:solidFill>
            <a:miter lim="800000"/>
          </a:ln>
          <a:effectLst>
            <a:outerShdw blurRad="88900" sx="101000" sy="101000" algn="tl" rotWithShape="0">
              <a:schemeClr val="accent1">
                <a:lumMod val="50000"/>
                <a:alpha val="15000"/>
              </a:schemeClr>
            </a:outerShdw>
          </a:effectLst>
        </p:spPr>
        <p:txBody>
          <a:bodyPr tIns="457200"/>
          <a:lstStyle>
            <a:lvl1pPr marL="45720" indent="0" algn="ctr">
              <a:buNone/>
              <a:defRPr/>
            </a:lvl1pPr>
          </a:lstStyle>
          <a:p>
            <a:r>
              <a:rPr lang="en-US"/>
              <a:t>Click icon to add picture</a:t>
            </a:r>
            <a:endParaRPr/>
          </a:p>
        </p:txBody>
      </p:sp>
      <p:sp>
        <p:nvSpPr>
          <p:cNvPr id="9" name="Rectangle 8"/>
          <p:cNvSpPr/>
          <p:nvPr/>
        </p:nvSpPr>
        <p:spPr bwMode="gray">
          <a:xfrm rot="21480000">
            <a:off x="7775260" y="727477"/>
            <a:ext cx="2947013" cy="3684469"/>
          </a:xfrm>
          <a:prstGeom prst="rect">
            <a:avLst/>
          </a:prstGeom>
          <a:solidFill>
            <a:schemeClr val="bg1"/>
          </a:solidFill>
          <a:ln w="190500">
            <a:noFill/>
            <a:miter lim="800000"/>
          </a:ln>
          <a:effectLst>
            <a:outerShdw blurRad="88900" sx="101000" sy="101000" algn="ctr" rotWithShape="0">
              <a:schemeClr val="accent1">
                <a:lumMod val="50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0" descr="An empty placeholder to add an image. Click on the placeholder and select the image that you wish to add."/>
          <p:cNvSpPr>
            <a:spLocks noGrp="1"/>
          </p:cNvSpPr>
          <p:nvPr>
            <p:ph type="pic" sz="quarter" idx="15"/>
          </p:nvPr>
        </p:nvSpPr>
        <p:spPr bwMode="gray">
          <a:xfrm>
            <a:off x="7940463" y="917753"/>
            <a:ext cx="2592388" cy="3314701"/>
          </a:xfrm>
          <a:solidFill>
            <a:schemeClr val="bg1">
              <a:lumMod val="95000"/>
            </a:schemeClr>
          </a:solidFill>
          <a:ln w="152400">
            <a:solidFill>
              <a:schemeClr val="bg1"/>
            </a:solidFill>
            <a:miter lim="800000"/>
          </a:ln>
          <a:effectLst>
            <a:outerShdw blurRad="88900" sx="101000" sy="101000" algn="tl" rotWithShape="0">
              <a:schemeClr val="accent1">
                <a:lumMod val="50000"/>
                <a:alpha val="15000"/>
              </a:schemeClr>
            </a:outerShdw>
          </a:effectLst>
        </p:spPr>
        <p:txBody>
          <a:bodyPr tIns="457200"/>
          <a:lstStyle>
            <a:lvl1pPr marL="45720" indent="0" algn="ctr">
              <a:buNone/>
              <a:defRPr/>
            </a:lvl1pPr>
          </a:lstStyle>
          <a:p>
            <a:r>
              <a:rPr lang="en-US"/>
              <a:t>Click icon to add picture</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A753D76A-AFCE-4D96-B917-CBEF96F7D1EB}" type="datetimeFigureOut">
              <a:rPr lang="en-US"/>
              <a:t>5/26/2017</a:t>
            </a:fld>
            <a:endParaRPr/>
          </a:p>
        </p:txBody>
      </p:sp>
      <p:sp>
        <p:nvSpPr>
          <p:cNvPr id="6" name="Slide Number Placeholder 5"/>
          <p:cNvSpPr>
            <a:spLocks noGrp="1"/>
          </p:cNvSpPr>
          <p:nvPr>
            <p:ph type="sldNum" sz="quarter" idx="12"/>
          </p:nvPr>
        </p:nvSpPr>
        <p:spPr/>
        <p:txBody>
          <a:bodyPr/>
          <a:lstStyle/>
          <a:p>
            <a:fld id="{F25A965E-3C11-4F28-82DC-E30D63FAC43C}" type="slidenum">
              <a:rPr/>
              <a:t>‹#›</a:t>
            </a:fld>
            <a:endParaRPr/>
          </a:p>
        </p:txBody>
      </p:sp>
    </p:spTree>
    <p:extLst>
      <p:ext uri="{BB962C8B-B14F-4D97-AF65-F5344CB8AC3E}">
        <p14:creationId xmlns:p14="http://schemas.microsoft.com/office/powerpoint/2010/main" val="3111003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Alternate Title Slide with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1522413" y="4843464"/>
            <a:ext cx="9144002" cy="947736"/>
          </a:xfrm>
        </p:spPr>
        <p:txBody>
          <a:bodyPr>
            <a:normAutofit/>
          </a:bodyPr>
          <a:lstStyle>
            <a:lvl1pPr algn="ctr">
              <a:lnSpc>
                <a:spcPct val="80000"/>
              </a:lnSpc>
              <a:defRPr sz="5600">
                <a:solidFill>
                  <a:schemeClr val="tx1">
                    <a:lumMod val="75000"/>
                    <a:lumOff val="25000"/>
                  </a:schemeClr>
                </a:solidFill>
              </a:defRPr>
            </a:lvl1pPr>
          </a:lstStyle>
          <a:p>
            <a:r>
              <a:rPr lang="en-US"/>
              <a:t>Click to edit Master title style</a:t>
            </a:r>
            <a:endParaRPr dirty="0"/>
          </a:p>
        </p:txBody>
      </p:sp>
      <p:sp>
        <p:nvSpPr>
          <p:cNvPr id="3" name="Subtitle 2"/>
          <p:cNvSpPr>
            <a:spLocks noGrp="1"/>
          </p:cNvSpPr>
          <p:nvPr>
            <p:ph type="subTitle" idx="1"/>
          </p:nvPr>
        </p:nvSpPr>
        <p:spPr>
          <a:xfrm>
            <a:off x="1522413" y="5791200"/>
            <a:ext cx="9144000" cy="457200"/>
          </a:xfrm>
        </p:spPr>
        <p:txBody>
          <a:bodyPr wrap="square">
            <a:normAutofit/>
          </a:bodyPr>
          <a:lstStyle>
            <a:lvl1pPr marL="0" indent="0" algn="ctr">
              <a:spcBef>
                <a:spcPts val="0"/>
              </a:spcBef>
              <a:buNone/>
              <a:defRPr sz="2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11" name="Picture Placeholder 10" descr="An empty placeholder to add an image. Click on the placeholder and select the image that you wish to add."/>
          <p:cNvSpPr>
            <a:spLocks noGrp="1"/>
          </p:cNvSpPr>
          <p:nvPr>
            <p:ph type="pic" sz="quarter" idx="13"/>
          </p:nvPr>
        </p:nvSpPr>
        <p:spPr>
          <a:xfrm>
            <a:off x="1853090" y="685800"/>
            <a:ext cx="2743200" cy="3913632"/>
          </a:xfrm>
          <a:solidFill>
            <a:schemeClr val="bg1">
              <a:lumMod val="95000"/>
            </a:schemeClr>
          </a:solidFill>
          <a:ln w="127000">
            <a:noFill/>
            <a:miter lim="800000"/>
          </a:ln>
          <a:effectLst>
            <a:outerShdw blurRad="88900" sx="101000" sy="101000" algn="ctr" rotWithShape="0">
              <a:schemeClr val="accent1">
                <a:lumMod val="50000"/>
                <a:alpha val="15000"/>
              </a:schemeClr>
            </a:outerShdw>
          </a:effectLst>
        </p:spPr>
        <p:txBody>
          <a:bodyPr tIns="457200"/>
          <a:lstStyle>
            <a:lvl1pPr marL="0" indent="0" algn="ctr">
              <a:buNone/>
              <a:defRPr/>
            </a:lvl1pPr>
          </a:lstStyle>
          <a:p>
            <a:r>
              <a:rPr lang="en-US"/>
              <a:t>Click icon to add picture</a:t>
            </a:r>
            <a:endParaRPr/>
          </a:p>
        </p:txBody>
      </p:sp>
      <p:sp>
        <p:nvSpPr>
          <p:cNvPr id="12" name="Picture Placeholder 10" descr="An empty placeholder to add an image. Click on the placeholder and select the image that you wish to add."/>
          <p:cNvSpPr>
            <a:spLocks noGrp="1"/>
          </p:cNvSpPr>
          <p:nvPr>
            <p:ph type="pic" sz="quarter" idx="14"/>
          </p:nvPr>
        </p:nvSpPr>
        <p:spPr>
          <a:xfrm>
            <a:off x="4722812" y="685800"/>
            <a:ext cx="2743200" cy="3913632"/>
          </a:xfrm>
          <a:solidFill>
            <a:schemeClr val="bg1">
              <a:lumMod val="95000"/>
            </a:schemeClr>
          </a:solidFill>
          <a:ln w="127000">
            <a:noFill/>
            <a:miter lim="800000"/>
          </a:ln>
          <a:effectLst>
            <a:outerShdw blurRad="88900" sx="101000" sy="101000" algn="ctr" rotWithShape="0">
              <a:schemeClr val="accent1">
                <a:lumMod val="50000"/>
                <a:alpha val="15000"/>
              </a:schemeClr>
            </a:outerShdw>
          </a:effectLst>
        </p:spPr>
        <p:txBody>
          <a:bodyPr vert="horz" lIns="91440" tIns="457200" rIns="91440" bIns="45720" rtlCol="0">
            <a:normAutofit/>
          </a:bodyPr>
          <a:lstStyle>
            <a:lvl1pPr marL="0" indent="-228600" algn="ctr">
              <a:buNone/>
              <a:defRPr/>
            </a:lvl1pPr>
          </a:lstStyle>
          <a:p>
            <a:pPr marL="45720" lvl="0" indent="0" algn="ctr"/>
            <a:r>
              <a:rPr lang="en-US"/>
              <a:t>Click icon to add picture</a:t>
            </a:r>
            <a:endParaRPr/>
          </a:p>
        </p:txBody>
      </p:sp>
      <p:sp>
        <p:nvSpPr>
          <p:cNvPr id="13" name="Picture Placeholder 10" descr="An empty placeholder to add an image. Click on the placeholder and select the image that you wish to add."/>
          <p:cNvSpPr>
            <a:spLocks noGrp="1"/>
          </p:cNvSpPr>
          <p:nvPr>
            <p:ph type="pic" sz="quarter" idx="15"/>
          </p:nvPr>
        </p:nvSpPr>
        <p:spPr>
          <a:xfrm>
            <a:off x="7592534" y="685800"/>
            <a:ext cx="2743200" cy="3913632"/>
          </a:xfrm>
          <a:solidFill>
            <a:schemeClr val="bg1">
              <a:lumMod val="95000"/>
            </a:schemeClr>
          </a:solidFill>
          <a:ln w="127000">
            <a:noFill/>
            <a:miter lim="800000"/>
          </a:ln>
          <a:effectLst>
            <a:outerShdw blurRad="88900" sx="101000" sy="101000" algn="ctr" rotWithShape="0">
              <a:schemeClr val="accent1">
                <a:lumMod val="50000"/>
                <a:alpha val="15000"/>
              </a:schemeClr>
            </a:outerShdw>
          </a:effectLst>
        </p:spPr>
        <p:txBody>
          <a:bodyPr vert="horz" lIns="91440" tIns="457200" rIns="91440" bIns="45720" rtlCol="0">
            <a:normAutofit/>
          </a:bodyPr>
          <a:lstStyle>
            <a:lvl1pPr marL="0" indent="-228600" algn="ctr">
              <a:buNone/>
              <a:defRPr/>
            </a:lvl1pPr>
          </a:lstStyle>
          <a:p>
            <a:pPr marL="45720" lvl="0" indent="0" algn="ctr"/>
            <a:r>
              <a:rPr lang="en-US"/>
              <a:t>Click icon to add picture</a:t>
            </a:r>
            <a:endParaRPr dirty="0"/>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A753D76A-AFCE-4D96-B917-CBEF96F7D1EB}" type="datetimeFigureOut">
              <a:rPr lang="en-US"/>
              <a:t>5/26/2017</a:t>
            </a:fld>
            <a:endParaRPr/>
          </a:p>
        </p:txBody>
      </p:sp>
      <p:sp>
        <p:nvSpPr>
          <p:cNvPr id="6" name="Slide Number Placeholder 5"/>
          <p:cNvSpPr>
            <a:spLocks noGrp="1"/>
          </p:cNvSpPr>
          <p:nvPr>
            <p:ph type="sldNum" sz="quarter" idx="12"/>
          </p:nvPr>
        </p:nvSpPr>
        <p:spPr/>
        <p:txBody>
          <a:bodyPr/>
          <a:lstStyle/>
          <a:p>
            <a:fld id="{F25A965E-3C11-4F28-82DC-E30D63FAC43C}" type="slidenum">
              <a:rPr/>
              <a:t>‹#›</a:t>
            </a:fld>
            <a:endParaRPr/>
          </a:p>
        </p:txBody>
      </p:sp>
    </p:spTree>
    <p:extLst>
      <p:ext uri="{BB962C8B-B14F-4D97-AF65-F5344CB8AC3E}">
        <p14:creationId xmlns:p14="http://schemas.microsoft.com/office/powerpoint/2010/main" val="3642607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A753D76A-AFCE-4D96-B917-CBEF96F7D1EB}" type="datetimeFigureOut">
              <a:rPr lang="en-US"/>
              <a:t>5/26/2017</a:t>
            </a:fld>
            <a:endParaRPr/>
          </a:p>
        </p:txBody>
      </p:sp>
      <p:sp>
        <p:nvSpPr>
          <p:cNvPr id="6" name="Slide Number Placeholder 5"/>
          <p:cNvSpPr>
            <a:spLocks noGrp="1"/>
          </p:cNvSpPr>
          <p:nvPr>
            <p:ph type="sldNum" sz="quarter" idx="12"/>
          </p:nvPr>
        </p:nvSpPr>
        <p:spPr/>
        <p:txBody>
          <a:bodyPr/>
          <a:lstStyle/>
          <a:p>
            <a:fld id="{F25A965E-3C11-4F28-82DC-E30D63FAC43C}" type="slidenum">
              <a:rPr/>
              <a:t>‹#›</a:t>
            </a:fld>
            <a:endParaRPr/>
          </a:p>
        </p:txBody>
      </p:sp>
    </p:spTree>
    <p:extLst>
      <p:ext uri="{BB962C8B-B14F-4D97-AF65-F5344CB8AC3E}">
        <p14:creationId xmlns:p14="http://schemas.microsoft.com/office/powerpoint/2010/main" val="2171888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itle and Content with Picture">
    <p:spTree>
      <p:nvGrpSpPr>
        <p:cNvPr id="1" name=""/>
        <p:cNvGrpSpPr/>
        <p:nvPr/>
      </p:nvGrpSpPr>
      <p:grpSpPr>
        <a:xfrm>
          <a:off x="0" y="0"/>
          <a:ext cx="0" cy="0"/>
          <a:chOff x="0" y="0"/>
          <a:chExt cx="0" cy="0"/>
        </a:xfrm>
      </p:grpSpPr>
      <p:sp>
        <p:nvSpPr>
          <p:cNvPr id="7" name="Rounded Rectangle 6"/>
          <p:cNvSpPr/>
          <p:nvPr/>
        </p:nvSpPr>
        <p:spPr bwMode="gray">
          <a:xfrm>
            <a:off x="2159492" y="0"/>
            <a:ext cx="9345120" cy="6858000"/>
          </a:xfrm>
          <a:prstGeom prst="roundRect">
            <a:avLst>
              <a:gd name="adj" fmla="val 0"/>
            </a:avLst>
          </a:prstGeom>
          <a:solidFill>
            <a:schemeClr val="bg1"/>
          </a:solidFill>
          <a:ln w="152400">
            <a:noFill/>
            <a:miter lim="800000"/>
          </a:ln>
          <a:effectLst>
            <a:outerShdw blurRad="88900" sx="101000" sy="101000" algn="ctr" rotWithShape="0">
              <a:schemeClr val="accent1">
                <a:lumMod val="50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995612" y="319088"/>
            <a:ext cx="7670802" cy="1143000"/>
          </a:xfrm>
        </p:spPr>
        <p:txBody>
          <a:bodyPr/>
          <a:lstStyle/>
          <a:p>
            <a:r>
              <a:rPr lang="en-US"/>
              <a:t>Click to edit Master title style</a:t>
            </a:r>
            <a:endParaRPr/>
          </a:p>
        </p:txBody>
      </p:sp>
      <p:sp>
        <p:nvSpPr>
          <p:cNvPr id="12" name="Rectangle 11"/>
          <p:cNvSpPr/>
          <p:nvPr/>
        </p:nvSpPr>
        <p:spPr bwMode="gray">
          <a:xfrm rot="21379692">
            <a:off x="322262" y="211183"/>
            <a:ext cx="1542449" cy="2051702"/>
          </a:xfrm>
          <a:prstGeom prst="rect">
            <a:avLst/>
          </a:prstGeom>
          <a:solidFill>
            <a:schemeClr val="bg1"/>
          </a:solidFill>
          <a:ln w="190500">
            <a:noFill/>
            <a:miter lim="800000"/>
          </a:ln>
          <a:effectLst>
            <a:outerShdw blurRad="635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Picture Placeholder 13" descr="An empty placeholder to add an image. Click on the placeholder and select the image that you wish to add."/>
          <p:cNvSpPr>
            <a:spLocks noGrp="1"/>
          </p:cNvSpPr>
          <p:nvPr>
            <p:ph type="pic" sz="quarter" idx="13"/>
          </p:nvPr>
        </p:nvSpPr>
        <p:spPr bwMode="gray">
          <a:xfrm rot="180000">
            <a:off x="357415" y="280969"/>
            <a:ext cx="1446157" cy="1965874"/>
          </a:xfrm>
          <a:solidFill>
            <a:schemeClr val="bg1">
              <a:lumMod val="95000"/>
            </a:schemeClr>
          </a:solidFill>
          <a:ln w="76200">
            <a:solidFill>
              <a:schemeClr val="bg1"/>
            </a:solidFill>
            <a:miter lim="800000"/>
          </a:ln>
          <a:effectLst>
            <a:outerShdw blurRad="63500" algn="ctr" rotWithShape="0">
              <a:prstClr val="black">
                <a:alpha val="20000"/>
              </a:prstClr>
            </a:outerShdw>
          </a:effectLst>
        </p:spPr>
        <p:txBody>
          <a:bodyPr tIns="182880">
            <a:normAutofit/>
          </a:bodyPr>
          <a:lstStyle>
            <a:lvl1pPr marL="45720" indent="0" algn="ctr">
              <a:buNone/>
              <a:defRPr sz="1600"/>
            </a:lvl1pPr>
          </a:lstStyle>
          <a:p>
            <a:r>
              <a:rPr lang="en-US"/>
              <a:t>Click icon to add picture</a:t>
            </a:r>
            <a:endParaRPr dirty="0"/>
          </a:p>
        </p:txBody>
      </p:sp>
      <p:sp>
        <p:nvSpPr>
          <p:cNvPr id="3" name="Content Placeholder 2"/>
          <p:cNvSpPr>
            <a:spLocks noGrp="1"/>
          </p:cNvSpPr>
          <p:nvPr>
            <p:ph idx="1"/>
          </p:nvPr>
        </p:nvSpPr>
        <p:spPr>
          <a:xfrm>
            <a:off x="2995612" y="1643063"/>
            <a:ext cx="7670802" cy="4529137"/>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cxnSp>
        <p:nvCxnSpPr>
          <p:cNvPr id="8" name="Straight Connector 7"/>
          <p:cNvCxnSpPr/>
          <p:nvPr/>
        </p:nvCxnSpPr>
        <p:spPr>
          <a:xfrm>
            <a:off x="2309812" y="0"/>
            <a:ext cx="0" cy="6858000"/>
          </a:xfrm>
          <a:prstGeom prst="line">
            <a:avLst/>
          </a:prstGeom>
          <a:noFill/>
          <a:ln w="19050">
            <a:solidFill>
              <a:schemeClr val="accent3">
                <a:lumMod val="50000"/>
                <a:alpha val="1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cxnSp>
      <p:cxnSp>
        <p:nvCxnSpPr>
          <p:cNvPr id="9" name="Straight Connector 8"/>
          <p:cNvCxnSpPr/>
          <p:nvPr/>
        </p:nvCxnSpPr>
        <p:spPr>
          <a:xfrm>
            <a:off x="11352212" y="0"/>
            <a:ext cx="0" cy="6858000"/>
          </a:xfrm>
          <a:prstGeom prst="line">
            <a:avLst/>
          </a:prstGeom>
          <a:noFill/>
          <a:ln w="19050">
            <a:solidFill>
              <a:schemeClr val="accent3">
                <a:lumMod val="50000"/>
                <a:alpha val="1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cxn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A753D76A-AFCE-4D96-B917-CBEF96F7D1EB}" type="datetimeFigureOut">
              <a:rPr lang="en-US"/>
              <a:t>5/26/2017</a:t>
            </a:fld>
            <a:endParaRPr/>
          </a:p>
        </p:txBody>
      </p:sp>
      <p:sp>
        <p:nvSpPr>
          <p:cNvPr id="6" name="Slide Number Placeholder 5"/>
          <p:cNvSpPr>
            <a:spLocks noGrp="1"/>
          </p:cNvSpPr>
          <p:nvPr>
            <p:ph type="sldNum" sz="quarter" idx="12"/>
          </p:nvPr>
        </p:nvSpPr>
        <p:spPr/>
        <p:txBody>
          <a:bodyPr/>
          <a:lstStyle/>
          <a:p>
            <a:fld id="{F25A965E-3C11-4F28-82DC-E30D63FAC43C}" type="slidenum">
              <a:rPr/>
              <a:t>‹#›</a:t>
            </a:fld>
            <a:endParaRPr/>
          </a:p>
        </p:txBody>
      </p:sp>
    </p:spTree>
    <p:extLst>
      <p:ext uri="{BB962C8B-B14F-4D97-AF65-F5344CB8AC3E}">
        <p14:creationId xmlns:p14="http://schemas.microsoft.com/office/powerpoint/2010/main" val="226595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22413" y="1643064"/>
            <a:ext cx="9144002" cy="2928936"/>
          </a:xfrm>
        </p:spPr>
        <p:txBody>
          <a:bodyPr anchor="b">
            <a:normAutofit/>
          </a:bodyPr>
          <a:lstStyle>
            <a:lvl1pPr algn="ctr">
              <a:lnSpc>
                <a:spcPct val="80000"/>
              </a:lnSpc>
              <a:defRPr sz="5600" b="0" cap="none" baseline="0">
                <a:solidFill>
                  <a:schemeClr val="tx1">
                    <a:lumMod val="75000"/>
                    <a:lumOff val="25000"/>
                  </a:schemeClr>
                </a:solidFill>
              </a:defRPr>
            </a:lvl1pPr>
          </a:lstStyle>
          <a:p>
            <a:r>
              <a:rPr lang="en-US"/>
              <a:t>Click to edit Master title style</a:t>
            </a:r>
            <a:endParaRPr dirty="0"/>
          </a:p>
        </p:txBody>
      </p:sp>
      <p:sp>
        <p:nvSpPr>
          <p:cNvPr id="3" name="Text Placeholder 2"/>
          <p:cNvSpPr>
            <a:spLocks noGrp="1"/>
          </p:cNvSpPr>
          <p:nvPr>
            <p:ph type="body" idx="1"/>
          </p:nvPr>
        </p:nvSpPr>
        <p:spPr>
          <a:xfrm>
            <a:off x="1522413" y="4572000"/>
            <a:ext cx="9144000" cy="1066799"/>
          </a:xfrm>
        </p:spPr>
        <p:txBody>
          <a:bodyPr anchor="t">
            <a:normAutofit/>
          </a:bodyPr>
          <a:lstStyle>
            <a:lvl1pPr marL="0" indent="0" algn="ctr">
              <a:spcBef>
                <a:spcPts val="0"/>
              </a:spcBef>
              <a:buNone/>
              <a:defRPr sz="24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A753D76A-AFCE-4D96-B917-CBEF96F7D1EB}" type="datetimeFigureOut">
              <a:rPr lang="en-US"/>
              <a:t>5/26/2017</a:t>
            </a:fld>
            <a:endParaRPr/>
          </a:p>
        </p:txBody>
      </p:sp>
      <p:sp>
        <p:nvSpPr>
          <p:cNvPr id="6" name="Slide Number Placeholder 5"/>
          <p:cNvSpPr>
            <a:spLocks noGrp="1"/>
          </p:cNvSpPr>
          <p:nvPr>
            <p:ph type="sldNum" sz="quarter" idx="12"/>
          </p:nvPr>
        </p:nvSpPr>
        <p:spPr/>
        <p:txBody>
          <a:bodyPr/>
          <a:lstStyle/>
          <a:p>
            <a:fld id="{F25A965E-3C11-4F28-82DC-E30D63FAC43C}" type="slidenum">
              <a:rPr/>
              <a:t>‹#›</a:t>
            </a:fld>
            <a:endParaRPr/>
          </a:p>
        </p:txBody>
      </p:sp>
    </p:spTree>
    <p:extLst>
      <p:ext uri="{BB962C8B-B14F-4D97-AF65-F5344CB8AC3E}">
        <p14:creationId xmlns:p14="http://schemas.microsoft.com/office/powerpoint/2010/main" val="2932338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522412" y="1643063"/>
            <a:ext cx="4480560" cy="4529137"/>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185854" y="1643063"/>
            <a:ext cx="4480560" cy="4529137"/>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A753D76A-AFCE-4D96-B917-CBEF96F7D1EB}" type="datetimeFigureOut">
              <a:rPr lang="en-US"/>
              <a:t>5/26/2017</a:t>
            </a:fld>
            <a:endParaRPr/>
          </a:p>
        </p:txBody>
      </p:sp>
      <p:sp>
        <p:nvSpPr>
          <p:cNvPr id="7" name="Slide Number Placeholder 6"/>
          <p:cNvSpPr>
            <a:spLocks noGrp="1"/>
          </p:cNvSpPr>
          <p:nvPr>
            <p:ph type="sldNum" sz="quarter" idx="12"/>
          </p:nvPr>
        </p:nvSpPr>
        <p:spPr/>
        <p:txBody>
          <a:bodyPr/>
          <a:lstStyle/>
          <a:p>
            <a:fld id="{F25A965E-3C11-4F28-82DC-E30D63FAC43C}" type="slidenum">
              <a:rPr/>
              <a:t>‹#›</a:t>
            </a:fld>
            <a:endParaRPr/>
          </a:p>
        </p:txBody>
      </p:sp>
    </p:spTree>
    <p:extLst>
      <p:ext uri="{BB962C8B-B14F-4D97-AF65-F5344CB8AC3E}">
        <p14:creationId xmlns:p14="http://schemas.microsoft.com/office/powerpoint/2010/main" val="4206267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522414" y="1624372"/>
            <a:ext cx="4480560" cy="737828"/>
          </a:xfrm>
        </p:spPr>
        <p:txBody>
          <a:bodyPr anchor="ctr"/>
          <a:lstStyle>
            <a:lvl1pPr marL="0" indent="0">
              <a:spcBef>
                <a:spcPts val="0"/>
              </a:spcBef>
              <a:buNone/>
              <a:defRPr sz="24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22414" y="2438400"/>
            <a:ext cx="4480560" cy="37337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185854" y="1624372"/>
            <a:ext cx="4480560" cy="737828"/>
          </a:xfrm>
        </p:spPr>
        <p:txBody>
          <a:bodyPr anchor="ctr"/>
          <a:lstStyle>
            <a:lvl1pPr marL="0" indent="0">
              <a:spcBef>
                <a:spcPts val="0"/>
              </a:spcBef>
              <a:buNone/>
              <a:defRPr sz="24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5854" y="2438400"/>
            <a:ext cx="4480560" cy="37337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endParaRPr/>
          </a:p>
        </p:txBody>
      </p:sp>
      <p:sp>
        <p:nvSpPr>
          <p:cNvPr id="7" name="Date Placeholder 6"/>
          <p:cNvSpPr>
            <a:spLocks noGrp="1"/>
          </p:cNvSpPr>
          <p:nvPr>
            <p:ph type="dt" sz="half" idx="10"/>
          </p:nvPr>
        </p:nvSpPr>
        <p:spPr/>
        <p:txBody>
          <a:bodyPr/>
          <a:lstStyle/>
          <a:p>
            <a:fld id="{A753D76A-AFCE-4D96-B917-CBEF96F7D1EB}" type="datetimeFigureOut">
              <a:rPr lang="en-US"/>
              <a:t>5/26/2017</a:t>
            </a:fld>
            <a:endParaRPr/>
          </a:p>
        </p:txBody>
      </p:sp>
      <p:sp>
        <p:nvSpPr>
          <p:cNvPr id="9" name="Slide Number Placeholder 8"/>
          <p:cNvSpPr>
            <a:spLocks noGrp="1"/>
          </p:cNvSpPr>
          <p:nvPr>
            <p:ph type="sldNum" sz="quarter" idx="12"/>
          </p:nvPr>
        </p:nvSpPr>
        <p:spPr/>
        <p:txBody>
          <a:bodyPr/>
          <a:lstStyle/>
          <a:p>
            <a:fld id="{F25A965E-3C11-4F28-82DC-E30D63FAC43C}" type="slidenum">
              <a:rPr/>
              <a:t>‹#›</a:t>
            </a:fld>
            <a:endParaRPr/>
          </a:p>
        </p:txBody>
      </p:sp>
    </p:spTree>
    <p:extLst>
      <p:ext uri="{BB962C8B-B14F-4D97-AF65-F5344CB8AC3E}">
        <p14:creationId xmlns:p14="http://schemas.microsoft.com/office/powerpoint/2010/main" val="3424432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endParaRPr/>
          </a:p>
        </p:txBody>
      </p:sp>
      <p:sp>
        <p:nvSpPr>
          <p:cNvPr id="3" name="Date Placeholder 2"/>
          <p:cNvSpPr>
            <a:spLocks noGrp="1"/>
          </p:cNvSpPr>
          <p:nvPr>
            <p:ph type="dt" sz="half" idx="10"/>
          </p:nvPr>
        </p:nvSpPr>
        <p:spPr/>
        <p:txBody>
          <a:bodyPr/>
          <a:lstStyle/>
          <a:p>
            <a:fld id="{A753D76A-AFCE-4D96-B917-CBEF96F7D1EB}" type="datetimeFigureOut">
              <a:rPr lang="en-US"/>
              <a:t>5/26/2017</a:t>
            </a:fld>
            <a:endParaRPr/>
          </a:p>
        </p:txBody>
      </p:sp>
      <p:sp>
        <p:nvSpPr>
          <p:cNvPr id="5" name="Slide Number Placeholder 4"/>
          <p:cNvSpPr>
            <a:spLocks noGrp="1"/>
          </p:cNvSpPr>
          <p:nvPr>
            <p:ph type="sldNum" sz="quarter" idx="12"/>
          </p:nvPr>
        </p:nvSpPr>
        <p:spPr/>
        <p:txBody>
          <a:bodyPr/>
          <a:lstStyle/>
          <a:p>
            <a:fld id="{F25A965E-3C11-4F28-82DC-E30D63FAC43C}" type="slidenum">
              <a:rPr/>
              <a:t>‹#›</a:t>
            </a:fld>
            <a:endParaRPr/>
          </a:p>
        </p:txBody>
      </p:sp>
    </p:spTree>
    <p:extLst>
      <p:ext uri="{BB962C8B-B14F-4D97-AF65-F5344CB8AC3E}">
        <p14:creationId xmlns:p14="http://schemas.microsoft.com/office/powerpoint/2010/main" val="844294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alphaModFix amt="25000"/>
            <a:lum/>
          </a:blip>
          <a:srcRect/>
          <a:stretch>
            <a:fillRect t="-25000" b="-25000"/>
          </a:stretch>
        </a:blipFill>
        <a:effectLst/>
      </p:bgPr>
    </p:bg>
    <p:spTree>
      <p:nvGrpSpPr>
        <p:cNvPr id="1" name=""/>
        <p:cNvGrpSpPr/>
        <p:nvPr/>
      </p:nvGrpSpPr>
      <p:grpSpPr>
        <a:xfrm>
          <a:off x="0" y="0"/>
          <a:ext cx="0" cy="0"/>
          <a:chOff x="0" y="0"/>
          <a:chExt cx="0" cy="0"/>
        </a:xfrm>
      </p:grpSpPr>
      <p:sp>
        <p:nvSpPr>
          <p:cNvPr id="7" name="Rectangle 6"/>
          <p:cNvSpPr/>
          <p:nvPr/>
        </p:nvSpPr>
        <p:spPr bwMode="gray">
          <a:xfrm>
            <a:off x="684211" y="0"/>
            <a:ext cx="10820402" cy="6858000"/>
          </a:xfrm>
          <a:prstGeom prst="rect">
            <a:avLst/>
          </a:prstGeom>
          <a:solidFill>
            <a:schemeClr val="bg1"/>
          </a:solidFill>
          <a:ln w="152400">
            <a:noFill/>
            <a:miter lim="800000"/>
          </a:ln>
          <a:effectLst>
            <a:outerShdw blurRad="88900" sx="101000" sy="101000" algn="ctr" rotWithShape="0">
              <a:schemeClr val="accent1">
                <a:lumMod val="50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8" name="Straight Connector 7"/>
          <p:cNvCxnSpPr/>
          <p:nvPr/>
        </p:nvCxnSpPr>
        <p:spPr>
          <a:xfrm>
            <a:off x="836612" y="0"/>
            <a:ext cx="0" cy="6858000"/>
          </a:xfrm>
          <a:prstGeom prst="line">
            <a:avLst/>
          </a:prstGeom>
          <a:noFill/>
          <a:ln w="19050">
            <a:solidFill>
              <a:schemeClr val="accent3">
                <a:lumMod val="50000"/>
                <a:alpha val="1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cxnSp>
      <p:cxnSp>
        <p:nvCxnSpPr>
          <p:cNvPr id="9" name="Straight Connector 8"/>
          <p:cNvCxnSpPr/>
          <p:nvPr/>
        </p:nvCxnSpPr>
        <p:spPr>
          <a:xfrm>
            <a:off x="11352212" y="0"/>
            <a:ext cx="0" cy="6858000"/>
          </a:xfrm>
          <a:prstGeom prst="line">
            <a:avLst/>
          </a:prstGeom>
          <a:noFill/>
          <a:ln w="19050">
            <a:solidFill>
              <a:schemeClr val="accent3">
                <a:lumMod val="50000"/>
                <a:alpha val="1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cxnSp>
      <p:sp>
        <p:nvSpPr>
          <p:cNvPr id="2" name="Title Placeholder 1"/>
          <p:cNvSpPr>
            <a:spLocks noGrp="1"/>
          </p:cNvSpPr>
          <p:nvPr>
            <p:ph type="title"/>
          </p:nvPr>
        </p:nvSpPr>
        <p:spPr>
          <a:xfrm>
            <a:off x="1522414" y="319088"/>
            <a:ext cx="9144000" cy="1143000"/>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522414" y="1643063"/>
            <a:ext cx="9144000" cy="45291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3"/>
          </p:nvPr>
        </p:nvSpPr>
        <p:spPr>
          <a:xfrm>
            <a:off x="1507885" y="6400801"/>
            <a:ext cx="6796327" cy="276226"/>
          </a:xfrm>
          <a:prstGeom prst="rect">
            <a:avLst/>
          </a:prstGeom>
        </p:spPr>
        <p:txBody>
          <a:bodyPr vert="horz" lIns="91440" tIns="45720" rIns="91440" bIns="45720" rtlCol="0" anchor="ctr"/>
          <a:lstStyle>
            <a:lvl1pPr algn="l">
              <a:defRPr sz="1100">
                <a:solidFill>
                  <a:schemeClr val="tx1"/>
                </a:solidFill>
              </a:defRPr>
            </a:lvl1pPr>
          </a:lstStyle>
          <a:p>
            <a:endParaRPr lang="en-US" dirty="0"/>
          </a:p>
        </p:txBody>
      </p:sp>
      <p:sp>
        <p:nvSpPr>
          <p:cNvPr id="4" name="Date Placeholder 3"/>
          <p:cNvSpPr>
            <a:spLocks noGrp="1"/>
          </p:cNvSpPr>
          <p:nvPr>
            <p:ph type="dt" sz="half" idx="2"/>
          </p:nvPr>
        </p:nvSpPr>
        <p:spPr>
          <a:xfrm>
            <a:off x="8456612" y="6400801"/>
            <a:ext cx="1167659" cy="276226"/>
          </a:xfrm>
          <a:prstGeom prst="rect">
            <a:avLst/>
          </a:prstGeom>
        </p:spPr>
        <p:txBody>
          <a:bodyPr vert="horz" lIns="91440" tIns="45720" rIns="91440" bIns="45720" rtlCol="0" anchor="ctr"/>
          <a:lstStyle>
            <a:lvl1pPr algn="r">
              <a:defRPr sz="1100">
                <a:solidFill>
                  <a:schemeClr val="tx1"/>
                </a:solidFill>
              </a:defRPr>
            </a:lvl1pPr>
          </a:lstStyle>
          <a:p>
            <a:fld id="{A753D76A-AFCE-4D96-B917-CBEF96F7D1EB}" type="datetimeFigureOut">
              <a:rPr lang="en-US" smtClean="0"/>
              <a:pPr/>
              <a:t>5/26/2017</a:t>
            </a:fld>
            <a:endParaRPr lang="en-US"/>
          </a:p>
        </p:txBody>
      </p:sp>
      <p:sp>
        <p:nvSpPr>
          <p:cNvPr id="6" name="Slide Number Placeholder 5"/>
          <p:cNvSpPr>
            <a:spLocks noGrp="1"/>
          </p:cNvSpPr>
          <p:nvPr>
            <p:ph type="sldNum" sz="quarter" idx="4"/>
          </p:nvPr>
        </p:nvSpPr>
        <p:spPr>
          <a:xfrm>
            <a:off x="9752012" y="6400801"/>
            <a:ext cx="914402" cy="276226"/>
          </a:xfrm>
          <a:prstGeom prst="rect">
            <a:avLst/>
          </a:prstGeom>
        </p:spPr>
        <p:txBody>
          <a:bodyPr vert="horz" lIns="91440" tIns="45720" rIns="91440" bIns="45720" rtlCol="0" anchor="ctr"/>
          <a:lstStyle>
            <a:lvl1pPr algn="r">
              <a:defRPr sz="1100">
                <a:solidFill>
                  <a:schemeClr val="tx1"/>
                </a:solidFill>
              </a:defRPr>
            </a:lvl1pPr>
          </a:lstStyle>
          <a:p>
            <a:fld id="{F25A965E-3C11-4F28-82DC-E30D63FAC43C}" type="slidenum">
              <a:rPr lang="en-US" smtClean="0"/>
              <a:pPr/>
              <a:t>‹#›</a:t>
            </a:fld>
            <a:endParaRPr lang="en-US"/>
          </a:p>
        </p:txBody>
      </p:sp>
    </p:spTree>
    <p:extLst>
      <p:ext uri="{BB962C8B-B14F-4D97-AF65-F5344CB8AC3E}">
        <p14:creationId xmlns:p14="http://schemas.microsoft.com/office/powerpoint/2010/main" val="2647839866"/>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2" r:id="rId3"/>
    <p:sldLayoutId id="2147483650" r:id="rId4"/>
    <p:sldLayoutId id="214748366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85000"/>
        </a:lnSpc>
        <a:spcBef>
          <a:spcPct val="0"/>
        </a:spcBef>
        <a:buNone/>
        <a:defRPr sz="3600" kern="1200">
          <a:solidFill>
            <a:schemeClr val="tx1">
              <a:lumMod val="75000"/>
              <a:lumOff val="2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buClr>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Clr>
          <a:schemeClr val="tx1"/>
        </a:buClr>
        <a:buFont typeface="Arial"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Clr>
          <a:schemeClr val="tx1"/>
        </a:buClr>
        <a:buFont typeface="Arial"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Clr>
          <a:schemeClr val="tx1"/>
        </a:buClr>
        <a:buFont typeface="Arial"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Clr>
          <a:schemeClr val="tx1"/>
        </a:buClr>
        <a:buFont typeface="Arial" pitchFamily="34" charset="0"/>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Font typeface="Arial" pitchFamily="34" charset="0"/>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Font typeface="Arial" pitchFamily="34" charset="0"/>
        <a:buChar char="•"/>
        <a:defRPr sz="1400" kern="1200">
          <a:solidFill>
            <a:schemeClr val="tx1"/>
          </a:solidFill>
          <a:latin typeface="+mn-lt"/>
          <a:ea typeface="+mn-ea"/>
          <a:cs typeface="+mn-cs"/>
        </a:defRPr>
      </a:lvl7pPr>
      <a:lvl8pPr marL="2514600" indent="-228600" algn="l" defTabSz="914400" rtl="0" eaLnBrk="1" latinLnBrk="0" hangingPunct="1">
        <a:lnSpc>
          <a:spcPct val="90000"/>
        </a:lnSpc>
        <a:spcBef>
          <a:spcPts val="800"/>
        </a:spcBef>
        <a:buFont typeface="Arial" pitchFamily="34" charset="0"/>
        <a:buChar char="•"/>
        <a:defRPr sz="1400" kern="1200">
          <a:solidFill>
            <a:schemeClr val="tx1"/>
          </a:solidFill>
          <a:latin typeface="+mn-lt"/>
          <a:ea typeface="+mn-ea"/>
          <a:cs typeface="+mn-cs"/>
        </a:defRPr>
      </a:lvl8pPr>
      <a:lvl9pPr marL="2834640" indent="-228600" algn="l" defTabSz="914400" rtl="0" eaLnBrk="1" latinLnBrk="0" hangingPunct="1">
        <a:lnSpc>
          <a:spcPct val="90000"/>
        </a:lnSpc>
        <a:spcBef>
          <a:spcPts val="800"/>
        </a:spcBef>
        <a:buFont typeface="Arial"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39"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2414" y="3657600"/>
            <a:ext cx="9144000" cy="3047999"/>
          </a:xfrm>
        </p:spPr>
        <p:txBody>
          <a:bodyPr/>
          <a:lstStyle/>
          <a:p>
            <a:r>
              <a:rPr lang="en-US" dirty="0">
                <a:solidFill>
                  <a:srgbClr val="002060"/>
                </a:solidFill>
              </a:rPr>
              <a:t>Graduation Project </a:t>
            </a:r>
          </a:p>
          <a:p>
            <a:r>
              <a:rPr lang="en-US" dirty="0">
                <a:solidFill>
                  <a:srgbClr val="002060"/>
                </a:solidFill>
              </a:rPr>
              <a:t>Management Information System </a:t>
            </a:r>
          </a:p>
          <a:p>
            <a:r>
              <a:rPr lang="en-US" dirty="0">
                <a:solidFill>
                  <a:srgbClr val="002060"/>
                </a:solidFill>
              </a:rPr>
              <a:t>Second semester 2016-2017</a:t>
            </a:r>
          </a:p>
          <a:p>
            <a:endParaRPr lang="en-US" dirty="0">
              <a:solidFill>
                <a:srgbClr val="002060"/>
              </a:solidFill>
            </a:endParaRPr>
          </a:p>
          <a:p>
            <a:r>
              <a:rPr lang="en-US" dirty="0">
                <a:solidFill>
                  <a:srgbClr val="002060"/>
                </a:solidFill>
              </a:rPr>
              <a:t>Adla Zahran  &amp;  Ahlam Izzideen </a:t>
            </a:r>
          </a:p>
          <a:p>
            <a:r>
              <a:rPr lang="en-US" dirty="0">
                <a:solidFill>
                  <a:srgbClr val="002060"/>
                </a:solidFill>
              </a:rPr>
              <a:t>Dr . Kamal Irshaid</a:t>
            </a:r>
          </a:p>
          <a:p>
            <a:endParaRPr lang="en-US" dirty="0">
              <a:solidFill>
                <a:srgbClr val="002060"/>
              </a:solidFill>
            </a:endParaRP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94212" y="533400"/>
            <a:ext cx="2907403" cy="2907403"/>
          </a:xfrm>
          <a:prstGeom prst="rect">
            <a:avLst/>
          </a:prstGeom>
        </p:spPr>
      </p:pic>
      <p:cxnSp>
        <p:nvCxnSpPr>
          <p:cNvPr id="6" name="Straight Connector 5"/>
          <p:cNvCxnSpPr/>
          <p:nvPr/>
        </p:nvCxnSpPr>
        <p:spPr>
          <a:xfrm flipH="1">
            <a:off x="4189412" y="4800600"/>
            <a:ext cx="38862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0357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2414" y="76200"/>
            <a:ext cx="9144000" cy="1143000"/>
          </a:xfrm>
        </p:spPr>
        <p:txBody>
          <a:bodyPr/>
          <a:lstStyle/>
          <a:p>
            <a:r>
              <a:rPr lang="en-US" dirty="0"/>
              <a:t>General Data</a:t>
            </a:r>
          </a:p>
        </p:txBody>
      </p:sp>
      <p:sp>
        <p:nvSpPr>
          <p:cNvPr id="3" name="Content Placeholder 2"/>
          <p:cNvSpPr>
            <a:spLocks noGrp="1"/>
          </p:cNvSpPr>
          <p:nvPr>
            <p:ph idx="1"/>
          </p:nvPr>
        </p:nvSpPr>
        <p:spPr>
          <a:xfrm>
            <a:off x="1522414" y="1295400"/>
            <a:ext cx="9144000" cy="5486400"/>
          </a:xfrm>
        </p:spPr>
        <p:txBody>
          <a:bodyPr/>
          <a:lstStyle/>
          <a:p>
            <a:pPr marL="45720" lvl="2" indent="0">
              <a:spcBef>
                <a:spcPts val="1800"/>
              </a:spcBef>
              <a:buNone/>
            </a:pPr>
            <a:r>
              <a:rPr lang="en-US" sz="2000" dirty="0"/>
              <a:t>1- General data: data have been filtered and cleaned for detecting the general trend for customer’s purchases without concerning for the brand name or the flavor of the product. (It doesn't matter if it is Galaxy chocolate or Kinder or even it is with nuts or with caramel it is simply a chocolate).</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6883" y="2656623"/>
            <a:ext cx="6208029" cy="3972777"/>
          </a:xfrm>
          <a:prstGeom prst="rect">
            <a:avLst/>
          </a:prstGeom>
        </p:spPr>
      </p:pic>
    </p:spTree>
    <p:extLst>
      <p:ext uri="{BB962C8B-B14F-4D97-AF65-F5344CB8AC3E}">
        <p14:creationId xmlns:p14="http://schemas.microsoft.com/office/powerpoint/2010/main" val="4240433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2414" y="152400"/>
            <a:ext cx="9144000" cy="1143000"/>
          </a:xfrm>
        </p:spPr>
        <p:txBody>
          <a:bodyPr/>
          <a:lstStyle/>
          <a:p>
            <a:r>
              <a:rPr lang="en-US" dirty="0"/>
              <a:t>Brands-flavors data</a:t>
            </a:r>
          </a:p>
        </p:txBody>
      </p:sp>
      <p:sp>
        <p:nvSpPr>
          <p:cNvPr id="3" name="Content Placeholder 2"/>
          <p:cNvSpPr>
            <a:spLocks noGrp="1"/>
          </p:cNvSpPr>
          <p:nvPr>
            <p:ph idx="1"/>
          </p:nvPr>
        </p:nvSpPr>
        <p:spPr>
          <a:xfrm>
            <a:off x="1521899" y="1447800"/>
            <a:ext cx="9144000" cy="5257800"/>
          </a:xfrm>
        </p:spPr>
        <p:txBody>
          <a:bodyPr/>
          <a:lstStyle/>
          <a:p>
            <a:pPr marL="45720" lvl="2" indent="0">
              <a:spcBef>
                <a:spcPts val="1800"/>
              </a:spcBef>
              <a:buNone/>
            </a:pPr>
            <a:r>
              <a:rPr lang="en-US" sz="2000" dirty="0"/>
              <a:t>2- Brands and flavors data: data have been filtered and cleaned based on the brand name and the flavor of the product to take more detailed decisions. (There is a difference between Galaxy and kinder , lemon juice and grape juice ).</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3012" y="2450019"/>
            <a:ext cx="6381697" cy="4103181"/>
          </a:xfrm>
          <a:prstGeom prst="rect">
            <a:avLst/>
          </a:prstGeom>
        </p:spPr>
      </p:pic>
    </p:spTree>
    <p:extLst>
      <p:ext uri="{BB962C8B-B14F-4D97-AF65-F5344CB8AC3E}">
        <p14:creationId xmlns:p14="http://schemas.microsoft.com/office/powerpoint/2010/main" val="10040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1412" y="1981200"/>
            <a:ext cx="9144002" cy="2014536"/>
          </a:xfrm>
        </p:spPr>
        <p:txBody>
          <a:bodyPr/>
          <a:lstStyle/>
          <a:p>
            <a:r>
              <a:rPr lang="en-US" dirty="0"/>
              <a:t>Results and Recommendations</a:t>
            </a:r>
          </a:p>
        </p:txBody>
      </p:sp>
    </p:spTree>
    <p:extLst>
      <p:ext uri="{BB962C8B-B14F-4D97-AF65-F5344CB8AC3E}">
        <p14:creationId xmlns:p14="http://schemas.microsoft.com/office/powerpoint/2010/main" val="669441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 15 sold items in General</a:t>
            </a:r>
            <a:br>
              <a:rPr lang="en-US" dirty="0"/>
            </a:br>
            <a:r>
              <a:rPr lang="en-US" dirty="0"/>
              <a:t> ( </a:t>
            </a:r>
            <a:r>
              <a:rPr lang="ar-SA" dirty="0"/>
              <a:t>الاصناف ال 15 الاكثر مبيعا</a:t>
            </a:r>
            <a:r>
              <a:rPr lang="en-US" dirty="0"/>
              <a:t> ) </a:t>
            </a:r>
          </a:p>
        </p:txBody>
      </p:sp>
      <p:graphicFrame>
        <p:nvGraphicFramePr>
          <p:cNvPr id="4" name="Content Placeholder 3">
            <a:extLst>
              <a:ext uri="{FF2B5EF4-FFF2-40B4-BE49-F238E27FC236}">
                <a16:creationId xmlns:a16="http://schemas.microsoft.com/office/drawing/2014/main" id="{6CAC3F75-36E6-41FE-A906-55D4F6206151}"/>
              </a:ext>
            </a:extLst>
          </p:cNvPr>
          <p:cNvGraphicFramePr>
            <a:graphicFrameLocks noGrp="1"/>
          </p:cNvGraphicFramePr>
          <p:nvPr>
            <p:ph idx="1"/>
          </p:nvPr>
        </p:nvGraphicFramePr>
        <p:xfrm>
          <a:off x="1522413" y="1643063"/>
          <a:ext cx="9144000" cy="45291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88577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46212" y="381000"/>
            <a:ext cx="9144000" cy="623888"/>
          </a:xfrm>
        </p:spPr>
        <p:txBody>
          <a:bodyPr>
            <a:normAutofit/>
          </a:bodyPr>
          <a:lstStyle/>
          <a:p>
            <a:pPr algn="ctr"/>
            <a:r>
              <a:rPr lang="ar-SA" dirty="0"/>
              <a:t>مبيعات الشوكولاته ( الشوكولاته الاكثر مبيعا )</a:t>
            </a:r>
            <a:endParaRPr lang="en-US" dirty="0"/>
          </a:p>
        </p:txBody>
      </p:sp>
      <p:graphicFrame>
        <p:nvGraphicFramePr>
          <p:cNvPr id="11" name="Content Placeholder 10">
            <a:extLst>
              <a:ext uri="{FF2B5EF4-FFF2-40B4-BE49-F238E27FC236}">
                <a16:creationId xmlns:a16="http://schemas.microsoft.com/office/drawing/2014/main" id="{8D4AC063-4C49-49B6-97AB-D71BBC4C62C9}"/>
              </a:ext>
            </a:extLst>
          </p:cNvPr>
          <p:cNvGraphicFramePr>
            <a:graphicFrameLocks noGrp="1"/>
          </p:cNvGraphicFramePr>
          <p:nvPr>
            <p:ph idx="1"/>
            <p:extLst>
              <p:ext uri="{D42A27DB-BD31-4B8C-83A1-F6EECF244321}">
                <p14:modId xmlns:p14="http://schemas.microsoft.com/office/powerpoint/2010/main" val="744410589"/>
              </p:ext>
            </p:extLst>
          </p:nvPr>
        </p:nvGraphicFramePr>
        <p:xfrm>
          <a:off x="684212" y="1143000"/>
          <a:ext cx="11201400" cy="54435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79751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79612" y="685800"/>
            <a:ext cx="8915402" cy="623888"/>
          </a:xfrm>
        </p:spPr>
        <p:txBody>
          <a:bodyPr>
            <a:normAutofit/>
          </a:bodyPr>
          <a:lstStyle/>
          <a:p>
            <a:r>
              <a:rPr lang="ar-SA" dirty="0"/>
              <a:t>مبيعات الشوكولاتة (الشوكولاته الاقل مبيعا) </a:t>
            </a:r>
            <a:endParaRPr lang="en-US" dirty="0"/>
          </a:p>
        </p:txBody>
      </p:sp>
      <p:graphicFrame>
        <p:nvGraphicFramePr>
          <p:cNvPr id="4" name="Chart 3">
            <a:extLst>
              <a:ext uri="{FF2B5EF4-FFF2-40B4-BE49-F238E27FC236}">
                <a16:creationId xmlns:a16="http://schemas.microsoft.com/office/drawing/2014/main" id="{872F01CE-495F-46F9-BDF5-79993FDEEDE2}"/>
              </a:ext>
            </a:extLst>
          </p:cNvPr>
          <p:cNvGraphicFramePr>
            <a:graphicFrameLocks/>
          </p:cNvGraphicFramePr>
          <p:nvPr>
            <p:extLst>
              <p:ext uri="{D42A27DB-BD31-4B8C-83A1-F6EECF244321}">
                <p14:modId xmlns:p14="http://schemas.microsoft.com/office/powerpoint/2010/main" val="2728662895"/>
              </p:ext>
            </p:extLst>
          </p:nvPr>
        </p:nvGraphicFramePr>
        <p:xfrm>
          <a:off x="1283494" y="1462088"/>
          <a:ext cx="9850438" cy="5461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50655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مبيعات الشيبس</a:t>
            </a:r>
            <a:endParaRPr lang="en-US" dirty="0"/>
          </a:p>
        </p:txBody>
      </p:sp>
      <p:graphicFrame>
        <p:nvGraphicFramePr>
          <p:cNvPr id="4" name="Content Placeholder 3">
            <a:extLst>
              <a:ext uri="{FF2B5EF4-FFF2-40B4-BE49-F238E27FC236}">
                <a16:creationId xmlns:a16="http://schemas.microsoft.com/office/drawing/2014/main" id="{6BAADECD-D3D7-48F9-8AC4-EE5B22CC403E}"/>
              </a:ext>
            </a:extLst>
          </p:cNvPr>
          <p:cNvGraphicFramePr>
            <a:graphicFrameLocks noGrp="1"/>
          </p:cNvGraphicFramePr>
          <p:nvPr>
            <p:ph idx="1"/>
          </p:nvPr>
        </p:nvGraphicFramePr>
        <p:xfrm>
          <a:off x="1522413" y="1643063"/>
          <a:ext cx="9144000" cy="45291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94505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1522414" y="319088"/>
            <a:ext cx="9144000" cy="519112"/>
          </a:xfrm>
        </p:spPr>
        <p:txBody>
          <a:bodyPr>
            <a:normAutofit fontScale="90000"/>
          </a:bodyPr>
          <a:lstStyle/>
          <a:p>
            <a:r>
              <a:rPr lang="ar-SA" dirty="0"/>
              <a:t>مبيعات الشيبس</a:t>
            </a:r>
            <a:endParaRPr lang="en-US" dirty="0"/>
          </a:p>
        </p:txBody>
      </p:sp>
      <p:graphicFrame>
        <p:nvGraphicFramePr>
          <p:cNvPr id="7" name="Content Placeholder 6">
            <a:extLst>
              <a:ext uri="{FF2B5EF4-FFF2-40B4-BE49-F238E27FC236}">
                <a16:creationId xmlns:a16="http://schemas.microsoft.com/office/drawing/2014/main" id="{14C10F3D-905E-4418-8F10-1D2E68C0BB8D}"/>
              </a:ext>
            </a:extLst>
          </p:cNvPr>
          <p:cNvGraphicFramePr>
            <a:graphicFrameLocks noGrp="1"/>
          </p:cNvGraphicFramePr>
          <p:nvPr>
            <p:ph idx="1"/>
            <p:extLst>
              <p:ext uri="{D42A27DB-BD31-4B8C-83A1-F6EECF244321}">
                <p14:modId xmlns:p14="http://schemas.microsoft.com/office/powerpoint/2010/main" val="63248237"/>
              </p:ext>
            </p:extLst>
          </p:nvPr>
        </p:nvGraphicFramePr>
        <p:xfrm>
          <a:off x="836612" y="1219201"/>
          <a:ext cx="10287000" cy="5181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03517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رصيد شحن الكتروني</a:t>
            </a:r>
            <a:endParaRPr lang="en-US" dirty="0"/>
          </a:p>
        </p:txBody>
      </p:sp>
      <p:graphicFrame>
        <p:nvGraphicFramePr>
          <p:cNvPr id="4" name="Content Placeholder 3">
            <a:extLst>
              <a:ext uri="{FF2B5EF4-FFF2-40B4-BE49-F238E27FC236}">
                <a16:creationId xmlns:a16="http://schemas.microsoft.com/office/drawing/2014/main" id="{D9F4C503-ED42-465E-8F7D-93A9072291FE}"/>
              </a:ext>
            </a:extLst>
          </p:cNvPr>
          <p:cNvGraphicFramePr>
            <a:graphicFrameLocks noGrp="1"/>
          </p:cNvGraphicFramePr>
          <p:nvPr>
            <p:ph idx="1"/>
            <p:extLst>
              <p:ext uri="{D42A27DB-BD31-4B8C-83A1-F6EECF244321}">
                <p14:modId xmlns:p14="http://schemas.microsoft.com/office/powerpoint/2010/main" val="2116707287"/>
              </p:ext>
            </p:extLst>
          </p:nvPr>
        </p:nvGraphicFramePr>
        <p:xfrm>
          <a:off x="1522413" y="1643063"/>
          <a:ext cx="9144000" cy="45291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715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مبيعات العصير </a:t>
            </a:r>
            <a:endParaRPr lang="en-US" dirty="0"/>
          </a:p>
        </p:txBody>
      </p:sp>
      <p:pic>
        <p:nvPicPr>
          <p:cNvPr id="5" name="Content Placeholder 4"/>
          <p:cNvPicPr>
            <a:picLocks noGrp="1" noChangeAspect="1"/>
          </p:cNvPicPr>
          <p:nvPr>
            <p:ph idx="1"/>
          </p:nvPr>
        </p:nvPicPr>
        <p:blipFill>
          <a:blip r:embed="rId2"/>
          <a:stretch>
            <a:fillRect/>
          </a:stretch>
        </p:blipFill>
        <p:spPr>
          <a:xfrm>
            <a:off x="303212" y="1643062"/>
            <a:ext cx="11582400" cy="5214937"/>
          </a:xfrm>
          <a:prstGeom prst="rect">
            <a:avLst/>
          </a:prstGeom>
        </p:spPr>
      </p:pic>
    </p:spTree>
    <p:extLst>
      <p:ext uri="{BB962C8B-B14F-4D97-AF65-F5344CB8AC3E}">
        <p14:creationId xmlns:p14="http://schemas.microsoft.com/office/powerpoint/2010/main" val="4229796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1065212" y="5105400"/>
            <a:ext cx="9738818" cy="1066800"/>
          </a:xfrm>
        </p:spPr>
        <p:txBody>
          <a:bodyPr>
            <a:normAutofit fontScale="90000"/>
          </a:bodyPr>
          <a:lstStyle/>
          <a:p>
            <a:r>
              <a:rPr lang="en-US" sz="3600" dirty="0">
                <a:latin typeface="+mn-lt"/>
              </a:rPr>
              <a:t>A comparison between general basket analysis and brand-flavor basket analysis and a study of their impact on Nofal mall</a:t>
            </a:r>
          </a:p>
        </p:txBody>
      </p:sp>
      <p:pic>
        <p:nvPicPr>
          <p:cNvPr id="13" name="Picture Placeholder 12"/>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l="12851" r="12851"/>
          <a:stretch>
            <a:fillRect/>
          </a:stretch>
        </p:blipFill>
        <p:spPr>
          <a:xfrm>
            <a:off x="4798219" y="1054895"/>
            <a:ext cx="2592388" cy="3314701"/>
          </a:xfrm>
        </p:spPr>
      </p:pic>
      <p:pic>
        <p:nvPicPr>
          <p:cNvPr id="15" name="Picture Placeholder 14"/>
          <p:cNvPicPr>
            <a:picLocks noGrp="1" noChangeAspect="1"/>
          </p:cNvPicPr>
          <p:nvPr>
            <p:ph type="pic" sz="quarter" idx="13"/>
          </p:nvPr>
        </p:nvPicPr>
        <p:blipFill>
          <a:blip r:embed="rId4" cstate="print">
            <a:extLst>
              <a:ext uri="{28A0092B-C50C-407E-A947-70E740481C1C}">
                <a14:useLocalDpi xmlns:a14="http://schemas.microsoft.com/office/drawing/2010/main" val="0"/>
              </a:ext>
            </a:extLst>
          </a:blip>
          <a:srcRect l="10896" r="10896"/>
          <a:stretch>
            <a:fillRect/>
          </a:stretch>
        </p:blipFill>
        <p:spPr>
          <a:xfrm>
            <a:off x="1634551" y="917753"/>
            <a:ext cx="2592388" cy="3314700"/>
          </a:xfrm>
        </p:spPr>
      </p:pic>
      <p:pic>
        <p:nvPicPr>
          <p:cNvPr id="19" name="Picture Placeholder 18"/>
          <p:cNvPicPr>
            <a:picLocks noGrp="1" noChangeAspect="1"/>
          </p:cNvPicPr>
          <p:nvPr>
            <p:ph type="pic" sz="quarter" idx="14"/>
          </p:nvPr>
        </p:nvPicPr>
        <p:blipFill>
          <a:blip r:embed="rId5">
            <a:extLst>
              <a:ext uri="{28A0092B-C50C-407E-A947-70E740481C1C}">
                <a14:useLocalDpi xmlns:a14="http://schemas.microsoft.com/office/drawing/2010/main" val="0"/>
              </a:ext>
            </a:extLst>
          </a:blip>
          <a:srcRect l="19890" r="19890"/>
          <a:stretch>
            <a:fillRect/>
          </a:stretch>
        </p:blipFill>
        <p:spPr>
          <a:xfrm>
            <a:off x="7936408" y="1006263"/>
            <a:ext cx="2592388" cy="3314700"/>
          </a:xfrm>
        </p:spPr>
      </p:pic>
    </p:spTree>
    <p:extLst>
      <p:ext uri="{BB962C8B-B14F-4D97-AF65-F5344CB8AC3E}">
        <p14:creationId xmlns:p14="http://schemas.microsoft.com/office/powerpoint/2010/main" val="3073818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مبيعات البسكوت </a:t>
            </a:r>
            <a:endParaRPr lang="en-US" dirty="0"/>
          </a:p>
        </p:txBody>
      </p:sp>
      <p:pic>
        <p:nvPicPr>
          <p:cNvPr id="5" name="Content Placeholder 4"/>
          <p:cNvPicPr>
            <a:picLocks noGrp="1" noChangeAspect="1"/>
          </p:cNvPicPr>
          <p:nvPr>
            <p:ph idx="1"/>
          </p:nvPr>
        </p:nvPicPr>
        <p:blipFill>
          <a:blip r:embed="rId2"/>
          <a:stretch>
            <a:fillRect/>
          </a:stretch>
        </p:blipFill>
        <p:spPr>
          <a:xfrm>
            <a:off x="1923576" y="1643063"/>
            <a:ext cx="8341673" cy="4529137"/>
          </a:xfrm>
          <a:prstGeom prst="rect">
            <a:avLst/>
          </a:prstGeom>
        </p:spPr>
      </p:pic>
    </p:spTree>
    <p:extLst>
      <p:ext uri="{BB962C8B-B14F-4D97-AF65-F5344CB8AC3E}">
        <p14:creationId xmlns:p14="http://schemas.microsoft.com/office/powerpoint/2010/main" val="3053928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D89F8C00-28CD-4253-BE45-F5E6CFB4E24A}"/>
              </a:ext>
            </a:extLst>
          </p:cNvPr>
          <p:cNvGraphicFramePr>
            <a:graphicFrameLocks/>
          </p:cNvGraphicFramePr>
          <p:nvPr>
            <p:extLst>
              <p:ext uri="{D42A27DB-BD31-4B8C-83A1-F6EECF244321}">
                <p14:modId xmlns:p14="http://schemas.microsoft.com/office/powerpoint/2010/main" val="2597184301"/>
              </p:ext>
            </p:extLst>
          </p:nvPr>
        </p:nvGraphicFramePr>
        <p:xfrm>
          <a:off x="1296192" y="1709737"/>
          <a:ext cx="10437019" cy="5072063"/>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p:txBody>
          <a:bodyPr/>
          <a:lstStyle/>
          <a:p>
            <a:r>
              <a:rPr lang="ar-SA" dirty="0"/>
              <a:t>مبيعات السكر </a:t>
            </a:r>
            <a:endParaRPr lang="en-US" dirty="0"/>
          </a:p>
        </p:txBody>
      </p:sp>
    </p:spTree>
    <p:extLst>
      <p:ext uri="{BB962C8B-B14F-4D97-AF65-F5344CB8AC3E}">
        <p14:creationId xmlns:p14="http://schemas.microsoft.com/office/powerpoint/2010/main" val="2459903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208212" y="678251"/>
            <a:ext cx="7882137" cy="6175060"/>
          </a:xfrm>
          <a:prstGeom prst="rect">
            <a:avLst/>
          </a:prstGeom>
        </p:spPr>
      </p:pic>
      <p:sp>
        <p:nvSpPr>
          <p:cNvPr id="6" name="Title 5"/>
          <p:cNvSpPr>
            <a:spLocks noGrp="1"/>
          </p:cNvSpPr>
          <p:nvPr>
            <p:ph type="title"/>
          </p:nvPr>
        </p:nvSpPr>
        <p:spPr>
          <a:xfrm>
            <a:off x="1522414" y="319088"/>
            <a:ext cx="8567935" cy="359163"/>
          </a:xfrm>
        </p:spPr>
        <p:txBody>
          <a:bodyPr>
            <a:normAutofit fontScale="90000"/>
          </a:bodyPr>
          <a:lstStyle/>
          <a:p>
            <a:pPr algn="r" rtl="1"/>
            <a:r>
              <a:rPr lang="ar-SA" dirty="0"/>
              <a:t>مبيعات المشروبات الغازية</a:t>
            </a:r>
            <a:endParaRPr lang="en-US" dirty="0"/>
          </a:p>
        </p:txBody>
      </p:sp>
    </p:spTree>
    <p:extLst>
      <p:ext uri="{BB962C8B-B14F-4D97-AF65-F5344CB8AC3E}">
        <p14:creationId xmlns:p14="http://schemas.microsoft.com/office/powerpoint/2010/main" val="359972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 y="838199"/>
            <a:ext cx="12188825" cy="5631171"/>
          </a:xfrm>
          <a:prstGeom prst="rect">
            <a:avLst/>
          </a:prstGeom>
        </p:spPr>
      </p:pic>
    </p:spTree>
    <p:extLst>
      <p:ext uri="{BB962C8B-B14F-4D97-AF65-F5344CB8AC3E}">
        <p14:creationId xmlns:p14="http://schemas.microsoft.com/office/powerpoint/2010/main" val="2813116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8E837068-1BE5-48CC-84EA-685076774697}"/>
              </a:ext>
            </a:extLst>
          </p:cNvPr>
          <p:cNvGraphicFramePr>
            <a:graphicFrameLocks/>
          </p:cNvGraphicFramePr>
          <p:nvPr>
            <p:extLst>
              <p:ext uri="{D42A27DB-BD31-4B8C-83A1-F6EECF244321}">
                <p14:modId xmlns:p14="http://schemas.microsoft.com/office/powerpoint/2010/main" val="3569521772"/>
              </p:ext>
            </p:extLst>
          </p:nvPr>
        </p:nvGraphicFramePr>
        <p:xfrm>
          <a:off x="1598612" y="1362074"/>
          <a:ext cx="9448800" cy="481012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36059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E404D8C5-D35B-4A26-B0AF-12B78E8F57C0}"/>
              </a:ext>
            </a:extLst>
          </p:cNvPr>
          <p:cNvGraphicFramePr>
            <a:graphicFrameLocks/>
          </p:cNvGraphicFramePr>
          <p:nvPr>
            <p:extLst>
              <p:ext uri="{D42A27DB-BD31-4B8C-83A1-F6EECF244321}">
                <p14:modId xmlns:p14="http://schemas.microsoft.com/office/powerpoint/2010/main" val="2607940612"/>
              </p:ext>
            </p:extLst>
          </p:nvPr>
        </p:nvGraphicFramePr>
        <p:xfrm>
          <a:off x="2132012" y="1447800"/>
          <a:ext cx="7591425" cy="52435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51449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BEE5ECEC-1F4A-47A3-8E54-B518B560A82E}"/>
              </a:ext>
            </a:extLst>
          </p:cNvPr>
          <p:cNvGraphicFramePr>
            <a:graphicFrameLocks/>
          </p:cNvGraphicFramePr>
          <p:nvPr>
            <p:extLst>
              <p:ext uri="{D42A27DB-BD31-4B8C-83A1-F6EECF244321}">
                <p14:modId xmlns:p14="http://schemas.microsoft.com/office/powerpoint/2010/main" val="265720157"/>
              </p:ext>
            </p:extLst>
          </p:nvPr>
        </p:nvGraphicFramePr>
        <p:xfrm>
          <a:off x="1510504" y="1138236"/>
          <a:ext cx="9689307" cy="5414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93394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78752" y="0"/>
            <a:ext cx="11031319" cy="6858000"/>
          </a:xfrm>
          <a:prstGeom prst="rect">
            <a:avLst/>
          </a:prstGeom>
        </p:spPr>
      </p:pic>
    </p:spTree>
    <p:extLst>
      <p:ext uri="{BB962C8B-B14F-4D97-AF65-F5344CB8AC3E}">
        <p14:creationId xmlns:p14="http://schemas.microsoft.com/office/powerpoint/2010/main" val="4135864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A4468001-E89B-464E-8807-C82057E35CD9}"/>
              </a:ext>
            </a:extLst>
          </p:cNvPr>
          <p:cNvGraphicFramePr>
            <a:graphicFrameLocks/>
          </p:cNvGraphicFramePr>
          <p:nvPr>
            <p:extLst>
              <p:ext uri="{D42A27DB-BD31-4B8C-83A1-F6EECF244321}">
                <p14:modId xmlns:p14="http://schemas.microsoft.com/office/powerpoint/2010/main" val="620708448"/>
              </p:ext>
            </p:extLst>
          </p:nvPr>
        </p:nvGraphicFramePr>
        <p:xfrm>
          <a:off x="303212" y="1111250"/>
          <a:ext cx="11582400" cy="53657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4018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519158CD-BD70-48C1-BD71-1C43AC3C8841}"/>
              </a:ext>
            </a:extLst>
          </p:cNvPr>
          <p:cNvGraphicFramePr>
            <a:graphicFrameLocks/>
          </p:cNvGraphicFramePr>
          <p:nvPr>
            <p:extLst>
              <p:ext uri="{D42A27DB-BD31-4B8C-83A1-F6EECF244321}">
                <p14:modId xmlns:p14="http://schemas.microsoft.com/office/powerpoint/2010/main" val="1156927786"/>
              </p:ext>
            </p:extLst>
          </p:nvPr>
        </p:nvGraphicFramePr>
        <p:xfrm>
          <a:off x="760412" y="838200"/>
          <a:ext cx="8774907" cy="5562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33192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22000"/>
            <a:lum/>
          </a:blip>
          <a:srcRect/>
          <a:stretch>
            <a:fillRect t="-25000" b="-25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1540340" y="-228600"/>
            <a:ext cx="9144000" cy="1143000"/>
          </a:xfrm>
        </p:spPr>
        <p:txBody>
          <a:bodyPr/>
          <a:lstStyle/>
          <a:p>
            <a:r>
              <a:rPr lang="fr-FR" dirty="0"/>
              <a:t>Outline</a:t>
            </a:r>
            <a:endParaRPr lang="en-US" dirty="0"/>
          </a:p>
        </p:txBody>
      </p:sp>
      <p:sp>
        <p:nvSpPr>
          <p:cNvPr id="3" name="Content Placeholder 2"/>
          <p:cNvSpPr>
            <a:spLocks noGrp="1"/>
          </p:cNvSpPr>
          <p:nvPr>
            <p:ph idx="1"/>
          </p:nvPr>
        </p:nvSpPr>
        <p:spPr>
          <a:xfrm>
            <a:off x="1507931" y="1143000"/>
            <a:ext cx="9144000" cy="5486400"/>
          </a:xfrm>
        </p:spPr>
        <p:txBody>
          <a:bodyPr>
            <a:normAutofit fontScale="92500" lnSpcReduction="10000"/>
          </a:bodyPr>
          <a:lstStyle/>
          <a:p>
            <a:r>
              <a:rPr lang="en-US" sz="2400" dirty="0">
                <a:solidFill>
                  <a:srgbClr val="002060"/>
                </a:solidFill>
              </a:rPr>
              <a:t>Project background description </a:t>
            </a:r>
          </a:p>
          <a:p>
            <a:r>
              <a:rPr lang="en-US" sz="2400" dirty="0">
                <a:solidFill>
                  <a:srgbClr val="002060"/>
                </a:solidFill>
              </a:rPr>
              <a:t>Project objectives</a:t>
            </a:r>
          </a:p>
          <a:p>
            <a:r>
              <a:rPr lang="en-US" sz="2400" dirty="0">
                <a:solidFill>
                  <a:srgbClr val="002060"/>
                </a:solidFill>
              </a:rPr>
              <a:t>Nofal Mall overview </a:t>
            </a:r>
          </a:p>
          <a:p>
            <a:r>
              <a:rPr lang="en-US" sz="2400" dirty="0">
                <a:solidFill>
                  <a:srgbClr val="002060"/>
                </a:solidFill>
              </a:rPr>
              <a:t>Project Scope</a:t>
            </a:r>
          </a:p>
          <a:p>
            <a:r>
              <a:rPr lang="en-US" sz="2400" dirty="0">
                <a:solidFill>
                  <a:srgbClr val="002060"/>
                </a:solidFill>
              </a:rPr>
              <a:t>Shopping basket analysis tool</a:t>
            </a:r>
          </a:p>
          <a:p>
            <a:r>
              <a:rPr lang="en-US" sz="2400" dirty="0">
                <a:solidFill>
                  <a:srgbClr val="002060"/>
                </a:solidFill>
              </a:rPr>
              <a:t>Data selection and cleaning </a:t>
            </a:r>
          </a:p>
          <a:p>
            <a:r>
              <a:rPr lang="en-US" sz="2400" dirty="0">
                <a:solidFill>
                  <a:srgbClr val="002060"/>
                </a:solidFill>
              </a:rPr>
              <a:t>Results and Recommendations</a:t>
            </a:r>
          </a:p>
          <a:p>
            <a:r>
              <a:rPr lang="en-US" sz="2400" dirty="0">
                <a:solidFill>
                  <a:srgbClr val="002060"/>
                </a:solidFill>
              </a:rPr>
              <a:t>Conclusion</a:t>
            </a:r>
          </a:p>
          <a:p>
            <a:r>
              <a:rPr lang="en-US" sz="2400" dirty="0">
                <a:solidFill>
                  <a:srgbClr val="002060"/>
                </a:solidFill>
              </a:rPr>
              <a:t>Project</a:t>
            </a:r>
            <a:r>
              <a:rPr lang="ar-SA" sz="2400" dirty="0">
                <a:solidFill>
                  <a:srgbClr val="002060"/>
                </a:solidFill>
              </a:rPr>
              <a:t>’</a:t>
            </a:r>
            <a:r>
              <a:rPr lang="en-US" sz="2400" dirty="0">
                <a:solidFill>
                  <a:srgbClr val="002060"/>
                </a:solidFill>
              </a:rPr>
              <a:t>s challenges</a:t>
            </a:r>
          </a:p>
          <a:p>
            <a:r>
              <a:rPr lang="en-US" sz="2400" dirty="0">
                <a:solidFill>
                  <a:srgbClr val="002060"/>
                </a:solidFill>
              </a:rPr>
              <a:t>Future statement</a:t>
            </a:r>
          </a:p>
          <a:p>
            <a:r>
              <a:rPr lang="en-US" sz="2400" dirty="0">
                <a:solidFill>
                  <a:srgbClr val="002060"/>
                </a:solidFill>
              </a:rPr>
              <a:t>Questions</a:t>
            </a:r>
          </a:p>
          <a:p>
            <a:endParaRPr lang="en-US" dirty="0"/>
          </a:p>
          <a:p>
            <a:endParaRPr lang="en-US" dirty="0"/>
          </a:p>
          <a:p>
            <a:endParaRPr lang="en-US" dirty="0"/>
          </a:p>
        </p:txBody>
      </p:sp>
    </p:spTree>
    <p:extLst>
      <p:ext uri="{BB962C8B-B14F-4D97-AF65-F5344CB8AC3E}">
        <p14:creationId xmlns:p14="http://schemas.microsoft.com/office/powerpoint/2010/main" val="3476252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0D038F62-167E-4595-9F7D-99858D3C24AC}"/>
              </a:ext>
            </a:extLst>
          </p:cNvPr>
          <p:cNvGraphicFramePr>
            <a:graphicFrameLocks/>
          </p:cNvGraphicFramePr>
          <p:nvPr>
            <p:extLst>
              <p:ext uri="{D42A27DB-BD31-4B8C-83A1-F6EECF244321}">
                <p14:modId xmlns:p14="http://schemas.microsoft.com/office/powerpoint/2010/main" val="1962131295"/>
              </p:ext>
            </p:extLst>
          </p:nvPr>
        </p:nvGraphicFramePr>
        <p:xfrm>
          <a:off x="836612" y="1600200"/>
          <a:ext cx="10498932" cy="5029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14808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Shopping basket analysis tool</a:t>
            </a:r>
            <a:r>
              <a:rPr lang="ar-SA" dirty="0"/>
              <a:t>’</a:t>
            </a:r>
            <a:r>
              <a:rPr lang="en-US" dirty="0"/>
              <a:t>s results </a:t>
            </a:r>
          </a:p>
        </p:txBody>
      </p:sp>
    </p:spTree>
    <p:extLst>
      <p:ext uri="{BB962C8B-B14F-4D97-AF65-F5344CB8AC3E}">
        <p14:creationId xmlns:p14="http://schemas.microsoft.com/office/powerpoint/2010/main" val="2463812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a:t>General Basket Analysis </a:t>
            </a:r>
          </a:p>
        </p:txBody>
      </p:sp>
      <p:sp>
        <p:nvSpPr>
          <p:cNvPr id="8" name="Subtitle 7"/>
          <p:cNvSpPr>
            <a:spLocks noGrp="1"/>
          </p:cNvSpPr>
          <p:nvPr>
            <p:ph type="subTitle" idx="1"/>
          </p:nvPr>
        </p:nvSpPr>
        <p:spPr/>
        <p:txBody>
          <a:bodyPr/>
          <a:lstStyle/>
          <a:p>
            <a:endParaRPr lang="en-US"/>
          </a:p>
        </p:txBody>
      </p:sp>
    </p:spTree>
    <p:extLst>
      <p:ext uri="{BB962C8B-B14F-4D97-AF65-F5344CB8AC3E}">
        <p14:creationId xmlns:p14="http://schemas.microsoft.com/office/powerpoint/2010/main" val="2558571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2619525029"/>
              </p:ext>
            </p:extLst>
          </p:nvPr>
        </p:nvGraphicFramePr>
        <p:xfrm>
          <a:off x="1446212" y="990600"/>
          <a:ext cx="9829800" cy="5486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42494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283927577"/>
              </p:ext>
            </p:extLst>
          </p:nvPr>
        </p:nvGraphicFramePr>
        <p:xfrm>
          <a:off x="1370012" y="1371600"/>
          <a:ext cx="9982199" cy="49529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2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Detailed Basket Analysis </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55231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978933345"/>
              </p:ext>
            </p:extLst>
          </p:nvPr>
        </p:nvGraphicFramePr>
        <p:xfrm>
          <a:off x="608012" y="228600"/>
          <a:ext cx="11277600" cy="6400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49666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3571919208"/>
              </p:ext>
            </p:extLst>
          </p:nvPr>
        </p:nvGraphicFramePr>
        <p:xfrm>
          <a:off x="760412" y="457200"/>
          <a:ext cx="10896600" cy="6096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67834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7696" y="228600"/>
            <a:ext cx="9144000" cy="1143000"/>
          </a:xfrm>
        </p:spPr>
        <p:txBody>
          <a:bodyPr/>
          <a:lstStyle/>
          <a:p>
            <a:r>
              <a:rPr lang="en-US" dirty="0"/>
              <a:t>Recommendations</a:t>
            </a:r>
          </a:p>
        </p:txBody>
      </p:sp>
      <p:sp>
        <p:nvSpPr>
          <p:cNvPr id="3" name="Content Placeholder 2"/>
          <p:cNvSpPr>
            <a:spLocks noGrp="1"/>
          </p:cNvSpPr>
          <p:nvPr>
            <p:ph idx="1"/>
          </p:nvPr>
        </p:nvSpPr>
        <p:spPr/>
        <p:txBody>
          <a:bodyPr/>
          <a:lstStyle/>
          <a:p>
            <a:r>
              <a:rPr lang="en-US" dirty="0"/>
              <a:t>According to the study , Nofal mall should apply the following :</a:t>
            </a:r>
          </a:p>
          <a:p>
            <a:r>
              <a:rPr lang="en-US" dirty="0"/>
              <a:t>Related to shelves layout : products that usually bought together  should be put far away from each other in the mall, so that the customer need to walk around all over the mall and make them buy more products , for example : </a:t>
            </a:r>
          </a:p>
          <a:p>
            <a:r>
              <a:rPr lang="en-US" dirty="0"/>
              <a:t>Related to sales and offers : products that usually bought together shouldn't put on sale together , because they are already bought together , for example : </a:t>
            </a:r>
          </a:p>
          <a:p>
            <a:r>
              <a:rPr lang="en-US" dirty="0"/>
              <a:t>Related to marketing : products that usually bought together shouldn't  be in one package ,because they are already bought together , instead , another product (has a low percent selling in the mall ) could be put with them to encourage people to buy , for example : </a:t>
            </a:r>
          </a:p>
          <a:p>
            <a:endParaRPr lang="en-US" dirty="0"/>
          </a:p>
          <a:p>
            <a:endParaRPr lang="en-US" dirty="0"/>
          </a:p>
          <a:p>
            <a:endParaRPr lang="en-US" dirty="0"/>
          </a:p>
          <a:p>
            <a:endParaRPr lang="en-US" dirty="0"/>
          </a:p>
          <a:p>
            <a:pPr marL="45720" indent="0">
              <a:buNone/>
            </a:pPr>
            <a:endParaRPr lang="en-US" dirty="0"/>
          </a:p>
        </p:txBody>
      </p:sp>
    </p:spTree>
    <p:extLst>
      <p:ext uri="{BB962C8B-B14F-4D97-AF65-F5344CB8AC3E}">
        <p14:creationId xmlns:p14="http://schemas.microsoft.com/office/powerpoint/2010/main" val="4280388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Recommendations </a:t>
            </a:r>
          </a:p>
        </p:txBody>
      </p:sp>
      <p:sp>
        <p:nvSpPr>
          <p:cNvPr id="3" name="Content Placeholder 2"/>
          <p:cNvSpPr>
            <a:spLocks noGrp="1"/>
          </p:cNvSpPr>
          <p:nvPr>
            <p:ph idx="1"/>
          </p:nvPr>
        </p:nvSpPr>
        <p:spPr/>
        <p:txBody>
          <a:bodyPr/>
          <a:lstStyle/>
          <a:p>
            <a:r>
              <a:rPr lang="en-US" dirty="0"/>
              <a:t>Related to data entry process:</a:t>
            </a:r>
          </a:p>
          <a:p>
            <a:pPr marL="502920" indent="-457200">
              <a:buFont typeface="+mj-lt"/>
              <a:buAutoNum type="arabicPeriod"/>
            </a:pPr>
            <a:r>
              <a:rPr lang="en-US" dirty="0"/>
              <a:t>Insert data to the system based on predefined criteria and standardize labels.</a:t>
            </a:r>
          </a:p>
          <a:p>
            <a:pPr marL="502920" indent="-457200">
              <a:buFont typeface="+mj-lt"/>
              <a:buAutoNum type="arabicPeriod"/>
            </a:pPr>
            <a:r>
              <a:rPr lang="en-US" dirty="0"/>
              <a:t>Insert transaction date in suitable date and time format in order to make help performing  prediction.</a:t>
            </a:r>
          </a:p>
          <a:p>
            <a:pPr marL="45720" indent="0">
              <a:buNone/>
            </a:pPr>
            <a:endParaRPr lang="en-US" dirty="0"/>
          </a:p>
          <a:p>
            <a:pPr marL="502920" indent="-457200">
              <a:buFont typeface="+mj-lt"/>
              <a:buAutoNum type="arabicPeriod"/>
            </a:pPr>
            <a:endParaRPr lang="en-US" dirty="0"/>
          </a:p>
        </p:txBody>
      </p:sp>
    </p:spTree>
    <p:extLst>
      <p:ext uri="{BB962C8B-B14F-4D97-AF65-F5344CB8AC3E}">
        <p14:creationId xmlns:p14="http://schemas.microsoft.com/office/powerpoint/2010/main" val="1697919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Project background and description</a:t>
            </a:r>
          </a:p>
        </p:txBody>
      </p:sp>
      <p:sp>
        <p:nvSpPr>
          <p:cNvPr id="3" name="Content Placeholder 2"/>
          <p:cNvSpPr>
            <a:spLocks noGrp="1"/>
          </p:cNvSpPr>
          <p:nvPr>
            <p:ph idx="1"/>
          </p:nvPr>
        </p:nvSpPr>
        <p:spPr>
          <a:xfrm>
            <a:off x="1522414" y="1562142"/>
            <a:ext cx="6705598" cy="4648199"/>
          </a:xfrm>
        </p:spPr>
        <p:txBody>
          <a:bodyPr>
            <a:normAutofit/>
          </a:bodyPr>
          <a:lstStyle/>
          <a:p>
            <a:endParaRPr lang="en-US" dirty="0">
              <a:solidFill>
                <a:srgbClr val="002060"/>
              </a:solidFill>
            </a:endParaRPr>
          </a:p>
          <a:p>
            <a:endParaRPr lang="en-US" dirty="0">
              <a:solidFill>
                <a:srgbClr val="002060"/>
              </a:solidFill>
            </a:endParaRPr>
          </a:p>
          <a:p>
            <a:r>
              <a:rPr lang="en-US" dirty="0">
                <a:solidFill>
                  <a:srgbClr val="002060"/>
                </a:solidFill>
              </a:rPr>
              <a:t>These days the world facing a great data evolution, businesses are depending on collecting a huge data about customers and their behaviors so they have to know how exploit it in an efficient way to satisfy customers and lead to more customer retention. Shopping Basket Analysis is one of the most important data mining and data analysis tools that analyze and transfer the data to understandable form, by analyzing purchases that commonly happen together and detecting unusual patterns.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32812" y="2895600"/>
            <a:ext cx="2414016" cy="2514600"/>
          </a:xfrm>
          <a:prstGeom prst="rect">
            <a:avLst/>
          </a:prstGeom>
        </p:spPr>
      </p:pic>
    </p:spTree>
    <p:extLst>
      <p:ext uri="{BB962C8B-B14F-4D97-AF65-F5344CB8AC3E}">
        <p14:creationId xmlns:p14="http://schemas.microsoft.com/office/powerpoint/2010/main" val="823636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5212" y="381000"/>
            <a:ext cx="9144000" cy="1143000"/>
          </a:xfrm>
        </p:spPr>
        <p:txBody>
          <a:bodyPr/>
          <a:lstStyle/>
          <a:p>
            <a:r>
              <a:rPr lang="en-US" dirty="0"/>
              <a:t>Conclusion</a:t>
            </a:r>
          </a:p>
        </p:txBody>
      </p:sp>
      <p:sp>
        <p:nvSpPr>
          <p:cNvPr id="3" name="Content Placeholder 2"/>
          <p:cNvSpPr>
            <a:spLocks noGrp="1"/>
          </p:cNvSpPr>
          <p:nvPr>
            <p:ph idx="1"/>
          </p:nvPr>
        </p:nvSpPr>
        <p:spPr/>
        <p:txBody>
          <a:bodyPr/>
          <a:lstStyle/>
          <a:p>
            <a:r>
              <a:rPr lang="en-US" dirty="0"/>
              <a:t>Both General and brand-flavor basket analysis are important for Nofal mall , each one has a specific use :</a:t>
            </a:r>
          </a:p>
          <a:p>
            <a:r>
              <a:rPr lang="en-US" dirty="0"/>
              <a:t>General basket analysis : used to explore the public trend of sales in the mall , and the customer behavior in that region in general , it will be helpful in defining the highest items sold in general such as chocolate, but it is nearly  useless if we think about offers and packaging.</a:t>
            </a:r>
          </a:p>
          <a:p>
            <a:r>
              <a:rPr lang="en-US" dirty="0"/>
              <a:t>Brand-Flavor basket analysis : because it is  high detailed data ,it will be more useful in offers, packaging and  shelves layout . You know specifically what item to put next to another item or what item to put on sale , for example put  Mars chocolate on sale because it has a low selling percentage.</a:t>
            </a:r>
          </a:p>
        </p:txBody>
      </p:sp>
    </p:spTree>
    <p:extLst>
      <p:ext uri="{BB962C8B-B14F-4D97-AF65-F5344CB8AC3E}">
        <p14:creationId xmlns:p14="http://schemas.microsoft.com/office/powerpoint/2010/main" val="1081466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2000"/>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a:t>
            </a:r>
            <a:r>
              <a:rPr lang="ar-SA" dirty="0"/>
              <a:t>’</a:t>
            </a:r>
            <a:r>
              <a:rPr lang="en-US" dirty="0"/>
              <a:t>s Challenges  </a:t>
            </a:r>
          </a:p>
        </p:txBody>
      </p:sp>
      <p:sp>
        <p:nvSpPr>
          <p:cNvPr id="3" name="Content Placeholder 2"/>
          <p:cNvSpPr>
            <a:spLocks noGrp="1"/>
          </p:cNvSpPr>
          <p:nvPr>
            <p:ph idx="1"/>
          </p:nvPr>
        </p:nvSpPr>
        <p:spPr/>
        <p:txBody>
          <a:bodyPr/>
          <a:lstStyle/>
          <a:p>
            <a:r>
              <a:rPr lang="en-US" dirty="0">
                <a:solidFill>
                  <a:srgbClr val="002060"/>
                </a:solidFill>
              </a:rPr>
              <a:t>Difficulty in convincing the owners of the malls to provide us with required data.</a:t>
            </a:r>
          </a:p>
          <a:p>
            <a:r>
              <a:rPr lang="en-US" dirty="0">
                <a:solidFill>
                  <a:srgbClr val="002060"/>
                </a:solidFill>
              </a:rPr>
              <a:t>delaying in delivering the required  data from Nofal mall.</a:t>
            </a:r>
          </a:p>
          <a:p>
            <a:r>
              <a:rPr lang="en-US" dirty="0">
                <a:solidFill>
                  <a:srgbClr val="002060"/>
                </a:solidFill>
              </a:rPr>
              <a:t>Difficulty in cleaning up the data, due to different labels for some products on one hand , and the extra spaces in products names on the other hand.</a:t>
            </a:r>
          </a:p>
        </p:txBody>
      </p:sp>
    </p:spTree>
    <p:extLst>
      <p:ext uri="{BB962C8B-B14F-4D97-AF65-F5344CB8AC3E}">
        <p14:creationId xmlns:p14="http://schemas.microsoft.com/office/powerpoint/2010/main" val="1790009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2000"/>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statement</a:t>
            </a:r>
          </a:p>
        </p:txBody>
      </p:sp>
      <p:sp>
        <p:nvSpPr>
          <p:cNvPr id="3" name="Content Placeholder 2"/>
          <p:cNvSpPr>
            <a:spLocks noGrp="1"/>
          </p:cNvSpPr>
          <p:nvPr>
            <p:ph idx="1"/>
          </p:nvPr>
        </p:nvSpPr>
        <p:spPr/>
        <p:txBody>
          <a:bodyPr/>
          <a:lstStyle/>
          <a:p>
            <a:r>
              <a:rPr lang="en-US" dirty="0"/>
              <a:t>Implement the results of the study and the recommendations on real.</a:t>
            </a:r>
          </a:p>
          <a:p>
            <a:r>
              <a:rPr lang="en-US" dirty="0"/>
              <a:t>Customized basket analysis : for golden customers , they can apply shopping basket analysis specifically for them , so that they can take care from their best customers and make special offers for them .</a:t>
            </a:r>
          </a:p>
          <a:p>
            <a:r>
              <a:rPr lang="en-US" dirty="0"/>
              <a:t>Expert system : an idea to build an expert system that takes  the results derived from shopping basket analysis tool  and use them to generate recommendations which will improve the decision making process.</a:t>
            </a:r>
          </a:p>
          <a:p>
            <a:pPr marL="45720" indent="0">
              <a:buNone/>
            </a:pPr>
            <a:endParaRPr lang="en-US" dirty="0"/>
          </a:p>
        </p:txBody>
      </p:sp>
    </p:spTree>
    <p:extLst>
      <p:ext uri="{BB962C8B-B14F-4D97-AF65-F5344CB8AC3E}">
        <p14:creationId xmlns:p14="http://schemas.microsoft.com/office/powerpoint/2010/main" val="1516997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1212" y="1447800"/>
            <a:ext cx="5257800" cy="4039195"/>
          </a:xfrm>
          <a:prstGeom prst="rect">
            <a:avLst/>
          </a:prstGeom>
        </p:spPr>
      </p:pic>
    </p:spTree>
    <p:extLst>
      <p:ext uri="{BB962C8B-B14F-4D97-AF65-F5344CB8AC3E}">
        <p14:creationId xmlns:p14="http://schemas.microsoft.com/office/powerpoint/2010/main" val="3370500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51212" y="1981200"/>
            <a:ext cx="5181600" cy="3592576"/>
          </a:xfrm>
        </p:spPr>
      </p:pic>
    </p:spTree>
    <p:extLst>
      <p:ext uri="{BB962C8B-B14F-4D97-AF65-F5344CB8AC3E}">
        <p14:creationId xmlns:p14="http://schemas.microsoft.com/office/powerpoint/2010/main" val="2636111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22000"/>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objectives</a:t>
            </a:r>
          </a:p>
        </p:txBody>
      </p:sp>
      <p:sp>
        <p:nvSpPr>
          <p:cNvPr id="3" name="Content Placeholder 2"/>
          <p:cNvSpPr>
            <a:spLocks noGrp="1"/>
          </p:cNvSpPr>
          <p:nvPr>
            <p:ph idx="1"/>
          </p:nvPr>
        </p:nvSpPr>
        <p:spPr/>
        <p:txBody>
          <a:bodyPr/>
          <a:lstStyle/>
          <a:p>
            <a:r>
              <a:rPr lang="en-US" dirty="0"/>
              <a:t> </a:t>
            </a:r>
            <a:r>
              <a:rPr lang="en-US" dirty="0">
                <a:solidFill>
                  <a:srgbClr val="002060"/>
                </a:solidFill>
              </a:rPr>
              <a:t>Analyze customers shopping baskets and find the association rules.</a:t>
            </a:r>
          </a:p>
          <a:p>
            <a:pPr lvl="0"/>
            <a:r>
              <a:rPr lang="en-US" dirty="0">
                <a:solidFill>
                  <a:srgbClr val="002060"/>
                </a:solidFill>
              </a:rPr>
              <a:t>Understand and explain the results and recommendations derived from the shopping basket analysis tool.</a:t>
            </a:r>
          </a:p>
          <a:p>
            <a:pPr lvl="0"/>
            <a:r>
              <a:rPr lang="en-US" dirty="0">
                <a:solidFill>
                  <a:srgbClr val="002060"/>
                </a:solidFill>
              </a:rPr>
              <a:t>Visualize the results of the analyzed data in an understandable form.</a:t>
            </a:r>
          </a:p>
          <a:p>
            <a:pPr lvl="0"/>
            <a:r>
              <a:rPr lang="en-US" dirty="0">
                <a:solidFill>
                  <a:srgbClr val="002060"/>
                </a:solidFill>
              </a:rPr>
              <a:t>Utilize the results to support decision making process in Nofal mall.</a:t>
            </a:r>
          </a:p>
          <a:p>
            <a:endParaRPr lang="en-US" dirty="0"/>
          </a:p>
        </p:txBody>
      </p:sp>
    </p:spTree>
    <p:extLst>
      <p:ext uri="{BB962C8B-B14F-4D97-AF65-F5344CB8AC3E}">
        <p14:creationId xmlns:p14="http://schemas.microsoft.com/office/powerpoint/2010/main" val="789342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Nofal mall overview</a:t>
            </a:r>
          </a:p>
        </p:txBody>
      </p:sp>
      <p:sp>
        <p:nvSpPr>
          <p:cNvPr id="3" name="Content Placeholder 2"/>
          <p:cNvSpPr>
            <a:spLocks noGrp="1"/>
          </p:cNvSpPr>
          <p:nvPr>
            <p:ph idx="1"/>
          </p:nvPr>
        </p:nvSpPr>
        <p:spPr>
          <a:xfrm>
            <a:off x="1522414" y="4191000"/>
            <a:ext cx="9144000" cy="2243137"/>
          </a:xfrm>
        </p:spPr>
        <p:txBody>
          <a:bodyPr/>
          <a:lstStyle/>
          <a:p>
            <a:r>
              <a:rPr lang="en-US" dirty="0"/>
              <a:t>Nofal mall was established in 1996 in Nablus city, they started with very small team that markets and distributes very limited products to local companies, then they developed to be One of the leading companies in Palestine in the field of importing and marketing personal care products and all the necessary needs of family members, this project was implemented on Nofal mall branch of- Deer sharaf street- , this branch provide foodstuff, beauty products, health products and housewares. </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6612" y="1466777"/>
            <a:ext cx="2514600" cy="2514600"/>
          </a:xfrm>
          <a:prstGeom prst="rect">
            <a:avLst/>
          </a:prstGeom>
        </p:spPr>
      </p:pic>
    </p:spTree>
    <p:extLst>
      <p:ext uri="{BB962C8B-B14F-4D97-AF65-F5344CB8AC3E}">
        <p14:creationId xmlns:p14="http://schemas.microsoft.com/office/powerpoint/2010/main" val="491028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22000"/>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scope</a:t>
            </a:r>
          </a:p>
        </p:txBody>
      </p:sp>
      <p:sp>
        <p:nvSpPr>
          <p:cNvPr id="3" name="Content Placeholder 2"/>
          <p:cNvSpPr>
            <a:spLocks noGrp="1"/>
          </p:cNvSpPr>
          <p:nvPr>
            <p:ph idx="1"/>
          </p:nvPr>
        </p:nvSpPr>
        <p:spPr/>
        <p:txBody>
          <a:bodyPr/>
          <a:lstStyle/>
          <a:p>
            <a:r>
              <a:rPr lang="en-US" dirty="0"/>
              <a:t>The project is divided into three parts:</a:t>
            </a:r>
          </a:p>
          <a:p>
            <a:r>
              <a:rPr lang="en-US" dirty="0"/>
              <a:t> the first one is to conduct basket analysis on Nofal mall in general to know the public trend of customer behavior and purchases.</a:t>
            </a:r>
          </a:p>
          <a:p>
            <a:r>
              <a:rPr lang="en-US" dirty="0"/>
              <a:t>The second part is to apply what we named "brand-flavor" basket analysis which goes with more details of customer’s purchased products and deeply study what is in the basket taking into account the brand and also the flavor of the purchased products.</a:t>
            </a:r>
          </a:p>
          <a:p>
            <a:r>
              <a:rPr lang="en-US" dirty="0"/>
              <a:t>The third part is going to be a comparison between the first two parts. The idea is to see the impact of the two types of basket analysis on Nofal mall and find out which is more useful .</a:t>
            </a:r>
          </a:p>
          <a:p>
            <a:pPr marL="45720" indent="0">
              <a:buNone/>
            </a:pPr>
            <a:endParaRPr lang="en-US" dirty="0"/>
          </a:p>
        </p:txBody>
      </p:sp>
    </p:spTree>
    <p:extLst>
      <p:ext uri="{BB962C8B-B14F-4D97-AF65-F5344CB8AC3E}">
        <p14:creationId xmlns:p14="http://schemas.microsoft.com/office/powerpoint/2010/main" val="688170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2414" y="685800"/>
            <a:ext cx="9144000" cy="1143000"/>
          </a:xfrm>
        </p:spPr>
        <p:txBody>
          <a:bodyPr/>
          <a:lstStyle/>
          <a:p>
            <a:r>
              <a:rPr lang="en-US" dirty="0">
                <a:solidFill>
                  <a:srgbClr val="002060"/>
                </a:solidFill>
              </a:rPr>
              <a:t>Shopping basket analysis tool</a:t>
            </a:r>
            <a:br>
              <a:rPr lang="en-US" dirty="0">
                <a:solidFill>
                  <a:srgbClr val="002060"/>
                </a:solidFill>
              </a:rPr>
            </a:br>
            <a:endParaRPr lang="en-US" dirty="0"/>
          </a:p>
        </p:txBody>
      </p:sp>
      <p:sp>
        <p:nvSpPr>
          <p:cNvPr id="3" name="Content Placeholder 2"/>
          <p:cNvSpPr>
            <a:spLocks noGrp="1"/>
          </p:cNvSpPr>
          <p:nvPr>
            <p:ph idx="1"/>
          </p:nvPr>
        </p:nvSpPr>
        <p:spPr>
          <a:xfrm>
            <a:off x="1370012" y="1828800"/>
            <a:ext cx="6558006" cy="3386137"/>
          </a:xfrm>
        </p:spPr>
        <p:txBody>
          <a:bodyPr>
            <a:normAutofit fontScale="92500" lnSpcReduction="10000"/>
          </a:bodyPr>
          <a:lstStyle/>
          <a:p>
            <a:pPr marL="274320" lvl="2">
              <a:spcBef>
                <a:spcPts val="1800"/>
              </a:spcBef>
            </a:pPr>
            <a:r>
              <a:rPr lang="en-US" sz="2000" dirty="0"/>
              <a:t>Shopping basket analysis uses the Microsoft SQL Server Data Mining Add-ins</a:t>
            </a:r>
          </a:p>
          <a:p>
            <a:pPr marL="274320" lvl="2">
              <a:spcBef>
                <a:spcPts val="1800"/>
              </a:spcBef>
            </a:pPr>
            <a:r>
              <a:rPr lang="en-US" sz="2000" dirty="0"/>
              <a:t> It help you derive patterns and trends that exist in complex data, visualize those patterns in charts and interactive viewers, and generate rich, colorful summaries for presentation and for business analytics it identifies groups of products that are frequently purchased together, and also generates reports based on the price and cost of related product bundles, to aid in decision-making.</a:t>
            </a:r>
          </a:p>
          <a:p>
            <a:pPr marL="274320" lvl="2">
              <a:spcBef>
                <a:spcPts val="1800"/>
              </a:spcBef>
            </a:pPr>
            <a:r>
              <a:rPr lang="en-US" sz="2000" dirty="0"/>
              <a:t> It was chosen because it is available for all (Excel is available for everyone), efficient and easy to use.</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20331" y="1894962"/>
            <a:ext cx="3548121" cy="3428521"/>
          </a:xfrm>
          <a:prstGeom prst="rect">
            <a:avLst/>
          </a:prstGeom>
        </p:spPr>
      </p:pic>
    </p:spTree>
    <p:extLst>
      <p:ext uri="{BB962C8B-B14F-4D97-AF65-F5344CB8AC3E}">
        <p14:creationId xmlns:p14="http://schemas.microsoft.com/office/powerpoint/2010/main" val="2874067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2412" y="381000"/>
            <a:ext cx="9144000" cy="685800"/>
          </a:xfrm>
        </p:spPr>
        <p:txBody>
          <a:bodyPr/>
          <a:lstStyle/>
          <a:p>
            <a:r>
              <a:rPr lang="en-US" dirty="0"/>
              <a:t>Data selecting and cleaning  </a:t>
            </a:r>
          </a:p>
        </p:txBody>
      </p:sp>
      <p:sp>
        <p:nvSpPr>
          <p:cNvPr id="3" name="Content Placeholder 2"/>
          <p:cNvSpPr>
            <a:spLocks noGrp="1"/>
          </p:cNvSpPr>
          <p:nvPr>
            <p:ph idx="1"/>
          </p:nvPr>
        </p:nvSpPr>
        <p:spPr>
          <a:xfrm>
            <a:off x="1484334" y="1219200"/>
            <a:ext cx="9144000" cy="5334000"/>
          </a:xfrm>
        </p:spPr>
        <p:txBody>
          <a:bodyPr/>
          <a:lstStyle/>
          <a:p>
            <a:r>
              <a:rPr lang="en-US" dirty="0"/>
              <a:t>Two months from Jan-Feb 2017 (67290 records) point of sale data have been received from Nofal mall and used in the study.</a:t>
            </a:r>
          </a:p>
          <a:p>
            <a:r>
              <a:rPr lang="en-US" dirty="0"/>
              <a:t>The weights were ignored (it does not matter the cola can 250 gm or 500 gm).</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7812" y="2512905"/>
            <a:ext cx="5641080" cy="4192695"/>
          </a:xfrm>
          <a:prstGeom prst="rect">
            <a:avLst/>
          </a:prstGeom>
        </p:spPr>
      </p:pic>
    </p:spTree>
    <p:extLst>
      <p:ext uri="{BB962C8B-B14F-4D97-AF65-F5344CB8AC3E}">
        <p14:creationId xmlns:p14="http://schemas.microsoft.com/office/powerpoint/2010/main" val="375952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Food Gourmet 16x9">
  <a:themeElements>
    <a:clrScheme name="FoodGourmet">
      <a:dk1>
        <a:srgbClr val="4D0511"/>
      </a:dk1>
      <a:lt1>
        <a:sysClr val="window" lastClr="FFFFFF"/>
      </a:lt1>
      <a:dk2>
        <a:srgbClr val="000000"/>
      </a:dk2>
      <a:lt2>
        <a:srgbClr val="DDDDDD"/>
      </a:lt2>
      <a:accent1>
        <a:srgbClr val="CA2A1E"/>
      </a:accent1>
      <a:accent2>
        <a:srgbClr val="EE6612"/>
      </a:accent2>
      <a:accent3>
        <a:srgbClr val="EBA61D"/>
      </a:accent3>
      <a:accent4>
        <a:srgbClr val="70A22E"/>
      </a:accent4>
      <a:accent5>
        <a:srgbClr val="359986"/>
      </a:accent5>
      <a:accent6>
        <a:srgbClr val="8159A4"/>
      </a:accent6>
      <a:hlink>
        <a:srgbClr val="3777BD"/>
      </a:hlink>
      <a:folHlink>
        <a:srgbClr val="B2B2B2"/>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00001131.potx" id="{8F8E9E25-2C38-4717-A833-0DAE028C25C2}" vid="{14501FF6-4632-48E1-9292-473BD8D8197B}"/>
    </a:ext>
  </a:extLst>
</a:theme>
</file>

<file path=ppt/theme/theme2.xml><?xml version="1.0" encoding="utf-8"?>
<a:theme xmlns:a="http://schemas.openxmlformats.org/drawingml/2006/main" name="Office Theme">
  <a:themeElements>
    <a:clrScheme name="FoodGourmet">
      <a:dk1>
        <a:srgbClr val="4D0511"/>
      </a:dk1>
      <a:lt1>
        <a:sysClr val="window" lastClr="FFFFFF"/>
      </a:lt1>
      <a:dk2>
        <a:srgbClr val="000000"/>
      </a:dk2>
      <a:lt2>
        <a:srgbClr val="DDDDDD"/>
      </a:lt2>
      <a:accent1>
        <a:srgbClr val="CA2A1E"/>
      </a:accent1>
      <a:accent2>
        <a:srgbClr val="EE6612"/>
      </a:accent2>
      <a:accent3>
        <a:srgbClr val="EBA61D"/>
      </a:accent3>
      <a:accent4>
        <a:srgbClr val="70A22E"/>
      </a:accent4>
      <a:accent5>
        <a:srgbClr val="359986"/>
      </a:accent5>
      <a:accent6>
        <a:srgbClr val="8159A4"/>
      </a:accent6>
      <a:hlink>
        <a:srgbClr val="3777BD"/>
      </a:hlink>
      <a:folHlink>
        <a:srgbClr val="B2B2B2"/>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FoodGourmet">
      <a:dk1>
        <a:srgbClr val="4D0511"/>
      </a:dk1>
      <a:lt1>
        <a:sysClr val="window" lastClr="FFFFFF"/>
      </a:lt1>
      <a:dk2>
        <a:srgbClr val="000000"/>
      </a:dk2>
      <a:lt2>
        <a:srgbClr val="DDDDDD"/>
      </a:lt2>
      <a:accent1>
        <a:srgbClr val="CA2A1E"/>
      </a:accent1>
      <a:accent2>
        <a:srgbClr val="EE6612"/>
      </a:accent2>
      <a:accent3>
        <a:srgbClr val="EBA61D"/>
      </a:accent3>
      <a:accent4>
        <a:srgbClr val="70A22E"/>
      </a:accent4>
      <a:accent5>
        <a:srgbClr val="359986"/>
      </a:accent5>
      <a:accent6>
        <a:srgbClr val="8159A4"/>
      </a:accent6>
      <a:hlink>
        <a:srgbClr val="3777BD"/>
      </a:hlink>
      <a:folHlink>
        <a:srgbClr val="B2B2B2"/>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Food - preparation to presentation (widescreen)</Template>
  <TotalTime>774</TotalTime>
  <Words>1437</Words>
  <Application>Microsoft Office PowerPoint</Application>
  <PresentationFormat>Custom</PresentationFormat>
  <Paragraphs>213</Paragraphs>
  <Slides>44</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44</vt:i4>
      </vt:variant>
    </vt:vector>
  </HeadingPairs>
  <TitlesOfParts>
    <vt:vector size="48" baseType="lpstr">
      <vt:lpstr>Arial</vt:lpstr>
      <vt:lpstr>Cambria</vt:lpstr>
      <vt:lpstr>Tahoma</vt:lpstr>
      <vt:lpstr>Food Gourmet 16x9</vt:lpstr>
      <vt:lpstr>PowerPoint Presentation</vt:lpstr>
      <vt:lpstr>A comparison between general basket analysis and brand-flavor basket analysis and a study of their impact on Nofal mall</vt:lpstr>
      <vt:lpstr>Outline</vt:lpstr>
      <vt:lpstr>Project background and description</vt:lpstr>
      <vt:lpstr>Project objectives</vt:lpstr>
      <vt:lpstr>Nofal mall overview</vt:lpstr>
      <vt:lpstr>Project scope</vt:lpstr>
      <vt:lpstr>Shopping basket analysis tool </vt:lpstr>
      <vt:lpstr>Data selecting and cleaning  </vt:lpstr>
      <vt:lpstr>General Data</vt:lpstr>
      <vt:lpstr>Brands-flavors data</vt:lpstr>
      <vt:lpstr>Results and Recommendations</vt:lpstr>
      <vt:lpstr>Top 15 sold items in General  ( الاصناف ال 15 الاكثر مبيعا ) </vt:lpstr>
      <vt:lpstr>مبيعات الشوكولاته ( الشوكولاته الاكثر مبيعا )</vt:lpstr>
      <vt:lpstr>مبيعات الشوكولاتة (الشوكولاته الاقل مبيعا) </vt:lpstr>
      <vt:lpstr>مبيعات الشيبس</vt:lpstr>
      <vt:lpstr>مبيعات الشيبس</vt:lpstr>
      <vt:lpstr>رصيد شحن الكتروني</vt:lpstr>
      <vt:lpstr>مبيعات العصير </vt:lpstr>
      <vt:lpstr>مبيعات البسكوت </vt:lpstr>
      <vt:lpstr>مبيعات السكر </vt:lpstr>
      <vt:lpstr>مبيعات المشروبات الغازية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Shopping basket analysis tool’s results </vt:lpstr>
      <vt:lpstr>General Basket Analysis </vt:lpstr>
      <vt:lpstr>PowerPoint Presentation</vt:lpstr>
      <vt:lpstr>PowerPoint Presentation</vt:lpstr>
      <vt:lpstr>Detailed Basket Analysis </vt:lpstr>
      <vt:lpstr>PowerPoint Presentation</vt:lpstr>
      <vt:lpstr>PowerPoint Presentation</vt:lpstr>
      <vt:lpstr>Recommendations</vt:lpstr>
      <vt:lpstr>Recommendations </vt:lpstr>
      <vt:lpstr>Conclusion</vt:lpstr>
      <vt:lpstr>Project’s Challenges  </vt:lpstr>
      <vt:lpstr>Future statement</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Shopping basket analysis</dc:title>
  <dc:creator>Adla Zahran</dc:creator>
  <cp:lastModifiedBy>diala</cp:lastModifiedBy>
  <cp:revision>80</cp:revision>
  <dcterms:created xsi:type="dcterms:W3CDTF">2017-05-16T13:32:48Z</dcterms:created>
  <dcterms:modified xsi:type="dcterms:W3CDTF">2017-05-25T22:42:08Z</dcterms:modified>
</cp:coreProperties>
</file>