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Default Extension="xlsx" ContentType="application/vnd.openxmlformats-officedocument.spreadsheetml.sheet"/>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81"/>
  </p:notesMasterIdLst>
  <p:sldIdLst>
    <p:sldId id="257" r:id="rId2"/>
    <p:sldId id="296" r:id="rId3"/>
    <p:sldId id="264" r:id="rId4"/>
    <p:sldId id="260" r:id="rId5"/>
    <p:sldId id="259" r:id="rId6"/>
    <p:sldId id="265" r:id="rId7"/>
    <p:sldId id="295" r:id="rId8"/>
    <p:sldId id="298" r:id="rId9"/>
    <p:sldId id="297" r:id="rId10"/>
    <p:sldId id="294" r:id="rId11"/>
    <p:sldId id="300" r:id="rId12"/>
    <p:sldId id="299" r:id="rId13"/>
    <p:sldId id="341" r:id="rId14"/>
    <p:sldId id="361" r:id="rId15"/>
    <p:sldId id="301" r:id="rId16"/>
    <p:sldId id="302" r:id="rId17"/>
    <p:sldId id="303" r:id="rId18"/>
    <p:sldId id="304" r:id="rId19"/>
    <p:sldId id="305" r:id="rId20"/>
    <p:sldId id="362" r:id="rId21"/>
    <p:sldId id="306" r:id="rId22"/>
    <p:sldId id="307" r:id="rId23"/>
    <p:sldId id="308" r:id="rId24"/>
    <p:sldId id="369" r:id="rId25"/>
    <p:sldId id="310" r:id="rId26"/>
    <p:sldId id="311" r:id="rId27"/>
    <p:sldId id="312" r:id="rId28"/>
    <p:sldId id="313" r:id="rId29"/>
    <p:sldId id="367" r:id="rId30"/>
    <p:sldId id="315" r:id="rId31"/>
    <p:sldId id="316" r:id="rId32"/>
    <p:sldId id="317" r:id="rId33"/>
    <p:sldId id="318" r:id="rId34"/>
    <p:sldId id="319" r:id="rId35"/>
    <p:sldId id="320" r:id="rId36"/>
    <p:sldId id="342" r:id="rId37"/>
    <p:sldId id="343" r:id="rId38"/>
    <p:sldId id="344" r:id="rId39"/>
    <p:sldId id="345" r:id="rId40"/>
    <p:sldId id="346" r:id="rId41"/>
    <p:sldId id="347" r:id="rId42"/>
    <p:sldId id="348" r:id="rId43"/>
    <p:sldId id="349" r:id="rId44"/>
    <p:sldId id="350" r:id="rId45"/>
    <p:sldId id="351" r:id="rId46"/>
    <p:sldId id="352" r:id="rId47"/>
    <p:sldId id="353" r:id="rId48"/>
    <p:sldId id="354" r:id="rId49"/>
    <p:sldId id="355" r:id="rId50"/>
    <p:sldId id="356" r:id="rId51"/>
    <p:sldId id="357" r:id="rId52"/>
    <p:sldId id="359" r:id="rId53"/>
    <p:sldId id="358" r:id="rId54"/>
    <p:sldId id="360" r:id="rId55"/>
    <p:sldId id="321" r:id="rId56"/>
    <p:sldId id="322" r:id="rId57"/>
    <p:sldId id="323" r:id="rId58"/>
    <p:sldId id="324" r:id="rId59"/>
    <p:sldId id="325" r:id="rId60"/>
    <p:sldId id="326" r:id="rId61"/>
    <p:sldId id="327" r:id="rId62"/>
    <p:sldId id="363" r:id="rId63"/>
    <p:sldId id="364" r:id="rId64"/>
    <p:sldId id="365" r:id="rId65"/>
    <p:sldId id="366" r:id="rId66"/>
    <p:sldId id="328" r:id="rId67"/>
    <p:sldId id="329" r:id="rId68"/>
    <p:sldId id="330" r:id="rId69"/>
    <p:sldId id="331" r:id="rId70"/>
    <p:sldId id="332" r:id="rId71"/>
    <p:sldId id="333" r:id="rId72"/>
    <p:sldId id="334" r:id="rId73"/>
    <p:sldId id="335" r:id="rId74"/>
    <p:sldId id="336" r:id="rId75"/>
    <p:sldId id="337" r:id="rId76"/>
    <p:sldId id="338" r:id="rId77"/>
    <p:sldId id="339" r:id="rId78"/>
    <p:sldId id="340" r:id="rId79"/>
    <p:sldId id="368" r:id="rId8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Percentage for function </a:t>
            </a:r>
            <a:endParaRPr lang="en-US" dirty="0"/>
          </a:p>
        </c:rich>
      </c:tx>
      <c:layout/>
    </c:title>
    <c:plotArea>
      <c:layout/>
      <c:pieChart>
        <c:varyColors val="1"/>
        <c:ser>
          <c:idx val="0"/>
          <c:order val="0"/>
          <c:tx>
            <c:strRef>
              <c:f>Sheet1!$B$1</c:f>
              <c:strCache>
                <c:ptCount val="1"/>
                <c:pt idx="0">
                  <c:v>function percentage</c:v>
                </c:pt>
              </c:strCache>
            </c:strRef>
          </c:tx>
          <c:dLbls>
            <c:dLbl>
              <c:idx val="0"/>
              <c:layout>
                <c:manualLayout>
                  <c:x val="0.15017668976951273"/>
                  <c:y val="5.316344181292789E-2"/>
                </c:manualLayout>
              </c:layout>
              <c:showCatName val="1"/>
              <c:showPercent val="1"/>
            </c:dLbl>
            <c:dLbl>
              <c:idx val="1"/>
              <c:layout>
                <c:manualLayout>
                  <c:x val="-0.18789484555653474"/>
                  <c:y val="0.10781762225424373"/>
                </c:manualLayout>
              </c:layout>
              <c:tx>
                <c:rich>
                  <a:bodyPr/>
                  <a:lstStyle/>
                  <a:p>
                    <a:r>
                      <a:rPr lang="en-US" dirty="0" smtClean="0"/>
                      <a:t>show </a:t>
                    </a:r>
                    <a:r>
                      <a:rPr lang="en-US" dirty="0"/>
                      <a:t>room &amp; </a:t>
                    </a:r>
                    <a:r>
                      <a:rPr lang="en-US" sz="1600" b="0" i="0" u="none" strike="noStrike" baseline="0" dirty="0" smtClean="0"/>
                      <a:t> temporary </a:t>
                    </a:r>
                    <a:r>
                      <a:rPr lang="en-US" dirty="0" smtClean="0"/>
                      <a:t>show </a:t>
                    </a:r>
                    <a:r>
                      <a:rPr lang="en-US" dirty="0"/>
                      <a:t>room 
36%</a:t>
                    </a:r>
                  </a:p>
                </c:rich>
              </c:tx>
              <c:showCatName val="1"/>
              <c:showPercent val="1"/>
            </c:dLbl>
            <c:dLbl>
              <c:idx val="4"/>
              <c:layout>
                <c:manualLayout>
                  <c:x val="-0.16316792029212873"/>
                  <c:y val="-2.3628043176153134E-3"/>
                </c:manualLayout>
              </c:layout>
              <c:showCatName val="1"/>
              <c:showPercent val="1"/>
            </c:dLbl>
            <c:dLbl>
              <c:idx val="5"/>
              <c:layout>
                <c:manualLayout>
                  <c:x val="8.8855816997134712E-2"/>
                  <c:y val="-0.12135135954882685"/>
                </c:manualLayout>
              </c:layout>
              <c:showCatName val="1"/>
              <c:showPercent val="1"/>
            </c:dLbl>
            <c:dLbl>
              <c:idx val="6"/>
              <c:layout>
                <c:manualLayout>
                  <c:x val="0.20519926967821647"/>
                  <c:y val="6.1062970125219711E-2"/>
                </c:manualLayout>
              </c:layout>
              <c:tx>
                <c:rich>
                  <a:bodyPr/>
                  <a:lstStyle/>
                  <a:p>
                    <a:r>
                      <a:rPr lang="en-US" sz="1600" dirty="0" err="1"/>
                      <a:t>mulitifunction (library,conference,.. )
</a:t>
                    </a:r>
                    <a:r>
                      <a:rPr lang="en-US" sz="1800" dirty="0" err="1"/>
                      <a:t>32%</a:t>
                    </a:r>
                    <a:endParaRPr lang="en-US" sz="1800" dirty="0"/>
                  </a:p>
                </c:rich>
              </c:tx>
              <c:showCatName val="1"/>
              <c:showPercent val="1"/>
            </c:dLbl>
            <c:showCatName val="1"/>
            <c:showPercent val="1"/>
            <c:showLeaderLines val="1"/>
          </c:dLbls>
          <c:cat>
            <c:strRef>
              <c:f>Sheet1!$A$2:$A$9</c:f>
              <c:strCache>
                <c:ptCount val="8"/>
                <c:pt idx="0">
                  <c:v>adminstrater</c:v>
                </c:pt>
                <c:pt idx="1">
                  <c:v>show room &amp; show room </c:v>
                </c:pt>
                <c:pt idx="2">
                  <c:v>entrance </c:v>
                </c:pt>
                <c:pt idx="3">
                  <c:v>Store</c:v>
                </c:pt>
                <c:pt idx="4">
                  <c:v>research &amp; mantinance department </c:v>
                </c:pt>
                <c:pt idx="5">
                  <c:v>cafteria </c:v>
                </c:pt>
                <c:pt idx="6">
                  <c:v>mulitifunction (library,conference,.. )</c:v>
                </c:pt>
                <c:pt idx="7">
                  <c:v>W.C</c:v>
                </c:pt>
              </c:strCache>
            </c:strRef>
          </c:cat>
          <c:val>
            <c:numRef>
              <c:f>Sheet1!$B$2:$B$9</c:f>
              <c:numCache>
                <c:formatCode>General</c:formatCode>
                <c:ptCount val="8"/>
                <c:pt idx="0">
                  <c:v>2</c:v>
                </c:pt>
                <c:pt idx="1">
                  <c:v>36</c:v>
                </c:pt>
                <c:pt idx="2">
                  <c:v>4</c:v>
                </c:pt>
                <c:pt idx="3">
                  <c:v>10</c:v>
                </c:pt>
                <c:pt idx="4">
                  <c:v>4</c:v>
                </c:pt>
                <c:pt idx="5">
                  <c:v>6</c:v>
                </c:pt>
                <c:pt idx="6">
                  <c:v>32</c:v>
                </c:pt>
                <c:pt idx="7">
                  <c:v>6</c:v>
                </c:pt>
              </c:numCache>
            </c:numRef>
          </c:val>
        </c:ser>
        <c:dLbls>
          <c:showCatName val="1"/>
          <c:showPercent val="1"/>
        </c:dLbls>
        <c:firstSliceAng val="0"/>
      </c:pieChart>
    </c:plotArea>
    <c:plotVisOnly val="1"/>
  </c:chart>
  <c:txPr>
    <a:bodyPr/>
    <a:lstStyle/>
    <a:p>
      <a:pPr>
        <a:defRPr sz="1600"/>
      </a:pPr>
      <a:endParaRPr lang="en-US"/>
    </a:p>
  </c:txPr>
  <c:externalData r:id="rId1"/>
</c:chartSpace>
</file>

<file path=ppt/diagrams/_rels/data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image" Target="../media/image18.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4B93BD-231D-41E1-85A3-09395D25A4C0}" type="doc">
      <dgm:prSet loTypeId="urn:microsoft.com/office/officeart/2005/8/layout/vList4" loCatId="list" qsTypeId="urn:microsoft.com/office/officeart/2005/8/quickstyle/simple1" qsCatId="simple" csTypeId="urn:microsoft.com/office/officeart/2005/8/colors/accent1_2" csCatId="accent1" phldr="1"/>
      <dgm:spPr/>
      <dgm:t>
        <a:bodyPr/>
        <a:lstStyle/>
        <a:p>
          <a:pPr rtl="1"/>
          <a:endParaRPr lang="ar-SA"/>
        </a:p>
      </dgm:t>
    </dgm:pt>
    <dgm:pt modelId="{5BC5CB7C-9775-42B1-BB74-8A0D11BF9405}">
      <dgm:prSet phldrT="[نص]">
        <dgm:style>
          <a:lnRef idx="2">
            <a:schemeClr val="accent1"/>
          </a:lnRef>
          <a:fillRef idx="1">
            <a:schemeClr val="lt1"/>
          </a:fillRef>
          <a:effectRef idx="0">
            <a:schemeClr val="accent1"/>
          </a:effectRef>
          <a:fontRef idx="minor">
            <a:schemeClr val="dk1"/>
          </a:fontRef>
        </dgm:style>
      </dgm:prSet>
      <dgm:spPr/>
      <dgm:t>
        <a:bodyPr/>
        <a:lstStyle/>
        <a:p>
          <a:pPr algn="l" rtl="1"/>
          <a:r>
            <a:rPr lang="en-US" dirty="0" smtClean="0"/>
            <a:t>Safety Systems. </a:t>
          </a:r>
          <a:endParaRPr lang="ar-SA" dirty="0"/>
        </a:p>
      </dgm:t>
    </dgm:pt>
    <dgm:pt modelId="{B47EC188-5D02-412E-B5A3-2EC61E421A07}" type="parTrans" cxnId="{7EFBBF8F-64A1-4451-8452-0713D6F1579E}">
      <dgm:prSet/>
      <dgm:spPr/>
      <dgm:t>
        <a:bodyPr/>
        <a:lstStyle/>
        <a:p>
          <a:pPr rtl="1"/>
          <a:endParaRPr lang="ar-SA"/>
        </a:p>
      </dgm:t>
    </dgm:pt>
    <dgm:pt modelId="{C3F51467-33CF-46BC-A445-14F133DBD338}" type="sibTrans" cxnId="{7EFBBF8F-64A1-4451-8452-0713D6F1579E}">
      <dgm:prSet/>
      <dgm:spPr/>
      <dgm:t>
        <a:bodyPr/>
        <a:lstStyle/>
        <a:p>
          <a:pPr rtl="1"/>
          <a:endParaRPr lang="ar-SA"/>
        </a:p>
      </dgm:t>
    </dgm:pt>
    <dgm:pt modelId="{D8517290-14AE-4D0A-9F8C-E568BA289A33}">
      <dgm:prSet phldrT="[نص]">
        <dgm:style>
          <a:lnRef idx="2">
            <a:schemeClr val="accent1"/>
          </a:lnRef>
          <a:fillRef idx="1">
            <a:schemeClr val="lt1"/>
          </a:fillRef>
          <a:effectRef idx="0">
            <a:schemeClr val="accent1"/>
          </a:effectRef>
          <a:fontRef idx="minor">
            <a:schemeClr val="dk1"/>
          </a:fontRef>
        </dgm:style>
      </dgm:prSet>
      <dgm:spPr/>
      <dgm:t>
        <a:bodyPr/>
        <a:lstStyle/>
        <a:p>
          <a:pPr algn="l" rtl="1"/>
          <a:r>
            <a:rPr lang="en-US" dirty="0" smtClean="0"/>
            <a:t>Smoke Detectors ,Sprinklers,CO2  Systems . </a:t>
          </a:r>
          <a:endParaRPr lang="ar-SA" dirty="0"/>
        </a:p>
      </dgm:t>
    </dgm:pt>
    <dgm:pt modelId="{557B14F2-CDC7-4713-A823-D7714DF41DD6}" type="parTrans" cxnId="{BD8B8C41-0318-4608-968C-9C994EE319C7}">
      <dgm:prSet/>
      <dgm:spPr/>
      <dgm:t>
        <a:bodyPr/>
        <a:lstStyle/>
        <a:p>
          <a:pPr rtl="1"/>
          <a:endParaRPr lang="ar-SA"/>
        </a:p>
      </dgm:t>
    </dgm:pt>
    <dgm:pt modelId="{11EA4031-47AB-4102-AFC4-EEA5E5EAFA57}" type="sibTrans" cxnId="{BD8B8C41-0318-4608-968C-9C994EE319C7}">
      <dgm:prSet/>
      <dgm:spPr/>
      <dgm:t>
        <a:bodyPr/>
        <a:lstStyle/>
        <a:p>
          <a:pPr rtl="1"/>
          <a:endParaRPr lang="ar-SA"/>
        </a:p>
      </dgm:t>
    </dgm:pt>
    <dgm:pt modelId="{62409345-A111-442A-9636-A88BD61CAF34}">
      <dgm:prSet phldrT="[نص]">
        <dgm:style>
          <a:lnRef idx="2">
            <a:schemeClr val="accent1"/>
          </a:lnRef>
          <a:fillRef idx="1">
            <a:schemeClr val="lt1"/>
          </a:fillRef>
          <a:effectRef idx="0">
            <a:schemeClr val="accent1"/>
          </a:effectRef>
          <a:fontRef idx="minor">
            <a:schemeClr val="dk1"/>
          </a:fontRef>
        </dgm:style>
      </dgm:prSet>
      <dgm:spPr/>
      <dgm:t>
        <a:bodyPr/>
        <a:lstStyle/>
        <a:p>
          <a:pPr algn="l" rtl="1"/>
          <a:r>
            <a:rPr lang="en-US" dirty="0" smtClean="0"/>
            <a:t>Comfort  In the Building. </a:t>
          </a:r>
          <a:endParaRPr lang="ar-SA" dirty="0"/>
        </a:p>
      </dgm:t>
    </dgm:pt>
    <dgm:pt modelId="{5CAE2BC5-5BCC-406F-B697-46A8F0F9E2AF}" type="parTrans" cxnId="{F8BA2B0B-2BB5-4F89-B17A-D7C3767AACE9}">
      <dgm:prSet/>
      <dgm:spPr/>
      <dgm:t>
        <a:bodyPr/>
        <a:lstStyle/>
        <a:p>
          <a:pPr rtl="1"/>
          <a:endParaRPr lang="ar-SA"/>
        </a:p>
      </dgm:t>
    </dgm:pt>
    <dgm:pt modelId="{78F65D85-0564-4AF4-BE55-0A1685177FB0}" type="sibTrans" cxnId="{F8BA2B0B-2BB5-4F89-B17A-D7C3767AACE9}">
      <dgm:prSet/>
      <dgm:spPr/>
      <dgm:t>
        <a:bodyPr/>
        <a:lstStyle/>
        <a:p>
          <a:pPr rtl="1"/>
          <a:endParaRPr lang="ar-SA"/>
        </a:p>
      </dgm:t>
    </dgm:pt>
    <dgm:pt modelId="{8211D41C-696D-4670-995C-33F386A53FB0}">
      <dgm:prSet phldrT="[نص]">
        <dgm:style>
          <a:lnRef idx="2">
            <a:schemeClr val="accent1"/>
          </a:lnRef>
          <a:fillRef idx="1">
            <a:schemeClr val="lt1"/>
          </a:fillRef>
          <a:effectRef idx="0">
            <a:schemeClr val="accent1"/>
          </a:effectRef>
          <a:fontRef idx="minor">
            <a:schemeClr val="dk1"/>
          </a:fontRef>
        </dgm:style>
      </dgm:prSet>
      <dgm:spPr/>
      <dgm:t>
        <a:bodyPr/>
        <a:lstStyle/>
        <a:p>
          <a:pPr algn="l" rtl="1"/>
          <a:r>
            <a:rPr lang="en-US" dirty="0" smtClean="0"/>
            <a:t>Indoor Air Quality, Noise, Ventilation.</a:t>
          </a:r>
          <a:endParaRPr lang="ar-SA" dirty="0"/>
        </a:p>
      </dgm:t>
    </dgm:pt>
    <dgm:pt modelId="{BACCA0C5-3952-4A10-AD6A-877B62C16D5E}" type="parTrans" cxnId="{876B1B8C-AAD1-41EA-A903-6F9831AEF4CD}">
      <dgm:prSet/>
      <dgm:spPr/>
      <dgm:t>
        <a:bodyPr/>
        <a:lstStyle/>
        <a:p>
          <a:pPr rtl="1"/>
          <a:endParaRPr lang="ar-SA"/>
        </a:p>
      </dgm:t>
    </dgm:pt>
    <dgm:pt modelId="{F747BDBA-E994-41B1-9FEE-B068DB0333A1}" type="sibTrans" cxnId="{876B1B8C-AAD1-41EA-A903-6F9831AEF4CD}">
      <dgm:prSet/>
      <dgm:spPr/>
      <dgm:t>
        <a:bodyPr/>
        <a:lstStyle/>
        <a:p>
          <a:pPr rtl="1"/>
          <a:endParaRPr lang="ar-SA"/>
        </a:p>
      </dgm:t>
    </dgm:pt>
    <dgm:pt modelId="{430ADCAD-06A1-4D5C-8F31-1E8E8C2A623E}">
      <dgm:prSet phldrT="[نص]">
        <dgm:style>
          <a:lnRef idx="2">
            <a:schemeClr val="accent1"/>
          </a:lnRef>
          <a:fillRef idx="1">
            <a:schemeClr val="lt1"/>
          </a:fillRef>
          <a:effectRef idx="0">
            <a:schemeClr val="accent1"/>
          </a:effectRef>
          <a:fontRef idx="minor">
            <a:schemeClr val="dk1"/>
          </a:fontRef>
        </dgm:style>
      </dgm:prSet>
      <dgm:spPr/>
      <dgm:t>
        <a:bodyPr/>
        <a:lstStyle/>
        <a:p>
          <a:pPr algn="l" rtl="1"/>
          <a:r>
            <a:rPr lang="en-US" dirty="0" smtClean="0"/>
            <a:t>Natural</a:t>
          </a:r>
          <a:r>
            <a:rPr lang="en-US" baseline="0" dirty="0" smtClean="0"/>
            <a:t> Lighting System.</a:t>
          </a:r>
          <a:endParaRPr lang="ar-SA" dirty="0"/>
        </a:p>
      </dgm:t>
    </dgm:pt>
    <dgm:pt modelId="{0231E51D-66AB-4738-92C8-70FA2D823F81}" type="parTrans" cxnId="{86A87CE9-C838-427C-AB2C-C0E404F2C1C3}">
      <dgm:prSet/>
      <dgm:spPr/>
      <dgm:t>
        <a:bodyPr/>
        <a:lstStyle/>
        <a:p>
          <a:pPr rtl="1"/>
          <a:endParaRPr lang="ar-SA"/>
        </a:p>
      </dgm:t>
    </dgm:pt>
    <dgm:pt modelId="{12241632-C4D7-4025-B264-3BB68E9BD69B}" type="sibTrans" cxnId="{86A87CE9-C838-427C-AB2C-C0E404F2C1C3}">
      <dgm:prSet/>
      <dgm:spPr/>
      <dgm:t>
        <a:bodyPr/>
        <a:lstStyle/>
        <a:p>
          <a:pPr rtl="1"/>
          <a:endParaRPr lang="ar-SA"/>
        </a:p>
      </dgm:t>
    </dgm:pt>
    <dgm:pt modelId="{3493E61A-9D53-46EC-B326-887550936868}">
      <dgm:prSet phldrT="[نص]">
        <dgm:style>
          <a:lnRef idx="2">
            <a:schemeClr val="accent1"/>
          </a:lnRef>
          <a:fillRef idx="1">
            <a:schemeClr val="lt1"/>
          </a:fillRef>
          <a:effectRef idx="0">
            <a:schemeClr val="accent1"/>
          </a:effectRef>
          <a:fontRef idx="minor">
            <a:schemeClr val="dk1"/>
          </a:fontRef>
        </dgm:style>
      </dgm:prSet>
      <dgm:spPr/>
      <dgm:t>
        <a:bodyPr/>
        <a:lstStyle/>
        <a:p>
          <a:pPr algn="l" rtl="1"/>
          <a:r>
            <a:rPr lang="en-US" dirty="0" smtClean="0"/>
            <a:t>Lighting Pollution</a:t>
          </a:r>
          <a:endParaRPr lang="ar-SA" dirty="0"/>
        </a:p>
      </dgm:t>
    </dgm:pt>
    <dgm:pt modelId="{88CFB8AD-C760-4D5A-9A60-8DDC297C2829}" type="parTrans" cxnId="{88E2B2F0-F64A-48F4-AF52-0BF848C9C086}">
      <dgm:prSet/>
      <dgm:spPr/>
      <dgm:t>
        <a:bodyPr/>
        <a:lstStyle/>
        <a:p>
          <a:pPr rtl="1"/>
          <a:endParaRPr lang="ar-SA"/>
        </a:p>
      </dgm:t>
    </dgm:pt>
    <dgm:pt modelId="{99781969-D161-4137-9D8D-53B451F8B726}" type="sibTrans" cxnId="{88E2B2F0-F64A-48F4-AF52-0BF848C9C086}">
      <dgm:prSet/>
      <dgm:spPr/>
      <dgm:t>
        <a:bodyPr/>
        <a:lstStyle/>
        <a:p>
          <a:pPr rtl="1"/>
          <a:endParaRPr lang="ar-SA"/>
        </a:p>
      </dgm:t>
    </dgm:pt>
    <dgm:pt modelId="{AB17B703-E2D2-454D-B014-E4B670F61CBB}">
      <dgm:prSet phldrT="[نص]">
        <dgm:style>
          <a:lnRef idx="2">
            <a:schemeClr val="accent1"/>
          </a:lnRef>
          <a:fillRef idx="1">
            <a:schemeClr val="lt1"/>
          </a:fillRef>
          <a:effectRef idx="0">
            <a:schemeClr val="accent1"/>
          </a:effectRef>
          <a:fontRef idx="minor">
            <a:schemeClr val="dk1"/>
          </a:fontRef>
        </dgm:style>
      </dgm:prSet>
      <dgm:spPr/>
      <dgm:t>
        <a:bodyPr/>
        <a:lstStyle/>
        <a:p>
          <a:pPr algn="l" rtl="1"/>
          <a:r>
            <a:rPr lang="en-US" dirty="0" smtClean="0"/>
            <a:t>Day lighting Factor </a:t>
          </a:r>
          <a:endParaRPr lang="ar-SA" dirty="0"/>
        </a:p>
      </dgm:t>
    </dgm:pt>
    <dgm:pt modelId="{2FEEA8D8-0D20-441E-BAB5-D150DB4092B7}" type="parTrans" cxnId="{B89AE361-516C-467D-8C12-69047BA19B02}">
      <dgm:prSet/>
      <dgm:spPr/>
      <dgm:t>
        <a:bodyPr/>
        <a:lstStyle/>
        <a:p>
          <a:pPr rtl="1"/>
          <a:endParaRPr lang="ar-SA"/>
        </a:p>
      </dgm:t>
    </dgm:pt>
    <dgm:pt modelId="{7E53C687-163D-49FA-8966-D5E9366957EE}" type="sibTrans" cxnId="{B89AE361-516C-467D-8C12-69047BA19B02}">
      <dgm:prSet/>
      <dgm:spPr/>
      <dgm:t>
        <a:bodyPr/>
        <a:lstStyle/>
        <a:p>
          <a:pPr rtl="1"/>
          <a:endParaRPr lang="ar-SA"/>
        </a:p>
      </dgm:t>
    </dgm:pt>
    <dgm:pt modelId="{93A1C3C7-7283-4EA8-BBE2-4D46CAE4449A}">
      <dgm:prSet phldrT="[نص]">
        <dgm:style>
          <a:lnRef idx="2">
            <a:schemeClr val="accent1"/>
          </a:lnRef>
          <a:fillRef idx="1">
            <a:schemeClr val="lt1"/>
          </a:fillRef>
          <a:effectRef idx="0">
            <a:schemeClr val="accent1"/>
          </a:effectRef>
          <a:fontRef idx="minor">
            <a:schemeClr val="dk1"/>
          </a:fontRef>
        </dgm:style>
      </dgm:prSet>
      <dgm:spPr/>
      <dgm:t>
        <a:bodyPr/>
        <a:lstStyle/>
        <a:p>
          <a:pPr algn="l" rtl="1"/>
          <a:r>
            <a:rPr lang="en-US" dirty="0" smtClean="0"/>
            <a:t>Emergency Exits, Fire Alarm, CCTV System. </a:t>
          </a:r>
          <a:endParaRPr lang="ar-SA" dirty="0"/>
        </a:p>
      </dgm:t>
    </dgm:pt>
    <dgm:pt modelId="{CA88A96B-DD9E-48E9-BAAB-A4F79946DD0C}" type="sibTrans" cxnId="{6D38A2F9-8831-439C-9FE8-22CA09A0B2C2}">
      <dgm:prSet/>
      <dgm:spPr/>
      <dgm:t>
        <a:bodyPr/>
        <a:lstStyle/>
        <a:p>
          <a:pPr rtl="1"/>
          <a:endParaRPr lang="ar-SA"/>
        </a:p>
      </dgm:t>
    </dgm:pt>
    <dgm:pt modelId="{C09D0394-17DC-48A1-85BD-5B53D93AB37F}" type="parTrans" cxnId="{6D38A2F9-8831-439C-9FE8-22CA09A0B2C2}">
      <dgm:prSet/>
      <dgm:spPr/>
      <dgm:t>
        <a:bodyPr/>
        <a:lstStyle/>
        <a:p>
          <a:pPr rtl="1"/>
          <a:endParaRPr lang="ar-SA"/>
        </a:p>
      </dgm:t>
    </dgm:pt>
    <dgm:pt modelId="{A34270BB-8264-4146-801D-9FA628F83D53}">
      <dgm:prSet>
        <dgm:style>
          <a:lnRef idx="2">
            <a:schemeClr val="accent1"/>
          </a:lnRef>
          <a:fillRef idx="1">
            <a:schemeClr val="lt1"/>
          </a:fillRef>
          <a:effectRef idx="0">
            <a:schemeClr val="accent1"/>
          </a:effectRef>
          <a:fontRef idx="minor">
            <a:schemeClr val="dk1"/>
          </a:fontRef>
        </dgm:style>
      </dgm:prSet>
      <dgm:spPr/>
      <dgm:t>
        <a:bodyPr/>
        <a:lstStyle/>
        <a:p>
          <a:pPr algn="l" rtl="1"/>
          <a:r>
            <a:rPr lang="en-US" dirty="0" smtClean="0"/>
            <a:t>Energy Efficiency .</a:t>
          </a:r>
          <a:endParaRPr lang="ar-SA" dirty="0"/>
        </a:p>
      </dgm:t>
    </dgm:pt>
    <dgm:pt modelId="{EC5A909F-1AE6-4665-BA2D-E25D549B0FA8}" type="parTrans" cxnId="{5A84E174-5D7D-438F-8110-867449ED4C36}">
      <dgm:prSet/>
      <dgm:spPr/>
      <dgm:t>
        <a:bodyPr/>
        <a:lstStyle/>
        <a:p>
          <a:pPr rtl="1"/>
          <a:endParaRPr lang="ar-SA"/>
        </a:p>
      </dgm:t>
    </dgm:pt>
    <dgm:pt modelId="{B0FC82AD-2821-4C2E-9AD5-C2972E7471BB}" type="sibTrans" cxnId="{5A84E174-5D7D-438F-8110-867449ED4C36}">
      <dgm:prSet/>
      <dgm:spPr/>
      <dgm:t>
        <a:bodyPr/>
        <a:lstStyle/>
        <a:p>
          <a:pPr rtl="1"/>
          <a:endParaRPr lang="ar-SA"/>
        </a:p>
      </dgm:t>
    </dgm:pt>
    <dgm:pt modelId="{C211455B-C2DA-4A5D-8779-C5A938D07D8A}" type="pres">
      <dgm:prSet presAssocID="{474B93BD-231D-41E1-85A3-09395D25A4C0}" presName="linear" presStyleCnt="0">
        <dgm:presLayoutVars>
          <dgm:dir/>
          <dgm:resizeHandles val="exact"/>
        </dgm:presLayoutVars>
      </dgm:prSet>
      <dgm:spPr/>
      <dgm:t>
        <a:bodyPr/>
        <a:lstStyle/>
        <a:p>
          <a:pPr rtl="1"/>
          <a:endParaRPr lang="ar-SA"/>
        </a:p>
      </dgm:t>
    </dgm:pt>
    <dgm:pt modelId="{A6D18DB2-DEAE-486D-8D6D-C12FE6D5F070}" type="pres">
      <dgm:prSet presAssocID="{5BC5CB7C-9775-42B1-BB74-8A0D11BF9405}" presName="comp" presStyleCnt="0"/>
      <dgm:spPr/>
    </dgm:pt>
    <dgm:pt modelId="{FCF94022-AF6D-4BDE-B88D-3D59EDAAF31B}" type="pres">
      <dgm:prSet presAssocID="{5BC5CB7C-9775-42B1-BB74-8A0D11BF9405}" presName="box" presStyleLbl="node1" presStyleIdx="0" presStyleCnt="4" custScaleY="94446" custLinFactY="111777" custLinFactNeighborX="1181" custLinFactNeighborY="200000"/>
      <dgm:spPr/>
      <dgm:t>
        <a:bodyPr/>
        <a:lstStyle/>
        <a:p>
          <a:pPr rtl="1"/>
          <a:endParaRPr lang="ar-SA"/>
        </a:p>
      </dgm:t>
    </dgm:pt>
    <dgm:pt modelId="{464B13A9-B28F-4C9E-9CBD-D99B06EEB9C4}" type="pres">
      <dgm:prSet presAssocID="{5BC5CB7C-9775-42B1-BB74-8A0D11BF9405}" presName="img" presStyleLbl="fgImgPlace1" presStyleIdx="0" presStyleCnt="4" custLinFactY="100000" custLinFactNeighborX="1967" custLinFactNeighborY="168209"/>
      <dgm:spPr>
        <a:blipFill rotWithShape="0">
          <a:blip xmlns:r="http://schemas.openxmlformats.org/officeDocument/2006/relationships" r:embed="rId1"/>
          <a:stretch>
            <a:fillRect/>
          </a:stretch>
        </a:blipFill>
      </dgm:spPr>
    </dgm:pt>
    <dgm:pt modelId="{8E8546C9-107A-4634-BBB8-A6EEC387E122}" type="pres">
      <dgm:prSet presAssocID="{5BC5CB7C-9775-42B1-BB74-8A0D11BF9405}" presName="text" presStyleLbl="node1" presStyleIdx="0" presStyleCnt="4">
        <dgm:presLayoutVars>
          <dgm:bulletEnabled val="1"/>
        </dgm:presLayoutVars>
      </dgm:prSet>
      <dgm:spPr/>
      <dgm:t>
        <a:bodyPr/>
        <a:lstStyle/>
        <a:p>
          <a:pPr rtl="1"/>
          <a:endParaRPr lang="ar-SA"/>
        </a:p>
      </dgm:t>
    </dgm:pt>
    <dgm:pt modelId="{59D58C44-5A09-4BCE-BA4C-4B3EB7439E33}" type="pres">
      <dgm:prSet presAssocID="{C3F51467-33CF-46BC-A445-14F133DBD338}" presName="spacer" presStyleCnt="0"/>
      <dgm:spPr/>
    </dgm:pt>
    <dgm:pt modelId="{F149B2E9-7A03-4C8B-9268-90D26FF74B0D}" type="pres">
      <dgm:prSet presAssocID="{62409345-A111-442A-9636-A88BD61CAF34}" presName="comp" presStyleCnt="0"/>
      <dgm:spPr/>
    </dgm:pt>
    <dgm:pt modelId="{50BD2CB2-750B-4034-B741-B03F2BB9563A}" type="pres">
      <dgm:prSet presAssocID="{62409345-A111-442A-9636-A88BD61CAF34}" presName="box" presStyleLbl="node1" presStyleIdx="1" presStyleCnt="4" custScaleY="99360" custLinFactNeighborY="7227"/>
      <dgm:spPr/>
      <dgm:t>
        <a:bodyPr/>
        <a:lstStyle/>
        <a:p>
          <a:pPr rtl="1"/>
          <a:endParaRPr lang="ar-SA"/>
        </a:p>
      </dgm:t>
    </dgm:pt>
    <dgm:pt modelId="{7B0DCC5D-5DF1-41E7-853A-D55FADA30DC7}" type="pres">
      <dgm:prSet presAssocID="{62409345-A111-442A-9636-A88BD61CAF34}" presName="img" presStyleLbl="fgImgPlace1" presStyleIdx="1" presStyleCnt="4" custScaleX="77185" custScaleY="51639" custLinFactY="100000" custLinFactNeighborX="2372" custLinFactNeighborY="152879"/>
      <dgm:spPr>
        <a:blipFill rotWithShape="0">
          <a:blip xmlns:r="http://schemas.openxmlformats.org/officeDocument/2006/relationships" r:embed="rId1"/>
          <a:stretch>
            <a:fillRect/>
          </a:stretch>
        </a:blipFill>
      </dgm:spPr>
    </dgm:pt>
    <dgm:pt modelId="{2889156B-5DAE-4199-B2C1-A8B9C0C3C9AF}" type="pres">
      <dgm:prSet presAssocID="{62409345-A111-442A-9636-A88BD61CAF34}" presName="text" presStyleLbl="node1" presStyleIdx="1" presStyleCnt="4">
        <dgm:presLayoutVars>
          <dgm:bulletEnabled val="1"/>
        </dgm:presLayoutVars>
      </dgm:prSet>
      <dgm:spPr/>
      <dgm:t>
        <a:bodyPr/>
        <a:lstStyle/>
        <a:p>
          <a:pPr rtl="1"/>
          <a:endParaRPr lang="ar-SA"/>
        </a:p>
      </dgm:t>
    </dgm:pt>
    <dgm:pt modelId="{8EBD7188-611A-4E25-92D5-C672D6305557}" type="pres">
      <dgm:prSet presAssocID="{78F65D85-0564-4AF4-BE55-0A1685177FB0}" presName="spacer" presStyleCnt="0"/>
      <dgm:spPr/>
    </dgm:pt>
    <dgm:pt modelId="{ABB767EE-B505-4F31-A48D-67BF2CFBAC81}" type="pres">
      <dgm:prSet presAssocID="{430ADCAD-06A1-4D5C-8F31-1E8E8C2A623E}" presName="comp" presStyleCnt="0"/>
      <dgm:spPr/>
    </dgm:pt>
    <dgm:pt modelId="{C8443A9E-5F04-48C8-8A4A-D1E4F0AB45E4}" type="pres">
      <dgm:prSet presAssocID="{430ADCAD-06A1-4D5C-8F31-1E8E8C2A623E}" presName="box" presStyleLbl="node1" presStyleIdx="2" presStyleCnt="4" custLinFactY="-100000" custLinFactNeighborY="-117066"/>
      <dgm:spPr/>
      <dgm:t>
        <a:bodyPr/>
        <a:lstStyle/>
        <a:p>
          <a:pPr rtl="1"/>
          <a:endParaRPr lang="ar-SA"/>
        </a:p>
      </dgm:t>
    </dgm:pt>
    <dgm:pt modelId="{4AED7B68-8239-47F8-83CC-107F23A34277}" type="pres">
      <dgm:prSet presAssocID="{430ADCAD-06A1-4D5C-8F31-1E8E8C2A623E}" presName="img" presStyleLbl="fgImgPlace1" presStyleIdx="2" presStyleCnt="4" custFlipVert="1" custFlipHor="1" custScaleX="87870" custScaleY="60006" custLinFactNeighborX="-4622" custLinFactNeighborY="-98311"/>
      <dgm:spPr>
        <a:prstGeom prst="ellipse">
          <a:avLst/>
        </a:prstGeom>
        <a:blipFill rotWithShape="0">
          <a:blip xmlns:r="http://schemas.openxmlformats.org/officeDocument/2006/relationships" r:embed="rId2"/>
          <a:stretch>
            <a:fillRect/>
          </a:stretch>
        </a:blipFill>
      </dgm:spPr>
    </dgm:pt>
    <dgm:pt modelId="{56BBC44B-CCA4-4F2C-8D1B-4D6183C73BD7}" type="pres">
      <dgm:prSet presAssocID="{430ADCAD-06A1-4D5C-8F31-1E8E8C2A623E}" presName="text" presStyleLbl="node1" presStyleIdx="2" presStyleCnt="4">
        <dgm:presLayoutVars>
          <dgm:bulletEnabled val="1"/>
        </dgm:presLayoutVars>
      </dgm:prSet>
      <dgm:spPr/>
      <dgm:t>
        <a:bodyPr/>
        <a:lstStyle/>
        <a:p>
          <a:pPr rtl="1"/>
          <a:endParaRPr lang="ar-SA"/>
        </a:p>
      </dgm:t>
    </dgm:pt>
    <dgm:pt modelId="{2032A99B-6C74-400E-B3C6-60EF96A88000}" type="pres">
      <dgm:prSet presAssocID="{12241632-C4D7-4025-B264-3BB68E9BD69B}" presName="spacer" presStyleCnt="0"/>
      <dgm:spPr/>
    </dgm:pt>
    <dgm:pt modelId="{82E840AB-E5BD-4A43-BF87-E6BB3DCAADFF}" type="pres">
      <dgm:prSet presAssocID="{A34270BB-8264-4146-801D-9FA628F83D53}" presName="comp" presStyleCnt="0"/>
      <dgm:spPr/>
    </dgm:pt>
    <dgm:pt modelId="{ABA35EB2-9562-4EF0-BE90-D332AC2A580A}" type="pres">
      <dgm:prSet presAssocID="{A34270BB-8264-4146-801D-9FA628F83D53}" presName="box" presStyleLbl="node1" presStyleIdx="3" presStyleCnt="4" custScaleY="85522" custLinFactY="-9041" custLinFactNeighborY="-100000"/>
      <dgm:spPr/>
      <dgm:t>
        <a:bodyPr/>
        <a:lstStyle/>
        <a:p>
          <a:pPr rtl="1"/>
          <a:endParaRPr lang="ar-SA"/>
        </a:p>
      </dgm:t>
    </dgm:pt>
    <dgm:pt modelId="{1A7A3F6F-1655-4F48-BDC7-4EE7DC5103A3}" type="pres">
      <dgm:prSet presAssocID="{A34270BB-8264-4146-801D-9FA628F83D53}" presName="img" presStyleLbl="fgImgPlace1" presStyleIdx="3" presStyleCnt="4" custScaleY="109467" custLinFactY="-100000" custLinFactNeighborX="1967" custLinFactNeighborY="-155001"/>
      <dgm:spPr>
        <a:blipFill rotWithShape="0">
          <a:blip xmlns:r="http://schemas.openxmlformats.org/officeDocument/2006/relationships" r:embed="rId1"/>
          <a:stretch>
            <a:fillRect/>
          </a:stretch>
        </a:blipFill>
      </dgm:spPr>
    </dgm:pt>
    <dgm:pt modelId="{033DC62E-55FE-410B-9A8E-CDE2C87A056D}" type="pres">
      <dgm:prSet presAssocID="{A34270BB-8264-4146-801D-9FA628F83D53}" presName="text" presStyleLbl="node1" presStyleIdx="3" presStyleCnt="4">
        <dgm:presLayoutVars>
          <dgm:bulletEnabled val="1"/>
        </dgm:presLayoutVars>
      </dgm:prSet>
      <dgm:spPr/>
      <dgm:t>
        <a:bodyPr/>
        <a:lstStyle/>
        <a:p>
          <a:pPr rtl="1"/>
          <a:endParaRPr lang="ar-SA"/>
        </a:p>
      </dgm:t>
    </dgm:pt>
  </dgm:ptLst>
  <dgm:cxnLst>
    <dgm:cxn modelId="{B78BB52B-9B9F-44C6-BA0A-34247E46F703}" type="presOf" srcId="{AB17B703-E2D2-454D-B014-E4B670F61CBB}" destId="{56BBC44B-CCA4-4F2C-8D1B-4D6183C73BD7}" srcOrd="1" destOrd="2" presId="urn:microsoft.com/office/officeart/2005/8/layout/vList4"/>
    <dgm:cxn modelId="{876B1B8C-AAD1-41EA-A903-6F9831AEF4CD}" srcId="{62409345-A111-442A-9636-A88BD61CAF34}" destId="{8211D41C-696D-4670-995C-33F386A53FB0}" srcOrd="0" destOrd="0" parTransId="{BACCA0C5-3952-4A10-AD6A-877B62C16D5E}" sibTransId="{F747BDBA-E994-41B1-9FEE-B068DB0333A1}"/>
    <dgm:cxn modelId="{BD8B8C41-0318-4608-968C-9C994EE319C7}" srcId="{5BC5CB7C-9775-42B1-BB74-8A0D11BF9405}" destId="{D8517290-14AE-4D0A-9F8C-E568BA289A33}" srcOrd="1" destOrd="0" parTransId="{557B14F2-CDC7-4713-A823-D7714DF41DD6}" sibTransId="{11EA4031-47AB-4102-AFC4-EEA5E5EAFA57}"/>
    <dgm:cxn modelId="{27E1D077-29DC-41F2-AC10-23D8B23A6F7E}" type="presOf" srcId="{3493E61A-9D53-46EC-B326-887550936868}" destId="{C8443A9E-5F04-48C8-8A4A-D1E4F0AB45E4}" srcOrd="0" destOrd="1" presId="urn:microsoft.com/office/officeart/2005/8/layout/vList4"/>
    <dgm:cxn modelId="{77465242-50B0-41DE-B1A4-96CBBC497850}" type="presOf" srcId="{5BC5CB7C-9775-42B1-BB74-8A0D11BF9405}" destId="{FCF94022-AF6D-4BDE-B88D-3D59EDAAF31B}" srcOrd="0" destOrd="0" presId="urn:microsoft.com/office/officeart/2005/8/layout/vList4"/>
    <dgm:cxn modelId="{50863796-DD03-4B11-8360-1CAB2170C55E}" type="presOf" srcId="{430ADCAD-06A1-4D5C-8F31-1E8E8C2A623E}" destId="{56BBC44B-CCA4-4F2C-8D1B-4D6183C73BD7}" srcOrd="1" destOrd="0" presId="urn:microsoft.com/office/officeart/2005/8/layout/vList4"/>
    <dgm:cxn modelId="{6CB26B3C-DDA0-46A0-87C4-75DD547D6648}" type="presOf" srcId="{474B93BD-231D-41E1-85A3-09395D25A4C0}" destId="{C211455B-C2DA-4A5D-8779-C5A938D07D8A}" srcOrd="0" destOrd="0" presId="urn:microsoft.com/office/officeart/2005/8/layout/vList4"/>
    <dgm:cxn modelId="{91BF8ACE-4B21-43D6-A158-0FD8A30A4DA2}" type="presOf" srcId="{93A1C3C7-7283-4EA8-BBE2-4D46CAE4449A}" destId="{8E8546C9-107A-4634-BBB8-A6EEC387E122}" srcOrd="1" destOrd="1" presId="urn:microsoft.com/office/officeart/2005/8/layout/vList4"/>
    <dgm:cxn modelId="{A5FA346E-42A1-4926-9592-0AFC307AEBF6}" type="presOf" srcId="{D8517290-14AE-4D0A-9F8C-E568BA289A33}" destId="{FCF94022-AF6D-4BDE-B88D-3D59EDAAF31B}" srcOrd="0" destOrd="2" presId="urn:microsoft.com/office/officeart/2005/8/layout/vList4"/>
    <dgm:cxn modelId="{88E2B2F0-F64A-48F4-AF52-0BF848C9C086}" srcId="{430ADCAD-06A1-4D5C-8F31-1E8E8C2A623E}" destId="{3493E61A-9D53-46EC-B326-887550936868}" srcOrd="0" destOrd="0" parTransId="{88CFB8AD-C760-4D5A-9A60-8DDC297C2829}" sibTransId="{99781969-D161-4137-9D8D-53B451F8B726}"/>
    <dgm:cxn modelId="{86B60D5A-7543-495F-8A57-1E722E41B6C2}" type="presOf" srcId="{8211D41C-696D-4670-995C-33F386A53FB0}" destId="{2889156B-5DAE-4199-B2C1-A8B9C0C3C9AF}" srcOrd="1" destOrd="1" presId="urn:microsoft.com/office/officeart/2005/8/layout/vList4"/>
    <dgm:cxn modelId="{1AB5AB31-295E-4533-A5F0-2F626BF21418}" type="presOf" srcId="{62409345-A111-442A-9636-A88BD61CAF34}" destId="{2889156B-5DAE-4199-B2C1-A8B9C0C3C9AF}" srcOrd="1" destOrd="0" presId="urn:microsoft.com/office/officeart/2005/8/layout/vList4"/>
    <dgm:cxn modelId="{DF2F184D-4DCE-47A5-9415-6CA1229FC750}" type="presOf" srcId="{A34270BB-8264-4146-801D-9FA628F83D53}" destId="{ABA35EB2-9562-4EF0-BE90-D332AC2A580A}" srcOrd="0" destOrd="0" presId="urn:microsoft.com/office/officeart/2005/8/layout/vList4"/>
    <dgm:cxn modelId="{AC6F071B-1D11-4595-AD76-5A8A00BEA685}" type="presOf" srcId="{5BC5CB7C-9775-42B1-BB74-8A0D11BF9405}" destId="{8E8546C9-107A-4634-BBB8-A6EEC387E122}" srcOrd="1" destOrd="0" presId="urn:microsoft.com/office/officeart/2005/8/layout/vList4"/>
    <dgm:cxn modelId="{6D38A2F9-8831-439C-9FE8-22CA09A0B2C2}" srcId="{5BC5CB7C-9775-42B1-BB74-8A0D11BF9405}" destId="{93A1C3C7-7283-4EA8-BBE2-4D46CAE4449A}" srcOrd="0" destOrd="0" parTransId="{C09D0394-17DC-48A1-85BD-5B53D93AB37F}" sibTransId="{CA88A96B-DD9E-48E9-BAAB-A4F79946DD0C}"/>
    <dgm:cxn modelId="{86A87CE9-C838-427C-AB2C-C0E404F2C1C3}" srcId="{474B93BD-231D-41E1-85A3-09395D25A4C0}" destId="{430ADCAD-06A1-4D5C-8F31-1E8E8C2A623E}" srcOrd="2" destOrd="0" parTransId="{0231E51D-66AB-4738-92C8-70FA2D823F81}" sibTransId="{12241632-C4D7-4025-B264-3BB68E9BD69B}"/>
    <dgm:cxn modelId="{5A84E174-5D7D-438F-8110-867449ED4C36}" srcId="{474B93BD-231D-41E1-85A3-09395D25A4C0}" destId="{A34270BB-8264-4146-801D-9FA628F83D53}" srcOrd="3" destOrd="0" parTransId="{EC5A909F-1AE6-4665-BA2D-E25D549B0FA8}" sibTransId="{B0FC82AD-2821-4C2E-9AD5-C2972E7471BB}"/>
    <dgm:cxn modelId="{7EFBBF8F-64A1-4451-8452-0713D6F1579E}" srcId="{474B93BD-231D-41E1-85A3-09395D25A4C0}" destId="{5BC5CB7C-9775-42B1-BB74-8A0D11BF9405}" srcOrd="0" destOrd="0" parTransId="{B47EC188-5D02-412E-B5A3-2EC61E421A07}" sibTransId="{C3F51467-33CF-46BC-A445-14F133DBD338}"/>
    <dgm:cxn modelId="{F5306DE6-9633-490B-851D-C32D312C0FC1}" type="presOf" srcId="{8211D41C-696D-4670-995C-33F386A53FB0}" destId="{50BD2CB2-750B-4034-B741-B03F2BB9563A}" srcOrd="0" destOrd="1" presId="urn:microsoft.com/office/officeart/2005/8/layout/vList4"/>
    <dgm:cxn modelId="{BBE3368E-98EF-420F-A48C-6445ECCD6680}" type="presOf" srcId="{62409345-A111-442A-9636-A88BD61CAF34}" destId="{50BD2CB2-750B-4034-B741-B03F2BB9563A}" srcOrd="0" destOrd="0" presId="urn:microsoft.com/office/officeart/2005/8/layout/vList4"/>
    <dgm:cxn modelId="{5B092FDD-7C23-479A-944B-599277256231}" type="presOf" srcId="{AB17B703-E2D2-454D-B014-E4B670F61CBB}" destId="{C8443A9E-5F04-48C8-8A4A-D1E4F0AB45E4}" srcOrd="0" destOrd="2" presId="urn:microsoft.com/office/officeart/2005/8/layout/vList4"/>
    <dgm:cxn modelId="{A08090BE-2ADB-4B72-A842-91B59F68E2E8}" type="presOf" srcId="{430ADCAD-06A1-4D5C-8F31-1E8E8C2A623E}" destId="{C8443A9E-5F04-48C8-8A4A-D1E4F0AB45E4}" srcOrd="0" destOrd="0" presId="urn:microsoft.com/office/officeart/2005/8/layout/vList4"/>
    <dgm:cxn modelId="{054ADF1D-C19E-4FFC-8A36-A1FADB6C706E}" type="presOf" srcId="{3493E61A-9D53-46EC-B326-887550936868}" destId="{56BBC44B-CCA4-4F2C-8D1B-4D6183C73BD7}" srcOrd="1" destOrd="1" presId="urn:microsoft.com/office/officeart/2005/8/layout/vList4"/>
    <dgm:cxn modelId="{524FC31A-3A98-4988-9B82-8D39B541AECA}" type="presOf" srcId="{D8517290-14AE-4D0A-9F8C-E568BA289A33}" destId="{8E8546C9-107A-4634-BBB8-A6EEC387E122}" srcOrd="1" destOrd="2" presId="urn:microsoft.com/office/officeart/2005/8/layout/vList4"/>
    <dgm:cxn modelId="{B89AE361-516C-467D-8C12-69047BA19B02}" srcId="{430ADCAD-06A1-4D5C-8F31-1E8E8C2A623E}" destId="{AB17B703-E2D2-454D-B014-E4B670F61CBB}" srcOrd="1" destOrd="0" parTransId="{2FEEA8D8-0D20-441E-BAB5-D150DB4092B7}" sibTransId="{7E53C687-163D-49FA-8966-D5E9366957EE}"/>
    <dgm:cxn modelId="{E91485E8-B780-47E2-A4F3-F877A08F7EE2}" type="presOf" srcId="{A34270BB-8264-4146-801D-9FA628F83D53}" destId="{033DC62E-55FE-410B-9A8E-CDE2C87A056D}" srcOrd="1" destOrd="0" presId="urn:microsoft.com/office/officeart/2005/8/layout/vList4"/>
    <dgm:cxn modelId="{F8BA2B0B-2BB5-4F89-B17A-D7C3767AACE9}" srcId="{474B93BD-231D-41E1-85A3-09395D25A4C0}" destId="{62409345-A111-442A-9636-A88BD61CAF34}" srcOrd="1" destOrd="0" parTransId="{5CAE2BC5-5BCC-406F-B697-46A8F0F9E2AF}" sibTransId="{78F65D85-0564-4AF4-BE55-0A1685177FB0}"/>
    <dgm:cxn modelId="{56C3E03A-127C-4A68-90C0-9126F6426200}" type="presOf" srcId="{93A1C3C7-7283-4EA8-BBE2-4D46CAE4449A}" destId="{FCF94022-AF6D-4BDE-B88D-3D59EDAAF31B}" srcOrd="0" destOrd="1" presId="urn:microsoft.com/office/officeart/2005/8/layout/vList4"/>
    <dgm:cxn modelId="{A0025431-240E-4185-AC30-9C7437139663}" type="presParOf" srcId="{C211455B-C2DA-4A5D-8779-C5A938D07D8A}" destId="{A6D18DB2-DEAE-486D-8D6D-C12FE6D5F070}" srcOrd="0" destOrd="0" presId="urn:microsoft.com/office/officeart/2005/8/layout/vList4"/>
    <dgm:cxn modelId="{5FBDCB67-7B1E-4108-876D-DF06FA31A518}" type="presParOf" srcId="{A6D18DB2-DEAE-486D-8D6D-C12FE6D5F070}" destId="{FCF94022-AF6D-4BDE-B88D-3D59EDAAF31B}" srcOrd="0" destOrd="0" presId="urn:microsoft.com/office/officeart/2005/8/layout/vList4"/>
    <dgm:cxn modelId="{D05A88DD-456A-46F2-B8D2-2BE086AAFBC1}" type="presParOf" srcId="{A6D18DB2-DEAE-486D-8D6D-C12FE6D5F070}" destId="{464B13A9-B28F-4C9E-9CBD-D99B06EEB9C4}" srcOrd="1" destOrd="0" presId="urn:microsoft.com/office/officeart/2005/8/layout/vList4"/>
    <dgm:cxn modelId="{19B99618-4E2F-4CA4-822B-E627EBE5B9E7}" type="presParOf" srcId="{A6D18DB2-DEAE-486D-8D6D-C12FE6D5F070}" destId="{8E8546C9-107A-4634-BBB8-A6EEC387E122}" srcOrd="2" destOrd="0" presId="urn:microsoft.com/office/officeart/2005/8/layout/vList4"/>
    <dgm:cxn modelId="{C33EF07A-28C5-45AF-943D-75B4494646C1}" type="presParOf" srcId="{C211455B-C2DA-4A5D-8779-C5A938D07D8A}" destId="{59D58C44-5A09-4BCE-BA4C-4B3EB7439E33}" srcOrd="1" destOrd="0" presId="urn:microsoft.com/office/officeart/2005/8/layout/vList4"/>
    <dgm:cxn modelId="{77BD886A-2C02-40BA-8BAC-8E84CD7ABE50}" type="presParOf" srcId="{C211455B-C2DA-4A5D-8779-C5A938D07D8A}" destId="{F149B2E9-7A03-4C8B-9268-90D26FF74B0D}" srcOrd="2" destOrd="0" presId="urn:microsoft.com/office/officeart/2005/8/layout/vList4"/>
    <dgm:cxn modelId="{C441B5F6-39B5-42AD-914E-CAB646ADC8A8}" type="presParOf" srcId="{F149B2E9-7A03-4C8B-9268-90D26FF74B0D}" destId="{50BD2CB2-750B-4034-B741-B03F2BB9563A}" srcOrd="0" destOrd="0" presId="urn:microsoft.com/office/officeart/2005/8/layout/vList4"/>
    <dgm:cxn modelId="{05347C2F-A804-4F34-8E20-EC66BD15B507}" type="presParOf" srcId="{F149B2E9-7A03-4C8B-9268-90D26FF74B0D}" destId="{7B0DCC5D-5DF1-41E7-853A-D55FADA30DC7}" srcOrd="1" destOrd="0" presId="urn:microsoft.com/office/officeart/2005/8/layout/vList4"/>
    <dgm:cxn modelId="{93BE4360-3855-4F30-85F1-12A94BAC1B9D}" type="presParOf" srcId="{F149B2E9-7A03-4C8B-9268-90D26FF74B0D}" destId="{2889156B-5DAE-4199-B2C1-A8B9C0C3C9AF}" srcOrd="2" destOrd="0" presId="urn:microsoft.com/office/officeart/2005/8/layout/vList4"/>
    <dgm:cxn modelId="{E82B7063-184C-4073-A2EF-5B9F40B0CC3E}" type="presParOf" srcId="{C211455B-C2DA-4A5D-8779-C5A938D07D8A}" destId="{8EBD7188-611A-4E25-92D5-C672D6305557}" srcOrd="3" destOrd="0" presId="urn:microsoft.com/office/officeart/2005/8/layout/vList4"/>
    <dgm:cxn modelId="{1DE9FDCD-3859-4DE5-A314-2BBEC5C621EA}" type="presParOf" srcId="{C211455B-C2DA-4A5D-8779-C5A938D07D8A}" destId="{ABB767EE-B505-4F31-A48D-67BF2CFBAC81}" srcOrd="4" destOrd="0" presId="urn:microsoft.com/office/officeart/2005/8/layout/vList4"/>
    <dgm:cxn modelId="{9AB5C8AD-5A95-42E0-BB5F-B10ECAB767C9}" type="presParOf" srcId="{ABB767EE-B505-4F31-A48D-67BF2CFBAC81}" destId="{C8443A9E-5F04-48C8-8A4A-D1E4F0AB45E4}" srcOrd="0" destOrd="0" presId="urn:microsoft.com/office/officeart/2005/8/layout/vList4"/>
    <dgm:cxn modelId="{1DF6CDBE-EE77-405E-8E8F-BF5FA1634819}" type="presParOf" srcId="{ABB767EE-B505-4F31-A48D-67BF2CFBAC81}" destId="{4AED7B68-8239-47F8-83CC-107F23A34277}" srcOrd="1" destOrd="0" presId="urn:microsoft.com/office/officeart/2005/8/layout/vList4"/>
    <dgm:cxn modelId="{4E33AB29-CF89-484D-A75B-BBB993906D95}" type="presParOf" srcId="{ABB767EE-B505-4F31-A48D-67BF2CFBAC81}" destId="{56BBC44B-CCA4-4F2C-8D1B-4D6183C73BD7}" srcOrd="2" destOrd="0" presId="urn:microsoft.com/office/officeart/2005/8/layout/vList4"/>
    <dgm:cxn modelId="{55CC9F67-D8A2-4D81-9EE4-812DA6E5DF26}" type="presParOf" srcId="{C211455B-C2DA-4A5D-8779-C5A938D07D8A}" destId="{2032A99B-6C74-400E-B3C6-60EF96A88000}" srcOrd="5" destOrd="0" presId="urn:microsoft.com/office/officeart/2005/8/layout/vList4"/>
    <dgm:cxn modelId="{0E3584F1-8DC9-41A0-8A9E-75D0911EBF4E}" type="presParOf" srcId="{C211455B-C2DA-4A5D-8779-C5A938D07D8A}" destId="{82E840AB-E5BD-4A43-BF87-E6BB3DCAADFF}" srcOrd="6" destOrd="0" presId="urn:microsoft.com/office/officeart/2005/8/layout/vList4"/>
    <dgm:cxn modelId="{0506CA9E-075D-4619-9EAF-AF2A2E6358FB}" type="presParOf" srcId="{82E840AB-E5BD-4A43-BF87-E6BB3DCAADFF}" destId="{ABA35EB2-9562-4EF0-BE90-D332AC2A580A}" srcOrd="0" destOrd="0" presId="urn:microsoft.com/office/officeart/2005/8/layout/vList4"/>
    <dgm:cxn modelId="{E2EF0657-A7CD-489A-A27A-332E211BBFAB}" type="presParOf" srcId="{82E840AB-E5BD-4A43-BF87-E6BB3DCAADFF}" destId="{1A7A3F6F-1655-4F48-BDC7-4EE7DC5103A3}" srcOrd="1" destOrd="0" presId="urn:microsoft.com/office/officeart/2005/8/layout/vList4"/>
    <dgm:cxn modelId="{3B61BC19-8AE7-4D98-83C1-AB5601DB02EA}" type="presParOf" srcId="{82E840AB-E5BD-4A43-BF87-E6BB3DCAADFF}" destId="{033DC62E-55FE-410B-9A8E-CDE2C87A056D}"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F94022-AF6D-4BDE-B88D-3D59EDAAF31B}">
      <dsp:nvSpPr>
        <dsp:cNvPr id="0" name=""/>
        <dsp:cNvSpPr/>
      </dsp:nvSpPr>
      <dsp:spPr>
        <a:xfrm>
          <a:off x="0" y="3742284"/>
          <a:ext cx="6096000" cy="1133643"/>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83820" tIns="83820" rIns="83820" bIns="83820" numCol="1" spcCol="1270" anchor="t" anchorCtr="0">
          <a:noAutofit/>
        </a:bodyPr>
        <a:lstStyle/>
        <a:p>
          <a:pPr lvl="0" algn="l" defTabSz="977900" rtl="1">
            <a:lnSpc>
              <a:spcPct val="90000"/>
            </a:lnSpc>
            <a:spcBef>
              <a:spcPct val="0"/>
            </a:spcBef>
            <a:spcAft>
              <a:spcPct val="35000"/>
            </a:spcAft>
          </a:pPr>
          <a:r>
            <a:rPr lang="en-US" sz="2200" kern="1200" dirty="0" smtClean="0"/>
            <a:t>Safety Systems. </a:t>
          </a:r>
          <a:endParaRPr lang="ar-SA" sz="2200" kern="1200" dirty="0"/>
        </a:p>
        <a:p>
          <a:pPr marL="171450" lvl="1" indent="-171450" algn="l" defTabSz="755650" rtl="1">
            <a:lnSpc>
              <a:spcPct val="90000"/>
            </a:lnSpc>
            <a:spcBef>
              <a:spcPct val="0"/>
            </a:spcBef>
            <a:spcAft>
              <a:spcPct val="15000"/>
            </a:spcAft>
            <a:buChar char="••"/>
          </a:pPr>
          <a:r>
            <a:rPr lang="en-US" sz="1700" kern="1200" dirty="0" smtClean="0"/>
            <a:t>Emergency Exits, Fire Alarm, CCTV System. </a:t>
          </a:r>
          <a:endParaRPr lang="ar-SA" sz="1700" kern="1200" dirty="0"/>
        </a:p>
        <a:p>
          <a:pPr marL="171450" lvl="1" indent="-171450" algn="l" defTabSz="755650" rtl="1">
            <a:lnSpc>
              <a:spcPct val="90000"/>
            </a:lnSpc>
            <a:spcBef>
              <a:spcPct val="0"/>
            </a:spcBef>
            <a:spcAft>
              <a:spcPct val="15000"/>
            </a:spcAft>
            <a:buChar char="••"/>
          </a:pPr>
          <a:r>
            <a:rPr lang="en-US" sz="1700" kern="1200" dirty="0" smtClean="0"/>
            <a:t>Smoke Detectors ,Sprinklers,CO2  Systems . </a:t>
          </a:r>
          <a:endParaRPr lang="ar-SA" sz="1700" kern="1200" dirty="0"/>
        </a:p>
      </dsp:txBody>
      <dsp:txXfrm>
        <a:off x="1339230" y="3742284"/>
        <a:ext cx="4756769" cy="1133643"/>
      </dsp:txXfrm>
    </dsp:sp>
    <dsp:sp modelId="{464B13A9-B28F-4C9E-9CBD-D99B06EEB9C4}">
      <dsp:nvSpPr>
        <dsp:cNvPr id="0" name=""/>
        <dsp:cNvSpPr/>
      </dsp:nvSpPr>
      <dsp:spPr>
        <a:xfrm>
          <a:off x="144012" y="2662165"/>
          <a:ext cx="1219200" cy="960246"/>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BD2CB2-750B-4034-B741-B03F2BB9563A}">
      <dsp:nvSpPr>
        <dsp:cNvPr id="0" name=""/>
        <dsp:cNvSpPr/>
      </dsp:nvSpPr>
      <dsp:spPr>
        <a:xfrm>
          <a:off x="0" y="1340420"/>
          <a:ext cx="6096000" cy="1192626"/>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83820" tIns="83820" rIns="83820" bIns="83820" numCol="1" spcCol="1270" anchor="t" anchorCtr="0">
          <a:noAutofit/>
        </a:bodyPr>
        <a:lstStyle/>
        <a:p>
          <a:pPr lvl="0" algn="l" defTabSz="977900" rtl="1">
            <a:lnSpc>
              <a:spcPct val="90000"/>
            </a:lnSpc>
            <a:spcBef>
              <a:spcPct val="0"/>
            </a:spcBef>
            <a:spcAft>
              <a:spcPct val="35000"/>
            </a:spcAft>
          </a:pPr>
          <a:r>
            <a:rPr lang="en-US" sz="2200" kern="1200" dirty="0" smtClean="0"/>
            <a:t>Comfort  In the Building. </a:t>
          </a:r>
          <a:endParaRPr lang="ar-SA" sz="2200" kern="1200" dirty="0"/>
        </a:p>
        <a:p>
          <a:pPr marL="171450" lvl="1" indent="-171450" algn="l" defTabSz="755650" rtl="1">
            <a:lnSpc>
              <a:spcPct val="90000"/>
            </a:lnSpc>
            <a:spcBef>
              <a:spcPct val="0"/>
            </a:spcBef>
            <a:spcAft>
              <a:spcPct val="15000"/>
            </a:spcAft>
            <a:buChar char="••"/>
          </a:pPr>
          <a:r>
            <a:rPr lang="en-US" sz="1700" kern="1200" dirty="0" smtClean="0"/>
            <a:t>Indoor Air Quality, Noise, Ventilation.</a:t>
          </a:r>
          <a:endParaRPr lang="ar-SA" sz="1700" kern="1200" dirty="0"/>
        </a:p>
      </dsp:txBody>
      <dsp:txXfrm>
        <a:off x="1339230" y="1340420"/>
        <a:ext cx="4756769" cy="1192626"/>
      </dsp:txXfrm>
    </dsp:sp>
    <dsp:sp modelId="{7B0DCC5D-5DF1-41E7-853A-D55FADA30DC7}">
      <dsp:nvSpPr>
        <dsp:cNvPr id="0" name=""/>
        <dsp:cNvSpPr/>
      </dsp:nvSpPr>
      <dsp:spPr>
        <a:xfrm>
          <a:off x="288030" y="4030317"/>
          <a:ext cx="941039" cy="495861"/>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443A9E-5F04-48C8-8A4A-D1E4F0AB45E4}">
      <dsp:nvSpPr>
        <dsp:cNvPr id="0" name=""/>
        <dsp:cNvSpPr/>
      </dsp:nvSpPr>
      <dsp:spPr>
        <a:xfrm>
          <a:off x="0" y="0"/>
          <a:ext cx="6096000" cy="1200308"/>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83820" tIns="83820" rIns="83820" bIns="83820" numCol="1" spcCol="1270" anchor="t" anchorCtr="0">
          <a:noAutofit/>
        </a:bodyPr>
        <a:lstStyle/>
        <a:p>
          <a:pPr lvl="0" algn="l" defTabSz="977900" rtl="1">
            <a:lnSpc>
              <a:spcPct val="90000"/>
            </a:lnSpc>
            <a:spcBef>
              <a:spcPct val="0"/>
            </a:spcBef>
            <a:spcAft>
              <a:spcPct val="35000"/>
            </a:spcAft>
          </a:pPr>
          <a:r>
            <a:rPr lang="en-US" sz="2200" kern="1200" dirty="0" smtClean="0"/>
            <a:t>Natural</a:t>
          </a:r>
          <a:r>
            <a:rPr lang="en-US" sz="2200" kern="1200" baseline="0" dirty="0" smtClean="0"/>
            <a:t> Lighting System.</a:t>
          </a:r>
          <a:endParaRPr lang="ar-SA" sz="2200" kern="1200" dirty="0"/>
        </a:p>
        <a:p>
          <a:pPr marL="171450" lvl="1" indent="-171450" algn="l" defTabSz="755650" rtl="1">
            <a:lnSpc>
              <a:spcPct val="90000"/>
            </a:lnSpc>
            <a:spcBef>
              <a:spcPct val="0"/>
            </a:spcBef>
            <a:spcAft>
              <a:spcPct val="15000"/>
            </a:spcAft>
            <a:buChar char="••"/>
          </a:pPr>
          <a:r>
            <a:rPr lang="en-US" sz="1700" kern="1200" dirty="0" smtClean="0"/>
            <a:t>Lighting Pollution</a:t>
          </a:r>
          <a:endParaRPr lang="ar-SA" sz="1700" kern="1200" dirty="0"/>
        </a:p>
        <a:p>
          <a:pPr marL="171450" lvl="1" indent="-171450" algn="l" defTabSz="755650" rtl="1">
            <a:lnSpc>
              <a:spcPct val="90000"/>
            </a:lnSpc>
            <a:spcBef>
              <a:spcPct val="0"/>
            </a:spcBef>
            <a:spcAft>
              <a:spcPct val="15000"/>
            </a:spcAft>
            <a:buChar char="••"/>
          </a:pPr>
          <a:r>
            <a:rPr lang="en-US" sz="1700" kern="1200" dirty="0" smtClean="0"/>
            <a:t>Day lighting Factor </a:t>
          </a:r>
          <a:endParaRPr lang="ar-SA" sz="1700" kern="1200" dirty="0"/>
        </a:p>
      </dsp:txBody>
      <dsp:txXfrm>
        <a:off x="1339230" y="0"/>
        <a:ext cx="4756769" cy="1200308"/>
      </dsp:txXfrm>
    </dsp:sp>
    <dsp:sp modelId="{4AED7B68-8239-47F8-83CC-107F23A34277}">
      <dsp:nvSpPr>
        <dsp:cNvPr id="0" name=""/>
        <dsp:cNvSpPr/>
      </dsp:nvSpPr>
      <dsp:spPr>
        <a:xfrm flipH="1" flipV="1">
          <a:off x="137623" y="1934354"/>
          <a:ext cx="1071311" cy="576205"/>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A35EB2-9562-4EF0-BE90-D332AC2A580A}">
      <dsp:nvSpPr>
        <dsp:cNvPr id="0" name=""/>
        <dsp:cNvSpPr/>
      </dsp:nvSpPr>
      <dsp:spPr>
        <a:xfrm>
          <a:off x="0" y="2590154"/>
          <a:ext cx="6096000" cy="1026527"/>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83820" tIns="83820" rIns="83820" bIns="83820" numCol="1" spcCol="1270" anchor="ctr" anchorCtr="0">
          <a:noAutofit/>
        </a:bodyPr>
        <a:lstStyle/>
        <a:p>
          <a:pPr lvl="0" algn="l" defTabSz="977900" rtl="1">
            <a:lnSpc>
              <a:spcPct val="90000"/>
            </a:lnSpc>
            <a:spcBef>
              <a:spcPct val="0"/>
            </a:spcBef>
            <a:spcAft>
              <a:spcPct val="35000"/>
            </a:spcAft>
          </a:pPr>
          <a:r>
            <a:rPr lang="en-US" sz="2200" kern="1200" dirty="0" smtClean="0"/>
            <a:t>Energy Efficiency .</a:t>
          </a:r>
          <a:endParaRPr lang="ar-SA" sz="2200" kern="1200" dirty="0"/>
        </a:p>
      </dsp:txBody>
      <dsp:txXfrm>
        <a:off x="1339230" y="2590154"/>
        <a:ext cx="4756769" cy="1026527"/>
      </dsp:txXfrm>
    </dsp:sp>
    <dsp:sp modelId="{1A7A3F6F-1655-4F48-BDC7-4EE7DC5103A3}">
      <dsp:nvSpPr>
        <dsp:cNvPr id="0" name=""/>
        <dsp:cNvSpPr/>
      </dsp:nvSpPr>
      <dsp:spPr>
        <a:xfrm>
          <a:off x="144012" y="1438031"/>
          <a:ext cx="1219200" cy="1051153"/>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7757F9-B17D-4630-878C-46513B649C6F}" type="datetimeFigureOut">
              <a:rPr lang="en-US" smtClean="0"/>
              <a:pPr/>
              <a:t>5/19/2016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BAFAE6-E77A-433D-941E-0D12C3036A8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BAFAE6-E77A-433D-941E-0D12C3036A80}"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BAFAE6-E77A-433D-941E-0D12C3036A80}" type="slidenum">
              <a:rPr lang="en-US" smtClean="0"/>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BAFAE6-E77A-433D-941E-0D12C3036A80}"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6C4E1BF-CC8A-456E-83FC-4EFF714CC9AA}" type="datetimeFigureOut">
              <a:rPr lang="en-US" smtClean="0"/>
              <a:pPr/>
              <a:t>5/19/2016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62C1C0E-2497-416E-AF6E-FD49BCDFD53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C4E1BF-CC8A-456E-83FC-4EFF714CC9AA}"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C1C0E-2497-416E-AF6E-FD49BCDFD5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C4E1BF-CC8A-456E-83FC-4EFF714CC9AA}"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C1C0E-2497-416E-AF6E-FD49BCDFD5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C4E1BF-CC8A-456E-83FC-4EFF714CC9AA}"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C1C0E-2497-416E-AF6E-FD49BCDFD5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6"/>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6C4E1BF-CC8A-456E-83FC-4EFF714CC9AA}"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2C1C0E-2497-416E-AF6E-FD49BCDFD53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6C4E1BF-CC8A-456E-83FC-4EFF714CC9AA}" type="datetimeFigureOut">
              <a:rPr lang="en-US" smtClean="0"/>
              <a:pPr/>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C1C0E-2497-416E-AF6E-FD49BCDFD5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9" y="1859759"/>
            <a:ext cx="4041775" cy="654844"/>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2"/>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9" y="2514602"/>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6C4E1BF-CC8A-456E-83FC-4EFF714CC9AA}" type="datetimeFigureOut">
              <a:rPr lang="en-US" smtClean="0"/>
              <a:pPr/>
              <a:t>5/19/2016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2C1C0E-2497-416E-AF6E-FD49BCDFD5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6C4E1BF-CC8A-456E-83FC-4EFF714CC9AA}" type="datetimeFigureOut">
              <a:rPr lang="en-US" smtClean="0"/>
              <a:pPr/>
              <a:t>5/19/2016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2C1C0E-2497-416E-AF6E-FD49BCDFD5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C4E1BF-CC8A-456E-83FC-4EFF714CC9AA}" type="datetimeFigureOut">
              <a:rPr lang="en-US" smtClean="0"/>
              <a:pPr/>
              <a:t>5/19/2016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2C1C0E-2497-416E-AF6E-FD49BCDFD5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4"/>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6C4E1BF-CC8A-456E-83FC-4EFF714CC9AA}" type="datetimeFigureOut">
              <a:rPr lang="en-US" smtClean="0"/>
              <a:pPr/>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2C1C0E-2497-416E-AF6E-FD49BCDFD5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6"/>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8"/>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6C4E1BF-CC8A-456E-83FC-4EFF714CC9AA}" type="datetimeFigureOut">
              <a:rPr lang="en-US" smtClean="0"/>
              <a:pPr/>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3"/>
            <a:ext cx="609600" cy="365125"/>
          </a:xfrm>
        </p:spPr>
        <p:txBody>
          <a:bodyPr/>
          <a:lstStyle/>
          <a:p>
            <a:fld id="{762C1C0E-2497-416E-AF6E-FD49BCDFD53B}" type="slidenum">
              <a:rPr lang="en-US" smtClean="0"/>
              <a:pPr/>
              <a:t>‹#›</a:t>
            </a:fld>
            <a:endParaRPr lang="en-US"/>
          </a:p>
        </p:txBody>
      </p:sp>
      <p:sp>
        <p:nvSpPr>
          <p:cNvPr id="3" name="Picture Placeholder 2"/>
          <p:cNvSpPr>
            <a:spLocks noGrp="1"/>
          </p:cNvSpPr>
          <p:nvPr>
            <p:ph type="pic" idx="1"/>
          </p:nvPr>
        </p:nvSpPr>
        <p:spPr>
          <a:xfrm rot="420000">
            <a:off x="3485793" y="1199516"/>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2"/>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7"/>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2"/>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2"/>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3"/>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6C4E1BF-CC8A-456E-83FC-4EFF714CC9AA}" type="datetimeFigureOut">
              <a:rPr lang="en-US" smtClean="0"/>
              <a:pPr/>
              <a:t>5/19/2016</a:t>
            </a:fld>
            <a:endParaRPr lang="en-US"/>
          </a:p>
        </p:txBody>
      </p:sp>
      <p:sp>
        <p:nvSpPr>
          <p:cNvPr id="22" name="Footer Placeholder 21"/>
          <p:cNvSpPr>
            <a:spLocks noGrp="1"/>
          </p:cNvSpPr>
          <p:nvPr>
            <p:ph type="ftr" sz="quarter" idx="3"/>
          </p:nvPr>
        </p:nvSpPr>
        <p:spPr>
          <a:xfrm>
            <a:off x="2667000" y="6356353"/>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3"/>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62C1C0E-2497-416E-AF6E-FD49BCDFD53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ideo" Target="file:///C:\Users\realy\Desktop\New%20folder%20(2)\111.mp4"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ideo" Target="file:///C:\Users\realy\Desktop\Solar%20Vedio.AVI"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5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emf"/><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5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6.xml"/><Relationship Id="rId4" Type="http://schemas.openxmlformats.org/officeDocument/2006/relationships/image" Target="../media/image90.png"/></Relationships>
</file>

<file path=ppt/slides/_rels/slide6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6.xml"/><Relationship Id="rId4" Type="http://schemas.openxmlformats.org/officeDocument/2006/relationships/image" Target="../media/image95.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 Id="rId4" Type="http://schemas.openxmlformats.org/officeDocument/2006/relationships/image" Target="../media/image10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04.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realy\Desktop\New folder (2)\P.jpg"/>
          <p:cNvPicPr>
            <a:picLocks noChangeAspect="1" noChangeArrowheads="1"/>
          </p:cNvPicPr>
          <p:nvPr/>
        </p:nvPicPr>
        <p:blipFill>
          <a:blip r:embed="rId2" cstate="print"/>
          <a:srcRect/>
          <a:stretch>
            <a:fillRect/>
          </a:stretch>
        </p:blipFill>
        <p:spPr bwMode="auto">
          <a:xfrm>
            <a:off x="-1620688" y="-381"/>
            <a:ext cx="12241360" cy="6885766"/>
          </a:xfrm>
          <a:prstGeom prst="rect">
            <a:avLst/>
          </a:prstGeom>
          <a:noFill/>
        </p:spPr>
      </p:pic>
      <p:sp>
        <p:nvSpPr>
          <p:cNvPr id="5" name="TextBox 4"/>
          <p:cNvSpPr txBox="1"/>
          <p:nvPr/>
        </p:nvSpPr>
        <p:spPr>
          <a:xfrm>
            <a:off x="0" y="1052738"/>
            <a:ext cx="9144000" cy="584775"/>
          </a:xfrm>
          <a:prstGeom prst="rect">
            <a:avLst/>
          </a:prstGeom>
          <a:noFill/>
        </p:spPr>
        <p:txBody>
          <a:bodyPr wrap="square" rtlCol="0">
            <a:spAutoFit/>
          </a:bodyPr>
          <a:lstStyle/>
          <a:p>
            <a:pPr algn="ctr"/>
            <a:r>
              <a:rPr lang="en-GB" sz="3200" dirty="0" smtClean="0">
                <a:solidFill>
                  <a:schemeClr val="accent1">
                    <a:lumMod val="60000"/>
                    <a:lumOff val="40000"/>
                  </a:schemeClr>
                </a:solidFill>
              </a:rPr>
              <a:t>Scientific Museum </a:t>
            </a:r>
            <a:endParaRPr lang="en-US" sz="3200" dirty="0">
              <a:solidFill>
                <a:schemeClr val="accent1">
                  <a:lumMod val="60000"/>
                  <a:lumOff val="4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95536" y="332656"/>
            <a:ext cx="8229600" cy="1143000"/>
          </a:xfrm>
        </p:spPr>
        <p:txBody>
          <a:bodyPr/>
          <a:lstStyle/>
          <a:p>
            <a:r>
              <a:rPr lang="en-GB" dirty="0" smtClean="0"/>
              <a:t>Function percentage: </a:t>
            </a:r>
            <a:endParaRPr lang="en-US" dirty="0"/>
          </a:p>
        </p:txBody>
      </p:sp>
      <p:graphicFrame>
        <p:nvGraphicFramePr>
          <p:cNvPr id="8" name="Chart 7"/>
          <p:cNvGraphicFramePr/>
          <p:nvPr/>
        </p:nvGraphicFramePr>
        <p:xfrm>
          <a:off x="971600" y="1556792"/>
          <a:ext cx="7416824" cy="48245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46856" y="332656"/>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GB" sz="5000" b="0" i="0" u="sng" strike="noStrike" kern="1200" cap="none" spc="0" normalizeH="0" baseline="0" noProof="0" dirty="0" smtClean="0">
                <a:ln>
                  <a:noFill/>
                </a:ln>
                <a:solidFill>
                  <a:schemeClr val="tx2"/>
                </a:solidFill>
                <a:effectLst/>
                <a:uLnTx/>
                <a:uFillTx/>
                <a:latin typeface="+mj-lt"/>
                <a:ea typeface="+mj-ea"/>
                <a:cs typeface="+mj-cs"/>
              </a:rPr>
              <a:t>Elevations:</a:t>
            </a:r>
            <a:endParaRPr kumimoji="0" lang="en-US" sz="5000" b="0" i="0" u="sng" strike="noStrike" kern="1200" cap="none" spc="0" normalizeH="0" baseline="0" noProof="0" dirty="0" smtClean="0">
              <a:ln>
                <a:noFill/>
              </a:ln>
              <a:solidFill>
                <a:schemeClr val="tx2"/>
              </a:solidFill>
              <a:effectLst/>
              <a:uLnTx/>
              <a:uFillTx/>
              <a:latin typeface="+mj-lt"/>
              <a:ea typeface="+mj-ea"/>
              <a:cs typeface="+mj-cs"/>
            </a:endParaRPr>
          </a:p>
        </p:txBody>
      </p:sp>
      <p:pic>
        <p:nvPicPr>
          <p:cNvPr id="52226" name="Picture 2"/>
          <p:cNvPicPr>
            <a:picLocks noChangeAspect="1" noChangeArrowheads="1"/>
          </p:cNvPicPr>
          <p:nvPr/>
        </p:nvPicPr>
        <p:blipFill>
          <a:blip r:embed="rId3" cstate="print"/>
          <a:srcRect/>
          <a:stretch>
            <a:fillRect/>
          </a:stretch>
        </p:blipFill>
        <p:spPr bwMode="auto">
          <a:xfrm>
            <a:off x="0" y="2071992"/>
            <a:ext cx="9144000" cy="1673640"/>
          </a:xfrm>
          <a:prstGeom prst="rect">
            <a:avLst/>
          </a:prstGeom>
          <a:noFill/>
          <a:ln w="9525">
            <a:noFill/>
            <a:miter lim="800000"/>
            <a:headEnd/>
            <a:tailEnd/>
          </a:ln>
        </p:spPr>
      </p:pic>
      <p:pic>
        <p:nvPicPr>
          <p:cNvPr id="52227" name="Picture 3"/>
          <p:cNvPicPr>
            <a:picLocks noChangeAspect="1" noChangeArrowheads="1"/>
          </p:cNvPicPr>
          <p:nvPr/>
        </p:nvPicPr>
        <p:blipFill>
          <a:blip r:embed="rId4" cstate="print"/>
          <a:srcRect/>
          <a:stretch>
            <a:fillRect/>
          </a:stretch>
        </p:blipFill>
        <p:spPr bwMode="auto">
          <a:xfrm>
            <a:off x="0" y="4100879"/>
            <a:ext cx="9144000" cy="14514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46856" y="332656"/>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 typeface="Arial" pitchFamily="34" charset="0"/>
              <a:buChar char="•"/>
              <a:tabLst/>
              <a:defRPr/>
            </a:pPr>
            <a:r>
              <a:rPr kumimoji="0" lang="en-GB" sz="5000" b="0" i="0" u="sng" strike="noStrike" kern="1200" cap="none" spc="0" normalizeH="0" baseline="0" noProof="0" dirty="0" smtClean="0">
                <a:ln>
                  <a:noFill/>
                </a:ln>
                <a:solidFill>
                  <a:schemeClr val="tx2"/>
                </a:solidFill>
                <a:effectLst/>
                <a:uLnTx/>
                <a:uFillTx/>
                <a:latin typeface="+mj-lt"/>
                <a:ea typeface="+mj-ea"/>
                <a:cs typeface="+mj-cs"/>
              </a:rPr>
              <a:t>Elevations:</a:t>
            </a:r>
            <a:endParaRPr kumimoji="0" lang="en-US" sz="5000" b="0" i="0" u="sng" strike="noStrike" kern="1200" cap="none" spc="0" normalizeH="0" baseline="0" noProof="0" dirty="0" smtClean="0">
              <a:ln>
                <a:noFill/>
              </a:ln>
              <a:solidFill>
                <a:schemeClr val="tx2"/>
              </a:solidFill>
              <a:effectLst/>
              <a:uLnTx/>
              <a:uFillTx/>
              <a:latin typeface="+mj-lt"/>
              <a:ea typeface="+mj-ea"/>
              <a:cs typeface="+mj-cs"/>
            </a:endParaRPr>
          </a:p>
        </p:txBody>
      </p:sp>
      <p:pic>
        <p:nvPicPr>
          <p:cNvPr id="51203" name="Picture 3"/>
          <p:cNvPicPr>
            <a:picLocks noChangeAspect="1" noChangeArrowheads="1"/>
          </p:cNvPicPr>
          <p:nvPr/>
        </p:nvPicPr>
        <p:blipFill>
          <a:blip r:embed="rId3" cstate="print"/>
          <a:srcRect r="4326"/>
          <a:stretch>
            <a:fillRect/>
          </a:stretch>
        </p:blipFill>
        <p:spPr bwMode="auto">
          <a:xfrm>
            <a:off x="0" y="1881710"/>
            <a:ext cx="9144000" cy="2051348"/>
          </a:xfrm>
          <a:prstGeom prst="rect">
            <a:avLst/>
          </a:prstGeom>
          <a:noFill/>
          <a:ln w="9525">
            <a:noFill/>
            <a:miter lim="800000"/>
            <a:headEnd/>
            <a:tailEnd/>
          </a:ln>
        </p:spPr>
      </p:pic>
      <p:pic>
        <p:nvPicPr>
          <p:cNvPr id="51204" name="Picture 4"/>
          <p:cNvPicPr>
            <a:picLocks noChangeAspect="1" noChangeArrowheads="1"/>
          </p:cNvPicPr>
          <p:nvPr/>
        </p:nvPicPr>
        <p:blipFill>
          <a:blip r:embed="rId4" cstate="print"/>
          <a:srcRect/>
          <a:stretch>
            <a:fillRect/>
          </a:stretch>
        </p:blipFill>
        <p:spPr bwMode="auto">
          <a:xfrm>
            <a:off x="36512" y="4062034"/>
            <a:ext cx="9107488" cy="2175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realy\Desktop\New folder (2)\3.jpg"/>
          <p:cNvPicPr>
            <a:picLocks noChangeAspect="1" noChangeArrowheads="1"/>
          </p:cNvPicPr>
          <p:nvPr/>
        </p:nvPicPr>
        <p:blipFill>
          <a:blip r:embed="rId3" cstate="print"/>
          <a:srcRect/>
          <a:stretch>
            <a:fillRect/>
          </a:stretch>
        </p:blipFill>
        <p:spPr bwMode="auto">
          <a:xfrm>
            <a:off x="2367317" y="2"/>
            <a:ext cx="6776685" cy="3811885"/>
          </a:xfrm>
          <a:prstGeom prst="rect">
            <a:avLst/>
          </a:prstGeom>
          <a:noFill/>
        </p:spPr>
      </p:pic>
      <p:pic>
        <p:nvPicPr>
          <p:cNvPr id="2051" name="Picture 3" descr="C:\Users\realy\Desktop\New folder (2)\4.jpg"/>
          <p:cNvPicPr>
            <a:picLocks noChangeAspect="1" noChangeArrowheads="1"/>
          </p:cNvPicPr>
          <p:nvPr/>
        </p:nvPicPr>
        <p:blipFill>
          <a:blip r:embed="rId4" cstate="print"/>
          <a:srcRect/>
          <a:stretch>
            <a:fillRect/>
          </a:stretch>
        </p:blipFill>
        <p:spPr bwMode="auto">
          <a:xfrm>
            <a:off x="0" y="3186154"/>
            <a:ext cx="6527726" cy="367184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111.mp4">
            <a:hlinkClick r:id="" action="ppaction://media"/>
          </p:cNvPr>
          <p:cNvPicPr>
            <a:picLocks noGrp="1" noRot="1" noChangeAspect="1"/>
          </p:cNvPicPr>
          <p:nvPr>
            <p:ph idx="1"/>
            <a:videoFile r:link="rId1"/>
          </p:nvPr>
        </p:nvPicPr>
        <p:blipFill>
          <a:blip r:embed="rId3" cstate="print"/>
          <a:stretch>
            <a:fillRect/>
          </a:stretch>
        </p:blipFill>
        <p:spPr>
          <a:xfrm>
            <a:off x="-144016" y="0"/>
            <a:ext cx="9288016" cy="69660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492896"/>
            <a:ext cx="8229600" cy="1143000"/>
          </a:xfrm>
        </p:spPr>
        <p:txBody>
          <a:bodyPr/>
          <a:lstStyle/>
          <a:p>
            <a:pPr algn="ctr"/>
            <a:r>
              <a:rPr lang="en-GB" dirty="0" smtClean="0"/>
              <a:t>Environmental Design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7"/>
          <p:cNvSpPr/>
          <p:nvPr/>
        </p:nvSpPr>
        <p:spPr>
          <a:xfrm>
            <a:off x="2339752" y="1052736"/>
            <a:ext cx="4572000" cy="369332"/>
          </a:xfrm>
          <a:prstGeom prst="rect">
            <a:avLst/>
          </a:prstGeom>
          <a:ln>
            <a:solidFill>
              <a:schemeClr val="accent1">
                <a:lumMod val="60000"/>
                <a:lumOff val="40000"/>
              </a:schemeClr>
            </a:solidFill>
          </a:ln>
        </p:spPr>
        <p:txBody>
          <a:bodyPr>
            <a:spAutoFit/>
          </a:bodyPr>
          <a:lstStyle/>
          <a:p>
            <a:pPr marL="514350" indent="-514350" algn="ctr">
              <a:buNone/>
            </a:pPr>
            <a:r>
              <a:rPr lang="en-GB" dirty="0" smtClean="0"/>
              <a:t>Environmental design </a:t>
            </a:r>
          </a:p>
        </p:txBody>
      </p:sp>
      <p:graphicFrame>
        <p:nvGraphicFramePr>
          <p:cNvPr id="50" name="رسم تخطيطي 49"/>
          <p:cNvGraphicFramePr/>
          <p:nvPr/>
        </p:nvGraphicFramePr>
        <p:xfrm>
          <a:off x="1835696" y="1558924"/>
          <a:ext cx="6096000" cy="4941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lstStyle/>
          <a:p>
            <a:r>
              <a:rPr lang="en-GB" dirty="0" smtClean="0"/>
              <a:t>Natural Lighting System . </a:t>
            </a:r>
            <a:endParaRPr lang="en-US" dirty="0"/>
          </a:p>
        </p:txBody>
      </p:sp>
      <p:sp>
        <p:nvSpPr>
          <p:cNvPr id="6" name="مربع نص 5"/>
          <p:cNvSpPr txBox="1"/>
          <p:nvPr/>
        </p:nvSpPr>
        <p:spPr>
          <a:xfrm>
            <a:off x="755576" y="1628800"/>
            <a:ext cx="4392488" cy="446276"/>
          </a:xfrm>
          <a:prstGeom prst="rect">
            <a:avLst/>
          </a:prstGeom>
          <a:noFill/>
        </p:spPr>
        <p:txBody>
          <a:bodyPr wrap="square" rtlCol="1">
            <a:spAutoFit/>
          </a:bodyPr>
          <a:lstStyle/>
          <a:p>
            <a:pPr>
              <a:buFont typeface="Wingdings" pitchFamily="2" charset="2"/>
              <a:buChar char="q"/>
            </a:pPr>
            <a:r>
              <a:rPr lang="en-US" sz="2300" dirty="0" smtClean="0"/>
              <a:t>Daylight Factor and Glare.</a:t>
            </a:r>
            <a:endParaRPr lang="ar-SA" sz="2300" dirty="0"/>
          </a:p>
        </p:txBody>
      </p:sp>
      <p:sp>
        <p:nvSpPr>
          <p:cNvPr id="7" name="مستطيل مستدير الزوايا 6"/>
          <p:cNvSpPr/>
          <p:nvPr/>
        </p:nvSpPr>
        <p:spPr>
          <a:xfrm>
            <a:off x="1043608" y="2420889"/>
            <a:ext cx="2016224" cy="72008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8" name="مربع نص 7"/>
          <p:cNvSpPr txBox="1"/>
          <p:nvPr/>
        </p:nvSpPr>
        <p:spPr>
          <a:xfrm>
            <a:off x="1475656" y="2564904"/>
            <a:ext cx="1296144" cy="369332"/>
          </a:xfrm>
          <a:prstGeom prst="rect">
            <a:avLst/>
          </a:prstGeom>
          <a:noFill/>
        </p:spPr>
        <p:txBody>
          <a:bodyPr wrap="square" rtlCol="1">
            <a:spAutoFit/>
          </a:bodyPr>
          <a:lstStyle/>
          <a:p>
            <a:r>
              <a:rPr lang="en-US" dirty="0" smtClean="0"/>
              <a:t>Glass Type </a:t>
            </a:r>
            <a:endParaRPr lang="ar-SA" dirty="0"/>
          </a:p>
        </p:txBody>
      </p:sp>
      <p:cxnSp>
        <p:nvCxnSpPr>
          <p:cNvPr id="10" name="رابط كسهم مستقيم 9"/>
          <p:cNvCxnSpPr>
            <a:stCxn id="7" idx="3"/>
          </p:cNvCxnSpPr>
          <p:nvPr/>
        </p:nvCxnSpPr>
        <p:spPr>
          <a:xfrm>
            <a:off x="3059832" y="2780928"/>
            <a:ext cx="187220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مستطيل مستدير الزوايا 10"/>
          <p:cNvSpPr/>
          <p:nvPr/>
        </p:nvSpPr>
        <p:spPr>
          <a:xfrm>
            <a:off x="4932040" y="2420889"/>
            <a:ext cx="3600400" cy="72008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12" name="مربع نص 11"/>
          <p:cNvSpPr txBox="1"/>
          <p:nvPr/>
        </p:nvSpPr>
        <p:spPr>
          <a:xfrm>
            <a:off x="5076056" y="2492900"/>
            <a:ext cx="3456384" cy="646331"/>
          </a:xfrm>
          <a:prstGeom prst="rect">
            <a:avLst/>
          </a:prstGeom>
          <a:noFill/>
        </p:spPr>
        <p:txBody>
          <a:bodyPr wrap="square" rtlCol="1">
            <a:spAutoFit/>
          </a:bodyPr>
          <a:lstStyle/>
          <a:p>
            <a:r>
              <a:rPr lang="en-US" dirty="0" smtClean="0"/>
              <a:t>double glass Ref. tint. 6 mm air space and 13 mm argon.</a:t>
            </a:r>
            <a:endParaRPr lang="ar-SA" dirty="0"/>
          </a:p>
        </p:txBody>
      </p:sp>
      <p:sp>
        <p:nvSpPr>
          <p:cNvPr id="13" name="مستطيل مستدير الزوايا 12"/>
          <p:cNvSpPr/>
          <p:nvPr/>
        </p:nvSpPr>
        <p:spPr>
          <a:xfrm>
            <a:off x="1043608" y="3429002"/>
            <a:ext cx="3024336" cy="936104"/>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14" name="مربع نص 13"/>
          <p:cNvSpPr txBox="1"/>
          <p:nvPr/>
        </p:nvSpPr>
        <p:spPr>
          <a:xfrm>
            <a:off x="1187624" y="3573020"/>
            <a:ext cx="2736304" cy="646331"/>
          </a:xfrm>
          <a:prstGeom prst="rect">
            <a:avLst/>
          </a:prstGeom>
          <a:noFill/>
        </p:spPr>
        <p:txBody>
          <a:bodyPr wrap="square" rtlCol="1">
            <a:spAutoFit/>
          </a:bodyPr>
          <a:lstStyle/>
          <a:p>
            <a:r>
              <a:rPr lang="en-US" dirty="0" smtClean="0"/>
              <a:t>Daylight Factor Dependence  in Museum. </a:t>
            </a:r>
            <a:endParaRPr lang="ar-SA" dirty="0"/>
          </a:p>
        </p:txBody>
      </p:sp>
      <p:cxnSp>
        <p:nvCxnSpPr>
          <p:cNvPr id="16" name="رابط بشكل مرفق 15"/>
          <p:cNvCxnSpPr>
            <a:endCxn id="17" idx="1"/>
          </p:cNvCxnSpPr>
          <p:nvPr/>
        </p:nvCxnSpPr>
        <p:spPr>
          <a:xfrm>
            <a:off x="2123728" y="4365104"/>
            <a:ext cx="1080120" cy="972108"/>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مستطيل مستدير الزوايا 16"/>
          <p:cNvSpPr/>
          <p:nvPr/>
        </p:nvSpPr>
        <p:spPr>
          <a:xfrm>
            <a:off x="3203848" y="4725144"/>
            <a:ext cx="4968552" cy="1224136"/>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18" name="مربع نص 17"/>
          <p:cNvSpPr txBox="1"/>
          <p:nvPr/>
        </p:nvSpPr>
        <p:spPr>
          <a:xfrm>
            <a:off x="3347864" y="4725147"/>
            <a:ext cx="4608512" cy="1200329"/>
          </a:xfrm>
          <a:prstGeom prst="rect">
            <a:avLst/>
          </a:prstGeom>
          <a:noFill/>
        </p:spPr>
        <p:txBody>
          <a:bodyPr wrap="square" rtlCol="1">
            <a:spAutoFit/>
          </a:bodyPr>
          <a:lstStyle/>
          <a:p>
            <a:r>
              <a:rPr lang="en-US" dirty="0" smtClean="0"/>
              <a:t>museums depend mostly on artificial lighting and due to the function daylight factor wasn't taken in considerations in most of the zones.</a:t>
            </a:r>
            <a:endParaRPr lang="ar-SA" dirty="0"/>
          </a:p>
        </p:txBody>
      </p:sp>
      <p:pic>
        <p:nvPicPr>
          <p:cNvPr id="20" name="عنصر نائب للمحتوى 3"/>
          <p:cNvPicPr>
            <a:picLocks/>
          </p:cNvPicPr>
          <p:nvPr/>
        </p:nvPicPr>
        <p:blipFill>
          <a:blip r:embed="rId2" cstate="print"/>
          <a:srcRect/>
          <a:stretch>
            <a:fillRect/>
          </a:stretch>
        </p:blipFill>
        <p:spPr bwMode="auto">
          <a:xfrm>
            <a:off x="611560" y="6021288"/>
            <a:ext cx="7056784" cy="6480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1" name="مستطيل 20"/>
          <p:cNvSpPr/>
          <p:nvPr/>
        </p:nvSpPr>
        <p:spPr>
          <a:xfrm>
            <a:off x="251520" y="5445225"/>
            <a:ext cx="2329869" cy="369332"/>
          </a:xfrm>
          <a:prstGeom prst="rect">
            <a:avLst/>
          </a:prstGeom>
        </p:spPr>
        <p:txBody>
          <a:bodyPr wrap="none">
            <a:spAutoFit/>
          </a:bodyPr>
          <a:lstStyle/>
          <a:p>
            <a:r>
              <a:rPr lang="en-US" dirty="0" smtClean="0">
                <a:latin typeface="+mj-lt"/>
              </a:rPr>
              <a:t>Transparency = 11.8 % </a:t>
            </a:r>
            <a:endParaRPr lang="ar-SA" dirty="0">
              <a:latin typeface="+mj-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3131840" y="980730"/>
            <a:ext cx="5826646" cy="4398707"/>
          </a:xfrm>
          <a:prstGeom prst="rect">
            <a:avLst/>
          </a:prstGeom>
          <a:noFill/>
          <a:ln w="9525">
            <a:noFill/>
            <a:miter lim="800000"/>
            <a:headEnd/>
            <a:tailEnd/>
          </a:ln>
        </p:spPr>
      </p:pic>
      <p:pic>
        <p:nvPicPr>
          <p:cNvPr id="8" name="صورة 7"/>
          <p:cNvPicPr/>
          <p:nvPr/>
        </p:nvPicPr>
        <p:blipFill>
          <a:blip r:embed="rId3" cstate="print"/>
          <a:srcRect/>
          <a:stretch>
            <a:fillRect/>
          </a:stretch>
        </p:blipFill>
        <p:spPr bwMode="auto">
          <a:xfrm>
            <a:off x="0" y="1988842"/>
            <a:ext cx="4320480" cy="3567412"/>
          </a:xfrm>
          <a:prstGeom prst="rect">
            <a:avLst/>
          </a:prstGeom>
          <a:noFill/>
          <a:ln w="9525">
            <a:noFill/>
            <a:miter lim="800000"/>
            <a:headEnd/>
            <a:tailEnd/>
          </a:ln>
        </p:spPr>
      </p:pic>
      <p:pic>
        <p:nvPicPr>
          <p:cNvPr id="9" name="صورة 8"/>
          <p:cNvPicPr/>
          <p:nvPr/>
        </p:nvPicPr>
        <p:blipFill>
          <a:blip r:embed="rId4" cstate="print"/>
          <a:srcRect/>
          <a:stretch>
            <a:fillRect/>
          </a:stretch>
        </p:blipFill>
        <p:spPr bwMode="auto">
          <a:xfrm>
            <a:off x="3635896" y="4077072"/>
            <a:ext cx="3600400" cy="2592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buFont typeface="Wingdings" pitchFamily="2" charset="2"/>
              <a:buChar char="q"/>
            </a:pPr>
            <a:r>
              <a:rPr lang="en-US" sz="2600" dirty="0" smtClean="0">
                <a:solidFill>
                  <a:schemeClr val="tx1"/>
                </a:solidFill>
              </a:rPr>
              <a:t> Shading </a:t>
            </a:r>
            <a:endParaRPr lang="ar-SA" sz="2600" dirty="0">
              <a:solidFill>
                <a:schemeClr val="tx1"/>
              </a:solidFill>
            </a:endParaRPr>
          </a:p>
        </p:txBody>
      </p:sp>
      <p:pic>
        <p:nvPicPr>
          <p:cNvPr id="55298" name="Picture 2"/>
          <p:cNvPicPr>
            <a:picLocks noChangeAspect="1" noChangeArrowheads="1"/>
          </p:cNvPicPr>
          <p:nvPr/>
        </p:nvPicPr>
        <p:blipFill>
          <a:blip r:embed="rId2" cstate="print"/>
          <a:srcRect/>
          <a:stretch>
            <a:fillRect/>
          </a:stretch>
        </p:blipFill>
        <p:spPr bwMode="auto">
          <a:xfrm>
            <a:off x="3" y="3473626"/>
            <a:ext cx="7907323" cy="3384376"/>
          </a:xfrm>
          <a:prstGeom prst="rect">
            <a:avLst/>
          </a:prstGeom>
          <a:noFill/>
          <a:ln w="9525">
            <a:noFill/>
            <a:miter lim="800000"/>
            <a:headEnd/>
            <a:tailEnd/>
          </a:ln>
        </p:spPr>
      </p:pic>
      <p:pic>
        <p:nvPicPr>
          <p:cNvPr id="55299" name="Picture 3"/>
          <p:cNvPicPr>
            <a:picLocks noChangeAspect="1" noChangeArrowheads="1"/>
          </p:cNvPicPr>
          <p:nvPr/>
        </p:nvPicPr>
        <p:blipFill>
          <a:blip r:embed="rId3" cstate="print"/>
          <a:srcRect/>
          <a:stretch>
            <a:fillRect/>
          </a:stretch>
        </p:blipFill>
        <p:spPr bwMode="auto">
          <a:xfrm>
            <a:off x="5192110" y="692697"/>
            <a:ext cx="3951890" cy="288032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9" name="رابط كسهم مستقيم 8"/>
          <p:cNvCxnSpPr>
            <a:endCxn id="55299" idx="3"/>
          </p:cNvCxnSpPr>
          <p:nvPr/>
        </p:nvCxnSpPr>
        <p:spPr>
          <a:xfrm flipV="1">
            <a:off x="4067948" y="3151203"/>
            <a:ext cx="1702907" cy="11418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itle 1"/>
          <p:cNvSpPr txBox="1">
            <a:spLocks/>
          </p:cNvSpPr>
          <p:nvPr/>
        </p:nvSpPr>
        <p:spPr>
          <a:xfrm>
            <a:off x="467544" y="188640"/>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5000" b="0" i="0" u="sng" strike="noStrike" kern="1200" cap="none" spc="0" normalizeH="0" baseline="0" noProof="0" dirty="0" smtClean="0">
                <a:ln>
                  <a:noFill/>
                </a:ln>
                <a:solidFill>
                  <a:schemeClr val="tx2"/>
                </a:solidFill>
                <a:effectLst/>
                <a:uLnTx/>
                <a:uFillTx/>
                <a:latin typeface="+mj-lt"/>
                <a:ea typeface="+mj-ea"/>
                <a:cs typeface="+mj-cs"/>
              </a:rPr>
              <a:t>Outline:</a:t>
            </a:r>
            <a:endParaRPr kumimoji="0" lang="en-US" sz="5000" b="0" i="0" u="sng" strike="noStrike" kern="1200" cap="none" spc="0" normalizeH="0" baseline="0" noProof="0" dirty="0">
              <a:ln>
                <a:noFill/>
              </a:ln>
              <a:solidFill>
                <a:schemeClr val="tx2"/>
              </a:solidFill>
              <a:effectLst/>
              <a:uLnTx/>
              <a:uFillTx/>
              <a:latin typeface="+mj-lt"/>
              <a:ea typeface="+mj-ea"/>
              <a:cs typeface="+mj-cs"/>
            </a:endParaRPr>
          </a:p>
        </p:txBody>
      </p:sp>
      <p:cxnSp>
        <p:nvCxnSpPr>
          <p:cNvPr id="104" name="Straight Arrow Connector 103"/>
          <p:cNvCxnSpPr/>
          <p:nvPr/>
        </p:nvCxnSpPr>
        <p:spPr>
          <a:xfrm>
            <a:off x="6300192" y="1854117"/>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a:off x="2699792" y="1854116"/>
            <a:ext cx="17281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4427984" y="1854116"/>
            <a:ext cx="18722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a:off x="2699792" y="1854117"/>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8" name="Rectangle 107"/>
          <p:cNvSpPr/>
          <p:nvPr/>
        </p:nvSpPr>
        <p:spPr>
          <a:xfrm>
            <a:off x="2267744" y="1412776"/>
            <a:ext cx="4572000" cy="369332"/>
          </a:xfrm>
          <a:prstGeom prst="rect">
            <a:avLst/>
          </a:prstGeom>
          <a:ln>
            <a:solidFill>
              <a:schemeClr val="accent1">
                <a:lumMod val="60000"/>
                <a:lumOff val="40000"/>
              </a:schemeClr>
            </a:solidFill>
          </a:ln>
        </p:spPr>
        <p:txBody>
          <a:bodyPr>
            <a:spAutoFit/>
          </a:bodyPr>
          <a:lstStyle/>
          <a:p>
            <a:pPr marL="514350" indent="-514350" algn="ctr">
              <a:buNone/>
            </a:pPr>
            <a:r>
              <a:rPr lang="en-GB" dirty="0" smtClean="0"/>
              <a:t>Architectural design </a:t>
            </a:r>
          </a:p>
        </p:txBody>
      </p:sp>
      <p:sp>
        <p:nvSpPr>
          <p:cNvPr id="109" name="Rectangle 108"/>
          <p:cNvSpPr/>
          <p:nvPr/>
        </p:nvSpPr>
        <p:spPr>
          <a:xfrm>
            <a:off x="1835696" y="2142148"/>
            <a:ext cx="1800200" cy="369332"/>
          </a:xfrm>
          <a:prstGeom prst="rect">
            <a:avLst/>
          </a:prstGeom>
        </p:spPr>
        <p:txBody>
          <a:bodyPr wrap="square">
            <a:spAutoFit/>
          </a:bodyPr>
          <a:lstStyle/>
          <a:p>
            <a:pPr marL="514350" indent="-514350" algn="ctr">
              <a:buNone/>
            </a:pPr>
            <a:r>
              <a:rPr lang="en-GB" dirty="0" smtClean="0"/>
              <a:t>Introduction</a:t>
            </a:r>
          </a:p>
        </p:txBody>
      </p:sp>
      <p:sp>
        <p:nvSpPr>
          <p:cNvPr id="110" name="Rectangle 109"/>
          <p:cNvSpPr/>
          <p:nvPr/>
        </p:nvSpPr>
        <p:spPr>
          <a:xfrm>
            <a:off x="3635896" y="2142148"/>
            <a:ext cx="1800200" cy="369332"/>
          </a:xfrm>
          <a:prstGeom prst="rect">
            <a:avLst/>
          </a:prstGeom>
        </p:spPr>
        <p:txBody>
          <a:bodyPr wrap="square">
            <a:spAutoFit/>
          </a:bodyPr>
          <a:lstStyle/>
          <a:p>
            <a:pPr marL="514350" indent="-514350" algn="ctr">
              <a:buNone/>
            </a:pPr>
            <a:r>
              <a:rPr lang="en-GB" dirty="0" smtClean="0"/>
              <a:t>Site analysis </a:t>
            </a:r>
          </a:p>
        </p:txBody>
      </p:sp>
      <p:cxnSp>
        <p:nvCxnSpPr>
          <p:cNvPr id="111" name="Straight Arrow Connector 110"/>
          <p:cNvCxnSpPr/>
          <p:nvPr/>
        </p:nvCxnSpPr>
        <p:spPr>
          <a:xfrm>
            <a:off x="4499992" y="1854117"/>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2" name="Rectangle 111"/>
          <p:cNvSpPr/>
          <p:nvPr/>
        </p:nvSpPr>
        <p:spPr>
          <a:xfrm>
            <a:off x="5436096" y="2142148"/>
            <a:ext cx="1800200" cy="369332"/>
          </a:xfrm>
          <a:prstGeom prst="rect">
            <a:avLst/>
          </a:prstGeom>
        </p:spPr>
        <p:txBody>
          <a:bodyPr wrap="square">
            <a:spAutoFit/>
          </a:bodyPr>
          <a:lstStyle/>
          <a:p>
            <a:pPr marL="514350" indent="-514350" algn="ctr">
              <a:buNone/>
            </a:pPr>
            <a:r>
              <a:rPr lang="en-GB" dirty="0" smtClean="0"/>
              <a:t>design</a:t>
            </a:r>
          </a:p>
        </p:txBody>
      </p:sp>
      <p:sp>
        <p:nvSpPr>
          <p:cNvPr id="113" name="Rectangle 112"/>
          <p:cNvSpPr/>
          <p:nvPr/>
        </p:nvSpPr>
        <p:spPr>
          <a:xfrm>
            <a:off x="2267744" y="2574196"/>
            <a:ext cx="4572000" cy="369332"/>
          </a:xfrm>
          <a:prstGeom prst="rect">
            <a:avLst/>
          </a:prstGeom>
          <a:ln>
            <a:solidFill>
              <a:schemeClr val="accent1">
                <a:lumMod val="60000"/>
                <a:lumOff val="40000"/>
              </a:schemeClr>
            </a:solidFill>
          </a:ln>
        </p:spPr>
        <p:txBody>
          <a:bodyPr>
            <a:spAutoFit/>
          </a:bodyPr>
          <a:lstStyle/>
          <a:p>
            <a:pPr marL="514350" indent="-514350" algn="ctr">
              <a:buNone/>
            </a:pPr>
            <a:r>
              <a:rPr lang="en-GB" dirty="0" smtClean="0"/>
              <a:t>Environmental design </a:t>
            </a:r>
          </a:p>
        </p:txBody>
      </p:sp>
      <p:sp>
        <p:nvSpPr>
          <p:cNvPr id="114" name="Rectangle 113"/>
          <p:cNvSpPr/>
          <p:nvPr/>
        </p:nvSpPr>
        <p:spPr>
          <a:xfrm>
            <a:off x="2267744" y="3726324"/>
            <a:ext cx="4572000" cy="369332"/>
          </a:xfrm>
          <a:prstGeom prst="rect">
            <a:avLst/>
          </a:prstGeom>
          <a:ln>
            <a:solidFill>
              <a:schemeClr val="accent1">
                <a:lumMod val="60000"/>
                <a:lumOff val="40000"/>
              </a:schemeClr>
            </a:solidFill>
          </a:ln>
        </p:spPr>
        <p:txBody>
          <a:bodyPr>
            <a:spAutoFit/>
          </a:bodyPr>
          <a:lstStyle/>
          <a:p>
            <a:pPr marL="514350" indent="-514350" algn="ctr">
              <a:buNone/>
            </a:pPr>
            <a:r>
              <a:rPr lang="en-GB" dirty="0" smtClean="0"/>
              <a:t>Structural design</a:t>
            </a:r>
          </a:p>
        </p:txBody>
      </p:sp>
      <p:cxnSp>
        <p:nvCxnSpPr>
          <p:cNvPr id="115" name="Straight Arrow Connector 114"/>
          <p:cNvCxnSpPr/>
          <p:nvPr/>
        </p:nvCxnSpPr>
        <p:spPr>
          <a:xfrm>
            <a:off x="6372200" y="4158374"/>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2771800" y="4158372"/>
            <a:ext cx="17281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4499992" y="4158372"/>
            <a:ext cx="18722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2771800" y="4158374"/>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9" name="Rectangle 118"/>
          <p:cNvSpPr/>
          <p:nvPr/>
        </p:nvSpPr>
        <p:spPr>
          <a:xfrm>
            <a:off x="1907704" y="4509120"/>
            <a:ext cx="1800200" cy="369332"/>
          </a:xfrm>
          <a:prstGeom prst="rect">
            <a:avLst/>
          </a:prstGeom>
        </p:spPr>
        <p:txBody>
          <a:bodyPr wrap="square">
            <a:spAutoFit/>
          </a:bodyPr>
          <a:lstStyle/>
          <a:p>
            <a:pPr marL="514350" indent="-514350" algn="ctr">
              <a:buNone/>
            </a:pPr>
            <a:r>
              <a:rPr lang="en-GB" dirty="0" smtClean="0"/>
              <a:t>Concrete </a:t>
            </a:r>
          </a:p>
        </p:txBody>
      </p:sp>
      <p:sp>
        <p:nvSpPr>
          <p:cNvPr id="120" name="Rectangle 119"/>
          <p:cNvSpPr/>
          <p:nvPr/>
        </p:nvSpPr>
        <p:spPr>
          <a:xfrm>
            <a:off x="5508104" y="4509120"/>
            <a:ext cx="1800200" cy="369332"/>
          </a:xfrm>
          <a:prstGeom prst="rect">
            <a:avLst/>
          </a:prstGeom>
        </p:spPr>
        <p:txBody>
          <a:bodyPr wrap="square">
            <a:spAutoFit/>
          </a:bodyPr>
          <a:lstStyle/>
          <a:p>
            <a:pPr marL="514350" indent="-514350" algn="ctr">
              <a:buNone/>
            </a:pPr>
            <a:r>
              <a:rPr lang="en-GB" dirty="0" smtClean="0"/>
              <a:t>Steel </a:t>
            </a:r>
          </a:p>
        </p:txBody>
      </p:sp>
      <p:sp>
        <p:nvSpPr>
          <p:cNvPr id="121" name="Rectangle 120"/>
          <p:cNvSpPr/>
          <p:nvPr/>
        </p:nvSpPr>
        <p:spPr>
          <a:xfrm>
            <a:off x="2267744" y="4869160"/>
            <a:ext cx="4572000" cy="369332"/>
          </a:xfrm>
          <a:prstGeom prst="rect">
            <a:avLst/>
          </a:prstGeom>
          <a:ln>
            <a:solidFill>
              <a:schemeClr val="accent1">
                <a:lumMod val="60000"/>
                <a:lumOff val="40000"/>
              </a:schemeClr>
            </a:solidFill>
          </a:ln>
        </p:spPr>
        <p:txBody>
          <a:bodyPr>
            <a:spAutoFit/>
          </a:bodyPr>
          <a:lstStyle/>
          <a:p>
            <a:pPr marL="514350" indent="-514350" algn="ctr">
              <a:buNone/>
            </a:pPr>
            <a:r>
              <a:rPr lang="en-GB" dirty="0" smtClean="0"/>
              <a:t>Electromechanical design</a:t>
            </a:r>
          </a:p>
        </p:txBody>
      </p:sp>
      <p:cxnSp>
        <p:nvCxnSpPr>
          <p:cNvPr id="122" name="Straight Arrow Connector 121"/>
          <p:cNvCxnSpPr/>
          <p:nvPr/>
        </p:nvCxnSpPr>
        <p:spPr>
          <a:xfrm>
            <a:off x="6444208" y="5301208"/>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2843808" y="5301208"/>
            <a:ext cx="17281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4572000" y="5301208"/>
            <a:ext cx="18722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a:off x="2843808" y="5301208"/>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6" name="Rectangle 125"/>
          <p:cNvSpPr/>
          <p:nvPr/>
        </p:nvSpPr>
        <p:spPr>
          <a:xfrm>
            <a:off x="1979712" y="5589240"/>
            <a:ext cx="1800200" cy="369332"/>
          </a:xfrm>
          <a:prstGeom prst="rect">
            <a:avLst/>
          </a:prstGeom>
        </p:spPr>
        <p:txBody>
          <a:bodyPr wrap="square">
            <a:spAutoFit/>
          </a:bodyPr>
          <a:lstStyle/>
          <a:p>
            <a:pPr marL="514350" indent="-514350" algn="ctr">
              <a:buNone/>
            </a:pPr>
            <a:r>
              <a:rPr lang="en-GB" dirty="0" smtClean="0"/>
              <a:t>Electrical  </a:t>
            </a:r>
          </a:p>
        </p:txBody>
      </p:sp>
      <p:sp>
        <p:nvSpPr>
          <p:cNvPr id="127" name="Rectangle 126"/>
          <p:cNvSpPr/>
          <p:nvPr/>
        </p:nvSpPr>
        <p:spPr>
          <a:xfrm>
            <a:off x="5580112" y="5651956"/>
            <a:ext cx="1800200" cy="369332"/>
          </a:xfrm>
          <a:prstGeom prst="rect">
            <a:avLst/>
          </a:prstGeom>
        </p:spPr>
        <p:txBody>
          <a:bodyPr wrap="square">
            <a:spAutoFit/>
          </a:bodyPr>
          <a:lstStyle/>
          <a:p>
            <a:pPr marL="514350" indent="-514350" algn="ctr">
              <a:buNone/>
            </a:pPr>
            <a:r>
              <a:rPr lang="en-GB" dirty="0" smtClean="0"/>
              <a:t>Mechanical </a:t>
            </a:r>
          </a:p>
        </p:txBody>
      </p:sp>
      <p:cxnSp>
        <p:nvCxnSpPr>
          <p:cNvPr id="128" name="Straight Arrow Connector 127"/>
          <p:cNvCxnSpPr/>
          <p:nvPr/>
        </p:nvCxnSpPr>
        <p:spPr>
          <a:xfrm>
            <a:off x="6300192" y="3006244"/>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flipV="1">
            <a:off x="2195736" y="2996952"/>
            <a:ext cx="2232248" cy="929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V="1">
            <a:off x="4427984" y="2996952"/>
            <a:ext cx="3168352" cy="929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a:off x="2195736" y="3006244"/>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2" name="Rectangle 131"/>
          <p:cNvSpPr/>
          <p:nvPr/>
        </p:nvSpPr>
        <p:spPr>
          <a:xfrm>
            <a:off x="5436096" y="3284985"/>
            <a:ext cx="1800200" cy="369332"/>
          </a:xfrm>
          <a:prstGeom prst="rect">
            <a:avLst/>
          </a:prstGeom>
        </p:spPr>
        <p:txBody>
          <a:bodyPr wrap="square">
            <a:spAutoFit/>
          </a:bodyPr>
          <a:lstStyle/>
          <a:p>
            <a:pPr marL="514350" indent="-514350" algn="ctr">
              <a:buNone/>
            </a:pPr>
            <a:r>
              <a:rPr lang="en-GB" dirty="0" smtClean="0"/>
              <a:t>Natural lighting  </a:t>
            </a:r>
          </a:p>
        </p:txBody>
      </p:sp>
      <p:sp>
        <p:nvSpPr>
          <p:cNvPr id="133" name="Rectangle 132"/>
          <p:cNvSpPr/>
          <p:nvPr/>
        </p:nvSpPr>
        <p:spPr>
          <a:xfrm>
            <a:off x="2339752" y="6084004"/>
            <a:ext cx="4572000" cy="369332"/>
          </a:xfrm>
          <a:prstGeom prst="rect">
            <a:avLst/>
          </a:prstGeom>
          <a:ln>
            <a:solidFill>
              <a:schemeClr val="accent1">
                <a:lumMod val="60000"/>
                <a:lumOff val="40000"/>
              </a:schemeClr>
            </a:solidFill>
          </a:ln>
        </p:spPr>
        <p:txBody>
          <a:bodyPr>
            <a:spAutoFit/>
          </a:bodyPr>
          <a:lstStyle/>
          <a:p>
            <a:pPr marL="514350" indent="-514350" algn="ctr">
              <a:buNone/>
            </a:pPr>
            <a:r>
              <a:rPr lang="en-GB" dirty="0" smtClean="0"/>
              <a:t>Quantity survey &amp; cost estimation  </a:t>
            </a:r>
          </a:p>
        </p:txBody>
      </p:sp>
      <p:cxnSp>
        <p:nvCxnSpPr>
          <p:cNvPr id="134" name="Straight Arrow Connector 57"/>
          <p:cNvCxnSpPr/>
          <p:nvPr/>
        </p:nvCxnSpPr>
        <p:spPr>
          <a:xfrm>
            <a:off x="4355976" y="2996954"/>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5" name="Rectangle 62"/>
          <p:cNvSpPr/>
          <p:nvPr/>
        </p:nvSpPr>
        <p:spPr>
          <a:xfrm>
            <a:off x="3131840" y="3284985"/>
            <a:ext cx="2520280" cy="369332"/>
          </a:xfrm>
          <a:prstGeom prst="rect">
            <a:avLst/>
          </a:prstGeom>
        </p:spPr>
        <p:txBody>
          <a:bodyPr wrap="square">
            <a:spAutoFit/>
          </a:bodyPr>
          <a:lstStyle/>
          <a:p>
            <a:pPr marL="514350" indent="-514350" algn="ctr">
              <a:buNone/>
            </a:pPr>
            <a:r>
              <a:rPr lang="en-GB" dirty="0" smtClean="0"/>
              <a:t>Indoor air Quality</a:t>
            </a:r>
          </a:p>
        </p:txBody>
      </p:sp>
      <p:sp>
        <p:nvSpPr>
          <p:cNvPr id="136" name="Rectangle 62"/>
          <p:cNvSpPr/>
          <p:nvPr/>
        </p:nvSpPr>
        <p:spPr>
          <a:xfrm>
            <a:off x="899592" y="3284985"/>
            <a:ext cx="2520280" cy="369332"/>
          </a:xfrm>
          <a:prstGeom prst="rect">
            <a:avLst/>
          </a:prstGeom>
        </p:spPr>
        <p:txBody>
          <a:bodyPr wrap="square">
            <a:spAutoFit/>
          </a:bodyPr>
          <a:lstStyle/>
          <a:p>
            <a:pPr marL="514350" indent="-514350" algn="ctr">
              <a:buNone/>
            </a:pPr>
            <a:r>
              <a:rPr lang="en-GB" dirty="0" smtClean="0"/>
              <a:t>Comfort in the building</a:t>
            </a:r>
          </a:p>
        </p:txBody>
      </p:sp>
      <p:cxnSp>
        <p:nvCxnSpPr>
          <p:cNvPr id="137" name="Straight Arrow Connector 60"/>
          <p:cNvCxnSpPr/>
          <p:nvPr/>
        </p:nvCxnSpPr>
        <p:spPr>
          <a:xfrm>
            <a:off x="7596336" y="2996954"/>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8" name="Rectangle 61"/>
          <p:cNvSpPr/>
          <p:nvPr/>
        </p:nvSpPr>
        <p:spPr>
          <a:xfrm>
            <a:off x="6732240" y="3212976"/>
            <a:ext cx="1800200" cy="369332"/>
          </a:xfrm>
          <a:prstGeom prst="rect">
            <a:avLst/>
          </a:prstGeom>
        </p:spPr>
        <p:txBody>
          <a:bodyPr wrap="square">
            <a:spAutoFit/>
          </a:bodyPr>
          <a:lstStyle/>
          <a:p>
            <a:pPr marL="514350" indent="-514350" algn="ctr">
              <a:buNone/>
            </a:pPr>
            <a:r>
              <a:rPr lang="en-GB" dirty="0" smtClean="0"/>
              <a:t>Safety   </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Solar Vedio.AVI">
            <a:hlinkClick r:id="" action="ppaction://media"/>
          </p:cNvPr>
          <p:cNvPicPr>
            <a:picLocks noGrp="1" noRot="1" noChangeAspect="1"/>
          </p:cNvPicPr>
          <p:nvPr>
            <p:ph idx="1"/>
            <a:videoFile r:link="rId1"/>
          </p:nvPr>
        </p:nvPicPr>
        <p:blipFill>
          <a:blip r:embed="rId3" cstate="print"/>
          <a:stretch>
            <a:fillRect/>
          </a:stretch>
        </p:blipFill>
        <p:spPr>
          <a:xfrm>
            <a:off x="-151404" y="692697"/>
            <a:ext cx="9295404" cy="61674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6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500" dirty="0" smtClean="0"/>
              <a:t>Indoor Environmental Quality.</a:t>
            </a:r>
            <a:endParaRPr lang="en-US" sz="3500" dirty="0"/>
          </a:p>
        </p:txBody>
      </p:sp>
      <p:sp>
        <p:nvSpPr>
          <p:cNvPr id="3" name="Content Placeholder 2"/>
          <p:cNvSpPr>
            <a:spLocks noGrp="1"/>
          </p:cNvSpPr>
          <p:nvPr>
            <p:ph idx="1"/>
          </p:nvPr>
        </p:nvSpPr>
        <p:spPr>
          <a:xfrm>
            <a:off x="539552" y="2468880"/>
            <a:ext cx="8229600" cy="4389120"/>
          </a:xfrm>
        </p:spPr>
        <p:txBody>
          <a:bodyPr/>
          <a:lstStyle/>
          <a:p>
            <a:r>
              <a:rPr lang="en-US" sz="2300" dirty="0" smtClean="0"/>
              <a:t>Air quality Sensors are used as well as occupancy sensors to insure good performance and good indoor environment .</a:t>
            </a:r>
          </a:p>
          <a:p>
            <a:endParaRPr lang="en-US" sz="2300" dirty="0" smtClean="0"/>
          </a:p>
          <a:p>
            <a:endParaRPr lang="en-US" dirty="0"/>
          </a:p>
        </p:txBody>
      </p:sp>
      <p:pic>
        <p:nvPicPr>
          <p:cNvPr id="4" name="صورة 4"/>
          <p:cNvPicPr/>
          <p:nvPr/>
        </p:nvPicPr>
        <p:blipFill>
          <a:blip r:embed="rId2" cstate="print"/>
          <a:srcRect/>
          <a:stretch>
            <a:fillRect/>
          </a:stretch>
        </p:blipFill>
        <p:spPr bwMode="auto">
          <a:xfrm>
            <a:off x="1043608" y="3284986"/>
            <a:ext cx="6840760" cy="3573016"/>
          </a:xfrm>
          <a:prstGeom prst="rect">
            <a:avLst/>
          </a:prstGeom>
          <a:noFill/>
          <a:ln w="9525">
            <a:noFill/>
            <a:miter lim="800000"/>
            <a:headEnd/>
            <a:tailEnd/>
          </a:ln>
        </p:spPr>
      </p:pic>
      <p:sp>
        <p:nvSpPr>
          <p:cNvPr id="5" name="مربع نص 4"/>
          <p:cNvSpPr txBox="1"/>
          <p:nvPr/>
        </p:nvSpPr>
        <p:spPr>
          <a:xfrm>
            <a:off x="899592" y="1772815"/>
            <a:ext cx="6696744" cy="446276"/>
          </a:xfrm>
          <a:prstGeom prst="rect">
            <a:avLst/>
          </a:prstGeom>
          <a:noFill/>
        </p:spPr>
        <p:txBody>
          <a:bodyPr wrap="square" rtlCol="1">
            <a:spAutoFit/>
          </a:bodyPr>
          <a:lstStyle/>
          <a:p>
            <a:pPr>
              <a:buFont typeface="Wingdings" pitchFamily="2" charset="2"/>
              <a:buChar char="q"/>
            </a:pPr>
            <a:r>
              <a:rPr lang="en-GB" dirty="0" smtClean="0"/>
              <a:t> </a:t>
            </a:r>
            <a:r>
              <a:rPr lang="en-GB" sz="2300" dirty="0" smtClean="0"/>
              <a:t>Minimum Indoor  air quality Performance. </a:t>
            </a:r>
            <a:endParaRPr lang="ar-SA" sz="23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7"/>
          <p:cNvPicPr/>
          <p:nvPr/>
        </p:nvPicPr>
        <p:blipFill>
          <a:blip r:embed="rId2" cstate="print"/>
          <a:srcRect/>
          <a:stretch>
            <a:fillRect/>
          </a:stretch>
        </p:blipFill>
        <p:spPr bwMode="auto">
          <a:xfrm>
            <a:off x="971600" y="1124744"/>
            <a:ext cx="7272808"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76672"/>
            <a:ext cx="8229600" cy="1143000"/>
          </a:xfrm>
        </p:spPr>
        <p:txBody>
          <a:bodyPr>
            <a:normAutofit/>
          </a:bodyPr>
          <a:lstStyle/>
          <a:p>
            <a:r>
              <a:rPr lang="en-GB" sz="2600" dirty="0" smtClean="0">
                <a:solidFill>
                  <a:schemeClr val="accent2">
                    <a:lumMod val="75000"/>
                  </a:schemeClr>
                </a:solidFill>
              </a:rPr>
              <a:t> Comfort In the Building.   </a:t>
            </a:r>
            <a:br>
              <a:rPr lang="en-GB" sz="2600" dirty="0" smtClean="0">
                <a:solidFill>
                  <a:schemeClr val="accent2">
                    <a:lumMod val="75000"/>
                  </a:schemeClr>
                </a:solidFill>
              </a:rPr>
            </a:br>
            <a:endParaRPr lang="en-US" sz="2600" dirty="0">
              <a:solidFill>
                <a:schemeClr val="accent2">
                  <a:lumMod val="75000"/>
                </a:schemeClr>
              </a:solidFill>
            </a:endParaRPr>
          </a:p>
        </p:txBody>
      </p:sp>
      <p:sp>
        <p:nvSpPr>
          <p:cNvPr id="3" name="Content Placeholder 2"/>
          <p:cNvSpPr>
            <a:spLocks noGrp="1"/>
          </p:cNvSpPr>
          <p:nvPr>
            <p:ph idx="1"/>
          </p:nvPr>
        </p:nvSpPr>
        <p:spPr>
          <a:xfrm>
            <a:off x="323528" y="1700808"/>
            <a:ext cx="8229600" cy="4389120"/>
          </a:xfrm>
        </p:spPr>
        <p:txBody>
          <a:bodyPr/>
          <a:lstStyle/>
          <a:p>
            <a:r>
              <a:rPr lang="en-US" dirty="0" smtClean="0"/>
              <a:t>HVAC system is always combined with CO</a:t>
            </a:r>
            <a:r>
              <a:rPr lang="en-US" baseline="-25000" dirty="0" smtClean="0"/>
              <a:t>2</a:t>
            </a:r>
            <a:r>
              <a:rPr lang="en-US" dirty="0" smtClean="0"/>
              <a:t> sensors as well as thermostat in the VAV box and in the room. </a:t>
            </a:r>
          </a:p>
          <a:p>
            <a:endParaRPr lang="en-US" dirty="0" smtClean="0"/>
          </a:p>
        </p:txBody>
      </p:sp>
      <p:pic>
        <p:nvPicPr>
          <p:cNvPr id="4" name="صورة 10"/>
          <p:cNvPicPr/>
          <p:nvPr/>
        </p:nvPicPr>
        <p:blipFill>
          <a:blip r:embed="rId2" cstate="print"/>
          <a:srcRect/>
          <a:stretch>
            <a:fillRect/>
          </a:stretch>
        </p:blipFill>
        <p:spPr bwMode="auto">
          <a:xfrm>
            <a:off x="395536" y="3140969"/>
            <a:ext cx="7560840" cy="3356992"/>
          </a:xfrm>
          <a:prstGeom prst="rect">
            <a:avLst/>
          </a:prstGeom>
          <a:noFill/>
          <a:ln w="9525">
            <a:noFill/>
            <a:miter lim="800000"/>
            <a:headEnd/>
            <a:tailEnd/>
          </a:ln>
        </p:spPr>
      </p:pic>
      <p:sp>
        <p:nvSpPr>
          <p:cNvPr id="5" name="مربع نص 4"/>
          <p:cNvSpPr txBox="1"/>
          <p:nvPr/>
        </p:nvSpPr>
        <p:spPr>
          <a:xfrm>
            <a:off x="611560" y="1196752"/>
            <a:ext cx="6048672" cy="446276"/>
          </a:xfrm>
          <a:prstGeom prst="rect">
            <a:avLst/>
          </a:prstGeom>
          <a:noFill/>
        </p:spPr>
        <p:txBody>
          <a:bodyPr wrap="square" rtlCol="1">
            <a:spAutoFit/>
          </a:bodyPr>
          <a:lstStyle/>
          <a:p>
            <a:pPr>
              <a:buFont typeface="Wingdings" pitchFamily="2" charset="2"/>
              <a:buChar char="q"/>
            </a:pPr>
            <a:r>
              <a:rPr lang="en-GB" sz="2300" dirty="0" smtClean="0"/>
              <a:t>      Thermostat and Ventilation Delivery.</a:t>
            </a:r>
            <a:endParaRPr lang="ar-SA" sz="23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143000"/>
          </a:xfrm>
        </p:spPr>
        <p:txBody>
          <a:bodyPr/>
          <a:lstStyle/>
          <a:p>
            <a:r>
              <a:rPr lang="en-GB" dirty="0" smtClean="0"/>
              <a:t>Acoustical analysis :</a:t>
            </a:r>
            <a:endParaRPr lang="en-US" dirty="0"/>
          </a:p>
        </p:txBody>
      </p:sp>
      <p:pic>
        <p:nvPicPr>
          <p:cNvPr id="4" name="Content Placeholder 3" descr="aa.PNG"/>
          <p:cNvPicPr>
            <a:picLocks noGrp="1" noChangeAspect="1"/>
          </p:cNvPicPr>
          <p:nvPr>
            <p:ph idx="1"/>
          </p:nvPr>
        </p:nvPicPr>
        <p:blipFill>
          <a:blip r:embed="rId2" cstate="print"/>
          <a:stretch>
            <a:fillRect/>
          </a:stretch>
        </p:blipFill>
        <p:spPr>
          <a:xfrm>
            <a:off x="1331640" y="1958673"/>
            <a:ext cx="5976664" cy="4632515"/>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88640"/>
            <a:ext cx="8229600" cy="1143000"/>
          </a:xfrm>
        </p:spPr>
        <p:txBody>
          <a:bodyPr>
            <a:normAutofit/>
          </a:bodyPr>
          <a:lstStyle/>
          <a:p>
            <a:pPr>
              <a:buFont typeface="Wingdings" pitchFamily="2" charset="2"/>
              <a:buChar char="q"/>
            </a:pPr>
            <a:r>
              <a:rPr lang="en-GB" sz="2300" dirty="0" smtClean="0">
                <a:solidFill>
                  <a:schemeClr val="tx1"/>
                </a:solidFill>
              </a:rPr>
              <a:t>Acoustical Design :</a:t>
            </a:r>
            <a:r>
              <a:rPr lang="en-GB" sz="2300" dirty="0" smtClean="0">
                <a:solidFill>
                  <a:schemeClr val="tx1"/>
                </a:solidFill>
              </a:rPr>
              <a:t/>
            </a:r>
            <a:br>
              <a:rPr lang="en-GB" sz="2300" dirty="0" smtClean="0">
                <a:solidFill>
                  <a:schemeClr val="tx1"/>
                </a:solidFill>
              </a:rPr>
            </a:br>
            <a:r>
              <a:rPr lang="en-GB" sz="2300" dirty="0" smtClean="0">
                <a:solidFill>
                  <a:schemeClr val="tx1"/>
                </a:solidFill>
              </a:rPr>
              <a:t>         1 -  Acoustical Study and Modifications.</a:t>
            </a:r>
            <a:endParaRPr lang="en-US" sz="2300" dirty="0">
              <a:solidFill>
                <a:schemeClr val="tx1"/>
              </a:solidFill>
            </a:endParaRPr>
          </a:p>
        </p:txBody>
      </p:sp>
      <p:pic>
        <p:nvPicPr>
          <p:cNvPr id="29698" name="Picture 2"/>
          <p:cNvPicPr>
            <a:picLocks noChangeAspect="1" noChangeArrowheads="1"/>
          </p:cNvPicPr>
          <p:nvPr/>
        </p:nvPicPr>
        <p:blipFill>
          <a:blip r:embed="rId2" cstate="print"/>
          <a:srcRect/>
          <a:stretch>
            <a:fillRect/>
          </a:stretch>
        </p:blipFill>
        <p:spPr bwMode="auto">
          <a:xfrm>
            <a:off x="395536" y="1556794"/>
            <a:ext cx="4378275" cy="50851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p:nvPr/>
        </p:nvPicPr>
        <p:blipFill>
          <a:blip r:embed="rId3" cstate="print"/>
          <a:srcRect/>
          <a:stretch>
            <a:fillRect/>
          </a:stretch>
        </p:blipFill>
        <p:spPr bwMode="auto">
          <a:xfrm>
            <a:off x="5004048" y="2852936"/>
            <a:ext cx="3888432" cy="25922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cstate="print"/>
          <a:srcRect/>
          <a:stretch>
            <a:fillRect/>
          </a:stretch>
        </p:blipFill>
        <p:spPr bwMode="auto">
          <a:xfrm>
            <a:off x="323528" y="1052736"/>
            <a:ext cx="8352928" cy="2952328"/>
          </a:xfrm>
          <a:prstGeom prst="rect">
            <a:avLst/>
          </a:prstGeom>
          <a:noFill/>
          <a:ln w="9525">
            <a:noFill/>
            <a:miter lim="800000"/>
            <a:headEnd/>
            <a:tailEnd/>
          </a:ln>
        </p:spPr>
      </p:pic>
      <p:pic>
        <p:nvPicPr>
          <p:cNvPr id="7" name="Picture 6"/>
          <p:cNvPicPr/>
          <p:nvPr/>
        </p:nvPicPr>
        <p:blipFill>
          <a:blip r:embed="rId3" cstate="print"/>
          <a:srcRect/>
          <a:stretch>
            <a:fillRect/>
          </a:stretch>
        </p:blipFill>
        <p:spPr bwMode="auto">
          <a:xfrm>
            <a:off x="539552" y="3861048"/>
            <a:ext cx="8136904" cy="29969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p:nvPr/>
        </p:nvPicPr>
        <p:blipFill>
          <a:blip r:embed="rId2" cstate="print"/>
          <a:srcRect/>
          <a:stretch>
            <a:fillRect/>
          </a:stretch>
        </p:blipFill>
        <p:spPr bwMode="auto">
          <a:xfrm>
            <a:off x="395536" y="1124744"/>
            <a:ext cx="8496944" cy="2592288"/>
          </a:xfrm>
          <a:prstGeom prst="rect">
            <a:avLst/>
          </a:prstGeom>
          <a:noFill/>
          <a:ln w="9525">
            <a:noFill/>
            <a:miter lim="800000"/>
            <a:headEnd/>
            <a:tailEnd/>
          </a:ln>
        </p:spPr>
      </p:pic>
      <p:pic>
        <p:nvPicPr>
          <p:cNvPr id="4" name="Picture 3"/>
          <p:cNvPicPr/>
          <p:nvPr/>
        </p:nvPicPr>
        <p:blipFill>
          <a:blip r:embed="rId3" cstate="print"/>
          <a:srcRect/>
          <a:stretch>
            <a:fillRect/>
          </a:stretch>
        </p:blipFill>
        <p:spPr bwMode="auto">
          <a:xfrm>
            <a:off x="5255568" y="548680"/>
            <a:ext cx="3888432" cy="2016224"/>
          </a:xfrm>
          <a:prstGeom prst="rect">
            <a:avLst/>
          </a:prstGeom>
          <a:noFill/>
          <a:ln w="9525">
            <a:noFill/>
            <a:miter lim="800000"/>
            <a:headEnd/>
            <a:tailEnd/>
          </a:ln>
        </p:spPr>
      </p:pic>
      <p:pic>
        <p:nvPicPr>
          <p:cNvPr id="5" name="Picture 6"/>
          <p:cNvPicPr/>
          <p:nvPr/>
        </p:nvPicPr>
        <p:blipFill>
          <a:blip r:embed="rId4" cstate="print"/>
          <a:srcRect/>
          <a:stretch>
            <a:fillRect/>
          </a:stretch>
        </p:blipFill>
        <p:spPr bwMode="auto">
          <a:xfrm>
            <a:off x="323528" y="3573017"/>
            <a:ext cx="8424936"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899592" y="764704"/>
          <a:ext cx="7920880" cy="1730138"/>
        </p:xfrm>
        <a:graphic>
          <a:graphicData uri="http://schemas.openxmlformats.org/drawingml/2006/table">
            <a:tbl>
              <a:tblPr rtl="1"/>
              <a:tblGrid>
                <a:gridCol w="3859322"/>
                <a:gridCol w="4061558"/>
              </a:tblGrid>
              <a:tr h="432048">
                <a:tc>
                  <a:txBody>
                    <a:bodyPr/>
                    <a:lstStyle/>
                    <a:p>
                      <a:pPr marR="133985" algn="ctr" rtl="0">
                        <a:lnSpc>
                          <a:spcPct val="115000"/>
                        </a:lnSpc>
                        <a:spcAft>
                          <a:spcPts val="0"/>
                        </a:spcAft>
                      </a:pPr>
                      <a:r>
                        <a:rPr lang="en-US" sz="1400" b="1" dirty="0">
                          <a:solidFill>
                            <a:srgbClr val="FFFFFF"/>
                          </a:solidFill>
                          <a:latin typeface="Calibri"/>
                          <a:ea typeface="Times New Roman"/>
                          <a:cs typeface="Arial"/>
                        </a:rPr>
                        <a:t>La</a:t>
                      </a:r>
                      <a:r>
                        <a:rPr lang="en-US" sz="1400" b="1" spc="-15" dirty="0">
                          <a:solidFill>
                            <a:srgbClr val="FFFFFF"/>
                          </a:solidFill>
                          <a:latin typeface="Calibri"/>
                          <a:ea typeface="Times New Roman"/>
                          <a:cs typeface="Arial"/>
                        </a:rPr>
                        <a:t>y</a:t>
                      </a:r>
                      <a:r>
                        <a:rPr lang="en-US" sz="1400" b="1" dirty="0">
                          <a:solidFill>
                            <a:srgbClr val="FFFFFF"/>
                          </a:solidFill>
                          <a:latin typeface="Calibri"/>
                          <a:ea typeface="Times New Roman"/>
                          <a:cs typeface="Arial"/>
                        </a:rPr>
                        <a:t>e</a:t>
                      </a:r>
                      <a:r>
                        <a:rPr lang="en-US" sz="1400" b="1" spc="5" dirty="0">
                          <a:solidFill>
                            <a:srgbClr val="FFFFFF"/>
                          </a:solidFill>
                          <a:latin typeface="Calibri"/>
                          <a:ea typeface="Times New Roman"/>
                          <a:cs typeface="Arial"/>
                        </a:rPr>
                        <a:t>r</a:t>
                      </a:r>
                      <a:r>
                        <a:rPr lang="en-US" sz="1400" b="1" dirty="0">
                          <a:solidFill>
                            <a:srgbClr val="FFFFFF"/>
                          </a:solidFill>
                          <a:latin typeface="Calibri"/>
                          <a:ea typeface="Times New Roman"/>
                          <a:cs typeface="Arial"/>
                        </a:rPr>
                        <a:t>s</a:t>
                      </a:r>
                      <a:endParaRPr lang="en-US" sz="1100" dirty="0">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marR="133985" algn="ctr" rtl="0">
                        <a:lnSpc>
                          <a:spcPct val="115000"/>
                        </a:lnSpc>
                        <a:spcAft>
                          <a:spcPts val="0"/>
                        </a:spcAft>
                      </a:pPr>
                      <a:r>
                        <a:rPr lang="en-US" sz="1400" b="1">
                          <a:solidFill>
                            <a:srgbClr val="FFFFFF"/>
                          </a:solidFill>
                          <a:latin typeface="Calibri"/>
                          <a:ea typeface="Times New Roman"/>
                          <a:cs typeface="Arial"/>
                        </a:rPr>
                        <a:t>S</a:t>
                      </a:r>
                      <a:r>
                        <a:rPr lang="en-US" sz="1400" b="1" spc="5">
                          <a:solidFill>
                            <a:srgbClr val="FFFFFF"/>
                          </a:solidFill>
                          <a:latin typeface="Calibri"/>
                          <a:ea typeface="Times New Roman"/>
                          <a:cs typeface="Arial"/>
                        </a:rPr>
                        <a:t>T</a:t>
                      </a:r>
                      <a:r>
                        <a:rPr lang="en-US" sz="1400" b="1">
                          <a:solidFill>
                            <a:srgbClr val="FFFFFF"/>
                          </a:solidFill>
                          <a:latin typeface="Calibri"/>
                          <a:ea typeface="Times New Roman"/>
                          <a:cs typeface="Arial"/>
                        </a:rPr>
                        <a:t>C</a:t>
                      </a:r>
                      <a:r>
                        <a:rPr lang="en-US" sz="1400" b="1" spc="-10">
                          <a:solidFill>
                            <a:srgbClr val="FFFFFF"/>
                          </a:solidFill>
                          <a:latin typeface="Calibri"/>
                          <a:ea typeface="Times New Roman"/>
                          <a:cs typeface="Arial"/>
                        </a:rPr>
                        <a:t>(</a:t>
                      </a:r>
                      <a:r>
                        <a:rPr lang="en-US" sz="1400" b="1">
                          <a:solidFill>
                            <a:srgbClr val="FFFFFF"/>
                          </a:solidFill>
                          <a:latin typeface="Calibri"/>
                          <a:ea typeface="Times New Roman"/>
                          <a:cs typeface="Arial"/>
                        </a:rPr>
                        <a:t>dB)</a:t>
                      </a:r>
                      <a:endParaRPr lang="en-US" sz="1100">
                        <a:latin typeface="Calibri"/>
                        <a:ea typeface="Calibri"/>
                        <a:cs typeface="Arial"/>
                      </a:endParaRP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1298090">
                <a:tc>
                  <a:txBody>
                    <a:bodyPr/>
                    <a:lstStyle/>
                    <a:p>
                      <a:pPr algn="ctr" rtl="0">
                        <a:lnSpc>
                          <a:spcPct val="115000"/>
                        </a:lnSpc>
                        <a:spcAft>
                          <a:spcPts val="0"/>
                        </a:spcAft>
                      </a:pPr>
                      <a:endParaRPr lang="en-US" sz="1100" dirty="0">
                        <a:latin typeface="Calibri"/>
                        <a:ea typeface="Calibri"/>
                        <a:cs typeface="Arial"/>
                      </a:endParaRPr>
                    </a:p>
                  </a:txBody>
                  <a:tcPr marL="68580" marR="68580" marT="0" marB="0">
                    <a:lnL w="12700" cap="flat" cmpd="sng" algn="ctr">
                      <a:solidFill>
                        <a:srgbClr val="92CDDC"/>
                      </a:solidFill>
                      <a:prstDash val="solid"/>
                      <a:round/>
                      <a:headEnd type="none" w="med" len="med"/>
                      <a:tailEnd type="none" w="med" len="med"/>
                    </a:lnL>
                    <a:lnR w="12700" cap="flat" cmpd="sng" algn="ctr">
                      <a:solidFill>
                        <a:srgbClr val="92CDDC"/>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92CDDC"/>
                      </a:solidFill>
                      <a:prstDash val="solid"/>
                      <a:round/>
                      <a:headEnd type="none" w="med" len="med"/>
                      <a:tailEnd type="none" w="med" len="med"/>
                    </a:lnB>
                    <a:solidFill>
                      <a:srgbClr val="DAEEF3"/>
                    </a:solidFill>
                  </a:tcPr>
                </a:tc>
                <a:tc>
                  <a:txBody>
                    <a:bodyPr/>
                    <a:lstStyle/>
                    <a:p>
                      <a:pPr marR="133985" algn="ctr" rtl="1">
                        <a:lnSpc>
                          <a:spcPct val="115000"/>
                        </a:lnSpc>
                        <a:spcAft>
                          <a:spcPts val="0"/>
                        </a:spcAft>
                      </a:pPr>
                      <a:endParaRPr lang="ar-SA" sz="1200" dirty="0">
                        <a:latin typeface="Calibri"/>
                        <a:ea typeface="Times New Roman"/>
                        <a:cs typeface="Times New Roman"/>
                      </a:endParaRPr>
                    </a:p>
                    <a:p>
                      <a:pPr marR="133985" algn="ctr" rtl="0">
                        <a:lnSpc>
                          <a:spcPct val="115000"/>
                        </a:lnSpc>
                        <a:spcAft>
                          <a:spcPts val="0"/>
                        </a:spcAft>
                      </a:pPr>
                      <a:r>
                        <a:rPr lang="en-US" sz="2600" dirty="0">
                          <a:latin typeface="Calibri"/>
                          <a:ea typeface="Calibri"/>
                          <a:cs typeface="Times New Roman"/>
                        </a:rPr>
                        <a:t>STC = 54 &gt; 40 acceptable</a:t>
                      </a:r>
                      <a:endParaRPr lang="en-US" sz="2600" dirty="0">
                        <a:latin typeface="Calibri"/>
                        <a:ea typeface="Calibri"/>
                        <a:cs typeface="Arial"/>
                      </a:endParaRPr>
                    </a:p>
                  </a:txBody>
                  <a:tcPr marL="68580" marR="68580" marT="0" marB="0">
                    <a:lnL w="12700" cap="flat" cmpd="sng" algn="ctr">
                      <a:solidFill>
                        <a:srgbClr val="92CDDC"/>
                      </a:solidFill>
                      <a:prstDash val="solid"/>
                      <a:round/>
                      <a:headEnd type="none" w="med" len="med"/>
                      <a:tailEnd type="none" w="med" len="med"/>
                    </a:lnL>
                    <a:lnR w="12700" cap="flat" cmpd="sng" algn="ctr">
                      <a:solidFill>
                        <a:srgbClr val="92CDDC"/>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92CDDC"/>
                      </a:solidFill>
                      <a:prstDash val="solid"/>
                      <a:round/>
                      <a:headEnd type="none" w="med" len="med"/>
                      <a:tailEnd type="none" w="med" len="med"/>
                    </a:lnB>
                    <a:solidFill>
                      <a:srgbClr val="DAEEF3"/>
                    </a:solidFill>
                  </a:tcPr>
                </a:tc>
              </a:tr>
            </a:tbl>
          </a:graphicData>
        </a:graphic>
      </p:graphicFrame>
      <p:pic>
        <p:nvPicPr>
          <p:cNvPr id="30721" name="Picture 35873"/>
          <p:cNvPicPr>
            <a:picLocks noChangeAspect="1" noChangeArrowheads="1"/>
          </p:cNvPicPr>
          <p:nvPr/>
        </p:nvPicPr>
        <p:blipFill>
          <a:blip r:embed="rId2" cstate="print"/>
          <a:srcRect/>
          <a:stretch>
            <a:fillRect/>
          </a:stretch>
        </p:blipFill>
        <p:spPr bwMode="auto">
          <a:xfrm>
            <a:off x="5652120" y="1268762"/>
            <a:ext cx="1944216" cy="1220617"/>
          </a:xfrm>
          <a:prstGeom prst="rect">
            <a:avLst/>
          </a:prstGeom>
          <a:noFill/>
        </p:spPr>
      </p:pic>
      <p:graphicFrame>
        <p:nvGraphicFramePr>
          <p:cNvPr id="6" name="Table 5"/>
          <p:cNvGraphicFramePr>
            <a:graphicFrameLocks noGrp="1"/>
          </p:cNvGraphicFramePr>
          <p:nvPr/>
        </p:nvGraphicFramePr>
        <p:xfrm>
          <a:off x="899592" y="2564904"/>
          <a:ext cx="7992888" cy="1872209"/>
        </p:xfrm>
        <a:graphic>
          <a:graphicData uri="http://schemas.openxmlformats.org/drawingml/2006/table">
            <a:tbl>
              <a:tblPr rtl="1"/>
              <a:tblGrid>
                <a:gridCol w="3996444"/>
                <a:gridCol w="3996444"/>
              </a:tblGrid>
              <a:tr h="423700">
                <a:tc>
                  <a:txBody>
                    <a:bodyPr/>
                    <a:lstStyle/>
                    <a:p>
                      <a:pPr algn="ctr" rtl="0">
                        <a:lnSpc>
                          <a:spcPct val="115000"/>
                        </a:lnSpc>
                        <a:spcAft>
                          <a:spcPts val="0"/>
                        </a:spcAft>
                      </a:pPr>
                      <a:r>
                        <a:rPr lang="en-US" sz="1400" b="1" dirty="0">
                          <a:solidFill>
                            <a:srgbClr val="FFFFFF"/>
                          </a:solidFill>
                          <a:latin typeface="Calibri"/>
                          <a:ea typeface="Times New Roman"/>
                          <a:cs typeface="Arial"/>
                        </a:rPr>
                        <a:t>La</a:t>
                      </a:r>
                      <a:r>
                        <a:rPr lang="en-US" sz="1400" b="1" spc="-15" dirty="0">
                          <a:solidFill>
                            <a:srgbClr val="FFFFFF"/>
                          </a:solidFill>
                          <a:latin typeface="Calibri"/>
                          <a:ea typeface="Times New Roman"/>
                          <a:cs typeface="Arial"/>
                        </a:rPr>
                        <a:t>y</a:t>
                      </a:r>
                      <a:r>
                        <a:rPr lang="en-US" sz="1400" b="1" dirty="0">
                          <a:solidFill>
                            <a:srgbClr val="FFFFFF"/>
                          </a:solidFill>
                          <a:latin typeface="Calibri"/>
                          <a:ea typeface="Times New Roman"/>
                          <a:cs typeface="Arial"/>
                        </a:rPr>
                        <a:t>e</a:t>
                      </a:r>
                      <a:r>
                        <a:rPr lang="en-US" sz="1400" b="1" spc="5" dirty="0">
                          <a:solidFill>
                            <a:srgbClr val="FFFFFF"/>
                          </a:solidFill>
                          <a:latin typeface="Calibri"/>
                          <a:ea typeface="Times New Roman"/>
                          <a:cs typeface="Arial"/>
                        </a:rPr>
                        <a:t>r</a:t>
                      </a:r>
                      <a:r>
                        <a:rPr lang="en-US" sz="1400" b="1" dirty="0">
                          <a:solidFill>
                            <a:srgbClr val="FFFFFF"/>
                          </a:solidFill>
                          <a:latin typeface="Calibri"/>
                          <a:ea typeface="Times New Roman"/>
                          <a:cs typeface="Arial"/>
                        </a:rPr>
                        <a:t>s</a:t>
                      </a:r>
                      <a:endParaRPr lang="en-US" sz="1100" dirty="0">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400" b="1" dirty="0">
                          <a:solidFill>
                            <a:srgbClr val="FFFFFF"/>
                          </a:solidFill>
                          <a:latin typeface="Calibri"/>
                          <a:ea typeface="Times New Roman"/>
                          <a:cs typeface="Arial"/>
                        </a:rPr>
                        <a:t>S</a:t>
                      </a:r>
                      <a:r>
                        <a:rPr lang="en-US" sz="1400" b="1" spc="5" dirty="0">
                          <a:solidFill>
                            <a:srgbClr val="FFFFFF"/>
                          </a:solidFill>
                          <a:latin typeface="Calibri"/>
                          <a:ea typeface="Times New Roman"/>
                          <a:cs typeface="Arial"/>
                        </a:rPr>
                        <a:t>T</a:t>
                      </a:r>
                      <a:r>
                        <a:rPr lang="en-US" sz="1400" b="1" dirty="0">
                          <a:solidFill>
                            <a:srgbClr val="FFFFFF"/>
                          </a:solidFill>
                          <a:latin typeface="Calibri"/>
                          <a:ea typeface="Times New Roman"/>
                          <a:cs typeface="Arial"/>
                        </a:rPr>
                        <a:t>C</a:t>
                      </a:r>
                      <a:r>
                        <a:rPr lang="en-US" sz="1400" b="1" spc="-10" dirty="0">
                          <a:solidFill>
                            <a:srgbClr val="FFFFFF"/>
                          </a:solidFill>
                          <a:latin typeface="Calibri"/>
                          <a:ea typeface="Times New Roman"/>
                          <a:cs typeface="Arial"/>
                        </a:rPr>
                        <a:t>(</a:t>
                      </a:r>
                      <a:r>
                        <a:rPr lang="en-US" sz="1400" b="1" dirty="0">
                          <a:solidFill>
                            <a:srgbClr val="FFFFFF"/>
                          </a:solidFill>
                          <a:latin typeface="Calibri"/>
                          <a:ea typeface="Times New Roman"/>
                          <a:cs typeface="Arial"/>
                        </a:rPr>
                        <a:t>dB)</a:t>
                      </a:r>
                      <a:endParaRPr lang="en-US" sz="1100" dirty="0">
                        <a:latin typeface="Calibri"/>
                        <a:ea typeface="Calibri"/>
                        <a:cs typeface="Arial"/>
                      </a:endParaRP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1448509">
                <a:tc>
                  <a:txBody>
                    <a:bodyPr/>
                    <a:lstStyle/>
                    <a:p>
                      <a:pPr algn="ctr" rtl="0">
                        <a:lnSpc>
                          <a:spcPct val="115000"/>
                        </a:lnSpc>
                        <a:spcAft>
                          <a:spcPts val="0"/>
                        </a:spcAft>
                      </a:pPr>
                      <a:endParaRPr lang="en-US" sz="1100" dirty="0">
                        <a:latin typeface="Calibri"/>
                        <a:ea typeface="Calibri"/>
                        <a:cs typeface="Arial"/>
                      </a:endParaRPr>
                    </a:p>
                  </a:txBody>
                  <a:tcPr marL="68580" marR="68580" marT="0" marB="0">
                    <a:lnL w="12700" cap="flat" cmpd="sng" algn="ctr">
                      <a:solidFill>
                        <a:srgbClr val="92CDDC"/>
                      </a:solidFill>
                      <a:prstDash val="solid"/>
                      <a:round/>
                      <a:headEnd type="none" w="med" len="med"/>
                      <a:tailEnd type="none" w="med" len="med"/>
                    </a:lnL>
                    <a:lnR w="12700" cap="flat" cmpd="sng" algn="ctr">
                      <a:solidFill>
                        <a:srgbClr val="92CDDC"/>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92CDDC"/>
                      </a:solidFill>
                      <a:prstDash val="solid"/>
                      <a:round/>
                      <a:headEnd type="none" w="med" len="med"/>
                      <a:tailEnd type="none" w="med" len="med"/>
                    </a:lnB>
                    <a:solidFill>
                      <a:srgbClr val="DAEEF3"/>
                    </a:solidFill>
                  </a:tcPr>
                </a:tc>
                <a:tc>
                  <a:txBody>
                    <a:bodyPr/>
                    <a:lstStyle/>
                    <a:p>
                      <a:pPr algn="ctr" rtl="0">
                        <a:lnSpc>
                          <a:spcPct val="115000"/>
                        </a:lnSpc>
                        <a:spcAft>
                          <a:spcPts val="0"/>
                        </a:spcAft>
                      </a:pPr>
                      <a:r>
                        <a:rPr lang="en-US" sz="1600" dirty="0">
                          <a:latin typeface="Calibri"/>
                          <a:ea typeface="Calibri"/>
                          <a:cs typeface="Times New Roman"/>
                        </a:rPr>
                        <a:t>STC = 38 &lt; 40 not acceptable</a:t>
                      </a:r>
                      <a:endParaRPr lang="en-US" sz="1600" dirty="0">
                        <a:latin typeface="Calibri"/>
                        <a:ea typeface="Calibri"/>
                        <a:cs typeface="Arial"/>
                      </a:endParaRPr>
                    </a:p>
                    <a:p>
                      <a:pPr algn="ctr" rtl="0">
                        <a:lnSpc>
                          <a:spcPct val="115000"/>
                        </a:lnSpc>
                        <a:spcAft>
                          <a:spcPts val="0"/>
                        </a:spcAft>
                      </a:pPr>
                      <a:r>
                        <a:rPr lang="en-US" sz="1600" dirty="0">
                          <a:latin typeface="Calibri"/>
                          <a:ea typeface="Calibri"/>
                          <a:cs typeface="Times New Roman"/>
                        </a:rPr>
                        <a:t>need for modification</a:t>
                      </a:r>
                      <a:endParaRPr lang="en-US" sz="1600" dirty="0">
                        <a:latin typeface="Calibri"/>
                        <a:ea typeface="Calibri"/>
                        <a:cs typeface="Arial"/>
                      </a:endParaRPr>
                    </a:p>
                    <a:p>
                      <a:pPr algn="ctr" rtl="0">
                        <a:lnSpc>
                          <a:spcPct val="115000"/>
                        </a:lnSpc>
                        <a:spcAft>
                          <a:spcPts val="0"/>
                        </a:spcAft>
                      </a:pPr>
                      <a:r>
                        <a:rPr lang="en-US" sz="1600" dirty="0">
                          <a:latin typeface="Calibri"/>
                          <a:ea typeface="Calibri"/>
                          <a:cs typeface="Times New Roman"/>
                        </a:rPr>
                        <a:t>Add plaster via resilient mounting:</a:t>
                      </a:r>
                      <a:endParaRPr lang="en-US" sz="1600" dirty="0">
                        <a:latin typeface="Calibri"/>
                        <a:ea typeface="Calibri"/>
                        <a:cs typeface="Arial"/>
                      </a:endParaRPr>
                    </a:p>
                    <a:p>
                      <a:pPr algn="ctr" rtl="0">
                        <a:lnSpc>
                          <a:spcPct val="115000"/>
                        </a:lnSpc>
                        <a:spcAft>
                          <a:spcPts val="0"/>
                        </a:spcAft>
                      </a:pPr>
                      <a:r>
                        <a:rPr lang="en-US" sz="1600" dirty="0">
                          <a:latin typeface="Calibri"/>
                          <a:ea typeface="Calibri"/>
                          <a:cs typeface="Times New Roman"/>
                        </a:rPr>
                        <a:t>One side +10</a:t>
                      </a:r>
                      <a:endParaRPr lang="en-US" sz="1600" dirty="0">
                        <a:latin typeface="Calibri"/>
                        <a:ea typeface="Calibri"/>
                        <a:cs typeface="Arial"/>
                      </a:endParaRPr>
                    </a:p>
                    <a:p>
                      <a:pPr algn="ctr" rtl="0">
                        <a:lnSpc>
                          <a:spcPct val="115000"/>
                        </a:lnSpc>
                        <a:spcAft>
                          <a:spcPts val="0"/>
                        </a:spcAft>
                      </a:pPr>
                      <a:r>
                        <a:rPr lang="en-US" sz="1600" dirty="0">
                          <a:latin typeface="Calibri"/>
                          <a:ea typeface="Calibri"/>
                          <a:cs typeface="Times New Roman"/>
                        </a:rPr>
                        <a:t>STC = 48 &gt; 40 acceptable</a:t>
                      </a:r>
                      <a:endParaRPr lang="en-US" sz="1600" dirty="0">
                        <a:latin typeface="Calibri"/>
                        <a:ea typeface="Calibri"/>
                        <a:cs typeface="Arial"/>
                      </a:endParaRPr>
                    </a:p>
                  </a:txBody>
                  <a:tcPr marL="68580" marR="68580" marT="0" marB="0">
                    <a:lnL w="12700" cap="flat" cmpd="sng" algn="ctr">
                      <a:solidFill>
                        <a:srgbClr val="92CDDC"/>
                      </a:solidFill>
                      <a:prstDash val="solid"/>
                      <a:round/>
                      <a:headEnd type="none" w="med" len="med"/>
                      <a:tailEnd type="none" w="med" len="med"/>
                    </a:lnL>
                    <a:lnR w="12700" cap="flat" cmpd="sng" algn="ctr">
                      <a:solidFill>
                        <a:srgbClr val="92CDDC"/>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92CDDC"/>
                      </a:solidFill>
                      <a:prstDash val="solid"/>
                      <a:round/>
                      <a:headEnd type="none" w="med" len="med"/>
                      <a:tailEnd type="none" w="med" len="med"/>
                    </a:lnB>
                    <a:solidFill>
                      <a:srgbClr val="DAEEF3"/>
                    </a:solidFill>
                  </a:tcPr>
                </a:tc>
              </a:tr>
            </a:tbl>
          </a:graphicData>
        </a:graphic>
      </p:graphicFrame>
      <p:pic>
        <p:nvPicPr>
          <p:cNvPr id="30722" name="Picture 35874"/>
          <p:cNvPicPr>
            <a:picLocks noChangeAspect="1" noChangeArrowheads="1"/>
          </p:cNvPicPr>
          <p:nvPr/>
        </p:nvPicPr>
        <p:blipFill>
          <a:blip r:embed="rId3" cstate="print"/>
          <a:srcRect/>
          <a:stretch>
            <a:fillRect/>
          </a:stretch>
        </p:blipFill>
        <p:spPr bwMode="auto">
          <a:xfrm>
            <a:off x="5652120" y="2996952"/>
            <a:ext cx="2021368" cy="1296144"/>
          </a:xfrm>
          <a:prstGeom prst="rect">
            <a:avLst/>
          </a:prstGeom>
          <a:noFill/>
        </p:spPr>
      </p:pic>
      <p:graphicFrame>
        <p:nvGraphicFramePr>
          <p:cNvPr id="7" name="Content Placeholder 3"/>
          <p:cNvGraphicFramePr>
            <a:graphicFrameLocks/>
          </p:cNvGraphicFramePr>
          <p:nvPr/>
        </p:nvGraphicFramePr>
        <p:xfrm>
          <a:off x="899592" y="4581130"/>
          <a:ext cx="7992888" cy="1872208"/>
        </p:xfrm>
        <a:graphic>
          <a:graphicData uri="http://schemas.openxmlformats.org/drawingml/2006/table">
            <a:tbl>
              <a:tblPr rtl="1"/>
              <a:tblGrid>
                <a:gridCol w="3996444"/>
                <a:gridCol w="3996444"/>
              </a:tblGrid>
              <a:tr h="444252">
                <a:tc>
                  <a:txBody>
                    <a:bodyPr/>
                    <a:lstStyle/>
                    <a:p>
                      <a:pPr algn="ctr" rtl="0">
                        <a:lnSpc>
                          <a:spcPct val="115000"/>
                        </a:lnSpc>
                        <a:spcAft>
                          <a:spcPts val="0"/>
                        </a:spcAft>
                      </a:pPr>
                      <a:r>
                        <a:rPr lang="en-US" sz="1400" b="1" dirty="0">
                          <a:solidFill>
                            <a:srgbClr val="FFFFFF"/>
                          </a:solidFill>
                          <a:latin typeface="Calibri"/>
                          <a:ea typeface="Times New Roman"/>
                          <a:cs typeface="Arial"/>
                        </a:rPr>
                        <a:t>La</a:t>
                      </a:r>
                      <a:r>
                        <a:rPr lang="en-US" sz="1400" b="1" spc="-15" dirty="0">
                          <a:solidFill>
                            <a:srgbClr val="FFFFFF"/>
                          </a:solidFill>
                          <a:latin typeface="Calibri"/>
                          <a:ea typeface="Times New Roman"/>
                          <a:cs typeface="Arial"/>
                        </a:rPr>
                        <a:t>y</a:t>
                      </a:r>
                      <a:r>
                        <a:rPr lang="en-US" sz="1400" b="1" dirty="0">
                          <a:solidFill>
                            <a:srgbClr val="FFFFFF"/>
                          </a:solidFill>
                          <a:latin typeface="Calibri"/>
                          <a:ea typeface="Times New Roman"/>
                          <a:cs typeface="Arial"/>
                        </a:rPr>
                        <a:t>e</a:t>
                      </a:r>
                      <a:r>
                        <a:rPr lang="en-US" sz="1400" b="1" spc="5" dirty="0">
                          <a:solidFill>
                            <a:srgbClr val="FFFFFF"/>
                          </a:solidFill>
                          <a:latin typeface="Calibri"/>
                          <a:ea typeface="Times New Roman"/>
                          <a:cs typeface="Arial"/>
                        </a:rPr>
                        <a:t>r</a:t>
                      </a:r>
                      <a:r>
                        <a:rPr lang="en-US" sz="1400" b="1" dirty="0">
                          <a:solidFill>
                            <a:srgbClr val="FFFFFF"/>
                          </a:solidFill>
                          <a:latin typeface="Calibri"/>
                          <a:ea typeface="Times New Roman"/>
                          <a:cs typeface="Arial"/>
                        </a:rPr>
                        <a:t>s</a:t>
                      </a:r>
                      <a:endParaRPr lang="en-US" sz="1100" dirty="0">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a:noFill/>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c>
                  <a:txBody>
                    <a:bodyPr/>
                    <a:lstStyle/>
                    <a:p>
                      <a:pPr algn="ctr" rtl="0">
                        <a:lnSpc>
                          <a:spcPct val="115000"/>
                        </a:lnSpc>
                        <a:spcAft>
                          <a:spcPts val="0"/>
                        </a:spcAft>
                      </a:pPr>
                      <a:r>
                        <a:rPr lang="en-US" sz="1400" b="1">
                          <a:solidFill>
                            <a:srgbClr val="FFFFFF"/>
                          </a:solidFill>
                          <a:latin typeface="Calibri"/>
                          <a:ea typeface="Times New Roman"/>
                          <a:cs typeface="Arial"/>
                        </a:rPr>
                        <a:t>Values</a:t>
                      </a:r>
                      <a:endParaRPr lang="en-US" sz="1100">
                        <a:latin typeface="Calibri"/>
                        <a:ea typeface="Calibri"/>
                        <a:cs typeface="Arial"/>
                      </a:endParaRPr>
                    </a:p>
                  </a:txBody>
                  <a:tcPr marL="68580" marR="68580" marT="0" marB="0">
                    <a:lnL>
                      <a:noFill/>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4BACC6"/>
                    </a:solidFill>
                  </a:tcPr>
                </a:tc>
              </a:tr>
              <a:tr h="1427956">
                <a:tc>
                  <a:txBody>
                    <a:bodyPr/>
                    <a:lstStyle/>
                    <a:p>
                      <a:pPr algn="ctr" rtl="0">
                        <a:lnSpc>
                          <a:spcPct val="115000"/>
                        </a:lnSpc>
                        <a:spcAft>
                          <a:spcPts val="0"/>
                        </a:spcAft>
                      </a:pPr>
                      <a:endParaRPr lang="en-US" sz="1100">
                        <a:latin typeface="Calibri"/>
                        <a:ea typeface="Calibri"/>
                        <a:cs typeface="Arial"/>
                      </a:endParaRPr>
                    </a:p>
                  </a:txBody>
                  <a:tcPr marL="68580" marR="68580" marT="0" marB="0">
                    <a:lnL w="12700" cap="flat" cmpd="sng" algn="ctr">
                      <a:solidFill>
                        <a:srgbClr val="92CDDC"/>
                      </a:solidFill>
                      <a:prstDash val="solid"/>
                      <a:round/>
                      <a:headEnd type="none" w="med" len="med"/>
                      <a:tailEnd type="none" w="med" len="med"/>
                    </a:lnL>
                    <a:lnR w="12700" cap="flat" cmpd="sng" algn="ctr">
                      <a:solidFill>
                        <a:srgbClr val="92CDDC"/>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92CDDC"/>
                      </a:solidFill>
                      <a:prstDash val="solid"/>
                      <a:round/>
                      <a:headEnd type="none" w="med" len="med"/>
                      <a:tailEnd type="none" w="med" len="med"/>
                    </a:lnB>
                    <a:solidFill>
                      <a:srgbClr val="DAEEF3"/>
                    </a:solidFill>
                  </a:tcPr>
                </a:tc>
                <a:tc>
                  <a:txBody>
                    <a:bodyPr/>
                    <a:lstStyle/>
                    <a:p>
                      <a:pPr algn="ctr" rtl="1">
                        <a:lnSpc>
                          <a:spcPct val="115000"/>
                        </a:lnSpc>
                        <a:spcAft>
                          <a:spcPts val="0"/>
                        </a:spcAft>
                      </a:pPr>
                      <a:endParaRPr lang="ar-SA" sz="1400" dirty="0">
                        <a:latin typeface="Calibri"/>
                        <a:ea typeface="Times New Roman"/>
                        <a:cs typeface="Times New Roman"/>
                      </a:endParaRPr>
                    </a:p>
                    <a:p>
                      <a:pPr algn="ctr" rtl="0">
                        <a:lnSpc>
                          <a:spcPct val="115000"/>
                        </a:lnSpc>
                        <a:spcAft>
                          <a:spcPts val="0"/>
                        </a:spcAft>
                      </a:pPr>
                      <a:r>
                        <a:rPr lang="en-US" sz="1400" dirty="0">
                          <a:latin typeface="Calibri"/>
                          <a:ea typeface="Calibri"/>
                          <a:cs typeface="Times New Roman"/>
                        </a:rPr>
                        <a:t>STC = 62 &gt; 40 not acceptable</a:t>
                      </a:r>
                      <a:endParaRPr lang="en-US" sz="1400" dirty="0">
                        <a:latin typeface="Calibri"/>
                        <a:ea typeface="Calibri"/>
                        <a:cs typeface="Arial"/>
                      </a:endParaRPr>
                    </a:p>
                    <a:p>
                      <a:pPr algn="ctr" rtl="0">
                        <a:lnSpc>
                          <a:spcPct val="115000"/>
                        </a:lnSpc>
                        <a:spcAft>
                          <a:spcPts val="0"/>
                        </a:spcAft>
                      </a:pPr>
                      <a:r>
                        <a:rPr lang="en-US" sz="1400" dirty="0">
                          <a:latin typeface="Calibri"/>
                          <a:ea typeface="Calibri"/>
                          <a:cs typeface="Times New Roman"/>
                        </a:rPr>
                        <a:t>IIC = 56 &gt; 40 acceptable</a:t>
                      </a:r>
                      <a:endParaRPr lang="en-US" sz="1400" dirty="0">
                        <a:latin typeface="Calibri"/>
                        <a:ea typeface="Calibri"/>
                        <a:cs typeface="Arial"/>
                      </a:endParaRPr>
                    </a:p>
                    <a:p>
                      <a:pPr algn="ctr" rtl="0">
                        <a:lnSpc>
                          <a:spcPct val="115000"/>
                        </a:lnSpc>
                        <a:spcAft>
                          <a:spcPts val="0"/>
                        </a:spcAft>
                      </a:pPr>
                      <a:r>
                        <a:rPr lang="en-US" sz="1400" dirty="0">
                          <a:latin typeface="Calibri"/>
                          <a:ea typeface="Calibri"/>
                          <a:cs typeface="Times New Roman"/>
                        </a:rPr>
                        <a:t>No need for modification.</a:t>
                      </a:r>
                      <a:endParaRPr lang="en-US" sz="1400" dirty="0">
                        <a:latin typeface="Calibri"/>
                        <a:ea typeface="Calibri"/>
                        <a:cs typeface="Arial"/>
                      </a:endParaRPr>
                    </a:p>
                  </a:txBody>
                  <a:tcPr marL="68580" marR="68580" marT="0" marB="0">
                    <a:lnL w="12700" cap="flat" cmpd="sng" algn="ctr">
                      <a:solidFill>
                        <a:srgbClr val="92CDDC"/>
                      </a:solidFill>
                      <a:prstDash val="solid"/>
                      <a:round/>
                      <a:headEnd type="none" w="med" len="med"/>
                      <a:tailEnd type="none" w="med" len="med"/>
                    </a:lnL>
                    <a:lnR w="12700" cap="flat" cmpd="sng" algn="ctr">
                      <a:solidFill>
                        <a:srgbClr val="92CDDC"/>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92CDDC"/>
                      </a:solidFill>
                      <a:prstDash val="solid"/>
                      <a:round/>
                      <a:headEnd type="none" w="med" len="med"/>
                      <a:tailEnd type="none" w="med" len="med"/>
                    </a:lnB>
                    <a:solidFill>
                      <a:srgbClr val="DAEEF3"/>
                    </a:solidFill>
                  </a:tcPr>
                </a:tc>
              </a:tr>
            </a:tbl>
          </a:graphicData>
        </a:graphic>
      </p:graphicFrame>
      <p:pic>
        <p:nvPicPr>
          <p:cNvPr id="8" name="Picture 35875"/>
          <p:cNvPicPr>
            <a:picLocks noChangeAspect="1" noChangeArrowheads="1"/>
          </p:cNvPicPr>
          <p:nvPr/>
        </p:nvPicPr>
        <p:blipFill>
          <a:blip r:embed="rId4" cstate="print"/>
          <a:srcRect/>
          <a:stretch>
            <a:fillRect/>
          </a:stretch>
        </p:blipFill>
        <p:spPr bwMode="auto">
          <a:xfrm>
            <a:off x="5794258" y="5062682"/>
            <a:ext cx="1946094" cy="1373713"/>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1"/>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bwMode="auto">
          <a:xfrm>
            <a:off x="5357818" y="2215062"/>
            <a:ext cx="3214710" cy="308614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Title 1"/>
          <p:cNvSpPr>
            <a:spLocks noGrp="1"/>
          </p:cNvSpPr>
          <p:nvPr>
            <p:ph type="title"/>
          </p:nvPr>
        </p:nvSpPr>
        <p:spPr>
          <a:xfrm>
            <a:off x="467544" y="1114409"/>
            <a:ext cx="8229600" cy="928696"/>
          </a:xfrm>
        </p:spPr>
        <p:txBody>
          <a:bodyPr>
            <a:normAutofit fontScale="90000"/>
          </a:bodyPr>
          <a:lstStyle/>
          <a:p>
            <a:r>
              <a:rPr lang="en-US" dirty="0" smtClean="0"/>
              <a:t/>
            </a:r>
            <a:br>
              <a:rPr lang="en-US" dirty="0" smtClean="0"/>
            </a:br>
            <a:r>
              <a:rPr lang="en-US" dirty="0" smtClean="0"/>
              <a:t/>
            </a:r>
            <a:br>
              <a:rPr lang="en-US" dirty="0" smtClean="0"/>
            </a:br>
            <a:r>
              <a:rPr lang="en-US" dirty="0" smtClean="0"/>
              <a:t>Loud Speakers:</a:t>
            </a:r>
            <a:br>
              <a:rPr lang="en-US" dirty="0" smtClean="0"/>
            </a:br>
            <a:endParaRPr lang="en-US" dirty="0"/>
          </a:p>
        </p:txBody>
      </p:sp>
      <p:sp>
        <p:nvSpPr>
          <p:cNvPr id="3" name="Content Placeholder 2"/>
          <p:cNvSpPr>
            <a:spLocks noGrp="1"/>
          </p:cNvSpPr>
          <p:nvPr>
            <p:ph idx="1"/>
          </p:nvPr>
        </p:nvSpPr>
        <p:spPr>
          <a:xfrm>
            <a:off x="285720" y="1196752"/>
            <a:ext cx="8339416" cy="5832205"/>
          </a:xfrm>
        </p:spPr>
        <p:txBody>
          <a:bodyPr>
            <a:normAutofit/>
          </a:bodyPr>
          <a:lstStyle/>
          <a:p>
            <a:r>
              <a:rPr lang="en-US" sz="2500" dirty="0" smtClean="0"/>
              <a:t>The following Loudspeaker was Chosen to be installed in the corridor:</a:t>
            </a:r>
            <a:endParaRPr lang="en-US" sz="2500" dirty="0"/>
          </a:p>
        </p:txBody>
      </p:sp>
      <p:pic>
        <p:nvPicPr>
          <p:cNvPr id="4" name="صورة 0"/>
          <p:cNvPicPr/>
          <p:nvPr/>
        </p:nvPicPr>
        <p:blipFill>
          <a:blip r:embed="rId3" cstate="print"/>
          <a:stretch>
            <a:fillRect/>
          </a:stretch>
        </p:blipFill>
        <p:spPr>
          <a:xfrm>
            <a:off x="5357818" y="4221088"/>
            <a:ext cx="1071570" cy="18002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p:nvPr/>
        </p:nvPicPr>
        <p:blipFill rotWithShape="1">
          <a:blip r:embed="rId4" cstate="print">
            <a:clrChange>
              <a:clrFrom>
                <a:srgbClr val="FFFFFF"/>
              </a:clrFrom>
              <a:clrTo>
                <a:srgbClr val="FFFFFF">
                  <a:alpha val="0"/>
                </a:srgbClr>
              </a:clrTo>
            </a:clrChange>
            <a:duotone>
              <a:prstClr val="black"/>
              <a:schemeClr val="bg1">
                <a:tint val="45000"/>
                <a:satMod val="400000"/>
              </a:schemeClr>
            </a:duotone>
          </a:blip>
          <a:srcRect l="12100" t="26338" r="31736" b="17773"/>
          <a:stretch/>
        </p:blipFill>
        <p:spPr bwMode="auto">
          <a:xfrm>
            <a:off x="0" y="2143116"/>
            <a:ext cx="5143504" cy="4286256"/>
          </a:xfrm>
          <a:prstGeom prst="rect">
            <a:avLst/>
          </a:prstGeom>
          <a:noFill/>
          <a:ln>
            <a:noFill/>
          </a:ln>
          <a:extLst>
            <a:ext uri="{53640926-AAD7-44D8-BBD7-CCE9431645EC}">
              <a14:shadowObscured xmlns:a14="http://schemas.microsoft.com/office/drawing/2010/main" xmln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52736"/>
            <a:ext cx="9144000" cy="1143000"/>
          </a:xfrm>
        </p:spPr>
        <p:txBody>
          <a:bodyPr/>
          <a:lstStyle/>
          <a:p>
            <a:pPr algn="ctr"/>
            <a:r>
              <a:rPr lang="en-GB" u="sng" dirty="0" smtClean="0"/>
              <a:t>Architectural Design</a:t>
            </a:r>
            <a:endParaRPr lang="en-US" u="sng" dirty="0" smtClean="0"/>
          </a:p>
        </p:txBody>
      </p:sp>
      <p:pic>
        <p:nvPicPr>
          <p:cNvPr id="2051" name="Picture 3" descr="C:\Users\realy\Documents\Green Museum1.bmp"/>
          <p:cNvPicPr>
            <a:picLocks noChangeAspect="1" noChangeArrowheads="1"/>
          </p:cNvPicPr>
          <p:nvPr/>
        </p:nvPicPr>
        <p:blipFill>
          <a:blip r:embed="rId2" cstate="print"/>
          <a:srcRect l="32242" r="8846"/>
          <a:stretch>
            <a:fillRect/>
          </a:stretch>
        </p:blipFill>
        <p:spPr bwMode="auto">
          <a:xfrm>
            <a:off x="0" y="2476019"/>
            <a:ext cx="9144000" cy="3257237"/>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Energy Efficiency </a:t>
            </a:r>
            <a:endParaRPr lang="ar-SA" dirty="0"/>
          </a:p>
        </p:txBody>
      </p:sp>
      <p:sp>
        <p:nvSpPr>
          <p:cNvPr id="3" name="عنصر نائب للمحتوى 2"/>
          <p:cNvSpPr>
            <a:spLocks noGrp="1"/>
          </p:cNvSpPr>
          <p:nvPr>
            <p:ph idx="1"/>
          </p:nvPr>
        </p:nvSpPr>
        <p:spPr>
          <a:xfrm>
            <a:off x="457200" y="1935482"/>
            <a:ext cx="7571184" cy="485408"/>
          </a:xfrm>
        </p:spPr>
        <p:txBody>
          <a:bodyPr>
            <a:normAutofit/>
          </a:bodyPr>
          <a:lstStyle/>
          <a:p>
            <a:pPr lvl="1">
              <a:buFont typeface="Wingdings" pitchFamily="2" charset="2"/>
              <a:buChar char="q"/>
            </a:pPr>
            <a:r>
              <a:rPr lang="en-US" dirty="0" smtClean="0"/>
              <a:t>U- Value </a:t>
            </a:r>
            <a:endParaRPr lang="ar-SA" dirty="0"/>
          </a:p>
        </p:txBody>
      </p:sp>
      <p:graphicFrame>
        <p:nvGraphicFramePr>
          <p:cNvPr id="4" name="جدول 3"/>
          <p:cNvGraphicFramePr>
            <a:graphicFrameLocks noGrp="1"/>
          </p:cNvGraphicFramePr>
          <p:nvPr/>
        </p:nvGraphicFramePr>
        <p:xfrm>
          <a:off x="1115616" y="2492896"/>
          <a:ext cx="6336704" cy="3888431"/>
        </p:xfrm>
        <a:graphic>
          <a:graphicData uri="http://schemas.openxmlformats.org/drawingml/2006/table">
            <a:tbl>
              <a:tblPr/>
              <a:tblGrid>
                <a:gridCol w="3168352"/>
                <a:gridCol w="3168352"/>
              </a:tblGrid>
              <a:tr h="860273">
                <a:tc>
                  <a:txBody>
                    <a:bodyPr/>
                    <a:lstStyle/>
                    <a:p>
                      <a:pPr algn="ctr">
                        <a:lnSpc>
                          <a:spcPct val="115000"/>
                        </a:lnSpc>
                        <a:spcAft>
                          <a:spcPts val="0"/>
                        </a:spcAft>
                      </a:pPr>
                      <a:r>
                        <a:rPr lang="en-US" sz="2000" b="1" dirty="0" smtClean="0">
                          <a:solidFill>
                            <a:schemeClr val="bg1"/>
                          </a:solidFill>
                          <a:latin typeface="Calibri"/>
                          <a:ea typeface="Calibri"/>
                          <a:cs typeface="Arial"/>
                        </a:rPr>
                        <a:t>Designed</a:t>
                      </a:r>
                      <a:r>
                        <a:rPr lang="en-US" sz="2000" b="1" baseline="0" dirty="0" smtClean="0">
                          <a:solidFill>
                            <a:schemeClr val="bg1"/>
                          </a:solidFill>
                          <a:latin typeface="Calibri"/>
                          <a:ea typeface="Calibri"/>
                          <a:cs typeface="Arial"/>
                        </a:rPr>
                        <a:t> U-Value.</a:t>
                      </a:r>
                      <a:endParaRPr lang="en-US" sz="2000" b="1" dirty="0">
                        <a:solidFill>
                          <a:schemeClr val="bg1"/>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75000"/>
                      </a:schemeClr>
                    </a:solidFill>
                  </a:tcPr>
                </a:tc>
                <a:tc>
                  <a:txBody>
                    <a:bodyPr/>
                    <a:lstStyle/>
                    <a:p>
                      <a:pPr algn="ctr">
                        <a:lnSpc>
                          <a:spcPct val="115000"/>
                        </a:lnSpc>
                        <a:spcAft>
                          <a:spcPts val="0"/>
                        </a:spcAft>
                      </a:pPr>
                      <a:r>
                        <a:rPr lang="en-US" sz="2000" b="1" dirty="0">
                          <a:solidFill>
                            <a:schemeClr val="bg1"/>
                          </a:solidFill>
                          <a:latin typeface="Times New Roman"/>
                          <a:ea typeface="Calibri"/>
                          <a:cs typeface="Arial"/>
                        </a:rPr>
                        <a:t>Structural Element.</a:t>
                      </a:r>
                      <a:endParaRPr lang="en-US" sz="2000" b="1" dirty="0">
                        <a:solidFill>
                          <a:schemeClr val="bg1"/>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75000"/>
                      </a:schemeClr>
                    </a:solidFill>
                  </a:tcPr>
                </a:tc>
              </a:tr>
              <a:tr h="430136">
                <a:tc>
                  <a:txBody>
                    <a:bodyPr/>
                    <a:lstStyle/>
                    <a:p>
                      <a:pPr algn="ctr">
                        <a:lnSpc>
                          <a:spcPct val="115000"/>
                        </a:lnSpc>
                        <a:spcAft>
                          <a:spcPts val="0"/>
                        </a:spcAft>
                      </a:pPr>
                      <a:r>
                        <a:rPr kumimoji="0" lang="en-US" sz="1800" kern="1200" dirty="0" smtClean="0">
                          <a:solidFill>
                            <a:schemeClr val="tx1"/>
                          </a:solidFill>
                          <a:latin typeface="+mn-lt"/>
                          <a:ea typeface="+mn-ea"/>
                          <a:cs typeface="+mn-cs"/>
                        </a:rPr>
                        <a:t>0.4 </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External Wall.</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739">
                <a:tc>
                  <a:txBody>
                    <a:bodyPr/>
                    <a:lstStyle/>
                    <a:p>
                      <a:pPr algn="ctr">
                        <a:lnSpc>
                          <a:spcPct val="115000"/>
                        </a:lnSpc>
                        <a:spcAft>
                          <a:spcPts val="0"/>
                        </a:spcAft>
                      </a:pPr>
                      <a:r>
                        <a:rPr kumimoji="0" lang="en-US" sz="1800" kern="1200" dirty="0" smtClean="0">
                          <a:solidFill>
                            <a:schemeClr val="tx1"/>
                          </a:solidFill>
                          <a:latin typeface="+mn-lt"/>
                          <a:ea typeface="+mn-ea"/>
                          <a:cs typeface="+mn-cs"/>
                        </a:rPr>
                        <a:t>0.248</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smtClean="0">
                          <a:latin typeface="Calibri"/>
                          <a:ea typeface="Calibri"/>
                          <a:cs typeface="Arial"/>
                        </a:rPr>
                        <a:t>Internal Wall</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136">
                <a:tc>
                  <a:txBody>
                    <a:bodyPr/>
                    <a:lstStyle/>
                    <a:p>
                      <a:pPr algn="ctr">
                        <a:lnSpc>
                          <a:spcPct val="115000"/>
                        </a:lnSpc>
                        <a:spcAft>
                          <a:spcPts val="0"/>
                        </a:spcAft>
                      </a:pPr>
                      <a:r>
                        <a:rPr kumimoji="0" lang="en-US" sz="1800" kern="1200" dirty="0" smtClean="0">
                          <a:solidFill>
                            <a:schemeClr val="tx1"/>
                          </a:solidFill>
                          <a:latin typeface="+mn-lt"/>
                          <a:ea typeface="+mn-ea"/>
                          <a:cs typeface="+mn-cs"/>
                        </a:rPr>
                        <a:t>0.375</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Roof.</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739">
                <a:tc>
                  <a:txBody>
                    <a:bodyPr/>
                    <a:lstStyle/>
                    <a:p>
                      <a:pPr algn="ctr">
                        <a:lnSpc>
                          <a:spcPct val="115000"/>
                        </a:lnSpc>
                        <a:spcAft>
                          <a:spcPts val="0"/>
                        </a:spcAft>
                      </a:pPr>
                      <a:r>
                        <a:rPr kumimoji="0" lang="en-US" sz="1800" kern="1200" dirty="0" smtClean="0">
                          <a:solidFill>
                            <a:schemeClr val="tx1"/>
                          </a:solidFill>
                          <a:latin typeface="+mn-lt"/>
                          <a:ea typeface="+mn-ea"/>
                          <a:cs typeface="+mn-cs"/>
                        </a:rPr>
                        <a:t>0.327</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smtClean="0">
                          <a:latin typeface="Calibri"/>
                          <a:ea typeface="Calibri"/>
                          <a:cs typeface="Arial"/>
                        </a:rPr>
                        <a:t>Internal Slabs </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136">
                <a:tc>
                  <a:txBody>
                    <a:bodyPr/>
                    <a:lstStyle/>
                    <a:p>
                      <a:pPr algn="ctr">
                        <a:lnSpc>
                          <a:spcPct val="115000"/>
                        </a:lnSpc>
                        <a:spcAft>
                          <a:spcPts val="0"/>
                        </a:spcAft>
                      </a:pPr>
                      <a:r>
                        <a:rPr lang="en-US" sz="2000" dirty="0" smtClean="0">
                          <a:latin typeface="Calibri"/>
                          <a:ea typeface="Calibri"/>
                          <a:cs typeface="Arial"/>
                        </a:rPr>
                        <a:t>0.289</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Simi Exposed Wall.</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136">
                <a:tc>
                  <a:txBody>
                    <a:bodyPr/>
                    <a:lstStyle/>
                    <a:p>
                      <a:pPr algn="ctr">
                        <a:lnSpc>
                          <a:spcPct val="115000"/>
                        </a:lnSpc>
                        <a:spcAft>
                          <a:spcPts val="0"/>
                        </a:spcAft>
                      </a:pPr>
                      <a:r>
                        <a:rPr lang="en-US" sz="2000" dirty="0" smtClean="0">
                          <a:latin typeface="Calibri"/>
                          <a:ea typeface="Calibri"/>
                          <a:cs typeface="Arial"/>
                        </a:rPr>
                        <a:t>2.209</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Windows.</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136">
                <a:tc>
                  <a:txBody>
                    <a:bodyPr/>
                    <a:lstStyle/>
                    <a:p>
                      <a:pPr algn="ctr">
                        <a:lnSpc>
                          <a:spcPct val="115000"/>
                        </a:lnSpc>
                        <a:spcAft>
                          <a:spcPts val="0"/>
                        </a:spcAft>
                      </a:pPr>
                      <a:r>
                        <a:rPr lang="en-US" sz="2000" dirty="0" smtClean="0">
                          <a:latin typeface="Calibri"/>
                          <a:ea typeface="Calibri"/>
                          <a:cs typeface="Arial"/>
                        </a:rPr>
                        <a:t>1.2 </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smtClean="0">
                          <a:latin typeface="Calibri"/>
                          <a:ea typeface="Calibri"/>
                          <a:cs typeface="Arial"/>
                        </a:rPr>
                        <a:t>Doors </a:t>
                      </a:r>
                      <a:endParaRPr lang="en-US" sz="20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323528" y="908721"/>
            <a:ext cx="3600400" cy="2664296"/>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5076056" y="980728"/>
            <a:ext cx="3456384" cy="2664296"/>
          </a:xfrm>
          <a:prstGeom prst="rect">
            <a:avLst/>
          </a:prstGeom>
          <a:noFill/>
          <a:ln w="9525">
            <a:noFill/>
            <a:miter lim="800000"/>
            <a:headEnd/>
            <a:tailEnd/>
          </a:ln>
        </p:spPr>
      </p:pic>
      <p:sp>
        <p:nvSpPr>
          <p:cNvPr id="6" name="مربع نص 5"/>
          <p:cNvSpPr txBox="1"/>
          <p:nvPr/>
        </p:nvSpPr>
        <p:spPr>
          <a:xfrm>
            <a:off x="1619672" y="836712"/>
            <a:ext cx="2520280" cy="369332"/>
          </a:xfrm>
          <a:prstGeom prst="rect">
            <a:avLst/>
          </a:prstGeom>
          <a:noFill/>
        </p:spPr>
        <p:txBody>
          <a:bodyPr wrap="square" rtlCol="1">
            <a:spAutoFit/>
          </a:bodyPr>
          <a:lstStyle/>
          <a:p>
            <a:r>
              <a:rPr lang="en-US" dirty="0" smtClean="0"/>
              <a:t>External Wall </a:t>
            </a:r>
            <a:endParaRPr lang="ar-SA" dirty="0"/>
          </a:p>
        </p:txBody>
      </p:sp>
      <p:sp>
        <p:nvSpPr>
          <p:cNvPr id="7" name="مربع نص 6"/>
          <p:cNvSpPr txBox="1"/>
          <p:nvPr/>
        </p:nvSpPr>
        <p:spPr>
          <a:xfrm>
            <a:off x="5940152" y="836712"/>
            <a:ext cx="2520280" cy="369332"/>
          </a:xfrm>
          <a:prstGeom prst="rect">
            <a:avLst/>
          </a:prstGeom>
          <a:noFill/>
        </p:spPr>
        <p:txBody>
          <a:bodyPr wrap="square" rtlCol="1">
            <a:spAutoFit/>
          </a:bodyPr>
          <a:lstStyle/>
          <a:p>
            <a:r>
              <a:rPr lang="en-US" dirty="0" smtClean="0"/>
              <a:t>Internal Wall </a:t>
            </a:r>
            <a:endParaRPr lang="ar-SA" dirty="0"/>
          </a:p>
        </p:txBody>
      </p:sp>
      <p:pic>
        <p:nvPicPr>
          <p:cNvPr id="9" name="صورة 8"/>
          <p:cNvPicPr/>
          <p:nvPr/>
        </p:nvPicPr>
        <p:blipFill>
          <a:blip r:embed="rId4" cstate="print"/>
          <a:srcRect/>
          <a:stretch>
            <a:fillRect/>
          </a:stretch>
        </p:blipFill>
        <p:spPr bwMode="auto">
          <a:xfrm>
            <a:off x="467544" y="4193704"/>
            <a:ext cx="2952328" cy="2403648"/>
          </a:xfrm>
          <a:prstGeom prst="rect">
            <a:avLst/>
          </a:prstGeom>
          <a:noFill/>
          <a:ln w="9525">
            <a:noFill/>
            <a:miter lim="800000"/>
            <a:headEnd/>
            <a:tailEnd/>
          </a:ln>
        </p:spPr>
      </p:pic>
      <p:sp>
        <p:nvSpPr>
          <p:cNvPr id="8" name="مربع نص 7"/>
          <p:cNvSpPr txBox="1"/>
          <p:nvPr/>
        </p:nvSpPr>
        <p:spPr>
          <a:xfrm>
            <a:off x="1115616" y="4077072"/>
            <a:ext cx="1656184" cy="369332"/>
          </a:xfrm>
          <a:prstGeom prst="rect">
            <a:avLst/>
          </a:prstGeom>
          <a:noFill/>
        </p:spPr>
        <p:txBody>
          <a:bodyPr wrap="square" rtlCol="1">
            <a:spAutoFit/>
          </a:bodyPr>
          <a:lstStyle/>
          <a:p>
            <a:r>
              <a:rPr lang="en-US" dirty="0" smtClean="0"/>
              <a:t>Roof  Slab </a:t>
            </a:r>
            <a:endParaRPr lang="ar-SA" dirty="0"/>
          </a:p>
        </p:txBody>
      </p:sp>
      <p:pic>
        <p:nvPicPr>
          <p:cNvPr id="10" name="صورة 9"/>
          <p:cNvPicPr/>
          <p:nvPr/>
        </p:nvPicPr>
        <p:blipFill>
          <a:blip r:embed="rId5" cstate="print"/>
          <a:srcRect/>
          <a:stretch>
            <a:fillRect/>
          </a:stretch>
        </p:blipFill>
        <p:spPr bwMode="auto">
          <a:xfrm>
            <a:off x="5220072" y="4149081"/>
            <a:ext cx="3168352" cy="2475656"/>
          </a:xfrm>
          <a:prstGeom prst="rect">
            <a:avLst/>
          </a:prstGeom>
          <a:noFill/>
          <a:ln w="9525">
            <a:noFill/>
            <a:miter lim="800000"/>
            <a:headEnd/>
            <a:tailEnd/>
          </a:ln>
        </p:spPr>
      </p:pic>
      <p:sp>
        <p:nvSpPr>
          <p:cNvPr id="11" name="مربع نص 10"/>
          <p:cNvSpPr txBox="1"/>
          <p:nvPr/>
        </p:nvSpPr>
        <p:spPr>
          <a:xfrm>
            <a:off x="6156176" y="3861048"/>
            <a:ext cx="1656184" cy="369332"/>
          </a:xfrm>
          <a:prstGeom prst="rect">
            <a:avLst/>
          </a:prstGeom>
          <a:noFill/>
        </p:spPr>
        <p:txBody>
          <a:bodyPr wrap="square" rtlCol="1">
            <a:spAutoFit/>
          </a:bodyPr>
          <a:lstStyle/>
          <a:p>
            <a:r>
              <a:rPr lang="en-US" dirty="0" smtClean="0"/>
              <a:t>Internal  Slab </a:t>
            </a:r>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صورة 11"/>
          <p:cNvPicPr/>
          <p:nvPr/>
        </p:nvPicPr>
        <p:blipFill>
          <a:blip r:embed="rId2" cstate="print"/>
          <a:srcRect/>
          <a:stretch>
            <a:fillRect/>
          </a:stretch>
        </p:blipFill>
        <p:spPr bwMode="auto">
          <a:xfrm>
            <a:off x="683568" y="980728"/>
            <a:ext cx="7704856" cy="3600400"/>
          </a:xfrm>
          <a:prstGeom prst="rect">
            <a:avLst/>
          </a:prstGeom>
          <a:noFill/>
          <a:ln w="9525">
            <a:noFill/>
            <a:miter lim="800000"/>
            <a:headEnd/>
            <a:tailEnd/>
          </a:ln>
        </p:spPr>
      </p:pic>
      <p:pic>
        <p:nvPicPr>
          <p:cNvPr id="13" name="صورة 12"/>
          <p:cNvPicPr/>
          <p:nvPr/>
        </p:nvPicPr>
        <p:blipFill>
          <a:blip r:embed="rId3" cstate="print"/>
          <a:srcRect/>
          <a:stretch>
            <a:fillRect/>
          </a:stretch>
        </p:blipFill>
        <p:spPr bwMode="auto">
          <a:xfrm>
            <a:off x="467544" y="4581128"/>
            <a:ext cx="7992888" cy="216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p:nvPr/>
        </p:nvPicPr>
        <p:blipFill>
          <a:blip r:embed="rId2" cstate="print"/>
          <a:srcRect/>
          <a:stretch>
            <a:fillRect/>
          </a:stretch>
        </p:blipFill>
        <p:spPr bwMode="auto">
          <a:xfrm>
            <a:off x="5364088" y="908721"/>
            <a:ext cx="3456384" cy="1800200"/>
          </a:xfrm>
          <a:prstGeom prst="rect">
            <a:avLst/>
          </a:prstGeom>
          <a:noFill/>
          <a:ln w="9525">
            <a:noFill/>
            <a:miter lim="800000"/>
            <a:headEnd/>
            <a:tailEnd/>
          </a:ln>
        </p:spPr>
      </p:pic>
      <p:pic>
        <p:nvPicPr>
          <p:cNvPr id="6" name="صورة 5"/>
          <p:cNvPicPr/>
          <p:nvPr/>
        </p:nvPicPr>
        <p:blipFill>
          <a:blip r:embed="rId3" cstate="print"/>
          <a:srcRect/>
          <a:stretch>
            <a:fillRect/>
          </a:stretch>
        </p:blipFill>
        <p:spPr bwMode="auto">
          <a:xfrm>
            <a:off x="2699792" y="2636912"/>
            <a:ext cx="6120680" cy="1700808"/>
          </a:xfrm>
          <a:prstGeom prst="rect">
            <a:avLst/>
          </a:prstGeom>
          <a:noFill/>
          <a:ln w="9525">
            <a:noFill/>
            <a:miter lim="800000"/>
            <a:headEnd/>
            <a:tailEnd/>
          </a:ln>
        </p:spPr>
      </p:pic>
      <p:pic>
        <p:nvPicPr>
          <p:cNvPr id="7" name="صورة 6"/>
          <p:cNvPicPr/>
          <p:nvPr/>
        </p:nvPicPr>
        <p:blipFill>
          <a:blip r:embed="rId4" cstate="print"/>
          <a:srcRect/>
          <a:stretch>
            <a:fillRect/>
          </a:stretch>
        </p:blipFill>
        <p:spPr bwMode="auto">
          <a:xfrm>
            <a:off x="1043608" y="4437112"/>
            <a:ext cx="7848872" cy="1512168"/>
          </a:xfrm>
          <a:prstGeom prst="rect">
            <a:avLst/>
          </a:prstGeom>
          <a:noFill/>
          <a:ln w="9525">
            <a:noFill/>
            <a:miter lim="800000"/>
            <a:headEnd/>
            <a:tailEnd/>
          </a:ln>
        </p:spPr>
      </p:pic>
      <p:sp>
        <p:nvSpPr>
          <p:cNvPr id="8" name="مستطيل 7"/>
          <p:cNvSpPr/>
          <p:nvPr/>
        </p:nvSpPr>
        <p:spPr>
          <a:xfrm>
            <a:off x="683568" y="1052736"/>
            <a:ext cx="4572000" cy="147732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lvl="0" rtl="1" fontAlgn="base">
              <a:spcBef>
                <a:spcPct val="0"/>
              </a:spcBef>
              <a:spcAft>
                <a:spcPct val="0"/>
              </a:spcAft>
            </a:pPr>
            <a:r>
              <a:rPr lang="en-US" b="1" u="sng" dirty="0" smtClean="0">
                <a:latin typeface="Times New Roman" pitchFamily="18" charset="0"/>
                <a:ea typeface="Calibri" pitchFamily="34" charset="0"/>
                <a:cs typeface="Times New Roman" pitchFamily="18" charset="0"/>
              </a:rPr>
              <a:t>Important :</a:t>
            </a:r>
            <a:endParaRPr lang="en-US" dirty="0" smtClean="0">
              <a:latin typeface="Arial" pitchFamily="34" charset="0"/>
              <a:cs typeface="Arial" pitchFamily="34" charset="0"/>
            </a:endParaRPr>
          </a:p>
          <a:p>
            <a:pPr lvl="0" eaLnBrk="0" fontAlgn="base" hangingPunct="0">
              <a:spcBef>
                <a:spcPct val="0"/>
              </a:spcBef>
              <a:spcAft>
                <a:spcPct val="0"/>
              </a:spcAft>
            </a:pPr>
            <a:r>
              <a:rPr lang="en-US" b="1" dirty="0" smtClean="0">
                <a:latin typeface="Times New Roman" pitchFamily="18" charset="0"/>
                <a:ea typeface="Calibri" pitchFamily="34" charset="0"/>
                <a:cs typeface="Times New Roman" pitchFamily="18" charset="0"/>
              </a:rPr>
              <a:t>Energy consumption = 110.23 kWh/m2 / year which is around 73% of baseline energy consumption intensity for museums (154 kWh /m2 /year). </a:t>
            </a:r>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4283968" y="764704"/>
            <a:ext cx="4860032" cy="3024336"/>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0" y="980729"/>
            <a:ext cx="4355976" cy="2952328"/>
          </a:xfrm>
          <a:prstGeom prst="rect">
            <a:avLst/>
          </a:prstGeom>
          <a:noFill/>
          <a:ln w="9525">
            <a:noFill/>
            <a:miter lim="800000"/>
            <a:headEnd/>
            <a:tailEnd/>
          </a:ln>
        </p:spPr>
      </p:pic>
      <p:pic>
        <p:nvPicPr>
          <p:cNvPr id="6" name="صورة 5"/>
          <p:cNvPicPr/>
          <p:nvPr/>
        </p:nvPicPr>
        <p:blipFill>
          <a:blip r:embed="rId4" cstate="print"/>
          <a:srcRect/>
          <a:stretch>
            <a:fillRect/>
          </a:stretch>
        </p:blipFill>
        <p:spPr bwMode="auto">
          <a:xfrm>
            <a:off x="1511152" y="4005064"/>
            <a:ext cx="7632848" cy="2016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771800" y="3501010"/>
            <a:ext cx="6192688" cy="80021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0459"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3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Note :</a:t>
            </a:r>
            <a:endParaRPr kumimoji="0" lang="en-US" sz="23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3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This Fanger is done when the HVAC is </a:t>
            </a:r>
            <a:r>
              <a:rPr kumimoji="0" lang="en-US" sz="23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OFF. </a:t>
            </a:r>
            <a:endParaRPr kumimoji="0" lang="en-US" sz="2300" b="1" i="0" u="none" strike="noStrike" cap="none" normalizeH="0" baseline="0" dirty="0" smtClean="0">
              <a:ln>
                <a:noFill/>
              </a:ln>
              <a:solidFill>
                <a:schemeClr val="tx1"/>
              </a:solidFill>
              <a:effectLst/>
              <a:latin typeface="Arial" pitchFamily="34" charset="0"/>
              <a:cs typeface="Arial" pitchFamily="34" charset="0"/>
            </a:endParaRPr>
          </a:p>
        </p:txBody>
      </p:sp>
      <p:pic>
        <p:nvPicPr>
          <p:cNvPr id="61442" name="Picture 2"/>
          <p:cNvPicPr>
            <a:picLocks noChangeAspect="1" noChangeArrowheads="1"/>
          </p:cNvPicPr>
          <p:nvPr/>
        </p:nvPicPr>
        <p:blipFill>
          <a:blip r:embed="rId2" cstate="print"/>
          <a:srcRect/>
          <a:stretch>
            <a:fillRect/>
          </a:stretch>
        </p:blipFill>
        <p:spPr bwMode="auto">
          <a:xfrm>
            <a:off x="1475656" y="980728"/>
            <a:ext cx="7416824" cy="23893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8229600" cy="864096"/>
          </a:xfrm>
        </p:spPr>
        <p:txBody>
          <a:bodyPr/>
          <a:lstStyle/>
          <a:p>
            <a:pPr algn="ctr"/>
            <a:r>
              <a:rPr lang="en-US" dirty="0" smtClean="0"/>
              <a:t>Structural Design</a:t>
            </a:r>
            <a:endParaRPr lang="en-US" dirty="0"/>
          </a:p>
        </p:txBody>
      </p:sp>
    </p:spTree>
    <p:extLst>
      <p:ext uri="{BB962C8B-B14F-4D97-AF65-F5344CB8AC3E}">
        <p14:creationId xmlns:p14="http://schemas.microsoft.com/office/powerpoint/2010/main" xmlns="" val="1225702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5760" y="404664"/>
            <a:ext cx="7772400" cy="864095"/>
          </a:xfrm>
        </p:spPr>
        <p:txBody>
          <a:bodyPr>
            <a:normAutofit/>
          </a:bodyPr>
          <a:lstStyle/>
          <a:p>
            <a:pPr algn="l"/>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4000" dirty="0" smtClean="0">
                <a:latin typeface="Times New Roman" pitchFamily="18" charset="0"/>
                <a:cs typeface="Times New Roman" pitchFamily="18" charset="0"/>
              </a:rPr>
              <a:t>Structural Design:</a:t>
            </a:r>
            <a:endParaRPr lang="en-US" sz="4000" dirty="0"/>
          </a:p>
        </p:txBody>
      </p:sp>
      <p:sp>
        <p:nvSpPr>
          <p:cNvPr id="3" name="Subtitle 2"/>
          <p:cNvSpPr>
            <a:spLocks noGrp="1"/>
          </p:cNvSpPr>
          <p:nvPr>
            <p:ph type="subTitle" idx="1"/>
          </p:nvPr>
        </p:nvSpPr>
        <p:spPr>
          <a:xfrm>
            <a:off x="179512" y="1340768"/>
            <a:ext cx="8813998" cy="5400600"/>
          </a:xfrm>
        </p:spPr>
        <p:txBody>
          <a:bodyPr/>
          <a:lstStyle/>
          <a:p>
            <a:pPr algn="l">
              <a:buFont typeface="Arial" pitchFamily="34" charset="0"/>
              <a:buChar char="•"/>
            </a:pPr>
            <a:r>
              <a:rPr lang="en-US" dirty="0" smtClean="0">
                <a:solidFill>
                  <a:schemeClr val="tx1"/>
                </a:solidFill>
                <a:latin typeface="Times New Roman" pitchFamily="18" charset="0"/>
                <a:cs typeface="Times New Roman" pitchFamily="18" charset="0"/>
              </a:rPr>
              <a:t>Two structural systems were used in the project:</a:t>
            </a:r>
          </a:p>
          <a:p>
            <a:pPr algn="l"/>
            <a:endParaRPr lang="en-US" dirty="0" smtClean="0">
              <a:solidFill>
                <a:schemeClr val="tx1"/>
              </a:solidFill>
              <a:latin typeface="Times New Roman" pitchFamily="18" charset="0"/>
              <a:cs typeface="Times New Roman" pitchFamily="18" charset="0"/>
            </a:endParaRPr>
          </a:p>
          <a:p>
            <a:pPr algn="l">
              <a:buFont typeface="Arial" pitchFamily="34" charset="0"/>
              <a:buChar char="•"/>
            </a:pPr>
            <a:r>
              <a:rPr lang="en-US" dirty="0" smtClean="0">
                <a:solidFill>
                  <a:schemeClr val="tx1"/>
                </a:solidFill>
                <a:latin typeface="Times New Roman" pitchFamily="18" charset="0"/>
                <a:cs typeface="Times New Roman" pitchFamily="18" charset="0"/>
              </a:rPr>
              <a:t>Steel Structure </a:t>
            </a:r>
          </a:p>
          <a:p>
            <a:pPr algn="l"/>
            <a:endParaRPr lang="en-US" dirty="0" smtClean="0">
              <a:solidFill>
                <a:schemeClr val="tx1"/>
              </a:solidFill>
              <a:latin typeface="Times New Roman" pitchFamily="18" charset="0"/>
              <a:cs typeface="Times New Roman" pitchFamily="18" charset="0"/>
            </a:endParaRPr>
          </a:p>
          <a:p>
            <a:pPr algn="l">
              <a:buFont typeface="Arial" pitchFamily="34" charset="0"/>
              <a:buChar char="•"/>
            </a:pPr>
            <a:r>
              <a:rPr lang="en-US" dirty="0" smtClean="0">
                <a:solidFill>
                  <a:schemeClr val="tx1"/>
                </a:solidFill>
                <a:latin typeface="Times New Roman" pitchFamily="18" charset="0"/>
                <a:cs typeface="Times New Roman" pitchFamily="18" charset="0"/>
              </a:rPr>
              <a:t>  Concrete Structure. </a:t>
            </a:r>
          </a:p>
          <a:p>
            <a:pPr algn="l"/>
            <a:endParaRPr lang="en-US"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algn="l"/>
            <a:endParaRPr lang="en-US"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algn="l"/>
            <a:endParaRPr lang="en-US"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algn="l"/>
            <a:endParaRPr lang="en-US"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algn="l">
              <a:buFont typeface="Arial" pitchFamily="34" charset="0"/>
              <a:buChar char="•"/>
            </a:pPr>
            <a:endParaRPr lang="en-US"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US"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51921" y="2276872"/>
            <a:ext cx="4508663" cy="35283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709713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1"/>
            <a:ext cx="8229600" cy="850106"/>
          </a:xfrm>
        </p:spPr>
        <p:txBody>
          <a:bodyPr>
            <a:normAutofit/>
          </a:bodyPr>
          <a:lstStyle/>
          <a:p>
            <a:pPr algn="l"/>
            <a:r>
              <a:rPr lang="en-US" sz="4400" dirty="0" smtClean="0">
                <a:effectLst>
                  <a:outerShdw blurRad="38100" dist="38100" dir="2700000" algn="tl">
                    <a:srgbClr val="000000">
                      <a:alpha val="43137"/>
                    </a:srgbClr>
                  </a:outerShdw>
                </a:effectLst>
                <a:latin typeface="Times New Roman" pitchFamily="18" charset="0"/>
                <a:cs typeface="Times New Roman" pitchFamily="18" charset="0"/>
              </a:rPr>
              <a:t>Steel structure:</a:t>
            </a:r>
            <a:endParaRPr lang="en-US" sz="4400" dirty="0"/>
          </a:p>
        </p:txBody>
      </p:sp>
      <p:sp>
        <p:nvSpPr>
          <p:cNvPr id="3" name="Content Placeholder 2"/>
          <p:cNvSpPr>
            <a:spLocks noGrp="1"/>
          </p:cNvSpPr>
          <p:nvPr>
            <p:ph idx="1"/>
          </p:nvPr>
        </p:nvSpPr>
        <p:spPr>
          <a:xfrm>
            <a:off x="457200" y="1254772"/>
            <a:ext cx="8229600" cy="5073427"/>
          </a:xfrm>
        </p:spPr>
        <p:txBody>
          <a:bodyPr>
            <a:normAutofit/>
          </a:bodyPr>
          <a:lstStyle/>
          <a:p>
            <a:pPr algn="just">
              <a:lnSpc>
                <a:spcPct val="150000"/>
              </a:lnSpc>
            </a:pPr>
            <a:r>
              <a:rPr lang="en-US" sz="2000" b="1" dirty="0" smtClean="0">
                <a:latin typeface="Times New Roman" pitchFamily="18" charset="0"/>
                <a:cs typeface="Times New Roman" pitchFamily="18" charset="0"/>
              </a:rPr>
              <a:t> Materials Design Data:</a:t>
            </a:r>
          </a:p>
          <a:p>
            <a:pPr lvl="0" algn="just">
              <a:lnSpc>
                <a:spcPct val="150000"/>
              </a:lnSpc>
            </a:pPr>
            <a:r>
              <a:rPr lang="en-US" sz="2000" dirty="0" smtClean="0">
                <a:latin typeface="Times New Roman" pitchFamily="18" charset="0"/>
                <a:cs typeface="Times New Roman" pitchFamily="18" charset="0"/>
              </a:rPr>
              <a:t> A36 steel with yielding strength (F</a:t>
            </a:r>
            <a:r>
              <a:rPr lang="en-US" sz="2000" baseline="-25000" dirty="0" smtClean="0">
                <a:latin typeface="Times New Roman" pitchFamily="18" charset="0"/>
                <a:cs typeface="Times New Roman" pitchFamily="18" charset="0"/>
              </a:rPr>
              <a:t>y</a:t>
            </a:r>
            <a:r>
              <a:rPr lang="en-US" sz="2000" dirty="0" smtClean="0">
                <a:latin typeface="Times New Roman" pitchFamily="18" charset="0"/>
                <a:cs typeface="Times New Roman" pitchFamily="18" charset="0"/>
              </a:rPr>
              <a:t>) = 250 Mpa.</a:t>
            </a:r>
          </a:p>
          <a:p>
            <a:pPr lvl="0" algn="just">
              <a:lnSpc>
                <a:spcPct val="150000"/>
              </a:lnSpc>
            </a:pPr>
            <a:r>
              <a:rPr lang="en-US" sz="2000" dirty="0" smtClean="0">
                <a:latin typeface="Times New Roman" pitchFamily="18" charset="0"/>
                <a:cs typeface="Times New Roman" pitchFamily="18" charset="0"/>
              </a:rPr>
              <a:t> and ultimate strength (F</a:t>
            </a:r>
            <a:r>
              <a:rPr lang="en-US" sz="2000" baseline="-25000" dirty="0" smtClean="0">
                <a:latin typeface="Times New Roman" pitchFamily="18" charset="0"/>
                <a:cs typeface="Times New Roman" pitchFamily="18" charset="0"/>
              </a:rPr>
              <a:t>u</a:t>
            </a:r>
            <a:r>
              <a:rPr lang="en-US" sz="2000" dirty="0" smtClean="0">
                <a:latin typeface="Times New Roman" pitchFamily="18" charset="0"/>
                <a:cs typeface="Times New Roman" pitchFamily="18" charset="0"/>
              </a:rPr>
              <a:t>) = 400 Mpa.</a:t>
            </a:r>
          </a:p>
          <a:p>
            <a:pPr lvl="0" algn="just">
              <a:lnSpc>
                <a:spcPct val="150000"/>
              </a:lnSpc>
            </a:pPr>
            <a:r>
              <a:rPr lang="en-US" sz="2000" dirty="0" smtClean="0">
                <a:latin typeface="Times New Roman" pitchFamily="18" charset="0"/>
                <a:cs typeface="Times New Roman" pitchFamily="18" charset="0"/>
              </a:rPr>
              <a:t>Glass with argon with weight of 3.1KN/m</a:t>
            </a:r>
            <a:r>
              <a:rPr lang="en-US" sz="2000" baseline="30000" dirty="0" smtClean="0">
                <a:latin typeface="Times New Roman" pitchFamily="18" charset="0"/>
                <a:cs typeface="Times New Roman" pitchFamily="18" charset="0"/>
              </a:rPr>
              <a:t>2</a:t>
            </a:r>
          </a:p>
          <a:p>
            <a:pPr lvl="0" algn="just">
              <a:lnSpc>
                <a:spcPct val="150000"/>
              </a:lnSpc>
            </a:pPr>
            <a:r>
              <a:rPr lang="en-US" sz="2000" dirty="0" smtClean="0">
                <a:latin typeface="Times New Roman" pitchFamily="18" charset="0"/>
                <a:cs typeface="Times New Roman" pitchFamily="18" charset="0"/>
              </a:rPr>
              <a:t> E70xx welding material, with strength F =480 Mpa.</a:t>
            </a:r>
          </a:p>
          <a:p>
            <a:pPr marL="0" indent="0">
              <a:buNone/>
            </a:pPr>
            <a:r>
              <a:rPr lang="en-US" sz="2400" dirty="0" smtClean="0">
                <a:latin typeface="Times New Roman" pitchFamily="18" charset="0"/>
                <a:cs typeface="Times New Roman" pitchFamily="18" charset="0"/>
              </a:rPr>
              <a:t>Loads:</a:t>
            </a:r>
          </a:p>
          <a:p>
            <a:pPr marL="0" indent="0">
              <a:buNone/>
            </a:pPr>
            <a:endParaRPr lang="en-US" sz="2400" dirty="0" smtClean="0">
              <a:latin typeface="Times New Roman" pitchFamily="18" charset="0"/>
              <a:cs typeface="Times New Roman" pitchFamily="18" charset="0"/>
            </a:endParaRPr>
          </a:p>
          <a:p>
            <a:pPr marL="0" indent="0">
              <a:buNone/>
            </a:pP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xmlns="" val="629996392"/>
              </p:ext>
            </p:extLst>
          </p:nvPr>
        </p:nvGraphicFramePr>
        <p:xfrm>
          <a:off x="1547664" y="4423122"/>
          <a:ext cx="5976664" cy="2194560"/>
        </p:xfrm>
        <a:graphic>
          <a:graphicData uri="http://schemas.openxmlformats.org/drawingml/2006/table">
            <a:tbl>
              <a:tblPr firstRow="1" bandRow="1">
                <a:tableStyleId>{BC89EF96-8CEA-46FF-86C4-4CE0E7609802}</a:tableStyleId>
              </a:tblPr>
              <a:tblGrid>
                <a:gridCol w="2988332"/>
                <a:gridCol w="2988332"/>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Times New Roman" pitchFamily="18" charset="0"/>
                          <a:cs typeface="Times New Roman" pitchFamily="18" charset="0"/>
                        </a:rPr>
                        <a:t>Loads Type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pitchFamily="18" charset="0"/>
                          <a:cs typeface="Times New Roman" pitchFamily="18" charset="0"/>
                        </a:rPr>
                        <a:t>Value</a:t>
                      </a:r>
                    </a:p>
                  </a:txBody>
                  <a:tcP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pitchFamily="18" charset="0"/>
                          <a:cs typeface="Times New Roman" pitchFamily="18" charset="0"/>
                        </a:rPr>
                        <a:t>Live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1" kern="1200" dirty="0" smtClean="0">
                          <a:latin typeface="Times New Roman" pitchFamily="18" charset="0"/>
                          <a:cs typeface="Times New Roman" pitchFamily="18" charset="0"/>
                        </a:rPr>
                        <a:t>1 KN/m</a:t>
                      </a:r>
                      <a:r>
                        <a:rPr kumimoji="0" lang="en-US" sz="2400" b="1" kern="1200" baseline="30000" dirty="0" smtClean="0">
                          <a:latin typeface="Times New Roman" pitchFamily="18" charset="0"/>
                          <a:cs typeface="Times New Roman" pitchFamily="18" charset="0"/>
                        </a:rPr>
                        <a:t>2</a:t>
                      </a:r>
                      <a:endParaRPr lang="en-US" sz="2400" b="1" dirty="0" smtClean="0">
                        <a:latin typeface="Times New Roman" pitchFamily="18" charset="0"/>
                        <a:cs typeface="Times New Roman" pitchFamily="18" charset="0"/>
                      </a:endParaRPr>
                    </a:p>
                  </a:txBody>
                  <a:tcP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pitchFamily="18" charset="0"/>
                          <a:cs typeface="Times New Roman" pitchFamily="18" charset="0"/>
                        </a:rPr>
                        <a:t>SID</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1" kern="1200" dirty="0" smtClean="0">
                          <a:latin typeface="Times New Roman" pitchFamily="18" charset="0"/>
                          <a:cs typeface="Times New Roman" pitchFamily="18" charset="0"/>
                        </a:rPr>
                        <a:t>3.1 KN/m</a:t>
                      </a:r>
                      <a:r>
                        <a:rPr kumimoji="0" lang="en-US" sz="2400" b="1" kern="1200" baseline="30000" dirty="0" smtClean="0">
                          <a:latin typeface="Times New Roman" pitchFamily="18" charset="0"/>
                          <a:cs typeface="Times New Roman" pitchFamily="18" charset="0"/>
                        </a:rPr>
                        <a:t>2</a:t>
                      </a:r>
                      <a:endParaRPr lang="en-US" sz="2400" b="1" dirty="0" smtClean="0">
                        <a:latin typeface="Times New Roman" pitchFamily="18" charset="0"/>
                        <a:cs typeface="Times New Roman" pitchFamily="18" charset="0"/>
                      </a:endParaRPr>
                    </a:p>
                  </a:txBody>
                  <a:tcP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pitchFamily="18" charset="0"/>
                          <a:cs typeface="Times New Roman" pitchFamily="18" charset="0"/>
                        </a:rPr>
                        <a:t>Snow</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1" kern="1200" dirty="0" smtClean="0">
                          <a:latin typeface="Times New Roman" pitchFamily="18" charset="0"/>
                          <a:cs typeface="Times New Roman" pitchFamily="18" charset="0"/>
                        </a:rPr>
                        <a:t>2.1 KN/m</a:t>
                      </a:r>
                      <a:r>
                        <a:rPr kumimoji="0" lang="en-US" sz="2400" b="1" kern="1200" baseline="30000" dirty="0" smtClean="0">
                          <a:latin typeface="Times New Roman" pitchFamily="18" charset="0"/>
                          <a:cs typeface="Times New Roman" pitchFamily="18" charset="0"/>
                        </a:rPr>
                        <a:t>2</a:t>
                      </a:r>
                      <a:endParaRPr kumimoji="0" lang="en-US" sz="2400" b="1" kern="1200" dirty="0" smtClean="0">
                        <a:latin typeface="Times New Roman" pitchFamily="18" charset="0"/>
                        <a:cs typeface="Times New Roman" pitchFamily="18" charset="0"/>
                      </a:endParaRPr>
                    </a:p>
                  </a:txBody>
                  <a:tcP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pitchFamily="18" charset="0"/>
                          <a:cs typeface="Times New Roman" pitchFamily="18" charset="0"/>
                        </a:rPr>
                        <a:t>Wind For Roof</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1" kern="1200" dirty="0" smtClean="0">
                          <a:latin typeface="Times New Roman" pitchFamily="18" charset="0"/>
                          <a:cs typeface="Times New Roman" pitchFamily="18" charset="0"/>
                        </a:rPr>
                        <a:t>0.20 KN/m</a:t>
                      </a:r>
                      <a:r>
                        <a:rPr kumimoji="0" lang="en-US" sz="2400" b="1" kern="1200" baseline="30000" dirty="0" smtClean="0">
                          <a:latin typeface="Times New Roman" pitchFamily="18" charset="0"/>
                          <a:cs typeface="Times New Roman" pitchFamily="18" charset="0"/>
                        </a:rPr>
                        <a:t>2</a:t>
                      </a:r>
                      <a:endParaRPr lang="en-US" sz="2400" b="1" dirty="0" smtClean="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xmlns="" val="42280624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7835"/>
            <a:ext cx="8229600" cy="706090"/>
          </a:xfrm>
        </p:spPr>
        <p:txBody>
          <a:bodyPr>
            <a:normAutofit fontScale="90000"/>
          </a:bodyPr>
          <a:lstStyle/>
          <a:p>
            <a:pPr algn="l"/>
            <a:r>
              <a:rPr lang="en-US" sz="3100" b="1" dirty="0" smtClean="0">
                <a:latin typeface="Times New Roman" pitchFamily="18" charset="0"/>
                <a:cs typeface="Times New Roman" pitchFamily="18" charset="0"/>
              </a:rPr>
              <a:t>Steel structure:</a:t>
            </a:r>
            <a:r>
              <a:rPr lang="en-US" sz="2400" dirty="0" smtClean="0">
                <a:solidFill>
                  <a:srgbClr val="000000">
                    <a:satMod val="130000"/>
                  </a:srgbClr>
                </a:solidFill>
                <a:latin typeface="Times New Roman" pitchFamily="18" charset="0"/>
                <a:cs typeface="Times New Roman" pitchFamily="18" charset="0"/>
              </a:rPr>
              <a:t/>
            </a:r>
            <a:br>
              <a:rPr lang="en-US" sz="2400" dirty="0" smtClean="0">
                <a:solidFill>
                  <a:srgbClr val="000000">
                    <a:satMod val="130000"/>
                  </a:srgbClr>
                </a:solidFill>
                <a:latin typeface="Times New Roman" pitchFamily="18" charset="0"/>
                <a:cs typeface="Times New Roman" pitchFamily="18" charset="0"/>
              </a:rPr>
            </a:br>
            <a:endParaRPr lang="en-US" sz="2400" dirty="0"/>
          </a:p>
        </p:txBody>
      </p:sp>
      <p:sp>
        <p:nvSpPr>
          <p:cNvPr id="3" name="Content Placeholder 2"/>
          <p:cNvSpPr>
            <a:spLocks noGrp="1"/>
          </p:cNvSpPr>
          <p:nvPr>
            <p:ph idx="1"/>
          </p:nvPr>
        </p:nvSpPr>
        <p:spPr>
          <a:xfrm>
            <a:off x="457200" y="1451919"/>
            <a:ext cx="8229600" cy="5217443"/>
          </a:xfrm>
        </p:spPr>
        <p:txBody>
          <a:bodyPr>
            <a:normAutofit/>
          </a:bodyPr>
          <a:lstStyle/>
          <a:p>
            <a:pPr marL="0" indent="0">
              <a:buNone/>
            </a:pPr>
            <a:r>
              <a:rPr lang="en-US" sz="2800" dirty="0" smtClean="0"/>
              <a:t>Truss </a:t>
            </a:r>
            <a:endParaRPr lang="en-US" sz="2800" dirty="0"/>
          </a:p>
        </p:txBody>
      </p:sp>
      <p:pic>
        <p:nvPicPr>
          <p:cNvPr id="11266"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2956" r="6505"/>
          <a:stretch/>
        </p:blipFill>
        <p:spPr bwMode="auto">
          <a:xfrm>
            <a:off x="1475656" y="2388023"/>
            <a:ext cx="5563926" cy="36107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837922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Green Museum.bmp"/>
          <p:cNvPicPr>
            <a:picLocks noChangeAspect="1"/>
          </p:cNvPicPr>
          <p:nvPr/>
        </p:nvPicPr>
        <p:blipFill>
          <a:blip r:embed="rId2" cstate="print">
            <a:lum bright="70000" contrast="-70000"/>
          </a:blip>
          <a:srcRect l="27848" r="18028"/>
          <a:stretch>
            <a:fillRect/>
          </a:stretch>
        </p:blipFill>
        <p:spPr>
          <a:xfrm>
            <a:off x="0" y="1052736"/>
            <a:ext cx="9144000" cy="5805264"/>
          </a:xfrm>
          <a:prstGeom prst="rect">
            <a:avLst/>
          </a:prstGeom>
          <a:effectLst>
            <a:softEdge rad="317500"/>
          </a:effectLst>
          <a:scene3d>
            <a:camera prst="perspectiveFront"/>
            <a:lightRig rig="threePt" dir="t"/>
          </a:scene3d>
        </p:spPr>
      </p:pic>
      <p:sp>
        <p:nvSpPr>
          <p:cNvPr id="2" name="Title 1"/>
          <p:cNvSpPr>
            <a:spLocks noGrp="1"/>
          </p:cNvSpPr>
          <p:nvPr>
            <p:ph type="title"/>
          </p:nvPr>
        </p:nvSpPr>
        <p:spPr>
          <a:xfrm>
            <a:off x="446856" y="404664"/>
            <a:ext cx="8229600" cy="1143000"/>
          </a:xfrm>
        </p:spPr>
        <p:txBody>
          <a:bodyPr>
            <a:normAutofit/>
          </a:bodyPr>
          <a:lstStyle/>
          <a:p>
            <a:pPr>
              <a:buFont typeface="Arial" pitchFamily="34" charset="0"/>
              <a:buChar char="•"/>
            </a:pPr>
            <a:r>
              <a:rPr lang="en-GB" u="sng" dirty="0" smtClean="0"/>
              <a:t>Site:</a:t>
            </a:r>
            <a:endParaRPr lang="en-US" u="sng" dirty="0" smtClean="0"/>
          </a:p>
        </p:txBody>
      </p:sp>
      <p:pic>
        <p:nvPicPr>
          <p:cNvPr id="7" name="Picture 6" descr="1.jpg"/>
          <p:cNvPicPr/>
          <p:nvPr/>
        </p:nvPicPr>
        <p:blipFill>
          <a:blip r:embed="rId3" cstate="print"/>
          <a:srcRect l="2454" t="3805" r="1492" b="2701"/>
          <a:stretch>
            <a:fillRect/>
          </a:stretch>
        </p:blipFill>
        <p:spPr>
          <a:xfrm>
            <a:off x="899592" y="1628800"/>
            <a:ext cx="7704856" cy="49685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63272"/>
            <a:ext cx="8229600" cy="778098"/>
          </a:xfrm>
        </p:spPr>
        <p:txBody>
          <a:bodyPr>
            <a:normAutofit fontScale="90000"/>
          </a:bodyPr>
          <a:lstStyle/>
          <a:p>
            <a:pPr lvl="0" algn="r">
              <a:defRPr/>
            </a:pPr>
            <a:r>
              <a:rPr lang="en-US" sz="2700" dirty="0" smtClean="0">
                <a:solidFill>
                  <a:srgbClr val="000000">
                    <a:satMod val="130000"/>
                  </a:srgbClr>
                </a:solidFill>
                <a:effectLst>
                  <a:outerShdw blurRad="50000" dist="30000" dir="5400000" algn="tl" rotWithShape="0">
                    <a:srgbClr val="000000">
                      <a:alpha val="30000"/>
                    </a:srgbClr>
                  </a:outerShdw>
                </a:effectLst>
                <a:latin typeface="Times New Roman" pitchFamily="18" charset="0"/>
                <a:ea typeface="+mn-ea"/>
                <a:cs typeface="Times New Roman" pitchFamily="18" charset="0"/>
              </a:rPr>
              <a:t/>
            </a:r>
            <a:br>
              <a:rPr lang="en-US" sz="2700" dirty="0" smtClean="0">
                <a:solidFill>
                  <a:srgbClr val="000000">
                    <a:satMod val="130000"/>
                  </a:srgbClr>
                </a:solidFill>
                <a:effectLst>
                  <a:outerShdw blurRad="50000" dist="30000" dir="5400000" algn="tl" rotWithShape="0">
                    <a:srgbClr val="000000">
                      <a:alpha val="30000"/>
                    </a:srgbClr>
                  </a:outerShdw>
                </a:effectLst>
                <a:latin typeface="Times New Roman" pitchFamily="18" charset="0"/>
                <a:ea typeface="+mn-ea"/>
                <a:cs typeface="Times New Roman" pitchFamily="18" charset="0"/>
              </a:rPr>
            </a:br>
            <a:r>
              <a:rPr lang="en-US" sz="2700" dirty="0">
                <a:solidFill>
                  <a:srgbClr val="000000">
                    <a:satMod val="130000"/>
                  </a:srgbClr>
                </a:solidFill>
                <a:latin typeface="Times New Roman" pitchFamily="18" charset="0"/>
                <a:ea typeface="+mn-ea"/>
                <a:cs typeface="Times New Roman" pitchFamily="18" charset="0"/>
              </a:rPr>
              <a:t/>
            </a:r>
            <a:br>
              <a:rPr lang="en-US" sz="2700" dirty="0">
                <a:solidFill>
                  <a:srgbClr val="000000">
                    <a:satMod val="130000"/>
                  </a:srgbClr>
                </a:solidFill>
                <a:latin typeface="Times New Roman" pitchFamily="18" charset="0"/>
                <a:ea typeface="+mn-ea"/>
                <a:cs typeface="Times New Roman" pitchFamily="18" charset="0"/>
              </a:rPr>
            </a:br>
            <a:endParaRPr lang="en-US" dirty="0"/>
          </a:p>
        </p:txBody>
      </p:sp>
      <p:sp>
        <p:nvSpPr>
          <p:cNvPr id="7" name="Rectangle 6"/>
          <p:cNvSpPr/>
          <p:nvPr/>
        </p:nvSpPr>
        <p:spPr>
          <a:xfrm>
            <a:off x="403528" y="867544"/>
            <a:ext cx="7200800" cy="523220"/>
          </a:xfrm>
          <a:prstGeom prst="rect">
            <a:avLst/>
          </a:prstGeom>
        </p:spPr>
        <p:txBody>
          <a:bodyPr wrap="square">
            <a:spAutoFit/>
          </a:bodyPr>
          <a:lstStyle/>
          <a:p>
            <a:r>
              <a:rPr lang="en-US" sz="2800" b="1" dirty="0" smtClean="0">
                <a:latin typeface="Times New Roman" pitchFamily="18" charset="0"/>
                <a:cs typeface="Times New Roman" pitchFamily="18" charset="0"/>
              </a:rPr>
              <a:t>Steel structure:</a:t>
            </a:r>
            <a:endParaRPr lang="en-US" sz="2800" dirty="0"/>
          </a:p>
        </p:txBody>
      </p:sp>
      <p:sp>
        <p:nvSpPr>
          <p:cNvPr id="9" name="Rectangle 8"/>
          <p:cNvSpPr/>
          <p:nvPr/>
        </p:nvSpPr>
        <p:spPr>
          <a:xfrm>
            <a:off x="395536" y="1456703"/>
            <a:ext cx="2528272" cy="1477328"/>
          </a:xfrm>
          <a:prstGeom prst="rect">
            <a:avLst/>
          </a:prstGeom>
        </p:spPr>
        <p:txBody>
          <a:bodyPr wrap="square">
            <a:spAutoFit/>
          </a:bodyPr>
          <a:lstStyle/>
          <a:p>
            <a:endParaRPr lang="en-US" dirty="0" smtClean="0"/>
          </a:p>
          <a:p>
            <a:r>
              <a:rPr lang="en-US" dirty="0" smtClean="0"/>
              <a:t>Compatibility check</a:t>
            </a:r>
          </a:p>
          <a:p>
            <a:endParaRPr lang="en-US" dirty="0"/>
          </a:p>
          <a:p>
            <a:endParaRPr lang="en-US" dirty="0" smtClean="0"/>
          </a:p>
          <a:p>
            <a:r>
              <a:rPr lang="en-US" dirty="0" smtClean="0"/>
              <a:t>T= 0.0432 sec  </a:t>
            </a:r>
            <a:endParaRPr lang="en-US" dirty="0"/>
          </a:p>
        </p:txBody>
      </p:sp>
      <p:pic>
        <p:nvPicPr>
          <p:cNvPr id="12" name="Picture 11"/>
          <p:cNvPicPr/>
          <p:nvPr/>
        </p:nvPicPr>
        <p:blipFill rotWithShape="1">
          <a:blip r:embed="rId2" cstate="print"/>
          <a:srcRect l="16737" t="5947" r="1629" b="2131"/>
          <a:stretch/>
        </p:blipFill>
        <p:spPr>
          <a:xfrm>
            <a:off x="2923808" y="2024054"/>
            <a:ext cx="5643154" cy="3997234"/>
          </a:xfrm>
          <a:prstGeom prst="rect">
            <a:avLst/>
          </a:prstGeom>
        </p:spPr>
      </p:pic>
    </p:spTree>
    <p:extLst>
      <p:ext uri="{BB962C8B-B14F-4D97-AF65-F5344CB8AC3E}">
        <p14:creationId xmlns:p14="http://schemas.microsoft.com/office/powerpoint/2010/main" xmlns="" val="24483242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0096"/>
            <a:ext cx="8229600" cy="1143000"/>
          </a:xfrm>
        </p:spPr>
        <p:txBody>
          <a:bodyPr>
            <a:normAutofit fontScale="90000"/>
          </a:bodyPr>
          <a:lstStyle/>
          <a:p>
            <a:pPr algn="l"/>
            <a:r>
              <a:rPr lang="en-US" sz="3100" b="1" dirty="0" smtClean="0">
                <a:latin typeface="Times New Roman" pitchFamily="18" charset="0"/>
                <a:cs typeface="Times New Roman" pitchFamily="18" charset="0"/>
              </a:rPr>
              <a:t>Steel structure:</a:t>
            </a:r>
            <a:r>
              <a:rPr lang="en-US" dirty="0" smtClean="0"/>
              <a:t/>
            </a:r>
            <a:br>
              <a:rPr lang="en-US" dirty="0" smtClean="0"/>
            </a:br>
            <a:endParaRPr lang="en-US" dirty="0"/>
          </a:p>
        </p:txBody>
      </p:sp>
      <p:pic>
        <p:nvPicPr>
          <p:cNvPr id="1229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2760914"/>
            <a:ext cx="8010838" cy="20362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3"/>
          <p:cNvSpPr/>
          <p:nvPr/>
        </p:nvSpPr>
        <p:spPr>
          <a:xfrm>
            <a:off x="611560" y="1536777"/>
            <a:ext cx="2129044" cy="369332"/>
          </a:xfrm>
          <a:prstGeom prst="rect">
            <a:avLst/>
          </a:prstGeom>
        </p:spPr>
        <p:txBody>
          <a:bodyPr wrap="none">
            <a:spAutoFit/>
          </a:bodyPr>
          <a:lstStyle/>
          <a:p>
            <a:r>
              <a:rPr lang="en-US" dirty="0"/>
              <a:t>Equilibrium  check </a:t>
            </a:r>
          </a:p>
        </p:txBody>
      </p:sp>
    </p:spTree>
    <p:extLst>
      <p:ext uri="{BB962C8B-B14F-4D97-AF65-F5344CB8AC3E}">
        <p14:creationId xmlns:p14="http://schemas.microsoft.com/office/powerpoint/2010/main" xmlns="" val="4054561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9804"/>
            <a:ext cx="8229600" cy="778098"/>
          </a:xfrm>
        </p:spPr>
        <p:txBody>
          <a:bodyPr/>
          <a:lstStyle/>
          <a:p>
            <a:pPr algn="l"/>
            <a:r>
              <a:rPr lang="en-US" sz="4500" dirty="0">
                <a:solidFill>
                  <a:srgbClr val="000000">
                    <a:satMod val="130000"/>
                  </a:srgbClr>
                </a:solidFill>
                <a:effectLst>
                  <a:outerShdw blurRad="50000" dist="30000" dir="5400000" algn="tl" rotWithShape="0">
                    <a:srgbClr val="000000">
                      <a:alpha val="30000"/>
                    </a:srgbClr>
                  </a:outerShdw>
                </a:effectLst>
                <a:latin typeface="Times New Roman" pitchFamily="18" charset="0"/>
                <a:cs typeface="Times New Roman" pitchFamily="18" charset="0"/>
              </a:rPr>
              <a:t> </a:t>
            </a:r>
            <a:r>
              <a:rPr lang="en-US" sz="3200" dirty="0">
                <a:latin typeface="Times New Roman" pitchFamily="18" charset="0"/>
                <a:ea typeface="+mn-ea"/>
                <a:cs typeface="Times New Roman" pitchFamily="18" charset="0"/>
              </a:rPr>
              <a:t>Result:</a:t>
            </a:r>
          </a:p>
        </p:txBody>
      </p:sp>
      <p:sp>
        <p:nvSpPr>
          <p:cNvPr id="3" name="Content Placeholder 2"/>
          <p:cNvSpPr>
            <a:spLocks noGrp="1"/>
          </p:cNvSpPr>
          <p:nvPr>
            <p:ph idx="1"/>
          </p:nvPr>
        </p:nvSpPr>
        <p:spPr>
          <a:xfrm>
            <a:off x="457200" y="1523927"/>
            <a:ext cx="8229600" cy="4857403"/>
          </a:xfrm>
        </p:spPr>
        <p:txBody>
          <a:bodyPr/>
          <a:lstStyle/>
          <a:p>
            <a:pPr marL="0" indent="0">
              <a:buNone/>
            </a:pPr>
            <a:r>
              <a:rPr lang="en-US" sz="2800" dirty="0" smtClean="0">
                <a:latin typeface="Times New Roman" pitchFamily="18" charset="0"/>
                <a:cs typeface="Times New Roman" pitchFamily="18" charset="0"/>
              </a:rPr>
              <a:t>Steel Section used</a:t>
            </a:r>
            <a:r>
              <a:rPr lang="en-US" dirty="0" smtClean="0">
                <a:latin typeface="Times New Roman" pitchFamily="18" charset="0"/>
                <a:cs typeface="Times New Roman" pitchFamily="18" charset="0"/>
              </a:rPr>
              <a:t>:</a:t>
            </a:r>
          </a:p>
          <a:p>
            <a:pPr marL="0" indent="0">
              <a:buNone/>
            </a:pPr>
            <a:endParaRPr lang="en-US" dirty="0" smtClean="0">
              <a:latin typeface="Times New Roman" pitchFamily="18" charset="0"/>
              <a:cs typeface="Times New Roman" pitchFamily="18" charset="0"/>
            </a:endParaRP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27784" y="2316014"/>
            <a:ext cx="3148542" cy="24482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651255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1811"/>
            <a:ext cx="8229600" cy="562074"/>
          </a:xfrm>
        </p:spPr>
        <p:txBody>
          <a:bodyPr>
            <a:normAutofit/>
          </a:bodyPr>
          <a:lstStyle/>
          <a:p>
            <a:pPr algn="l"/>
            <a:r>
              <a:rPr lang="en-US" sz="2800" dirty="0" smtClean="0"/>
              <a:t>Detailing for connection</a:t>
            </a:r>
            <a:endParaRPr lang="en-US" sz="2800" dirty="0"/>
          </a:p>
        </p:txBody>
      </p:sp>
      <p:sp>
        <p:nvSpPr>
          <p:cNvPr id="3" name="Content Placeholder 2"/>
          <p:cNvSpPr>
            <a:spLocks noGrp="1"/>
          </p:cNvSpPr>
          <p:nvPr>
            <p:ph idx="1"/>
          </p:nvPr>
        </p:nvSpPr>
        <p:spPr>
          <a:xfrm>
            <a:off x="457200" y="1235895"/>
            <a:ext cx="8229600" cy="5217443"/>
          </a:xfrm>
        </p:spPr>
        <p:txBody>
          <a:bodyPr/>
          <a:lstStyle/>
          <a:p>
            <a:pPr marL="0" indent="0">
              <a:buNone/>
            </a:pPr>
            <a:endParaRPr lang="en-US" dirty="0" smtClean="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a:p>
            <a:pPr marL="0" indent="0">
              <a:buNone/>
            </a:pPr>
            <a:endParaRPr lang="en-US" dirty="0" smtClean="0">
              <a:latin typeface="Times New Roman" pitchFamily="18" charset="0"/>
              <a:cs typeface="Times New Roman" pitchFamily="18" charset="0"/>
            </a:endParaRPr>
          </a:p>
          <a:p>
            <a:pPr marL="0" indent="0">
              <a:buNone/>
            </a:pPr>
            <a:endParaRPr lang="en-US" dirty="0" smtClean="0">
              <a:latin typeface="Times New Roman" pitchFamily="18" charset="0"/>
              <a:cs typeface="Times New Roman" pitchFamily="18" charset="0"/>
            </a:endParaRPr>
          </a:p>
          <a:p>
            <a:pPr marL="0" indent="0">
              <a:buNone/>
            </a:pPr>
            <a:r>
              <a:rPr lang="en-US" sz="2400" dirty="0" smtClean="0">
                <a:latin typeface="Times New Roman" pitchFamily="18" charset="0"/>
                <a:cs typeface="Times New Roman" pitchFamily="18" charset="0"/>
              </a:rPr>
              <a:t>                                                   </a:t>
            </a:r>
          </a:p>
          <a:p>
            <a:pPr marL="0" indent="0">
              <a:buNone/>
            </a:pPr>
            <a:r>
              <a:rPr lang="en-US" sz="2400" dirty="0" smtClean="0">
                <a:latin typeface="Times New Roman" pitchFamily="18" charset="0"/>
                <a:cs typeface="Times New Roman" pitchFamily="18" charset="0"/>
              </a:rPr>
              <a:t>e </a:t>
            </a:r>
          </a:p>
          <a:p>
            <a:pPr marL="0" indent="0">
              <a:buNone/>
            </a:pPr>
            <a:endParaRPr lang="en-US" sz="2400" dirty="0">
              <a:latin typeface="Times New Roman" pitchFamily="18" charset="0"/>
              <a:cs typeface="Times New Roman" pitchFamily="18" charset="0"/>
            </a:endParaRPr>
          </a:p>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dirty="0"/>
          </a:p>
        </p:txBody>
      </p:sp>
      <p:pic>
        <p:nvPicPr>
          <p:cNvPr id="5" name="Picture 4"/>
          <p:cNvPicPr/>
          <p:nvPr/>
        </p:nvPicPr>
        <p:blipFill>
          <a:blip r:embed="rId2" cstate="print"/>
          <a:stretch>
            <a:fillRect/>
          </a:stretch>
        </p:blipFill>
        <p:spPr>
          <a:xfrm>
            <a:off x="359145" y="1995651"/>
            <a:ext cx="4514723" cy="3744416"/>
          </a:xfrm>
          <a:prstGeom prst="rect">
            <a:avLst/>
          </a:prstGeom>
          <a:ln>
            <a:noFill/>
          </a:ln>
          <a:effectLst>
            <a:softEdge rad="112500"/>
          </a:effectLst>
        </p:spPr>
      </p:pic>
      <p:pic>
        <p:nvPicPr>
          <p:cNvPr id="6" name="Picture 5"/>
          <p:cNvPicPr/>
          <p:nvPr/>
        </p:nvPicPr>
        <p:blipFill>
          <a:blip r:embed="rId3" cstate="print"/>
          <a:stretch>
            <a:fillRect/>
          </a:stretch>
        </p:blipFill>
        <p:spPr>
          <a:xfrm>
            <a:off x="4873871" y="2244007"/>
            <a:ext cx="3865795" cy="3117236"/>
          </a:xfrm>
          <a:prstGeom prst="rect">
            <a:avLst/>
          </a:prstGeom>
        </p:spPr>
      </p:pic>
    </p:spTree>
    <p:extLst>
      <p:ext uri="{BB962C8B-B14F-4D97-AF65-F5344CB8AC3E}">
        <p14:creationId xmlns:p14="http://schemas.microsoft.com/office/powerpoint/2010/main" xmlns="" val="2553702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628800"/>
            <a:ext cx="9036496" cy="4525963"/>
          </a:xfrm>
        </p:spPr>
        <p:txBody>
          <a:bodyPr/>
          <a:lstStyle/>
          <a:p>
            <a:pPr marL="0" lvl="0" indent="0">
              <a:spcBef>
                <a:spcPct val="0"/>
              </a:spcBef>
              <a:buNone/>
              <a:defRPr/>
            </a:pPr>
            <a:r>
              <a:rPr lang="en-US" sz="2800" b="1" dirty="0">
                <a:solidFill>
                  <a:srgbClr val="000000">
                    <a:satMod val="130000"/>
                  </a:srgbClr>
                </a:solidFill>
                <a:latin typeface="Times New Roman" pitchFamily="18" charset="0"/>
                <a:cs typeface="Times New Roman" pitchFamily="18" charset="0"/>
              </a:rPr>
              <a:t>Design Data:</a:t>
            </a:r>
          </a:p>
          <a:p>
            <a:pPr marL="0" lvl="0" indent="0">
              <a:spcBef>
                <a:spcPct val="0"/>
              </a:spcBef>
              <a:defRPr/>
            </a:pPr>
            <a:r>
              <a:rPr lang="en-US" sz="2400" dirty="0" smtClean="0">
                <a:solidFill>
                  <a:srgbClr val="000000">
                    <a:satMod val="130000"/>
                  </a:srgbClr>
                </a:solidFill>
                <a:latin typeface="Times New Roman" pitchFamily="18" charset="0"/>
                <a:cs typeface="Times New Roman" pitchFamily="18" charset="0"/>
              </a:rPr>
              <a:t> </a:t>
            </a:r>
            <a:r>
              <a:rPr lang="en-US" sz="2400" dirty="0">
                <a:solidFill>
                  <a:srgbClr val="000000">
                    <a:satMod val="130000"/>
                  </a:srgbClr>
                </a:solidFill>
                <a:latin typeface="Times New Roman" pitchFamily="18" charset="0"/>
                <a:cs typeface="Times New Roman" pitchFamily="18" charset="0"/>
              </a:rPr>
              <a:t>Concrete </a:t>
            </a:r>
            <a:r>
              <a:rPr lang="en-US" sz="2400" dirty="0" err="1" smtClean="0">
                <a:solidFill>
                  <a:srgbClr val="000000">
                    <a:satMod val="130000"/>
                  </a:srgbClr>
                </a:solidFill>
                <a:latin typeface="Times New Roman" pitchFamily="18" charset="0"/>
                <a:cs typeface="Times New Roman" pitchFamily="18" charset="0"/>
              </a:rPr>
              <a:t>F`c</a:t>
            </a:r>
            <a:r>
              <a:rPr lang="en-US" sz="2400" dirty="0" smtClean="0">
                <a:solidFill>
                  <a:srgbClr val="000000">
                    <a:satMod val="130000"/>
                  </a:srgbClr>
                </a:solidFill>
                <a:latin typeface="Times New Roman" pitchFamily="18" charset="0"/>
                <a:cs typeface="Times New Roman" pitchFamily="18" charset="0"/>
              </a:rPr>
              <a:t> </a:t>
            </a:r>
            <a:r>
              <a:rPr lang="en-US" sz="2400" dirty="0">
                <a:solidFill>
                  <a:srgbClr val="000000">
                    <a:satMod val="130000"/>
                  </a:srgbClr>
                </a:solidFill>
                <a:latin typeface="Times New Roman" pitchFamily="18" charset="0"/>
                <a:cs typeface="Times New Roman" pitchFamily="18" charset="0"/>
              </a:rPr>
              <a:t>For </a:t>
            </a:r>
            <a:r>
              <a:rPr lang="en-US" sz="2400" dirty="0" smtClean="0">
                <a:solidFill>
                  <a:srgbClr val="000000">
                    <a:satMod val="130000"/>
                  </a:srgbClr>
                </a:solidFill>
                <a:latin typeface="Times New Roman" pitchFamily="18" charset="0"/>
                <a:cs typeface="Times New Roman" pitchFamily="18" charset="0"/>
              </a:rPr>
              <a:t>Columns</a:t>
            </a:r>
            <a:r>
              <a:rPr lang="en-US" sz="2400" dirty="0">
                <a:solidFill>
                  <a:srgbClr val="000000">
                    <a:satMod val="130000"/>
                  </a:srgbClr>
                </a:solidFill>
                <a:latin typeface="Times New Roman" pitchFamily="18" charset="0"/>
                <a:cs typeface="Times New Roman" pitchFamily="18" charset="0"/>
              </a:rPr>
              <a:t>, Shear walls and Footing = 28 Mpa</a:t>
            </a:r>
          </a:p>
          <a:p>
            <a:pPr marL="0" lvl="0" indent="0">
              <a:spcBef>
                <a:spcPct val="0"/>
              </a:spcBef>
              <a:defRPr/>
            </a:pPr>
            <a:endParaRPr lang="en-US" sz="2400" dirty="0">
              <a:solidFill>
                <a:srgbClr val="000000">
                  <a:satMod val="130000"/>
                </a:srgbClr>
              </a:solidFill>
              <a:latin typeface="Times New Roman" pitchFamily="18" charset="0"/>
              <a:cs typeface="Times New Roman" pitchFamily="18" charset="0"/>
            </a:endParaRPr>
          </a:p>
          <a:p>
            <a:pPr marL="0" lvl="0" indent="0">
              <a:spcBef>
                <a:spcPct val="0"/>
              </a:spcBef>
            </a:pPr>
            <a:r>
              <a:rPr lang="en-US" sz="2400" dirty="0">
                <a:solidFill>
                  <a:srgbClr val="000000">
                    <a:satMod val="130000"/>
                  </a:srgbClr>
                </a:solidFill>
                <a:latin typeface="Times New Roman" pitchFamily="18" charset="0"/>
                <a:cs typeface="Times New Roman" pitchFamily="18" charset="0"/>
              </a:rPr>
              <a:t> Concrete </a:t>
            </a:r>
            <a:r>
              <a:rPr lang="en-US" sz="2400" dirty="0" err="1">
                <a:solidFill>
                  <a:srgbClr val="000000">
                    <a:satMod val="130000"/>
                  </a:srgbClr>
                </a:solidFill>
                <a:latin typeface="Times New Roman" pitchFamily="18" charset="0"/>
                <a:cs typeface="Times New Roman" pitchFamily="18" charset="0"/>
              </a:rPr>
              <a:t>F`c</a:t>
            </a:r>
            <a:r>
              <a:rPr lang="en-US" sz="2400" dirty="0">
                <a:solidFill>
                  <a:srgbClr val="000000">
                    <a:satMod val="130000"/>
                  </a:srgbClr>
                </a:solidFill>
                <a:latin typeface="Times New Roman" pitchFamily="18" charset="0"/>
                <a:cs typeface="Times New Roman" pitchFamily="18" charset="0"/>
              </a:rPr>
              <a:t> for </a:t>
            </a:r>
            <a:r>
              <a:rPr lang="en-US" sz="2400" dirty="0" smtClean="0">
                <a:solidFill>
                  <a:srgbClr val="000000">
                    <a:satMod val="130000"/>
                  </a:srgbClr>
                </a:solidFill>
                <a:latin typeface="Times New Roman" pitchFamily="18" charset="0"/>
                <a:cs typeface="Times New Roman" pitchFamily="18" charset="0"/>
              </a:rPr>
              <a:t>slab</a:t>
            </a:r>
            <a:r>
              <a:rPr lang="en-US" sz="2400" dirty="0" smtClean="0">
                <a:solidFill>
                  <a:srgbClr val="000000">
                    <a:satMod val="130000"/>
                  </a:srgbClr>
                </a:solidFill>
                <a:latin typeface="Times New Roman" pitchFamily="18" charset="0"/>
                <a:cs typeface="Times New Roman" pitchFamily="18" charset="0"/>
              </a:rPr>
              <a:t> </a:t>
            </a:r>
            <a:r>
              <a:rPr lang="en-US" sz="2400" dirty="0" smtClean="0">
                <a:solidFill>
                  <a:srgbClr val="000000">
                    <a:satMod val="130000"/>
                  </a:srgbClr>
                </a:solidFill>
                <a:latin typeface="Times New Roman" pitchFamily="18" charset="0"/>
                <a:cs typeface="Times New Roman" pitchFamily="18" charset="0"/>
              </a:rPr>
              <a:t>,Beams </a:t>
            </a:r>
            <a:r>
              <a:rPr lang="en-US" sz="2400" dirty="0">
                <a:solidFill>
                  <a:srgbClr val="000000">
                    <a:satMod val="130000"/>
                  </a:srgbClr>
                </a:solidFill>
                <a:latin typeface="Times New Roman" pitchFamily="18" charset="0"/>
                <a:cs typeface="Times New Roman" pitchFamily="18" charset="0"/>
              </a:rPr>
              <a:t>= 24 Mpa.</a:t>
            </a:r>
          </a:p>
          <a:p>
            <a:pPr marL="0" lvl="0" indent="0">
              <a:spcBef>
                <a:spcPct val="0"/>
              </a:spcBef>
              <a:buNone/>
            </a:pPr>
            <a:endParaRPr lang="en-US" sz="2400" dirty="0">
              <a:solidFill>
                <a:srgbClr val="000000">
                  <a:satMod val="130000"/>
                </a:srgbClr>
              </a:solidFill>
              <a:latin typeface="Times New Roman" pitchFamily="18" charset="0"/>
              <a:cs typeface="Times New Roman" pitchFamily="18" charset="0"/>
            </a:endParaRPr>
          </a:p>
          <a:p>
            <a:pPr marL="0" lvl="0" indent="0">
              <a:spcBef>
                <a:spcPct val="0"/>
              </a:spcBef>
            </a:pPr>
            <a:r>
              <a:rPr lang="en-US" sz="2400" dirty="0">
                <a:solidFill>
                  <a:srgbClr val="000000">
                    <a:satMod val="130000"/>
                  </a:srgbClr>
                </a:solidFill>
                <a:latin typeface="Times New Roman" pitchFamily="18" charset="0"/>
                <a:cs typeface="Times New Roman" pitchFamily="18" charset="0"/>
              </a:rPr>
              <a:t> Steel yielding strength Fy = 420 Mpa</a:t>
            </a:r>
          </a:p>
          <a:p>
            <a:pPr marL="0" lvl="0" indent="0">
              <a:spcBef>
                <a:spcPct val="0"/>
              </a:spcBef>
            </a:pPr>
            <a:endParaRPr lang="en-US" sz="2400" dirty="0">
              <a:solidFill>
                <a:srgbClr val="000000">
                  <a:satMod val="130000"/>
                </a:srgbClr>
              </a:solidFill>
              <a:latin typeface="Times New Roman" pitchFamily="18" charset="0"/>
              <a:cs typeface="Times New Roman" pitchFamily="18" charset="0"/>
            </a:endParaRPr>
          </a:p>
          <a:p>
            <a:pPr marL="0" lvl="0" indent="0">
              <a:spcBef>
                <a:spcPct val="0"/>
              </a:spcBef>
            </a:pPr>
            <a:r>
              <a:rPr lang="en-US" sz="2400" dirty="0">
                <a:solidFill>
                  <a:srgbClr val="000000">
                    <a:satMod val="130000"/>
                  </a:srgbClr>
                </a:solidFill>
                <a:latin typeface="Times New Roman" pitchFamily="18" charset="0"/>
                <a:cs typeface="Times New Roman" pitchFamily="18" charset="0"/>
              </a:rPr>
              <a:t> Bearing Capacity For Soil </a:t>
            </a:r>
            <a:r>
              <a:rPr lang="en-US" sz="2400" dirty="0" smtClean="0">
                <a:solidFill>
                  <a:srgbClr val="000000">
                    <a:satMod val="130000"/>
                  </a:srgbClr>
                </a:solidFill>
                <a:latin typeface="Times New Roman" pitchFamily="18" charset="0"/>
                <a:cs typeface="Times New Roman" pitchFamily="18" charset="0"/>
              </a:rPr>
              <a:t>300 </a:t>
            </a:r>
            <a:r>
              <a:rPr lang="en-US" sz="2400" dirty="0">
                <a:solidFill>
                  <a:srgbClr val="000000">
                    <a:satMod val="130000"/>
                  </a:srgbClr>
                </a:solidFill>
                <a:latin typeface="Times New Roman" pitchFamily="18" charset="0"/>
                <a:cs typeface="Times New Roman" pitchFamily="18" charset="0"/>
              </a:rPr>
              <a:t>Mpa.</a:t>
            </a:r>
          </a:p>
          <a:p>
            <a:endParaRPr lang="en-US" dirty="0"/>
          </a:p>
        </p:txBody>
      </p:sp>
      <p:sp>
        <p:nvSpPr>
          <p:cNvPr id="8" name="Title 7"/>
          <p:cNvSpPr>
            <a:spLocks noGrp="1"/>
          </p:cNvSpPr>
          <p:nvPr>
            <p:ph type="title"/>
          </p:nvPr>
        </p:nvSpPr>
        <p:spPr>
          <a:xfrm>
            <a:off x="302840" y="404664"/>
            <a:ext cx="8229600" cy="1143000"/>
          </a:xfrm>
        </p:spPr>
        <p:txBody>
          <a:bodyPr>
            <a:normAutofit/>
          </a:bodyPr>
          <a:lstStyle/>
          <a:p>
            <a:r>
              <a:rPr lang="en-GB" dirty="0" smtClean="0"/>
              <a:t>Concrete structure:</a:t>
            </a:r>
            <a:endParaRPr lang="en-US" dirty="0"/>
          </a:p>
        </p:txBody>
      </p:sp>
    </p:spTree>
    <p:extLst>
      <p:ext uri="{BB962C8B-B14F-4D97-AF65-F5344CB8AC3E}">
        <p14:creationId xmlns:p14="http://schemas.microsoft.com/office/powerpoint/2010/main" xmlns="" val="1580510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latin typeface="Times New Roman" pitchFamily="18" charset="0"/>
                <a:cs typeface="Times New Roman" pitchFamily="18" charset="0"/>
              </a:rPr>
              <a:t> Seismic Design Data:</a:t>
            </a:r>
            <a:r>
              <a:rPr lang="en-US" b="1" dirty="0" smtClean="0"/>
              <a:t/>
            </a:r>
            <a:br>
              <a:rPr lang="en-US" b="1" dirty="0" smtClean="0"/>
            </a:br>
            <a:endParaRPr lang="en-US" dirty="0"/>
          </a:p>
        </p:txBody>
      </p:sp>
      <p:sp>
        <p:nvSpPr>
          <p:cNvPr id="4" name="Rectangle 3"/>
          <p:cNvSpPr/>
          <p:nvPr/>
        </p:nvSpPr>
        <p:spPr>
          <a:xfrm>
            <a:off x="253124" y="2564904"/>
            <a:ext cx="2664296" cy="2308324"/>
          </a:xfrm>
          <a:prstGeom prst="rect">
            <a:avLst/>
          </a:prstGeom>
        </p:spPr>
        <p:txBody>
          <a:bodyPr wrap="square">
            <a:spAutoFit/>
          </a:bodyPr>
          <a:lstStyle/>
          <a:p>
            <a:r>
              <a:rPr lang="en-US" dirty="0" smtClean="0">
                <a:solidFill>
                  <a:schemeClr val="tx1"/>
                </a:solidFill>
                <a:effectLst/>
                <a:latin typeface="Times New Roman" pitchFamily="18" charset="0"/>
                <a:ea typeface="+mn-ea"/>
                <a:cs typeface="Times New Roman" pitchFamily="18" charset="0"/>
              </a:rPr>
              <a:t>Location: </a:t>
            </a:r>
            <a:br>
              <a:rPr lang="en-US" dirty="0" smtClean="0">
                <a:solidFill>
                  <a:schemeClr val="tx1"/>
                </a:solidFill>
                <a:effectLst/>
                <a:latin typeface="Times New Roman" pitchFamily="18" charset="0"/>
                <a:ea typeface="+mn-ea"/>
                <a:cs typeface="Times New Roman" pitchFamily="18" charset="0"/>
              </a:rPr>
            </a:br>
            <a:r>
              <a:rPr lang="en-US" dirty="0" smtClean="0">
                <a:solidFill>
                  <a:schemeClr val="tx1"/>
                </a:solidFill>
                <a:effectLst/>
                <a:latin typeface="Times New Roman" pitchFamily="18" charset="0"/>
                <a:ea typeface="+mn-ea"/>
                <a:cs typeface="Times New Roman" pitchFamily="18" charset="0"/>
              </a:rPr>
              <a:t/>
            </a:r>
            <a:br>
              <a:rPr lang="en-US" dirty="0" smtClean="0">
                <a:solidFill>
                  <a:schemeClr val="tx1"/>
                </a:solidFill>
                <a:effectLst/>
                <a:latin typeface="Times New Roman" pitchFamily="18" charset="0"/>
                <a:ea typeface="+mn-ea"/>
                <a:cs typeface="Times New Roman" pitchFamily="18" charset="0"/>
              </a:rPr>
            </a:br>
            <a:r>
              <a:rPr lang="en-US" dirty="0" smtClean="0">
                <a:solidFill>
                  <a:schemeClr val="tx1"/>
                </a:solidFill>
                <a:effectLst/>
                <a:latin typeface="Times New Roman" pitchFamily="18" charset="0"/>
                <a:ea typeface="+mn-ea"/>
                <a:cs typeface="Times New Roman" pitchFamily="18" charset="0"/>
              </a:rPr>
              <a:t>Nablus    →     Zone: 2B</a:t>
            </a:r>
          </a:p>
          <a:p>
            <a:endParaRPr lang="en-US" dirty="0">
              <a:latin typeface="Times New Roman" pitchFamily="18" charset="0"/>
              <a:cs typeface="Times New Roman" pitchFamily="18" charset="0"/>
            </a:endParaRPr>
          </a:p>
          <a:p>
            <a:r>
              <a:rPr lang="en-US" dirty="0" smtClean="0">
                <a:solidFill>
                  <a:schemeClr val="tx1"/>
                </a:solidFill>
                <a:effectLst/>
                <a:latin typeface="Times New Roman" pitchFamily="18" charset="0"/>
                <a:ea typeface="+mn-ea"/>
                <a:cs typeface="Times New Roman" pitchFamily="18" charset="0"/>
              </a:rPr>
              <a:t>Importance factor = 1.25 </a:t>
            </a:r>
          </a:p>
          <a:p>
            <a:r>
              <a:rPr lang="en-US" dirty="0" smtClean="0">
                <a:latin typeface="Times New Roman" pitchFamily="18" charset="0"/>
                <a:cs typeface="Times New Roman" pitchFamily="18" charset="0"/>
              </a:rPr>
              <a:t>Reduction factor=5.5 </a:t>
            </a:r>
          </a:p>
          <a:p>
            <a:r>
              <a:rPr lang="en-US" dirty="0" smtClean="0">
                <a:solidFill>
                  <a:schemeClr val="tx1"/>
                </a:solidFill>
                <a:effectLst/>
                <a:latin typeface="Times New Roman" pitchFamily="18" charset="0"/>
                <a:ea typeface="+mn-ea"/>
                <a:cs typeface="Times New Roman" pitchFamily="18" charset="0"/>
              </a:rPr>
              <a:t> </a:t>
            </a:r>
            <a:br>
              <a:rPr lang="en-US" dirty="0" smtClean="0">
                <a:solidFill>
                  <a:schemeClr val="tx1"/>
                </a:solidFill>
                <a:effectLst/>
                <a:latin typeface="Times New Roman" pitchFamily="18" charset="0"/>
                <a:ea typeface="+mn-ea"/>
                <a:cs typeface="Times New Roman" pitchFamily="18" charset="0"/>
              </a:rPr>
            </a:b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4088457" y="1124745"/>
            <a:ext cx="4300689" cy="5472608"/>
          </a:xfrm>
          <a:prstGeom prst="rect">
            <a:avLst/>
          </a:prstGeom>
          <a:ln w="38100" cap="sq">
            <a:solidFill>
              <a:schemeClr val="accent2">
                <a:lumMod val="60000"/>
                <a:lumOff val="4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29660589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8654"/>
            <a:ext cx="8229600" cy="850106"/>
          </a:xfrm>
        </p:spPr>
        <p:txBody>
          <a:bodyPr/>
          <a:lstStyle/>
          <a:p>
            <a:r>
              <a:rPr lang="en-US" dirty="0" smtClean="0">
                <a:solidFill>
                  <a:srgbClr val="000000">
                    <a:satMod val="130000"/>
                  </a:srgbClr>
                </a:solidFill>
                <a:effectLst>
                  <a:outerShdw blurRad="38100" dist="38100" dir="2700000" algn="tl">
                    <a:srgbClr val="000000">
                      <a:alpha val="43137"/>
                    </a:srgbClr>
                  </a:outerShdw>
                </a:effectLst>
                <a:latin typeface="Times New Roman" pitchFamily="18" charset="0"/>
                <a:cs typeface="Times New Roman" pitchFamily="18" charset="0"/>
              </a:rPr>
              <a:t>Concrete structure:</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03649" y="1268760"/>
            <a:ext cx="6373115" cy="4848902"/>
          </a:xfrm>
          <a:prstGeom prst="rect">
            <a:avLst/>
          </a:prstGeom>
        </p:spPr>
      </p:pic>
    </p:spTree>
    <p:extLst>
      <p:ext uri="{BB962C8B-B14F-4D97-AF65-F5344CB8AC3E}">
        <p14:creationId xmlns:p14="http://schemas.microsoft.com/office/powerpoint/2010/main" xmlns="" val="24267577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11560" y="620691"/>
            <a:ext cx="7772400" cy="576064"/>
          </a:xfrm>
        </p:spPr>
        <p:txBody>
          <a:bodyPr>
            <a:normAutofit fontScale="90000"/>
          </a:bodyPr>
          <a:lstStyle/>
          <a:p>
            <a:pPr algn="l"/>
            <a:r>
              <a:rPr lang="en-US" sz="2800" dirty="0" smtClean="0">
                <a:solidFill>
                  <a:srgbClr val="000000">
                    <a:satMod val="130000"/>
                  </a:srgbClr>
                </a:solidFill>
                <a:effectLst>
                  <a:outerShdw blurRad="50000" dist="30000" dir="5400000" algn="tl" rotWithShape="0">
                    <a:srgbClr val="000000">
                      <a:alpha val="30000"/>
                    </a:srgbClr>
                  </a:outerShdw>
                </a:effectLst>
                <a:latin typeface="Times New Roman" pitchFamily="18" charset="0"/>
                <a:cs typeface="Times New Roman" pitchFamily="18" charset="0"/>
              </a:rPr>
              <a:t/>
            </a:r>
            <a:br>
              <a:rPr lang="en-US" sz="2800" dirty="0" smtClean="0">
                <a:solidFill>
                  <a:srgbClr val="000000">
                    <a:satMod val="130000"/>
                  </a:srgbClr>
                </a:solidFill>
                <a:effectLst>
                  <a:outerShdw blurRad="50000" dist="30000" dir="5400000" algn="tl" rotWithShape="0">
                    <a:srgbClr val="000000">
                      <a:alpha val="30000"/>
                    </a:srgbClr>
                  </a:outerShdw>
                </a:effectLst>
                <a:latin typeface="Times New Roman" pitchFamily="18" charset="0"/>
                <a:cs typeface="Times New Roman" pitchFamily="18" charset="0"/>
              </a:rPr>
            </a:br>
            <a:r>
              <a:rPr lang="en-US" sz="2800" dirty="0" smtClean="0">
                <a:solidFill>
                  <a:srgbClr val="000000">
                    <a:satMod val="130000"/>
                  </a:srgbClr>
                </a:solidFill>
                <a:effectLst>
                  <a:outerShdw blurRad="50000" dist="30000" dir="5400000" algn="tl" rotWithShape="0">
                    <a:srgbClr val="000000">
                      <a:alpha val="30000"/>
                    </a:srgbClr>
                  </a:outerShdw>
                </a:effectLst>
                <a:latin typeface="Times New Roman" pitchFamily="18" charset="0"/>
                <a:cs typeface="Times New Roman" pitchFamily="18" charset="0"/>
              </a:rPr>
              <a:t>Compatibility </a:t>
            </a:r>
            <a:r>
              <a:rPr lang="en-US" sz="2800" dirty="0">
                <a:solidFill>
                  <a:srgbClr val="000000">
                    <a:satMod val="130000"/>
                  </a:srgbClr>
                </a:solidFill>
                <a:effectLst>
                  <a:outerShdw blurRad="50000" dist="30000" dir="5400000" algn="tl" rotWithShape="0">
                    <a:srgbClr val="000000">
                      <a:alpha val="30000"/>
                    </a:srgbClr>
                  </a:outerShdw>
                </a:effectLst>
                <a:latin typeface="Times New Roman" pitchFamily="18" charset="0"/>
                <a:cs typeface="Times New Roman" pitchFamily="18" charset="0"/>
              </a:rPr>
              <a:t>Check:</a:t>
            </a:r>
            <a:endParaRPr lang="en-US" dirty="0"/>
          </a:p>
        </p:txBody>
      </p:sp>
      <p:pic>
        <p:nvPicPr>
          <p:cNvPr id="9" name="Picture 8"/>
          <p:cNvPicPr/>
          <p:nvPr/>
        </p:nvPicPr>
        <p:blipFill rotWithShape="1">
          <a:blip r:embed="rId2" cstate="print"/>
          <a:srcRect l="52071"/>
          <a:stretch/>
        </p:blipFill>
        <p:spPr bwMode="auto">
          <a:xfrm>
            <a:off x="827584" y="1844825"/>
            <a:ext cx="7028354" cy="3805492"/>
          </a:xfrm>
          <a:prstGeom prst="rect">
            <a:avLst/>
          </a:prstGeom>
          <a:noFill/>
          <a:ln w="9525">
            <a:noFill/>
            <a:miter lim="800000"/>
            <a:headEnd/>
            <a:tailEnd/>
          </a:ln>
        </p:spPr>
      </p:pic>
    </p:spTree>
    <p:extLst>
      <p:ext uri="{BB962C8B-B14F-4D97-AF65-F5344CB8AC3E}">
        <p14:creationId xmlns:p14="http://schemas.microsoft.com/office/powerpoint/2010/main" xmlns="" val="30067882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32656"/>
            <a:ext cx="5486400" cy="566738"/>
          </a:xfrm>
        </p:spPr>
        <p:txBody>
          <a:bodyPr/>
          <a:lstStyle/>
          <a:p>
            <a:pPr algn="l"/>
            <a:r>
              <a:rPr lang="en-US" sz="2800" dirty="0">
                <a:solidFill>
                  <a:srgbClr val="000000">
                    <a:satMod val="130000"/>
                  </a:srgbClr>
                </a:solidFill>
                <a:effectLst>
                  <a:outerShdw blurRad="50000" dist="30000" dir="5400000" algn="tl" rotWithShape="0">
                    <a:srgbClr val="000000">
                      <a:alpha val="30000"/>
                    </a:srgbClr>
                  </a:outerShdw>
                </a:effectLst>
                <a:latin typeface="Times New Roman" pitchFamily="18" charset="0"/>
                <a:cs typeface="Times New Roman" pitchFamily="18" charset="0"/>
              </a:rPr>
              <a:t>Equilibrium Check:</a:t>
            </a:r>
            <a:endParaRPr lang="en-US" dirty="0"/>
          </a:p>
        </p:txBody>
      </p:sp>
      <p:graphicFrame>
        <p:nvGraphicFramePr>
          <p:cNvPr id="4" name="Content Placeholder 3"/>
          <p:cNvGraphicFramePr>
            <a:graphicFrameLocks noGrp="1"/>
          </p:cNvGraphicFramePr>
          <p:nvPr>
            <p:ph type="pic" idx="1"/>
            <p:extLst>
              <p:ext uri="{D42A27DB-BD31-4B8C-83A1-F6EECF244321}">
                <p14:modId xmlns:p14="http://schemas.microsoft.com/office/powerpoint/2010/main" xmlns="" val="2825740536"/>
              </p:ext>
            </p:extLst>
          </p:nvPr>
        </p:nvGraphicFramePr>
        <p:xfrm>
          <a:off x="1043608" y="1340768"/>
          <a:ext cx="6668144" cy="3005328"/>
        </p:xfrm>
        <a:graphic>
          <a:graphicData uri="http://schemas.openxmlformats.org/drawingml/2006/table">
            <a:tbl>
              <a:tblPr firstRow="1" bandRow="1">
                <a:tableStyleId>{BC89EF96-8CEA-46FF-86C4-4CE0E7609802}</a:tableStyleId>
              </a:tblPr>
              <a:tblGrid>
                <a:gridCol w="1667036"/>
                <a:gridCol w="1645332"/>
                <a:gridCol w="1688740"/>
                <a:gridCol w="1667036"/>
              </a:tblGrid>
              <a:tr h="9753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Loads</a:t>
                      </a:r>
                    </a:p>
                    <a:p>
                      <a:endParaRPr lang="en-US" sz="1800" dirty="0"/>
                    </a:p>
                  </a:txBody>
                  <a:tcPr marL="60960" marR="60960"/>
                </a:tc>
                <a:tc>
                  <a:txBody>
                    <a:bodyPr/>
                    <a:lstStyle/>
                    <a:p>
                      <a:r>
                        <a:rPr kumimoji="0" lang="en-US" sz="20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ETABS- Results</a:t>
                      </a:r>
                      <a:endParaRPr lang="en-US" sz="1800" dirty="0"/>
                    </a:p>
                  </a:txBody>
                  <a:tcPr marL="60960" marR="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Manual Results</a:t>
                      </a:r>
                    </a:p>
                    <a:p>
                      <a:endParaRPr lang="en-US" sz="1800" dirty="0"/>
                    </a:p>
                  </a:txBody>
                  <a:tcPr marL="60960" marR="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Error </a:t>
                      </a:r>
                    </a:p>
                    <a:p>
                      <a:endParaRPr lang="en-US" sz="1800" dirty="0"/>
                    </a:p>
                  </a:txBody>
                  <a:tcPr marL="60960" marR="60960"/>
                </a:tc>
              </a:tr>
              <a:tr h="6766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 Dead Load</a:t>
                      </a:r>
                    </a:p>
                    <a:p>
                      <a:endParaRPr lang="en-US" sz="1800" dirty="0"/>
                    </a:p>
                  </a:txBody>
                  <a:tcPr marL="60960" marR="60960"/>
                </a:tc>
                <a:tc>
                  <a:txBody>
                    <a:bodyPr/>
                    <a:lstStyle/>
                    <a:p>
                      <a:r>
                        <a:rPr lang="en-US" sz="1800" kern="1200" dirty="0" smtClean="0">
                          <a:solidFill>
                            <a:schemeClr val="tx1"/>
                          </a:solidFill>
                          <a:effectLst/>
                          <a:latin typeface="+mn-lt"/>
                          <a:ea typeface="+mn-ea"/>
                          <a:cs typeface="+mn-cs"/>
                        </a:rPr>
                        <a:t>22699.55KN</a:t>
                      </a:r>
                      <a:endParaRPr lang="en-US" sz="1800" dirty="0"/>
                    </a:p>
                  </a:txBody>
                  <a:tcPr marL="60960" marR="60960"/>
                </a:tc>
                <a:tc>
                  <a:txBody>
                    <a:bodyPr/>
                    <a:lstStyle/>
                    <a:p>
                      <a:r>
                        <a:rPr lang="en-US" sz="1800" kern="1200" dirty="0" smtClean="0">
                          <a:solidFill>
                            <a:schemeClr val="tx1"/>
                          </a:solidFill>
                          <a:effectLst/>
                          <a:latin typeface="+mn-lt"/>
                          <a:ea typeface="+mn-ea"/>
                          <a:cs typeface="+mn-cs"/>
                        </a:rPr>
                        <a:t>22134.29KN</a:t>
                      </a:r>
                      <a:endParaRPr lang="en-US" sz="1800" dirty="0"/>
                    </a:p>
                  </a:txBody>
                  <a:tcPr marL="60960" marR="60960"/>
                </a:tc>
                <a:tc>
                  <a:txBody>
                    <a:bodyPr/>
                    <a:lstStyle/>
                    <a:p>
                      <a:r>
                        <a:rPr lang="en-US" sz="1800" dirty="0" smtClean="0"/>
                        <a:t>2.25</a:t>
                      </a:r>
                      <a:endParaRPr lang="en-US" sz="1800" dirty="0"/>
                    </a:p>
                  </a:txBody>
                  <a:tcPr marL="60960" marR="60960"/>
                </a:tc>
              </a:tr>
              <a:tr h="6766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Live load</a:t>
                      </a:r>
                    </a:p>
                    <a:p>
                      <a:endParaRPr lang="en-US" sz="1800" dirty="0"/>
                    </a:p>
                  </a:txBody>
                  <a:tcPr marL="60960" marR="60960"/>
                </a:tc>
                <a:tc>
                  <a:txBody>
                    <a:bodyPr/>
                    <a:lstStyle/>
                    <a:p>
                      <a:r>
                        <a:rPr lang="en-US" sz="1800" dirty="0" smtClean="0">
                          <a:solidFill>
                            <a:srgbClr val="000000"/>
                          </a:solidFill>
                          <a:effectLst/>
                          <a:latin typeface="Times New Roman"/>
                          <a:ea typeface="Times New Roman"/>
                        </a:rPr>
                        <a:t>8050.4984KN</a:t>
                      </a:r>
                      <a:endParaRPr lang="en-US" sz="1800" dirty="0"/>
                    </a:p>
                  </a:txBody>
                  <a:tcPr marL="60960" marR="60960"/>
                </a:tc>
                <a:tc>
                  <a:txBody>
                    <a:bodyPr/>
                    <a:lstStyle/>
                    <a:p>
                      <a:r>
                        <a:rPr lang="en-US" sz="1800" kern="1200" dirty="0" smtClean="0">
                          <a:solidFill>
                            <a:schemeClr val="tx1"/>
                          </a:solidFill>
                          <a:effectLst/>
                          <a:latin typeface="+mn-lt"/>
                          <a:ea typeface="+mn-ea"/>
                          <a:cs typeface="+mn-cs"/>
                        </a:rPr>
                        <a:t>8050.00KN</a:t>
                      </a:r>
                      <a:endParaRPr lang="en-US" sz="1800" dirty="0"/>
                    </a:p>
                  </a:txBody>
                  <a:tcPr marL="60960" marR="60960"/>
                </a:tc>
                <a:tc>
                  <a:txBody>
                    <a:bodyPr/>
                    <a:lstStyle/>
                    <a:p>
                      <a:r>
                        <a:rPr lang="en-US" sz="1800" dirty="0" smtClean="0"/>
                        <a:t>0.01</a:t>
                      </a:r>
                      <a:endParaRPr lang="en-US" sz="1800" dirty="0"/>
                    </a:p>
                  </a:txBody>
                  <a:tcPr marL="60960" marR="60960"/>
                </a:tc>
              </a:tr>
              <a:tr h="6766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SID load</a:t>
                      </a:r>
                    </a:p>
                    <a:p>
                      <a:endParaRPr lang="en-US" sz="1800" dirty="0"/>
                    </a:p>
                  </a:txBody>
                  <a:tcPr marL="60960" marR="60960"/>
                </a:tc>
                <a:tc>
                  <a:txBody>
                    <a:bodyPr/>
                    <a:lstStyle/>
                    <a:p>
                      <a:pPr algn="l">
                        <a:lnSpc>
                          <a:spcPct val="115000"/>
                        </a:lnSpc>
                        <a:spcAft>
                          <a:spcPts val="1000"/>
                        </a:spcAft>
                      </a:pPr>
                      <a:r>
                        <a:rPr lang="en-US" sz="1800" dirty="0" smtClean="0">
                          <a:effectLst/>
                          <a:latin typeface="Calibri"/>
                          <a:ea typeface="Times New Roman"/>
                          <a:cs typeface="Arial"/>
                        </a:rPr>
                        <a:t>11717.5825KN</a:t>
                      </a:r>
                      <a:endParaRPr lang="en-US" sz="1800" dirty="0">
                        <a:effectLst/>
                        <a:latin typeface="Calibri"/>
                        <a:ea typeface="Times New Roman"/>
                        <a:cs typeface="Arial"/>
                      </a:endParaRPr>
                    </a:p>
                  </a:txBody>
                  <a:tcPr marL="45720" marR="45720" marT="0" marB="0" anchor="ctr"/>
                </a:tc>
                <a:tc>
                  <a:txBody>
                    <a:bodyPr/>
                    <a:lstStyle/>
                    <a:p>
                      <a:r>
                        <a:rPr lang="en-US" sz="1800" kern="1200" dirty="0" smtClean="0">
                          <a:solidFill>
                            <a:schemeClr val="tx1"/>
                          </a:solidFill>
                          <a:effectLst/>
                          <a:latin typeface="+mn-lt"/>
                          <a:ea typeface="+mn-ea"/>
                          <a:cs typeface="+mn-cs"/>
                        </a:rPr>
                        <a:t>11740.12KN</a:t>
                      </a:r>
                      <a:endParaRPr lang="en-US" sz="1800" dirty="0"/>
                    </a:p>
                  </a:txBody>
                  <a:tcPr marL="60960" marR="60960"/>
                </a:tc>
                <a:tc>
                  <a:txBody>
                    <a:bodyPr/>
                    <a:lstStyle/>
                    <a:p>
                      <a:r>
                        <a:rPr lang="en-US" sz="1800" dirty="0" smtClean="0"/>
                        <a:t>0.19</a:t>
                      </a:r>
                      <a:endParaRPr lang="en-US" sz="1800" dirty="0"/>
                    </a:p>
                  </a:txBody>
                  <a:tcPr marL="60960" marR="60960"/>
                </a:tc>
              </a:tr>
            </a:tbl>
          </a:graphicData>
        </a:graphic>
      </p:graphicFrame>
      <p:sp>
        <p:nvSpPr>
          <p:cNvPr id="7" name="Text Placeholder 6"/>
          <p:cNvSpPr>
            <a:spLocks noGrp="1"/>
          </p:cNvSpPr>
          <p:nvPr>
            <p:ph type="body" sz="half" idx="2"/>
          </p:nvPr>
        </p:nvSpPr>
        <p:spPr>
          <a:xfrm>
            <a:off x="1043608" y="4797152"/>
            <a:ext cx="6912768" cy="804862"/>
          </a:xfrm>
        </p:spPr>
        <p:txBody>
          <a:bodyPr/>
          <a:lstStyle/>
          <a:p>
            <a:r>
              <a:rPr lang="en-US" sz="1800" b="1" dirty="0" smtClean="0">
                <a:latin typeface="Times New Roman" pitchFamily="18" charset="0"/>
                <a:cs typeface="Times New Roman" pitchFamily="18" charset="0"/>
              </a:rPr>
              <a:t>Error = ( ( Manual – ETABS Load ) / Manual Load ) X 100% &lt; 5% </a:t>
            </a:r>
          </a:p>
          <a:p>
            <a:endParaRPr lang="en-US" dirty="0"/>
          </a:p>
        </p:txBody>
      </p:sp>
    </p:spTree>
    <p:extLst>
      <p:ext uri="{BB962C8B-B14F-4D97-AF65-F5344CB8AC3E}">
        <p14:creationId xmlns:p14="http://schemas.microsoft.com/office/powerpoint/2010/main" xmlns="" val="11167322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algn="l"/>
            <a:r>
              <a:rPr lang="en-US" sz="3200" dirty="0">
                <a:solidFill>
                  <a:srgbClr val="000000">
                    <a:satMod val="130000"/>
                  </a:srgbClr>
                </a:solidFill>
                <a:latin typeface="Times New Roman" pitchFamily="18" charset="0"/>
                <a:cs typeface="Times New Roman" pitchFamily="18" charset="0"/>
              </a:rPr>
              <a:t>Design Stage:</a:t>
            </a:r>
            <a:endParaRPr lang="en-US" sz="3200" dirty="0"/>
          </a:p>
        </p:txBody>
      </p:sp>
      <p:sp>
        <p:nvSpPr>
          <p:cNvPr id="3" name="Content Placeholder 2"/>
          <p:cNvSpPr>
            <a:spLocks noGrp="1"/>
          </p:cNvSpPr>
          <p:nvPr>
            <p:ph idx="1"/>
          </p:nvPr>
        </p:nvSpPr>
        <p:spPr>
          <a:xfrm>
            <a:off x="457200" y="1196752"/>
            <a:ext cx="8229600" cy="4929412"/>
          </a:xfrm>
        </p:spPr>
        <p:txBody>
          <a:bodyPr/>
          <a:lstStyle/>
          <a:p>
            <a:pPr marL="0" lvl="0" indent="0" defTabSz="1139068">
              <a:spcBef>
                <a:spcPts val="0"/>
              </a:spcBef>
              <a:buNone/>
            </a:pPr>
            <a:r>
              <a:rPr lang="en-US" sz="2400" b="1" dirty="0" smtClean="0">
                <a:solidFill>
                  <a:prstClr val="black"/>
                </a:solidFill>
                <a:latin typeface="Times New Roman" pitchFamily="18" charset="0"/>
                <a:cs typeface="Times New Roman" pitchFamily="18" charset="0"/>
              </a:rPr>
              <a:t>Tow </a:t>
            </a:r>
            <a:r>
              <a:rPr lang="en-US" sz="2400" b="1" dirty="0">
                <a:solidFill>
                  <a:prstClr val="black"/>
                </a:solidFill>
                <a:latin typeface="Times New Roman" pitchFamily="18" charset="0"/>
                <a:cs typeface="Times New Roman" pitchFamily="18" charset="0"/>
              </a:rPr>
              <a:t>– Way Ribbed Slab </a:t>
            </a:r>
            <a:r>
              <a:rPr lang="en-US" sz="2400" b="1" dirty="0" smtClean="0">
                <a:solidFill>
                  <a:prstClr val="black"/>
                </a:solidFill>
                <a:latin typeface="Times New Roman" pitchFamily="18" charset="0"/>
                <a:cs typeface="Times New Roman" pitchFamily="18" charset="0"/>
              </a:rPr>
              <a:t>Reinforcements </a:t>
            </a:r>
            <a:r>
              <a:rPr lang="en-US" sz="2400" b="1" dirty="0">
                <a:solidFill>
                  <a:prstClr val="black"/>
                </a:solidFill>
                <a:latin typeface="Times New Roman" pitchFamily="18" charset="0"/>
                <a:cs typeface="Times New Roman" pitchFamily="18" charset="0"/>
              </a:rPr>
              <a:t>For Block A:</a:t>
            </a:r>
          </a:p>
          <a:p>
            <a:pPr marL="0" indent="0">
              <a:buNone/>
            </a:pPr>
            <a:endParaRPr lang="en-US" b="1" dirty="0"/>
          </a:p>
        </p:txBody>
      </p:sp>
      <p:pic>
        <p:nvPicPr>
          <p:cNvPr id="512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2204864"/>
            <a:ext cx="7581900" cy="40862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076342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404664"/>
            <a:ext cx="8229600" cy="1143000"/>
          </a:xfrm>
        </p:spPr>
        <p:txBody>
          <a:bodyPr>
            <a:normAutofit/>
          </a:bodyPr>
          <a:lstStyle/>
          <a:p>
            <a:pPr>
              <a:buFont typeface="Arial" pitchFamily="34" charset="0"/>
              <a:buChar char="•"/>
            </a:pPr>
            <a:r>
              <a:rPr lang="en-GB" u="sng" dirty="0" smtClean="0"/>
              <a:t>Introduction:</a:t>
            </a:r>
            <a:endParaRPr lang="en-US" u="sng" dirty="0" smtClean="0"/>
          </a:p>
        </p:txBody>
      </p:sp>
      <p:pic>
        <p:nvPicPr>
          <p:cNvPr id="5" name="Picture 4" descr="Green Museum.bmp"/>
          <p:cNvPicPr>
            <a:picLocks noChangeAspect="1"/>
          </p:cNvPicPr>
          <p:nvPr/>
        </p:nvPicPr>
        <p:blipFill>
          <a:blip r:embed="rId2" cstate="print"/>
          <a:srcRect l="27848" t="8496" r="18028"/>
          <a:stretch>
            <a:fillRect/>
          </a:stretch>
        </p:blipFill>
        <p:spPr>
          <a:xfrm>
            <a:off x="0" y="1700808"/>
            <a:ext cx="9144000" cy="4653136"/>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pPr algn="l"/>
            <a:r>
              <a:rPr lang="en-US" sz="3200" b="1" dirty="0">
                <a:solidFill>
                  <a:srgbClr val="000000">
                    <a:satMod val="130000"/>
                  </a:srgbClr>
                </a:solidFill>
                <a:latin typeface="Times New Roman" pitchFamily="18" charset="0"/>
                <a:cs typeface="Times New Roman" pitchFamily="18" charset="0"/>
              </a:rPr>
              <a:t>Design Stage:</a:t>
            </a:r>
            <a:endParaRPr lang="en-US" sz="3200" b="1" dirty="0"/>
          </a:p>
        </p:txBody>
      </p:sp>
      <p:sp>
        <p:nvSpPr>
          <p:cNvPr id="3" name="Content Placeholder 2"/>
          <p:cNvSpPr>
            <a:spLocks noGrp="1"/>
          </p:cNvSpPr>
          <p:nvPr>
            <p:ph idx="1"/>
          </p:nvPr>
        </p:nvSpPr>
        <p:spPr>
          <a:xfrm>
            <a:off x="457200" y="908720"/>
            <a:ext cx="8229600" cy="5688632"/>
          </a:xfrm>
        </p:spPr>
        <p:txBody>
          <a:bodyPr/>
          <a:lstStyle/>
          <a:p>
            <a:pPr marL="0" lvl="0" indent="0" defTabSz="1139068">
              <a:spcBef>
                <a:spcPts val="0"/>
              </a:spcBef>
              <a:buNone/>
            </a:pPr>
            <a:r>
              <a:rPr lang="en-US" sz="2000" b="1" dirty="0">
                <a:solidFill>
                  <a:prstClr val="black"/>
                </a:solidFill>
                <a:latin typeface="Times New Roman" pitchFamily="18" charset="0"/>
                <a:cs typeface="Times New Roman" pitchFamily="18" charset="0"/>
              </a:rPr>
              <a:t>Beams Reinforcements</a:t>
            </a:r>
            <a:r>
              <a:rPr lang="en-US" sz="2000" b="1" dirty="0" smtClean="0">
                <a:solidFill>
                  <a:prstClr val="black"/>
                </a:solidFill>
                <a:latin typeface="Times New Roman" pitchFamily="18" charset="0"/>
                <a:cs typeface="Times New Roman" pitchFamily="18" charset="0"/>
              </a:rPr>
              <a:t>:</a:t>
            </a:r>
          </a:p>
          <a:p>
            <a:pPr marL="0" lvl="0" indent="0" defTabSz="1139068">
              <a:spcBef>
                <a:spcPts val="0"/>
              </a:spcBef>
              <a:buNone/>
            </a:pPr>
            <a:endParaRPr lang="en-US" sz="2800" b="1" dirty="0">
              <a:solidFill>
                <a:prstClr val="black"/>
              </a:solidFill>
              <a:latin typeface="Times New Roman" pitchFamily="18" charset="0"/>
              <a:cs typeface="Times New Roman" pitchFamily="18" charset="0"/>
            </a:endParaRPr>
          </a:p>
          <a:p>
            <a:pPr marL="0" lvl="0" indent="0" defTabSz="1139068">
              <a:spcBef>
                <a:spcPts val="0"/>
              </a:spcBef>
              <a:buNone/>
            </a:pPr>
            <a:endParaRPr lang="en-US" sz="2800" b="1" dirty="0" smtClean="0">
              <a:solidFill>
                <a:prstClr val="black"/>
              </a:solidFill>
              <a:latin typeface="Times New Roman" pitchFamily="18" charset="0"/>
              <a:cs typeface="Times New Roman" pitchFamily="18" charset="0"/>
            </a:endParaRPr>
          </a:p>
          <a:p>
            <a:pPr marL="0" lvl="0" indent="0" defTabSz="1139068">
              <a:spcBef>
                <a:spcPts val="0"/>
              </a:spcBef>
              <a:buNone/>
            </a:pPr>
            <a:endParaRPr lang="en-US" sz="2800" b="1" dirty="0">
              <a:solidFill>
                <a:prstClr val="black"/>
              </a:solidFill>
              <a:latin typeface="Times New Roman" pitchFamily="18" charset="0"/>
              <a:cs typeface="Times New Roman" pitchFamily="18" charset="0"/>
            </a:endParaRPr>
          </a:p>
          <a:p>
            <a:pPr marL="0" lvl="0" indent="0" defTabSz="1139068">
              <a:spcBef>
                <a:spcPts val="0"/>
              </a:spcBef>
              <a:buNone/>
            </a:pPr>
            <a:endParaRPr lang="en-US" sz="2800" b="1" dirty="0" smtClean="0">
              <a:solidFill>
                <a:prstClr val="black"/>
              </a:solidFill>
              <a:latin typeface="Times New Roman" pitchFamily="18" charset="0"/>
              <a:cs typeface="Times New Roman" pitchFamily="18" charset="0"/>
            </a:endParaRPr>
          </a:p>
          <a:p>
            <a:pPr marL="0" lvl="0" indent="0" defTabSz="1139068">
              <a:spcBef>
                <a:spcPts val="0"/>
              </a:spcBef>
              <a:buNone/>
            </a:pPr>
            <a:endParaRPr lang="en-US" sz="2800" b="1" dirty="0">
              <a:solidFill>
                <a:prstClr val="black"/>
              </a:solidFill>
              <a:latin typeface="Times New Roman" pitchFamily="18" charset="0"/>
              <a:cs typeface="Times New Roman" pitchFamily="18" charset="0"/>
            </a:endParaRPr>
          </a:p>
          <a:p>
            <a:pPr marL="0" lvl="0" indent="0" defTabSz="1139068">
              <a:spcBef>
                <a:spcPts val="0"/>
              </a:spcBef>
              <a:buNone/>
            </a:pPr>
            <a:endParaRPr lang="en-US" sz="2800" b="1" dirty="0">
              <a:solidFill>
                <a:prstClr val="black"/>
              </a:solidFill>
              <a:latin typeface="Times New Roman" pitchFamily="18" charset="0"/>
              <a:cs typeface="Times New Roman" pitchFamily="18" charset="0"/>
            </a:endParaRPr>
          </a:p>
          <a:p>
            <a:pPr marL="0" indent="0">
              <a:buNone/>
            </a:pPr>
            <a:endParaRPr lang="en-US" dirty="0"/>
          </a:p>
        </p:txBody>
      </p:sp>
      <p:pic>
        <p:nvPicPr>
          <p:cNvPr id="615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4225" y="1412776"/>
            <a:ext cx="8020050" cy="27761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20548"/>
          <a:stretch/>
        </p:blipFill>
        <p:spPr bwMode="auto">
          <a:xfrm>
            <a:off x="1096481" y="4343852"/>
            <a:ext cx="3687827" cy="22182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r="28516" b="18580"/>
          <a:stretch/>
        </p:blipFill>
        <p:spPr bwMode="auto">
          <a:xfrm>
            <a:off x="4186072" y="4188916"/>
            <a:ext cx="3452963" cy="25280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3892550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96752"/>
            <a:ext cx="8229600" cy="634082"/>
          </a:xfrm>
        </p:spPr>
        <p:txBody>
          <a:bodyPr>
            <a:normAutofit fontScale="90000"/>
          </a:bodyPr>
          <a:lstStyle/>
          <a:p>
            <a:pPr lvl="0" algn="l" defTabSz="1139068">
              <a:spcBef>
                <a:spcPts val="0"/>
              </a:spcBef>
            </a:pPr>
            <a:r>
              <a:rPr lang="en-US" sz="2800" b="1" dirty="0" smtClean="0">
                <a:solidFill>
                  <a:prstClr val="black"/>
                </a:solidFill>
                <a:latin typeface="Times New Roman" pitchFamily="18" charset="0"/>
                <a:ea typeface="+mn-ea"/>
                <a:cs typeface="Times New Roman" pitchFamily="18" charset="0"/>
              </a:rPr>
              <a:t/>
            </a:r>
            <a:br>
              <a:rPr lang="en-US" sz="2800" b="1" dirty="0" smtClean="0">
                <a:solidFill>
                  <a:prstClr val="black"/>
                </a:solidFill>
                <a:latin typeface="Times New Roman" pitchFamily="18" charset="0"/>
                <a:ea typeface="+mn-ea"/>
                <a:cs typeface="Times New Roman" pitchFamily="18" charset="0"/>
              </a:rPr>
            </a:br>
            <a:r>
              <a:rPr lang="en-US" sz="2800" b="1" dirty="0" smtClean="0">
                <a:solidFill>
                  <a:prstClr val="black"/>
                </a:solidFill>
                <a:latin typeface="Times New Roman" pitchFamily="18" charset="0"/>
                <a:ea typeface="+mn-ea"/>
                <a:cs typeface="Times New Roman" pitchFamily="18" charset="0"/>
              </a:rPr>
              <a:t>Column </a:t>
            </a:r>
            <a:r>
              <a:rPr lang="en-US" sz="2800" b="1" dirty="0">
                <a:solidFill>
                  <a:prstClr val="black"/>
                </a:solidFill>
                <a:latin typeface="Times New Roman" pitchFamily="18" charset="0"/>
                <a:ea typeface="+mn-ea"/>
                <a:cs typeface="Times New Roman" pitchFamily="18" charset="0"/>
              </a:rPr>
              <a:t>Reinforcements:</a:t>
            </a:r>
            <a:br>
              <a:rPr lang="en-US" sz="2800" b="1" dirty="0">
                <a:solidFill>
                  <a:prstClr val="black"/>
                </a:solidFill>
                <a:latin typeface="Times New Roman" pitchFamily="18" charset="0"/>
                <a:ea typeface="+mn-ea"/>
                <a:cs typeface="Times New Roman" pitchFamily="18" charset="0"/>
              </a:rPr>
            </a:br>
            <a:endParaRPr lang="en-US" dirty="0"/>
          </a:p>
        </p:txBody>
      </p:sp>
      <p:pic>
        <p:nvPicPr>
          <p:cNvPr id="7173"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47664" y="1831304"/>
            <a:ext cx="3382394" cy="2525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4"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20072" y="1988842"/>
            <a:ext cx="2376264" cy="2210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9308886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620690"/>
            <a:ext cx="8229600" cy="562074"/>
          </a:xfrm>
        </p:spPr>
        <p:txBody>
          <a:bodyPr>
            <a:normAutofit fontScale="90000"/>
          </a:bodyPr>
          <a:lstStyle/>
          <a:p>
            <a:pPr algn="l"/>
            <a:r>
              <a:rPr lang="en-US" sz="4500" dirty="0">
                <a:solidFill>
                  <a:srgbClr val="000000">
                    <a:satMod val="130000"/>
                  </a:srgbClr>
                </a:solidFill>
                <a:latin typeface="Times New Roman" pitchFamily="18" charset="0"/>
                <a:cs typeface="Times New Roman" pitchFamily="18" charset="0"/>
              </a:rPr>
              <a:t>Design Stage:</a:t>
            </a:r>
            <a:endParaRPr lang="en-US" dirty="0"/>
          </a:p>
        </p:txBody>
      </p:sp>
      <p:sp>
        <p:nvSpPr>
          <p:cNvPr id="5" name="Content Placeholder 4"/>
          <p:cNvSpPr>
            <a:spLocks noGrp="1"/>
          </p:cNvSpPr>
          <p:nvPr>
            <p:ph sz="half" idx="1"/>
          </p:nvPr>
        </p:nvSpPr>
        <p:spPr>
          <a:xfrm>
            <a:off x="457200" y="1235893"/>
            <a:ext cx="4038600" cy="5073427"/>
          </a:xfrm>
        </p:spPr>
        <p:txBody>
          <a:bodyPr/>
          <a:lstStyle/>
          <a:p>
            <a:pPr marL="0" indent="0">
              <a:buNone/>
            </a:pPr>
            <a:r>
              <a:rPr lang="en-US" dirty="0">
                <a:latin typeface="Times New Roman" pitchFamily="18" charset="0"/>
                <a:cs typeface="Times New Roman" pitchFamily="18" charset="0"/>
              </a:rPr>
              <a:t>Wall Footing Detailing:</a:t>
            </a:r>
          </a:p>
          <a:p>
            <a:endParaRPr lang="en-US" dirty="0"/>
          </a:p>
        </p:txBody>
      </p:sp>
      <p:sp>
        <p:nvSpPr>
          <p:cNvPr id="6" name="Content Placeholder 5"/>
          <p:cNvSpPr>
            <a:spLocks noGrp="1"/>
          </p:cNvSpPr>
          <p:nvPr>
            <p:ph sz="half" idx="2"/>
          </p:nvPr>
        </p:nvSpPr>
        <p:spPr>
          <a:xfrm>
            <a:off x="4598660" y="1268763"/>
            <a:ext cx="4038600" cy="5001419"/>
          </a:xfrm>
        </p:spPr>
        <p:txBody>
          <a:bodyPr/>
          <a:lstStyle/>
          <a:p>
            <a:pPr marL="0" indent="0">
              <a:buNone/>
            </a:pPr>
            <a:r>
              <a:rPr lang="en-US" dirty="0">
                <a:latin typeface="Times New Roman" pitchFamily="18" charset="0"/>
                <a:cs typeface="Times New Roman" pitchFamily="18" charset="0"/>
              </a:rPr>
              <a:t>Isolated Footing </a:t>
            </a:r>
            <a:r>
              <a:rPr lang="en-US" dirty="0" smtClean="0">
                <a:latin typeface="Times New Roman" pitchFamily="18" charset="0"/>
                <a:cs typeface="Times New Roman" pitchFamily="18" charset="0"/>
              </a:rPr>
              <a:t>Detailing: </a:t>
            </a:r>
            <a:endParaRPr lang="en-US" dirty="0">
              <a:latin typeface="Times New Roman" pitchFamily="18" charset="0"/>
              <a:cs typeface="Times New Roman" pitchFamily="18" charset="0"/>
            </a:endParaRPr>
          </a:p>
          <a:p>
            <a:pPr marL="0" indent="0">
              <a:buNone/>
            </a:pPr>
            <a:endParaRPr lang="en-US" dirty="0"/>
          </a:p>
        </p:txBody>
      </p:sp>
      <p:pic>
        <p:nvPicPr>
          <p:cNvPr id="9221"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05762" y="1988842"/>
            <a:ext cx="3875513" cy="42484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83900" y="1972486"/>
            <a:ext cx="4248472" cy="38164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1077669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a:stretch/>
        </p:blipFill>
        <p:spPr bwMode="auto">
          <a:xfrm>
            <a:off x="1259632" y="879130"/>
            <a:ext cx="6655188" cy="33419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467544" y="692697"/>
            <a:ext cx="8229600" cy="634082"/>
          </a:xfrm>
        </p:spPr>
        <p:txBody>
          <a:bodyPr>
            <a:normAutofit fontScale="90000"/>
          </a:bodyPr>
          <a:lstStyle/>
          <a:p>
            <a:pPr algn="l"/>
            <a:r>
              <a:rPr lang="en-US" dirty="0" smtClean="0"/>
              <a:t>Stair:</a:t>
            </a:r>
            <a:endParaRPr lang="en-US" dirty="0"/>
          </a:p>
        </p:txBody>
      </p:sp>
      <p:pic>
        <p:nvPicPr>
          <p:cNvPr id="8196"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627788" y="4139454"/>
            <a:ext cx="3530321" cy="27363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0846458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1804" y="1129336"/>
            <a:ext cx="4488911" cy="50405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457200" y="634679"/>
            <a:ext cx="8229600" cy="706090"/>
          </a:xfrm>
        </p:spPr>
        <p:txBody>
          <a:bodyPr>
            <a:normAutofit fontScale="90000"/>
          </a:bodyPr>
          <a:lstStyle/>
          <a:p>
            <a:pPr algn="l"/>
            <a:r>
              <a:rPr lang="en-US" dirty="0" smtClean="0"/>
              <a:t>Retaining wall :</a:t>
            </a:r>
            <a:endParaRPr lang="en-US" dirty="0"/>
          </a:p>
        </p:txBody>
      </p:sp>
      <p:sp>
        <p:nvSpPr>
          <p:cNvPr id="3" name="Content Placeholder 2"/>
          <p:cNvSpPr>
            <a:spLocks noGrp="1"/>
          </p:cNvSpPr>
          <p:nvPr>
            <p:ph sz="half" idx="1"/>
          </p:nvPr>
        </p:nvSpPr>
        <p:spPr>
          <a:xfrm>
            <a:off x="395536" y="1268762"/>
            <a:ext cx="8136904" cy="5256584"/>
          </a:xfrm>
        </p:spPr>
        <p:txBody>
          <a:bodyPr/>
          <a:lstStyle/>
          <a:p>
            <a:pPr marL="0" indent="0">
              <a:buNone/>
            </a:pPr>
            <a:r>
              <a:rPr lang="en-US" dirty="0" smtClean="0"/>
              <a:t>                                                  </a:t>
            </a:r>
            <a:endParaRPr lang="en-US" dirty="0"/>
          </a:p>
        </p:txBody>
      </p:sp>
    </p:spTree>
    <p:extLst>
      <p:ext uri="{BB962C8B-B14F-4D97-AF65-F5344CB8AC3E}">
        <p14:creationId xmlns:p14="http://schemas.microsoft.com/office/powerpoint/2010/main" xmlns="" val="6395220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611560" y="2708920"/>
            <a:ext cx="8305800" cy="1143000"/>
          </a:xfrm>
        </p:spPr>
        <p:txBody>
          <a:bodyPr/>
          <a:lstStyle/>
          <a:p>
            <a:pPr algn="ctr"/>
            <a:r>
              <a:rPr lang="en-US" dirty="0" smtClean="0"/>
              <a:t>Electro-Mechanical Systems.</a:t>
            </a:r>
            <a:endParaRPr lang="ar-SA"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76672"/>
            <a:ext cx="8229600" cy="1143000"/>
          </a:xfrm>
        </p:spPr>
        <p:txBody>
          <a:bodyPr/>
          <a:lstStyle/>
          <a:p>
            <a:r>
              <a:rPr lang="en-US" dirty="0" smtClean="0"/>
              <a:t>HVAC System.</a:t>
            </a:r>
            <a:endParaRPr lang="ar-SA" dirty="0"/>
          </a:p>
        </p:txBody>
      </p:sp>
      <p:pic>
        <p:nvPicPr>
          <p:cNvPr id="4" name="صورة 3"/>
          <p:cNvPicPr/>
          <p:nvPr/>
        </p:nvPicPr>
        <p:blipFill>
          <a:blip r:embed="rId2" cstate="print"/>
          <a:srcRect/>
          <a:stretch>
            <a:fillRect/>
          </a:stretch>
        </p:blipFill>
        <p:spPr bwMode="auto">
          <a:xfrm>
            <a:off x="5580112" y="1268760"/>
            <a:ext cx="3384376" cy="32403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467544" y="1556792"/>
            <a:ext cx="3024336" cy="2016224"/>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3851920" y="980728"/>
            <a:ext cx="5052522" cy="3168352"/>
          </a:xfrm>
          <a:prstGeom prst="rect">
            <a:avLst/>
          </a:prstGeom>
          <a:noFill/>
          <a:ln w="9525">
            <a:noFill/>
            <a:miter lim="800000"/>
            <a:headEnd/>
            <a:tailEnd/>
          </a:ln>
        </p:spPr>
      </p:pic>
      <p:pic>
        <p:nvPicPr>
          <p:cNvPr id="6" name="صورة 5"/>
          <p:cNvPicPr/>
          <p:nvPr/>
        </p:nvPicPr>
        <p:blipFill>
          <a:blip r:embed="rId4" cstate="print"/>
          <a:srcRect/>
          <a:stretch>
            <a:fillRect/>
          </a:stretch>
        </p:blipFill>
        <p:spPr bwMode="auto">
          <a:xfrm>
            <a:off x="1331640" y="4149080"/>
            <a:ext cx="6840760" cy="2160240"/>
          </a:xfrm>
          <a:prstGeom prst="rect">
            <a:avLst/>
          </a:prstGeom>
          <a:noFill/>
          <a:ln w="9525">
            <a:noFill/>
            <a:miter lim="800000"/>
            <a:headEnd/>
            <a:tailEnd/>
          </a:ln>
        </p:spPr>
      </p:pic>
      <p:sp>
        <p:nvSpPr>
          <p:cNvPr id="7" name="مربع نص 6"/>
          <p:cNvSpPr txBox="1"/>
          <p:nvPr/>
        </p:nvSpPr>
        <p:spPr>
          <a:xfrm>
            <a:off x="971600" y="692697"/>
            <a:ext cx="2952328" cy="369332"/>
          </a:xfrm>
          <a:prstGeom prst="rect">
            <a:avLst/>
          </a:prstGeom>
          <a:noFill/>
        </p:spPr>
        <p:txBody>
          <a:bodyPr wrap="square" rtlCol="1">
            <a:spAutoFit/>
          </a:bodyPr>
          <a:lstStyle/>
          <a:p>
            <a:pPr>
              <a:buFont typeface="Wingdings" pitchFamily="2" charset="2"/>
              <a:buChar char="q"/>
            </a:pPr>
            <a:r>
              <a:rPr lang="en-US" dirty="0" smtClean="0">
                <a:solidFill>
                  <a:schemeClr val="accent2">
                    <a:lumMod val="75000"/>
                  </a:schemeClr>
                </a:solidFill>
              </a:rPr>
              <a:t>HVAC unit  </a:t>
            </a:r>
            <a:r>
              <a:rPr lang="en-US" dirty="0" smtClean="0">
                <a:solidFill>
                  <a:schemeClr val="accent2">
                    <a:lumMod val="75000"/>
                  </a:schemeClr>
                </a:solidFill>
              </a:rPr>
              <a:t>Design:</a:t>
            </a:r>
            <a:endParaRPr lang="ar-SA"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827584" y="908722"/>
            <a:ext cx="3384376" cy="723275"/>
          </a:xfrm>
          <a:prstGeom prst="rect">
            <a:avLst/>
          </a:prstGeom>
          <a:noFill/>
        </p:spPr>
        <p:txBody>
          <a:bodyPr wrap="square" rtlCol="1">
            <a:spAutoFit/>
          </a:bodyPr>
          <a:lstStyle/>
          <a:p>
            <a:pPr>
              <a:buFont typeface="Wingdings" pitchFamily="2" charset="2"/>
              <a:buChar char="q"/>
            </a:pPr>
            <a:r>
              <a:rPr lang="en-US" sz="2300" dirty="0" smtClean="0">
                <a:solidFill>
                  <a:schemeClr val="accent2">
                    <a:lumMod val="75000"/>
                  </a:schemeClr>
                </a:solidFill>
              </a:rPr>
              <a:t>Diffuser Calculations :</a:t>
            </a:r>
          </a:p>
          <a:p>
            <a:r>
              <a:rPr lang="en-US" dirty="0" smtClean="0"/>
              <a:t>    Toshiba Diffusers were used.</a:t>
            </a:r>
            <a:endParaRPr lang="ar-SA" dirty="0"/>
          </a:p>
        </p:txBody>
      </p:sp>
      <p:pic>
        <p:nvPicPr>
          <p:cNvPr id="3074" name="Picture 2" descr="C:\Users\realy\Desktop\New folder (2)\123.PNG"/>
          <p:cNvPicPr>
            <a:picLocks noChangeAspect="1" noChangeArrowheads="1"/>
          </p:cNvPicPr>
          <p:nvPr/>
        </p:nvPicPr>
        <p:blipFill>
          <a:blip r:embed="rId2" cstate="print"/>
          <a:srcRect/>
          <a:stretch>
            <a:fillRect/>
          </a:stretch>
        </p:blipFill>
        <p:spPr bwMode="auto">
          <a:xfrm>
            <a:off x="1187623" y="1628800"/>
            <a:ext cx="7011767" cy="5100160"/>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4" algn="l" rtl="0">
              <a:spcBef>
                <a:spcPct val="0"/>
              </a:spcBef>
              <a:buFont typeface="Wingdings" pitchFamily="2" charset="2"/>
              <a:buChar char="q"/>
            </a:pPr>
            <a:r>
              <a:rPr lang="en-US" dirty="0">
                <a:solidFill>
                  <a:schemeClr val="accent2">
                    <a:lumMod val="75000"/>
                  </a:schemeClr>
                </a:solidFill>
              </a:rPr>
              <a:t>Outdoor Set:</a:t>
            </a:r>
            <a:r>
              <a:rPr lang="en-US" b="1" i="1" dirty="0"/>
              <a:t/>
            </a:r>
            <a:br>
              <a:rPr lang="en-US" b="1" i="1" dirty="0"/>
            </a:br>
            <a:endParaRPr lang="ar-SA" dirty="0"/>
          </a:p>
        </p:txBody>
      </p:sp>
      <p:pic>
        <p:nvPicPr>
          <p:cNvPr id="4" name="صورة 3"/>
          <p:cNvPicPr/>
          <p:nvPr/>
        </p:nvPicPr>
        <p:blipFill>
          <a:blip r:embed="rId2" cstate="print"/>
          <a:srcRect/>
          <a:stretch>
            <a:fillRect/>
          </a:stretch>
        </p:blipFill>
        <p:spPr bwMode="auto">
          <a:xfrm>
            <a:off x="827584" y="1844825"/>
            <a:ext cx="6984776" cy="2520280"/>
          </a:xfrm>
          <a:prstGeom prst="rect">
            <a:avLst/>
          </a:prstGeom>
          <a:noFill/>
          <a:ln w="9525">
            <a:noFill/>
            <a:miter lim="800000"/>
            <a:headEnd/>
            <a:tailEnd/>
          </a:ln>
        </p:spPr>
      </p:pic>
      <p:sp>
        <p:nvSpPr>
          <p:cNvPr id="67585" name="Rectangle 1"/>
          <p:cNvSpPr>
            <a:spLocks noChangeArrowheads="1"/>
          </p:cNvSpPr>
          <p:nvPr/>
        </p:nvSpPr>
        <p:spPr bwMode="auto">
          <a:xfrm>
            <a:off x="1" y="4379423"/>
            <a:ext cx="9144000" cy="12926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 NEED 6 UNITS of MAP1144HT9UL of cooling capacity 112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kbtu</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/hr and heating </a:t>
            </a:r>
            <a:endPar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capacity 130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kbtu</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/hr </a:t>
            </a:r>
            <a:r>
              <a:rPr kumimoji="0" lang="en-US"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for the G.F and F.F.</a:t>
            </a:r>
          </a:p>
          <a:p>
            <a:pPr marL="0" marR="0" lvl="0" indent="0"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86" name="Rectangle 2"/>
          <p:cNvSpPr>
            <a:spLocks noChangeArrowheads="1"/>
          </p:cNvSpPr>
          <p:nvPr/>
        </p:nvSpPr>
        <p:spPr bwMode="auto">
          <a:xfrm>
            <a:off x="1" y="5147320"/>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WE NEED 3 UNITS of MAP1144HT9UL of cooling capacity 112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kbtu</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/hr and heating capacity 130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kbtu</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/hr for the B.S</a:t>
            </a:r>
            <a:r>
              <a:rPr kumimoji="0" lang="en-US"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2" cstate="print"/>
          <a:srcRect t="7934"/>
          <a:stretch>
            <a:fillRect/>
          </a:stretch>
        </p:blipFill>
        <p:spPr bwMode="auto">
          <a:xfrm>
            <a:off x="251520" y="1408626"/>
            <a:ext cx="8568952" cy="5449375"/>
          </a:xfrm>
          <a:prstGeom prst="rect">
            <a:avLst/>
          </a:prstGeom>
          <a:noFill/>
          <a:ln w="9525">
            <a:noFill/>
            <a:miter lim="800000"/>
            <a:headEnd/>
            <a:tailEnd/>
          </a:ln>
        </p:spPr>
      </p:pic>
      <p:sp>
        <p:nvSpPr>
          <p:cNvPr id="12" name="Title 1"/>
          <p:cNvSpPr>
            <a:spLocks noGrp="1"/>
          </p:cNvSpPr>
          <p:nvPr>
            <p:ph type="title"/>
          </p:nvPr>
        </p:nvSpPr>
        <p:spPr>
          <a:xfrm>
            <a:off x="446856" y="404664"/>
            <a:ext cx="8229600" cy="1143000"/>
          </a:xfrm>
        </p:spPr>
        <p:txBody>
          <a:bodyPr>
            <a:normAutofit/>
          </a:bodyPr>
          <a:lstStyle/>
          <a:p>
            <a:pPr>
              <a:buFont typeface="Arial" pitchFamily="34" charset="0"/>
              <a:buChar char="•"/>
            </a:pPr>
            <a:r>
              <a:rPr lang="en-GB" u="sng" dirty="0" smtClean="0"/>
              <a:t>Site plan:</a:t>
            </a:r>
            <a:endParaRPr lang="en-US" u="sng"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buFont typeface="Wingdings" pitchFamily="2" charset="2"/>
              <a:buChar char="q"/>
            </a:pPr>
            <a:r>
              <a:rPr lang="en-US" sz="2500" dirty="0" smtClean="0"/>
              <a:t>Remote Control . </a:t>
            </a:r>
            <a:endParaRPr lang="ar-SA" sz="2500" dirty="0"/>
          </a:p>
        </p:txBody>
      </p:sp>
      <p:sp>
        <p:nvSpPr>
          <p:cNvPr id="3" name="عنصر نائب للمحتوى 2"/>
          <p:cNvSpPr>
            <a:spLocks noGrp="1"/>
          </p:cNvSpPr>
          <p:nvPr>
            <p:ph idx="1"/>
          </p:nvPr>
        </p:nvSpPr>
        <p:spPr>
          <a:xfrm>
            <a:off x="323528" y="2468880"/>
            <a:ext cx="8229600" cy="4389120"/>
          </a:xfrm>
        </p:spPr>
        <p:txBody>
          <a:bodyPr>
            <a:normAutofit/>
          </a:bodyPr>
          <a:lstStyle/>
          <a:p>
            <a:r>
              <a:rPr lang="en-US" dirty="0" smtClean="0"/>
              <a:t>Displays all Indoor Units in one screen.</a:t>
            </a:r>
          </a:p>
          <a:p>
            <a:r>
              <a:rPr lang="en-US" dirty="0" smtClean="0"/>
              <a:t>Shows Basic Indoor Unit settings on main screen</a:t>
            </a:r>
          </a:p>
          <a:p>
            <a:r>
              <a:rPr lang="en-US" dirty="0" smtClean="0"/>
              <a:t>schedule functions available</a:t>
            </a:r>
          </a:p>
          <a:p>
            <a:r>
              <a:rPr lang="en-US" dirty="0" smtClean="0"/>
              <a:t>Up to 4 Concurrent users can be connected.</a:t>
            </a:r>
          </a:p>
          <a:p>
            <a:r>
              <a:rPr lang="en-US" dirty="0" smtClean="0"/>
              <a:t>Multi-Language Display Screen.</a:t>
            </a:r>
          </a:p>
          <a:p>
            <a:r>
              <a:rPr lang="en-US" dirty="0" smtClean="0"/>
              <a:t>Energy Monitoring and report creation.</a:t>
            </a:r>
          </a:p>
          <a:p>
            <a:r>
              <a:rPr lang="en-US" dirty="0" smtClean="0"/>
              <a:t>Advanced and master schedules</a:t>
            </a:r>
          </a:p>
          <a:p>
            <a:endParaRPr lang="ar-SA" dirty="0"/>
          </a:p>
        </p:txBody>
      </p:sp>
      <p:pic>
        <p:nvPicPr>
          <p:cNvPr id="5" name="صورة 4"/>
          <p:cNvPicPr/>
          <p:nvPr/>
        </p:nvPicPr>
        <p:blipFill>
          <a:blip r:embed="rId2" cstate="print"/>
          <a:srcRect/>
          <a:stretch>
            <a:fillRect/>
          </a:stretch>
        </p:blipFill>
        <p:spPr bwMode="auto">
          <a:xfrm>
            <a:off x="6300192" y="4509120"/>
            <a:ext cx="2843808" cy="23488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p:cNvPicPr/>
          <p:nvPr/>
        </p:nvPicPr>
        <p:blipFill>
          <a:blip r:embed="rId2" cstate="print"/>
          <a:srcRect/>
          <a:stretch>
            <a:fillRect/>
          </a:stretch>
        </p:blipFill>
        <p:spPr bwMode="auto">
          <a:xfrm>
            <a:off x="395537" y="1700808"/>
            <a:ext cx="8371593" cy="36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857887" y="1596121"/>
            <a:ext cx="1848583" cy="523220"/>
          </a:xfrm>
          <a:prstGeom prst="rect">
            <a:avLst/>
          </a:prstGeom>
        </p:spPr>
        <p:txBody>
          <a:bodyPr wrap="none">
            <a:spAutoFit/>
          </a:bodyPr>
          <a:lstStyle/>
          <a:p>
            <a:pPr marL="457200" indent="-457200"/>
            <a:r>
              <a:rPr lang="en-US" sz="2800" b="1" dirty="0" smtClean="0">
                <a:latin typeface="Times New Roman" pitchFamily="18" charset="0"/>
                <a:cs typeface="Times New Roman" pitchFamily="18" charset="0"/>
              </a:rPr>
              <a:t>First Floor</a:t>
            </a:r>
            <a:endParaRPr lang="ar-SA" sz="2800" b="1" dirty="0">
              <a:latin typeface="Times New Roman" pitchFamily="18" charset="0"/>
              <a:cs typeface="Times New Roman" pitchFamily="18" charset="0"/>
            </a:endParaRPr>
          </a:p>
        </p:txBody>
      </p:sp>
      <p:pic>
        <p:nvPicPr>
          <p:cNvPr id="8" name="Picture 7" descr="1.png"/>
          <p:cNvPicPr>
            <a:picLocks noChangeAspect="1"/>
          </p:cNvPicPr>
          <p:nvPr/>
        </p:nvPicPr>
        <p:blipFill>
          <a:blip r:embed="rId2" cstate="print">
            <a:lum bright="-51000" contrast="67000"/>
          </a:blip>
          <a:stretch>
            <a:fillRect/>
          </a:stretch>
        </p:blipFill>
        <p:spPr>
          <a:xfrm>
            <a:off x="4643438" y="2196200"/>
            <a:ext cx="4000528" cy="4545168"/>
          </a:xfrm>
          <a:prstGeom prst="rect">
            <a:avLst/>
          </a:prstGeom>
          <a:solidFill>
            <a:srgbClr val="FFFFFF">
              <a:shade val="85000"/>
            </a:srgbClr>
          </a:solidFill>
          <a:ln w="6350" cap="sq">
            <a:solidFill>
              <a:schemeClr val="tx1"/>
            </a:solidFill>
            <a:miter lim="800000"/>
          </a:ln>
          <a:effectLst/>
          <a:scene3d>
            <a:camera prst="orthographicFront"/>
            <a:lightRig rig="twoPt" dir="t">
              <a:rot lat="0" lon="0" rev="7200000"/>
            </a:lightRig>
          </a:scene3d>
          <a:sp3d>
            <a:bevelT w="25400" h="19050"/>
            <a:contourClr>
              <a:srgbClr val="FFFFFF"/>
            </a:contourClr>
          </a:sp3d>
        </p:spPr>
      </p:pic>
      <p:pic>
        <p:nvPicPr>
          <p:cNvPr id="10" name="Picture 9" descr="777777777.PNG"/>
          <p:cNvPicPr>
            <a:picLocks noChangeAspect="1"/>
          </p:cNvPicPr>
          <p:nvPr/>
        </p:nvPicPr>
        <p:blipFill>
          <a:blip r:embed="rId3" cstate="print">
            <a:lum bright="-50000" contrast="67000"/>
          </a:blip>
          <a:stretch>
            <a:fillRect/>
          </a:stretch>
        </p:blipFill>
        <p:spPr>
          <a:xfrm>
            <a:off x="428598" y="2196201"/>
            <a:ext cx="3905795" cy="4504049"/>
          </a:xfrm>
          <a:prstGeom prst="rect">
            <a:avLst/>
          </a:prstGeom>
          <a:ln w="3175">
            <a:solidFill>
              <a:schemeClr val="tx1"/>
            </a:solidFill>
          </a:ln>
        </p:spPr>
      </p:pic>
      <p:sp>
        <p:nvSpPr>
          <p:cNvPr id="11" name="TextBox 10"/>
          <p:cNvSpPr txBox="1"/>
          <p:nvPr/>
        </p:nvSpPr>
        <p:spPr>
          <a:xfrm>
            <a:off x="1357293" y="1510395"/>
            <a:ext cx="2832699" cy="523220"/>
          </a:xfrm>
          <a:prstGeom prst="rect">
            <a:avLst/>
          </a:prstGeom>
        </p:spPr>
        <p:txBody>
          <a:bodyPr wrap="none">
            <a:spAutoFit/>
          </a:bodyPr>
          <a:lstStyle/>
          <a:p>
            <a:pPr marL="457200" indent="-457200"/>
            <a:r>
              <a:rPr lang="en-US" sz="2800" b="1" dirty="0" smtClean="0">
                <a:latin typeface="Times New Roman" pitchFamily="18" charset="0"/>
                <a:cs typeface="Times New Roman" pitchFamily="18" charset="0"/>
              </a:rPr>
              <a:t>Conference room</a:t>
            </a:r>
            <a:endParaRPr lang="ar-SA" sz="2800" b="1" dirty="0">
              <a:latin typeface="Times New Roman" pitchFamily="18" charset="0"/>
              <a:cs typeface="Times New Roman" pitchFamily="18" charset="0"/>
            </a:endParaRPr>
          </a:p>
        </p:txBody>
      </p:sp>
      <p:sp>
        <p:nvSpPr>
          <p:cNvPr id="6" name="عنوان 1"/>
          <p:cNvSpPr>
            <a:spLocks noGrp="1"/>
          </p:cNvSpPr>
          <p:nvPr>
            <p:ph type="title"/>
          </p:nvPr>
        </p:nvSpPr>
        <p:spPr>
          <a:xfrm>
            <a:off x="539552" y="341784"/>
            <a:ext cx="8229600" cy="1143000"/>
          </a:xfrm>
        </p:spPr>
        <p:txBody>
          <a:bodyPr/>
          <a:lstStyle/>
          <a:p>
            <a:r>
              <a:rPr lang="en-US" dirty="0" smtClean="0"/>
              <a:t>Water System:</a:t>
            </a:r>
            <a:endParaRPr lang="ar-SA"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444.PNG"/>
          <p:cNvPicPr>
            <a:picLocks noChangeAspect="1"/>
          </p:cNvPicPr>
          <p:nvPr/>
        </p:nvPicPr>
        <p:blipFill>
          <a:blip r:embed="rId2" cstate="print"/>
          <a:stretch>
            <a:fillRect/>
          </a:stretch>
        </p:blipFill>
        <p:spPr>
          <a:xfrm>
            <a:off x="214282" y="3000372"/>
            <a:ext cx="2781688" cy="3463774"/>
          </a:xfrm>
          <a:prstGeom prst="rect">
            <a:avLst/>
          </a:prstGeom>
          <a:ln>
            <a:solidFill>
              <a:schemeClr val="tx1"/>
            </a:solidFill>
          </a:ln>
        </p:spPr>
      </p:pic>
      <p:pic>
        <p:nvPicPr>
          <p:cNvPr id="8" name="Picture 7" descr="rrrr.PNG"/>
          <p:cNvPicPr>
            <a:picLocks noChangeAspect="1"/>
          </p:cNvPicPr>
          <p:nvPr/>
        </p:nvPicPr>
        <p:blipFill>
          <a:blip r:embed="rId3" cstate="print">
            <a:lum bright="-82000" contrast="91000"/>
          </a:blip>
          <a:stretch>
            <a:fillRect/>
          </a:stretch>
        </p:blipFill>
        <p:spPr>
          <a:xfrm>
            <a:off x="4643438" y="2657469"/>
            <a:ext cx="3977214" cy="4023922"/>
          </a:xfrm>
          <a:prstGeom prst="ellipse">
            <a:avLst/>
          </a:prstGeom>
          <a:ln w="3175" cap="rnd">
            <a:solidFill>
              <a:schemeClr val="bg1">
                <a:lumMod val="85000"/>
              </a:schemeClr>
            </a:solidFill>
          </a:ln>
          <a:effectLst/>
        </p:spPr>
      </p:pic>
      <p:pic>
        <p:nvPicPr>
          <p:cNvPr id="9" name="Picture 8" descr="5555.PNG"/>
          <p:cNvPicPr>
            <a:picLocks noChangeAspect="1"/>
          </p:cNvPicPr>
          <p:nvPr/>
        </p:nvPicPr>
        <p:blipFill>
          <a:blip r:embed="rId4" cstate="print">
            <a:lum bright="-82000" contrast="91000"/>
          </a:blip>
          <a:stretch>
            <a:fillRect/>
          </a:stretch>
        </p:blipFill>
        <p:spPr>
          <a:xfrm>
            <a:off x="2643177" y="0"/>
            <a:ext cx="3460553" cy="3343298"/>
          </a:xfrm>
          <a:prstGeom prst="ellipse">
            <a:avLst/>
          </a:prstGeom>
          <a:ln w="3175" cap="rnd">
            <a:solidFill>
              <a:schemeClr val="bg1">
                <a:lumMod val="85000"/>
              </a:schemeClr>
            </a:solidFill>
          </a:ln>
          <a:effectLst/>
        </p:spPr>
      </p:pic>
      <p:cxnSp>
        <p:nvCxnSpPr>
          <p:cNvPr id="15" name="Shape 14"/>
          <p:cNvCxnSpPr>
            <a:endCxn id="9" idx="2"/>
          </p:cNvCxnSpPr>
          <p:nvPr/>
        </p:nvCxnSpPr>
        <p:spPr>
          <a:xfrm flipV="1">
            <a:off x="500034" y="1671651"/>
            <a:ext cx="2143140" cy="2443156"/>
          </a:xfrm>
          <a:prstGeom prst="bentConnector3">
            <a:avLst>
              <a:gd name="adj1" fmla="val -604"/>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7" name="Elbow Connector 16"/>
          <p:cNvCxnSpPr/>
          <p:nvPr/>
        </p:nvCxnSpPr>
        <p:spPr>
          <a:xfrm>
            <a:off x="2357422" y="5915042"/>
            <a:ext cx="3071834" cy="685805"/>
          </a:xfrm>
          <a:prstGeom prst="bentConnector3">
            <a:avLst>
              <a:gd name="adj1" fmla="val 157"/>
            </a:avLst>
          </a:prstGeom>
          <a:ln>
            <a:tailEnd type="arrow"/>
          </a:ln>
        </p:spPr>
        <p:style>
          <a:lnRef idx="3">
            <a:schemeClr val="accent2"/>
          </a:lnRef>
          <a:fillRef idx="0">
            <a:schemeClr val="accent2"/>
          </a:fillRef>
          <a:effectRef idx="2">
            <a:schemeClr val="accent2"/>
          </a:effectRef>
          <a:fontRef idx="minor">
            <a:schemeClr val="tx1"/>
          </a:fontRef>
        </p:style>
      </p:cxnSp>
      <p:sp>
        <p:nvSpPr>
          <p:cNvPr id="37" name="TextBox 36"/>
          <p:cNvSpPr txBox="1"/>
          <p:nvPr/>
        </p:nvSpPr>
        <p:spPr>
          <a:xfrm>
            <a:off x="571472" y="2228842"/>
            <a:ext cx="2323008" cy="523220"/>
          </a:xfrm>
          <a:prstGeom prst="rect">
            <a:avLst/>
          </a:prstGeom>
        </p:spPr>
        <p:txBody>
          <a:bodyPr wrap="none">
            <a:spAutoFit/>
          </a:bodyPr>
          <a:lstStyle/>
          <a:p>
            <a:pPr marL="457200" indent="-457200"/>
            <a:r>
              <a:rPr lang="en-US" sz="2800" b="1" dirty="0" smtClean="0">
                <a:latin typeface="Times New Roman" pitchFamily="18" charset="0"/>
                <a:cs typeface="Times New Roman" pitchFamily="18" charset="0"/>
              </a:rPr>
              <a:t>Ground Floor</a:t>
            </a:r>
            <a:endParaRPr lang="ar-SA"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uuuuu.PNG"/>
          <p:cNvPicPr>
            <a:picLocks noChangeAspect="1"/>
          </p:cNvPicPr>
          <p:nvPr/>
        </p:nvPicPr>
        <p:blipFill>
          <a:blip r:embed="rId2" cstate="print"/>
          <a:stretch>
            <a:fillRect/>
          </a:stretch>
        </p:blipFill>
        <p:spPr>
          <a:xfrm>
            <a:off x="142844" y="3343275"/>
            <a:ext cx="4643470" cy="3311228"/>
          </a:xfrm>
          <a:prstGeom prst="rect">
            <a:avLst/>
          </a:prstGeom>
        </p:spPr>
      </p:pic>
      <p:pic>
        <p:nvPicPr>
          <p:cNvPr id="4" name="Picture 3" descr="6657676.PNG"/>
          <p:cNvPicPr>
            <a:picLocks noChangeAspect="1"/>
          </p:cNvPicPr>
          <p:nvPr/>
        </p:nvPicPr>
        <p:blipFill>
          <a:blip r:embed="rId3" cstate="print">
            <a:lum bright="-79000" contrast="88000"/>
          </a:blip>
          <a:stretch>
            <a:fillRect/>
          </a:stretch>
        </p:blipFill>
        <p:spPr>
          <a:xfrm>
            <a:off x="4786314" y="1028685"/>
            <a:ext cx="3648584" cy="3760996"/>
          </a:xfrm>
          <a:prstGeom prst="ellipse">
            <a:avLst/>
          </a:prstGeom>
          <a:ln w="3175" cap="rnd">
            <a:solidFill>
              <a:schemeClr val="bg1">
                <a:lumMod val="85000"/>
              </a:schemeClr>
            </a:solidFill>
          </a:ln>
          <a:effectLst/>
        </p:spPr>
      </p:pic>
      <p:cxnSp>
        <p:nvCxnSpPr>
          <p:cNvPr id="6" name="Elbow Connector 5"/>
          <p:cNvCxnSpPr/>
          <p:nvPr/>
        </p:nvCxnSpPr>
        <p:spPr>
          <a:xfrm flipV="1">
            <a:off x="2357422" y="2314567"/>
            <a:ext cx="2428892" cy="2400317"/>
          </a:xfrm>
          <a:prstGeom prst="bentConnector3">
            <a:avLst>
              <a:gd name="adj1" fmla="val 96"/>
            </a:avLst>
          </a:prstGeom>
          <a:ln>
            <a:tailEnd type="arrow"/>
          </a:ln>
        </p:spPr>
        <p:style>
          <a:lnRef idx="3">
            <a:schemeClr val="accent2"/>
          </a:lnRef>
          <a:fillRef idx="0">
            <a:schemeClr val="accent2"/>
          </a:fillRef>
          <a:effectRef idx="2">
            <a:schemeClr val="accent2"/>
          </a:effectRef>
          <a:fontRef idx="minor">
            <a:schemeClr val="tx1"/>
          </a:fontRef>
        </p:style>
      </p:cxnSp>
      <p:sp>
        <p:nvSpPr>
          <p:cNvPr id="5" name="عنوان 1"/>
          <p:cNvSpPr>
            <a:spLocks noGrp="1"/>
          </p:cNvSpPr>
          <p:nvPr>
            <p:ph type="title"/>
          </p:nvPr>
        </p:nvSpPr>
        <p:spPr>
          <a:xfrm>
            <a:off x="467544" y="332656"/>
            <a:ext cx="8229600" cy="1143000"/>
          </a:xfrm>
        </p:spPr>
        <p:txBody>
          <a:bodyPr/>
          <a:lstStyle/>
          <a:p>
            <a:r>
              <a:rPr lang="en-US" dirty="0" smtClean="0"/>
              <a:t>Drainage </a:t>
            </a:r>
            <a:r>
              <a:rPr lang="en-US" dirty="0" smtClean="0"/>
              <a:t>System:</a:t>
            </a:r>
            <a:endParaRPr lang="ar-SA"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678686.PNG"/>
          <p:cNvPicPr>
            <a:picLocks noChangeAspect="1"/>
          </p:cNvPicPr>
          <p:nvPr/>
        </p:nvPicPr>
        <p:blipFill>
          <a:blip r:embed="rId2" cstate="print"/>
          <a:stretch>
            <a:fillRect/>
          </a:stretch>
        </p:blipFill>
        <p:spPr>
          <a:xfrm>
            <a:off x="0" y="3943353"/>
            <a:ext cx="4939103" cy="2828945"/>
          </a:xfrm>
          <a:prstGeom prst="rect">
            <a:avLst/>
          </a:prstGeom>
        </p:spPr>
      </p:pic>
      <p:pic>
        <p:nvPicPr>
          <p:cNvPr id="4" name="Picture 3" descr="8788888888888888888888.PNG"/>
          <p:cNvPicPr>
            <a:picLocks noChangeAspect="1"/>
          </p:cNvPicPr>
          <p:nvPr/>
        </p:nvPicPr>
        <p:blipFill>
          <a:blip r:embed="rId3" cstate="print">
            <a:lum bright="-84000" contrast="96000"/>
          </a:blip>
          <a:stretch>
            <a:fillRect/>
          </a:stretch>
        </p:blipFill>
        <p:spPr>
          <a:xfrm>
            <a:off x="1857359" y="685781"/>
            <a:ext cx="3562847" cy="3463774"/>
          </a:xfrm>
          <a:prstGeom prst="ellipse">
            <a:avLst/>
          </a:prstGeom>
          <a:ln w="3175" cap="rnd">
            <a:solidFill>
              <a:schemeClr val="bg1">
                <a:lumMod val="85000"/>
              </a:schemeClr>
            </a:solidFill>
          </a:ln>
          <a:effectLst/>
        </p:spPr>
      </p:pic>
      <p:pic>
        <p:nvPicPr>
          <p:cNvPr id="5" name="Picture 4" descr="6876876987.PNG"/>
          <p:cNvPicPr>
            <a:picLocks noChangeAspect="1"/>
          </p:cNvPicPr>
          <p:nvPr/>
        </p:nvPicPr>
        <p:blipFill>
          <a:blip r:embed="rId4" cstate="print">
            <a:lum bright="-78000" contrast="91000"/>
          </a:blip>
          <a:stretch>
            <a:fillRect/>
          </a:stretch>
        </p:blipFill>
        <p:spPr>
          <a:xfrm>
            <a:off x="5500697" y="2657469"/>
            <a:ext cx="3486637" cy="3680974"/>
          </a:xfrm>
          <a:prstGeom prst="ellipse">
            <a:avLst/>
          </a:prstGeom>
          <a:ln w="3175" cap="rnd">
            <a:solidFill>
              <a:schemeClr val="bg1">
                <a:lumMod val="8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7" name="Elbow Connector 6"/>
          <p:cNvCxnSpPr/>
          <p:nvPr/>
        </p:nvCxnSpPr>
        <p:spPr>
          <a:xfrm rot="5400000" flipH="1" flipV="1">
            <a:off x="-14318" y="3529013"/>
            <a:ext cx="3171847" cy="571504"/>
          </a:xfrm>
          <a:prstGeom prst="bentConnector3">
            <a:avLst>
              <a:gd name="adj1" fmla="val 9988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 name="Shape 9"/>
          <p:cNvCxnSpPr>
            <a:endCxn id="5" idx="3"/>
          </p:cNvCxnSpPr>
          <p:nvPr/>
        </p:nvCxnSpPr>
        <p:spPr>
          <a:xfrm flipV="1">
            <a:off x="2571739" y="5799378"/>
            <a:ext cx="3439565" cy="715744"/>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Electrical Design. </a:t>
            </a:r>
            <a:endParaRPr lang="ar-SA" dirty="0"/>
          </a:p>
        </p:txBody>
      </p:sp>
      <p:sp>
        <p:nvSpPr>
          <p:cNvPr id="68609" name="Rectangle 1"/>
          <p:cNvSpPr>
            <a:spLocks noChangeArrowheads="1"/>
          </p:cNvSpPr>
          <p:nvPr/>
        </p:nvSpPr>
        <p:spPr bwMode="auto">
          <a:xfrm>
            <a:off x="539552" y="2060848"/>
            <a:ext cx="6120680" cy="115416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0459"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Total Power for Basement Floor= 5016</a:t>
            </a: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3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Total Sockets Power in the first floor =8976</a:t>
            </a: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3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Total Sockets Power in the first floor = 3960</a:t>
            </a: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300" b="0" i="0" u="none" strike="noStrike" cap="none" normalizeH="0" baseline="0" dirty="0" smtClean="0">
              <a:ln>
                <a:noFill/>
              </a:ln>
              <a:solidFill>
                <a:schemeClr val="tx1"/>
              </a:solidFill>
              <a:effectLst/>
              <a:latin typeface="Arial" pitchFamily="34" charset="0"/>
              <a:cs typeface="Arial" pitchFamily="34" charset="0"/>
            </a:endParaRPr>
          </a:p>
        </p:txBody>
      </p:sp>
      <p:sp>
        <p:nvSpPr>
          <p:cNvPr id="68610" name="Rectangle 2"/>
          <p:cNvSpPr>
            <a:spLocks noChangeArrowheads="1"/>
          </p:cNvSpPr>
          <p:nvPr/>
        </p:nvSpPr>
        <p:spPr bwMode="auto">
          <a:xfrm>
            <a:off x="539552" y="3284985"/>
            <a:ext cx="6120680" cy="115416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Lighting load from the first Floor = </a:t>
            </a:r>
            <a:r>
              <a:rPr kumimoji="0" lang="en-US" sz="23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4190.</a:t>
            </a:r>
            <a:endParaRPr kumimoji="0" lang="en-US" sz="23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Lighting load from the Ground Floor = </a:t>
            </a:r>
            <a:r>
              <a:rPr kumimoji="0" lang="en-US" sz="23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2968</a:t>
            </a: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3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Lighting load from the Basement = </a:t>
            </a:r>
            <a:r>
              <a:rPr kumimoji="0" lang="en-US" sz="23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2878</a:t>
            </a:r>
            <a:r>
              <a:rPr kumimoji="0" lang="en-US"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3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مستطيل 5"/>
          <p:cNvSpPr/>
          <p:nvPr/>
        </p:nvSpPr>
        <p:spPr>
          <a:xfrm>
            <a:off x="539556" y="4549676"/>
            <a:ext cx="7874463" cy="2308324"/>
          </a:xfrm>
          <a:prstGeom prst="rect">
            <a:avLst/>
          </a:prstGeom>
        </p:spPr>
        <p:txBody>
          <a:bodyPr wrap="square">
            <a:spAutoFit/>
          </a:bodyPr>
          <a:lstStyle/>
          <a:p>
            <a:r>
              <a:rPr lang="en-US" dirty="0" smtClean="0"/>
              <a:t>Current needed in the basement floor = Socket + lighting / (220x3x0.8) = 15</a:t>
            </a:r>
          </a:p>
          <a:p>
            <a:r>
              <a:rPr lang="en-US" dirty="0" smtClean="0"/>
              <a:t>Current needed in the first floor = Socket + lighting / (220x3x0.8) = 25</a:t>
            </a:r>
          </a:p>
          <a:p>
            <a:r>
              <a:rPr lang="en-US" dirty="0" smtClean="0"/>
              <a:t>Current needed in the basement floor = Socket + lighting / (220x3x0.8) = 13.12</a:t>
            </a:r>
          </a:p>
          <a:p>
            <a:endParaRPr lang="en-US" dirty="0" smtClean="0"/>
          </a:p>
          <a:p>
            <a:endParaRPr lang="en-US" dirty="0" smtClean="0"/>
          </a:p>
          <a:p>
            <a:endParaRPr lang="en-US" dirty="0" smtClean="0"/>
          </a:p>
          <a:p>
            <a:endParaRPr lang="en-US" dirty="0" smtClean="0"/>
          </a:p>
          <a:p>
            <a:endParaRPr lang="ar-SA"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p:nvPr/>
        </p:nvPicPr>
        <p:blipFill>
          <a:blip r:embed="rId2" cstate="print"/>
          <a:srcRect/>
          <a:stretch>
            <a:fillRect/>
          </a:stretch>
        </p:blipFill>
        <p:spPr bwMode="auto">
          <a:xfrm>
            <a:off x="5292081" y="4293096"/>
            <a:ext cx="4047257" cy="2564904"/>
          </a:xfrm>
          <a:prstGeom prst="rect">
            <a:avLst/>
          </a:prstGeom>
          <a:noFill/>
          <a:ln w="9525">
            <a:noFill/>
            <a:miter lim="800000"/>
            <a:headEnd/>
            <a:tailEnd/>
          </a:ln>
        </p:spPr>
      </p:pic>
      <p:sp>
        <p:nvSpPr>
          <p:cNvPr id="3" name="عنصر نائب للمحتوى 2"/>
          <p:cNvSpPr>
            <a:spLocks noGrp="1"/>
          </p:cNvSpPr>
          <p:nvPr>
            <p:ph idx="1"/>
          </p:nvPr>
        </p:nvSpPr>
        <p:spPr>
          <a:xfrm>
            <a:off x="395536" y="1340768"/>
            <a:ext cx="8229600" cy="4389120"/>
          </a:xfrm>
        </p:spPr>
        <p:txBody>
          <a:bodyPr/>
          <a:lstStyle/>
          <a:p>
            <a:pPr>
              <a:buFont typeface="Wingdings" pitchFamily="2" charset="2"/>
              <a:buChar char="q"/>
            </a:pPr>
            <a:r>
              <a:rPr lang="en-US" dirty="0" smtClean="0"/>
              <a:t>Electrical Box AND Earthlings.</a:t>
            </a:r>
          </a:p>
          <a:p>
            <a:endParaRPr lang="ar-SA" dirty="0"/>
          </a:p>
        </p:txBody>
      </p:sp>
      <p:pic>
        <p:nvPicPr>
          <p:cNvPr id="4" name="صورة 3"/>
          <p:cNvPicPr/>
          <p:nvPr/>
        </p:nvPicPr>
        <p:blipFill>
          <a:blip r:embed="rId3" cstate="print"/>
          <a:srcRect/>
          <a:stretch>
            <a:fillRect/>
          </a:stretch>
        </p:blipFill>
        <p:spPr bwMode="auto">
          <a:xfrm>
            <a:off x="467544" y="1988840"/>
            <a:ext cx="5112568"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052736"/>
            <a:ext cx="8229600" cy="4389120"/>
          </a:xfrm>
        </p:spPr>
        <p:txBody>
          <a:bodyPr/>
          <a:lstStyle/>
          <a:p>
            <a:r>
              <a:rPr lang="en-US" dirty="0" smtClean="0"/>
              <a:t>Computer System Riser.</a:t>
            </a:r>
            <a:endParaRPr lang="ar-SA" dirty="0"/>
          </a:p>
        </p:txBody>
      </p:sp>
      <p:pic>
        <p:nvPicPr>
          <p:cNvPr id="4" name="صورة 3"/>
          <p:cNvPicPr/>
          <p:nvPr/>
        </p:nvPicPr>
        <p:blipFill>
          <a:blip r:embed="rId2" cstate="print"/>
          <a:srcRect/>
          <a:stretch>
            <a:fillRect/>
          </a:stretch>
        </p:blipFill>
        <p:spPr bwMode="auto">
          <a:xfrm>
            <a:off x="1547664" y="1628800"/>
            <a:ext cx="6319469" cy="39893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Artificial Lighting.</a:t>
            </a:r>
            <a:endParaRPr lang="ar-SA" dirty="0"/>
          </a:p>
        </p:txBody>
      </p:sp>
      <p:sp>
        <p:nvSpPr>
          <p:cNvPr id="3" name="عنصر نائب للمحتوى 2"/>
          <p:cNvSpPr>
            <a:spLocks noGrp="1"/>
          </p:cNvSpPr>
          <p:nvPr>
            <p:ph idx="1"/>
          </p:nvPr>
        </p:nvSpPr>
        <p:spPr>
          <a:xfrm>
            <a:off x="395536" y="1916832"/>
            <a:ext cx="8229600" cy="4389120"/>
          </a:xfrm>
        </p:spPr>
        <p:txBody>
          <a:bodyPr/>
          <a:lstStyle/>
          <a:p>
            <a:r>
              <a:rPr lang="en-US" dirty="0" smtClean="0"/>
              <a:t> </a:t>
            </a:r>
            <a:endParaRPr lang="ar-SA" dirty="0"/>
          </a:p>
        </p:txBody>
      </p:sp>
      <p:graphicFrame>
        <p:nvGraphicFramePr>
          <p:cNvPr id="4" name="جدول 3"/>
          <p:cNvGraphicFramePr>
            <a:graphicFrameLocks noGrp="1"/>
          </p:cNvGraphicFramePr>
          <p:nvPr/>
        </p:nvGraphicFramePr>
        <p:xfrm>
          <a:off x="1115616" y="1879033"/>
          <a:ext cx="7344816" cy="4767072"/>
        </p:xfrm>
        <a:graphic>
          <a:graphicData uri="http://schemas.openxmlformats.org/drawingml/2006/table">
            <a:tbl>
              <a:tblPr/>
              <a:tblGrid>
                <a:gridCol w="1942713"/>
                <a:gridCol w="954315"/>
                <a:gridCol w="929408"/>
                <a:gridCol w="1759190"/>
                <a:gridCol w="1759190"/>
              </a:tblGrid>
              <a:tr h="551081">
                <a:tc>
                  <a:txBody>
                    <a:bodyPr/>
                    <a:lstStyle/>
                    <a:p>
                      <a:pPr algn="ctr">
                        <a:lnSpc>
                          <a:spcPct val="115000"/>
                        </a:lnSpc>
                        <a:spcAft>
                          <a:spcPts val="0"/>
                        </a:spcAft>
                      </a:pPr>
                      <a:r>
                        <a:rPr lang="en-US" sz="1600" dirty="0">
                          <a:latin typeface="Times New Roman"/>
                          <a:ea typeface="Calibri"/>
                          <a:cs typeface="Arial"/>
                        </a:rPr>
                        <a:t>Lighting Name</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n-US" sz="1600">
                          <a:latin typeface="Times New Roman"/>
                          <a:ea typeface="Calibri"/>
                          <a:cs typeface="Arial"/>
                        </a:rPr>
                        <a:t>Watt</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n-US" sz="1600">
                          <a:latin typeface="Times New Roman"/>
                          <a:ea typeface="Calibri"/>
                          <a:cs typeface="Arial"/>
                        </a:rPr>
                        <a:t>Lumen</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r>
                        <a:rPr lang="en-US" sz="1600" dirty="0">
                          <a:latin typeface="Times New Roman"/>
                          <a:ea typeface="Calibri"/>
                          <a:cs typeface="Arial"/>
                        </a:rPr>
                        <a:t>Producing Company</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lnSpc>
                          <a:spcPct val="115000"/>
                        </a:lnSpc>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835625">
                <a:tc>
                  <a:txBody>
                    <a:bodyPr/>
                    <a:lstStyle/>
                    <a:p>
                      <a:pPr algn="ctr">
                        <a:lnSpc>
                          <a:spcPct val="115000"/>
                        </a:lnSpc>
                        <a:spcAft>
                          <a:spcPts val="0"/>
                        </a:spcAft>
                      </a:pPr>
                      <a:r>
                        <a:rPr lang="en-US" sz="1600">
                          <a:latin typeface="Times New Roman"/>
                          <a:ea typeface="Calibri"/>
                          <a:cs typeface="Arial"/>
                        </a:rPr>
                        <a:t>BBS464 W6L60 1xLED48/840 PC-MLO</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latin typeface="Times New Roman"/>
                          <a:ea typeface="Calibri"/>
                          <a:cs typeface="Arial"/>
                        </a:rPr>
                        <a:t>39 Watt</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3800</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Philips</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416">
                <a:tc>
                  <a:txBody>
                    <a:bodyPr/>
                    <a:lstStyle/>
                    <a:p>
                      <a:pPr algn="ctr">
                        <a:lnSpc>
                          <a:spcPct val="115000"/>
                        </a:lnSpc>
                        <a:spcAft>
                          <a:spcPts val="0"/>
                        </a:spcAft>
                      </a:pPr>
                      <a:r>
                        <a:rPr lang="en-US" sz="1600" dirty="0">
                          <a:latin typeface="Times New Roman"/>
                          <a:ea typeface="Calibri"/>
                          <a:cs typeface="Arial"/>
                        </a:rPr>
                        <a:t>Slot Square </a:t>
                      </a:r>
                      <a:r>
                        <a:rPr lang="en-US" sz="1600" dirty="0" smtClean="0">
                          <a:latin typeface="Times New Roman"/>
                          <a:ea typeface="Calibri"/>
                          <a:cs typeface="Arial"/>
                        </a:rPr>
                        <a:t>Ceiling</a:t>
                      </a:r>
                    </a:p>
                    <a:p>
                      <a:pPr algn="ctr">
                        <a:lnSpc>
                          <a:spcPct val="115000"/>
                        </a:lnSpc>
                        <a:spcAft>
                          <a:spcPts val="0"/>
                        </a:spcAft>
                      </a:pPr>
                      <a:endParaRPr lang="en-GB" sz="1600" dirty="0" smtClean="0">
                        <a:latin typeface="Times New Roman"/>
                        <a:ea typeface="Calibri"/>
                        <a:cs typeface="Arial"/>
                      </a:endParaRPr>
                    </a:p>
                    <a:p>
                      <a:pPr algn="ctr">
                        <a:lnSpc>
                          <a:spcPct val="115000"/>
                        </a:lnSpc>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27 Watt</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latin typeface="Times New Roman"/>
                          <a:ea typeface="Calibri"/>
                          <a:cs typeface="Arial"/>
                        </a:rPr>
                        <a:t>1280</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Simes</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625">
                <a:tc>
                  <a:txBody>
                    <a:bodyPr/>
                    <a:lstStyle/>
                    <a:p>
                      <a:pPr algn="ctr">
                        <a:lnSpc>
                          <a:spcPct val="115000"/>
                        </a:lnSpc>
                        <a:spcAft>
                          <a:spcPts val="0"/>
                        </a:spcAft>
                      </a:pPr>
                      <a:r>
                        <a:rPr lang="en-US" sz="1600">
                          <a:latin typeface="Times New Roman"/>
                          <a:ea typeface="Calibri"/>
                          <a:cs typeface="Arial"/>
                        </a:rPr>
                        <a:t>BBS464 W30L120 1xLED48/840 AC-MLO</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39 Watt</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latin typeface="Times New Roman"/>
                          <a:ea typeface="Calibri"/>
                          <a:cs typeface="Arial"/>
                        </a:rPr>
                        <a:t>3800</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latin typeface="Times New Roman"/>
                          <a:ea typeface="Calibri"/>
                          <a:cs typeface="Arial"/>
                        </a:rPr>
                        <a:t>Philips</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625">
                <a:tc>
                  <a:txBody>
                    <a:bodyPr/>
                    <a:lstStyle/>
                    <a:p>
                      <a:pPr algn="ctr">
                        <a:lnSpc>
                          <a:spcPct val="115000"/>
                        </a:lnSpc>
                        <a:spcAft>
                          <a:spcPts val="0"/>
                        </a:spcAft>
                      </a:pPr>
                      <a:r>
                        <a:rPr lang="en-US" sz="1600">
                          <a:latin typeface="Times New Roman"/>
                          <a:ea typeface="Arial Unicode MS"/>
                          <a:cs typeface="Arial"/>
                        </a:rPr>
                        <a:t>BPS680 W7L122 1xLED24/840 MLO-PC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Arial Unicode MS"/>
                          <a:cs typeface="Arial"/>
                        </a:rPr>
                        <a:t>21.0 W</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Arial Unicode MS"/>
                          <a:cs typeface="Arial"/>
                        </a:rPr>
                        <a:t>1750 lm</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latin typeface="Times New Roman"/>
                          <a:ea typeface="Calibri"/>
                          <a:cs typeface="Arial"/>
                        </a:rPr>
                        <a:t>Philips</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625">
                <a:tc>
                  <a:txBody>
                    <a:bodyPr/>
                    <a:lstStyle/>
                    <a:p>
                      <a:pPr algn="ctr">
                        <a:lnSpc>
                          <a:spcPct val="115000"/>
                        </a:lnSpc>
                        <a:spcAft>
                          <a:spcPts val="0"/>
                        </a:spcAft>
                      </a:pPr>
                      <a:r>
                        <a:rPr lang="en-US" sz="1600">
                          <a:latin typeface="Times New Roman"/>
                          <a:ea typeface="Calibri"/>
                          <a:cs typeface="Arial"/>
                        </a:rPr>
                        <a:t>BBS411 W9L120 1xLED24/840 MLOPC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21.0 W</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1750 lm</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latin typeface="Times New Roman"/>
                          <a:ea typeface="Calibri"/>
                          <a:cs typeface="Arial"/>
                        </a:rPr>
                        <a:t>Philips</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صورة 1" descr="C:\Users\User\Desktop\New folder (4)\Capture26.PNG"/>
          <p:cNvPicPr/>
          <p:nvPr/>
        </p:nvPicPr>
        <p:blipFill>
          <a:blip r:embed="rId2" cstate="print"/>
          <a:srcRect r="29167" b="8333"/>
          <a:stretch>
            <a:fillRect/>
          </a:stretch>
        </p:blipFill>
        <p:spPr bwMode="auto">
          <a:xfrm>
            <a:off x="6804248" y="2420888"/>
            <a:ext cx="1584176" cy="792088"/>
          </a:xfrm>
          <a:prstGeom prst="rect">
            <a:avLst/>
          </a:prstGeom>
          <a:noFill/>
          <a:ln w="9525">
            <a:noFill/>
            <a:miter lim="800000"/>
            <a:headEnd/>
            <a:tailEnd/>
          </a:ln>
        </p:spPr>
      </p:pic>
      <p:pic>
        <p:nvPicPr>
          <p:cNvPr id="6" name="صورة 2" descr="C:\Users\User\Desktop\New folder (4)\Capture30.PNG"/>
          <p:cNvPicPr/>
          <p:nvPr/>
        </p:nvPicPr>
        <p:blipFill>
          <a:blip r:embed="rId3" cstate="print"/>
          <a:srcRect/>
          <a:stretch>
            <a:fillRect/>
          </a:stretch>
        </p:blipFill>
        <p:spPr bwMode="auto">
          <a:xfrm>
            <a:off x="6876256" y="3284984"/>
            <a:ext cx="1512168" cy="792088"/>
          </a:xfrm>
          <a:prstGeom prst="rect">
            <a:avLst/>
          </a:prstGeom>
          <a:noFill/>
          <a:ln w="9525">
            <a:noFill/>
            <a:miter lim="800000"/>
            <a:headEnd/>
            <a:tailEnd/>
          </a:ln>
        </p:spPr>
      </p:pic>
      <p:pic>
        <p:nvPicPr>
          <p:cNvPr id="7" name="صورة 3" descr="C:\Users\User\Desktop\New folder (4)\Capture31.PNG"/>
          <p:cNvPicPr/>
          <p:nvPr/>
        </p:nvPicPr>
        <p:blipFill>
          <a:blip r:embed="rId4" cstate="print"/>
          <a:srcRect/>
          <a:stretch>
            <a:fillRect/>
          </a:stretch>
        </p:blipFill>
        <p:spPr bwMode="auto">
          <a:xfrm>
            <a:off x="6876256" y="4077072"/>
            <a:ext cx="1512168" cy="8640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normAutofit/>
          </a:bodyPr>
          <a:lstStyle/>
          <a:p>
            <a:pPr>
              <a:buFont typeface="Arial" pitchFamily="34" charset="0"/>
              <a:buChar char="•"/>
            </a:pPr>
            <a:r>
              <a:rPr lang="en-GB" u="sng" dirty="0" smtClean="0"/>
              <a:t>Basement floor plan:</a:t>
            </a:r>
            <a:endParaRPr lang="en-US" u="sng" dirty="0" smtClean="0"/>
          </a:p>
        </p:txBody>
      </p:sp>
      <p:pic>
        <p:nvPicPr>
          <p:cNvPr id="48135" name="Picture 7"/>
          <p:cNvPicPr>
            <a:picLocks noChangeAspect="1" noChangeArrowheads="1"/>
          </p:cNvPicPr>
          <p:nvPr/>
        </p:nvPicPr>
        <p:blipFill>
          <a:blip r:embed="rId2" cstate="print"/>
          <a:srcRect t="5195"/>
          <a:stretch>
            <a:fillRect/>
          </a:stretch>
        </p:blipFill>
        <p:spPr bwMode="auto">
          <a:xfrm>
            <a:off x="107504" y="1426975"/>
            <a:ext cx="8568952" cy="5431025"/>
          </a:xfrm>
          <a:prstGeom prst="rect">
            <a:avLst/>
          </a:prstGeom>
          <a:noFill/>
          <a:ln w="9525">
            <a:noFill/>
            <a:miter lim="800000"/>
            <a:headEnd/>
            <a:tailEnd/>
          </a:ln>
        </p:spPr>
      </p:pic>
      <p:pic>
        <p:nvPicPr>
          <p:cNvPr id="48136" name="Picture 8"/>
          <p:cNvPicPr>
            <a:picLocks noChangeAspect="1" noChangeArrowheads="1"/>
          </p:cNvPicPr>
          <p:nvPr/>
        </p:nvPicPr>
        <p:blipFill>
          <a:blip r:embed="rId3" cstate="print"/>
          <a:srcRect/>
          <a:stretch>
            <a:fillRect/>
          </a:stretch>
        </p:blipFill>
        <p:spPr bwMode="auto">
          <a:xfrm>
            <a:off x="7236300" y="1700810"/>
            <a:ext cx="390525" cy="666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صورة 3" descr="C:\Users\User\Desktop\Library.jpg"/>
          <p:cNvPicPr/>
          <p:nvPr/>
        </p:nvPicPr>
        <p:blipFill>
          <a:blip r:embed="rId2" cstate="print"/>
          <a:srcRect/>
          <a:stretch>
            <a:fillRect/>
          </a:stretch>
        </p:blipFill>
        <p:spPr bwMode="auto">
          <a:xfrm>
            <a:off x="179514" y="980728"/>
            <a:ext cx="4209437" cy="3456384"/>
          </a:xfrm>
          <a:prstGeom prst="rect">
            <a:avLst/>
          </a:prstGeom>
          <a:noFill/>
          <a:ln w="9525">
            <a:noFill/>
            <a:miter lim="800000"/>
            <a:headEnd/>
            <a:tailEnd/>
          </a:ln>
        </p:spPr>
      </p:pic>
      <p:pic>
        <p:nvPicPr>
          <p:cNvPr id="5" name="صورة 4" descr="C:\Users\User\Desktop\library 2.jpg"/>
          <p:cNvPicPr/>
          <p:nvPr/>
        </p:nvPicPr>
        <p:blipFill>
          <a:blip r:embed="rId3" cstate="print"/>
          <a:srcRect/>
          <a:stretch>
            <a:fillRect/>
          </a:stretch>
        </p:blipFill>
        <p:spPr bwMode="auto">
          <a:xfrm>
            <a:off x="4355976" y="980728"/>
            <a:ext cx="4320480" cy="3456384"/>
          </a:xfrm>
          <a:prstGeom prst="rect">
            <a:avLst/>
          </a:prstGeom>
          <a:noFill/>
          <a:ln w="9525">
            <a:noFill/>
            <a:miter lim="800000"/>
            <a:headEnd/>
            <a:tailEnd/>
          </a:ln>
        </p:spPr>
      </p:pic>
      <p:sp>
        <p:nvSpPr>
          <p:cNvPr id="6" name="مربع نص 5"/>
          <p:cNvSpPr txBox="1"/>
          <p:nvPr/>
        </p:nvSpPr>
        <p:spPr>
          <a:xfrm>
            <a:off x="1043608" y="4653136"/>
            <a:ext cx="2592288" cy="923330"/>
          </a:xfrm>
          <a:prstGeom prst="rect">
            <a:avLst/>
          </a:prstGeom>
          <a:noFill/>
        </p:spPr>
        <p:txBody>
          <a:bodyPr wrap="square" rtlCol="1">
            <a:spAutoFit/>
          </a:bodyPr>
          <a:lstStyle/>
          <a:p>
            <a:r>
              <a:rPr lang="en-US" dirty="0" err="1" smtClean="0"/>
              <a:t>Lux</a:t>
            </a:r>
            <a:r>
              <a:rPr lang="en-US" dirty="0" smtClean="0"/>
              <a:t> achieved = 360 </a:t>
            </a:r>
          </a:p>
          <a:p>
            <a:r>
              <a:rPr lang="en-US" dirty="0" smtClean="0"/>
              <a:t>Uniformity = 0.62 </a:t>
            </a:r>
          </a:p>
          <a:p>
            <a:r>
              <a:rPr lang="en-US" dirty="0" smtClean="0"/>
              <a:t>UGR = 17 </a:t>
            </a:r>
            <a:endParaRPr lang="ar-SA" dirty="0"/>
          </a:p>
        </p:txBody>
      </p:sp>
      <p:cxnSp>
        <p:nvCxnSpPr>
          <p:cNvPr id="8" name="رابط كسهم مستقيم 7"/>
          <p:cNvCxnSpPr>
            <a:stCxn id="6" idx="3"/>
            <a:endCxn id="11" idx="1"/>
          </p:cNvCxnSpPr>
          <p:nvPr/>
        </p:nvCxnSpPr>
        <p:spPr>
          <a:xfrm flipV="1">
            <a:off x="3635896" y="5109288"/>
            <a:ext cx="2304256" cy="55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مربع نص 10"/>
          <p:cNvSpPr txBox="1"/>
          <p:nvPr/>
        </p:nvSpPr>
        <p:spPr>
          <a:xfrm>
            <a:off x="5940152" y="4509123"/>
            <a:ext cx="2448272" cy="1200329"/>
          </a:xfrm>
          <a:prstGeom prst="rect">
            <a:avLst/>
          </a:prstGeom>
          <a:noFill/>
        </p:spPr>
        <p:txBody>
          <a:bodyPr wrap="square" rtlCol="1">
            <a:spAutoFit/>
          </a:bodyPr>
          <a:lstStyle/>
          <a:p>
            <a:r>
              <a:rPr lang="en-US" dirty="0" err="1" smtClean="0"/>
              <a:t>Lux</a:t>
            </a:r>
            <a:r>
              <a:rPr lang="en-US" dirty="0" smtClean="0"/>
              <a:t> Range = 300-400</a:t>
            </a:r>
          </a:p>
          <a:p>
            <a:r>
              <a:rPr lang="en-US" dirty="0" smtClean="0"/>
              <a:t>Min. Uniformity = 0.6 </a:t>
            </a:r>
          </a:p>
          <a:p>
            <a:r>
              <a:rPr lang="en-US" dirty="0" smtClean="0"/>
              <a:t>MAX. Allowed UGR = 19  </a:t>
            </a:r>
            <a:endParaRPr lang="ar-SA"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p:cNvPicPr/>
          <p:nvPr/>
        </p:nvPicPr>
        <p:blipFill>
          <a:blip r:embed="rId2" cstate="print"/>
          <a:srcRect/>
          <a:stretch>
            <a:fillRect/>
          </a:stretch>
        </p:blipFill>
        <p:spPr bwMode="auto">
          <a:xfrm>
            <a:off x="1187626" y="1268760"/>
            <a:ext cx="6156175" cy="36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0" y="1196752"/>
            <a:ext cx="5004048" cy="2664296"/>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0" y="3861051"/>
            <a:ext cx="5004047" cy="2996951"/>
          </a:xfrm>
          <a:prstGeom prst="rect">
            <a:avLst/>
          </a:prstGeom>
          <a:noFill/>
          <a:ln w="9525">
            <a:noFill/>
            <a:miter lim="800000"/>
            <a:headEnd/>
            <a:tailEnd/>
          </a:ln>
        </p:spPr>
      </p:pic>
      <p:sp>
        <p:nvSpPr>
          <p:cNvPr id="6" name="مربع نص 5"/>
          <p:cNvSpPr txBox="1"/>
          <p:nvPr/>
        </p:nvSpPr>
        <p:spPr>
          <a:xfrm>
            <a:off x="5724128" y="1484784"/>
            <a:ext cx="1944216"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229 </a:t>
            </a:r>
          </a:p>
          <a:p>
            <a:r>
              <a:rPr lang="en-US" dirty="0" smtClean="0"/>
              <a:t>Uniformity = 0.6 </a:t>
            </a:r>
          </a:p>
          <a:p>
            <a:r>
              <a:rPr lang="en-US" dirty="0" smtClean="0"/>
              <a:t>UGR = 18</a:t>
            </a:r>
            <a:endParaRPr lang="ar-SA" dirty="0"/>
          </a:p>
        </p:txBody>
      </p:sp>
      <p:cxnSp>
        <p:nvCxnSpPr>
          <p:cNvPr id="8" name="رابط كسهم مستقيم 7"/>
          <p:cNvCxnSpPr>
            <a:stCxn id="6" idx="2"/>
            <a:endCxn id="11" idx="0"/>
          </p:cNvCxnSpPr>
          <p:nvPr/>
        </p:nvCxnSpPr>
        <p:spPr>
          <a:xfrm>
            <a:off x="6696236" y="2408114"/>
            <a:ext cx="0" cy="2173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مربع نص 10"/>
          <p:cNvSpPr txBox="1"/>
          <p:nvPr/>
        </p:nvSpPr>
        <p:spPr>
          <a:xfrm>
            <a:off x="5724128" y="4581128"/>
            <a:ext cx="1944216"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150-200 </a:t>
            </a:r>
          </a:p>
          <a:p>
            <a:r>
              <a:rPr lang="en-US" dirty="0" smtClean="0"/>
              <a:t>Uniformity = 0.6 </a:t>
            </a:r>
          </a:p>
          <a:p>
            <a:r>
              <a:rPr lang="en-US" dirty="0" smtClean="0"/>
              <a:t>UGR = 19</a:t>
            </a:r>
            <a:endParaRPr lang="ar-SA"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C:\Users\User\Desktop\New folder (4)\Capture32.PNG"/>
          <p:cNvPicPr/>
          <p:nvPr/>
        </p:nvPicPr>
        <p:blipFill>
          <a:blip r:embed="rId2" cstate="print"/>
          <a:srcRect/>
          <a:stretch>
            <a:fillRect/>
          </a:stretch>
        </p:blipFill>
        <p:spPr bwMode="auto">
          <a:xfrm>
            <a:off x="611560" y="1052736"/>
            <a:ext cx="3744416" cy="2808312"/>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4355976" y="1124744"/>
            <a:ext cx="3801110" cy="2470150"/>
          </a:xfrm>
          <a:prstGeom prst="rect">
            <a:avLst/>
          </a:prstGeom>
          <a:noFill/>
          <a:ln w="9525">
            <a:noFill/>
            <a:miter lim="800000"/>
            <a:headEnd/>
            <a:tailEnd/>
          </a:ln>
        </p:spPr>
      </p:pic>
      <p:sp>
        <p:nvSpPr>
          <p:cNvPr id="6" name="مربع نص 5"/>
          <p:cNvSpPr txBox="1"/>
          <p:nvPr/>
        </p:nvSpPr>
        <p:spPr>
          <a:xfrm>
            <a:off x="1259632" y="4221088"/>
            <a:ext cx="2304256"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429 </a:t>
            </a:r>
          </a:p>
          <a:p>
            <a:r>
              <a:rPr lang="en-US" dirty="0" smtClean="0"/>
              <a:t>Uniformity = 0.664</a:t>
            </a:r>
          </a:p>
          <a:p>
            <a:endParaRPr lang="ar-SA" dirty="0"/>
          </a:p>
        </p:txBody>
      </p:sp>
      <p:sp>
        <p:nvSpPr>
          <p:cNvPr id="10" name="مربع نص 9"/>
          <p:cNvSpPr txBox="1"/>
          <p:nvPr/>
        </p:nvSpPr>
        <p:spPr>
          <a:xfrm>
            <a:off x="4932040" y="4221088"/>
            <a:ext cx="2304256"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400-500 </a:t>
            </a:r>
          </a:p>
          <a:p>
            <a:r>
              <a:rPr lang="en-US" dirty="0" smtClean="0"/>
              <a:t>Uniformity = 0.6</a:t>
            </a:r>
          </a:p>
          <a:p>
            <a:endParaRPr lang="ar-SA" dirty="0"/>
          </a:p>
        </p:txBody>
      </p:sp>
      <p:cxnSp>
        <p:nvCxnSpPr>
          <p:cNvPr id="12" name="رابط كسهم مستقيم 11"/>
          <p:cNvCxnSpPr>
            <a:stCxn id="6" idx="3"/>
            <a:endCxn id="10" idx="1"/>
          </p:cNvCxnSpPr>
          <p:nvPr/>
        </p:nvCxnSpPr>
        <p:spPr>
          <a:xfrm>
            <a:off x="3563888" y="4682753"/>
            <a:ext cx="136815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cstate="print"/>
          <a:srcRect/>
          <a:stretch>
            <a:fillRect/>
          </a:stretch>
        </p:blipFill>
        <p:spPr bwMode="auto">
          <a:xfrm>
            <a:off x="0" y="1268760"/>
            <a:ext cx="3951262" cy="5589240"/>
          </a:xfrm>
          <a:prstGeom prst="rect">
            <a:avLst/>
          </a:prstGeom>
          <a:noFill/>
          <a:ln w="9525">
            <a:noFill/>
            <a:miter lim="800000"/>
            <a:headEnd/>
            <a:tailEnd/>
          </a:ln>
        </p:spPr>
      </p:pic>
      <p:sp>
        <p:nvSpPr>
          <p:cNvPr id="6" name="مربع نص 5"/>
          <p:cNvSpPr txBox="1"/>
          <p:nvPr/>
        </p:nvSpPr>
        <p:spPr>
          <a:xfrm>
            <a:off x="5436096" y="1484784"/>
            <a:ext cx="216024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153 </a:t>
            </a:r>
          </a:p>
          <a:p>
            <a:r>
              <a:rPr lang="en-US" dirty="0" smtClean="0"/>
              <a:t>Uniformity = 0.74 </a:t>
            </a:r>
          </a:p>
          <a:p>
            <a:r>
              <a:rPr lang="en-US" dirty="0" smtClean="0"/>
              <a:t>UGR = 16 </a:t>
            </a:r>
            <a:endParaRPr lang="ar-SA" dirty="0"/>
          </a:p>
        </p:txBody>
      </p:sp>
      <p:sp>
        <p:nvSpPr>
          <p:cNvPr id="7" name="مربع نص 6"/>
          <p:cNvSpPr txBox="1"/>
          <p:nvPr/>
        </p:nvSpPr>
        <p:spPr>
          <a:xfrm>
            <a:off x="5436096" y="3861048"/>
            <a:ext cx="216024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100-150 </a:t>
            </a:r>
          </a:p>
          <a:p>
            <a:r>
              <a:rPr lang="en-US" dirty="0" smtClean="0"/>
              <a:t>Uniformity = 0.6 </a:t>
            </a:r>
          </a:p>
          <a:p>
            <a:r>
              <a:rPr lang="en-US" dirty="0" smtClean="0"/>
              <a:t>UGR = 19 </a:t>
            </a:r>
            <a:endParaRPr lang="ar-SA" dirty="0"/>
          </a:p>
        </p:txBody>
      </p:sp>
      <p:cxnSp>
        <p:nvCxnSpPr>
          <p:cNvPr id="9" name="رابط كسهم مستقيم 8"/>
          <p:cNvCxnSpPr>
            <a:stCxn id="6" idx="2"/>
            <a:endCxn id="7" idx="0"/>
          </p:cNvCxnSpPr>
          <p:nvPr/>
        </p:nvCxnSpPr>
        <p:spPr>
          <a:xfrm>
            <a:off x="6516216" y="2408114"/>
            <a:ext cx="0" cy="14529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24745"/>
            <a:ext cx="3394720" cy="485408"/>
          </a:xfrm>
        </p:spPr>
        <p:txBody>
          <a:bodyPr>
            <a:normAutofit lnSpcReduction="10000"/>
          </a:bodyPr>
          <a:lstStyle/>
          <a:p>
            <a:r>
              <a:rPr lang="en-US" dirty="0" smtClean="0"/>
              <a:t>Corridors Lighting . </a:t>
            </a:r>
            <a:endParaRPr lang="ar-SA" dirty="0"/>
          </a:p>
        </p:txBody>
      </p:sp>
      <p:sp>
        <p:nvSpPr>
          <p:cNvPr id="4" name="مربع نص 3"/>
          <p:cNvSpPr txBox="1"/>
          <p:nvPr/>
        </p:nvSpPr>
        <p:spPr>
          <a:xfrm>
            <a:off x="539552" y="1844822"/>
            <a:ext cx="8172400"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b="1" dirty="0" smtClean="0"/>
              <a:t>As in Corridors our main concentration is on the fact that the UGR should be acceptable especially when the design and the function needs long corridors with new technologies in exhibition like screens and touch screens. </a:t>
            </a:r>
            <a:endParaRPr lang="en-US" dirty="0" smtClean="0"/>
          </a:p>
          <a:p>
            <a:endParaRPr lang="ar-SA" dirty="0"/>
          </a:p>
        </p:txBody>
      </p:sp>
      <p:pic>
        <p:nvPicPr>
          <p:cNvPr id="5" name="صورة 4"/>
          <p:cNvPicPr/>
          <p:nvPr/>
        </p:nvPicPr>
        <p:blipFill>
          <a:blip r:embed="rId2" cstate="print"/>
          <a:srcRect/>
          <a:stretch>
            <a:fillRect/>
          </a:stretch>
        </p:blipFill>
        <p:spPr bwMode="auto">
          <a:xfrm>
            <a:off x="0" y="3471174"/>
            <a:ext cx="4211960" cy="3386827"/>
          </a:xfrm>
          <a:prstGeom prst="rect">
            <a:avLst/>
          </a:prstGeom>
          <a:noFill/>
          <a:ln w="9525">
            <a:noFill/>
            <a:miter lim="800000"/>
            <a:headEnd/>
            <a:tailEnd/>
          </a:ln>
        </p:spPr>
      </p:pic>
      <p:pic>
        <p:nvPicPr>
          <p:cNvPr id="6" name="صورة 5"/>
          <p:cNvPicPr/>
          <p:nvPr/>
        </p:nvPicPr>
        <p:blipFill>
          <a:blip r:embed="rId3" cstate="print"/>
          <a:srcRect/>
          <a:stretch>
            <a:fillRect/>
          </a:stretch>
        </p:blipFill>
        <p:spPr bwMode="auto">
          <a:xfrm>
            <a:off x="4211960" y="3501007"/>
            <a:ext cx="4932040" cy="33569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27584" y="2420888"/>
            <a:ext cx="3024336"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195 </a:t>
            </a:r>
          </a:p>
          <a:p>
            <a:r>
              <a:rPr lang="en-US" dirty="0" smtClean="0"/>
              <a:t>UGR =&gt;10- 16 </a:t>
            </a:r>
          </a:p>
          <a:p>
            <a:r>
              <a:rPr lang="en-US" dirty="0" smtClean="0"/>
              <a:t>Uniformity = 0.5 </a:t>
            </a:r>
            <a:endParaRPr lang="ar-SA" dirty="0"/>
          </a:p>
        </p:txBody>
      </p:sp>
      <p:sp>
        <p:nvSpPr>
          <p:cNvPr id="6" name="مربع نص 5"/>
          <p:cNvSpPr txBox="1"/>
          <p:nvPr/>
        </p:nvSpPr>
        <p:spPr>
          <a:xfrm>
            <a:off x="5364088" y="2420888"/>
            <a:ext cx="3024336"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150-200 </a:t>
            </a:r>
          </a:p>
          <a:p>
            <a:r>
              <a:rPr lang="en-US" dirty="0" smtClean="0"/>
              <a:t>UGR = 18</a:t>
            </a:r>
          </a:p>
          <a:p>
            <a:endParaRPr lang="en-US" dirty="0" smtClean="0"/>
          </a:p>
        </p:txBody>
      </p:sp>
      <p:cxnSp>
        <p:nvCxnSpPr>
          <p:cNvPr id="8" name="رابط كسهم مستقيم 7"/>
          <p:cNvCxnSpPr>
            <a:stCxn id="4" idx="3"/>
            <a:endCxn id="6" idx="1"/>
          </p:cNvCxnSpPr>
          <p:nvPr/>
        </p:nvCxnSpPr>
        <p:spPr>
          <a:xfrm>
            <a:off x="3851920" y="2882553"/>
            <a:ext cx="151216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5777" name="Rectangle 1"/>
          <p:cNvSpPr>
            <a:spLocks noChangeArrowheads="1"/>
          </p:cNvSpPr>
          <p:nvPr/>
        </p:nvSpPr>
        <p:spPr bwMode="auto">
          <a:xfrm>
            <a:off x="323528" y="3933058"/>
            <a:ext cx="8604448" cy="70788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0459"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Thus the lighting is in the desired level as there is no glare and the lighting is good     at the same time the uniformity is good too as a plus point.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124746"/>
            <a:ext cx="2160240" cy="576064"/>
          </a:xfrm>
        </p:spPr>
        <p:txBody>
          <a:bodyPr/>
          <a:lstStyle/>
          <a:p>
            <a:r>
              <a:rPr lang="en-US" dirty="0" smtClean="0"/>
              <a:t>Corridor 2 :</a:t>
            </a:r>
            <a:endParaRPr lang="ar-SA" dirty="0"/>
          </a:p>
        </p:txBody>
      </p:sp>
      <p:pic>
        <p:nvPicPr>
          <p:cNvPr id="4" name="صورة 3"/>
          <p:cNvPicPr/>
          <p:nvPr/>
        </p:nvPicPr>
        <p:blipFill>
          <a:blip r:embed="rId2" cstate="print"/>
          <a:srcRect/>
          <a:stretch>
            <a:fillRect/>
          </a:stretch>
        </p:blipFill>
        <p:spPr bwMode="auto">
          <a:xfrm>
            <a:off x="395537" y="1772816"/>
            <a:ext cx="4752528" cy="2592288"/>
          </a:xfrm>
          <a:prstGeom prst="rect">
            <a:avLst/>
          </a:prstGeom>
          <a:noFill/>
          <a:ln w="9525">
            <a:noFill/>
            <a:miter lim="800000"/>
            <a:headEnd/>
            <a:tailEnd/>
          </a:ln>
        </p:spPr>
      </p:pic>
      <p:pic>
        <p:nvPicPr>
          <p:cNvPr id="5" name="صورة 4"/>
          <p:cNvPicPr/>
          <p:nvPr/>
        </p:nvPicPr>
        <p:blipFill>
          <a:blip r:embed="rId3" cstate="print"/>
          <a:srcRect/>
          <a:stretch>
            <a:fillRect/>
          </a:stretch>
        </p:blipFill>
        <p:spPr bwMode="auto">
          <a:xfrm>
            <a:off x="395536" y="4365106"/>
            <a:ext cx="4752528" cy="2492896"/>
          </a:xfrm>
          <a:prstGeom prst="rect">
            <a:avLst/>
          </a:prstGeom>
          <a:noFill/>
          <a:ln w="9525">
            <a:noFill/>
            <a:miter lim="800000"/>
            <a:headEnd/>
            <a:tailEnd/>
          </a:ln>
        </p:spPr>
      </p:pic>
      <p:sp>
        <p:nvSpPr>
          <p:cNvPr id="6" name="مربع نص 5"/>
          <p:cNvSpPr txBox="1"/>
          <p:nvPr/>
        </p:nvSpPr>
        <p:spPr>
          <a:xfrm>
            <a:off x="6012160" y="1700808"/>
            <a:ext cx="2376264"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178 </a:t>
            </a:r>
          </a:p>
          <a:p>
            <a:r>
              <a:rPr lang="en-US" dirty="0" smtClean="0"/>
              <a:t>Uniformity = 0.612</a:t>
            </a:r>
          </a:p>
          <a:p>
            <a:r>
              <a:rPr lang="en-US" dirty="0" smtClean="0"/>
              <a:t>Glare = 17  </a:t>
            </a:r>
            <a:endParaRPr lang="ar-SA" dirty="0"/>
          </a:p>
        </p:txBody>
      </p:sp>
      <p:sp>
        <p:nvSpPr>
          <p:cNvPr id="7" name="مربع نص 6"/>
          <p:cNvSpPr txBox="1"/>
          <p:nvPr/>
        </p:nvSpPr>
        <p:spPr>
          <a:xfrm>
            <a:off x="6012160" y="4221088"/>
            <a:ext cx="2376264"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150 - 200</a:t>
            </a:r>
          </a:p>
          <a:p>
            <a:r>
              <a:rPr lang="en-US" dirty="0" smtClean="0"/>
              <a:t>Glare = 19</a:t>
            </a:r>
          </a:p>
          <a:p>
            <a:endParaRPr lang="en-US" dirty="0" smtClean="0"/>
          </a:p>
        </p:txBody>
      </p:sp>
      <p:cxnSp>
        <p:nvCxnSpPr>
          <p:cNvPr id="9" name="رابط كسهم مستقيم 8"/>
          <p:cNvCxnSpPr>
            <a:stCxn id="6" idx="2"/>
            <a:endCxn id="7" idx="0"/>
          </p:cNvCxnSpPr>
          <p:nvPr/>
        </p:nvCxnSpPr>
        <p:spPr>
          <a:xfrm>
            <a:off x="7200292" y="2624138"/>
            <a:ext cx="0" cy="15969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124746"/>
            <a:ext cx="4042792" cy="557416"/>
          </a:xfrm>
        </p:spPr>
        <p:txBody>
          <a:bodyPr/>
          <a:lstStyle/>
          <a:p>
            <a:r>
              <a:rPr lang="en-US" dirty="0" smtClean="0"/>
              <a:t>Circulation Corridors 1+2 </a:t>
            </a:r>
            <a:endParaRPr lang="ar-SA" dirty="0"/>
          </a:p>
        </p:txBody>
      </p:sp>
      <p:pic>
        <p:nvPicPr>
          <p:cNvPr id="4" name="صورة 3" descr="C:\Users\User\Desktop\New folder (4)\Capture27.PNG"/>
          <p:cNvPicPr/>
          <p:nvPr/>
        </p:nvPicPr>
        <p:blipFill>
          <a:blip r:embed="rId2" cstate="print"/>
          <a:srcRect/>
          <a:stretch>
            <a:fillRect/>
          </a:stretch>
        </p:blipFill>
        <p:spPr bwMode="auto">
          <a:xfrm>
            <a:off x="467544" y="1628802"/>
            <a:ext cx="4889380" cy="3196949"/>
          </a:xfrm>
          <a:prstGeom prst="rect">
            <a:avLst/>
          </a:prstGeom>
          <a:noFill/>
          <a:ln w="9525">
            <a:noFill/>
            <a:miter lim="800000"/>
            <a:headEnd/>
            <a:tailEnd/>
          </a:ln>
        </p:spPr>
      </p:pic>
      <p:sp>
        <p:nvSpPr>
          <p:cNvPr id="5" name="مربع نص 4"/>
          <p:cNvSpPr txBox="1"/>
          <p:nvPr/>
        </p:nvSpPr>
        <p:spPr>
          <a:xfrm>
            <a:off x="6012160" y="1556791"/>
            <a:ext cx="216024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189 , 207 </a:t>
            </a:r>
          </a:p>
          <a:p>
            <a:r>
              <a:rPr lang="en-US" dirty="0" smtClean="0"/>
              <a:t>Uniformity = 0.6 </a:t>
            </a:r>
          </a:p>
          <a:p>
            <a:r>
              <a:rPr lang="en-US" dirty="0" smtClean="0"/>
              <a:t>Glare = 17.1 </a:t>
            </a:r>
            <a:endParaRPr lang="ar-SA" dirty="0"/>
          </a:p>
        </p:txBody>
      </p:sp>
      <p:sp>
        <p:nvSpPr>
          <p:cNvPr id="6" name="مربع نص 5"/>
          <p:cNvSpPr txBox="1"/>
          <p:nvPr/>
        </p:nvSpPr>
        <p:spPr>
          <a:xfrm>
            <a:off x="6012160" y="3789040"/>
            <a:ext cx="216024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err="1" smtClean="0"/>
              <a:t>Lux</a:t>
            </a:r>
            <a:r>
              <a:rPr lang="en-US" dirty="0" smtClean="0"/>
              <a:t> = 150-200</a:t>
            </a:r>
          </a:p>
          <a:p>
            <a:r>
              <a:rPr lang="en-US" dirty="0" smtClean="0"/>
              <a:t>Uniformity = 0.6 </a:t>
            </a:r>
          </a:p>
          <a:p>
            <a:r>
              <a:rPr lang="en-US" dirty="0" smtClean="0"/>
              <a:t>Glare = 19 </a:t>
            </a:r>
            <a:endParaRPr lang="ar-SA" dirty="0"/>
          </a:p>
        </p:txBody>
      </p:sp>
      <p:cxnSp>
        <p:nvCxnSpPr>
          <p:cNvPr id="8" name="رابط كسهم مستقيم 7"/>
          <p:cNvCxnSpPr>
            <a:stCxn id="5" idx="2"/>
            <a:endCxn id="6" idx="0"/>
          </p:cNvCxnSpPr>
          <p:nvPr/>
        </p:nvCxnSpPr>
        <p:spPr>
          <a:xfrm>
            <a:off x="7092280" y="2480121"/>
            <a:ext cx="0" cy="130891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1"/>
          <p:cNvSpPr>
            <a:spLocks noGrp="1"/>
          </p:cNvSpPr>
          <p:nvPr>
            <p:ph type="title"/>
          </p:nvPr>
        </p:nvSpPr>
        <p:spPr>
          <a:xfrm>
            <a:off x="457200" y="260648"/>
            <a:ext cx="8229600" cy="1143000"/>
          </a:xfrm>
        </p:spPr>
        <p:txBody>
          <a:bodyPr/>
          <a:lstStyle/>
          <a:p>
            <a:r>
              <a:rPr lang="en-US" dirty="0" smtClean="0"/>
              <a:t>Quantity survey: </a:t>
            </a:r>
            <a:endParaRPr lang="ar-SA" dirty="0"/>
          </a:p>
        </p:txBody>
      </p:sp>
      <p:graphicFrame>
        <p:nvGraphicFramePr>
          <p:cNvPr id="10" name="Table 9"/>
          <p:cNvGraphicFramePr>
            <a:graphicFrameLocks noGrp="1"/>
          </p:cNvGraphicFramePr>
          <p:nvPr/>
        </p:nvGraphicFramePr>
        <p:xfrm>
          <a:off x="755576" y="1340768"/>
          <a:ext cx="4464495" cy="5328599"/>
        </p:xfrm>
        <a:graphic>
          <a:graphicData uri="http://schemas.openxmlformats.org/drawingml/2006/table">
            <a:tbl>
              <a:tblPr/>
              <a:tblGrid>
                <a:gridCol w="870727"/>
                <a:gridCol w="434287"/>
                <a:gridCol w="1085449"/>
                <a:gridCol w="1225907"/>
                <a:gridCol w="848125"/>
              </a:tblGrid>
              <a:tr h="314914">
                <a:tc>
                  <a:txBody>
                    <a:bodyPr/>
                    <a:lstStyle/>
                    <a:p>
                      <a:pPr algn="ctr">
                        <a:spcAft>
                          <a:spcPts val="0"/>
                        </a:spcAft>
                      </a:pPr>
                      <a:r>
                        <a:rPr lang="en-US" sz="800" b="1">
                          <a:solidFill>
                            <a:srgbClr val="000000"/>
                          </a:solidFill>
                          <a:latin typeface="Calibri"/>
                          <a:ea typeface="Calibri"/>
                          <a:cs typeface="Calibri"/>
                        </a:rPr>
                        <a:t>Type</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b="1">
                          <a:solidFill>
                            <a:srgbClr val="000000"/>
                          </a:solidFill>
                          <a:latin typeface="Calibri"/>
                          <a:ea typeface="Calibri"/>
                          <a:cs typeface="Calibri"/>
                        </a:rPr>
                        <a:t>Unit</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b="1">
                          <a:latin typeface="Calibri"/>
                          <a:ea typeface="Calibri"/>
                          <a:cs typeface="Arial"/>
                        </a:rPr>
                        <a:t>Quantity/number</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b="1">
                          <a:solidFill>
                            <a:srgbClr val="000000"/>
                          </a:solidFill>
                          <a:latin typeface="Calibri"/>
                          <a:ea typeface="Calibri"/>
                          <a:cs typeface="Calibri"/>
                        </a:rPr>
                        <a:t>Unit cost include labor (NIS)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b="1">
                          <a:solidFill>
                            <a:srgbClr val="000000"/>
                          </a:solidFill>
                          <a:latin typeface="Calibri"/>
                          <a:ea typeface="Calibri"/>
                          <a:cs typeface="Calibri"/>
                        </a:rPr>
                        <a:t>Total cost</a:t>
                      </a:r>
                      <a:endParaRPr lang="en-US" sz="800">
                        <a:solidFill>
                          <a:srgbClr val="000000"/>
                        </a:solidFill>
                        <a:latin typeface="Calibri"/>
                        <a:ea typeface="Calibri"/>
                        <a:cs typeface="Calibri"/>
                      </a:endParaRPr>
                    </a:p>
                    <a:p>
                      <a:pPr algn="ctr">
                        <a:spcAft>
                          <a:spcPts val="0"/>
                        </a:spcAft>
                      </a:pPr>
                      <a:r>
                        <a:rPr lang="en-US" sz="800" b="1">
                          <a:solidFill>
                            <a:srgbClr val="000000"/>
                          </a:solidFill>
                          <a:latin typeface="Calibri"/>
                          <a:ea typeface="Calibri"/>
                          <a:cs typeface="Calibri"/>
                        </a:rPr>
                        <a:t>(NIS)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leveling</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3</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11020</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30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rtl="1">
                        <a:spcAft>
                          <a:spcPts val="0"/>
                        </a:spcAft>
                      </a:pPr>
                      <a:r>
                        <a:rPr lang="ar-SA" sz="800">
                          <a:solidFill>
                            <a:srgbClr val="000000"/>
                          </a:solidFill>
                          <a:latin typeface="Calibri"/>
                          <a:ea typeface="Calibri"/>
                          <a:cs typeface="Calibri"/>
                        </a:rPr>
                        <a:t>330</a:t>
                      </a:r>
                      <a:r>
                        <a:rPr lang="en-US" sz="800">
                          <a:solidFill>
                            <a:srgbClr val="000000"/>
                          </a:solidFill>
                          <a:latin typeface="Calibri"/>
                          <a:ea typeface="Calibri"/>
                          <a:cs typeface="Calibri"/>
                        </a:rPr>
                        <a:t>6</a:t>
                      </a:r>
                      <a:r>
                        <a:rPr lang="ar-SA" sz="800">
                          <a:solidFill>
                            <a:srgbClr val="000000"/>
                          </a:solidFill>
                          <a:latin typeface="Calibri"/>
                          <a:ea typeface="Calibri"/>
                          <a:cs typeface="Calibri"/>
                        </a:rPr>
                        <a:t>00</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14914">
                <a:tc>
                  <a:txBody>
                    <a:bodyPr/>
                    <a:lstStyle/>
                    <a:p>
                      <a:pPr algn="ctr">
                        <a:spcAft>
                          <a:spcPts val="0"/>
                        </a:spcAft>
                      </a:pPr>
                      <a:r>
                        <a:rPr lang="en-US" sz="800" b="1">
                          <a:solidFill>
                            <a:srgbClr val="000000"/>
                          </a:solidFill>
                          <a:latin typeface="Calibri"/>
                          <a:ea typeface="Calibri"/>
                          <a:cs typeface="Calibri"/>
                        </a:rPr>
                        <a:t>Excavation of footing</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3</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a:solidFill>
                            <a:srgbClr val="000000"/>
                          </a:solidFill>
                          <a:latin typeface="Calibri"/>
                          <a:ea typeface="Calibri"/>
                          <a:cs typeface="Times New Roman"/>
                        </a:rPr>
                        <a:t>1703</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30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51090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Base coarse</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3</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1500</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20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30080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06932">
                <a:tc>
                  <a:txBody>
                    <a:bodyPr/>
                    <a:lstStyle/>
                    <a:p>
                      <a:pPr algn="ctr">
                        <a:spcAft>
                          <a:spcPts val="0"/>
                        </a:spcAft>
                      </a:pPr>
                      <a:r>
                        <a:rPr lang="en-US" sz="800" b="1">
                          <a:solidFill>
                            <a:srgbClr val="000000"/>
                          </a:solidFill>
                          <a:latin typeface="Calibri"/>
                          <a:ea typeface="Calibri"/>
                          <a:cs typeface="Calibri"/>
                        </a:rPr>
                        <a:t>Insulation</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2</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a:solidFill>
                            <a:srgbClr val="000000"/>
                          </a:solidFill>
                          <a:latin typeface="Calibri"/>
                          <a:ea typeface="Calibri"/>
                          <a:cs typeface="Times New Roman"/>
                        </a:rPr>
                        <a:t>6150</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10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61500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Columns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kg</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31300</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3.5</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109550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06932">
                <a:tc>
                  <a:txBody>
                    <a:bodyPr/>
                    <a:lstStyle/>
                    <a:p>
                      <a:pPr algn="ctr">
                        <a:spcAft>
                          <a:spcPts val="0"/>
                        </a:spcAft>
                      </a:pPr>
                      <a:r>
                        <a:rPr lang="en-US" sz="800" b="1">
                          <a:solidFill>
                            <a:srgbClr val="000000"/>
                          </a:solidFill>
                          <a:latin typeface="Calibri"/>
                          <a:ea typeface="Calibri"/>
                          <a:cs typeface="Calibri"/>
                        </a:rPr>
                        <a:t>Footings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kg</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a:solidFill>
                            <a:srgbClr val="000000"/>
                          </a:solidFill>
                          <a:latin typeface="Calibri"/>
                          <a:ea typeface="Calibri"/>
                          <a:cs typeface="Times New Roman"/>
                        </a:rPr>
                        <a:t>30062</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3.5</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105220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Tie beams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kg</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64080</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3.5</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224280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06932">
                <a:tc>
                  <a:txBody>
                    <a:bodyPr/>
                    <a:lstStyle/>
                    <a:p>
                      <a:pPr algn="ctr">
                        <a:spcAft>
                          <a:spcPts val="0"/>
                        </a:spcAft>
                      </a:pPr>
                      <a:r>
                        <a:rPr lang="en-US" sz="800" b="1">
                          <a:solidFill>
                            <a:srgbClr val="000000"/>
                          </a:solidFill>
                          <a:latin typeface="Calibri"/>
                          <a:ea typeface="Calibri"/>
                          <a:cs typeface="Calibri"/>
                        </a:rPr>
                        <a:t>Slab</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kg</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tabLst>
                          <a:tab pos="763270" algn="l"/>
                        </a:tabLst>
                      </a:pPr>
                      <a:r>
                        <a:rPr lang="en-US" sz="700">
                          <a:solidFill>
                            <a:srgbClr val="000000"/>
                          </a:solidFill>
                          <a:latin typeface="Calibri"/>
                          <a:ea typeface="Calibri"/>
                          <a:cs typeface="Times New Roman"/>
                        </a:rPr>
                        <a:t>204142</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3.5</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714500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beams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kg</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344424</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3.5</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1205500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06932">
                <a:tc>
                  <a:txBody>
                    <a:bodyPr/>
                    <a:lstStyle/>
                    <a:p>
                      <a:pPr algn="ctr">
                        <a:spcAft>
                          <a:spcPts val="0"/>
                        </a:spcAft>
                      </a:pPr>
                      <a:r>
                        <a:rPr lang="en-US" sz="800" b="1">
                          <a:solidFill>
                            <a:srgbClr val="000000"/>
                          </a:solidFill>
                          <a:latin typeface="Calibri"/>
                          <a:ea typeface="Calibri"/>
                          <a:cs typeface="Calibri"/>
                        </a:rPr>
                        <a:t>Shear walls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kg</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a:solidFill>
                            <a:srgbClr val="000000"/>
                          </a:solidFill>
                          <a:latin typeface="Calibri"/>
                          <a:ea typeface="Calibri"/>
                          <a:cs typeface="Times New Roman"/>
                        </a:rPr>
                        <a:t>68600</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3.5</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240</a:t>
                      </a:r>
                      <a:r>
                        <a:rPr lang="ar-SA" sz="800">
                          <a:solidFill>
                            <a:srgbClr val="000000"/>
                          </a:solidFill>
                          <a:latin typeface="Calibri"/>
                          <a:ea typeface="Calibri"/>
                          <a:cs typeface="Calibri"/>
                        </a:rPr>
                        <a:t>11</a:t>
                      </a:r>
                      <a:r>
                        <a:rPr lang="en-US" sz="800">
                          <a:solidFill>
                            <a:srgbClr val="000000"/>
                          </a:solidFill>
                          <a:latin typeface="Calibri"/>
                          <a:ea typeface="Calibri"/>
                          <a:cs typeface="Calibri"/>
                        </a:rPr>
                        <a:t>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blinding</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3</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193</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350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675</a:t>
                      </a:r>
                      <a:r>
                        <a:rPr lang="ar-SA" sz="800">
                          <a:solidFill>
                            <a:srgbClr val="000000"/>
                          </a:solidFill>
                          <a:latin typeface="Calibri"/>
                          <a:ea typeface="Calibri"/>
                          <a:cs typeface="Calibri"/>
                        </a:rPr>
                        <a:t>0</a:t>
                      </a:r>
                      <a:r>
                        <a:rPr lang="en-US" sz="800">
                          <a:solidFill>
                            <a:srgbClr val="000000"/>
                          </a:solidFill>
                          <a:latin typeface="Calibri"/>
                          <a:ea typeface="Calibri"/>
                          <a:cs typeface="Calibri"/>
                        </a:rPr>
                        <a:t>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06932">
                <a:tc>
                  <a:txBody>
                    <a:bodyPr/>
                    <a:lstStyle/>
                    <a:p>
                      <a:pPr algn="ctr">
                        <a:spcAft>
                          <a:spcPts val="0"/>
                        </a:spcAft>
                      </a:pPr>
                      <a:r>
                        <a:rPr lang="en-US" sz="800" b="1">
                          <a:solidFill>
                            <a:srgbClr val="000000"/>
                          </a:solidFill>
                          <a:latin typeface="Calibri"/>
                          <a:ea typeface="Calibri"/>
                          <a:cs typeface="Calibri"/>
                        </a:rPr>
                        <a:t>Footings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3</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a:solidFill>
                            <a:srgbClr val="000000"/>
                          </a:solidFill>
                          <a:latin typeface="Calibri"/>
                          <a:ea typeface="Calibri"/>
                          <a:cs typeface="Times New Roman"/>
                        </a:rPr>
                        <a:t>968</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450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435600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Tie beams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3</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499</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450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22</a:t>
                      </a:r>
                      <a:r>
                        <a:rPr lang="ar-SA" sz="800">
                          <a:solidFill>
                            <a:srgbClr val="000000"/>
                          </a:solidFill>
                          <a:latin typeface="Calibri"/>
                          <a:ea typeface="Calibri"/>
                          <a:cs typeface="Calibri"/>
                        </a:rPr>
                        <a:t>432</a:t>
                      </a:r>
                      <a:r>
                        <a:rPr lang="en-US" sz="800">
                          <a:solidFill>
                            <a:srgbClr val="000000"/>
                          </a:solidFill>
                          <a:latin typeface="Calibri"/>
                          <a:ea typeface="Calibri"/>
                          <a:cs typeface="Calibri"/>
                        </a:rPr>
                        <a:t>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14914">
                <a:tc>
                  <a:txBody>
                    <a:bodyPr/>
                    <a:lstStyle/>
                    <a:p>
                      <a:pPr algn="ctr">
                        <a:spcAft>
                          <a:spcPts val="0"/>
                        </a:spcAft>
                      </a:pPr>
                      <a:r>
                        <a:rPr lang="en-US" sz="800" b="1">
                          <a:solidFill>
                            <a:srgbClr val="000000"/>
                          </a:solidFill>
                          <a:latin typeface="Calibri"/>
                          <a:ea typeface="Calibri"/>
                          <a:cs typeface="Calibri"/>
                        </a:rPr>
                        <a:t>Columns and shear wall</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3</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a:solidFill>
                            <a:srgbClr val="000000"/>
                          </a:solidFill>
                          <a:latin typeface="Calibri"/>
                          <a:ea typeface="Calibri"/>
                          <a:cs typeface="Times New Roman"/>
                        </a:rPr>
                        <a:t>1095</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480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525</a:t>
                      </a:r>
                      <a:r>
                        <a:rPr lang="ar-SA" sz="800">
                          <a:solidFill>
                            <a:srgbClr val="000000"/>
                          </a:solidFill>
                          <a:latin typeface="Calibri"/>
                          <a:ea typeface="Calibri"/>
                          <a:cs typeface="Calibri"/>
                        </a:rPr>
                        <a:t>98</a:t>
                      </a:r>
                      <a:r>
                        <a:rPr lang="en-US" sz="800">
                          <a:solidFill>
                            <a:srgbClr val="000000"/>
                          </a:solidFill>
                          <a:latin typeface="Calibri"/>
                          <a:ea typeface="Calibri"/>
                          <a:cs typeface="Calibri"/>
                        </a:rPr>
                        <a:t>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14914">
                <a:tc>
                  <a:txBody>
                    <a:bodyPr/>
                    <a:lstStyle/>
                    <a:p>
                      <a:pPr algn="ctr">
                        <a:spcAft>
                          <a:spcPts val="0"/>
                        </a:spcAft>
                      </a:pPr>
                      <a:r>
                        <a:rPr lang="en-US" sz="800" b="1">
                          <a:solidFill>
                            <a:srgbClr val="000000"/>
                          </a:solidFill>
                          <a:latin typeface="Calibri"/>
                          <a:ea typeface="Calibri"/>
                          <a:cs typeface="Calibri"/>
                        </a:rPr>
                        <a:t>Beams and slabs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3</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7983</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400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319</a:t>
                      </a:r>
                      <a:r>
                        <a:rPr lang="ar-SA" sz="800">
                          <a:solidFill>
                            <a:srgbClr val="000000"/>
                          </a:solidFill>
                          <a:latin typeface="Calibri"/>
                          <a:ea typeface="Calibri"/>
                          <a:cs typeface="Calibri"/>
                        </a:rPr>
                        <a:t>332</a:t>
                      </a:r>
                      <a:r>
                        <a:rPr lang="en-US" sz="800">
                          <a:solidFill>
                            <a:srgbClr val="000000"/>
                          </a:solidFill>
                          <a:latin typeface="Calibri"/>
                          <a:ea typeface="Calibri"/>
                          <a:cs typeface="Calibri"/>
                        </a:rPr>
                        <a:t>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06932">
                <a:tc>
                  <a:txBody>
                    <a:bodyPr/>
                    <a:lstStyle/>
                    <a:p>
                      <a:pPr algn="ctr">
                        <a:spcAft>
                          <a:spcPts val="0"/>
                        </a:spcAft>
                      </a:pPr>
                      <a:r>
                        <a:rPr lang="en-US" sz="800" b="1">
                          <a:solidFill>
                            <a:srgbClr val="000000"/>
                          </a:solidFill>
                          <a:latin typeface="Calibri"/>
                          <a:ea typeface="Calibri"/>
                          <a:cs typeface="Calibri"/>
                        </a:rPr>
                        <a:t>stairs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3</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a:solidFill>
                            <a:srgbClr val="000000"/>
                          </a:solidFill>
                          <a:latin typeface="Calibri"/>
                          <a:ea typeface="Calibri"/>
                          <a:cs typeface="Times New Roman"/>
                        </a:rPr>
                        <a:t>180</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400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75</a:t>
                      </a:r>
                      <a:r>
                        <a:rPr lang="ar-SA" sz="800">
                          <a:solidFill>
                            <a:srgbClr val="000000"/>
                          </a:solidFill>
                          <a:latin typeface="Calibri"/>
                          <a:ea typeface="Calibri"/>
                          <a:cs typeface="Calibri"/>
                        </a:rPr>
                        <a:t>95</a:t>
                      </a:r>
                      <a:r>
                        <a:rPr lang="en-US" sz="800">
                          <a:solidFill>
                            <a:srgbClr val="000000"/>
                          </a:solidFill>
                          <a:latin typeface="Calibri"/>
                          <a:ea typeface="Calibri"/>
                          <a:cs typeface="Calibri"/>
                        </a:rPr>
                        <a:t>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Block 10</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endParaRPr lang="en-US" sz="700">
                        <a:solidFill>
                          <a:srgbClr val="000000"/>
                        </a:solidFill>
                        <a:latin typeface="Calibri"/>
                        <a:ea typeface="Calibri"/>
                        <a:cs typeface="Times New Roman"/>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72288</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2.5</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180</a:t>
                      </a:r>
                      <a:r>
                        <a:rPr lang="ar-SA" sz="800">
                          <a:solidFill>
                            <a:srgbClr val="000000"/>
                          </a:solidFill>
                          <a:latin typeface="Calibri"/>
                          <a:ea typeface="Calibri"/>
                          <a:cs typeface="Calibri"/>
                        </a:rPr>
                        <a:t>72</a:t>
                      </a:r>
                      <a:r>
                        <a:rPr lang="en-US" sz="800">
                          <a:solidFill>
                            <a:srgbClr val="000000"/>
                          </a:solidFill>
                          <a:latin typeface="Calibri"/>
                          <a:ea typeface="Calibri"/>
                          <a:cs typeface="Calibri"/>
                        </a:rPr>
                        <a:t>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314914">
                <a:tc>
                  <a:txBody>
                    <a:bodyPr/>
                    <a:lstStyle/>
                    <a:p>
                      <a:pPr algn="ctr">
                        <a:spcAft>
                          <a:spcPts val="0"/>
                        </a:spcAft>
                      </a:pPr>
                      <a:r>
                        <a:rPr lang="en-US" sz="800" b="1">
                          <a:solidFill>
                            <a:srgbClr val="000000"/>
                          </a:solidFill>
                          <a:latin typeface="Calibri"/>
                          <a:ea typeface="Calibri"/>
                          <a:cs typeface="Calibri"/>
                        </a:rPr>
                        <a:t>Block for slabs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endParaRPr lang="en-US" sz="700">
                        <a:solidFill>
                          <a:srgbClr val="000000"/>
                        </a:solidFill>
                        <a:latin typeface="Calibri"/>
                        <a:ea typeface="Calibri"/>
                        <a:cs typeface="Times New Roman"/>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a:solidFill>
                            <a:srgbClr val="000000"/>
                          </a:solidFill>
                          <a:latin typeface="Calibri"/>
                          <a:ea typeface="Calibri"/>
                          <a:cs typeface="Times New Roman"/>
                        </a:rPr>
                        <a:t>135065</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tabLst>
                          <a:tab pos="739775" algn="l"/>
                          <a:tab pos="786130" algn="ctr"/>
                        </a:tabLst>
                      </a:pPr>
                      <a:r>
                        <a:rPr lang="en-US" sz="800">
                          <a:solidFill>
                            <a:srgbClr val="000000"/>
                          </a:solidFill>
                          <a:latin typeface="Calibri"/>
                          <a:ea typeface="Calibri"/>
                          <a:cs typeface="Calibri"/>
                        </a:rPr>
                        <a:t>4</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540</a:t>
                      </a:r>
                      <a:r>
                        <a:rPr lang="ar-SA" sz="800">
                          <a:solidFill>
                            <a:srgbClr val="000000"/>
                          </a:solidFill>
                          <a:latin typeface="Calibri"/>
                          <a:ea typeface="Calibri"/>
                          <a:cs typeface="Calibri"/>
                        </a:rPr>
                        <a:t>26</a:t>
                      </a:r>
                      <a:r>
                        <a:rPr lang="en-US" sz="800">
                          <a:solidFill>
                            <a:srgbClr val="000000"/>
                          </a:solidFill>
                          <a:latin typeface="Calibri"/>
                          <a:ea typeface="Calibri"/>
                          <a:cs typeface="Calibri"/>
                        </a:rPr>
                        <a:t>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Stone</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2</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5992</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250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1498050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36185">
                <a:tc>
                  <a:txBody>
                    <a:bodyPr/>
                    <a:lstStyle/>
                    <a:p>
                      <a:pPr algn="ctr">
                        <a:spcAft>
                          <a:spcPts val="0"/>
                        </a:spcAft>
                      </a:pPr>
                      <a:r>
                        <a:rPr lang="en-US" sz="800" b="1">
                          <a:solidFill>
                            <a:srgbClr val="000000"/>
                          </a:solidFill>
                          <a:latin typeface="Calibri"/>
                          <a:ea typeface="Calibri"/>
                          <a:cs typeface="Calibri"/>
                        </a:rPr>
                        <a:t>Plaster</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2</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rtl="1">
                        <a:lnSpc>
                          <a:spcPct val="150000"/>
                        </a:lnSpc>
                        <a:spcAft>
                          <a:spcPts val="0"/>
                        </a:spcAft>
                      </a:pPr>
                      <a:r>
                        <a:rPr lang="ar-OM" sz="800">
                          <a:solidFill>
                            <a:srgbClr val="000000"/>
                          </a:solidFill>
                          <a:latin typeface="Calibri"/>
                          <a:ea typeface="Calibri"/>
                          <a:cs typeface="Times New Roman"/>
                        </a:rPr>
                        <a:t>10040</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30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301200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06932">
                <a:tc>
                  <a:txBody>
                    <a:bodyPr/>
                    <a:lstStyle/>
                    <a:p>
                      <a:pPr algn="ctr">
                        <a:spcAft>
                          <a:spcPts val="0"/>
                        </a:spcAft>
                      </a:pPr>
                      <a:r>
                        <a:rPr lang="en-US" sz="800" b="1">
                          <a:solidFill>
                            <a:srgbClr val="000000"/>
                          </a:solidFill>
                          <a:latin typeface="Calibri"/>
                          <a:ea typeface="Calibri"/>
                          <a:cs typeface="Calibri"/>
                        </a:rPr>
                        <a:t>Glass</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2</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700">
                          <a:solidFill>
                            <a:srgbClr val="000000"/>
                          </a:solidFill>
                          <a:latin typeface="Calibri"/>
                          <a:ea typeface="Calibri"/>
                          <a:cs typeface="Times New Roman"/>
                        </a:rPr>
                        <a:t>5000</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a:solidFill>
                            <a:srgbClr val="000000"/>
                          </a:solidFill>
                          <a:latin typeface="Calibri"/>
                          <a:ea typeface="Calibri"/>
                          <a:cs typeface="Calibri"/>
                        </a:rPr>
                        <a:t>450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algn="ctr">
                        <a:spcAft>
                          <a:spcPts val="0"/>
                        </a:spcAft>
                      </a:pPr>
                      <a:r>
                        <a:rPr lang="en-US" sz="800" dirty="0">
                          <a:solidFill>
                            <a:srgbClr val="000000"/>
                          </a:solidFill>
                          <a:latin typeface="Calibri"/>
                          <a:ea typeface="Calibri"/>
                          <a:cs typeface="Calibri"/>
                        </a:rPr>
                        <a:t>2250000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r h="206932">
                <a:tc>
                  <a:txBody>
                    <a:bodyPr/>
                    <a:lstStyle/>
                    <a:p>
                      <a:pPr algn="ctr">
                        <a:spcAft>
                          <a:spcPts val="0"/>
                        </a:spcAft>
                      </a:pPr>
                      <a:r>
                        <a:rPr lang="en-US" sz="800" b="1">
                          <a:solidFill>
                            <a:srgbClr val="000000"/>
                          </a:solidFill>
                          <a:latin typeface="Calibri"/>
                          <a:ea typeface="Calibri"/>
                          <a:cs typeface="Calibri"/>
                        </a:rPr>
                        <a:t>Tile</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M</a:t>
                      </a:r>
                      <a:r>
                        <a:rPr lang="en-US" sz="800" baseline="30000">
                          <a:solidFill>
                            <a:srgbClr val="000000"/>
                          </a:solidFill>
                          <a:latin typeface="Calibri"/>
                          <a:ea typeface="Calibri"/>
                          <a:cs typeface="Calibri"/>
                        </a:rPr>
                        <a:t>2</a:t>
                      </a:r>
                      <a:endParaRPr lang="en-US" sz="800">
                        <a:solidFill>
                          <a:srgbClr val="000000"/>
                        </a:solidFill>
                        <a:latin typeface="Calibri"/>
                        <a:ea typeface="Calibri"/>
                        <a:cs typeface="Calibri"/>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lnSpc>
                          <a:spcPct val="150000"/>
                        </a:lnSpc>
                        <a:spcAft>
                          <a:spcPts val="0"/>
                        </a:spcAft>
                      </a:pPr>
                      <a:r>
                        <a:rPr lang="en-US" sz="700">
                          <a:solidFill>
                            <a:srgbClr val="000000"/>
                          </a:solidFill>
                          <a:latin typeface="Calibri"/>
                          <a:ea typeface="Calibri"/>
                          <a:cs typeface="Times New Roman"/>
                        </a:rPr>
                        <a:t>18008</a:t>
                      </a:r>
                      <a:endParaRPr lang="en-US" sz="700">
                        <a:latin typeface="Calibri"/>
                        <a:ea typeface="Calibri"/>
                        <a:cs typeface="Arial"/>
                      </a:endParaRP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a:solidFill>
                            <a:srgbClr val="000000"/>
                          </a:solidFill>
                          <a:latin typeface="Calibri"/>
                          <a:ea typeface="Calibri"/>
                          <a:cs typeface="Calibri"/>
                        </a:rPr>
                        <a:t>90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algn="ctr">
                        <a:spcAft>
                          <a:spcPts val="0"/>
                        </a:spcAft>
                      </a:pPr>
                      <a:r>
                        <a:rPr lang="en-US" sz="800" dirty="0">
                          <a:solidFill>
                            <a:srgbClr val="000000"/>
                          </a:solidFill>
                          <a:latin typeface="Calibri"/>
                          <a:ea typeface="Calibri"/>
                          <a:cs typeface="Calibri"/>
                        </a:rPr>
                        <a:t>1620750</a:t>
                      </a:r>
                    </a:p>
                  </a:txBody>
                  <a:tcPr marL="43699" marR="43699"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bl>
          </a:graphicData>
        </a:graphic>
      </p:graphicFrame>
      <p:sp>
        <p:nvSpPr>
          <p:cNvPr id="11" name="TextBox 10"/>
          <p:cNvSpPr txBox="1"/>
          <p:nvPr/>
        </p:nvSpPr>
        <p:spPr>
          <a:xfrm>
            <a:off x="5292080" y="2636912"/>
            <a:ext cx="3851920" cy="1046440"/>
          </a:xfrm>
          <a:prstGeom prst="rect">
            <a:avLst/>
          </a:prstGeom>
          <a:noFill/>
        </p:spPr>
        <p:txBody>
          <a:bodyPr wrap="square" rtlCol="0">
            <a:spAutoFit/>
          </a:bodyPr>
          <a:lstStyle/>
          <a:p>
            <a:pPr algn="ctr"/>
            <a:r>
              <a:rPr lang="en-US" sz="2000" b="1" dirty="0" smtClean="0">
                <a:solidFill>
                  <a:schemeClr val="accent1">
                    <a:lumMod val="75000"/>
                  </a:schemeClr>
                </a:solidFill>
              </a:rPr>
              <a:t>the total cost of the project = </a:t>
            </a:r>
            <a:r>
              <a:rPr lang="en-US" sz="2400" b="1" dirty="0" smtClean="0">
                <a:solidFill>
                  <a:srgbClr val="FF0000"/>
                </a:solidFill>
              </a:rPr>
              <a:t>13,986,080 NIS. </a:t>
            </a:r>
            <a:endParaRPr lang="en-US" dirty="0" smtClean="0">
              <a:solidFill>
                <a:srgbClr val="FF0000"/>
              </a:solidFill>
            </a:endParaRP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404664"/>
            <a:ext cx="8229600" cy="1143000"/>
          </a:xfrm>
        </p:spPr>
        <p:txBody>
          <a:bodyPr>
            <a:normAutofit/>
          </a:bodyPr>
          <a:lstStyle/>
          <a:p>
            <a:pPr>
              <a:buFont typeface="Arial" pitchFamily="34" charset="0"/>
              <a:buChar char="•"/>
            </a:pPr>
            <a:r>
              <a:rPr lang="en-GB" u="sng" dirty="0" smtClean="0"/>
              <a:t>Ground floor plan:</a:t>
            </a:r>
            <a:endParaRPr lang="en-US" u="sng" dirty="0" smtClean="0"/>
          </a:p>
        </p:txBody>
      </p:sp>
      <p:pic>
        <p:nvPicPr>
          <p:cNvPr id="50178" name="Picture 2"/>
          <p:cNvPicPr>
            <a:picLocks noChangeAspect="1" noChangeArrowheads="1"/>
          </p:cNvPicPr>
          <p:nvPr/>
        </p:nvPicPr>
        <p:blipFill>
          <a:blip r:embed="rId2" cstate="print"/>
          <a:srcRect/>
          <a:stretch>
            <a:fillRect/>
          </a:stretch>
        </p:blipFill>
        <p:spPr bwMode="auto">
          <a:xfrm>
            <a:off x="467546" y="1617407"/>
            <a:ext cx="7849743" cy="52405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404664"/>
            <a:ext cx="8229600" cy="1143000"/>
          </a:xfrm>
        </p:spPr>
        <p:txBody>
          <a:bodyPr>
            <a:normAutofit/>
          </a:bodyPr>
          <a:lstStyle/>
          <a:p>
            <a:pPr>
              <a:buFont typeface="Arial" pitchFamily="34" charset="0"/>
              <a:buChar char="•"/>
            </a:pPr>
            <a:r>
              <a:rPr lang="en-GB" u="sng" dirty="0" smtClean="0"/>
              <a:t>First floor plan:</a:t>
            </a:r>
            <a:endParaRPr lang="en-US" u="sng" dirty="0" smtClean="0"/>
          </a:p>
        </p:txBody>
      </p:sp>
      <p:pic>
        <p:nvPicPr>
          <p:cNvPr id="49156" name="Picture 4"/>
          <p:cNvPicPr>
            <a:picLocks noChangeAspect="1" noChangeArrowheads="1"/>
          </p:cNvPicPr>
          <p:nvPr/>
        </p:nvPicPr>
        <p:blipFill>
          <a:blip r:embed="rId2" cstate="print"/>
          <a:srcRect/>
          <a:stretch>
            <a:fillRect/>
          </a:stretch>
        </p:blipFill>
        <p:spPr bwMode="auto">
          <a:xfrm>
            <a:off x="0" y="1596435"/>
            <a:ext cx="9144000" cy="52615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3045</TotalTime>
  <Words>1336</Words>
  <Application>Microsoft Office PowerPoint</Application>
  <PresentationFormat>On-screen Show (4:3)</PresentationFormat>
  <Paragraphs>436</Paragraphs>
  <Slides>79</Slides>
  <Notes>3</Notes>
  <HiddenSlides>0</HiddenSlides>
  <MMClips>2</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Flow</vt:lpstr>
      <vt:lpstr>Slide 1</vt:lpstr>
      <vt:lpstr>Slide 2</vt:lpstr>
      <vt:lpstr>Architectural Design</vt:lpstr>
      <vt:lpstr>Site:</vt:lpstr>
      <vt:lpstr>Introduction:</vt:lpstr>
      <vt:lpstr>Site plan:</vt:lpstr>
      <vt:lpstr>Basement floor plan:</vt:lpstr>
      <vt:lpstr>Ground floor plan:</vt:lpstr>
      <vt:lpstr>First floor plan:</vt:lpstr>
      <vt:lpstr>Function percentage: </vt:lpstr>
      <vt:lpstr>Slide 11</vt:lpstr>
      <vt:lpstr>Slide 12</vt:lpstr>
      <vt:lpstr>Slide 13</vt:lpstr>
      <vt:lpstr>Slide 14</vt:lpstr>
      <vt:lpstr>Environmental Design </vt:lpstr>
      <vt:lpstr>Slide 16</vt:lpstr>
      <vt:lpstr>Natural Lighting System . </vt:lpstr>
      <vt:lpstr>Slide 18</vt:lpstr>
      <vt:lpstr> Shading </vt:lpstr>
      <vt:lpstr>Slide 20</vt:lpstr>
      <vt:lpstr>Indoor Environmental Quality.</vt:lpstr>
      <vt:lpstr>Slide 22</vt:lpstr>
      <vt:lpstr> Comfort In the Building.    </vt:lpstr>
      <vt:lpstr>Acoustical analysis :</vt:lpstr>
      <vt:lpstr>Acoustical Design :          1 -  Acoustical Study and Modifications.</vt:lpstr>
      <vt:lpstr>Slide 26</vt:lpstr>
      <vt:lpstr>Slide 27</vt:lpstr>
      <vt:lpstr>Slide 28</vt:lpstr>
      <vt:lpstr>  Loud Speakers: </vt:lpstr>
      <vt:lpstr>Energy Efficiency </vt:lpstr>
      <vt:lpstr>Slide 31</vt:lpstr>
      <vt:lpstr>Slide 32</vt:lpstr>
      <vt:lpstr>Slide 33</vt:lpstr>
      <vt:lpstr>Slide 34</vt:lpstr>
      <vt:lpstr>Slide 35</vt:lpstr>
      <vt:lpstr>Structural Design</vt:lpstr>
      <vt:lpstr> Structural Design:</vt:lpstr>
      <vt:lpstr>Steel structure:</vt:lpstr>
      <vt:lpstr>Steel structure: </vt:lpstr>
      <vt:lpstr>  </vt:lpstr>
      <vt:lpstr>Steel structure: </vt:lpstr>
      <vt:lpstr> Result:</vt:lpstr>
      <vt:lpstr>Detailing for connection</vt:lpstr>
      <vt:lpstr>Concrete structure:</vt:lpstr>
      <vt:lpstr> Seismic Design Data: </vt:lpstr>
      <vt:lpstr>Concrete structure:</vt:lpstr>
      <vt:lpstr> Compatibility Check:</vt:lpstr>
      <vt:lpstr>Equilibrium Check:</vt:lpstr>
      <vt:lpstr>Design Stage:</vt:lpstr>
      <vt:lpstr>Design Stage:</vt:lpstr>
      <vt:lpstr> Column Reinforcements: </vt:lpstr>
      <vt:lpstr>Design Stage:</vt:lpstr>
      <vt:lpstr>Stair:</vt:lpstr>
      <vt:lpstr>Retaining wall :</vt:lpstr>
      <vt:lpstr>Electro-Mechanical Systems.</vt:lpstr>
      <vt:lpstr>HVAC System.</vt:lpstr>
      <vt:lpstr>Slide 57</vt:lpstr>
      <vt:lpstr>Slide 58</vt:lpstr>
      <vt:lpstr>Outdoor Set: </vt:lpstr>
      <vt:lpstr>Remote Control . </vt:lpstr>
      <vt:lpstr>Slide 61</vt:lpstr>
      <vt:lpstr>Water System:</vt:lpstr>
      <vt:lpstr>Slide 63</vt:lpstr>
      <vt:lpstr>Drainage System:</vt:lpstr>
      <vt:lpstr>Slide 65</vt:lpstr>
      <vt:lpstr>Electrical Design. </vt:lpstr>
      <vt:lpstr>Slide 67</vt:lpstr>
      <vt:lpstr>Slide 68</vt:lpstr>
      <vt:lpstr>Artificial Lighting.</vt:lpstr>
      <vt:lpstr>Slide 70</vt:lpstr>
      <vt:lpstr>Slide 71</vt:lpstr>
      <vt:lpstr>Slide 72</vt:lpstr>
      <vt:lpstr>Slide 73</vt:lpstr>
      <vt:lpstr>Slide 74</vt:lpstr>
      <vt:lpstr>Slide 75</vt:lpstr>
      <vt:lpstr>Slide 76</vt:lpstr>
      <vt:lpstr>Slide 77</vt:lpstr>
      <vt:lpstr>Slide 78</vt:lpstr>
      <vt:lpstr>Quantity survey: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marwa hasiba</dc:creator>
  <cp:lastModifiedBy>marwa hasiba</cp:lastModifiedBy>
  <cp:revision>181</cp:revision>
  <dcterms:created xsi:type="dcterms:W3CDTF">2016-05-17T08:57:09Z</dcterms:created>
  <dcterms:modified xsi:type="dcterms:W3CDTF">2016-05-19T14:12:58Z</dcterms:modified>
</cp:coreProperties>
</file>