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6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7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8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325" r:id="rId3"/>
    <p:sldId id="257" r:id="rId4"/>
    <p:sldId id="258" r:id="rId5"/>
    <p:sldId id="324" r:id="rId6"/>
    <p:sldId id="327" r:id="rId7"/>
    <p:sldId id="333" r:id="rId8"/>
    <p:sldId id="328" r:id="rId9"/>
    <p:sldId id="330" r:id="rId10"/>
    <p:sldId id="331" r:id="rId11"/>
    <p:sldId id="332" r:id="rId12"/>
    <p:sldId id="334" r:id="rId13"/>
    <p:sldId id="259" r:id="rId14"/>
    <p:sldId id="266" r:id="rId15"/>
    <p:sldId id="262" r:id="rId16"/>
    <p:sldId id="260" r:id="rId17"/>
    <p:sldId id="339" r:id="rId18"/>
    <p:sldId id="340" r:id="rId19"/>
    <p:sldId id="267" r:id="rId20"/>
    <p:sldId id="268" r:id="rId21"/>
    <p:sldId id="269" r:id="rId22"/>
    <p:sldId id="274" r:id="rId23"/>
    <p:sldId id="273" r:id="rId24"/>
    <p:sldId id="275" r:id="rId25"/>
    <p:sldId id="276" r:id="rId26"/>
    <p:sldId id="278" r:id="rId27"/>
    <p:sldId id="288" r:id="rId28"/>
    <p:sldId id="305" r:id="rId29"/>
    <p:sldId id="301" r:id="rId30"/>
    <p:sldId id="302" r:id="rId31"/>
    <p:sldId id="303" r:id="rId32"/>
    <p:sldId id="304" r:id="rId33"/>
    <p:sldId id="306" r:id="rId34"/>
    <p:sldId id="307" r:id="rId35"/>
    <p:sldId id="287" r:id="rId36"/>
    <p:sldId id="313" r:id="rId37"/>
    <p:sldId id="314" r:id="rId38"/>
    <p:sldId id="315" r:id="rId39"/>
    <p:sldId id="316" r:id="rId40"/>
    <p:sldId id="294" r:id="rId41"/>
    <p:sldId id="289" r:id="rId42"/>
    <p:sldId id="292" r:id="rId43"/>
    <p:sldId id="335" r:id="rId44"/>
    <p:sldId id="296" r:id="rId45"/>
    <p:sldId id="337" r:id="rId46"/>
    <p:sldId id="323" r:id="rId47"/>
    <p:sldId id="295" r:id="rId48"/>
    <p:sldId id="293" r:id="rId49"/>
    <p:sldId id="338" r:id="rId50"/>
    <p:sldId id="336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E597"/>
    <a:srgbClr val="F3A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1" autoAdjust="0"/>
    <p:restoredTop sz="94660"/>
  </p:normalViewPr>
  <p:slideViewPr>
    <p:cSldViewPr snapToGrid="0">
      <p:cViewPr>
        <p:scale>
          <a:sx n="80" d="100"/>
          <a:sy n="80" d="100"/>
        </p:scale>
        <p:origin x="-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cat>
            <c:strRef>
              <c:f>Sheet1!$A$2:$A$4</c:f>
              <c:strCache>
                <c:ptCount val="3"/>
                <c:pt idx="0">
                  <c:v>كلي</c:v>
                </c:pt>
                <c:pt idx="1">
                  <c:v>جزئي</c:v>
                </c:pt>
                <c:pt idx="2">
                  <c:v>مهجور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248</c:v>
                </c:pt>
                <c:pt idx="1">
                  <c:v>69</c:v>
                </c:pt>
                <c:pt idx="2">
                  <c:v>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عروض الشوارع</c:v>
                </c:pt>
              </c:strCache>
            </c:strRef>
          </c:tx>
          <c:dPt>
            <c:idx val="0"/>
            <c:bubble3D val="0"/>
            <c:explosion val="28"/>
            <c:spPr>
              <a:solidFill>
                <a:schemeClr val="tx1">
                  <a:lumMod val="50000"/>
                  <a:lumOff val="50000"/>
                  <a:alpha val="90000"/>
                </a:schemeClr>
              </a:solidFill>
              <a:ln w="19050">
                <a:noFill/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tx1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5B9BD5"/>
                </a:solidFill>
                <a:round/>
              </a:ln>
              <a:effectLst>
                <a:outerShdw blurRad="50800" dist="38100" dir="2700000" algn="tl" rotWithShape="0">
                  <a:srgbClr val="5B9BD5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(2-4)</c:v>
                </c:pt>
                <c:pt idx="1">
                  <c:v>(6-8)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22</c:v>
                </c:pt>
                <c:pt idx="1">
                  <c:v>2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937236627533425"/>
          <c:y val="0.28570089072065796"/>
          <c:w val="0.63257940277781777"/>
          <c:h val="0.7142991092793420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تصنيف الشوارع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معبد</c:v>
                </c:pt>
                <c:pt idx="1">
                  <c:v>ترابي</c:v>
                </c:pt>
                <c:pt idx="2">
                  <c:v>ترابي مشاه</c:v>
                </c:pt>
                <c:pt idx="3">
                  <c:v>معبد مشاه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17</c:v>
                </c:pt>
                <c:pt idx="1">
                  <c:v>1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2396012708884094"/>
          <c:y val="1.7227812731722358E-2"/>
          <c:w val="0.73322236970783461"/>
          <c:h val="0.246549844196993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cat>
            <c:strRef>
              <c:f>Sheet1!$A$2:$A$4</c:f>
              <c:strCache>
                <c:ptCount val="3"/>
                <c:pt idx="0">
                  <c:v>كلي</c:v>
                </c:pt>
                <c:pt idx="1">
                  <c:v>جزئي</c:v>
                </c:pt>
                <c:pt idx="2">
                  <c:v>مهجور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248</c:v>
                </c:pt>
                <c:pt idx="1">
                  <c:v>69</c:v>
                </c:pt>
                <c:pt idx="2">
                  <c:v>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cat>
            <c:strRef>
              <c:f>Sheet1!$A$2:$A$4</c:f>
              <c:strCache>
                <c:ptCount val="3"/>
                <c:pt idx="0">
                  <c:v>كلي</c:v>
                </c:pt>
                <c:pt idx="1">
                  <c:v>جزئي</c:v>
                </c:pt>
                <c:pt idx="2">
                  <c:v>مهجور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248</c:v>
                </c:pt>
                <c:pt idx="1">
                  <c:v>69</c:v>
                </c:pt>
                <c:pt idx="2">
                  <c:v>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cat>
            <c:strRef>
              <c:f>Sheet1!$A$2:$A$4</c:f>
              <c:strCache>
                <c:ptCount val="3"/>
                <c:pt idx="0">
                  <c:v>كلي</c:v>
                </c:pt>
                <c:pt idx="1">
                  <c:v>جزئي</c:v>
                </c:pt>
                <c:pt idx="2">
                  <c:v>مهجور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248</c:v>
                </c:pt>
                <c:pt idx="1">
                  <c:v>69</c:v>
                </c:pt>
                <c:pt idx="2">
                  <c:v>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cat>
            <c:strRef>
              <c:f>Sheet1!$A$2:$A$4</c:f>
              <c:strCache>
                <c:ptCount val="3"/>
                <c:pt idx="0">
                  <c:v>كلي</c:v>
                </c:pt>
                <c:pt idx="1">
                  <c:v>جزئي</c:v>
                </c:pt>
                <c:pt idx="2">
                  <c:v>مهجور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248</c:v>
                </c:pt>
                <c:pt idx="1">
                  <c:v>69</c:v>
                </c:pt>
                <c:pt idx="2">
                  <c:v>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cat>
            <c:strRef>
              <c:f>Sheet1!$A$2:$A$4</c:f>
              <c:strCache>
                <c:ptCount val="3"/>
                <c:pt idx="0">
                  <c:v>كلي</c:v>
                </c:pt>
                <c:pt idx="1">
                  <c:v>جزئي</c:v>
                </c:pt>
                <c:pt idx="2">
                  <c:v>مهجور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248</c:v>
                </c:pt>
                <c:pt idx="1">
                  <c:v>69</c:v>
                </c:pt>
                <c:pt idx="2">
                  <c:v>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كلي</c:v>
                </c:pt>
                <c:pt idx="1">
                  <c:v>جزئي</c:v>
                </c:pt>
                <c:pt idx="2">
                  <c:v>مهجور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248</c:v>
                </c:pt>
                <c:pt idx="1">
                  <c:v>69</c:v>
                </c:pt>
                <c:pt idx="2">
                  <c:v>69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حالة المبنى</c:v>
                </c:pt>
              </c:strCache>
            </c:strRef>
          </c:tx>
          <c:spPr>
            <a:ln>
              <a:noFill/>
            </a:ln>
          </c:spPr>
          <c:explosion val="22"/>
          <c:dPt>
            <c:idx val="0"/>
            <c:bubble3D val="0"/>
            <c:explosion val="2"/>
            <c:spPr>
              <a:solidFill>
                <a:schemeClr val="accent6">
                  <a:lumMod val="50000"/>
                  <a:alpha val="90000"/>
                </a:schemeClr>
              </a:solidFill>
              <a:ln w="19050">
                <a:noFill/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1"/>
            <c:bubble3D val="0"/>
            <c:explosion val="6"/>
            <c:spPr>
              <a:solidFill>
                <a:schemeClr val="accent6">
                  <a:lumMod val="40000"/>
                  <a:lumOff val="60000"/>
                  <a:alpha val="90000"/>
                </a:schemeClr>
              </a:solidFill>
              <a:ln w="19050">
                <a:noFill/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2"/>
            <c:bubble3D val="0"/>
            <c:explosion val="0"/>
            <c:spPr>
              <a:solidFill>
                <a:schemeClr val="accent6">
                  <a:lumMod val="60000"/>
                  <a:lumOff val="40000"/>
                  <a:alpha val="90000"/>
                </a:schemeClr>
              </a:solidFill>
              <a:ln w="19050">
                <a:noFill/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noFill/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noFill/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noFill/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ln>
                <a:noFill/>
              </a:ln>
            </c:sp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جيدة</c:v>
                </c:pt>
                <c:pt idx="1">
                  <c:v>سيئة</c:v>
                </c:pt>
                <c:pt idx="2">
                  <c:v>متوسطة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106</c:v>
                </c:pt>
                <c:pt idx="1">
                  <c:v>109</c:v>
                </c:pt>
                <c:pt idx="2">
                  <c:v>168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المباني و الفاراغات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المباني</c:v>
                </c:pt>
                <c:pt idx="1">
                  <c:v>الحدود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45182.665999999997</c:v>
                </c:pt>
                <c:pt idx="1">
                  <c:v>170172.09700000001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144BF2-3F7C-4794-8761-1CEE59A11BD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0C4953-3E57-4403-A273-E7BE8ABD55BC}">
      <dgm:prSet phldrT="[Text]"/>
      <dgm:spPr/>
      <dgm:t>
        <a:bodyPr/>
        <a:lstStyle/>
        <a:p>
          <a:pPr algn="r"/>
          <a:r>
            <a:rPr lang="ar-LB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التحليل</a:t>
          </a:r>
          <a:endParaRPr lang="en-US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D2E5E08B-2A64-445E-986E-1F51A817DADE}" type="parTrans" cxnId="{D93BA2CE-61DE-4BDA-BFEB-9F3331586700}">
      <dgm:prSet/>
      <dgm:spPr/>
      <dgm:t>
        <a:bodyPr/>
        <a:lstStyle/>
        <a:p>
          <a:endParaRPr lang="en-US"/>
        </a:p>
      </dgm:t>
    </dgm:pt>
    <dgm:pt modelId="{94780F03-CC48-4520-B4CC-D41E6D7EA976}" type="sibTrans" cxnId="{D93BA2CE-61DE-4BDA-BFEB-9F3331586700}">
      <dgm:prSet/>
      <dgm:spPr/>
      <dgm:t>
        <a:bodyPr/>
        <a:lstStyle/>
        <a:p>
          <a:endParaRPr lang="en-US"/>
        </a:p>
      </dgm:t>
    </dgm:pt>
    <dgm:pt modelId="{96212B5B-84B5-4589-98F3-1BE73E8BC8D1}">
      <dgm:prSet phldrT="[Text]" custT="1"/>
      <dgm:spPr/>
      <dgm:t>
        <a:bodyPr/>
        <a:lstStyle/>
        <a:p>
          <a:pPr algn="ctr"/>
          <a:r>
            <a:rPr lang="ar-LB" sz="40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1- المستوى الإقليمي</a:t>
          </a:r>
          <a:endParaRPr lang="en-US" sz="40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018637B6-9944-4301-8E18-9E6A0C578CF2}" type="parTrans" cxnId="{C852A8E1-C015-4CBE-94B6-88B92157494A}">
      <dgm:prSet/>
      <dgm:spPr/>
      <dgm:t>
        <a:bodyPr/>
        <a:lstStyle/>
        <a:p>
          <a:endParaRPr lang="en-US"/>
        </a:p>
      </dgm:t>
    </dgm:pt>
    <dgm:pt modelId="{08694F0E-E6A1-471F-9478-AA6C73843218}" type="sibTrans" cxnId="{C852A8E1-C015-4CBE-94B6-88B92157494A}">
      <dgm:prSet/>
      <dgm:spPr/>
      <dgm:t>
        <a:bodyPr/>
        <a:lstStyle/>
        <a:p>
          <a:endParaRPr lang="en-US"/>
        </a:p>
      </dgm:t>
    </dgm:pt>
    <dgm:pt modelId="{BE9B87B7-5A54-4719-8AA4-275E86BFE7E0}">
      <dgm:prSet phldrT="[Text]" custT="1"/>
      <dgm:spPr/>
      <dgm:t>
        <a:bodyPr/>
        <a:lstStyle/>
        <a:p>
          <a:pPr algn="ctr"/>
          <a:r>
            <a:rPr lang="ar-LB" sz="40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2- المستوى المحلي</a:t>
          </a:r>
          <a:endParaRPr lang="en-US" sz="40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5C3E2372-BE72-4923-B4F2-12B0BF721E07}" type="parTrans" cxnId="{6B31401D-5ACD-48E4-8C79-26E81307D641}">
      <dgm:prSet/>
      <dgm:spPr/>
      <dgm:t>
        <a:bodyPr/>
        <a:lstStyle/>
        <a:p>
          <a:endParaRPr lang="en-US"/>
        </a:p>
      </dgm:t>
    </dgm:pt>
    <dgm:pt modelId="{BFB39FFC-1FA7-4C3D-9A11-DD74FF1DBB84}" type="sibTrans" cxnId="{6B31401D-5ACD-48E4-8C79-26E81307D641}">
      <dgm:prSet/>
      <dgm:spPr/>
      <dgm:t>
        <a:bodyPr/>
        <a:lstStyle/>
        <a:p>
          <a:endParaRPr lang="en-US"/>
        </a:p>
      </dgm:t>
    </dgm:pt>
    <dgm:pt modelId="{45086EC4-B278-4E09-88A3-DE8C99F9CB5C}">
      <dgm:prSet phldrT="[Text]" custT="1"/>
      <dgm:spPr/>
      <dgm:t>
        <a:bodyPr/>
        <a:lstStyle/>
        <a:p>
          <a:pPr algn="ctr"/>
          <a:r>
            <a:rPr lang="ar-LB" sz="40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3- البلدة القديمة </a:t>
          </a:r>
          <a:endParaRPr lang="en-US" sz="40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7400ACC6-1450-4F20-A98E-DB9ECEBFFED1}" type="parTrans" cxnId="{8D18A07D-8A96-4FCC-BBF3-F466BAB6BAA6}">
      <dgm:prSet/>
      <dgm:spPr/>
      <dgm:t>
        <a:bodyPr/>
        <a:lstStyle/>
        <a:p>
          <a:endParaRPr lang="en-US"/>
        </a:p>
      </dgm:t>
    </dgm:pt>
    <dgm:pt modelId="{F06BB725-0F7A-41F8-8623-B43B01564CCD}" type="sibTrans" cxnId="{8D18A07D-8A96-4FCC-BBF3-F466BAB6BAA6}">
      <dgm:prSet/>
      <dgm:spPr/>
      <dgm:t>
        <a:bodyPr/>
        <a:lstStyle/>
        <a:p>
          <a:endParaRPr lang="en-US"/>
        </a:p>
      </dgm:t>
    </dgm:pt>
    <dgm:pt modelId="{D835A2C7-F857-4A2F-9027-D65D9E1A28AE}" type="pres">
      <dgm:prSet presAssocID="{D1144BF2-3F7C-4794-8761-1CEE59A11BD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561AA84-48E5-43D6-835D-11B386C84407}" type="pres">
      <dgm:prSet presAssocID="{BC0C4953-3E57-4403-A273-E7BE8ABD55BC}" presName="thickLine" presStyleLbl="alignNode1" presStyleIdx="0" presStyleCnt="1"/>
      <dgm:spPr/>
    </dgm:pt>
    <dgm:pt modelId="{2A73AA20-122C-4223-8E08-39B38330F80D}" type="pres">
      <dgm:prSet presAssocID="{BC0C4953-3E57-4403-A273-E7BE8ABD55BC}" presName="horz1" presStyleCnt="0"/>
      <dgm:spPr/>
    </dgm:pt>
    <dgm:pt modelId="{2B9340EF-ACA6-4C52-8568-4C71A3142801}" type="pres">
      <dgm:prSet presAssocID="{BC0C4953-3E57-4403-A273-E7BE8ABD55BC}" presName="tx1" presStyleLbl="revTx" presStyleIdx="0" presStyleCnt="4" custLinFactX="100000" custLinFactNeighborX="100246" custLinFactNeighborY="664"/>
      <dgm:spPr/>
      <dgm:t>
        <a:bodyPr/>
        <a:lstStyle/>
        <a:p>
          <a:endParaRPr lang="en-US"/>
        </a:p>
      </dgm:t>
    </dgm:pt>
    <dgm:pt modelId="{8FED2DF5-C1B8-438E-BBCF-DEF52E774E8E}" type="pres">
      <dgm:prSet presAssocID="{BC0C4953-3E57-4403-A273-E7BE8ABD55BC}" presName="vert1" presStyleCnt="0"/>
      <dgm:spPr/>
    </dgm:pt>
    <dgm:pt modelId="{E2C818A4-DB95-47AE-B8C7-5C8A793C480E}" type="pres">
      <dgm:prSet presAssocID="{96212B5B-84B5-4589-98F3-1BE73E8BC8D1}" presName="vertSpace2a" presStyleCnt="0"/>
      <dgm:spPr/>
    </dgm:pt>
    <dgm:pt modelId="{2B245E19-8C7D-46BB-B42D-519D01143C84}" type="pres">
      <dgm:prSet presAssocID="{96212B5B-84B5-4589-98F3-1BE73E8BC8D1}" presName="horz2" presStyleCnt="0"/>
      <dgm:spPr/>
    </dgm:pt>
    <dgm:pt modelId="{7BEB309B-5507-47F2-BE30-E19752A19AA5}" type="pres">
      <dgm:prSet presAssocID="{96212B5B-84B5-4589-98F3-1BE73E8BC8D1}" presName="horzSpace2" presStyleCnt="0"/>
      <dgm:spPr/>
    </dgm:pt>
    <dgm:pt modelId="{B8F4FC2B-1A65-423A-84EC-8341E8FBCDF4}" type="pres">
      <dgm:prSet presAssocID="{96212B5B-84B5-4589-98F3-1BE73E8BC8D1}" presName="tx2" presStyleLbl="revTx" presStyleIdx="1" presStyleCnt="4" custLinFactNeighborX="-25728" custLinFactNeighborY="4252"/>
      <dgm:spPr/>
      <dgm:t>
        <a:bodyPr/>
        <a:lstStyle/>
        <a:p>
          <a:endParaRPr lang="en-US"/>
        </a:p>
      </dgm:t>
    </dgm:pt>
    <dgm:pt modelId="{4575BBAA-C128-4FFE-872C-0FCFA6DF996A}" type="pres">
      <dgm:prSet presAssocID="{96212B5B-84B5-4589-98F3-1BE73E8BC8D1}" presName="vert2" presStyleCnt="0"/>
      <dgm:spPr/>
    </dgm:pt>
    <dgm:pt modelId="{227AE0FF-69B8-490B-9B31-BD197888A237}" type="pres">
      <dgm:prSet presAssocID="{96212B5B-84B5-4589-98F3-1BE73E8BC8D1}" presName="thinLine2b" presStyleLbl="callout" presStyleIdx="0" presStyleCnt="3"/>
      <dgm:spPr/>
    </dgm:pt>
    <dgm:pt modelId="{1A396EA1-0804-4DD6-BDF0-47FA27A12688}" type="pres">
      <dgm:prSet presAssocID="{96212B5B-84B5-4589-98F3-1BE73E8BC8D1}" presName="vertSpace2b" presStyleCnt="0"/>
      <dgm:spPr/>
    </dgm:pt>
    <dgm:pt modelId="{FB9FEA68-9C8C-49D5-AFB6-98E2F1EC982F}" type="pres">
      <dgm:prSet presAssocID="{BE9B87B7-5A54-4719-8AA4-275E86BFE7E0}" presName="horz2" presStyleCnt="0"/>
      <dgm:spPr/>
    </dgm:pt>
    <dgm:pt modelId="{68C68A60-D5EB-4EC7-8157-4FCD7AF0B19A}" type="pres">
      <dgm:prSet presAssocID="{BE9B87B7-5A54-4719-8AA4-275E86BFE7E0}" presName="horzSpace2" presStyleCnt="0"/>
      <dgm:spPr/>
    </dgm:pt>
    <dgm:pt modelId="{7E3F3CE6-5436-4559-BCA3-6F067A1A570D}" type="pres">
      <dgm:prSet presAssocID="{BE9B87B7-5A54-4719-8AA4-275E86BFE7E0}" presName="tx2" presStyleLbl="revTx" presStyleIdx="2" presStyleCnt="4" custLinFactNeighborX="-24939" custLinFactNeighborY="1701"/>
      <dgm:spPr/>
      <dgm:t>
        <a:bodyPr/>
        <a:lstStyle/>
        <a:p>
          <a:endParaRPr lang="en-US"/>
        </a:p>
      </dgm:t>
    </dgm:pt>
    <dgm:pt modelId="{1EA2633E-09BB-4848-9A68-D83A32405044}" type="pres">
      <dgm:prSet presAssocID="{BE9B87B7-5A54-4719-8AA4-275E86BFE7E0}" presName="vert2" presStyleCnt="0"/>
      <dgm:spPr/>
    </dgm:pt>
    <dgm:pt modelId="{55E6BF91-A7C6-45E2-A5FA-8F9F2F71D8BA}" type="pres">
      <dgm:prSet presAssocID="{BE9B87B7-5A54-4719-8AA4-275E86BFE7E0}" presName="thinLine2b" presStyleLbl="callout" presStyleIdx="1" presStyleCnt="3"/>
      <dgm:spPr/>
    </dgm:pt>
    <dgm:pt modelId="{D3DDA798-B73E-4564-9EC5-1948489D1DF1}" type="pres">
      <dgm:prSet presAssocID="{BE9B87B7-5A54-4719-8AA4-275E86BFE7E0}" presName="vertSpace2b" presStyleCnt="0"/>
      <dgm:spPr/>
    </dgm:pt>
    <dgm:pt modelId="{6D74C872-0B32-481D-B156-3DFFB64ADD38}" type="pres">
      <dgm:prSet presAssocID="{45086EC4-B278-4E09-88A3-DE8C99F9CB5C}" presName="horz2" presStyleCnt="0"/>
      <dgm:spPr/>
    </dgm:pt>
    <dgm:pt modelId="{355FD404-B413-49DA-A607-5CB725394648}" type="pres">
      <dgm:prSet presAssocID="{45086EC4-B278-4E09-88A3-DE8C99F9CB5C}" presName="horzSpace2" presStyleCnt="0"/>
      <dgm:spPr/>
    </dgm:pt>
    <dgm:pt modelId="{573A338F-9E51-4F58-9B4A-C25C76865E0E}" type="pres">
      <dgm:prSet presAssocID="{45086EC4-B278-4E09-88A3-DE8C99F9CB5C}" presName="tx2" presStyleLbl="revTx" presStyleIdx="3" presStyleCnt="4" custLinFactNeighborX="-24713" custLinFactNeighborY="-3827"/>
      <dgm:spPr/>
      <dgm:t>
        <a:bodyPr/>
        <a:lstStyle/>
        <a:p>
          <a:endParaRPr lang="en-US"/>
        </a:p>
      </dgm:t>
    </dgm:pt>
    <dgm:pt modelId="{970A0D96-8133-4F17-94E0-D4089462B473}" type="pres">
      <dgm:prSet presAssocID="{45086EC4-B278-4E09-88A3-DE8C99F9CB5C}" presName="vert2" presStyleCnt="0"/>
      <dgm:spPr/>
    </dgm:pt>
    <dgm:pt modelId="{EFEFB4A1-8496-4D0F-BE64-16D9BF5CCBB5}" type="pres">
      <dgm:prSet presAssocID="{45086EC4-B278-4E09-88A3-DE8C99F9CB5C}" presName="thinLine2b" presStyleLbl="callout" presStyleIdx="2" presStyleCnt="3"/>
      <dgm:spPr/>
    </dgm:pt>
    <dgm:pt modelId="{9FB2CDA1-76A9-4A54-932B-0FB8CA703D4D}" type="pres">
      <dgm:prSet presAssocID="{45086EC4-B278-4E09-88A3-DE8C99F9CB5C}" presName="vertSpace2b" presStyleCnt="0"/>
      <dgm:spPr/>
    </dgm:pt>
  </dgm:ptLst>
  <dgm:cxnLst>
    <dgm:cxn modelId="{896A7ABE-8DE1-407F-8380-CE29A5B6BA45}" type="presOf" srcId="{BE9B87B7-5A54-4719-8AA4-275E86BFE7E0}" destId="{7E3F3CE6-5436-4559-BCA3-6F067A1A570D}" srcOrd="0" destOrd="0" presId="urn:microsoft.com/office/officeart/2008/layout/LinedList"/>
    <dgm:cxn modelId="{2BAAEA0C-744E-47ED-9BE4-943F45286883}" type="presOf" srcId="{96212B5B-84B5-4589-98F3-1BE73E8BC8D1}" destId="{B8F4FC2B-1A65-423A-84EC-8341E8FBCDF4}" srcOrd="0" destOrd="0" presId="urn:microsoft.com/office/officeart/2008/layout/LinedList"/>
    <dgm:cxn modelId="{6B31401D-5ACD-48E4-8C79-26E81307D641}" srcId="{BC0C4953-3E57-4403-A273-E7BE8ABD55BC}" destId="{BE9B87B7-5A54-4719-8AA4-275E86BFE7E0}" srcOrd="1" destOrd="0" parTransId="{5C3E2372-BE72-4923-B4F2-12B0BF721E07}" sibTransId="{BFB39FFC-1FA7-4C3D-9A11-DD74FF1DBB84}"/>
    <dgm:cxn modelId="{D93BA2CE-61DE-4BDA-BFEB-9F3331586700}" srcId="{D1144BF2-3F7C-4794-8761-1CEE59A11BD2}" destId="{BC0C4953-3E57-4403-A273-E7BE8ABD55BC}" srcOrd="0" destOrd="0" parTransId="{D2E5E08B-2A64-445E-986E-1F51A817DADE}" sibTransId="{94780F03-CC48-4520-B4CC-D41E6D7EA976}"/>
    <dgm:cxn modelId="{00888656-2EC3-48AC-AE90-BB3AAFD696BD}" type="presOf" srcId="{BC0C4953-3E57-4403-A273-E7BE8ABD55BC}" destId="{2B9340EF-ACA6-4C52-8568-4C71A3142801}" srcOrd="0" destOrd="0" presId="urn:microsoft.com/office/officeart/2008/layout/LinedList"/>
    <dgm:cxn modelId="{8D18A07D-8A96-4FCC-BBF3-F466BAB6BAA6}" srcId="{BC0C4953-3E57-4403-A273-E7BE8ABD55BC}" destId="{45086EC4-B278-4E09-88A3-DE8C99F9CB5C}" srcOrd="2" destOrd="0" parTransId="{7400ACC6-1450-4F20-A98E-DB9ECEBFFED1}" sibTransId="{F06BB725-0F7A-41F8-8623-B43B01564CCD}"/>
    <dgm:cxn modelId="{E86E0D36-C83C-4F96-97C9-EB6357D5FA58}" type="presOf" srcId="{45086EC4-B278-4E09-88A3-DE8C99F9CB5C}" destId="{573A338F-9E51-4F58-9B4A-C25C76865E0E}" srcOrd="0" destOrd="0" presId="urn:microsoft.com/office/officeart/2008/layout/LinedList"/>
    <dgm:cxn modelId="{F66150B8-96E4-4E3B-91E9-215DFE056043}" type="presOf" srcId="{D1144BF2-3F7C-4794-8761-1CEE59A11BD2}" destId="{D835A2C7-F857-4A2F-9027-D65D9E1A28AE}" srcOrd="0" destOrd="0" presId="urn:microsoft.com/office/officeart/2008/layout/LinedList"/>
    <dgm:cxn modelId="{C852A8E1-C015-4CBE-94B6-88B92157494A}" srcId="{BC0C4953-3E57-4403-A273-E7BE8ABD55BC}" destId="{96212B5B-84B5-4589-98F3-1BE73E8BC8D1}" srcOrd="0" destOrd="0" parTransId="{018637B6-9944-4301-8E18-9E6A0C578CF2}" sibTransId="{08694F0E-E6A1-471F-9478-AA6C73843218}"/>
    <dgm:cxn modelId="{6D0F9B12-A3D7-4AF0-8B69-F07A99BB60CC}" type="presParOf" srcId="{D835A2C7-F857-4A2F-9027-D65D9E1A28AE}" destId="{A561AA84-48E5-43D6-835D-11B386C84407}" srcOrd="0" destOrd="0" presId="urn:microsoft.com/office/officeart/2008/layout/LinedList"/>
    <dgm:cxn modelId="{EFEEB81D-C353-48A3-9C41-772C9AA98114}" type="presParOf" srcId="{D835A2C7-F857-4A2F-9027-D65D9E1A28AE}" destId="{2A73AA20-122C-4223-8E08-39B38330F80D}" srcOrd="1" destOrd="0" presId="urn:microsoft.com/office/officeart/2008/layout/LinedList"/>
    <dgm:cxn modelId="{E3CC9713-869B-4E0C-9113-43EBE864F8C6}" type="presParOf" srcId="{2A73AA20-122C-4223-8E08-39B38330F80D}" destId="{2B9340EF-ACA6-4C52-8568-4C71A3142801}" srcOrd="0" destOrd="0" presId="urn:microsoft.com/office/officeart/2008/layout/LinedList"/>
    <dgm:cxn modelId="{960D07AE-89B7-496B-8AF6-70C2E18C1236}" type="presParOf" srcId="{2A73AA20-122C-4223-8E08-39B38330F80D}" destId="{8FED2DF5-C1B8-438E-BBCF-DEF52E774E8E}" srcOrd="1" destOrd="0" presId="urn:microsoft.com/office/officeart/2008/layout/LinedList"/>
    <dgm:cxn modelId="{B123AF3E-AECD-485F-BC2B-D07827C41733}" type="presParOf" srcId="{8FED2DF5-C1B8-438E-BBCF-DEF52E774E8E}" destId="{E2C818A4-DB95-47AE-B8C7-5C8A793C480E}" srcOrd="0" destOrd="0" presId="urn:microsoft.com/office/officeart/2008/layout/LinedList"/>
    <dgm:cxn modelId="{DC6F53D6-F932-4D3D-8BFD-D4DD0FD94498}" type="presParOf" srcId="{8FED2DF5-C1B8-438E-BBCF-DEF52E774E8E}" destId="{2B245E19-8C7D-46BB-B42D-519D01143C84}" srcOrd="1" destOrd="0" presId="urn:microsoft.com/office/officeart/2008/layout/LinedList"/>
    <dgm:cxn modelId="{A8086B89-617D-4EE3-9D41-951F7226F716}" type="presParOf" srcId="{2B245E19-8C7D-46BB-B42D-519D01143C84}" destId="{7BEB309B-5507-47F2-BE30-E19752A19AA5}" srcOrd="0" destOrd="0" presId="urn:microsoft.com/office/officeart/2008/layout/LinedList"/>
    <dgm:cxn modelId="{AFF41083-6195-4499-A960-C853E92429C1}" type="presParOf" srcId="{2B245E19-8C7D-46BB-B42D-519D01143C84}" destId="{B8F4FC2B-1A65-423A-84EC-8341E8FBCDF4}" srcOrd="1" destOrd="0" presId="urn:microsoft.com/office/officeart/2008/layout/LinedList"/>
    <dgm:cxn modelId="{59EC16FE-5966-42C4-B753-DEB47C3E51CB}" type="presParOf" srcId="{2B245E19-8C7D-46BB-B42D-519D01143C84}" destId="{4575BBAA-C128-4FFE-872C-0FCFA6DF996A}" srcOrd="2" destOrd="0" presId="urn:microsoft.com/office/officeart/2008/layout/LinedList"/>
    <dgm:cxn modelId="{C9B222E2-7639-45BE-93B1-BB4CE1446EB7}" type="presParOf" srcId="{8FED2DF5-C1B8-438E-BBCF-DEF52E774E8E}" destId="{227AE0FF-69B8-490B-9B31-BD197888A237}" srcOrd="2" destOrd="0" presId="urn:microsoft.com/office/officeart/2008/layout/LinedList"/>
    <dgm:cxn modelId="{6777476A-0C06-4FD4-A074-ACB67510C308}" type="presParOf" srcId="{8FED2DF5-C1B8-438E-BBCF-DEF52E774E8E}" destId="{1A396EA1-0804-4DD6-BDF0-47FA27A12688}" srcOrd="3" destOrd="0" presId="urn:microsoft.com/office/officeart/2008/layout/LinedList"/>
    <dgm:cxn modelId="{B0602818-2AB8-4CA3-87DF-1D86987061A4}" type="presParOf" srcId="{8FED2DF5-C1B8-438E-BBCF-DEF52E774E8E}" destId="{FB9FEA68-9C8C-49D5-AFB6-98E2F1EC982F}" srcOrd="4" destOrd="0" presId="urn:microsoft.com/office/officeart/2008/layout/LinedList"/>
    <dgm:cxn modelId="{690D3EF2-999E-4C6F-B90B-67413C658A94}" type="presParOf" srcId="{FB9FEA68-9C8C-49D5-AFB6-98E2F1EC982F}" destId="{68C68A60-D5EB-4EC7-8157-4FCD7AF0B19A}" srcOrd="0" destOrd="0" presId="urn:microsoft.com/office/officeart/2008/layout/LinedList"/>
    <dgm:cxn modelId="{85E91F2D-CDF0-4F2D-9118-25AEBC65AC55}" type="presParOf" srcId="{FB9FEA68-9C8C-49D5-AFB6-98E2F1EC982F}" destId="{7E3F3CE6-5436-4559-BCA3-6F067A1A570D}" srcOrd="1" destOrd="0" presId="urn:microsoft.com/office/officeart/2008/layout/LinedList"/>
    <dgm:cxn modelId="{40BE3033-E556-4CF3-8C57-56EDD0C66458}" type="presParOf" srcId="{FB9FEA68-9C8C-49D5-AFB6-98E2F1EC982F}" destId="{1EA2633E-09BB-4848-9A68-D83A32405044}" srcOrd="2" destOrd="0" presId="urn:microsoft.com/office/officeart/2008/layout/LinedList"/>
    <dgm:cxn modelId="{755027BB-965E-4D39-8318-B96C0ADBB472}" type="presParOf" srcId="{8FED2DF5-C1B8-438E-BBCF-DEF52E774E8E}" destId="{55E6BF91-A7C6-45E2-A5FA-8F9F2F71D8BA}" srcOrd="5" destOrd="0" presId="urn:microsoft.com/office/officeart/2008/layout/LinedList"/>
    <dgm:cxn modelId="{83D222B6-06B7-4DB3-8B06-36BB53044482}" type="presParOf" srcId="{8FED2DF5-C1B8-438E-BBCF-DEF52E774E8E}" destId="{D3DDA798-B73E-4564-9EC5-1948489D1DF1}" srcOrd="6" destOrd="0" presId="urn:microsoft.com/office/officeart/2008/layout/LinedList"/>
    <dgm:cxn modelId="{0414DA31-5EAC-4CA1-8A1A-572AB424DDD5}" type="presParOf" srcId="{8FED2DF5-C1B8-438E-BBCF-DEF52E774E8E}" destId="{6D74C872-0B32-481D-B156-3DFFB64ADD38}" srcOrd="7" destOrd="0" presId="urn:microsoft.com/office/officeart/2008/layout/LinedList"/>
    <dgm:cxn modelId="{6A1F3B38-8560-492D-8DF1-2800BA8E9816}" type="presParOf" srcId="{6D74C872-0B32-481D-B156-3DFFB64ADD38}" destId="{355FD404-B413-49DA-A607-5CB725394648}" srcOrd="0" destOrd="0" presId="urn:microsoft.com/office/officeart/2008/layout/LinedList"/>
    <dgm:cxn modelId="{3AB5A8B0-B264-43AA-B6AB-21E478862DEC}" type="presParOf" srcId="{6D74C872-0B32-481D-B156-3DFFB64ADD38}" destId="{573A338F-9E51-4F58-9B4A-C25C76865E0E}" srcOrd="1" destOrd="0" presId="urn:microsoft.com/office/officeart/2008/layout/LinedList"/>
    <dgm:cxn modelId="{71507B9E-368D-4725-98D3-24FEFE1D2928}" type="presParOf" srcId="{6D74C872-0B32-481D-B156-3DFFB64ADD38}" destId="{970A0D96-8133-4F17-94E0-D4089462B473}" srcOrd="2" destOrd="0" presId="urn:microsoft.com/office/officeart/2008/layout/LinedList"/>
    <dgm:cxn modelId="{1CDBAE69-6D84-4FEE-B698-A6D57F80A268}" type="presParOf" srcId="{8FED2DF5-C1B8-438E-BBCF-DEF52E774E8E}" destId="{EFEFB4A1-8496-4D0F-BE64-16D9BF5CCBB5}" srcOrd="8" destOrd="0" presId="urn:microsoft.com/office/officeart/2008/layout/LinedList"/>
    <dgm:cxn modelId="{522CD44D-7D19-4153-BADF-68D248D23C1B}" type="presParOf" srcId="{8FED2DF5-C1B8-438E-BBCF-DEF52E774E8E}" destId="{9FB2CDA1-76A9-4A54-932B-0FB8CA703D4D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61AA84-48E5-43D6-835D-11B386C84407}">
      <dsp:nvSpPr>
        <dsp:cNvPr id="0" name=""/>
        <dsp:cNvSpPr/>
      </dsp:nvSpPr>
      <dsp:spPr>
        <a:xfrm>
          <a:off x="0" y="0"/>
          <a:ext cx="812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9340EF-ACA6-4C52-8568-4C71A3142801}">
      <dsp:nvSpPr>
        <dsp:cNvPr id="0" name=""/>
        <dsp:cNvSpPr/>
      </dsp:nvSpPr>
      <dsp:spPr>
        <a:xfrm>
          <a:off x="6502399" y="0"/>
          <a:ext cx="1625600" cy="5418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lvl="0" algn="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59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التحليل</a:t>
          </a:r>
          <a:endParaRPr lang="en-US" sz="59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6502399" y="0"/>
        <a:ext cx="1625600" cy="5418667"/>
      </dsp:txXfrm>
    </dsp:sp>
    <dsp:sp modelId="{B8F4FC2B-1A65-423A-84EC-8341E8FBCDF4}">
      <dsp:nvSpPr>
        <dsp:cNvPr id="0" name=""/>
        <dsp:cNvSpPr/>
      </dsp:nvSpPr>
      <dsp:spPr>
        <a:xfrm>
          <a:off x="105950" y="156667"/>
          <a:ext cx="6380480" cy="169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4000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1- المستوى الإقليمي</a:t>
          </a:r>
          <a:endParaRPr lang="en-US" sz="4000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105950" y="156667"/>
        <a:ext cx="6380480" cy="1693333"/>
      </dsp:txXfrm>
    </dsp:sp>
    <dsp:sp modelId="{227AE0FF-69B8-490B-9B31-BD197888A237}">
      <dsp:nvSpPr>
        <dsp:cNvPr id="0" name=""/>
        <dsp:cNvSpPr/>
      </dsp:nvSpPr>
      <dsp:spPr>
        <a:xfrm>
          <a:off x="1625599" y="1778000"/>
          <a:ext cx="650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3F3CE6-5436-4559-BCA3-6F067A1A570D}">
      <dsp:nvSpPr>
        <dsp:cNvPr id="0" name=""/>
        <dsp:cNvSpPr/>
      </dsp:nvSpPr>
      <dsp:spPr>
        <a:xfrm>
          <a:off x="156292" y="1891470"/>
          <a:ext cx="6380480" cy="169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4000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2- المستوى المحلي</a:t>
          </a:r>
          <a:endParaRPr lang="en-US" sz="4000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156292" y="1891470"/>
        <a:ext cx="6380480" cy="1693333"/>
      </dsp:txXfrm>
    </dsp:sp>
    <dsp:sp modelId="{55E6BF91-A7C6-45E2-A5FA-8F9F2F71D8BA}">
      <dsp:nvSpPr>
        <dsp:cNvPr id="0" name=""/>
        <dsp:cNvSpPr/>
      </dsp:nvSpPr>
      <dsp:spPr>
        <a:xfrm>
          <a:off x="1625599" y="3556000"/>
          <a:ext cx="650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3A338F-9E51-4F58-9B4A-C25C76865E0E}">
      <dsp:nvSpPr>
        <dsp:cNvPr id="0" name=""/>
        <dsp:cNvSpPr/>
      </dsp:nvSpPr>
      <dsp:spPr>
        <a:xfrm>
          <a:off x="170711" y="3575863"/>
          <a:ext cx="6380480" cy="1693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4000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3- البلدة القديمة </a:t>
          </a:r>
          <a:endParaRPr lang="en-US" sz="4000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170711" y="3575863"/>
        <a:ext cx="6380480" cy="1693333"/>
      </dsp:txXfrm>
    </dsp:sp>
    <dsp:sp modelId="{EFEFB4A1-8496-4D0F-BE64-16D9BF5CCBB5}">
      <dsp:nvSpPr>
        <dsp:cNvPr id="0" name=""/>
        <dsp:cNvSpPr/>
      </dsp:nvSpPr>
      <dsp:spPr>
        <a:xfrm>
          <a:off x="1625599" y="5334000"/>
          <a:ext cx="650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9D8CC-D913-49F9-BE89-815EDD43E6A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78681-0234-462C-B392-9E07860E8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518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5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LB" dirty="0" smtClean="0"/>
              <a:t>و ترتبط هذه القرى مع بعضها البعض بعدة شبكات شوارع و و</a:t>
            </a:r>
            <a:r>
              <a:rPr lang="ar-LB" baseline="0" dirty="0" smtClean="0"/>
              <a:t> معظمها شوارع محلية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76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 smtClean="0"/>
              <a:t>هذه الخارطة توضح المناطق المبنية في القرية ضمن الحدود الإدارية لها. و كما يوجد عل أراضي القرية مستوطنة إيتمار.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98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 smtClean="0"/>
              <a:t>8142 دونم من أراضي القرية هي تحت السيطرة الإسرائيلية. تاركة وارئها 5307 دونم.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7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 smtClean="0"/>
              <a:t>تعتبر الكثافة البنائية قليلة.</a:t>
            </a:r>
            <a:endParaRPr lang="en-US" dirty="0" smtClean="0"/>
          </a:p>
          <a:p>
            <a:r>
              <a:rPr lang="ar-LB" dirty="0" smtClean="0"/>
              <a:t>بسبب قلة أراضي المسموح البناء فيها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735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 smtClean="0"/>
              <a:t>تحتوي القرية على 3 مقامات رئيسية، و كما تواجه هذه المقامات إتخاذها كأماكن مقدسة دينية للمستوطنون.</a:t>
            </a:r>
            <a:r>
              <a:rPr lang="ar-SA" dirty="0" smtClean="0"/>
              <a:t> مقام العزير,العزيرات ,المفضل</a:t>
            </a:r>
            <a:r>
              <a:rPr lang="ar-LB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73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LB" dirty="0" smtClean="0"/>
              <a:t>هذه</a:t>
            </a:r>
            <a:r>
              <a:rPr lang="ar-LB" baseline="0" dirty="0" smtClean="0"/>
              <a:t> الخارطة توضح مدى إستخدام كل مبنى من مبانب البلدة القديمة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3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LB" dirty="0" smtClean="0"/>
              <a:t>توضح</a:t>
            </a:r>
            <a:r>
              <a:rPr lang="ar-LB" baseline="0" dirty="0" smtClean="0"/>
              <a:t> هذه الخارطة الحالة الإنشائية للمباني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75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LB" dirty="0" smtClean="0"/>
              <a:t>نلاحظ عروض شبكات الشوارع حيث</a:t>
            </a:r>
            <a:r>
              <a:rPr lang="ar-LB" baseline="0" dirty="0" smtClean="0"/>
              <a:t> كانت معظم شوارع البلدة القديمة تتراوح بيين 2متر إلى 4 متر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154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LB" dirty="0" smtClean="0"/>
              <a:t>و كانت</a:t>
            </a:r>
            <a:r>
              <a:rPr lang="ar-LB" baseline="0" dirty="0" smtClean="0"/>
              <a:t> تصنيفات الشوارع تتراوح بيت ترابي معبد و مشاه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265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LB" dirty="0" smtClean="0"/>
              <a:t>خارطة توضح الشترع الرئيسي القديم، و إعادة</a:t>
            </a:r>
            <a:r>
              <a:rPr lang="ar-LB" baseline="0" dirty="0" smtClean="0"/>
              <a:t> إحيائه سوف تخدم القرية بشكل كامل. حيث أنه تم هجره بسبب التطور العمراني بالقرية و نقل الخدامات مع اتجاه التطور العمراني.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94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2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1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95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90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37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546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18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LB" dirty="0" smtClean="0"/>
              <a:t>تشترك قرية عورتا بالخدمات مع كلن من:</a:t>
            </a:r>
            <a:r>
              <a:rPr lang="ar-LB" baseline="0" dirty="0" smtClean="0"/>
              <a:t> أودلا، أوصرين و بيتا و يتشاركون الخدمات مثل الكهرباء و المياه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8681-0234-462C-B392-9E07860E8B4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39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19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0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5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02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9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71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6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33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25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99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01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97789-6C36-4C45-B04D-018EB275F5B6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E033C-F4A8-4CD7-A679-FF9E07E4C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5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emf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30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22.png"/><Relationship Id="rId4" Type="http://schemas.openxmlformats.org/officeDocument/2006/relationships/image" Target="../media/image3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2.png"/><Relationship Id="rId4" Type="http://schemas.openxmlformats.org/officeDocument/2006/relationships/image" Target="../media/image3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3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2.png"/><Relationship Id="rId4" Type="http://schemas.openxmlformats.org/officeDocument/2006/relationships/image" Target="../media/image3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40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1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emf"/><Relationship Id="rId10" Type="http://schemas.openxmlformats.org/officeDocument/2006/relationships/image" Target="../media/image45.JPG"/><Relationship Id="rId4" Type="http://schemas.openxmlformats.org/officeDocument/2006/relationships/image" Target="../media/image2.jpeg"/><Relationship Id="rId9" Type="http://schemas.openxmlformats.org/officeDocument/2006/relationships/image" Target="../media/image44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46.pn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image" Target="../media/image1.jpeg"/><Relationship Id="rId7" Type="http://schemas.openxmlformats.org/officeDocument/2006/relationships/image" Target="../media/image4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47.png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chart" Target="../charts/chart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22.png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3" Type="http://schemas.openxmlformats.org/officeDocument/2006/relationships/image" Target="../media/image1.jpeg"/><Relationship Id="rId7" Type="http://schemas.openxmlformats.org/officeDocument/2006/relationships/image" Target="../media/image5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51.png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.xml"/><Relationship Id="rId3" Type="http://schemas.openxmlformats.org/officeDocument/2006/relationships/image" Target="../media/image1.jpeg"/><Relationship Id="rId7" Type="http://schemas.openxmlformats.org/officeDocument/2006/relationships/image" Target="../media/image5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53.png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1.jpeg"/><Relationship Id="rId7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emf"/><Relationship Id="rId11" Type="http://schemas.openxmlformats.org/officeDocument/2006/relationships/image" Target="../media/image61.emf"/><Relationship Id="rId5" Type="http://schemas.openxmlformats.org/officeDocument/2006/relationships/image" Target="../media/image22.png"/><Relationship Id="rId10" Type="http://schemas.openxmlformats.org/officeDocument/2006/relationships/image" Target="../media/image60.png"/><Relationship Id="rId4" Type="http://schemas.openxmlformats.org/officeDocument/2006/relationships/image" Target="../media/image2.jpeg"/><Relationship Id="rId9" Type="http://schemas.openxmlformats.org/officeDocument/2006/relationships/image" Target="../media/image5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22.png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image" Target="../media/image22.png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69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2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g"/><Relationship Id="rId3" Type="http://schemas.openxmlformats.org/officeDocument/2006/relationships/image" Target="../media/image75.jpg"/><Relationship Id="rId7" Type="http://schemas.openxmlformats.org/officeDocument/2006/relationships/image" Target="../media/image79.jp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g"/><Relationship Id="rId5" Type="http://schemas.openxmlformats.org/officeDocument/2006/relationships/image" Target="../media/image77.jpg"/><Relationship Id="rId4" Type="http://schemas.openxmlformats.org/officeDocument/2006/relationships/image" Target="../media/image76.jpg"/><Relationship Id="rId9" Type="http://schemas.openxmlformats.org/officeDocument/2006/relationships/image" Target="../media/image81.jp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g"/><Relationship Id="rId13" Type="http://schemas.openxmlformats.org/officeDocument/2006/relationships/image" Target="../media/image81.jpg"/><Relationship Id="rId3" Type="http://schemas.openxmlformats.org/officeDocument/2006/relationships/image" Target="../media/image1.jpeg"/><Relationship Id="rId7" Type="http://schemas.openxmlformats.org/officeDocument/2006/relationships/image" Target="../media/image79.jpg"/><Relationship Id="rId12" Type="http://schemas.openxmlformats.org/officeDocument/2006/relationships/image" Target="../media/image80.jp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g"/><Relationship Id="rId11" Type="http://schemas.openxmlformats.org/officeDocument/2006/relationships/image" Target="../media/image75.jpg"/><Relationship Id="rId5" Type="http://schemas.openxmlformats.org/officeDocument/2006/relationships/image" Target="../media/image22.png"/><Relationship Id="rId10" Type="http://schemas.openxmlformats.org/officeDocument/2006/relationships/image" Target="../media/image74.jpg"/><Relationship Id="rId4" Type="http://schemas.openxmlformats.org/officeDocument/2006/relationships/image" Target="../media/image2.jpeg"/><Relationship Id="rId9" Type="http://schemas.openxmlformats.org/officeDocument/2006/relationships/image" Target="../media/image77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em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emf"/><Relationship Id="rId5" Type="http://schemas.openxmlformats.org/officeDocument/2006/relationships/image" Target="../media/image22.png"/><Relationship Id="rId4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48981" y="3243686"/>
            <a:ext cx="4656438" cy="3052942"/>
          </a:xfrm>
        </p:spPr>
        <p:txBody>
          <a:bodyPr>
            <a:normAutofit/>
          </a:bodyPr>
          <a:lstStyle/>
          <a:p>
            <a:r>
              <a:rPr lang="ar-LB" sz="28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مشروع تخرج 2</a:t>
            </a:r>
          </a:p>
          <a:p>
            <a:r>
              <a:rPr lang="ar-LB" sz="28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إعادة إحياء المراكز التاريخية- بلدة عورتا </a:t>
            </a:r>
          </a:p>
          <a:p>
            <a:r>
              <a:rPr lang="ar-LB" sz="28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إعداد الطالب: سعد بسام بيشاوي</a:t>
            </a:r>
          </a:p>
          <a:p>
            <a:r>
              <a:rPr lang="ar-LB" sz="28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تحت إشراف: </a:t>
            </a:r>
          </a:p>
          <a:p>
            <a:pPr marL="457200" indent="-457200" rtl="1">
              <a:buFont typeface="Arial" panose="020B0604020202020204" pitchFamily="34" charset="0"/>
              <a:buChar char="•"/>
            </a:pPr>
            <a:r>
              <a:rPr lang="ar-LB" sz="28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د.زهراء زواوي.</a:t>
            </a:r>
          </a:p>
          <a:p>
            <a:pPr marL="457200" indent="-457200" rtl="1">
              <a:buFont typeface="Arial" panose="020B0604020202020204" pitchFamily="34" charset="0"/>
              <a:buChar char="•"/>
            </a:pPr>
            <a:r>
              <a:rPr lang="ar-LB" sz="28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د.علي عبدالحميد.</a:t>
            </a:r>
            <a:endParaRPr lang="en-US" sz="28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536103" y="341783"/>
            <a:ext cx="1447156" cy="17712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254" y="341783"/>
            <a:ext cx="1502615" cy="15364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26708" y="438665"/>
            <a:ext cx="42445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النجاح الوطنية</a:t>
            </a:r>
          </a:p>
          <a:p>
            <a:pPr algn="ctr" rtl="1"/>
            <a:r>
              <a:rPr lang="ar-LB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كلية هندسة و تكنولوجيا المعلومات</a:t>
            </a:r>
          </a:p>
          <a:p>
            <a:pPr algn="ctr" rtl="1"/>
            <a:r>
              <a:rPr lang="ar-LB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هندسة التخطيط العمراني</a:t>
            </a:r>
            <a:endParaRPr lang="en-US" sz="32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4" t="-1" b="-6092"/>
          <a:stretch/>
        </p:blipFill>
        <p:spPr>
          <a:xfrm>
            <a:off x="829312" y="2288972"/>
            <a:ext cx="4266910" cy="470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2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56253" y="104172"/>
            <a:ext cx="3171464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000" dirty="0" smtClean="0">
                <a:solidFill>
                  <a:schemeClr val="tx1"/>
                </a:solidFill>
              </a:rPr>
              <a:t>منهجية العمل 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653286" y="1331091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dirty="0" smtClean="0">
                <a:solidFill>
                  <a:schemeClr val="tx1"/>
                </a:solidFill>
              </a:rPr>
              <a:t>تجميع البيانات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03757" y="2534856"/>
            <a:ext cx="209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2000" b="1" dirty="0" smtClean="0"/>
              <a:t>دراسات سابقة</a:t>
            </a:r>
          </a:p>
          <a:p>
            <a:pPr algn="ctr"/>
            <a:r>
              <a:rPr lang="ar-LB" sz="2000" b="1" dirty="0" smtClean="0"/>
              <a:t>عمل و زيارات ميدانية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8735" y="2534856"/>
            <a:ext cx="354778" cy="3870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689" y="2811924"/>
            <a:ext cx="376177" cy="376177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0800000">
            <a:off x="8333772" y="1533646"/>
            <a:ext cx="1226917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863312" y="1331091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dirty="0" smtClean="0">
                <a:solidFill>
                  <a:schemeClr val="tx1"/>
                </a:solidFill>
              </a:rPr>
              <a:t>تحليل البيانات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t="14764" r="1394" b="13404"/>
          <a:stretch/>
        </p:blipFill>
        <p:spPr>
          <a:xfrm>
            <a:off x="5970007" y="2593646"/>
            <a:ext cx="1046953" cy="4977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 t="15916" r="2544" b="20853"/>
          <a:stretch/>
        </p:blipFill>
        <p:spPr>
          <a:xfrm>
            <a:off x="6399365" y="3219595"/>
            <a:ext cx="1069204" cy="4514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494" y="2519033"/>
            <a:ext cx="1009997" cy="646939"/>
          </a:xfrm>
          <a:prstGeom prst="rect">
            <a:avLst/>
          </a:prstGeom>
        </p:spPr>
      </p:pic>
      <p:graphicFrame>
        <p:nvGraphicFramePr>
          <p:cNvPr id="16" name="Chart 15"/>
          <p:cNvGraphicFramePr/>
          <p:nvPr>
            <p:extLst/>
          </p:nvPr>
        </p:nvGraphicFramePr>
        <p:xfrm>
          <a:off x="7468569" y="3091357"/>
          <a:ext cx="852906" cy="76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" name="Right Arrow 13"/>
          <p:cNvSpPr/>
          <p:nvPr/>
        </p:nvSpPr>
        <p:spPr>
          <a:xfrm rot="10800000">
            <a:off x="4550323" y="1533646"/>
            <a:ext cx="1226917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054925" y="1331088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>
                <a:solidFill>
                  <a:schemeClr val="tx1"/>
                </a:solidFill>
              </a:rPr>
              <a:t>المؤشرات الإيجابية و السلبية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6163" y="2519033"/>
            <a:ext cx="1958524" cy="865646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 rot="5400000">
            <a:off x="2744323" y="3464643"/>
            <a:ext cx="902201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2054925" y="4333971"/>
            <a:ext cx="2119762" cy="6524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 smtClean="0">
                <a:solidFill>
                  <a:schemeClr val="tx1"/>
                </a:solidFill>
              </a:rPr>
              <a:t>الإحتياجات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stCxn id="19" idx="2"/>
          </p:cNvCxnSpPr>
          <p:nvPr/>
        </p:nvCxnSpPr>
        <p:spPr>
          <a:xfrm>
            <a:off x="3114806" y="4986402"/>
            <a:ext cx="1218" cy="337802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2054925" y="5253243"/>
            <a:ext cx="2119762" cy="6524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 smtClean="0">
                <a:solidFill>
                  <a:schemeClr val="tx1"/>
                </a:solidFill>
              </a:rPr>
              <a:t>الرؤية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781" y="4399469"/>
            <a:ext cx="318144" cy="5214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115" y="5344414"/>
            <a:ext cx="710810" cy="47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80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56253" y="104172"/>
            <a:ext cx="3171464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000" dirty="0" smtClean="0">
                <a:solidFill>
                  <a:schemeClr val="tx1"/>
                </a:solidFill>
              </a:rPr>
              <a:t>منهجية العمل 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653286" y="1331091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dirty="0" smtClean="0">
                <a:solidFill>
                  <a:schemeClr val="tx1"/>
                </a:solidFill>
              </a:rPr>
              <a:t>تجميع البيانات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03757" y="2534856"/>
            <a:ext cx="209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2000" b="1" dirty="0" smtClean="0"/>
              <a:t>دراسات سابقة</a:t>
            </a:r>
          </a:p>
          <a:p>
            <a:pPr algn="ctr"/>
            <a:r>
              <a:rPr lang="ar-LB" sz="2000" b="1" dirty="0" smtClean="0"/>
              <a:t>عمل و زيارات ميدانية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8735" y="2534856"/>
            <a:ext cx="354778" cy="3870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689" y="2811924"/>
            <a:ext cx="376177" cy="376177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0800000">
            <a:off x="8333772" y="1533646"/>
            <a:ext cx="1226917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863312" y="1331091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dirty="0" smtClean="0">
                <a:solidFill>
                  <a:schemeClr val="tx1"/>
                </a:solidFill>
              </a:rPr>
              <a:t>تحليل البيانات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t="14764" r="1394" b="13404"/>
          <a:stretch/>
        </p:blipFill>
        <p:spPr>
          <a:xfrm>
            <a:off x="5970007" y="2593646"/>
            <a:ext cx="1046953" cy="4977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 t="15916" r="2544" b="20853"/>
          <a:stretch/>
        </p:blipFill>
        <p:spPr>
          <a:xfrm>
            <a:off x="6399365" y="3219595"/>
            <a:ext cx="1069204" cy="4514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494" y="2519033"/>
            <a:ext cx="1009997" cy="646939"/>
          </a:xfrm>
          <a:prstGeom prst="rect">
            <a:avLst/>
          </a:prstGeom>
        </p:spPr>
      </p:pic>
      <p:graphicFrame>
        <p:nvGraphicFramePr>
          <p:cNvPr id="16" name="Chart 15"/>
          <p:cNvGraphicFramePr/>
          <p:nvPr>
            <p:extLst/>
          </p:nvPr>
        </p:nvGraphicFramePr>
        <p:xfrm>
          <a:off x="7468569" y="3091357"/>
          <a:ext cx="852906" cy="76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" name="Right Arrow 13"/>
          <p:cNvSpPr/>
          <p:nvPr/>
        </p:nvSpPr>
        <p:spPr>
          <a:xfrm rot="10800000">
            <a:off x="4550323" y="1533646"/>
            <a:ext cx="1226917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054925" y="1331088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 smtClean="0">
                <a:solidFill>
                  <a:schemeClr val="tx1"/>
                </a:solidFill>
              </a:rPr>
              <a:t>المؤشرات الإيجابية و السلبية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6163" y="2519033"/>
            <a:ext cx="1958524" cy="865646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 rot="5400000">
            <a:off x="2744323" y="3464643"/>
            <a:ext cx="902201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2054925" y="4333971"/>
            <a:ext cx="2119762" cy="6524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 smtClean="0">
                <a:solidFill>
                  <a:schemeClr val="tx1"/>
                </a:solidFill>
              </a:rPr>
              <a:t>الإحتياجات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stCxn id="19" idx="2"/>
          </p:cNvCxnSpPr>
          <p:nvPr/>
        </p:nvCxnSpPr>
        <p:spPr>
          <a:xfrm>
            <a:off x="3114806" y="4986402"/>
            <a:ext cx="1218" cy="337802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2054925" y="5253243"/>
            <a:ext cx="2119762" cy="6524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 smtClean="0">
                <a:solidFill>
                  <a:schemeClr val="tx1"/>
                </a:solidFill>
              </a:rPr>
              <a:t>الرؤية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3113588" y="5901580"/>
            <a:ext cx="1218" cy="337802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2054925" y="6156834"/>
            <a:ext cx="2119762" cy="6524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 smtClean="0">
                <a:solidFill>
                  <a:schemeClr val="tx1"/>
                </a:solidFill>
              </a:rPr>
              <a:t>المشاريع المقترحة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781" y="4399469"/>
            <a:ext cx="318144" cy="52143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115" y="5344414"/>
            <a:ext cx="710810" cy="4700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760" y="6112513"/>
            <a:ext cx="637520" cy="63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905965" y="104172"/>
            <a:ext cx="10705131" cy="6705093"/>
            <a:chOff x="1344115" y="104172"/>
            <a:chExt cx="10705131" cy="6705093"/>
          </a:xfrm>
        </p:grpSpPr>
        <p:sp>
          <p:nvSpPr>
            <p:cNvPr id="2" name="Rounded Rectangle 1"/>
            <p:cNvSpPr/>
            <p:nvPr/>
          </p:nvSpPr>
          <p:spPr>
            <a:xfrm>
              <a:off x="4456253" y="104172"/>
              <a:ext cx="3171464" cy="113431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4000" dirty="0" smtClean="0">
                  <a:solidFill>
                    <a:schemeClr val="tx1"/>
                  </a:solidFill>
                </a:rPr>
                <a:t>منهجية العمل </a:t>
              </a:r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9653286" y="1331091"/>
              <a:ext cx="2395960" cy="113431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2800" dirty="0" smtClean="0">
                  <a:solidFill>
                    <a:schemeClr val="tx1"/>
                  </a:solidFill>
                </a:rPr>
                <a:t>تجميع البيانات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803757" y="2534856"/>
              <a:ext cx="20950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LB" sz="2000" b="1" dirty="0" smtClean="0"/>
                <a:t>دراسات سابقة</a:t>
              </a:r>
            </a:p>
            <a:p>
              <a:pPr algn="ctr"/>
              <a:r>
                <a:rPr lang="ar-LB" sz="2000" b="1" dirty="0" smtClean="0"/>
                <a:t>عمل و زيارات ميدانية</a:t>
              </a:r>
              <a:endParaRPr lang="en-US" sz="2000" b="1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58735" y="2534856"/>
              <a:ext cx="354778" cy="38703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0689" y="2811924"/>
              <a:ext cx="376177" cy="376177"/>
            </a:xfrm>
            <a:prstGeom prst="rect">
              <a:avLst/>
            </a:prstGeom>
          </p:spPr>
        </p:pic>
        <p:sp>
          <p:nvSpPr>
            <p:cNvPr id="10" name="Right Arrow 9"/>
            <p:cNvSpPr/>
            <p:nvPr/>
          </p:nvSpPr>
          <p:spPr>
            <a:xfrm rot="10800000">
              <a:off x="8333772" y="1533646"/>
              <a:ext cx="1226917" cy="729205"/>
            </a:xfrm>
            <a:prstGeom prst="right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63312" y="1331091"/>
              <a:ext cx="2395960" cy="113431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2800" dirty="0" smtClean="0">
                  <a:solidFill>
                    <a:schemeClr val="tx1"/>
                  </a:solidFill>
                </a:rPr>
                <a:t>تحليل البيانات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0" t="14764" r="1394" b="13404"/>
            <a:stretch/>
          </p:blipFill>
          <p:spPr>
            <a:xfrm>
              <a:off x="5970007" y="2593646"/>
              <a:ext cx="1046953" cy="49771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9" t="15916" r="2544" b="20853"/>
            <a:stretch/>
          </p:blipFill>
          <p:spPr>
            <a:xfrm>
              <a:off x="6399365" y="3219595"/>
              <a:ext cx="1069204" cy="45141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8494" y="2519033"/>
              <a:ext cx="1009997" cy="646939"/>
            </a:xfrm>
            <a:prstGeom prst="rect">
              <a:avLst/>
            </a:prstGeom>
          </p:spPr>
        </p:pic>
        <p:graphicFrame>
          <p:nvGraphicFramePr>
            <p:cNvPr id="16" name="Chart 15"/>
            <p:cNvGraphicFramePr/>
            <p:nvPr>
              <p:extLst>
                <p:ext uri="{D42A27DB-BD31-4B8C-83A1-F6EECF244321}">
                  <p14:modId xmlns:p14="http://schemas.microsoft.com/office/powerpoint/2010/main" val="732569369"/>
                </p:ext>
              </p:extLst>
            </p:nvPr>
          </p:nvGraphicFramePr>
          <p:xfrm>
            <a:off x="7468569" y="3091357"/>
            <a:ext cx="852906" cy="7648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14" name="Right Arrow 13"/>
            <p:cNvSpPr/>
            <p:nvPr/>
          </p:nvSpPr>
          <p:spPr>
            <a:xfrm rot="10800000">
              <a:off x="4550323" y="1533646"/>
              <a:ext cx="1226917" cy="729205"/>
            </a:xfrm>
            <a:prstGeom prst="right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054925" y="1331088"/>
              <a:ext cx="2395960" cy="113431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2400" dirty="0" smtClean="0">
                  <a:solidFill>
                    <a:schemeClr val="tx1"/>
                  </a:solidFill>
                </a:rPr>
                <a:t>المؤشرات الإيجابية و السلبية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16163" y="2519033"/>
              <a:ext cx="1958524" cy="865646"/>
            </a:xfrm>
            <a:prstGeom prst="rect">
              <a:avLst/>
            </a:prstGeom>
          </p:spPr>
        </p:pic>
        <p:sp>
          <p:nvSpPr>
            <p:cNvPr id="18" name="Right Arrow 17"/>
            <p:cNvSpPr/>
            <p:nvPr/>
          </p:nvSpPr>
          <p:spPr>
            <a:xfrm rot="5400000">
              <a:off x="2744323" y="3464643"/>
              <a:ext cx="902201" cy="729205"/>
            </a:xfrm>
            <a:prstGeom prst="right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054925" y="4333971"/>
              <a:ext cx="2119762" cy="65243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2400" dirty="0" smtClean="0">
                  <a:solidFill>
                    <a:schemeClr val="tx1"/>
                  </a:solidFill>
                </a:rPr>
                <a:t>الإحتياجات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19" idx="2"/>
            </p:cNvCxnSpPr>
            <p:nvPr/>
          </p:nvCxnSpPr>
          <p:spPr>
            <a:xfrm>
              <a:off x="3114806" y="4986402"/>
              <a:ext cx="1218" cy="337802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Rounded Rectangle 22"/>
            <p:cNvSpPr/>
            <p:nvPr/>
          </p:nvSpPr>
          <p:spPr>
            <a:xfrm>
              <a:off x="2054925" y="5253243"/>
              <a:ext cx="2119762" cy="65243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2400" dirty="0" smtClean="0">
                  <a:solidFill>
                    <a:schemeClr val="tx1"/>
                  </a:solidFill>
                </a:rPr>
                <a:t>الرؤية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3113588" y="5901580"/>
              <a:ext cx="1218" cy="337802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Rounded Rectangle 24"/>
            <p:cNvSpPr/>
            <p:nvPr/>
          </p:nvSpPr>
          <p:spPr>
            <a:xfrm>
              <a:off x="2054925" y="6156834"/>
              <a:ext cx="2119762" cy="65243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2400" dirty="0" smtClean="0">
                  <a:solidFill>
                    <a:schemeClr val="tx1"/>
                  </a:solidFill>
                </a:rPr>
                <a:t>المشاريع المقترحة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Left Brace 7"/>
            <p:cNvSpPr/>
            <p:nvPr/>
          </p:nvSpPr>
          <p:spPr>
            <a:xfrm rot="10800000">
              <a:off x="4315900" y="4462769"/>
              <a:ext cx="468845" cy="2233377"/>
            </a:xfrm>
            <a:prstGeom prst="leftBrace">
              <a:avLst>
                <a:gd name="adj1" fmla="val 8333"/>
                <a:gd name="adj2" fmla="val 51532"/>
              </a:avLst>
            </a:prstGeom>
            <a:ln>
              <a:prstDash val="lg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4952270" y="4986402"/>
              <a:ext cx="4218043" cy="113431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2800" dirty="0" smtClean="0">
                  <a:solidFill>
                    <a:schemeClr val="tx1"/>
                  </a:solidFill>
                </a:rPr>
                <a:t>مخطط إعادة إحياء لقرية عورتا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6781" y="4399469"/>
              <a:ext cx="318144" cy="521434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4115" y="5344414"/>
              <a:ext cx="710810" cy="470088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0760" y="6112513"/>
              <a:ext cx="637520" cy="6375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114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19385542"/>
              </p:ext>
            </p:extLst>
          </p:nvPr>
        </p:nvGraphicFramePr>
        <p:xfrm>
          <a:off x="1585600" y="6980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8064000" y="698400"/>
            <a:ext cx="43200" cy="5428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65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61163" y="1750391"/>
            <a:ext cx="34499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1- المستوى الإقليمي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9803" y="3071616"/>
            <a:ext cx="34322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الضفة الغربية</a:t>
            </a:r>
          </a:p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محافظة نابلس</a:t>
            </a:r>
          </a:p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مخطط الإطار التوجيهي و قرى التخطيط المشترك</a:t>
            </a:r>
          </a:p>
          <a:p>
            <a:pPr marL="285750" indent="-285750" algn="ctr" rtl="1">
              <a:buFont typeface="Arial" panose="020B0604020202020204" pitchFamily="34" charset="0"/>
              <a:buChar char="•"/>
            </a:pPr>
            <a:endParaRPr lang="en-US" sz="36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421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25" y="0"/>
            <a:ext cx="484055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883232" y="112334"/>
            <a:ext cx="2361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1-مستوى الضفة الغربية: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459551" y="1336334"/>
            <a:ext cx="373244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LB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تقع قرية عورتا ضمن ضمن مسار إبراهيم الخليل السياحي، و سبب ضمها إلى المسار هو وقوع مواقع تاريخية سياحية مثل المقامات،البلدة القديمة و خزان تعبئة  المياه القديم.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709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100436" y="112334"/>
            <a:ext cx="1927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1- المستوى الإقليمي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95118" y="1317348"/>
            <a:ext cx="373244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LB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عورتا قرية تقع إلى الجنوب الشرقي من مدينة نابلس على بعد 9 كم وتتبع لمحافظة نابلس، يصلها طريق محلي يربطها بالطريق الرئيسي </a:t>
            </a:r>
            <a:r>
              <a:rPr lang="ar-LB" sz="2000" b="1" u="sn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نابلس-القدس.</a:t>
            </a:r>
            <a:r>
              <a:rPr lang="ar-LB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و تعتمد القرية على مدينة نابلس بالخمات الصحية و التعليمية.</a:t>
            </a:r>
            <a:endParaRPr lang="en-US" sz="2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73975" y="301822"/>
            <a:ext cx="9473432" cy="6490190"/>
            <a:chOff x="73975" y="301822"/>
            <a:chExt cx="9473432" cy="649019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31" r="11833" b="-306"/>
            <a:stretch/>
          </p:blipFill>
          <p:spPr>
            <a:xfrm>
              <a:off x="73975" y="305583"/>
              <a:ext cx="7778551" cy="648642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852526" y="6488668"/>
              <a:ext cx="11572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1:188,928</a:t>
              </a:r>
              <a:endParaRPr lang="en-US" sz="1050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59287" y="301822"/>
              <a:ext cx="722049" cy="14298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86507" y="4184492"/>
              <a:ext cx="1560900" cy="2174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798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210980" y="184781"/>
            <a:ext cx="1927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1- المستوى الإقليمي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6" t="14394" r="1673" b="12366"/>
          <a:stretch/>
        </p:blipFill>
        <p:spPr bwMode="auto">
          <a:xfrm>
            <a:off x="10210980" y="769556"/>
            <a:ext cx="1013691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3"/>
          <a:stretch/>
        </p:blipFill>
        <p:spPr>
          <a:xfrm>
            <a:off x="11092711" y="886935"/>
            <a:ext cx="1073889" cy="1305545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89080" y="210181"/>
            <a:ext cx="12040196" cy="6482718"/>
            <a:chOff x="89080" y="210181"/>
            <a:chExt cx="12040196" cy="6482718"/>
          </a:xfrm>
        </p:grpSpPr>
        <p:grpSp>
          <p:nvGrpSpPr>
            <p:cNvPr id="15" name="Group 14"/>
            <p:cNvGrpSpPr/>
            <p:nvPr/>
          </p:nvGrpSpPr>
          <p:grpSpPr>
            <a:xfrm>
              <a:off x="89080" y="210181"/>
              <a:ext cx="12040196" cy="6482718"/>
              <a:chOff x="89080" y="210181"/>
              <a:chExt cx="12040196" cy="648271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89080" y="210181"/>
                <a:ext cx="12040196" cy="6482718"/>
                <a:chOff x="89080" y="210181"/>
                <a:chExt cx="12040196" cy="6482718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080" y="210181"/>
                  <a:ext cx="10058400" cy="6406804"/>
                </a:xfrm>
                <a:prstGeom prst="rect">
                  <a:avLst/>
                </a:prstGeom>
                <a:ln w="50800">
                  <a:solidFill>
                    <a:schemeClr val="tx1"/>
                  </a:solidFill>
                </a:ln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272073" y="5181600"/>
                  <a:ext cx="1804944" cy="1016000"/>
                </a:xfrm>
                <a:prstGeom prst="rect">
                  <a:avLst/>
                </a:prstGeom>
              </p:spPr>
            </p:pic>
            <p:sp>
              <p:nvSpPr>
                <p:cNvPr id="11" name="Rectangle 10"/>
                <p:cNvSpPr/>
                <p:nvPr/>
              </p:nvSpPr>
              <p:spPr>
                <a:xfrm>
                  <a:off x="10173767" y="2229272"/>
                  <a:ext cx="1955509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قرى التخطيط المشترك</a:t>
                  </a:r>
                  <a:endParaRPr lang="en-US" dirty="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10246334" y="6312646"/>
                  <a:ext cx="1512139" cy="380253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1:</a:t>
                  </a:r>
                  <a:r>
                    <a:rPr lang="en-US" dirty="0"/>
                    <a:t>3</a:t>
                  </a:r>
                  <a:r>
                    <a:rPr lang="en-US" dirty="0" smtClean="0"/>
                    <a:t>7,000</a:t>
                  </a:r>
                  <a:endParaRPr lang="en-US" dirty="0"/>
                </a:p>
              </p:txBody>
            </p:sp>
          </p:grp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401796" y="210181"/>
                <a:ext cx="732984" cy="1500759"/>
              </a:xfrm>
              <a:prstGeom prst="rect">
                <a:avLst/>
              </a:prstGeom>
            </p:spPr>
          </p:pic>
        </p:grpSp>
        <p:sp>
          <p:nvSpPr>
            <p:cNvPr id="16" name="Rectangle 15"/>
            <p:cNvSpPr/>
            <p:nvPr/>
          </p:nvSpPr>
          <p:spPr>
            <a:xfrm>
              <a:off x="3976167" y="1539707"/>
              <a:ext cx="195550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عورتا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20658" y="2869233"/>
              <a:ext cx="195550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أودلا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55758" y="4368036"/>
              <a:ext cx="195550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بيتا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411267" y="5445394"/>
              <a:ext cx="195550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أوصرين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273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10980" y="184781"/>
            <a:ext cx="1927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1- المستوى الإقليمي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6" t="14394" r="1673" b="12366"/>
          <a:stretch/>
        </p:blipFill>
        <p:spPr bwMode="auto">
          <a:xfrm>
            <a:off x="10210980" y="769556"/>
            <a:ext cx="1013691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3"/>
          <a:stretch/>
        </p:blipFill>
        <p:spPr>
          <a:xfrm>
            <a:off x="11092711" y="886935"/>
            <a:ext cx="1073889" cy="130554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0173767" y="2229272"/>
            <a:ext cx="19555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قرى التخطيط المشترك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76200" y="184781"/>
            <a:ext cx="12065000" cy="6508118"/>
            <a:chOff x="76200" y="184781"/>
            <a:chExt cx="12065000" cy="6508118"/>
          </a:xfrm>
        </p:grpSpPr>
        <p:grpSp>
          <p:nvGrpSpPr>
            <p:cNvPr id="15" name="Group 14"/>
            <p:cNvGrpSpPr/>
            <p:nvPr/>
          </p:nvGrpSpPr>
          <p:grpSpPr>
            <a:xfrm>
              <a:off x="76200" y="184781"/>
              <a:ext cx="12065000" cy="6508118"/>
              <a:chOff x="76200" y="184781"/>
              <a:chExt cx="12065000" cy="6508118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63200" y="3896342"/>
                <a:ext cx="1778000" cy="2214916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0246334" y="6312646"/>
                <a:ext cx="1512139" cy="380253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1:</a:t>
                </a:r>
                <a:r>
                  <a:rPr lang="en-US" dirty="0"/>
                  <a:t>3</a:t>
                </a:r>
                <a:r>
                  <a:rPr lang="en-US" dirty="0" smtClean="0"/>
                  <a:t>7,000</a:t>
                </a:r>
                <a:endParaRPr lang="en-US" dirty="0"/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0" y="184781"/>
                <a:ext cx="10058400" cy="6406804"/>
              </a:xfrm>
              <a:prstGeom prst="rect">
                <a:avLst/>
              </a:prstGeom>
              <a:ln w="50800">
                <a:solidFill>
                  <a:schemeClr val="tx1"/>
                </a:solidFill>
              </a:ln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390923" y="195416"/>
                <a:ext cx="732984" cy="1500759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4185232" y="1357621"/>
              <a:ext cx="195550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عورتا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39223" y="3277869"/>
              <a:ext cx="195550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أودلا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664823" y="4185950"/>
              <a:ext cx="195550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بيتا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20332" y="5263308"/>
              <a:ext cx="195550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أوصرين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345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46651" y="2368572"/>
            <a:ext cx="31502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المستوى المحلي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62529" y="3277678"/>
            <a:ext cx="3432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الحدود الإدارية للقرية</a:t>
            </a:r>
            <a:endParaRPr lang="en-US" sz="36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6337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82765" y="1759353"/>
            <a:ext cx="47571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ar-LB" sz="3200" dirty="0" smtClean="0"/>
              <a:t>لمحة عامة عن قرية عورتا.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ar-LB" sz="3200" dirty="0" smtClean="0"/>
              <a:t>منهجية العمل.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ar-LB" sz="3200" dirty="0" smtClean="0"/>
              <a:t>التحليل.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ar-LB" sz="3200" dirty="0" smtClean="0"/>
              <a:t>المشؤرات الإيجابية و السلبية.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ar-LB" sz="3200" dirty="0" smtClean="0"/>
              <a:t>الإحتاياجات.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ar-LB" sz="3200" dirty="0" smtClean="0"/>
              <a:t>الرؤية.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ar-LB" sz="3200" dirty="0" smtClean="0"/>
              <a:t>المشاريع المقترحة.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ar-LB" sz="3200" dirty="0" smtClean="0"/>
              <a:t>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8345346" y="532435"/>
            <a:ext cx="3611301" cy="10185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 smtClean="0">
                <a:solidFill>
                  <a:schemeClr val="tx1"/>
                </a:solidFill>
              </a:rPr>
              <a:t>المحتويات: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459551" y="709125"/>
            <a:ext cx="37324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LB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توضح هذا الخارطة الحدود الإدارية لقرية عورتا، المناطق المبنية ضمن الحدود الإدارية و حدود البلدة القديمة.</a:t>
            </a:r>
            <a:endParaRPr lang="en-US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10180587" y="112334"/>
            <a:ext cx="1766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المستوى المحلي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29208" y="1903897"/>
            <a:ext cx="10893489" cy="4647415"/>
            <a:chOff x="1298511" y="1724788"/>
            <a:chExt cx="10893489" cy="464741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5" t="14137" r="1803" b="13030"/>
            <a:stretch/>
          </p:blipFill>
          <p:spPr>
            <a:xfrm>
              <a:off x="2614366" y="1724788"/>
              <a:ext cx="9577634" cy="464741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738967" y="4988225"/>
              <a:ext cx="1598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1:27,000</a:t>
              </a:r>
              <a:endParaRPr lang="en-US" dirty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53186" y="1724788"/>
              <a:ext cx="732984" cy="150075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8511" y="3562778"/>
              <a:ext cx="1309350" cy="971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615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50200" y="404721"/>
            <a:ext cx="11308273" cy="6380952"/>
            <a:chOff x="157970" y="305395"/>
            <a:chExt cx="11308273" cy="638095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532"/>
            <a:stretch/>
          </p:blipFill>
          <p:spPr>
            <a:xfrm>
              <a:off x="157970" y="305395"/>
              <a:ext cx="9709608" cy="6380952"/>
            </a:xfrm>
            <a:prstGeom prst="rect">
              <a:avLst/>
            </a:prstGeom>
            <a:ln w="50800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9954104" y="6213320"/>
              <a:ext cx="1512139" cy="38025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1:27,000</a:t>
              </a:r>
              <a:endParaRPr lang="en-US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70128" y="4656695"/>
              <a:ext cx="1309350" cy="1453933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6824" y="404721"/>
            <a:ext cx="732984" cy="150075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3767" y="2229272"/>
            <a:ext cx="19555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المناطق المبنية في قرية عورتا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738" y="747799"/>
            <a:ext cx="3780991" cy="20213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268107" y="-107722"/>
            <a:ext cx="1766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المستوى المحلي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6" t="14394" r="1673" b="12366"/>
          <a:stretch/>
        </p:blipFill>
        <p:spPr bwMode="auto">
          <a:xfrm>
            <a:off x="10246335" y="579746"/>
            <a:ext cx="1013691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066" y="697125"/>
            <a:ext cx="1127003" cy="130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31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08501" y="-76203"/>
            <a:ext cx="1766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المستوى المحلي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02383" y="477048"/>
            <a:ext cx="11772948" cy="6380952"/>
            <a:chOff x="2442991" y="442587"/>
            <a:chExt cx="11772948" cy="6380952"/>
          </a:xfrm>
        </p:grpSpPr>
        <p:grpSp>
          <p:nvGrpSpPr>
            <p:cNvPr id="14" name="Group 13"/>
            <p:cNvGrpSpPr/>
            <p:nvPr/>
          </p:nvGrpSpPr>
          <p:grpSpPr>
            <a:xfrm>
              <a:off x="2442991" y="442587"/>
              <a:ext cx="11772948" cy="6380952"/>
              <a:chOff x="2339294" y="697109"/>
              <a:chExt cx="11772948" cy="6380952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773"/>
              <a:stretch/>
            </p:blipFill>
            <p:spPr>
              <a:xfrm>
                <a:off x="2339294" y="697109"/>
                <a:ext cx="9685606" cy="6380952"/>
              </a:xfrm>
              <a:prstGeom prst="rect">
                <a:avLst/>
              </a:prstGeom>
              <a:ln w="50800">
                <a:solidFill>
                  <a:schemeClr val="tx1"/>
                </a:solidFill>
              </a:ln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2136403" y="6599819"/>
                <a:ext cx="1598666" cy="27699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1:27,000</a:t>
                </a:r>
                <a:endParaRPr lang="en-US" sz="12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2024900" y="2457145"/>
                <a:ext cx="208734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LB" b="1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التصنيفات الجيوسياسية للمنتطقة</a:t>
                </a:r>
                <a:endParaRPr lang="en-US" dirty="0"/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108123" y="3702809"/>
                <a:ext cx="1399650" cy="2663400"/>
              </a:xfrm>
              <a:prstGeom prst="rect">
                <a:avLst/>
              </a:prstGeom>
            </p:spPr>
          </p:pic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95613" y="442587"/>
              <a:ext cx="732984" cy="1500759"/>
            </a:xfrm>
            <a:prstGeom prst="rect">
              <a:avLst/>
            </a:prstGeom>
          </p:spPr>
        </p:pic>
      </p:grpSp>
      <p:pic>
        <p:nvPicPr>
          <p:cNvPr id="10" name="Picture 9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5" t="14394" r="1672" b="12366"/>
          <a:stretch/>
        </p:blipFill>
        <p:spPr bwMode="auto">
          <a:xfrm>
            <a:off x="10101942" y="571941"/>
            <a:ext cx="994165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689320"/>
            <a:ext cx="1127003" cy="130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89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09463" y="-67777"/>
            <a:ext cx="1766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المستوى المحلي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150" y="369332"/>
            <a:ext cx="11722339" cy="6406804"/>
            <a:chOff x="17150" y="369332"/>
            <a:chExt cx="11722339" cy="640680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94"/>
            <a:stretch/>
          </p:blipFill>
          <p:spPr>
            <a:xfrm>
              <a:off x="17150" y="369332"/>
              <a:ext cx="9898031" cy="6406804"/>
            </a:xfrm>
            <a:prstGeom prst="rect">
              <a:avLst/>
            </a:prstGeom>
            <a:ln w="50800">
              <a:solidFill>
                <a:schemeClr val="tx1"/>
              </a:solidFill>
            </a:ln>
          </p:spPr>
        </p:pic>
        <p:grpSp>
          <p:nvGrpSpPr>
            <p:cNvPr id="13" name="Group 12"/>
            <p:cNvGrpSpPr/>
            <p:nvPr/>
          </p:nvGrpSpPr>
          <p:grpSpPr>
            <a:xfrm>
              <a:off x="9182197" y="369332"/>
              <a:ext cx="2557292" cy="6168945"/>
              <a:chOff x="9063292" y="459285"/>
              <a:chExt cx="2557292" cy="6168945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9849025" y="6258898"/>
                <a:ext cx="1598666" cy="36933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1:27,000</a:t>
                </a:r>
                <a:endParaRPr lang="en-US" dirty="0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63292" y="459285"/>
                <a:ext cx="732984" cy="1500759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>
              <a:xfrm>
                <a:off x="10110234" y="2228966"/>
                <a:ext cx="15103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LB" b="1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طبوغرافيا المنطقة</a:t>
                </a:r>
                <a:endParaRPr lang="en-US" dirty="0"/>
              </a:p>
            </p:txBody>
          </p:sp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09463" y="2559845"/>
              <a:ext cx="1302900" cy="3609100"/>
            </a:xfrm>
            <a:prstGeom prst="rect">
              <a:avLst/>
            </a:prstGeom>
          </p:spPr>
        </p:pic>
      </p:grpSp>
      <p:pic>
        <p:nvPicPr>
          <p:cNvPr id="11" name="Picture 1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1" t="14394" r="1673" b="12366"/>
          <a:stretch/>
        </p:blipFill>
        <p:spPr bwMode="auto">
          <a:xfrm>
            <a:off x="10032408" y="681212"/>
            <a:ext cx="1092137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8024" y="779097"/>
            <a:ext cx="1127003" cy="130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36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093" y="246472"/>
            <a:ext cx="9043694" cy="6189862"/>
          </a:xfrm>
          <a:prstGeom prst="rect">
            <a:avLst/>
          </a:prstGeom>
          <a:ln w="50800"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10425170" y="-79844"/>
            <a:ext cx="1766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المستوى المحلي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288159" y="246472"/>
            <a:ext cx="2765958" cy="6325026"/>
            <a:chOff x="11447585" y="422657"/>
            <a:chExt cx="2765958" cy="6325026"/>
          </a:xfrm>
        </p:grpSpPr>
        <p:sp>
          <p:nvSpPr>
            <p:cNvPr id="10" name="TextBox 9"/>
            <p:cNvSpPr txBox="1"/>
            <p:nvPr/>
          </p:nvSpPr>
          <p:spPr>
            <a:xfrm>
              <a:off x="12180569" y="6378351"/>
              <a:ext cx="1598666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1:27,000</a:t>
              </a:r>
              <a:endParaRPr lang="en-US" dirty="0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l="-1" r="-673" b="5848"/>
            <a:stretch/>
          </p:blipFill>
          <p:spPr>
            <a:xfrm>
              <a:off x="12109699" y="2696567"/>
              <a:ext cx="2103844" cy="364032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447585" y="422657"/>
              <a:ext cx="732984" cy="1500759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2979902" y="681116"/>
              <a:ext cx="12009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ar-LB" b="1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الكثافة البنائية</a:t>
              </a:r>
              <a:endParaRPr lang="en-US" dirty="0"/>
            </a:p>
          </p:txBody>
        </p:sp>
      </p:grpSp>
      <p:pic>
        <p:nvPicPr>
          <p:cNvPr id="9" name="Picture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9983462" y="430568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7759" y="547947"/>
            <a:ext cx="1127003" cy="130554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437274" y="2109588"/>
            <a:ext cx="1200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الكثافة البنائية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7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6"/>
          <a:stretch/>
        </p:blipFill>
        <p:spPr>
          <a:xfrm>
            <a:off x="267334" y="246472"/>
            <a:ext cx="9643429" cy="6247920"/>
          </a:xfrm>
          <a:prstGeom prst="rect">
            <a:avLst/>
          </a:prstGeom>
          <a:ln w="50800">
            <a:solidFill>
              <a:schemeClr val="tx1"/>
            </a:solidFill>
          </a:ln>
        </p:spPr>
      </p:pic>
      <p:grpSp>
        <p:nvGrpSpPr>
          <p:cNvPr id="5" name="Group 4"/>
          <p:cNvGrpSpPr/>
          <p:nvPr/>
        </p:nvGrpSpPr>
        <p:grpSpPr>
          <a:xfrm>
            <a:off x="9183384" y="246472"/>
            <a:ext cx="2982247" cy="6325026"/>
            <a:chOff x="11276135" y="422657"/>
            <a:chExt cx="2982247" cy="6325026"/>
          </a:xfrm>
        </p:grpSpPr>
        <p:sp>
          <p:nvSpPr>
            <p:cNvPr id="6" name="TextBox 5"/>
            <p:cNvSpPr txBox="1"/>
            <p:nvPr/>
          </p:nvSpPr>
          <p:spPr>
            <a:xfrm>
              <a:off x="12180569" y="6378351"/>
              <a:ext cx="1598666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1:27,000</a:t>
              </a:r>
              <a:endParaRPr lang="en-US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76135" y="422657"/>
              <a:ext cx="732984" cy="150075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2180569" y="2522926"/>
              <a:ext cx="20778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ar-SA" b="1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تصنيفات الأراضي الزراعية</a:t>
              </a:r>
              <a:endParaRPr lang="en-US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r="20118"/>
          <a:stretch/>
        </p:blipFill>
        <p:spPr>
          <a:xfrm>
            <a:off x="10087818" y="3447703"/>
            <a:ext cx="2077813" cy="258191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209463" y="-67777"/>
            <a:ext cx="1766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المستوى المحلي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1" t="14394" r="1673" b="12366"/>
          <a:stretch/>
        </p:blipFill>
        <p:spPr bwMode="auto">
          <a:xfrm>
            <a:off x="10032408" y="681212"/>
            <a:ext cx="1092137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8024" y="779097"/>
            <a:ext cx="1127003" cy="130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7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0180587" y="112334"/>
            <a:ext cx="1766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المستوى المحلي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765438" y="1667453"/>
            <a:ext cx="4272514" cy="4893977"/>
            <a:chOff x="7755813" y="1685024"/>
            <a:chExt cx="4272514" cy="4893977"/>
          </a:xfrm>
        </p:grpSpPr>
        <p:sp>
          <p:nvSpPr>
            <p:cNvPr id="8" name="Rectangle 7"/>
            <p:cNvSpPr/>
            <p:nvPr/>
          </p:nvSpPr>
          <p:spPr>
            <a:xfrm>
              <a:off x="10051504" y="2483502"/>
              <a:ext cx="19768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LB" b="1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مواقع المقامات التاريخية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995969" y="6209669"/>
              <a:ext cx="1598666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1:</a:t>
              </a:r>
              <a:r>
                <a:rPr lang="ar-LB" dirty="0"/>
                <a:t> </a:t>
              </a:r>
              <a:r>
                <a:rPr lang="en-US" dirty="0" smtClean="0"/>
                <a:t>4,000</a:t>
              </a:r>
              <a:endParaRPr lang="en-US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5813" y="1685024"/>
              <a:ext cx="2332465" cy="174934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21" name="Picture 2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6" t="14394" r="1672" b="12366"/>
          <a:stretch/>
        </p:blipFill>
        <p:spPr bwMode="auto">
          <a:xfrm>
            <a:off x="9840703" y="783585"/>
            <a:ext cx="1010822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14" y="900964"/>
            <a:ext cx="1127003" cy="1305545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500184" y="0"/>
            <a:ext cx="11317080" cy="6713986"/>
            <a:chOff x="500184" y="0"/>
            <a:chExt cx="9331172" cy="671398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6656" y="3667885"/>
              <a:ext cx="1414700" cy="1548289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08" r="14430"/>
            <a:stretch/>
          </p:blipFill>
          <p:spPr>
            <a:xfrm>
              <a:off x="500184" y="415012"/>
              <a:ext cx="7471508" cy="6253294"/>
            </a:xfrm>
            <a:prstGeom prst="rect">
              <a:avLst/>
            </a:prstGeom>
            <a:ln w="50800">
              <a:solidFill>
                <a:schemeClr val="tx1"/>
              </a:solidFill>
            </a:ln>
          </p:spPr>
        </p:pic>
        <p:sp>
          <p:nvSpPr>
            <p:cNvPr id="27" name="Rectangle 26"/>
            <p:cNvSpPr/>
            <p:nvPr/>
          </p:nvSpPr>
          <p:spPr>
            <a:xfrm>
              <a:off x="3648072" y="0"/>
              <a:ext cx="19768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LB" b="1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مواقع الماقمات التاريخية</a:t>
              </a:r>
              <a:endParaRPr lang="en-US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05533" y="453152"/>
              <a:ext cx="732984" cy="1500759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6373026" y="6344654"/>
              <a:ext cx="1598666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1:</a:t>
              </a:r>
              <a:r>
                <a:rPr lang="ar-LB" dirty="0"/>
                <a:t> </a:t>
              </a:r>
              <a:r>
                <a:rPr lang="en-US" dirty="0" smtClean="0"/>
                <a:t>9000</a:t>
              </a:r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00184" y="1459390"/>
            <a:ext cx="6903998" cy="4378889"/>
            <a:chOff x="-38730" y="1477172"/>
            <a:chExt cx="6903998" cy="4378889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2803" y="2449592"/>
              <a:ext cx="2332465" cy="174934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8730" y="3965780"/>
              <a:ext cx="2520374" cy="189028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683" y="1477172"/>
              <a:ext cx="2593120" cy="194484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376299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58255" y="1425891"/>
            <a:ext cx="272702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البلدة القديمة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62529" y="2334997"/>
            <a:ext cx="34322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عدد الطوابق.</a:t>
            </a:r>
          </a:p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إستخدام الطابق الأول.</a:t>
            </a:r>
          </a:p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إستخدام الطابق الثاني.</a:t>
            </a:r>
          </a:p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مدى إستخدام المبنى.</a:t>
            </a:r>
          </a:p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حالة المبنى.</a:t>
            </a:r>
          </a:p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sz="36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المباني و الفراغات.</a:t>
            </a:r>
          </a:p>
        </p:txBody>
      </p:sp>
    </p:spTree>
    <p:extLst>
      <p:ext uri="{BB962C8B-B14F-4D97-AF65-F5344CB8AC3E}">
        <p14:creationId xmlns:p14="http://schemas.microsoft.com/office/powerpoint/2010/main" val="295945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338404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455783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496505" y="0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البلدة القديمة: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8126" y="327387"/>
            <a:ext cx="11918720" cy="6382907"/>
            <a:chOff x="48126" y="327387"/>
            <a:chExt cx="11918720" cy="638290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5" t="3937" r="7990" b="3543"/>
            <a:stretch/>
          </p:blipFill>
          <p:spPr>
            <a:xfrm>
              <a:off x="48126" y="348915"/>
              <a:ext cx="9901990" cy="6328611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54124" y="327387"/>
              <a:ext cx="11912722" cy="6382907"/>
              <a:chOff x="37708" y="338404"/>
              <a:chExt cx="11912722" cy="638290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9244319" y="369332"/>
                <a:ext cx="2706111" cy="6175101"/>
                <a:chOff x="9206611" y="369332"/>
                <a:chExt cx="2706111" cy="6175101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9206611" y="369332"/>
                  <a:ext cx="2367763" cy="6175101"/>
                  <a:chOff x="9206611" y="369332"/>
                  <a:chExt cx="2367763" cy="6175101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9206611" y="369332"/>
                    <a:ext cx="731776" cy="1483280"/>
                  </a:xfrm>
                  <a:prstGeom prst="rect">
                    <a:avLst/>
                  </a:prstGeom>
                </p:spPr>
              </p:pic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9975708" y="6175101"/>
                    <a:ext cx="1598666" cy="369332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1:3,500</a:t>
                    </a:r>
                    <a:endParaRPr lang="en-US" dirty="0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>
                  <a:off x="10109023" y="1940911"/>
                  <a:ext cx="18036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الإستخادامات التجارية</a:t>
                  </a:r>
                  <a:endParaRPr lang="en-US" dirty="0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37708" y="338404"/>
                <a:ext cx="9949920" cy="63829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/>
            <a:stretch>
              <a:fillRect/>
            </a:stretch>
          </p:blipFill>
          <p:spPr>
            <a:xfrm>
              <a:off x="10553404" y="3117933"/>
              <a:ext cx="1206150" cy="2663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591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338404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455783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496505" y="0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البلدة القديمة: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124" y="293902"/>
            <a:ext cx="11998483" cy="6449876"/>
            <a:chOff x="54124" y="293902"/>
            <a:chExt cx="11998483" cy="64498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13" r="5896" b="1448"/>
            <a:stretch/>
          </p:blipFill>
          <p:spPr>
            <a:xfrm>
              <a:off x="84273" y="293902"/>
              <a:ext cx="9891192" cy="6449876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54124" y="327387"/>
              <a:ext cx="11998483" cy="6382907"/>
              <a:chOff x="37708" y="338404"/>
              <a:chExt cx="11998483" cy="638290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9244319" y="369332"/>
                <a:ext cx="2791872" cy="6175101"/>
                <a:chOff x="9206611" y="369332"/>
                <a:chExt cx="2791872" cy="6175101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9206611" y="369332"/>
                  <a:ext cx="2367763" cy="6175101"/>
                  <a:chOff x="9206611" y="369332"/>
                  <a:chExt cx="2367763" cy="6175101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9206611" y="369332"/>
                    <a:ext cx="731776" cy="1483280"/>
                  </a:xfrm>
                  <a:prstGeom prst="rect">
                    <a:avLst/>
                  </a:prstGeom>
                </p:spPr>
              </p:pic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9975708" y="6175101"/>
                    <a:ext cx="1598666" cy="369332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1:3,500</a:t>
                    </a:r>
                    <a:endParaRPr lang="en-US" dirty="0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>
                  <a:off x="10023262" y="1925819"/>
                  <a:ext cx="197522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إستخدامات الطابق الثاني</a:t>
                  </a:r>
                  <a:endParaRPr lang="en-US" dirty="0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37708" y="338404"/>
                <a:ext cx="9949920" cy="63829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/>
            <a:stretch>
              <a:fillRect/>
            </a:stretch>
          </p:blipFill>
          <p:spPr>
            <a:xfrm>
              <a:off x="10295102" y="3787730"/>
              <a:ext cx="1539790" cy="22035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843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03" t="6413" r="36145" b="275"/>
          <a:stretch/>
        </p:blipFill>
        <p:spPr>
          <a:xfrm>
            <a:off x="5501846" y="313380"/>
            <a:ext cx="3143250" cy="572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009" y="-98855"/>
            <a:ext cx="4963676" cy="712367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 flipV="1">
            <a:off x="7775171" y="595746"/>
            <a:ext cx="3114502" cy="9116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775171" y="3575713"/>
            <a:ext cx="2690676" cy="16513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6" r="23553" b="4216"/>
          <a:stretch/>
        </p:blipFill>
        <p:spPr>
          <a:xfrm>
            <a:off x="278698" y="416258"/>
            <a:ext cx="4696992" cy="5081416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H="1" flipV="1">
            <a:off x="3382751" y="1337244"/>
            <a:ext cx="3447954" cy="889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202012" y="2698209"/>
            <a:ext cx="3255841" cy="15010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87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338404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455783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496505" y="0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البلدة القديمة: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0" y="362217"/>
            <a:ext cx="9961905" cy="638095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4124" y="327387"/>
            <a:ext cx="11889575" cy="6382907"/>
            <a:chOff x="37708" y="338404"/>
            <a:chExt cx="11889575" cy="6382907"/>
          </a:xfrm>
        </p:grpSpPr>
        <p:grpSp>
          <p:nvGrpSpPr>
            <p:cNvPr id="17" name="Group 16"/>
            <p:cNvGrpSpPr/>
            <p:nvPr/>
          </p:nvGrpSpPr>
          <p:grpSpPr>
            <a:xfrm>
              <a:off x="9244319" y="369332"/>
              <a:ext cx="2682964" cy="6175101"/>
              <a:chOff x="9206611" y="369332"/>
              <a:chExt cx="2682964" cy="6175101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9206611" y="369332"/>
                <a:ext cx="2367763" cy="6175101"/>
                <a:chOff x="9206611" y="369332"/>
                <a:chExt cx="2367763" cy="6175101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206611" y="369332"/>
                  <a:ext cx="731776" cy="1483280"/>
                </a:xfrm>
                <a:prstGeom prst="rect">
                  <a:avLst/>
                </a:prstGeom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9975708" y="6175101"/>
                  <a:ext cx="1598666" cy="36933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1:3,500</a:t>
                  </a:r>
                  <a:endParaRPr lang="en-US" dirty="0"/>
                </a:p>
              </p:txBody>
            </p:sp>
          </p:grpSp>
          <p:sp>
            <p:nvSpPr>
              <p:cNvPr id="24" name="Rectangle 23"/>
              <p:cNvSpPr/>
              <p:nvPr/>
            </p:nvSpPr>
            <p:spPr>
              <a:xfrm>
                <a:off x="10207704" y="1787173"/>
                <a:ext cx="16818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ar-LB" b="1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مدى إستخدام المبنى</a:t>
                </a:r>
                <a:endParaRPr lang="en-US" dirty="0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37708" y="338404"/>
              <a:ext cx="9949920" cy="638290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1701920797"/>
              </p:ext>
            </p:extLst>
          </p:nvPr>
        </p:nvGraphicFramePr>
        <p:xfrm>
          <a:off x="9902181" y="2338534"/>
          <a:ext cx="2387854" cy="2045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" name="Rectangle 3"/>
          <p:cNvSpPr/>
          <p:nvPr/>
        </p:nvSpPr>
        <p:spPr>
          <a:xfrm>
            <a:off x="10261829" y="4905416"/>
            <a:ext cx="234677" cy="180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0261828" y="5184437"/>
            <a:ext cx="234677" cy="180975"/>
          </a:xfrm>
          <a:prstGeom prst="rect">
            <a:avLst/>
          </a:prstGeom>
          <a:solidFill>
            <a:srgbClr val="FFE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0261828" y="5464731"/>
            <a:ext cx="234677" cy="180975"/>
          </a:xfrm>
          <a:prstGeom prst="rect">
            <a:avLst/>
          </a:prstGeom>
          <a:solidFill>
            <a:srgbClr val="F3AF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77525" y="4886366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200" dirty="0" smtClean="0"/>
              <a:t>مهجور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10738370" y="5151542"/>
            <a:ext cx="514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200" dirty="0" smtClean="0"/>
              <a:t>جزئي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10801809" y="5426308"/>
            <a:ext cx="387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200" dirty="0" smtClean="0"/>
              <a:t>كلي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8022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338404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455783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496505" y="0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البلدة القديمة: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463" y="327387"/>
            <a:ext cx="11663685" cy="6391969"/>
            <a:chOff x="34463" y="327387"/>
            <a:chExt cx="11663685" cy="639196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63" y="338404"/>
              <a:ext cx="9961905" cy="6380952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54124" y="327387"/>
              <a:ext cx="11644024" cy="6382907"/>
              <a:chOff x="37708" y="338404"/>
              <a:chExt cx="11644024" cy="638290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9244319" y="369332"/>
                <a:ext cx="2437413" cy="6351979"/>
                <a:chOff x="9206611" y="369332"/>
                <a:chExt cx="2437413" cy="6351979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9206611" y="369332"/>
                  <a:ext cx="2348631" cy="6351979"/>
                  <a:chOff x="9206611" y="369332"/>
                  <a:chExt cx="2348631" cy="6351979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9206611" y="369332"/>
                    <a:ext cx="731776" cy="1483280"/>
                  </a:xfrm>
                  <a:prstGeom prst="rect">
                    <a:avLst/>
                  </a:prstGeom>
                </p:spPr>
              </p:pic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9956576" y="6351979"/>
                    <a:ext cx="1598666" cy="369332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1:3,500</a:t>
                    </a:r>
                    <a:endParaRPr lang="en-US" dirty="0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>
                  <a:off x="10661063" y="1768091"/>
                  <a:ext cx="98296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حالة المبنى</a:t>
                  </a:r>
                  <a:endParaRPr lang="en-US" dirty="0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37708" y="338404"/>
                <a:ext cx="9949920" cy="63829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21787" y="4547799"/>
              <a:ext cx="1186800" cy="1698400"/>
            </a:xfrm>
            <a:prstGeom prst="rect">
              <a:avLst/>
            </a:prstGeom>
          </p:spPr>
        </p:pic>
      </p:grp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103166685"/>
              </p:ext>
            </p:extLst>
          </p:nvPr>
        </p:nvGraphicFramePr>
        <p:xfrm>
          <a:off x="9660757" y="2003917"/>
          <a:ext cx="2870701" cy="2812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89990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338404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455783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496505" y="0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البلدة القديمة: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55" y="338404"/>
            <a:ext cx="11789169" cy="6391969"/>
            <a:chOff x="54124" y="327387"/>
            <a:chExt cx="11789169" cy="639196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27" y="338404"/>
              <a:ext cx="9961905" cy="6380952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54124" y="327387"/>
              <a:ext cx="11789169" cy="6382907"/>
              <a:chOff x="37708" y="338404"/>
              <a:chExt cx="11789169" cy="638290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9244319" y="369332"/>
                <a:ext cx="2582558" cy="6175101"/>
                <a:chOff x="9206611" y="369332"/>
                <a:chExt cx="2582558" cy="6175101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9206611" y="369332"/>
                  <a:ext cx="2367763" cy="6175101"/>
                  <a:chOff x="9206611" y="369332"/>
                  <a:chExt cx="2367763" cy="6175101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9206611" y="369332"/>
                    <a:ext cx="731776" cy="1483280"/>
                  </a:xfrm>
                  <a:prstGeom prst="rect">
                    <a:avLst/>
                  </a:prstGeom>
                </p:spPr>
              </p:pic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9975708" y="6175101"/>
                    <a:ext cx="1598666" cy="369332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1:3,500</a:t>
                    </a:r>
                    <a:endParaRPr lang="en-US" dirty="0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>
                  <a:off x="10330115" y="1864644"/>
                  <a:ext cx="145905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الفراغات و المباني</a:t>
                  </a:r>
                  <a:endParaRPr lang="en-US" dirty="0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37708" y="338404"/>
                <a:ext cx="9949920" cy="63829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92511" y="4833778"/>
              <a:ext cx="1418521" cy="1161104"/>
            </a:xfrm>
            <a:prstGeom prst="rect">
              <a:avLst/>
            </a:prstGeom>
          </p:spPr>
        </p:pic>
      </p:grp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341330726"/>
              </p:ext>
            </p:extLst>
          </p:nvPr>
        </p:nvGraphicFramePr>
        <p:xfrm>
          <a:off x="9783633" y="2348821"/>
          <a:ext cx="2562727" cy="24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30025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338404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455783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496505" y="0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البلدة القديمة: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55" y="332812"/>
            <a:ext cx="12186645" cy="6388499"/>
            <a:chOff x="5355" y="332812"/>
            <a:chExt cx="12186645" cy="638849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2" y="332812"/>
              <a:ext cx="9961905" cy="6380952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5355" y="338404"/>
              <a:ext cx="12186645" cy="6382907"/>
              <a:chOff x="37708" y="338404"/>
              <a:chExt cx="12186645" cy="638290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9244319" y="369332"/>
                <a:ext cx="2980034" cy="6175101"/>
                <a:chOff x="9206611" y="369332"/>
                <a:chExt cx="2980034" cy="6175101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9206611" y="369332"/>
                  <a:ext cx="2367763" cy="6175101"/>
                  <a:chOff x="9206611" y="369332"/>
                  <a:chExt cx="2367763" cy="6175101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9206611" y="369332"/>
                    <a:ext cx="731776" cy="1483280"/>
                  </a:xfrm>
                  <a:prstGeom prst="rect">
                    <a:avLst/>
                  </a:prstGeom>
                </p:spPr>
              </p:pic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9975708" y="6175101"/>
                    <a:ext cx="1598666" cy="369332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1:3,500</a:t>
                    </a:r>
                    <a:endParaRPr lang="en-US" dirty="0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>
                  <a:off x="10020336" y="1743443"/>
                  <a:ext cx="2166309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عروض شبكات الشوارع داخل البلدة القديمة</a:t>
                  </a:r>
                  <a:endParaRPr lang="en-US" dirty="0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37708" y="338404"/>
                <a:ext cx="9949920" cy="63829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025691" y="4476701"/>
              <a:ext cx="1186800" cy="1698400"/>
            </a:xfrm>
            <a:prstGeom prst="rect">
              <a:avLst/>
            </a:prstGeom>
          </p:spPr>
        </p:pic>
      </p:grp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958669152"/>
              </p:ext>
            </p:extLst>
          </p:nvPr>
        </p:nvGraphicFramePr>
        <p:xfrm>
          <a:off x="9725528" y="2189747"/>
          <a:ext cx="2678938" cy="2430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33580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338404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455783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496505" y="0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البلدة القديمة: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355" y="338404"/>
            <a:ext cx="12011986" cy="6443136"/>
            <a:chOff x="5355" y="338404"/>
            <a:chExt cx="12011986" cy="644313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2" y="338404"/>
              <a:ext cx="9961905" cy="6380952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5355" y="338404"/>
              <a:ext cx="12011986" cy="6443136"/>
              <a:chOff x="37708" y="338404"/>
              <a:chExt cx="12011986" cy="6443136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9244319" y="369332"/>
                <a:ext cx="2805375" cy="6412208"/>
                <a:chOff x="9206611" y="369332"/>
                <a:chExt cx="2805375" cy="6412208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9206611" y="369332"/>
                  <a:ext cx="2377166" cy="6412208"/>
                  <a:chOff x="9206611" y="369332"/>
                  <a:chExt cx="2377166" cy="6412208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9206611" y="369332"/>
                    <a:ext cx="731776" cy="1483280"/>
                  </a:xfrm>
                  <a:prstGeom prst="rect">
                    <a:avLst/>
                  </a:prstGeom>
                </p:spPr>
              </p:pic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9985111" y="6412208"/>
                    <a:ext cx="1598666" cy="369332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1:3,500</a:t>
                    </a:r>
                    <a:endParaRPr lang="en-US" dirty="0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>
                  <a:off x="10107297" y="1843443"/>
                  <a:ext cx="19046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تصنيف شبكات الشوارع</a:t>
                  </a:r>
                  <a:endParaRPr lang="en-US" dirty="0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37708" y="338404"/>
                <a:ext cx="9949920" cy="63829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96399" y="4237741"/>
              <a:ext cx="1186800" cy="2174467"/>
            </a:xfrm>
            <a:prstGeom prst="rect">
              <a:avLst/>
            </a:prstGeom>
          </p:spPr>
        </p:pic>
      </p:grp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3104601441"/>
              </p:ext>
            </p:extLst>
          </p:nvPr>
        </p:nvGraphicFramePr>
        <p:xfrm>
          <a:off x="10010700" y="2081462"/>
          <a:ext cx="2432629" cy="2154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5611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558" y="0"/>
            <a:ext cx="12192000" cy="6858000"/>
            <a:chOff x="0" y="0"/>
            <a:chExt cx="13004800" cy="68580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6502400" cy="68580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502400" y="0"/>
              <a:ext cx="6502400" cy="6858000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/>
          <p:cNvSpPr/>
          <p:nvPr/>
        </p:nvSpPr>
        <p:spPr>
          <a:xfrm>
            <a:off x="9183589" y="121423"/>
            <a:ext cx="29562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مؤشرات إيجابية: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78119" y="121423"/>
            <a:ext cx="29151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مؤشرات سلبية: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66865" y="3760615"/>
            <a:ext cx="66113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LB" sz="3200" b="1" u="sng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مستوى البلدة القديمة: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وجد مساحات غير مستغلة.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إمكانية ترميم معظم البيوت المهجورة.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وجود الطابع التاريخي على أغلب منازل المنطقة.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كبر حجم البلدة القديمة.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مرور مسار ابراهيم السياحي في كامل البلدة القديمة.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2862" y="1221459"/>
            <a:ext cx="59916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LB" sz="3200" b="1" u="sng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المستوى المحلي: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وجود مستوطنة إيتمار و مادهمة اليهود للقرية.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كمية أراضي الواقعة تحت سيطرة الإحتلال.</a:t>
            </a:r>
          </a:p>
          <a:p>
            <a:pPr lvl="0" algn="ctr" rtl="1"/>
            <a:r>
              <a:rPr lang="ar-LB" sz="3200" b="1" u="sng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مستوى البلدة القديمة: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وقوع القرية على إمتداد سفح الجبل.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الإهمال الذي تواجهه البلدة القديمة و المواقع التاريخية في القرية.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وجود عدد كبير من البيوت التاريخية المهدمة.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عدم وجود خدمات سياحية في البلد.</a:t>
            </a:r>
          </a:p>
        </p:txBody>
      </p:sp>
      <p:sp>
        <p:nvSpPr>
          <p:cNvPr id="2" name="Rectangle 1"/>
          <p:cNvSpPr/>
          <p:nvPr/>
        </p:nvSpPr>
        <p:spPr>
          <a:xfrm>
            <a:off x="6228862" y="1852733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rtl="1"/>
            <a:r>
              <a:rPr lang="ar-LB" sz="3200" b="1" u="sng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المستوى المحلي: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إعتبار </a:t>
            </a:r>
            <a:r>
              <a:rPr lang="ar-LB" sz="32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القرية من أقدم القرى الفلسطينية.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وجود مقامات تاريخية في البلد.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قرب القرية من مدينة نابلس.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14305" y="952087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rtl="1"/>
            <a:r>
              <a:rPr lang="ar-LB" sz="3200" b="1" u="sng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مستوى الضفة اللغربية:</a:t>
            </a:r>
          </a:p>
          <a:p>
            <a:pPr marL="857250" lvl="0" indent="-857250" algn="ctr" rtl="1">
              <a:buFont typeface="Arial" panose="020B0604020202020204" pitchFamily="34" charset="0"/>
              <a:buChar char="•"/>
            </a:pPr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وقوعها ضمن مسار إبراهيم الخليل االسياحي.</a:t>
            </a:r>
            <a:endParaRPr lang="ar-LB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8058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2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"/>
          <a:stretch/>
        </p:blipFill>
        <p:spPr>
          <a:xfrm>
            <a:off x="0" y="310583"/>
            <a:ext cx="9973559" cy="640680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338404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455783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461244" y="0"/>
            <a:ext cx="16946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solidFill>
                  <a:srgbClr val="00B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خارطة نقاط القوة</a:t>
            </a:r>
            <a:endParaRPr lang="en-US" sz="3200" dirty="0">
              <a:solidFill>
                <a:srgbClr val="00B05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353" y="258708"/>
            <a:ext cx="11623145" cy="6489726"/>
            <a:chOff x="37707" y="315114"/>
            <a:chExt cx="11665698" cy="6406197"/>
          </a:xfrm>
        </p:grpSpPr>
        <p:grpSp>
          <p:nvGrpSpPr>
            <p:cNvPr id="16" name="Group 15"/>
            <p:cNvGrpSpPr/>
            <p:nvPr/>
          </p:nvGrpSpPr>
          <p:grpSpPr>
            <a:xfrm>
              <a:off x="9347908" y="315114"/>
              <a:ext cx="2355497" cy="6406197"/>
              <a:chOff x="9310200" y="315114"/>
              <a:chExt cx="2355497" cy="6406197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310200" y="315114"/>
                <a:ext cx="731776" cy="1483280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10067031" y="6351979"/>
                <a:ext cx="1598666" cy="36933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1:4,100</a:t>
                </a:r>
                <a:endParaRPr lang="en-US" dirty="0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37707" y="338404"/>
              <a:ext cx="10020861" cy="638290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9954705" y="3628560"/>
            <a:ext cx="24229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LB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كما تبلغ </a:t>
            </a:r>
            <a:r>
              <a:rPr lang="ar-LB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مساح</a:t>
            </a:r>
            <a:r>
              <a:rPr lang="ar-SA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ة</a:t>
            </a:r>
            <a:r>
              <a:rPr lang="ar-LB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LB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البلدة القديمة ما يعادل </a:t>
            </a:r>
          </a:p>
          <a:p>
            <a:pPr lvl="0" algn="ctr"/>
            <a:r>
              <a:rPr lang="ar-LB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170.5 دونم.</a:t>
            </a:r>
            <a:endParaRPr lang="en-US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377198" y="2017202"/>
            <a:ext cx="1251300" cy="710175"/>
            <a:chOff x="10377198" y="2017202"/>
            <a:chExt cx="1251300" cy="7101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6"/>
            <a:srcRect t="68625"/>
            <a:stretch/>
          </p:blipFill>
          <p:spPr>
            <a:xfrm>
              <a:off x="10377198" y="2249006"/>
              <a:ext cx="1251300" cy="47837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/>
            <a:srcRect b="84797"/>
            <a:stretch/>
          </p:blipFill>
          <p:spPr>
            <a:xfrm>
              <a:off x="10377198" y="2017202"/>
              <a:ext cx="1251300" cy="231804"/>
            </a:xfrm>
            <a:prstGeom prst="rect">
              <a:avLst/>
            </a:prstGeom>
          </p:spPr>
        </p:pic>
      </p:grpSp>
      <p:grpSp>
        <p:nvGrpSpPr>
          <p:cNvPr id="42" name="Group 41"/>
          <p:cNvGrpSpPr/>
          <p:nvPr/>
        </p:nvGrpSpPr>
        <p:grpSpPr>
          <a:xfrm>
            <a:off x="1432874" y="298556"/>
            <a:ext cx="10195624" cy="4810773"/>
            <a:chOff x="1432874" y="298556"/>
            <a:chExt cx="10195624" cy="4810773"/>
          </a:xfrm>
        </p:grpSpPr>
        <p:grpSp>
          <p:nvGrpSpPr>
            <p:cNvPr id="19" name="Group 18"/>
            <p:cNvGrpSpPr/>
            <p:nvPr/>
          </p:nvGrpSpPr>
          <p:grpSpPr>
            <a:xfrm>
              <a:off x="1432874" y="1725105"/>
              <a:ext cx="10195624" cy="3384224"/>
              <a:chOff x="1432874" y="1725105"/>
              <a:chExt cx="10195624" cy="3384224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245" t="21706" r="1032" b="25471"/>
              <a:stretch/>
            </p:blipFill>
            <p:spPr>
              <a:xfrm>
                <a:off x="1432874" y="1725105"/>
                <a:ext cx="8521831" cy="3384224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6"/>
              <a:srcRect t="34797" b="45418"/>
              <a:stretch/>
            </p:blipFill>
            <p:spPr>
              <a:xfrm>
                <a:off x="10377198" y="2714321"/>
                <a:ext cx="1251300" cy="301659"/>
              </a:xfrm>
              <a:prstGeom prst="rect">
                <a:avLst/>
              </a:prstGeom>
            </p:spPr>
          </p:pic>
        </p:grp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45533" y="298556"/>
              <a:ext cx="729107" cy="1502620"/>
            </a:xfrm>
            <a:prstGeom prst="rect">
              <a:avLst/>
            </a:prstGeom>
          </p:spPr>
        </p:pic>
      </p:grpSp>
      <p:grpSp>
        <p:nvGrpSpPr>
          <p:cNvPr id="47" name="Group 46"/>
          <p:cNvGrpSpPr/>
          <p:nvPr/>
        </p:nvGrpSpPr>
        <p:grpSpPr>
          <a:xfrm>
            <a:off x="0" y="291128"/>
            <a:ext cx="11628498" cy="4752212"/>
            <a:chOff x="0" y="291128"/>
            <a:chExt cx="11628498" cy="4752212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291128"/>
              <a:ext cx="9981069" cy="4752212"/>
              <a:chOff x="0" y="291128"/>
              <a:chExt cx="9981069" cy="4752212"/>
            </a:xfrm>
          </p:grpSpPr>
          <p:pic>
            <p:nvPicPr>
              <p:cNvPr id="43" name="Picture 42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1776" r="1499" b="26284"/>
              <a:stretch/>
            </p:blipFill>
            <p:spPr>
              <a:xfrm>
                <a:off x="0" y="1715678"/>
                <a:ext cx="9907571" cy="3327662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251962" y="291128"/>
                <a:ext cx="729107" cy="1502620"/>
              </a:xfrm>
              <a:prstGeom prst="rect">
                <a:avLst/>
              </a:prstGeom>
            </p:spPr>
          </p:pic>
        </p:grpSp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9"/>
            <a:srcRect t="15187" b="62555"/>
            <a:stretch/>
          </p:blipFill>
          <p:spPr>
            <a:xfrm>
              <a:off x="10377198" y="3023009"/>
              <a:ext cx="1251300" cy="339366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>
            <a:off x="0" y="298556"/>
            <a:ext cx="11628498" cy="4857907"/>
            <a:chOff x="0" y="298556"/>
            <a:chExt cx="11628498" cy="4857907"/>
          </a:xfrm>
        </p:grpSpPr>
        <p:grpSp>
          <p:nvGrpSpPr>
            <p:cNvPr id="50" name="Group 49"/>
            <p:cNvGrpSpPr/>
            <p:nvPr/>
          </p:nvGrpSpPr>
          <p:grpSpPr>
            <a:xfrm>
              <a:off x="0" y="298556"/>
              <a:ext cx="9982964" cy="4857907"/>
              <a:chOff x="0" y="298556"/>
              <a:chExt cx="9982964" cy="4857907"/>
            </a:xfrm>
          </p:grpSpPr>
          <p:pic>
            <p:nvPicPr>
              <p:cNvPr id="48" name="Picture 47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1644" r="937" b="24798"/>
              <a:stretch/>
            </p:blipFill>
            <p:spPr>
              <a:xfrm>
                <a:off x="0" y="1725105"/>
                <a:ext cx="9964132" cy="3431358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253857" y="298556"/>
                <a:ext cx="729107" cy="1502620"/>
              </a:xfrm>
              <a:prstGeom prst="rect">
                <a:avLst/>
              </a:prstGeom>
            </p:spPr>
          </p:pic>
        </p:grpSp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11"/>
            <a:srcRect t="52704" b="29984"/>
            <a:stretch/>
          </p:blipFill>
          <p:spPr>
            <a:xfrm>
              <a:off x="10377198" y="3318739"/>
              <a:ext cx="1251300" cy="2639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808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537015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654394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010700" y="-10621"/>
            <a:ext cx="2194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خارطة نقاط الضعف 1</a:t>
            </a:r>
            <a:endParaRPr lang="en-US" sz="3200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54" y="258708"/>
            <a:ext cx="11583464" cy="6489726"/>
            <a:chOff x="5354" y="258708"/>
            <a:chExt cx="11583464" cy="648972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2"/>
            <a:stretch/>
          </p:blipFill>
          <p:spPr>
            <a:xfrm>
              <a:off x="40254" y="281767"/>
              <a:ext cx="9921893" cy="6466667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5354" y="258708"/>
              <a:ext cx="11583464" cy="6489726"/>
              <a:chOff x="37707" y="315114"/>
              <a:chExt cx="11665698" cy="6406197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9347908" y="315114"/>
                <a:ext cx="2355497" cy="6406197"/>
                <a:chOff x="9310200" y="315114"/>
                <a:chExt cx="2355497" cy="6406197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310200" y="315114"/>
                  <a:ext cx="731776" cy="1483280"/>
                </a:xfrm>
                <a:prstGeom prst="rect">
                  <a:avLst/>
                </a:prstGeom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10067031" y="6351979"/>
                  <a:ext cx="1598666" cy="36933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1</a:t>
                  </a:r>
                  <a:r>
                    <a:rPr lang="ar-LB" dirty="0" smtClean="0"/>
                    <a:t>:</a:t>
                  </a:r>
                  <a:r>
                    <a:rPr lang="en-US" dirty="0" smtClean="0"/>
                    <a:t>26,000</a:t>
                  </a:r>
                  <a:endParaRPr lang="en-US" dirty="0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37707" y="338404"/>
                <a:ext cx="10020861" cy="63829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/>
            <a:srcRect b="68918"/>
            <a:stretch/>
          </p:blipFill>
          <p:spPr>
            <a:xfrm>
              <a:off x="10195618" y="2042054"/>
              <a:ext cx="1393200" cy="527891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40254" y="292387"/>
            <a:ext cx="11588244" cy="6466668"/>
            <a:chOff x="40254" y="292387"/>
            <a:chExt cx="11588244" cy="646666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6"/>
            <a:srcRect t="32432"/>
            <a:stretch/>
          </p:blipFill>
          <p:spPr>
            <a:xfrm>
              <a:off x="10235298" y="2598033"/>
              <a:ext cx="1393200" cy="114758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7209" r="784"/>
            <a:stretch/>
          </p:blipFill>
          <p:spPr>
            <a:xfrm>
              <a:off x="40254" y="1405289"/>
              <a:ext cx="9902643" cy="535376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28958" y="292387"/>
              <a:ext cx="726618" cy="1502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579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010700" y="537015"/>
            <a:ext cx="1085408" cy="15050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97" y="654394"/>
            <a:ext cx="1127003" cy="13055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010700" y="-10621"/>
            <a:ext cx="2194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خارطة نقاط الضعف 2</a:t>
            </a:r>
            <a:endParaRPr lang="en-US" sz="3200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0" y="258708"/>
            <a:ext cx="11588818" cy="6489726"/>
            <a:chOff x="0" y="258708"/>
            <a:chExt cx="11588818" cy="64897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13"/>
            <a:stretch/>
          </p:blipFill>
          <p:spPr>
            <a:xfrm>
              <a:off x="0" y="317953"/>
              <a:ext cx="9926425" cy="6406804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5354" y="258708"/>
              <a:ext cx="11583464" cy="6489726"/>
              <a:chOff x="37707" y="315114"/>
              <a:chExt cx="11665698" cy="6406197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9347908" y="315114"/>
                <a:ext cx="2355497" cy="6406197"/>
                <a:chOff x="9310200" y="315114"/>
                <a:chExt cx="2355497" cy="6406197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310200" y="315114"/>
                  <a:ext cx="731776" cy="1483280"/>
                </a:xfrm>
                <a:prstGeom prst="rect">
                  <a:avLst/>
                </a:prstGeom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10067031" y="6351979"/>
                  <a:ext cx="1598666" cy="36933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1</a:t>
                  </a:r>
                  <a:r>
                    <a:rPr lang="ar-LB" dirty="0" smtClean="0"/>
                    <a:t>:</a:t>
                  </a:r>
                  <a:r>
                    <a:rPr lang="en-US" dirty="0" smtClean="0"/>
                    <a:t>3,500</a:t>
                  </a:r>
                  <a:endParaRPr lang="en-US" dirty="0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37707" y="338404"/>
                <a:ext cx="10020861" cy="63829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6"/>
            <a:srcRect r="-715" b="92530"/>
            <a:stretch/>
          </p:blipFill>
          <p:spPr>
            <a:xfrm>
              <a:off x="10201718" y="2040179"/>
              <a:ext cx="1195287" cy="30709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6"/>
            <a:srcRect t="36298"/>
            <a:stretch/>
          </p:blipFill>
          <p:spPr>
            <a:xfrm>
              <a:off x="10146594" y="2287684"/>
              <a:ext cx="1186800" cy="2618702"/>
            </a:xfrm>
            <a:prstGeom prst="rect">
              <a:avLst/>
            </a:prstGeom>
          </p:spPr>
        </p:pic>
      </p:grpSp>
      <p:grpSp>
        <p:nvGrpSpPr>
          <p:cNvPr id="65" name="Group 64"/>
          <p:cNvGrpSpPr/>
          <p:nvPr/>
        </p:nvGrpSpPr>
        <p:grpSpPr>
          <a:xfrm>
            <a:off x="225658" y="288338"/>
            <a:ext cx="11126894" cy="5972781"/>
            <a:chOff x="225658" y="288338"/>
            <a:chExt cx="11126894" cy="597278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6"/>
            <a:srcRect t="6419" r="-1133" b="62624"/>
            <a:stretch/>
          </p:blipFill>
          <p:spPr>
            <a:xfrm>
              <a:off x="10152314" y="4988501"/>
              <a:ext cx="1200238" cy="1272618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9" t="16708" r="2551" b="21200"/>
            <a:stretch/>
          </p:blipFill>
          <p:spPr>
            <a:xfrm>
              <a:off x="225658" y="1414019"/>
              <a:ext cx="9577632" cy="3978113"/>
            </a:xfrm>
            <a:prstGeom prst="rect">
              <a:avLst/>
            </a:prstGeom>
          </p:spPr>
        </p:pic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15768" y="288338"/>
              <a:ext cx="726618" cy="1502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901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89624" y="347454"/>
            <a:ext cx="22092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الإحتياجات: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5198"/>
            <a:ext cx="12003109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lvl="0" indent="-857250" algn="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إنشاء و تنظيم حديقة عامة لسكان القرية+سياح القرية.</a:t>
            </a:r>
          </a:p>
          <a:p>
            <a:pPr marL="857250" lvl="0" indent="-857250" algn="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توفير خدمات سياحية للسياح مثل </a:t>
            </a:r>
            <a:r>
              <a:rPr lang="en-US" sz="4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مركز إستعلامات</a:t>
            </a:r>
            <a:r>
              <a:rPr lang="ar-LB" sz="4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،</a:t>
            </a: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محلات تراث فلسطيني،مطعم و متحف).</a:t>
            </a:r>
          </a:p>
          <a:p>
            <a:pPr marL="857250" lvl="0" indent="-857250" algn="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تخصيص مكان معين لتخييم سياح مسار إبراهيم الخليل السياحي.</a:t>
            </a:r>
          </a:p>
          <a:p>
            <a:pPr marL="857250" lvl="0" indent="-857250" algn="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ترميم البيوت المهدمة القابلة للترميم.</a:t>
            </a:r>
          </a:p>
          <a:p>
            <a:pPr marL="857250" lvl="0" indent="-857250" algn="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إعادة إحياء الشارع الرئيسي القديم.</a:t>
            </a:r>
          </a:p>
          <a:p>
            <a:pPr marL="857250" lvl="0" indent="-857250" algn="r" rtl="1">
              <a:buFont typeface="Arial" panose="020B0604020202020204" pitchFamily="34" charset="0"/>
              <a:buChar char="•"/>
            </a:pPr>
            <a:endParaRPr lang="ar-LB" sz="4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857250" lvl="0" indent="-857250" algn="r" rtl="1">
              <a:buFont typeface="Arial" panose="020B0604020202020204" pitchFamily="34" charset="0"/>
              <a:buChar char="•"/>
            </a:pPr>
            <a:endParaRPr lang="ar-LB" sz="4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857250" lvl="0" indent="-857250" algn="r" rtl="1">
              <a:buFont typeface="Arial" panose="020B0604020202020204" pitchFamily="34" charset="0"/>
              <a:buChar char="•"/>
            </a:pPr>
            <a:endParaRPr lang="en-US" sz="4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0080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018" r="5051" b="44391"/>
          <a:stretch/>
        </p:blipFill>
        <p:spPr>
          <a:xfrm>
            <a:off x="9376019" y="3654618"/>
            <a:ext cx="2419200" cy="18379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399" y="165599"/>
            <a:ext cx="1696441" cy="16964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804" t="29802"/>
          <a:stretch/>
        </p:blipFill>
        <p:spPr>
          <a:xfrm>
            <a:off x="9373780" y="1990465"/>
            <a:ext cx="2772412" cy="1457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6879" t="66901"/>
          <a:stretch/>
        </p:blipFill>
        <p:spPr>
          <a:xfrm>
            <a:off x="9532799" y="5637600"/>
            <a:ext cx="2454375" cy="10939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0" r="-1329"/>
          <a:stretch/>
        </p:blipFill>
        <p:spPr>
          <a:xfrm>
            <a:off x="0" y="0"/>
            <a:ext cx="6228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82348" y="585945"/>
            <a:ext cx="34007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L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عورتا قرية تقع إلى الجنوب الشرقي من مدينة نابلس على بعد </a:t>
            </a:r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9 كم.</a:t>
            </a:r>
            <a:r>
              <a:rPr lang="ar-L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 يصلها طريق محلي يربطها بالطريق الرئيسي </a:t>
            </a:r>
            <a:r>
              <a:rPr lang="ar-LB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نابلس-القدس.</a:t>
            </a:r>
            <a:r>
              <a:rPr lang="ar-L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6132097" y="2016942"/>
            <a:ext cx="3400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تبلغ مساحة حدودها الإدارية 13449 دونم.</a:t>
            </a:r>
          </a:p>
          <a:p>
            <a:pPr algn="r"/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42515" y="2332495"/>
            <a:ext cx="170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B- 5307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47148" y="2332495"/>
            <a:ext cx="170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C- 8142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753267" y="4388946"/>
            <a:ext cx="2458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LB" b="1" dirty="0" smtClean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550-600 متر عن سطح البحر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885450" y="5699134"/>
            <a:ext cx="2488330" cy="883584"/>
            <a:chOff x="6885450" y="5699134"/>
            <a:chExt cx="2488330" cy="883584"/>
          </a:xfrm>
        </p:grpSpPr>
        <p:sp>
          <p:nvSpPr>
            <p:cNvPr id="19" name="Rectangle 18"/>
            <p:cNvSpPr/>
            <p:nvPr/>
          </p:nvSpPr>
          <p:spPr>
            <a:xfrm>
              <a:off x="6914915" y="5699134"/>
              <a:ext cx="245886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b="1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7015 حسب إحصاءات عام  2017</a:t>
              </a:r>
              <a:endParaRPr lang="en-US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85450" y="6213386"/>
              <a:ext cx="245886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b="1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متكونة من 1500 أسرة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9010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35749" y="815560"/>
            <a:ext cx="12618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الرؤية: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137" y="2910876"/>
            <a:ext cx="120031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عورتا حيوية جاذبة للسياح، محافظة على موروثها الثقافي و هويتها التاريخية.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891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97042" y="206694"/>
            <a:ext cx="11837677" cy="6466667"/>
            <a:chOff x="238749" y="290916"/>
            <a:chExt cx="11837677" cy="6466667"/>
          </a:xfrm>
        </p:grpSpPr>
        <p:grpSp>
          <p:nvGrpSpPr>
            <p:cNvPr id="11" name="Group 10"/>
            <p:cNvGrpSpPr/>
            <p:nvPr/>
          </p:nvGrpSpPr>
          <p:grpSpPr>
            <a:xfrm>
              <a:off x="238749" y="290916"/>
              <a:ext cx="11837677" cy="6466667"/>
              <a:chOff x="238749" y="290916"/>
              <a:chExt cx="11837677" cy="6466667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38749" y="290916"/>
                <a:ext cx="11837677" cy="6466667"/>
                <a:chOff x="238749" y="290916"/>
                <a:chExt cx="11837677" cy="6466667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238749" y="290916"/>
                  <a:ext cx="9980953" cy="6466667"/>
                  <a:chOff x="238749" y="224241"/>
                  <a:chExt cx="9980953" cy="6466667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238749" y="224241"/>
                    <a:ext cx="9980953" cy="6466667"/>
                    <a:chOff x="238749" y="224241"/>
                    <a:chExt cx="9980953" cy="6466667"/>
                  </a:xfrm>
                </p:grpSpPr>
                <p:pic>
                  <p:nvPicPr>
                    <p:cNvPr id="21" name="Picture 20"/>
                    <p:cNvPicPr>
                      <a:picLocks noChangeAspect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38749" y="224241"/>
                      <a:ext cx="9980952" cy="6466667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2" name="Rectangle 21"/>
                    <p:cNvSpPr/>
                    <p:nvPr/>
                  </p:nvSpPr>
                  <p:spPr>
                    <a:xfrm>
                      <a:off x="238750" y="224241"/>
                      <a:ext cx="9980952" cy="6452784"/>
                    </a:xfrm>
                    <a:prstGeom prst="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pic>
                <p:nvPicPr>
                  <p:cNvPr id="20" name="Picture 19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9434738" y="252816"/>
                    <a:ext cx="765914" cy="1482069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322475" y="4869258"/>
                  <a:ext cx="1567350" cy="1807767"/>
                </a:xfrm>
                <a:prstGeom prst="rect">
                  <a:avLst/>
                </a:prstGeom>
              </p:spPr>
            </p:pic>
            <p:sp>
              <p:nvSpPr>
                <p:cNvPr id="18" name="Rectangle 17"/>
                <p:cNvSpPr/>
                <p:nvPr/>
              </p:nvSpPr>
              <p:spPr>
                <a:xfrm>
                  <a:off x="10139342" y="3276116"/>
                  <a:ext cx="1937084" cy="9233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مسار إبراهيم الخليل الحالي بالنسبة للقرية كاملة</a:t>
                  </a:r>
                  <a:endParaRPr lang="en-US" dirty="0"/>
                </a:p>
              </p:txBody>
            </p:sp>
          </p:grpSp>
          <p:pic>
            <p:nvPicPr>
              <p:cNvPr id="14" name="Picture 13"/>
              <p:cNvPicPr/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t="14394" r="1673" b="12366"/>
              <a:stretch/>
            </p:blipFill>
            <p:spPr bwMode="auto">
              <a:xfrm>
                <a:off x="10753782" y="1772307"/>
                <a:ext cx="1136043" cy="1503809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5" name="Picture 14"/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10246" y="290916"/>
                <a:ext cx="1179579" cy="1304478"/>
              </a:xfrm>
              <a:prstGeom prst="rect">
                <a:avLst/>
              </a:prstGeom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8530164" y="6364495"/>
              <a:ext cx="1670488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1:</a:t>
              </a:r>
              <a:r>
                <a:rPr lang="ar-LB" dirty="0"/>
                <a:t> </a:t>
              </a:r>
              <a:r>
                <a:rPr lang="en-US" dirty="0" smtClean="0"/>
                <a:t>14500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2230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3023" y="281391"/>
            <a:ext cx="11733839" cy="6466667"/>
            <a:chOff x="153023" y="281391"/>
            <a:chExt cx="11733839" cy="6466667"/>
          </a:xfrm>
        </p:grpSpPr>
        <p:grpSp>
          <p:nvGrpSpPr>
            <p:cNvPr id="13" name="Group 12"/>
            <p:cNvGrpSpPr/>
            <p:nvPr/>
          </p:nvGrpSpPr>
          <p:grpSpPr>
            <a:xfrm>
              <a:off x="153023" y="281391"/>
              <a:ext cx="11672009" cy="6466667"/>
              <a:chOff x="153023" y="281391"/>
              <a:chExt cx="11672009" cy="646666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53023" y="281391"/>
                <a:ext cx="9980953" cy="6466667"/>
                <a:chOff x="153023" y="281391"/>
                <a:chExt cx="9980953" cy="6466667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3024" y="281391"/>
                  <a:ext cx="9980952" cy="6466667"/>
                </a:xfrm>
                <a:prstGeom prst="rect">
                  <a:avLst/>
                </a:prstGeom>
              </p:spPr>
            </p:pic>
            <p:sp>
              <p:nvSpPr>
                <p:cNvPr id="5" name="Rectangle 4"/>
                <p:cNvSpPr/>
                <p:nvPr/>
              </p:nvSpPr>
              <p:spPr>
                <a:xfrm>
                  <a:off x="153023" y="281392"/>
                  <a:ext cx="9980953" cy="6466666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8530164" y="319491"/>
                <a:ext cx="3294868" cy="6414336"/>
                <a:chOff x="8530164" y="319491"/>
                <a:chExt cx="3294868" cy="6414336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349013" y="319491"/>
                  <a:ext cx="765914" cy="1482069"/>
                </a:xfrm>
                <a:prstGeom prst="rect">
                  <a:avLst/>
                </a:prstGeom>
              </p:spPr>
            </p:pic>
            <p:sp>
              <p:nvSpPr>
                <p:cNvPr id="8" name="Rectangle 7"/>
                <p:cNvSpPr/>
                <p:nvPr/>
              </p:nvSpPr>
              <p:spPr>
                <a:xfrm>
                  <a:off x="10381341" y="3305369"/>
                  <a:ext cx="1443691" cy="12003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مسار إبراهيم الخليل الحالي بالنسبة للبلدة القديمة</a:t>
                  </a:r>
                  <a:endParaRPr lang="en-US" dirty="0"/>
                </a:p>
              </p:txBody>
            </p:sp>
            <p:pic>
              <p:nvPicPr>
                <p:cNvPr id="9" name="Picture 8"/>
                <p:cNvPicPr/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" t="14394" r="1673" b="12366"/>
                <a:stretch/>
              </p:blipFill>
              <p:spPr bwMode="auto">
                <a:xfrm>
                  <a:off x="10629957" y="1801560"/>
                  <a:ext cx="1136043" cy="1503809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pic>
              <p:nvPicPr>
                <p:cNvPr id="10" name="Picture 9"/>
                <p:cNvPicPr/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513398" y="319491"/>
                  <a:ext cx="1179579" cy="1304478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8530164" y="6364495"/>
                  <a:ext cx="1670488" cy="36933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1:</a:t>
                  </a:r>
                  <a:r>
                    <a:rPr lang="ar-LB" dirty="0"/>
                    <a:t> </a:t>
                  </a:r>
                  <a:r>
                    <a:rPr lang="en-US" dirty="0" smtClean="0"/>
                    <a:t>4</a:t>
                  </a:r>
                  <a:r>
                    <a:rPr lang="en-US" dirty="0"/>
                    <a:t>0</a:t>
                  </a:r>
                  <a:r>
                    <a:rPr lang="en-US" dirty="0" smtClean="0"/>
                    <a:t>00</a:t>
                  </a:r>
                  <a:endParaRPr lang="en-US" dirty="0"/>
                </a:p>
              </p:txBody>
            </p:sp>
          </p:grpSp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19512" y="4570135"/>
              <a:ext cx="1567350" cy="20779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227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53023" y="276726"/>
            <a:ext cx="11785407" cy="6471332"/>
            <a:chOff x="153023" y="276726"/>
            <a:chExt cx="11785407" cy="647133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5" t="3540" r="9364" b="5652"/>
            <a:stretch/>
          </p:blipFill>
          <p:spPr>
            <a:xfrm>
              <a:off x="168442" y="276726"/>
              <a:ext cx="9926053" cy="6424863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153023" y="281392"/>
              <a:ext cx="11785407" cy="6466666"/>
              <a:chOff x="153023" y="281392"/>
              <a:chExt cx="11785407" cy="6466666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153023" y="281392"/>
                <a:ext cx="9980953" cy="646666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9349013" y="319491"/>
                <a:ext cx="2589417" cy="6428567"/>
                <a:chOff x="9349013" y="319491"/>
                <a:chExt cx="2589417" cy="6428567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49013" y="319491"/>
                  <a:ext cx="765914" cy="1482069"/>
                </a:xfrm>
                <a:prstGeom prst="rect">
                  <a:avLst/>
                </a:prstGeom>
              </p:spPr>
            </p:pic>
            <p:sp>
              <p:nvSpPr>
                <p:cNvPr id="8" name="Rectangle 7"/>
                <p:cNvSpPr/>
                <p:nvPr/>
              </p:nvSpPr>
              <p:spPr>
                <a:xfrm>
                  <a:off x="10381341" y="3305369"/>
                  <a:ext cx="1443691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الشارع الرئيسي القديم</a:t>
                  </a:r>
                  <a:endParaRPr lang="en-US" dirty="0"/>
                </a:p>
              </p:txBody>
            </p:sp>
            <p:pic>
              <p:nvPicPr>
                <p:cNvPr id="9" name="Picture 8"/>
                <p:cNvPicPr/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" t="14394" r="1673" b="12366"/>
                <a:stretch/>
              </p:blipFill>
              <p:spPr bwMode="auto">
                <a:xfrm>
                  <a:off x="10629957" y="1801560"/>
                  <a:ext cx="1136043" cy="1503809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pic>
              <p:nvPicPr>
                <p:cNvPr id="10" name="Picture 9"/>
                <p:cNvPicPr/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513398" y="319491"/>
                  <a:ext cx="1179579" cy="1304478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10267942" y="6378726"/>
                  <a:ext cx="1670488" cy="36933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1:3500</a:t>
                  </a:r>
                  <a:endParaRPr lang="en-US" dirty="0"/>
                </a:p>
              </p:txBody>
            </p:sp>
          </p:grp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381341" y="4809178"/>
              <a:ext cx="1518318" cy="11320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154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241543" y="564270"/>
            <a:ext cx="28488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المشاريع المقترحة: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97899" y="564270"/>
            <a:ext cx="7126828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lvl="0" indent="-685800" algn="ct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ستاد رياضي.</a:t>
            </a:r>
            <a:endParaRPr lang="en-US" sz="4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685800" lvl="0" indent="-685800" algn="ct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مطعم و إعادة ترميم مدخله.</a:t>
            </a:r>
          </a:p>
          <a:p>
            <a:pPr marL="685800" lvl="0" indent="-685800" algn="ct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نزلات.</a:t>
            </a:r>
          </a:p>
          <a:p>
            <a:pPr marL="685800" lvl="0" indent="-685800" algn="ct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حديقة عامة.</a:t>
            </a:r>
          </a:p>
          <a:p>
            <a:pPr marL="685800" lvl="0" indent="-685800" algn="ct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إعادة إحياء الشارع الرئيسي القديم.</a:t>
            </a:r>
          </a:p>
          <a:p>
            <a:pPr marL="685800" lvl="0" indent="-685800" algn="ctr" rtl="1">
              <a:buFont typeface="Arial" panose="020B0604020202020204" pitchFamily="34" charset="0"/>
              <a:buChar char="•"/>
            </a:pPr>
            <a:r>
              <a:rPr lang="ar-LB" sz="4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ترميم ساحةالمضافة المتكونة من (حوش دار حمدان و دار كايد و دار الحلو و حوش دار ملحس و دار جلاد).</a:t>
            </a:r>
            <a:endParaRPr lang="en-US" sz="4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8827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492" y="4200788"/>
            <a:ext cx="438150" cy="466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924" y="4219838"/>
            <a:ext cx="447675" cy="4476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917" y="760907"/>
            <a:ext cx="466725" cy="438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429" y="2568954"/>
            <a:ext cx="466725" cy="476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729" y="2588004"/>
            <a:ext cx="419100" cy="457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17" y="738623"/>
            <a:ext cx="438150" cy="4572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57351" y="807352"/>
            <a:ext cx="4375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b="1" dirty="0" smtClean="0"/>
              <a:t>موقف باصات و سيارات + مركز سياحي و إستعلامات.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6833539" y="2568954"/>
            <a:ext cx="43753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0" indent="-685800" algn="ctr" rtl="1">
              <a:buFont typeface="Arial" panose="020B0604020202020204" pitchFamily="34" charset="0"/>
              <a:buChar char="•"/>
            </a:pPr>
            <a:r>
              <a:rPr lang="ar-LB" b="1" dirty="0">
                <a:latin typeface="Arial" panose="020B0604020202020204" pitchFamily="34" charset="0"/>
                <a:cs typeface="Arial" panose="020B0604020202020204" pitchFamily="34" charset="0"/>
              </a:rPr>
              <a:t>ترميم </a:t>
            </a:r>
            <a:r>
              <a:rPr lang="ar-LB" b="1" dirty="0" smtClean="0">
                <a:latin typeface="Arial" panose="020B0604020202020204" pitchFamily="34" charset="0"/>
                <a:cs typeface="Arial" panose="020B0604020202020204" pitchFamily="34" charset="0"/>
              </a:rPr>
              <a:t>ساحة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LB" b="1" dirty="0" smtClean="0">
                <a:latin typeface="Arial" panose="020B0604020202020204" pitchFamily="34" charset="0"/>
                <a:cs typeface="Arial" panose="020B0604020202020204" pitchFamily="34" charset="0"/>
              </a:rPr>
              <a:t>المضافة </a:t>
            </a:r>
            <a:r>
              <a:rPr lang="ar-LB" b="1" dirty="0">
                <a:latin typeface="Arial" panose="020B0604020202020204" pitchFamily="34" charset="0"/>
                <a:cs typeface="Arial" panose="020B0604020202020204" pitchFamily="34" charset="0"/>
              </a:rPr>
              <a:t>المتكونة من (حوش دار حمدان و دار كايد و دار الحلو و حوش دار ملحس و دار جلاد).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8971" y="4318237"/>
            <a:ext cx="4375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ستاد رياضي.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28971" y="747118"/>
            <a:ext cx="4375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إعادةترميم</a:t>
            </a:r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القصر و </a:t>
            </a:r>
            <a:r>
              <a:rPr lang="ar-LB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إستخدامه</a:t>
            </a:r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كمتحف يبين تاريخ  القرية.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833539" y="4282516"/>
            <a:ext cx="4375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إعادة ترميم القصر</a:t>
            </a:r>
            <a:r>
              <a:rPr lang="en-US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القصراوي و تأهيل مدخله و إستخدامه كمطعم.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94339" y="5638431"/>
            <a:ext cx="4375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محل مخصص لتخييم</a:t>
            </a: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931531" y="-2274"/>
            <a:ext cx="2964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المشاريع المقترحة لإعادة إحياء القرية</a:t>
            </a:r>
          </a:p>
          <a:p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204" y="5594497"/>
            <a:ext cx="466725" cy="4572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94339" y="2663024"/>
            <a:ext cx="4375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إعادة ترميم البيوت المهجورة القابلة للترميم، و عملها كنزلات لإعادة إحياء و إنعاش البلدة.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686" y="5642797"/>
            <a:ext cx="438150" cy="42862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833539" y="5672443"/>
            <a:ext cx="4375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rtl="1">
              <a:buFont typeface="Arial" panose="020B0604020202020204" pitchFamily="34" charset="0"/>
              <a:buChar char="•"/>
            </a:pPr>
            <a:r>
              <a:rPr lang="ar-LB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حديقة عامة للقرية.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37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6" grpId="0"/>
      <p:bldP spid="2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496505" y="0"/>
            <a:ext cx="162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البلدة القديمة: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988" y="338404"/>
            <a:ext cx="12165012" cy="6443136"/>
            <a:chOff x="26988" y="338404"/>
            <a:chExt cx="12165012" cy="64431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88" y="338404"/>
              <a:ext cx="10058400" cy="6406804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14394" r="1673" b="12366"/>
            <a:stretch/>
          </p:blipFill>
          <p:spPr bwMode="auto">
            <a:xfrm>
              <a:off x="10136923" y="451023"/>
              <a:ext cx="950597" cy="121474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9055" y="564230"/>
              <a:ext cx="997741" cy="988328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9350736" y="345435"/>
              <a:ext cx="2841264" cy="6436105"/>
              <a:chOff x="9345381" y="345435"/>
              <a:chExt cx="2841264" cy="643610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9345381" y="345435"/>
                <a:ext cx="2238396" cy="6436105"/>
                <a:chOff x="9345381" y="345435"/>
                <a:chExt cx="2238396" cy="6436105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345381" y="345435"/>
                  <a:ext cx="731776" cy="1483280"/>
                </a:xfrm>
                <a:prstGeom prst="rect">
                  <a:avLst/>
                </a:prstGeom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9985111" y="6412208"/>
                  <a:ext cx="1598666" cy="36933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1:6,175</a:t>
                  </a:r>
                  <a:endParaRPr lang="en-US" dirty="0"/>
                </a:p>
              </p:txBody>
            </p:sp>
          </p:grpSp>
          <p:sp>
            <p:nvSpPr>
              <p:cNvPr id="24" name="Rectangle 23"/>
              <p:cNvSpPr/>
              <p:nvPr/>
            </p:nvSpPr>
            <p:spPr>
              <a:xfrm>
                <a:off x="9985111" y="1633370"/>
                <a:ext cx="220153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ar-LB" b="1" dirty="0" smtClean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المسار و المشاريع المقترحة لإعادة إحياء القرية</a:t>
                </a:r>
              </a:p>
              <a:p>
                <a:pPr algn="ctr"/>
                <a:endParaRPr lang="en-US" dirty="0"/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5354" y="338404"/>
            <a:ext cx="10080033" cy="638290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66" y="2684866"/>
            <a:ext cx="466725" cy="4381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684" y="2322903"/>
            <a:ext cx="438150" cy="4572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642" y="3235243"/>
            <a:ext cx="419100" cy="457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156" y="2697618"/>
            <a:ext cx="466725" cy="47625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448" y="3150495"/>
            <a:ext cx="438150" cy="46672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660" y="2033772"/>
            <a:ext cx="447675" cy="4476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253" y="2921895"/>
            <a:ext cx="466725" cy="4572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190" y="2997118"/>
            <a:ext cx="466725" cy="476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661" y="3541806"/>
            <a:ext cx="438150" cy="42862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3944" y="2279701"/>
            <a:ext cx="466725" cy="438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51674" y="2257610"/>
            <a:ext cx="1427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LB" sz="1200" dirty="0"/>
              <a:t>موقف باصات و سيارات + مركز سياحي و إستعلامات.</a:t>
            </a:r>
            <a:endParaRPr lang="en-US" sz="12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8231" y="2820573"/>
            <a:ext cx="438150" cy="4572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9984992" y="2869489"/>
            <a:ext cx="1804686" cy="463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LB" sz="1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إعادةترميم القصر و إستخدامه كمتحف يبين تاريخ  القرية.</a:t>
            </a:r>
            <a:endParaRPr lang="en-US" sz="12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1675" y="3405162"/>
            <a:ext cx="419100" cy="4572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348092" y="3495262"/>
            <a:ext cx="12602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LB" sz="1200" dirty="0" smtClean="0">
                <a:latin typeface="Arial" panose="020B0604020202020204" pitchFamily="34" charset="0"/>
              </a:rPr>
              <a:t>ترميم ساحة المضافة.</a:t>
            </a:r>
            <a:endParaRPr lang="en-US" sz="12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4547" y="3928005"/>
            <a:ext cx="466725" cy="4762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177061" y="4034292"/>
            <a:ext cx="15520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ترميم </a:t>
            </a:r>
            <a:r>
              <a:rPr lang="ar-LB" sz="1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البيوت القابلة للترميم.</a:t>
            </a:r>
            <a:endParaRPr lang="en-US" sz="12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862" y="4441005"/>
            <a:ext cx="438150" cy="46672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313523" y="4533185"/>
            <a:ext cx="12426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1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ترميم قصر القصراوي.</a:t>
            </a:r>
            <a:endParaRPr lang="en-US" sz="12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3944" y="4926610"/>
            <a:ext cx="447675" cy="44767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4142" y="5401995"/>
            <a:ext cx="466725" cy="4572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260" y="5915690"/>
            <a:ext cx="438150" cy="428625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10693020" y="4946251"/>
            <a:ext cx="7889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1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ستاد رياضي.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10669194" y="5472696"/>
            <a:ext cx="8178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1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حديقة عامة.</a:t>
            </a:r>
            <a:endParaRPr lang="en-US" sz="1200" dirty="0"/>
          </a:p>
        </p:txBody>
      </p:sp>
      <p:sp>
        <p:nvSpPr>
          <p:cNvPr id="47" name="Rectangle 46"/>
          <p:cNvSpPr/>
          <p:nvPr/>
        </p:nvSpPr>
        <p:spPr>
          <a:xfrm>
            <a:off x="10678592" y="5983292"/>
            <a:ext cx="8739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LB" sz="1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منطقة تخييم.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7514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8" grpId="0"/>
      <p:bldP spid="11" grpId="0"/>
      <p:bldP spid="12" grpId="0"/>
      <p:bldP spid="15" grpId="0"/>
      <p:bldP spid="45" grpId="0"/>
      <p:bldP spid="46" grpId="0"/>
      <p:bldP spid="4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9107" y="2004653"/>
            <a:ext cx="4637808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ترميم المضافة القديمة. </a:t>
            </a:r>
          </a:p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سوق فلسطيني. </a:t>
            </a:r>
          </a:p>
          <a:p>
            <a:pPr marL="685800" indent="-685800" algn="ctr" rtl="1">
              <a:buFont typeface="Arial" panose="020B0604020202020204" pitchFamily="34" charset="0"/>
              <a:buChar char="•"/>
            </a:pPr>
            <a:r>
              <a:rPr lang="ar-LB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متحف </a:t>
            </a:r>
            <a:r>
              <a:rPr lang="ar-LB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يوضح تاريخ </a:t>
            </a:r>
            <a:r>
              <a:rPr lang="ar-LB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القرية.</a:t>
            </a:r>
            <a:endParaRPr lang="en-US" sz="5400" dirty="0"/>
          </a:p>
        </p:txBody>
      </p:sp>
      <p:sp>
        <p:nvSpPr>
          <p:cNvPr id="5" name="Rectangle 4"/>
          <p:cNvSpPr/>
          <p:nvPr/>
        </p:nvSpPr>
        <p:spPr>
          <a:xfrm>
            <a:off x="9241543" y="564270"/>
            <a:ext cx="28488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LB" sz="6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المشاريع المقترحة:</a:t>
            </a:r>
            <a:endParaRPr lang="en-US" sz="6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711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219919" y="262128"/>
            <a:ext cx="11689099" cy="6335459"/>
            <a:chOff x="219919" y="262128"/>
            <a:chExt cx="11689099" cy="6335459"/>
          </a:xfrm>
        </p:grpSpPr>
        <p:grpSp>
          <p:nvGrpSpPr>
            <p:cNvPr id="45" name="Group 44"/>
            <p:cNvGrpSpPr/>
            <p:nvPr/>
          </p:nvGrpSpPr>
          <p:grpSpPr>
            <a:xfrm>
              <a:off x="219919" y="262128"/>
              <a:ext cx="11689099" cy="6335459"/>
              <a:chOff x="0" y="898735"/>
              <a:chExt cx="11689099" cy="6335459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878"/>
              <a:stretch/>
            </p:blipFill>
            <p:spPr>
              <a:xfrm>
                <a:off x="28591" y="1462179"/>
                <a:ext cx="9869553" cy="5314905"/>
              </a:xfrm>
              <a:prstGeom prst="rect">
                <a:avLst/>
              </a:prstGeom>
            </p:spPr>
          </p:pic>
          <p:grpSp>
            <p:nvGrpSpPr>
              <p:cNvPr id="2" name="Group 1"/>
              <p:cNvGrpSpPr/>
              <p:nvPr/>
            </p:nvGrpSpPr>
            <p:grpSpPr>
              <a:xfrm>
                <a:off x="0" y="898735"/>
                <a:ext cx="11689099" cy="6335459"/>
                <a:chOff x="0" y="898735"/>
                <a:chExt cx="11689099" cy="6335459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0" y="1433153"/>
                  <a:ext cx="9939574" cy="5314905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152945" y="1462179"/>
                  <a:ext cx="765914" cy="1482069"/>
                </a:xfrm>
                <a:prstGeom prst="rect">
                  <a:avLst/>
                </a:prstGeom>
              </p:spPr>
            </p:pic>
            <p:sp>
              <p:nvSpPr>
                <p:cNvPr id="10" name="Rectangle 9"/>
                <p:cNvSpPr/>
                <p:nvPr/>
              </p:nvSpPr>
              <p:spPr>
                <a:xfrm>
                  <a:off x="4190297" y="1034795"/>
                  <a:ext cx="150874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ar-LB" b="1" dirty="0" smtClean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المشاريع المقترحة</a:t>
                  </a:r>
                  <a:endParaRPr lang="en-US" dirty="0"/>
                </a:p>
              </p:txBody>
            </p:sp>
            <p:pic>
              <p:nvPicPr>
                <p:cNvPr id="11" name="Picture 10"/>
                <p:cNvPicPr/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" t="14394" r="1673" b="12366"/>
                <a:stretch/>
              </p:blipFill>
              <p:spPr bwMode="auto">
                <a:xfrm>
                  <a:off x="10553056" y="2380804"/>
                  <a:ext cx="1136043" cy="1503809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pic>
              <p:nvPicPr>
                <p:cNvPr id="12" name="Picture 11"/>
                <p:cNvPicPr/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436497" y="898735"/>
                  <a:ext cx="1179579" cy="1304478"/>
                </a:xfrm>
                <a:prstGeom prst="rect">
                  <a:avLst/>
                </a:prstGeom>
              </p:spPr>
            </p:pic>
            <p:sp>
              <p:nvSpPr>
                <p:cNvPr id="13" name="TextBox 12"/>
                <p:cNvSpPr txBox="1"/>
                <p:nvPr/>
              </p:nvSpPr>
              <p:spPr>
                <a:xfrm>
                  <a:off x="10018611" y="6864862"/>
                  <a:ext cx="1670488" cy="36933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1:</a:t>
                  </a:r>
                  <a:r>
                    <a:rPr lang="ar-LB" dirty="0"/>
                    <a:t> </a:t>
                  </a:r>
                  <a:r>
                    <a:rPr lang="ar-LB" dirty="0" smtClean="0"/>
                    <a:t>600</a:t>
                  </a:r>
                  <a:endParaRPr lang="en-US" dirty="0"/>
                </a:p>
              </p:txBody>
            </p:sp>
          </p:grpSp>
        </p:grp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545995" y="3677523"/>
              <a:ext cx="1290000" cy="1447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881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9887730" y="-61371"/>
            <a:ext cx="2380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LB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المشاريع و التدخلات:</a:t>
            </a:r>
            <a:endParaRPr lang="en-US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94" r="1673" b="12366"/>
          <a:stretch/>
        </p:blipFill>
        <p:spPr bwMode="auto">
          <a:xfrm>
            <a:off x="10136923" y="451023"/>
            <a:ext cx="950597" cy="12147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9055" y="564230"/>
            <a:ext cx="997741" cy="98832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354" y="338404"/>
            <a:ext cx="12186646" cy="6443136"/>
            <a:chOff x="5354" y="338404"/>
            <a:chExt cx="12186646" cy="644313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70" y="345435"/>
              <a:ext cx="10058400" cy="640680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50736" y="345435"/>
              <a:ext cx="731776" cy="148328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0136922" y="6412208"/>
              <a:ext cx="1452209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1:6,175</a:t>
              </a:r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990466" y="1633370"/>
              <a:ext cx="220153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LB" b="1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المسار و المشاريع المقترحة لإعادة إحياء القرية</a:t>
              </a:r>
            </a:p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354" y="338404"/>
              <a:ext cx="10080033" cy="638290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30067" y="2342986"/>
              <a:ext cx="1496106" cy="4069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329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56253" y="104172"/>
            <a:ext cx="3171464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000" dirty="0" smtClean="0">
                <a:solidFill>
                  <a:schemeClr val="tx1"/>
                </a:solidFill>
              </a:rPr>
              <a:t>منهجية العمل 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62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55693" y="2321004"/>
            <a:ext cx="965841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ar-LB" sz="13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شكرا لكم لحسن إستماعكم</a:t>
            </a:r>
            <a:endParaRPr lang="en-US" sz="13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400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56253" y="104172"/>
            <a:ext cx="3171464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000" dirty="0" smtClean="0">
                <a:solidFill>
                  <a:schemeClr val="tx1"/>
                </a:solidFill>
              </a:rPr>
              <a:t>منهجية العمل </a:t>
            </a:r>
            <a:endParaRPr lang="en-US" sz="4000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560689" y="1331091"/>
            <a:ext cx="2488557" cy="1911651"/>
            <a:chOff x="9560689" y="1331091"/>
            <a:chExt cx="2488557" cy="1911651"/>
          </a:xfrm>
        </p:grpSpPr>
        <p:sp>
          <p:nvSpPr>
            <p:cNvPr id="3" name="Rounded Rectangle 2"/>
            <p:cNvSpPr/>
            <p:nvPr/>
          </p:nvSpPr>
          <p:spPr>
            <a:xfrm>
              <a:off x="9653286" y="1331091"/>
              <a:ext cx="2395960" cy="113431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2800" dirty="0" smtClean="0">
                  <a:solidFill>
                    <a:schemeClr val="tx1"/>
                  </a:solidFill>
                </a:rPr>
                <a:t>تجميع البيانات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803757" y="2534856"/>
              <a:ext cx="20950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LB" sz="2000" b="1" dirty="0" smtClean="0"/>
                <a:t>دراسات سابقة</a:t>
              </a:r>
            </a:p>
            <a:p>
              <a:pPr algn="ctr"/>
              <a:r>
                <a:rPr lang="ar-LB" sz="2000" b="1" dirty="0" smtClean="0"/>
                <a:t>عمل و زيارات ميدانية</a:t>
              </a:r>
              <a:endParaRPr lang="en-US" sz="2000" b="1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58735" y="2534856"/>
              <a:ext cx="354778" cy="38703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0689" y="2811924"/>
              <a:ext cx="376177" cy="3761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669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56253" y="104172"/>
            <a:ext cx="3171464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000" dirty="0" smtClean="0">
                <a:solidFill>
                  <a:schemeClr val="tx1"/>
                </a:solidFill>
              </a:rPr>
              <a:t>منهجية العمل 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653286" y="1331091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dirty="0" smtClean="0">
                <a:solidFill>
                  <a:schemeClr val="tx1"/>
                </a:solidFill>
              </a:rPr>
              <a:t>تجميع البيانات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03757" y="2534856"/>
            <a:ext cx="209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2000" b="1" dirty="0" smtClean="0"/>
              <a:t>دراسات سابقة</a:t>
            </a:r>
          </a:p>
          <a:p>
            <a:pPr algn="ctr"/>
            <a:r>
              <a:rPr lang="ar-LB" sz="2000" b="1" dirty="0" smtClean="0"/>
              <a:t>عمل و زيارات ميدانية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8735" y="2534856"/>
            <a:ext cx="354778" cy="3870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689" y="2811924"/>
            <a:ext cx="376177" cy="376177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0800000">
            <a:off x="8333772" y="1533646"/>
            <a:ext cx="1226917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863312" y="1331091"/>
            <a:ext cx="2458163" cy="2525108"/>
            <a:chOff x="5863312" y="1331091"/>
            <a:chExt cx="2458163" cy="2525108"/>
          </a:xfrm>
        </p:grpSpPr>
        <p:sp>
          <p:nvSpPr>
            <p:cNvPr id="11" name="Rounded Rectangle 10"/>
            <p:cNvSpPr/>
            <p:nvPr/>
          </p:nvSpPr>
          <p:spPr>
            <a:xfrm>
              <a:off x="5863312" y="1331091"/>
              <a:ext cx="2395960" cy="113431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LB" sz="2800" dirty="0" smtClean="0">
                  <a:solidFill>
                    <a:schemeClr val="tx1"/>
                  </a:solidFill>
                </a:rPr>
                <a:t>تحليل البيانات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0" t="14764" r="1394" b="13404"/>
            <a:stretch/>
          </p:blipFill>
          <p:spPr>
            <a:xfrm>
              <a:off x="5970007" y="2593646"/>
              <a:ext cx="1046953" cy="49771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9" t="15916" r="2544" b="20853"/>
            <a:stretch/>
          </p:blipFill>
          <p:spPr>
            <a:xfrm>
              <a:off x="6399365" y="3219595"/>
              <a:ext cx="1069204" cy="45141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8494" y="2519033"/>
              <a:ext cx="1009997" cy="646939"/>
            </a:xfrm>
            <a:prstGeom prst="rect">
              <a:avLst/>
            </a:prstGeom>
          </p:spPr>
        </p:pic>
        <p:graphicFrame>
          <p:nvGraphicFramePr>
            <p:cNvPr id="16" name="Chart 15"/>
            <p:cNvGraphicFramePr/>
            <p:nvPr>
              <p:extLst>
                <p:ext uri="{D42A27DB-BD31-4B8C-83A1-F6EECF244321}">
                  <p14:modId xmlns:p14="http://schemas.microsoft.com/office/powerpoint/2010/main" val="1423883773"/>
                </p:ext>
              </p:extLst>
            </p:nvPr>
          </p:nvGraphicFramePr>
          <p:xfrm>
            <a:off x="7468569" y="3091357"/>
            <a:ext cx="852906" cy="7648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300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56253" y="104172"/>
            <a:ext cx="3171464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000" dirty="0" smtClean="0">
                <a:solidFill>
                  <a:schemeClr val="tx1"/>
                </a:solidFill>
              </a:rPr>
              <a:t>منهجية العمل 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653286" y="1331091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dirty="0" smtClean="0">
                <a:solidFill>
                  <a:schemeClr val="tx1"/>
                </a:solidFill>
              </a:rPr>
              <a:t>تجميع البيانات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03757" y="2534856"/>
            <a:ext cx="209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2000" b="1" dirty="0" smtClean="0"/>
              <a:t>دراسات سابقة</a:t>
            </a:r>
          </a:p>
          <a:p>
            <a:pPr algn="ctr"/>
            <a:r>
              <a:rPr lang="ar-LB" sz="2000" b="1" dirty="0" smtClean="0"/>
              <a:t>عمل و زيارات ميدانية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8735" y="2534856"/>
            <a:ext cx="354778" cy="3870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689" y="2811924"/>
            <a:ext cx="376177" cy="376177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0800000">
            <a:off x="8333772" y="1533646"/>
            <a:ext cx="1226917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863312" y="1331091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dirty="0" smtClean="0">
                <a:solidFill>
                  <a:schemeClr val="tx1"/>
                </a:solidFill>
              </a:rPr>
              <a:t>تحليل البيانات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t="14764" r="1394" b="13404"/>
          <a:stretch/>
        </p:blipFill>
        <p:spPr>
          <a:xfrm>
            <a:off x="5970007" y="2593646"/>
            <a:ext cx="1046953" cy="4977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 t="15916" r="2544" b="20853"/>
          <a:stretch/>
        </p:blipFill>
        <p:spPr>
          <a:xfrm>
            <a:off x="6399365" y="3219595"/>
            <a:ext cx="1069204" cy="4514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494" y="2519033"/>
            <a:ext cx="1009997" cy="646939"/>
          </a:xfrm>
          <a:prstGeom prst="rect">
            <a:avLst/>
          </a:prstGeom>
        </p:spPr>
      </p:pic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1562904617"/>
              </p:ext>
            </p:extLst>
          </p:nvPr>
        </p:nvGraphicFramePr>
        <p:xfrm>
          <a:off x="7468569" y="3091357"/>
          <a:ext cx="852906" cy="76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" name="Right Arrow 13"/>
          <p:cNvSpPr/>
          <p:nvPr/>
        </p:nvSpPr>
        <p:spPr>
          <a:xfrm rot="10800000">
            <a:off x="4550323" y="1533646"/>
            <a:ext cx="1226917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054925" y="1331088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>
                <a:solidFill>
                  <a:schemeClr val="tx1"/>
                </a:solidFill>
              </a:rPr>
              <a:t>المؤشرات الإيجابية و السلبية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6163" y="2519033"/>
            <a:ext cx="1958524" cy="86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9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4456253" y="104172"/>
            <a:ext cx="3171464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000" dirty="0" smtClean="0">
                <a:solidFill>
                  <a:schemeClr val="tx1"/>
                </a:solidFill>
              </a:rPr>
              <a:t>منهجية العمل 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653286" y="1331091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dirty="0" smtClean="0">
                <a:solidFill>
                  <a:schemeClr val="tx1"/>
                </a:solidFill>
              </a:rPr>
              <a:t>تجميع البيانات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03757" y="2534856"/>
            <a:ext cx="209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sz="2000" b="1" dirty="0" smtClean="0"/>
              <a:t>دراسات سابقة</a:t>
            </a:r>
          </a:p>
          <a:p>
            <a:pPr algn="ctr"/>
            <a:r>
              <a:rPr lang="ar-LB" sz="2000" b="1" dirty="0" smtClean="0"/>
              <a:t>عمل و زيارات ميدانية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8735" y="2534856"/>
            <a:ext cx="354778" cy="3870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689" y="2811924"/>
            <a:ext cx="376177" cy="376177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0800000">
            <a:off x="8333772" y="1533646"/>
            <a:ext cx="1226917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863312" y="1331091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dirty="0" smtClean="0">
                <a:solidFill>
                  <a:schemeClr val="tx1"/>
                </a:solidFill>
              </a:rPr>
              <a:t>تحليل البيانات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t="14764" r="1394" b="13404"/>
          <a:stretch/>
        </p:blipFill>
        <p:spPr>
          <a:xfrm>
            <a:off x="5970007" y="2593646"/>
            <a:ext cx="1046953" cy="4977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 t="15916" r="2544" b="20853"/>
          <a:stretch/>
        </p:blipFill>
        <p:spPr>
          <a:xfrm>
            <a:off x="6399365" y="3219595"/>
            <a:ext cx="1069204" cy="4514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494" y="2519033"/>
            <a:ext cx="1009997" cy="646939"/>
          </a:xfrm>
          <a:prstGeom prst="rect">
            <a:avLst/>
          </a:prstGeom>
        </p:spPr>
      </p:pic>
      <p:graphicFrame>
        <p:nvGraphicFramePr>
          <p:cNvPr id="16" name="Chart 15"/>
          <p:cNvGraphicFramePr/>
          <p:nvPr>
            <p:extLst/>
          </p:nvPr>
        </p:nvGraphicFramePr>
        <p:xfrm>
          <a:off x="7468569" y="3091357"/>
          <a:ext cx="852906" cy="76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" name="Right Arrow 13"/>
          <p:cNvSpPr/>
          <p:nvPr/>
        </p:nvSpPr>
        <p:spPr>
          <a:xfrm rot="10800000">
            <a:off x="4550323" y="1533646"/>
            <a:ext cx="1226917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054925" y="1331088"/>
            <a:ext cx="2395960" cy="11343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>
                <a:solidFill>
                  <a:schemeClr val="tx1"/>
                </a:solidFill>
              </a:rPr>
              <a:t>المؤشرات الإيجابية و السلبية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6163" y="2519033"/>
            <a:ext cx="1958524" cy="865646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 rot="5400000">
            <a:off x="2744323" y="3464643"/>
            <a:ext cx="902201" cy="72920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2054925" y="4333971"/>
            <a:ext cx="2119762" cy="6524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400" dirty="0" smtClean="0">
                <a:solidFill>
                  <a:schemeClr val="tx1"/>
                </a:solidFill>
              </a:rPr>
              <a:t>الإحتياجات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781" y="4399469"/>
            <a:ext cx="318144" cy="52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53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</TotalTime>
  <Words>1128</Words>
  <Application>Microsoft Office PowerPoint</Application>
  <PresentationFormat>Widescreen</PresentationFormat>
  <Paragraphs>277</Paragraphs>
  <Slides>50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Arabic Typesetting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modified xsi:type="dcterms:W3CDTF">2019-05-25T13:16:19Z</dcterms:modified>
</cp:coreProperties>
</file>