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3" r:id="rId1"/>
  </p:sldMasterIdLst>
  <p:sldIdLst>
    <p:sldId id="256" r:id="rId2"/>
    <p:sldId id="258" r:id="rId3"/>
    <p:sldId id="259" r:id="rId4"/>
    <p:sldId id="260" r:id="rId5"/>
    <p:sldId id="261" r:id="rId6"/>
    <p:sldId id="262" r:id="rId7"/>
    <p:sldId id="263" r:id="rId8"/>
    <p:sldId id="264" r:id="rId9"/>
    <p:sldId id="267" r:id="rId10"/>
    <p:sldId id="268" r:id="rId11"/>
    <p:sldId id="266" r:id="rId12"/>
    <p:sldId id="319" r:id="rId13"/>
    <p:sldId id="265" r:id="rId14"/>
    <p:sldId id="310" r:id="rId15"/>
    <p:sldId id="269" r:id="rId16"/>
    <p:sldId id="270" r:id="rId17"/>
    <p:sldId id="279" r:id="rId18"/>
    <p:sldId id="318" r:id="rId19"/>
    <p:sldId id="312" r:id="rId20"/>
    <p:sldId id="313" r:id="rId21"/>
    <p:sldId id="282" r:id="rId22"/>
    <p:sldId id="314" r:id="rId23"/>
    <p:sldId id="315" r:id="rId24"/>
    <p:sldId id="283" r:id="rId25"/>
    <p:sldId id="317" r:id="rId26"/>
    <p:sldId id="284" r:id="rId27"/>
    <p:sldId id="285" r:id="rId28"/>
    <p:sldId id="287" r:id="rId29"/>
    <p:sldId id="278" r:id="rId30"/>
    <p:sldId id="290" r:id="rId31"/>
    <p:sldId id="291" r:id="rId32"/>
    <p:sldId id="292" r:id="rId33"/>
    <p:sldId id="293" r:id="rId34"/>
    <p:sldId id="294" r:id="rId35"/>
    <p:sldId id="349" r:id="rId36"/>
    <p:sldId id="346" r:id="rId37"/>
    <p:sldId id="316" r:id="rId38"/>
    <p:sldId id="301" r:id="rId39"/>
    <p:sldId id="304" r:id="rId40"/>
    <p:sldId id="306" r:id="rId41"/>
    <p:sldId id="351" r:id="rId42"/>
    <p:sldId id="320" r:id="rId43"/>
    <p:sldId id="321" r:id="rId44"/>
    <p:sldId id="322" r:id="rId45"/>
    <p:sldId id="323" r:id="rId46"/>
    <p:sldId id="324" r:id="rId47"/>
    <p:sldId id="345" r:id="rId48"/>
    <p:sldId id="327" r:id="rId49"/>
    <p:sldId id="328" r:id="rId50"/>
    <p:sldId id="329" r:id="rId51"/>
    <p:sldId id="350" r:id="rId52"/>
    <p:sldId id="334" r:id="rId53"/>
    <p:sldId id="336" r:id="rId54"/>
    <p:sldId id="335" r:id="rId55"/>
    <p:sldId id="330" r:id="rId56"/>
    <p:sldId id="337" r:id="rId57"/>
    <p:sldId id="339" r:id="rId58"/>
    <p:sldId id="340" r:id="rId59"/>
    <p:sldId id="342" r:id="rId60"/>
    <p:sldId id="325" r:id="rId61"/>
    <p:sldId id="344" r:id="rId62"/>
    <p:sldId id="309" r:id="rId6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073" autoAdjust="0"/>
    <p:restoredTop sz="94669" autoAdjust="0"/>
  </p:normalViewPr>
  <p:slideViewPr>
    <p:cSldViewPr>
      <p:cViewPr varScale="1">
        <p:scale>
          <a:sx n="78" d="100"/>
          <a:sy n="78" d="100"/>
        </p:scale>
        <p:origin x="185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48D1CB4-C21F-4332-9943-C8C1A3264131}" type="datetimeFigureOut">
              <a:rPr lang="ar-SA" smtClean="0"/>
              <a:t>09/10/1441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3097234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8D1CB4-C21F-4332-9943-C8C1A3264131}" type="datetimeFigureOut">
              <a:rPr lang="ar-SA" smtClean="0"/>
              <a:t>09/10/1441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918052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8D1CB4-C21F-4332-9943-C8C1A3264131}" type="datetimeFigureOut">
              <a:rPr lang="ar-SA" smtClean="0"/>
              <a:t>09/10/1441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A4D402-D76A-4EF0-A42F-698A52CF9ABC}" type="slidenum">
              <a:rPr lang="ar-SA" smtClean="0"/>
              <a:t>‹#›</a:t>
            </a:fld>
            <a:endParaRPr lang="ar-SA"/>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606037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8D1CB4-C21F-4332-9943-C8C1A3264131}" type="datetimeFigureOut">
              <a:rPr lang="ar-SA" smtClean="0"/>
              <a:t>09/10/1441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2918108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8D1CB4-C21F-4332-9943-C8C1A3264131}" type="datetimeFigureOut">
              <a:rPr lang="ar-SA" smtClean="0"/>
              <a:t>09/10/1441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A4D402-D76A-4EF0-A42F-698A52CF9ABC}" type="slidenum">
              <a:rPr lang="ar-SA" smtClean="0"/>
              <a:t>‹#›</a:t>
            </a:fld>
            <a:endParaRPr lang="ar-SA"/>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268505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8D1CB4-C21F-4332-9943-C8C1A3264131}" type="datetimeFigureOut">
              <a:rPr lang="ar-SA" smtClean="0"/>
              <a:t>09/10/1441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32748384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8D1CB4-C21F-4332-9943-C8C1A3264131}" type="datetimeFigureOut">
              <a:rPr lang="ar-SA" smtClean="0"/>
              <a:t>09/10/1441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1629034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8D1CB4-C21F-4332-9943-C8C1A3264131}" type="datetimeFigureOut">
              <a:rPr lang="ar-SA" smtClean="0"/>
              <a:t>09/10/1441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23101284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48D1CB4-C21F-4332-9943-C8C1A3264131}" type="datetimeFigureOut">
              <a:rPr lang="ar-SA" smtClean="0"/>
              <a:t>09/10/1441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A4D402-D76A-4EF0-A42F-698A52CF9ABC}" type="slidenum">
              <a:rPr lang="ar-SA" smtClean="0"/>
              <a:t>‹#›</a:t>
            </a:fld>
            <a:endParaRPr lang="ar-SA"/>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1143000" y="731520"/>
            <a:ext cx="6400800"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00158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8D1CB4-C21F-4332-9943-C8C1A3264131}" type="datetimeFigureOut">
              <a:rPr lang="ar-SA" smtClean="0"/>
              <a:t>09/10/1441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2487263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8D1CB4-C21F-4332-9943-C8C1A3264131}" type="datetimeFigureOut">
              <a:rPr lang="ar-SA" smtClean="0"/>
              <a:t>09/10/1441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1837678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48D1CB4-C21F-4332-9943-C8C1A3264131}" type="datetimeFigureOut">
              <a:rPr lang="ar-SA" smtClean="0"/>
              <a:t>09/10/1441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2106890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48D1CB4-C21F-4332-9943-C8C1A3264131}" type="datetimeFigureOut">
              <a:rPr lang="ar-SA" smtClean="0"/>
              <a:t>09/10/1441</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3727408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48D1CB4-C21F-4332-9943-C8C1A3264131}" type="datetimeFigureOut">
              <a:rPr lang="ar-SA" smtClean="0"/>
              <a:t>09/10/1441</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3640343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8D1CB4-C21F-4332-9943-C8C1A3264131}" type="datetimeFigureOut">
              <a:rPr lang="ar-SA" smtClean="0"/>
              <a:t>09/10/1441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598007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48D1CB4-C21F-4332-9943-C8C1A3264131}" type="datetimeFigureOut">
              <a:rPr lang="ar-SA" smtClean="0"/>
              <a:t>09/10/1441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4103852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48D1CB4-C21F-4332-9943-C8C1A3264131}" type="datetimeFigureOut">
              <a:rPr lang="ar-SA" smtClean="0"/>
              <a:t>09/10/1441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5A4D402-D76A-4EF0-A42F-698A52CF9ABC}" type="slidenum">
              <a:rPr lang="ar-SA" smtClean="0"/>
              <a:t>‹#›</a:t>
            </a:fld>
            <a:endParaRPr lang="ar-SA"/>
          </a:p>
        </p:txBody>
      </p:sp>
    </p:spTree>
    <p:extLst>
      <p:ext uri="{BB962C8B-B14F-4D97-AF65-F5344CB8AC3E}">
        <p14:creationId xmlns:p14="http://schemas.microsoft.com/office/powerpoint/2010/main" val="935145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48D1CB4-C21F-4332-9943-C8C1A3264131}" type="datetimeFigureOut">
              <a:rPr lang="ar-SA" smtClean="0"/>
              <a:t>09/10/1441</a:t>
            </a:fld>
            <a:endParaRPr lang="ar-SA"/>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E5A4D402-D76A-4EF0-A42F-698A52CF9ABC}" type="slidenum">
              <a:rPr lang="ar-SA" smtClean="0"/>
              <a:t>‹#›</a:t>
            </a:fld>
            <a:endParaRPr lang="ar-SA"/>
          </a:p>
        </p:txBody>
      </p:sp>
    </p:spTree>
    <p:extLst>
      <p:ext uri="{BB962C8B-B14F-4D97-AF65-F5344CB8AC3E}">
        <p14:creationId xmlns:p14="http://schemas.microsoft.com/office/powerpoint/2010/main" val="1737804630"/>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79" r:id="rId16"/>
    <p:sldLayoutId id="2147483780"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3" Type="http://schemas.openxmlformats.org/officeDocument/2006/relationships/slide" Target="slide58.xml"/><Relationship Id="rId2" Type="http://schemas.openxmlformats.org/officeDocument/2006/relationships/image" Target="../media/image58.png"/><Relationship Id="rId1" Type="http://schemas.openxmlformats.org/officeDocument/2006/relationships/slideLayout" Target="../slideLayouts/slideLayout17.xml"/><Relationship Id="rId4" Type="http://schemas.openxmlformats.org/officeDocument/2006/relationships/image" Target="../media/image58.png"/></Relationships>
</file>

<file path=ppt/slides/_rels/slide5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885107"/>
            <a:ext cx="7992888" cy="2047949"/>
          </a:xfrm>
        </p:spPr>
        <p:txBody>
          <a:bodyPr>
            <a:normAutofit fontScale="90000"/>
          </a:bodyPr>
          <a:lstStyle/>
          <a:p>
            <a:pPr marL="182880" indent="0" algn="ctr">
              <a:buNone/>
            </a:pPr>
            <a:r>
              <a:rPr lang="en-US" sz="2000" u="sng"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t>An-Najah National University</a:t>
            </a:r>
            <a:br>
              <a:rPr lang="en-US" sz="2000" u="sng"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br>
            <a:r>
              <a:rPr lang="en-US" sz="2000" u="sng"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t>Faculty Of Engineering</a:t>
            </a:r>
            <a:br>
              <a:rPr lang="en-US" sz="2000" u="sng"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br>
            <a:r>
              <a:rPr lang="en-US" sz="2000" u="sng"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t>Civil Engineering Department</a:t>
            </a:r>
            <a:br>
              <a:rPr lang="en-US" sz="2000" u="sng"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br>
            <a:r>
              <a:rPr lang="en-US" sz="2000" u="sng"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t>Graduation Project 2</a:t>
            </a:r>
            <a:br>
              <a:rPr lang="en-US" sz="3600" u="sng"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br>
            <a:br>
              <a:rPr lang="en-US" sz="3600" u="sng" dirty="0">
                <a:solidFill>
                  <a:schemeClr val="accent5">
                    <a:lumMod val="50000"/>
                  </a:schemeClr>
                </a:solidFill>
                <a:effectLst>
                  <a:outerShdw blurRad="63500" dist="38100" dir="5400000" algn="t" rotWithShape="0">
                    <a:prstClr val="black">
                      <a:alpha val="25000"/>
                    </a:prstClr>
                  </a:outerShdw>
                </a:effectLst>
                <a:latin typeface="Times New Roman" pitchFamily="18" charset="0"/>
                <a:cs typeface="Times New Roman" pitchFamily="18" charset="0"/>
              </a:rPr>
            </a:br>
            <a:r>
              <a:rPr lang="en-US" sz="2400" u="sng"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t>Analysis And Re-design Of  Water Distribution Network  and Design of Wastewater Collection System for Biddya</a:t>
            </a:r>
            <a:endParaRPr lang="ar-SA" sz="2400" dirty="0">
              <a:solidFill>
                <a:schemeClr val="tx1"/>
              </a:solidFill>
            </a:endParaRPr>
          </a:p>
        </p:txBody>
      </p:sp>
      <p:sp>
        <p:nvSpPr>
          <p:cNvPr id="3" name="Subtitle 2"/>
          <p:cNvSpPr>
            <a:spLocks noGrp="1"/>
          </p:cNvSpPr>
          <p:nvPr>
            <p:ph type="subTitle" idx="1"/>
          </p:nvPr>
        </p:nvSpPr>
        <p:spPr>
          <a:xfrm rot="10800000" flipV="1">
            <a:off x="1403648" y="4941168"/>
            <a:ext cx="6336704" cy="1512168"/>
          </a:xfrm>
        </p:spPr>
        <p:txBody>
          <a:bodyPr>
            <a:normAutofit fontScale="92500" lnSpcReduction="20000"/>
          </a:bodyPr>
          <a:lstStyle/>
          <a:p>
            <a:pPr lvl="0" algn="ctr" rtl="0">
              <a:spcAft>
                <a:spcPts val="0"/>
              </a:spcAft>
              <a:buClrTx/>
              <a:buSzTx/>
            </a:pPr>
            <a:r>
              <a:rPr lang="en-US" sz="2400" b="1" dirty="0">
                <a:solidFill>
                  <a:srgbClr val="2F5897"/>
                </a:solidFill>
                <a:effectLst>
                  <a:outerShdw blurRad="63500" dist="38100" dir="5400000" algn="t" rotWithShape="0">
                    <a:prstClr val="black">
                      <a:alpha val="25000"/>
                    </a:prstClr>
                  </a:outerShdw>
                </a:effectLst>
                <a:latin typeface="Times New Roman" pitchFamily="18" charset="0"/>
                <a:cs typeface="Times New Roman" pitchFamily="18" charset="0"/>
              </a:rPr>
              <a:t> </a:t>
            </a:r>
            <a:r>
              <a:rPr lang="en-US" sz="1900" b="1"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t>Prepared by: Amal Surakji</a:t>
            </a:r>
          </a:p>
          <a:p>
            <a:pPr lvl="0" algn="ctr" rtl="0">
              <a:spcAft>
                <a:spcPts val="0"/>
              </a:spcAft>
              <a:buClrTx/>
              <a:buSzTx/>
            </a:pPr>
            <a:r>
              <a:rPr lang="en-US" sz="1900" b="1"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t>                           Haya Salameh </a:t>
            </a:r>
          </a:p>
          <a:p>
            <a:pPr lvl="0" algn="ctr" rtl="0">
              <a:spcAft>
                <a:spcPts val="0"/>
              </a:spcAft>
              <a:buClrTx/>
              <a:buSzTx/>
            </a:pPr>
            <a:r>
              <a:rPr lang="en-US" sz="1900" b="1"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t>                       Noor Hinde</a:t>
            </a:r>
          </a:p>
          <a:p>
            <a:pPr lvl="0" algn="ctr" rtl="0">
              <a:spcAft>
                <a:spcPts val="0"/>
              </a:spcAft>
              <a:buClrTx/>
              <a:buSzTx/>
            </a:pPr>
            <a:r>
              <a:rPr lang="en-US" sz="1900" b="1" dirty="0">
                <a:solidFill>
                  <a:schemeClr val="tx1"/>
                </a:solidFill>
                <a:effectLst>
                  <a:outerShdw blurRad="63500" dist="38100" dir="5400000" algn="t" rotWithShape="0">
                    <a:prstClr val="black">
                      <a:alpha val="25000"/>
                    </a:prstClr>
                  </a:outerShdw>
                </a:effectLst>
                <a:latin typeface="Times New Roman" pitchFamily="18" charset="0"/>
                <a:cs typeface="Times New Roman" pitchFamily="18" charset="0"/>
              </a:rPr>
              <a:t>                     Under supervision of: Dr. Sameer Shadeed </a:t>
            </a:r>
          </a:p>
          <a:p>
            <a:pPr algn="ctr"/>
            <a:endParaRPr lang="ar-SA" sz="19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17806"/>
            <a:ext cx="1755775"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97636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p:nvPr/>
        </p:nvPicPr>
        <p:blipFill rotWithShape="1">
          <a:blip r:embed="rId2" cstate="print">
            <a:extLst>
              <a:ext uri="{28A0092B-C50C-407E-A947-70E740481C1C}">
                <a14:useLocalDpi xmlns:a14="http://schemas.microsoft.com/office/drawing/2010/main" val="0"/>
              </a:ext>
            </a:extLst>
          </a:blip>
          <a:srcRect b="5740"/>
          <a:stretch/>
        </p:blipFill>
        <p:spPr bwMode="auto">
          <a:xfrm>
            <a:off x="1115616" y="1556792"/>
            <a:ext cx="7200800" cy="43924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3" name="TextBox 2"/>
          <p:cNvSpPr txBox="1"/>
          <p:nvPr/>
        </p:nvSpPr>
        <p:spPr>
          <a:xfrm>
            <a:off x="827584" y="404664"/>
            <a:ext cx="6408712" cy="830997"/>
          </a:xfrm>
          <a:prstGeom prst="rect">
            <a:avLst/>
          </a:prstGeom>
          <a:noFill/>
        </p:spPr>
        <p:txBody>
          <a:bodyPr wrap="square" rtlCol="1">
            <a:spAutoFit/>
          </a:bodyPr>
          <a:lstStyle/>
          <a:p>
            <a:pPr algn="l"/>
            <a:r>
              <a:rPr lang="en-US" sz="28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Demand Area:</a:t>
            </a:r>
          </a:p>
          <a:p>
            <a:pPr algn="l"/>
            <a:r>
              <a:rPr lang="en-US" sz="2000" dirty="0">
                <a:latin typeface="Times New Roman" pitchFamily="18" charset="0"/>
                <a:cs typeface="Times New Roman" pitchFamily="18" charset="0"/>
              </a:rPr>
              <a:t>By using GIS software, we draw the demand area</a:t>
            </a:r>
            <a:r>
              <a:rPr lang="en-US" sz="2000" dirty="0">
                <a:solidFill>
                  <a:schemeClr val="accent6"/>
                </a:solidFill>
                <a:latin typeface="Times New Roman" pitchFamily="18" charset="0"/>
                <a:cs typeface="Times New Roman" pitchFamily="18" charset="0"/>
              </a:rPr>
              <a:t>.</a:t>
            </a:r>
            <a:endParaRPr lang="ar-SA" sz="2000" dirty="0">
              <a:solidFill>
                <a:schemeClr val="accent6"/>
              </a:solidFill>
              <a:latin typeface="Times New Roman" pitchFamily="18" charset="0"/>
              <a:cs typeface="Times New Roman" pitchFamily="18" charset="0"/>
            </a:endParaRPr>
          </a:p>
        </p:txBody>
      </p:sp>
    </p:spTree>
    <p:extLst>
      <p:ext uri="{BB962C8B-B14F-4D97-AF65-F5344CB8AC3E}">
        <p14:creationId xmlns:p14="http://schemas.microsoft.com/office/powerpoint/2010/main" val="3604454654"/>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539552" y="404664"/>
            <a:ext cx="7272808" cy="461665"/>
          </a:xfrm>
          <a:prstGeom prst="rect">
            <a:avLst/>
          </a:prstGeom>
          <a:noFill/>
        </p:spPr>
        <p:txBody>
          <a:bodyPr wrap="square" rtlCol="1">
            <a:spAutoFit/>
          </a:bodyPr>
          <a:lstStyle/>
          <a:p>
            <a:pPr algn="l"/>
            <a:r>
              <a:rPr lang="en-US" sz="24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calculations and distribution:</a:t>
            </a:r>
            <a:r>
              <a:rPr lang="ar-JO" sz="24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ar-SA" sz="2400" b="1" dirty="0">
              <a:solidFill>
                <a:schemeClr val="accent1">
                  <a:lumMod val="50000"/>
                </a:schemeClr>
              </a:solidFill>
              <a:effectLst>
                <a:outerShdw blurRad="38100" dist="38100" dir="2700000" algn="tl">
                  <a:srgbClr val="000000">
                    <a:alpha val="43137"/>
                  </a:srgbClr>
                </a:outerShdw>
              </a:effectLst>
            </a:endParaRPr>
          </a:p>
        </p:txBody>
      </p:sp>
      <p:sp>
        <p:nvSpPr>
          <p:cNvPr id="4" name="TextBox 3"/>
          <p:cNvSpPr txBox="1"/>
          <p:nvPr/>
        </p:nvSpPr>
        <p:spPr>
          <a:xfrm>
            <a:off x="516293" y="1124744"/>
            <a:ext cx="7848872" cy="707886"/>
          </a:xfrm>
          <a:prstGeom prst="rect">
            <a:avLst/>
          </a:prstGeom>
          <a:noFill/>
        </p:spPr>
        <p:txBody>
          <a:bodyPr wrap="square" rtlCol="1">
            <a:spAutoFit/>
          </a:bodyPr>
          <a:lstStyle/>
          <a:p>
            <a:pPr algn="l">
              <a:spcBef>
                <a:spcPts val="1200"/>
              </a:spcBef>
              <a:spcAft>
                <a:spcPts val="1200"/>
              </a:spcAft>
            </a:pPr>
            <a:r>
              <a:rPr lang="en-US" sz="2000" dirty="0">
                <a:latin typeface="Times New Roman" panose="02020603050405020304" pitchFamily="18" charset="0"/>
                <a:cs typeface="Times New Roman" panose="02020603050405020304" pitchFamily="18" charset="0"/>
              </a:rPr>
              <a:t>By using GIS program we calculated the surface area of the building that serve by each junction.</a:t>
            </a: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323529" y="1918503"/>
            <a:ext cx="6223452" cy="45520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6546981" y="3068960"/>
            <a:ext cx="2448272" cy="1384995"/>
          </a:xfrm>
          <a:prstGeom prst="rect">
            <a:avLst/>
          </a:prstGeom>
          <a:noFill/>
        </p:spPr>
        <p:txBody>
          <a:bodyPr wrap="square" rtlCol="1">
            <a:spAutoFit/>
          </a:bodyPr>
          <a:lstStyle/>
          <a:p>
            <a:pPr algn="ctr"/>
            <a:r>
              <a:rPr lang="en-US" sz="2800" dirty="0">
                <a:latin typeface="Times New Roman" pitchFamily="18" charset="0"/>
                <a:cs typeface="Times New Roman" pitchFamily="18" charset="0"/>
              </a:rPr>
              <a:t>By using thiessen polygon in GIS </a:t>
            </a:r>
            <a:endParaRPr lang="ar-SA" sz="2800" dirty="0">
              <a:latin typeface="Times New Roman" pitchFamily="18" charset="0"/>
              <a:cs typeface="Times New Roman" pitchFamily="18" charset="0"/>
            </a:endParaRPr>
          </a:p>
        </p:txBody>
      </p:sp>
    </p:spTree>
    <p:extLst>
      <p:ext uri="{BB962C8B-B14F-4D97-AF65-F5344CB8AC3E}">
        <p14:creationId xmlns:p14="http://schemas.microsoft.com/office/powerpoint/2010/main" val="663828357"/>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539552" y="404664"/>
            <a:ext cx="7272808" cy="461665"/>
          </a:xfrm>
          <a:prstGeom prst="rect">
            <a:avLst/>
          </a:prstGeom>
          <a:noFill/>
        </p:spPr>
        <p:txBody>
          <a:bodyPr wrap="square" rtlCol="1">
            <a:spAutoFit/>
          </a:bodyPr>
          <a:lstStyle/>
          <a:p>
            <a:pPr algn="l"/>
            <a:r>
              <a:rPr lang="en-US" sz="24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calculations and distribution:</a:t>
            </a:r>
            <a:r>
              <a:rPr lang="ar-JO" sz="24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ar-SA" sz="2400" b="1" dirty="0">
              <a:solidFill>
                <a:schemeClr val="accent1">
                  <a:lumMod val="50000"/>
                </a:schemeClr>
              </a:solidFill>
              <a:effectLst>
                <a:outerShdw blurRad="38100" dist="38100" dir="2700000" algn="tl">
                  <a:srgbClr val="000000">
                    <a:alpha val="43137"/>
                  </a:srgbClr>
                </a:outerShdw>
              </a:effectLst>
            </a:endParaRPr>
          </a:p>
        </p:txBody>
      </p:sp>
      <p:sp>
        <p:nvSpPr>
          <p:cNvPr id="4" name="TextBox 3"/>
          <p:cNvSpPr txBox="1"/>
          <p:nvPr/>
        </p:nvSpPr>
        <p:spPr>
          <a:xfrm>
            <a:off x="516293" y="1124744"/>
            <a:ext cx="7848872" cy="707886"/>
          </a:xfrm>
          <a:prstGeom prst="rect">
            <a:avLst/>
          </a:prstGeom>
          <a:noFill/>
        </p:spPr>
        <p:txBody>
          <a:bodyPr wrap="square" rtlCol="1">
            <a:spAutoFit/>
          </a:bodyPr>
          <a:lstStyle/>
          <a:p>
            <a:pPr algn="l">
              <a:spcBef>
                <a:spcPts val="1200"/>
              </a:spcBef>
              <a:spcAft>
                <a:spcPts val="1200"/>
              </a:spcAft>
            </a:pPr>
            <a:r>
              <a:rPr lang="en-US" sz="2000" dirty="0">
                <a:latin typeface="Times New Roman" panose="02020603050405020304" pitchFamily="18" charset="0"/>
                <a:cs typeface="Times New Roman" panose="02020603050405020304" pitchFamily="18" charset="0"/>
              </a:rPr>
              <a:t>By using GIS program we calculated the surface area of the building that serve by each junction.</a:t>
            </a:r>
          </a:p>
        </p:txBody>
      </p:sp>
      <p:pic>
        <p:nvPicPr>
          <p:cNvPr id="6" name="Picture 5">
            <a:extLst>
              <a:ext uri="{FF2B5EF4-FFF2-40B4-BE49-F238E27FC236}">
                <a16:creationId xmlns:a16="http://schemas.microsoft.com/office/drawing/2014/main" id="{FFE948FF-E7E6-448F-AE23-DC57F7DC8B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707" y="2091045"/>
            <a:ext cx="7056585" cy="39604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04801253"/>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15586"/>
            <a:ext cx="7056784" cy="523220"/>
          </a:xfrm>
          <a:prstGeom prst="rect">
            <a:avLst/>
          </a:prstGeom>
          <a:noFill/>
        </p:spPr>
        <p:txBody>
          <a:bodyPr wrap="square" rtlCol="1">
            <a:spAutoFit/>
          </a:bodyPr>
          <a:lstStyle/>
          <a:p>
            <a:pPr algn="l"/>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calculations and distribution :</a:t>
            </a:r>
            <a:endParaRPr lang="ar-SA" sz="2800" b="1"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Rectangle 2"/>
              <p:cNvSpPr/>
              <p:nvPr/>
            </p:nvSpPr>
            <p:spPr>
              <a:xfrm flipH="1">
                <a:off x="406249" y="1908898"/>
                <a:ext cx="6574020" cy="84324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600" i="1" smtClean="0">
                          <a:solidFill>
                            <a:schemeClr val="tx1"/>
                          </a:solidFill>
                          <a:latin typeface="Cambria Math"/>
                        </a:rPr>
                        <m:t>=</m:t>
                      </m:r>
                      <m:f>
                        <m:fPr>
                          <m:ctrlPr>
                            <a:rPr lang="en-US" sz="160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𝑡𝑜𝑡𝑎𝑙</m:t>
                          </m:r>
                          <m:r>
                            <a:rPr lang="en-US" sz="1600" b="0" i="1" smtClean="0">
                              <a:solidFill>
                                <a:schemeClr val="tx1"/>
                              </a:solidFill>
                              <a:latin typeface="Cambria Math" panose="02040503050406030204" pitchFamily="18" charset="0"/>
                            </a:rPr>
                            <m:t> </m:t>
                          </m:r>
                          <m:r>
                            <a:rPr lang="en-US" sz="1600" b="0" i="1" smtClean="0">
                              <a:solidFill>
                                <a:schemeClr val="tx1"/>
                              </a:solidFill>
                              <a:latin typeface="Cambria Math" panose="02040503050406030204" pitchFamily="18" charset="0"/>
                            </a:rPr>
                            <m:t>𝑝𝑜𝑝𝑢𝑙𝑎𝑡𝑖𝑜𝑛</m:t>
                          </m:r>
                          <m:r>
                            <a:rPr lang="en-US" sz="1600" i="1" smtClean="0">
                              <a:solidFill>
                                <a:schemeClr val="tx1"/>
                              </a:solidFill>
                              <a:latin typeface="Cambria Math"/>
                            </a:rPr>
                            <m:t>(</m:t>
                          </m:r>
                          <m:r>
                            <a:rPr lang="en-US" sz="1600" b="0" i="1" smtClean="0">
                              <a:solidFill>
                                <a:schemeClr val="tx1"/>
                              </a:solidFill>
                              <a:latin typeface="Cambria Math"/>
                            </a:rPr>
                            <m:t>𝐶𝑎𝑝𝑖𝑡𝑎</m:t>
                          </m:r>
                          <m:r>
                            <a:rPr lang="en-US" sz="1600" i="1">
                              <a:solidFill>
                                <a:schemeClr val="tx1"/>
                              </a:solidFill>
                              <a:latin typeface="Cambria Math"/>
                            </a:rPr>
                            <m:t>)×(</m:t>
                          </m:r>
                          <m:f>
                            <m:fPr>
                              <m:ctrlPr>
                                <a:rPr lang="en-US" sz="1600" i="1" smtClean="0">
                                  <a:solidFill>
                                    <a:schemeClr val="tx1"/>
                                  </a:solidFill>
                                  <a:latin typeface="Cambria Math" panose="02040503050406030204" pitchFamily="18" charset="0"/>
                                </a:rPr>
                              </m:ctrlPr>
                            </m:fPr>
                            <m:num>
                              <m:r>
                                <a:rPr lang="en-US" sz="1600" i="1" smtClean="0">
                                  <a:solidFill>
                                    <a:schemeClr val="tx1"/>
                                  </a:solidFill>
                                  <a:latin typeface="Cambria Math"/>
                                </a:rPr>
                                <m:t>𝑎𝑟𝑒𝑎</m:t>
                              </m:r>
                              <m:r>
                                <a:rPr lang="en-US" sz="1600" i="1" smtClean="0">
                                  <a:solidFill>
                                    <a:schemeClr val="tx1"/>
                                  </a:solidFill>
                                  <a:latin typeface="Cambria Math"/>
                                </a:rPr>
                                <m:t> </m:t>
                              </m:r>
                              <m:r>
                                <a:rPr lang="en-US" sz="1600" i="1" smtClean="0">
                                  <a:solidFill>
                                    <a:schemeClr val="tx1"/>
                                  </a:solidFill>
                                  <a:latin typeface="Cambria Math"/>
                                </a:rPr>
                                <m:t>𝑜𝑓</m:t>
                              </m:r>
                              <m:r>
                                <a:rPr lang="en-US" sz="1600" i="1" smtClean="0">
                                  <a:solidFill>
                                    <a:schemeClr val="tx1"/>
                                  </a:solidFill>
                                  <a:latin typeface="Cambria Math"/>
                                </a:rPr>
                                <m:t> </m:t>
                              </m:r>
                              <m:r>
                                <a:rPr lang="en-US" sz="1600" i="1" smtClean="0">
                                  <a:solidFill>
                                    <a:schemeClr val="tx1"/>
                                  </a:solidFill>
                                  <a:latin typeface="Cambria Math"/>
                                </a:rPr>
                                <m:t>𝑏𝑢𝑖𝑙𝑑𝑖𝑛𝑔</m:t>
                              </m:r>
                              <m:r>
                                <a:rPr lang="en-US" sz="1600" i="1" smtClean="0">
                                  <a:solidFill>
                                    <a:schemeClr val="tx1"/>
                                  </a:solidFill>
                                  <a:latin typeface="Cambria Math"/>
                                </a:rPr>
                                <m:t> </m:t>
                              </m:r>
                              <m:r>
                                <a:rPr lang="en-US" sz="1600" i="1" smtClean="0">
                                  <a:solidFill>
                                    <a:schemeClr val="tx1"/>
                                  </a:solidFill>
                                  <a:latin typeface="Cambria Math"/>
                                </a:rPr>
                                <m:t>𝑜𝑛</m:t>
                              </m:r>
                              <m:r>
                                <a:rPr lang="en-US" sz="1600" i="1" smtClean="0">
                                  <a:solidFill>
                                    <a:schemeClr val="tx1"/>
                                  </a:solidFill>
                                  <a:latin typeface="Cambria Math"/>
                                </a:rPr>
                                <m:t> </m:t>
                              </m:r>
                              <m:r>
                                <a:rPr lang="en-US" sz="1600" i="1" smtClean="0">
                                  <a:solidFill>
                                    <a:schemeClr val="tx1"/>
                                  </a:solidFill>
                                  <a:latin typeface="Cambria Math"/>
                                </a:rPr>
                                <m:t>𝑒𝑎𝑐</m:t>
                              </m:r>
                              <m:r>
                                <a:rPr lang="en-US" sz="1600" i="1" smtClean="0">
                                  <a:solidFill>
                                    <a:schemeClr val="tx1"/>
                                  </a:solidFill>
                                  <a:latin typeface="Cambria Math"/>
                                </a:rPr>
                                <m:t>h</m:t>
                              </m:r>
                              <m:r>
                                <a:rPr lang="en-US" sz="1600" i="1" smtClean="0">
                                  <a:solidFill>
                                    <a:schemeClr val="tx1"/>
                                  </a:solidFill>
                                  <a:latin typeface="Cambria Math"/>
                                </a:rPr>
                                <m:t> </m:t>
                              </m:r>
                              <m:r>
                                <a:rPr lang="en-US" sz="1600" b="0" i="1" smtClean="0">
                                  <a:solidFill>
                                    <a:schemeClr val="tx1"/>
                                  </a:solidFill>
                                  <a:latin typeface="Cambria Math"/>
                                </a:rPr>
                                <m:t>𝑗𝑢𝑛𝑐𝑡𝑖𝑜𝑛</m:t>
                              </m:r>
                              <m:r>
                                <a:rPr lang="en-US" sz="1600" i="1" smtClean="0">
                                  <a:solidFill>
                                    <a:schemeClr val="tx1"/>
                                  </a:solidFill>
                                  <a:latin typeface="Cambria Math"/>
                                </a:rPr>
                                <m:t> </m:t>
                              </m:r>
                              <m:sSup>
                                <m:sSupPr>
                                  <m:ctrlPr>
                                    <a:rPr lang="en-US" sz="1600" i="1">
                                      <a:solidFill>
                                        <a:schemeClr val="tx1"/>
                                      </a:solidFill>
                                      <a:latin typeface="Cambria Math" panose="02040503050406030204" pitchFamily="18" charset="0"/>
                                    </a:rPr>
                                  </m:ctrlPr>
                                </m:sSupPr>
                                <m:e>
                                  <m:r>
                                    <a:rPr lang="en-US" sz="1600" i="1">
                                      <a:solidFill>
                                        <a:schemeClr val="tx1"/>
                                      </a:solidFill>
                                      <a:latin typeface="Cambria Math"/>
                                    </a:rPr>
                                    <m:t>𝑚</m:t>
                                  </m:r>
                                </m:e>
                                <m:sup>
                                  <m:r>
                                    <a:rPr lang="en-US" sz="1600" i="1">
                                      <a:solidFill>
                                        <a:schemeClr val="tx1"/>
                                      </a:solidFill>
                                      <a:latin typeface="Cambria Math"/>
                                    </a:rPr>
                                    <m:t>2</m:t>
                                  </m:r>
                                </m:sup>
                              </m:sSup>
                            </m:num>
                            <m:den>
                              <m:r>
                                <a:rPr lang="en-US" sz="1600" b="0" i="1" smtClean="0">
                                  <a:solidFill>
                                    <a:schemeClr val="tx1"/>
                                  </a:solidFill>
                                  <a:latin typeface="Cambria Math"/>
                                </a:rPr>
                                <m:t>𝑇𝑜𝑡𝑎𝑙</m:t>
                              </m:r>
                              <m:r>
                                <a:rPr lang="en-US" sz="1600" b="0" i="1" smtClean="0">
                                  <a:solidFill>
                                    <a:schemeClr val="tx1"/>
                                  </a:solidFill>
                                  <a:latin typeface="Cambria Math"/>
                                </a:rPr>
                                <m:t> </m:t>
                              </m:r>
                              <m:r>
                                <a:rPr lang="en-US" sz="1600" b="0" i="1" smtClean="0">
                                  <a:solidFill>
                                    <a:schemeClr val="tx1"/>
                                  </a:solidFill>
                                  <a:latin typeface="Cambria Math"/>
                                </a:rPr>
                                <m:t>𝑎𝑟𝑒𝑎</m:t>
                              </m:r>
                              <m:r>
                                <a:rPr lang="en-US" sz="1600" b="0" i="1" smtClean="0">
                                  <a:solidFill>
                                    <a:schemeClr val="tx1"/>
                                  </a:solidFill>
                                  <a:latin typeface="Cambria Math"/>
                                </a:rPr>
                                <m:t> </m:t>
                              </m:r>
                              <m:r>
                                <a:rPr lang="en-US" sz="1600" b="0" i="1" smtClean="0">
                                  <a:solidFill>
                                    <a:schemeClr val="tx1"/>
                                  </a:solidFill>
                                  <a:latin typeface="Cambria Math"/>
                                </a:rPr>
                                <m:t>𝑜𝑓</m:t>
                              </m:r>
                              <m:r>
                                <a:rPr lang="en-US" sz="1600" b="0" i="1" smtClean="0">
                                  <a:solidFill>
                                    <a:schemeClr val="tx1"/>
                                  </a:solidFill>
                                  <a:latin typeface="Cambria Math"/>
                                </a:rPr>
                                <m:t> </m:t>
                              </m:r>
                              <m:r>
                                <a:rPr lang="en-US" sz="1600" b="0" i="1" smtClean="0">
                                  <a:solidFill>
                                    <a:schemeClr val="tx1"/>
                                  </a:solidFill>
                                  <a:latin typeface="Cambria Math"/>
                                </a:rPr>
                                <m:t>𝑎𝑙𝑙</m:t>
                              </m:r>
                              <m:r>
                                <a:rPr lang="en-US" sz="1600" b="0" i="1" smtClean="0">
                                  <a:solidFill>
                                    <a:schemeClr val="tx1"/>
                                  </a:solidFill>
                                  <a:latin typeface="Cambria Math"/>
                                </a:rPr>
                                <m:t> </m:t>
                              </m:r>
                              <m:r>
                                <a:rPr lang="en-US" sz="1600" b="0" i="1" smtClean="0">
                                  <a:solidFill>
                                    <a:schemeClr val="tx1"/>
                                  </a:solidFill>
                                  <a:latin typeface="Cambria Math"/>
                                </a:rPr>
                                <m:t>𝑏𝑢𝑖𝑙𝑑𝑖𝑛𝑔</m:t>
                              </m:r>
                              <m:r>
                                <a:rPr lang="en-US" sz="1600" b="0" i="1" smtClean="0">
                                  <a:solidFill>
                                    <a:schemeClr val="tx1"/>
                                  </a:solidFill>
                                  <a:latin typeface="Cambria Math"/>
                                </a:rPr>
                                <m:t> </m:t>
                              </m:r>
                              <m:sSup>
                                <m:sSupPr>
                                  <m:ctrlPr>
                                    <a:rPr lang="en-US" sz="1600" b="0" i="1" smtClean="0">
                                      <a:solidFill>
                                        <a:schemeClr val="tx1"/>
                                      </a:solidFill>
                                      <a:latin typeface="Cambria Math" panose="02040503050406030204" pitchFamily="18" charset="0"/>
                                    </a:rPr>
                                  </m:ctrlPr>
                                </m:sSupPr>
                                <m:e>
                                  <m:r>
                                    <a:rPr lang="en-US" sz="1600" b="0" i="1" smtClean="0">
                                      <a:solidFill>
                                        <a:schemeClr val="tx1"/>
                                      </a:solidFill>
                                      <a:latin typeface="Cambria Math"/>
                                    </a:rPr>
                                    <m:t>𝑚</m:t>
                                  </m:r>
                                </m:e>
                                <m:sup>
                                  <m:r>
                                    <a:rPr lang="en-US" sz="1600" b="0" i="1" smtClean="0">
                                      <a:solidFill>
                                        <a:schemeClr val="tx1"/>
                                      </a:solidFill>
                                      <a:latin typeface="Cambria Math"/>
                                    </a:rPr>
                                    <m:t>2</m:t>
                                  </m:r>
                                </m:sup>
                              </m:sSup>
                            </m:den>
                          </m:f>
                          <m:r>
                            <a:rPr lang="en-US" sz="1600" i="1">
                              <a:solidFill>
                                <a:schemeClr val="tx1"/>
                              </a:solidFill>
                              <a:latin typeface="Cambria Math"/>
                            </a:rPr>
                            <m:t>)×</m:t>
                          </m:r>
                          <m:r>
                            <a:rPr lang="en-US" sz="1600" i="1">
                              <a:solidFill>
                                <a:schemeClr val="tx1"/>
                              </a:solidFill>
                              <a:latin typeface="Cambria Math"/>
                            </a:rPr>
                            <m:t>𝑐𝑜𝑛𝑠𝑢𝑚𝑝𝑡𝑖𝑜𝑛</m:t>
                          </m:r>
                          <m:r>
                            <a:rPr lang="en-US" sz="1600" b="0" i="1" smtClean="0">
                              <a:solidFill>
                                <a:schemeClr val="tx1"/>
                              </a:solidFill>
                              <a:latin typeface="Cambria Math" panose="02040503050406030204" pitchFamily="18" charset="0"/>
                            </a:rPr>
                            <m:t>(</m:t>
                          </m:r>
                          <m:box>
                            <m:boxPr>
                              <m:ctrlPr>
                                <a:rPr lang="en-US" sz="1600" i="1">
                                  <a:solidFill>
                                    <a:schemeClr val="tx1"/>
                                  </a:solidFill>
                                  <a:latin typeface="Cambria Math" panose="02040503050406030204" pitchFamily="18" charset="0"/>
                                </a:rPr>
                              </m:ctrlPr>
                            </m:boxPr>
                            <m:e>
                              <m:argPr>
                                <m:argSz m:val="-1"/>
                              </m:argPr>
                              <m:f>
                                <m:fPr>
                                  <m:ctrlPr>
                                    <a:rPr lang="en-US" sz="1600" i="1">
                                      <a:solidFill>
                                        <a:schemeClr val="tx1"/>
                                      </a:solidFill>
                                      <a:latin typeface="Cambria Math" panose="02040503050406030204" pitchFamily="18" charset="0"/>
                                    </a:rPr>
                                  </m:ctrlPr>
                                </m:fPr>
                                <m:num>
                                  <m:r>
                                    <a:rPr lang="en-US" sz="1600" i="1">
                                      <a:solidFill>
                                        <a:schemeClr val="tx1"/>
                                      </a:solidFill>
                                      <a:latin typeface="Cambria Math"/>
                                    </a:rPr>
                                    <m:t>𝐿</m:t>
                                  </m:r>
                                </m:num>
                                <m:den>
                                  <m:r>
                                    <a:rPr lang="en-US" sz="1600" i="1">
                                      <a:solidFill>
                                        <a:schemeClr val="tx1"/>
                                      </a:solidFill>
                                      <a:latin typeface="Cambria Math"/>
                                    </a:rPr>
                                    <m:t>𝐶</m:t>
                                  </m:r>
                                </m:den>
                              </m:f>
                            </m:e>
                          </m:box>
                          <m:r>
                            <a:rPr lang="en-US" sz="1600" i="1">
                              <a:solidFill>
                                <a:schemeClr val="tx1"/>
                              </a:solidFill>
                              <a:latin typeface="Cambria Math"/>
                            </a:rPr>
                            <m:t>.</m:t>
                          </m:r>
                          <m:r>
                            <a:rPr lang="en-US" sz="1600" i="1">
                              <a:solidFill>
                                <a:schemeClr val="tx1"/>
                              </a:solidFill>
                              <a:latin typeface="Cambria Math"/>
                            </a:rPr>
                            <m:t>𝑑</m:t>
                          </m:r>
                          <m:r>
                            <a:rPr lang="en-US" sz="1600" i="1">
                              <a:solidFill>
                                <a:schemeClr val="tx1"/>
                              </a:solidFill>
                              <a:latin typeface="Cambria Math"/>
                            </a:rPr>
                            <m:t>)</m:t>
                          </m:r>
                        </m:num>
                        <m:den>
                          <m:d>
                            <m:dPr>
                              <m:ctrlPr>
                                <a:rPr lang="en-US" sz="1600" i="1">
                                  <a:solidFill>
                                    <a:schemeClr val="tx1"/>
                                  </a:solidFill>
                                  <a:latin typeface="Cambria Math" panose="02040503050406030204" pitchFamily="18" charset="0"/>
                                </a:rPr>
                              </m:ctrlPr>
                            </m:dPr>
                            <m:e>
                              <m:r>
                                <a:rPr lang="en-US" sz="1600" i="1">
                                  <a:solidFill>
                                    <a:schemeClr val="tx1"/>
                                  </a:solidFill>
                                  <a:latin typeface="Cambria Math"/>
                                </a:rPr>
                                <m:t>1</m:t>
                              </m:r>
                              <m:r>
                                <a:rPr lang="en-US" sz="1600" i="1">
                                  <a:solidFill>
                                    <a:schemeClr val="tx1"/>
                                  </a:solidFill>
                                  <a:latin typeface="Cambria Math"/>
                                </a:rPr>
                                <m:t>−</m:t>
                              </m:r>
                              <m:r>
                                <a:rPr lang="en-US" sz="1600" i="1">
                                  <a:solidFill>
                                    <a:schemeClr val="tx1"/>
                                  </a:solidFill>
                                  <a:latin typeface="Cambria Math"/>
                                </a:rPr>
                                <m:t>𝑙𝑜𝑠𝑠𝑒𝑠</m:t>
                              </m:r>
                            </m:e>
                          </m:d>
                        </m:den>
                      </m:f>
                    </m:oMath>
                  </m:oMathPara>
                </a14:m>
                <a:endParaRPr lang="ar-SA" sz="1600" dirty="0">
                  <a:solidFill>
                    <a:schemeClr val="accent6"/>
                  </a:solidFill>
                  <a:latin typeface="Times New Roman" pitchFamily="18" charset="0"/>
                  <a:cs typeface="Times New Roman" pitchFamily="18" charset="0"/>
                </a:endParaRPr>
              </a:p>
            </p:txBody>
          </p:sp>
        </mc:Choice>
        <mc:Fallback xmlns="">
          <p:sp>
            <p:nvSpPr>
              <p:cNvPr id="3" name="Rectangle 2"/>
              <p:cNvSpPr>
                <a:spLocks noRot="1" noChangeAspect="1" noMove="1" noResize="1" noEditPoints="1" noAdjustHandles="1" noChangeArrowheads="1" noChangeShapeType="1" noTextEdit="1"/>
              </p:cNvSpPr>
              <p:nvPr/>
            </p:nvSpPr>
            <p:spPr>
              <a:xfrm flipH="1">
                <a:off x="406249" y="1908898"/>
                <a:ext cx="6574020" cy="843244"/>
              </a:xfrm>
              <a:prstGeom prst="rect">
                <a:avLst/>
              </a:prstGeom>
              <a:blipFill>
                <a:blip r:embed="rId2"/>
                <a:stretch>
                  <a:fillRect r="-25510"/>
                </a:stretch>
              </a:blipFill>
            </p:spPr>
            <p:txBody>
              <a:bodyPr/>
              <a:lstStyle/>
              <a:p>
                <a:r>
                  <a:rPr lang="en-US">
                    <a:noFill/>
                  </a:rPr>
                  <a:t> </a:t>
                </a:r>
              </a:p>
            </p:txBody>
          </p:sp>
        </mc:Fallback>
      </mc:AlternateContent>
      <p:sp>
        <p:nvSpPr>
          <p:cNvPr id="4" name="TextBox 3"/>
          <p:cNvSpPr txBox="1"/>
          <p:nvPr/>
        </p:nvSpPr>
        <p:spPr>
          <a:xfrm>
            <a:off x="323528" y="1052736"/>
            <a:ext cx="4104456" cy="400110"/>
          </a:xfrm>
          <a:prstGeom prst="rect">
            <a:avLst/>
          </a:prstGeom>
          <a:noFill/>
        </p:spPr>
        <p:txBody>
          <a:bodyPr wrap="square" rtlCol="1">
            <a:spAutoFit/>
          </a:bodyPr>
          <a:lstStyle/>
          <a:p>
            <a:r>
              <a:rPr lang="en-US" sz="2000" dirty="0">
                <a:latin typeface="Times New Roman" pitchFamily="18" charset="0"/>
                <a:cs typeface="Times New Roman" pitchFamily="18" charset="0"/>
              </a:rPr>
              <a:t>Demand on each junction (l/d)=</a:t>
            </a:r>
            <a:endParaRPr lang="ar-SA" sz="2000" dirty="0">
              <a:latin typeface="Times New Roman" pitchFamily="18" charset="0"/>
              <a:cs typeface="Times New Roman" pitchFamily="18" charset="0"/>
            </a:endParaRPr>
          </a:p>
        </p:txBody>
      </p:sp>
      <p:sp>
        <p:nvSpPr>
          <p:cNvPr id="5" name="TextBox 4"/>
          <p:cNvSpPr txBox="1"/>
          <p:nvPr/>
        </p:nvSpPr>
        <p:spPr>
          <a:xfrm>
            <a:off x="755576" y="3212976"/>
            <a:ext cx="2304256" cy="400110"/>
          </a:xfrm>
          <a:prstGeom prst="rect">
            <a:avLst/>
          </a:prstGeom>
          <a:noFill/>
        </p:spPr>
        <p:txBody>
          <a:bodyPr wrap="square" rtlCol="1">
            <a:spAutoFit/>
          </a:bodyPr>
          <a:lstStyle/>
          <a:p>
            <a:r>
              <a:rPr lang="en-US" sz="2000" dirty="0">
                <a:solidFill>
                  <a:schemeClr val="accent1">
                    <a:lumMod val="50000"/>
                  </a:schemeClr>
                </a:solidFill>
                <a:latin typeface="Times New Roman" pitchFamily="18" charset="0"/>
                <a:cs typeface="Times New Roman" pitchFamily="18" charset="0"/>
              </a:rPr>
              <a:t>Sample calculation:</a:t>
            </a:r>
            <a:endParaRPr lang="ar-SA" sz="2000" dirty="0">
              <a:solidFill>
                <a:schemeClr val="accent1">
                  <a:lumMod val="50000"/>
                </a:schemeClr>
              </a:solidFill>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Rectangle 5"/>
              <p:cNvSpPr/>
              <p:nvPr/>
            </p:nvSpPr>
            <p:spPr>
              <a:xfrm>
                <a:off x="755576" y="3861049"/>
                <a:ext cx="7208037" cy="659155"/>
              </a:xfrm>
              <a:prstGeom prst="rect">
                <a:avLst/>
              </a:prstGeom>
            </p:spPr>
            <p:txBody>
              <a:bodyPr wrap="square">
                <a:spAutoFit/>
              </a:bodyPr>
              <a:lstStyle/>
              <a:p>
                <a:pPr algn="l" rtl="0"/>
                <a14:m>
                  <m:oMathPara xmlns:m="http://schemas.openxmlformats.org/officeDocument/2006/math">
                    <m:oMathParaPr>
                      <m:jc m:val="left"/>
                    </m:oMathParaPr>
                    <m:oMath xmlns:m="http://schemas.openxmlformats.org/officeDocument/2006/math">
                      <m:r>
                        <a:rPr lang="en-US" i="0" smtClean="0">
                          <a:solidFill>
                            <a:schemeClr val="tx1"/>
                          </a:solidFill>
                          <a:latin typeface="Cambria Math"/>
                        </a:rPr>
                        <m:t>=</m:t>
                      </m:r>
                      <m:f>
                        <m:fPr>
                          <m:ctrlPr>
                            <a:rPr lang="en-US" i="1">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10733</m:t>
                          </m:r>
                          <m:r>
                            <a:rPr lang="en-US" i="0">
                              <a:solidFill>
                                <a:schemeClr val="tx1"/>
                              </a:solidFill>
                              <a:latin typeface="Cambria Math"/>
                            </a:rPr>
                            <m:t>×(</m:t>
                          </m:r>
                          <m:r>
                            <a:rPr lang="en-US" i="0">
                              <a:solidFill>
                                <a:schemeClr val="tx1"/>
                              </a:solidFill>
                              <a:latin typeface="Cambria Math"/>
                            </a:rPr>
                            <m:t>198</m:t>
                          </m:r>
                          <m:r>
                            <a:rPr lang="en-US" i="0">
                              <a:solidFill>
                                <a:schemeClr val="tx1"/>
                              </a:solidFill>
                              <a:latin typeface="Cambria Math"/>
                            </a:rPr>
                            <m:t>.</m:t>
                          </m:r>
                          <m:r>
                            <a:rPr lang="en-US" i="0">
                              <a:solidFill>
                                <a:schemeClr val="tx1"/>
                              </a:solidFill>
                              <a:latin typeface="Cambria Math"/>
                            </a:rPr>
                            <m:t>22</m:t>
                          </m:r>
                          <m:r>
                            <a:rPr lang="en-US" b="0" i="0" smtClean="0">
                              <a:solidFill>
                                <a:schemeClr val="tx1"/>
                              </a:solidFill>
                              <a:latin typeface="Cambria Math" panose="02040503050406030204" pitchFamily="18" charset="0"/>
                            </a:rPr>
                            <m:t>/</m:t>
                          </m:r>
                          <m:r>
                            <a:rPr lang="en-US" b="0" i="0" smtClean="0">
                              <a:solidFill>
                                <a:schemeClr val="tx1"/>
                              </a:solidFill>
                              <a:latin typeface="Cambria Math" panose="02040503050406030204" pitchFamily="18" charset="0"/>
                            </a:rPr>
                            <m:t>338291</m:t>
                          </m:r>
                          <m:r>
                            <a:rPr lang="en-US" b="0" i="0" smtClean="0">
                              <a:solidFill>
                                <a:schemeClr val="tx1"/>
                              </a:solidFill>
                              <a:latin typeface="Cambria Math" panose="02040503050406030204" pitchFamily="18" charset="0"/>
                            </a:rPr>
                            <m:t>.</m:t>
                          </m:r>
                          <m:r>
                            <a:rPr lang="en-US" b="0" i="0" smtClean="0">
                              <a:solidFill>
                                <a:schemeClr val="tx1"/>
                              </a:solidFill>
                              <a:latin typeface="Cambria Math" panose="02040503050406030204" pitchFamily="18" charset="0"/>
                            </a:rPr>
                            <m:t>75</m:t>
                          </m:r>
                          <m:r>
                            <a:rPr lang="en-US" i="0">
                              <a:solidFill>
                                <a:schemeClr val="tx1"/>
                              </a:solidFill>
                              <a:latin typeface="Cambria Math"/>
                            </a:rPr>
                            <m:t>)×(</m:t>
                          </m:r>
                          <m:r>
                            <a:rPr lang="en-US" i="0">
                              <a:solidFill>
                                <a:schemeClr val="tx1"/>
                              </a:solidFill>
                              <a:latin typeface="Cambria Math"/>
                            </a:rPr>
                            <m:t>91</m:t>
                          </m:r>
                          <m:r>
                            <a:rPr lang="en-US" i="0">
                              <a:solidFill>
                                <a:schemeClr val="tx1"/>
                              </a:solidFill>
                              <a:latin typeface="Cambria Math"/>
                            </a:rPr>
                            <m:t>.</m:t>
                          </m:r>
                          <m:r>
                            <a:rPr lang="en-US" i="0">
                              <a:solidFill>
                                <a:schemeClr val="tx1"/>
                              </a:solidFill>
                              <a:latin typeface="Cambria Math"/>
                            </a:rPr>
                            <m:t>1</m:t>
                          </m:r>
                          <m:r>
                            <a:rPr lang="en-US" i="0">
                              <a:solidFill>
                                <a:schemeClr val="tx1"/>
                              </a:solidFill>
                              <a:latin typeface="Cambria Math"/>
                            </a:rPr>
                            <m:t>)</m:t>
                          </m:r>
                        </m:num>
                        <m:den>
                          <m:d>
                            <m:dPr>
                              <m:ctrlPr>
                                <a:rPr lang="en-US" i="1">
                                  <a:solidFill>
                                    <a:schemeClr val="tx1"/>
                                  </a:solidFill>
                                  <a:latin typeface="Cambria Math" panose="02040503050406030204" pitchFamily="18" charset="0"/>
                                </a:rPr>
                              </m:ctrlPr>
                            </m:dPr>
                            <m:e>
                              <m:r>
                                <a:rPr lang="en-US" i="0">
                                  <a:solidFill>
                                    <a:schemeClr val="tx1"/>
                                  </a:solidFill>
                                  <a:latin typeface="Cambria Math"/>
                                </a:rPr>
                                <m:t>1</m:t>
                              </m:r>
                              <m:r>
                                <a:rPr lang="en-US" i="0">
                                  <a:solidFill>
                                    <a:schemeClr val="tx1"/>
                                  </a:solidFill>
                                  <a:latin typeface="Cambria Math"/>
                                </a:rPr>
                                <m:t>−</m:t>
                              </m:r>
                              <m:r>
                                <a:rPr lang="en-US" i="0">
                                  <a:solidFill>
                                    <a:schemeClr val="tx1"/>
                                  </a:solidFill>
                                  <a:latin typeface="Cambria Math"/>
                                </a:rPr>
                                <m:t>0</m:t>
                              </m:r>
                              <m:r>
                                <a:rPr lang="en-US" i="0">
                                  <a:solidFill>
                                    <a:schemeClr val="tx1"/>
                                  </a:solidFill>
                                  <a:latin typeface="Cambria Math"/>
                                </a:rPr>
                                <m:t>.</m:t>
                              </m:r>
                              <m:r>
                                <a:rPr lang="en-US" i="0">
                                  <a:solidFill>
                                    <a:schemeClr val="tx1"/>
                                  </a:solidFill>
                                  <a:latin typeface="Cambria Math"/>
                                </a:rPr>
                                <m:t>275</m:t>
                              </m:r>
                            </m:e>
                          </m:d>
                        </m:den>
                      </m:f>
                      <m:r>
                        <a:rPr lang="en-US" i="0">
                          <a:solidFill>
                            <a:schemeClr val="tx1"/>
                          </a:solidFill>
                          <a:latin typeface="Cambria Math"/>
                        </a:rPr>
                        <m:t>=</m:t>
                      </m:r>
                      <m:r>
                        <a:rPr lang="en-US" i="0">
                          <a:solidFill>
                            <a:schemeClr val="tx1"/>
                          </a:solidFill>
                          <a:latin typeface="Cambria Math"/>
                        </a:rPr>
                        <m:t>572</m:t>
                      </m:r>
                      <m:r>
                        <a:rPr lang="en-US" i="0">
                          <a:solidFill>
                            <a:schemeClr val="tx1"/>
                          </a:solidFill>
                          <a:latin typeface="Cambria Math"/>
                        </a:rPr>
                        <m:t>.</m:t>
                      </m:r>
                      <m:r>
                        <a:rPr lang="en-US" i="0">
                          <a:solidFill>
                            <a:schemeClr val="tx1"/>
                          </a:solidFill>
                          <a:latin typeface="Cambria Math"/>
                        </a:rPr>
                        <m:t>92</m:t>
                      </m:r>
                      <m:r>
                        <a:rPr lang="en-US" i="0">
                          <a:solidFill>
                            <a:schemeClr val="tx1"/>
                          </a:solidFill>
                          <a:latin typeface="Cambria Math"/>
                        </a:rPr>
                        <m:t> </m:t>
                      </m:r>
                      <m:box>
                        <m:boxPr>
                          <m:ctrlPr>
                            <a:rPr lang="en-US" i="1">
                              <a:solidFill>
                                <a:schemeClr val="tx1"/>
                              </a:solidFill>
                              <a:latin typeface="Cambria Math" panose="02040503050406030204" pitchFamily="18" charset="0"/>
                            </a:rPr>
                          </m:ctrlPr>
                        </m:boxPr>
                        <m:e>
                          <m:argPr>
                            <m:argSz m:val="-1"/>
                          </m:argPr>
                          <m:f>
                            <m:fPr>
                              <m:ctrlPr>
                                <a:rPr lang="en-US" i="1">
                                  <a:solidFill>
                                    <a:schemeClr val="tx1"/>
                                  </a:solidFill>
                                  <a:latin typeface="Cambria Math" panose="02040503050406030204" pitchFamily="18" charset="0"/>
                                </a:rPr>
                              </m:ctrlPr>
                            </m:fPr>
                            <m:num>
                              <m:r>
                                <m:rPr>
                                  <m:sty m:val="p"/>
                                </m:rPr>
                                <a:rPr lang="en-US" b="0" i="0" smtClean="0">
                                  <a:solidFill>
                                    <a:schemeClr val="tx1"/>
                                  </a:solidFill>
                                  <a:latin typeface="Cambria Math"/>
                                </a:rPr>
                                <m:t>l</m:t>
                              </m:r>
                            </m:num>
                            <m:den>
                              <m:r>
                                <m:rPr>
                                  <m:sty m:val="p"/>
                                </m:rPr>
                                <a:rPr lang="en-US" i="0">
                                  <a:solidFill>
                                    <a:schemeClr val="tx1"/>
                                  </a:solidFill>
                                  <a:latin typeface="Cambria Math"/>
                                </a:rPr>
                                <m:t>d</m:t>
                              </m:r>
                            </m:den>
                          </m:f>
                        </m:e>
                      </m:box>
                    </m:oMath>
                  </m:oMathPara>
                </a14:m>
                <a:endParaRPr lang="en-US" dirty="0">
                  <a:solidFill>
                    <a:schemeClr val="tx1"/>
                  </a:solidFill>
                  <a:latin typeface="Times New Roman" pitchFamily="18" charset="0"/>
                  <a:cs typeface="Times New Roman" pitchFamily="18"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755576" y="3861049"/>
                <a:ext cx="7208037" cy="65915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42922853"/>
                  </p:ext>
                </p:extLst>
              </p:nvPr>
            </p:nvGraphicFramePr>
            <p:xfrm>
              <a:off x="467545" y="4768168"/>
              <a:ext cx="6912769" cy="1227730"/>
            </p:xfrm>
            <a:graphic>
              <a:graphicData uri="http://schemas.openxmlformats.org/drawingml/2006/table">
                <a:tbl>
                  <a:tblPr firstRow="1" firstCol="1" bandRow="1"/>
                  <a:tblGrid>
                    <a:gridCol w="2488565">
                      <a:extLst>
                        <a:ext uri="{9D8B030D-6E8A-4147-A177-3AD203B41FA5}">
                          <a16:colId xmlns:a16="http://schemas.microsoft.com/office/drawing/2014/main" val="20000"/>
                        </a:ext>
                      </a:extLst>
                    </a:gridCol>
                    <a:gridCol w="2093618">
                      <a:extLst>
                        <a:ext uri="{9D8B030D-6E8A-4147-A177-3AD203B41FA5}">
                          <a16:colId xmlns:a16="http://schemas.microsoft.com/office/drawing/2014/main" val="20001"/>
                        </a:ext>
                      </a:extLst>
                    </a:gridCol>
                    <a:gridCol w="2330586">
                      <a:extLst>
                        <a:ext uri="{9D8B030D-6E8A-4147-A177-3AD203B41FA5}">
                          <a16:colId xmlns:a16="http://schemas.microsoft.com/office/drawing/2014/main" val="20002"/>
                        </a:ext>
                      </a:extLst>
                    </a:gridCol>
                  </a:tblGrid>
                  <a:tr h="642009">
                    <a:tc>
                      <a:txBody>
                        <a:bodyPr/>
                        <a:lstStyle/>
                        <a:p>
                          <a:pPr algn="ctr">
                            <a:lnSpc>
                              <a:spcPct val="150000"/>
                            </a:lnSpc>
                            <a:spcAft>
                              <a:spcPts val="600"/>
                            </a:spcAft>
                          </a:pPr>
                          <a:r>
                            <a:rPr lang="en-US" sz="1600" b="1" dirty="0">
                              <a:solidFill>
                                <a:schemeClr val="accent1">
                                  <a:lumMod val="50000"/>
                                </a:schemeClr>
                              </a:solidFill>
                              <a:effectLst/>
                              <a:latin typeface="Times New Roman"/>
                              <a:ea typeface="Calibri"/>
                              <a:cs typeface="Arial"/>
                            </a:rPr>
                            <a:t>Label</a:t>
                          </a:r>
                          <a:endParaRPr lang="en-US" sz="1800" dirty="0">
                            <a:solidFill>
                              <a:schemeClr val="accent1">
                                <a:lumMod val="50000"/>
                              </a:schemeClr>
                            </a:solidFill>
                            <a:effectLst/>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50000"/>
                            </a:lnSpc>
                            <a:spcAft>
                              <a:spcPts val="600"/>
                            </a:spcAft>
                          </a:pPr>
                          <a:r>
                            <a:rPr lang="en-US" sz="1600" b="1" dirty="0">
                              <a:solidFill>
                                <a:schemeClr val="accent1">
                                  <a:lumMod val="50000"/>
                                </a:schemeClr>
                              </a:solidFill>
                              <a:effectLst/>
                              <a:latin typeface="Times New Roman"/>
                              <a:ea typeface="Calibri"/>
                              <a:cs typeface="Arial"/>
                            </a:rPr>
                            <a:t>Area of building (</a:t>
                          </a:r>
                          <a14:m>
                            <m:oMath xmlns:m="http://schemas.openxmlformats.org/officeDocument/2006/math">
                              <m:sSup>
                                <m:sSupPr>
                                  <m:ctrlPr>
                                    <a:rPr lang="en-US" sz="1600" b="1" i="1" smtClean="0">
                                      <a:solidFill>
                                        <a:schemeClr val="accent1">
                                          <a:lumMod val="50000"/>
                                        </a:schemeClr>
                                      </a:solidFill>
                                      <a:latin typeface="Cambria Math" panose="02040503050406030204" pitchFamily="18" charset="0"/>
                                    </a:rPr>
                                  </m:ctrlPr>
                                </m:sSupPr>
                                <m:e>
                                  <m:r>
                                    <a:rPr lang="en-US" sz="1600" b="1" i="1">
                                      <a:solidFill>
                                        <a:schemeClr val="accent1">
                                          <a:lumMod val="50000"/>
                                        </a:schemeClr>
                                      </a:solidFill>
                                      <a:latin typeface="Cambria Math"/>
                                    </a:rPr>
                                    <m:t>𝒎</m:t>
                                  </m:r>
                                </m:e>
                                <m:sup>
                                  <m:r>
                                    <a:rPr lang="en-US" sz="1600" b="1" i="1">
                                      <a:solidFill>
                                        <a:schemeClr val="accent1">
                                          <a:lumMod val="50000"/>
                                        </a:schemeClr>
                                      </a:solidFill>
                                      <a:latin typeface="Cambria Math"/>
                                    </a:rPr>
                                    <m:t>𝟐</m:t>
                                  </m:r>
                                </m:sup>
                              </m:sSup>
                              <m:r>
                                <a:rPr lang="en-US" sz="1600" b="1" i="0" smtClean="0">
                                  <a:solidFill>
                                    <a:schemeClr val="accent1">
                                      <a:lumMod val="50000"/>
                                    </a:schemeClr>
                                  </a:solidFill>
                                  <a:latin typeface="Cambria Math"/>
                                </a:rPr>
                                <m:t>)</m:t>
                              </m:r>
                            </m:oMath>
                          </a14:m>
                          <a:r>
                            <a:rPr lang="en-US" sz="1600" b="1" dirty="0">
                              <a:solidFill>
                                <a:schemeClr val="accent1">
                                  <a:lumMod val="50000"/>
                                </a:schemeClr>
                              </a:solidFill>
                              <a:effectLst/>
                              <a:latin typeface="Times New Roman"/>
                              <a:ea typeface="Calibri"/>
                              <a:cs typeface="Arial"/>
                            </a:rPr>
                            <a:t> </a:t>
                          </a:r>
                          <a:endParaRPr lang="en-US" sz="1800" b="1" dirty="0">
                            <a:solidFill>
                              <a:schemeClr val="accent1">
                                <a:lumMod val="50000"/>
                              </a:schemeClr>
                            </a:solidFill>
                            <a:effectLst/>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50000"/>
                            </a:lnSpc>
                            <a:spcAft>
                              <a:spcPts val="600"/>
                            </a:spcAft>
                          </a:pPr>
                          <a:r>
                            <a:rPr lang="en-US" sz="1600" b="1" dirty="0">
                              <a:solidFill>
                                <a:schemeClr val="accent1">
                                  <a:lumMod val="50000"/>
                                </a:schemeClr>
                              </a:solidFill>
                              <a:effectLst/>
                              <a:latin typeface="Times New Roman"/>
                              <a:ea typeface="Calibri"/>
                              <a:cs typeface="Arial"/>
                            </a:rPr>
                            <a:t>Demand (l/d)</a:t>
                          </a:r>
                          <a:endParaRPr lang="en-US" sz="1800" dirty="0">
                            <a:solidFill>
                              <a:schemeClr val="accent1">
                                <a:lumMod val="50000"/>
                              </a:schemeClr>
                            </a:solidFill>
                            <a:effectLst/>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585721">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J-1</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198.22</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572.9225186</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1"/>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42922853"/>
                  </p:ext>
                </p:extLst>
              </p:nvPr>
            </p:nvGraphicFramePr>
            <p:xfrm>
              <a:off x="467545" y="4768168"/>
              <a:ext cx="6912769" cy="1227730"/>
            </p:xfrm>
            <a:graphic>
              <a:graphicData uri="http://schemas.openxmlformats.org/drawingml/2006/table">
                <a:tbl>
                  <a:tblPr firstRow="1" firstCol="1" bandRow="1"/>
                  <a:tblGrid>
                    <a:gridCol w="2488565">
                      <a:extLst>
                        <a:ext uri="{9D8B030D-6E8A-4147-A177-3AD203B41FA5}">
                          <a16:colId xmlns:a16="http://schemas.microsoft.com/office/drawing/2014/main" val="20000"/>
                        </a:ext>
                      </a:extLst>
                    </a:gridCol>
                    <a:gridCol w="2093618">
                      <a:extLst>
                        <a:ext uri="{9D8B030D-6E8A-4147-A177-3AD203B41FA5}">
                          <a16:colId xmlns:a16="http://schemas.microsoft.com/office/drawing/2014/main" val="20001"/>
                        </a:ext>
                      </a:extLst>
                    </a:gridCol>
                    <a:gridCol w="2330586">
                      <a:extLst>
                        <a:ext uri="{9D8B030D-6E8A-4147-A177-3AD203B41FA5}">
                          <a16:colId xmlns:a16="http://schemas.microsoft.com/office/drawing/2014/main" val="20002"/>
                        </a:ext>
                      </a:extLst>
                    </a:gridCol>
                  </a:tblGrid>
                  <a:tr h="642009">
                    <a:tc>
                      <a:txBody>
                        <a:bodyPr/>
                        <a:lstStyle/>
                        <a:p>
                          <a:pPr algn="ctr">
                            <a:lnSpc>
                              <a:spcPct val="150000"/>
                            </a:lnSpc>
                            <a:spcAft>
                              <a:spcPts val="600"/>
                            </a:spcAft>
                          </a:pPr>
                          <a:r>
                            <a:rPr lang="en-US" sz="1600" b="1" dirty="0">
                              <a:solidFill>
                                <a:schemeClr val="accent1">
                                  <a:lumMod val="50000"/>
                                </a:schemeClr>
                              </a:solidFill>
                              <a:effectLst/>
                              <a:latin typeface="Times New Roman"/>
                              <a:ea typeface="Calibri"/>
                              <a:cs typeface="Arial"/>
                            </a:rPr>
                            <a:t>Label</a:t>
                          </a:r>
                          <a:endParaRPr lang="en-US" sz="1800" dirty="0">
                            <a:solidFill>
                              <a:schemeClr val="accent1">
                                <a:lumMod val="50000"/>
                              </a:schemeClr>
                            </a:solidFill>
                            <a:effectLst/>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endParaRPr lang="en-US"/>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4"/>
                          <a:stretch>
                            <a:fillRect l="-119534" t="-943" r="-112245" b="-109434"/>
                          </a:stretch>
                        </a:blipFill>
                      </a:tcPr>
                    </a:tc>
                    <a:tc>
                      <a:txBody>
                        <a:bodyPr/>
                        <a:lstStyle/>
                        <a:p>
                          <a:pPr algn="ctr">
                            <a:lnSpc>
                              <a:spcPct val="150000"/>
                            </a:lnSpc>
                            <a:spcAft>
                              <a:spcPts val="600"/>
                            </a:spcAft>
                          </a:pPr>
                          <a:r>
                            <a:rPr lang="en-US" sz="1600" b="1" dirty="0">
                              <a:solidFill>
                                <a:schemeClr val="accent1">
                                  <a:lumMod val="50000"/>
                                </a:schemeClr>
                              </a:solidFill>
                              <a:effectLst/>
                              <a:latin typeface="Times New Roman"/>
                              <a:ea typeface="Calibri"/>
                              <a:cs typeface="Arial"/>
                            </a:rPr>
                            <a:t>Demand (l/d)</a:t>
                          </a:r>
                          <a:endParaRPr lang="en-US" sz="1800" dirty="0">
                            <a:solidFill>
                              <a:schemeClr val="accent1">
                                <a:lumMod val="50000"/>
                              </a:schemeClr>
                            </a:solidFill>
                            <a:effectLst/>
                            <a:latin typeface="Times New Roman"/>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585721">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J-1</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198.22</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572.9225186</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663828357"/>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D16469-4BC1-49FC-9F95-4028DE4EEE87}"/>
              </a:ext>
            </a:extLst>
          </p:cNvPr>
          <p:cNvSpPr txBox="1"/>
          <p:nvPr/>
        </p:nvSpPr>
        <p:spPr>
          <a:xfrm>
            <a:off x="323528" y="155247"/>
            <a:ext cx="5256584" cy="830997"/>
          </a:xfrm>
          <a:prstGeom prst="rect">
            <a:avLst/>
          </a:prstGeom>
          <a:noFill/>
        </p:spPr>
        <p:txBody>
          <a:bodyPr wrap="square" rtlCol="0">
            <a:spAutoFit/>
          </a:bodyPr>
          <a:lstStyle/>
          <a:p>
            <a:r>
              <a:rPr lang="en-US" sz="24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calculations and distribution:</a:t>
            </a:r>
            <a:endParaRPr lang="ar-SA" sz="24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3" name="TextBox 2">
            <a:extLst>
              <a:ext uri="{FF2B5EF4-FFF2-40B4-BE49-F238E27FC236}">
                <a16:creationId xmlns:a16="http://schemas.microsoft.com/office/drawing/2014/main" id="{C44D1544-C9DA-4D02-9073-D07351A4ACFC}"/>
              </a:ext>
            </a:extLst>
          </p:cNvPr>
          <p:cNvSpPr txBox="1"/>
          <p:nvPr/>
        </p:nvSpPr>
        <p:spPr>
          <a:xfrm>
            <a:off x="323528" y="714226"/>
            <a:ext cx="8064896" cy="707886"/>
          </a:xfrm>
          <a:prstGeom prst="rect">
            <a:avLst/>
          </a:prstGeom>
          <a:noFill/>
        </p:spPr>
        <p:txBody>
          <a:bodyPr wrap="square" rtlCol="0">
            <a:spAutoFit/>
          </a:bodyPr>
          <a:lstStyle/>
          <a:p>
            <a:pPr algn="l"/>
            <a:r>
              <a:rPr lang="en-US" sz="2000" dirty="0">
                <a:latin typeface="Times New Roman" pitchFamily="18" charset="0"/>
                <a:cs typeface="Times New Roman" pitchFamily="18" charset="0"/>
              </a:rPr>
              <a:t>The demand calculated on  the same formula for all junction , and entered on WaterCAD: </a:t>
            </a:r>
          </a:p>
        </p:txBody>
      </p:sp>
      <p:pic>
        <p:nvPicPr>
          <p:cNvPr id="5" name="Picture 4">
            <a:extLst>
              <a:ext uri="{FF2B5EF4-FFF2-40B4-BE49-F238E27FC236}">
                <a16:creationId xmlns:a16="http://schemas.microsoft.com/office/drawing/2014/main" id="{AE3E6450-7957-4661-A952-8DB3FEFFD2A0}"/>
              </a:ext>
            </a:extLst>
          </p:cNvPr>
          <p:cNvPicPr>
            <a:picLocks noChangeAspect="1"/>
          </p:cNvPicPr>
          <p:nvPr/>
        </p:nvPicPr>
        <p:blipFill>
          <a:blip r:embed="rId2"/>
          <a:stretch>
            <a:fillRect/>
          </a:stretch>
        </p:blipFill>
        <p:spPr>
          <a:xfrm>
            <a:off x="323528" y="1933512"/>
            <a:ext cx="7256962" cy="3177205"/>
          </a:xfrm>
          <a:prstGeom prst="rect">
            <a:avLst/>
          </a:prstGeom>
        </p:spPr>
      </p:pic>
      <p:sp>
        <p:nvSpPr>
          <p:cNvPr id="6" name="TextBox 5">
            <a:extLst>
              <a:ext uri="{FF2B5EF4-FFF2-40B4-BE49-F238E27FC236}">
                <a16:creationId xmlns:a16="http://schemas.microsoft.com/office/drawing/2014/main" id="{C35ABE73-6830-4F8B-BD04-EFF436F5E317}"/>
              </a:ext>
            </a:extLst>
          </p:cNvPr>
          <p:cNvSpPr txBox="1"/>
          <p:nvPr/>
        </p:nvSpPr>
        <p:spPr>
          <a:xfrm>
            <a:off x="556529" y="5634967"/>
            <a:ext cx="7128792" cy="707886"/>
          </a:xfrm>
          <a:prstGeom prst="rect">
            <a:avLst/>
          </a:prstGeom>
          <a:noFill/>
        </p:spPr>
        <p:txBody>
          <a:bodyPr wrap="square" rtlCol="0">
            <a:spAutoFit/>
          </a:bodyPr>
          <a:lstStyle/>
          <a:p>
            <a:pPr algn="l"/>
            <a:r>
              <a:rPr lang="en-US" sz="2000" dirty="0">
                <a:latin typeface="Times New Roman" pitchFamily="18" charset="0"/>
                <a:cs typeface="Times New Roman" pitchFamily="18" charset="0"/>
              </a:rPr>
              <a:t>Using 1.8 as a maximum factor and 0.27 as a minimum factor , we get these results: </a:t>
            </a:r>
          </a:p>
        </p:txBody>
      </p:sp>
    </p:spTree>
    <p:extLst>
      <p:ext uri="{BB962C8B-B14F-4D97-AF65-F5344CB8AC3E}">
        <p14:creationId xmlns:p14="http://schemas.microsoft.com/office/powerpoint/2010/main" val="1935906175"/>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199685"/>
            <a:ext cx="2376264" cy="923330"/>
          </a:xfrm>
          <a:prstGeom prst="rect">
            <a:avLst/>
          </a:prstGeom>
          <a:noFill/>
        </p:spPr>
        <p:txBody>
          <a:bodyPr wrap="square" rtlCol="1">
            <a:spAutoFit/>
          </a:bodyPr>
          <a:lstStyle/>
          <a:p>
            <a:pPr algn="ctr"/>
            <a:r>
              <a:rPr lang="en-US" sz="36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Results</a:t>
            </a:r>
          </a:p>
          <a:p>
            <a:endParaRPr lang="ar-SA" dirty="0"/>
          </a:p>
        </p:txBody>
      </p:sp>
      <p:sp>
        <p:nvSpPr>
          <p:cNvPr id="5" name="Rectangle 4"/>
          <p:cNvSpPr/>
          <p:nvPr/>
        </p:nvSpPr>
        <p:spPr>
          <a:xfrm>
            <a:off x="5582127" y="1556792"/>
            <a:ext cx="3561873" cy="646331"/>
          </a:xfrm>
          <a:prstGeom prst="rect">
            <a:avLst/>
          </a:prstGeom>
        </p:spPr>
        <p:txBody>
          <a:bodyPr wrap="square">
            <a:spAutoFit/>
          </a:bodyPr>
          <a:lstStyle/>
          <a:p>
            <a:pPr algn="ctr"/>
            <a:r>
              <a:rPr lang="en-US" b="1" dirty="0">
                <a:latin typeface="Times New Roman" panose="02020603050405020304" pitchFamily="18" charset="0"/>
                <a:cs typeface="Times New Roman" panose="02020603050405020304" pitchFamily="18" charset="0"/>
              </a:rPr>
              <a:t>Pressure at junction at min. peak factor</a:t>
            </a:r>
            <a:endParaRPr lang="en-US" dirty="0">
              <a:latin typeface="Times New Roman" panose="02020603050405020304" pitchFamily="18" charset="0"/>
              <a:cs typeface="Times New Roman" panose="02020603050405020304" pitchFamily="18" charset="0"/>
            </a:endParaRPr>
          </a:p>
        </p:txBody>
      </p:sp>
      <p:sp>
        <p:nvSpPr>
          <p:cNvPr id="7" name="Rectangle 6"/>
          <p:cNvSpPr/>
          <p:nvPr/>
        </p:nvSpPr>
        <p:spPr>
          <a:xfrm>
            <a:off x="76763" y="4581128"/>
            <a:ext cx="3991182" cy="646331"/>
          </a:xfrm>
          <a:prstGeom prst="rect">
            <a:avLst/>
          </a:prstGeom>
        </p:spPr>
        <p:txBody>
          <a:bodyPr wrap="square">
            <a:spAutoFit/>
          </a:bodyPr>
          <a:lstStyle/>
          <a:p>
            <a:pPr algn="ctr"/>
            <a:r>
              <a:rPr lang="en-US" b="1" dirty="0">
                <a:latin typeface="Times New Roman" panose="02020603050405020304" pitchFamily="18" charset="0"/>
                <a:cs typeface="Times New Roman" panose="02020603050405020304" pitchFamily="18" charset="0"/>
              </a:rPr>
              <a:t>Pressure at junction at max. peak factor</a:t>
            </a:r>
            <a:endParaRPr lang="en-US" dirty="0">
              <a:latin typeface="Times New Roman" panose="02020603050405020304" pitchFamily="18" charset="0"/>
              <a:cs typeface="Times New Roman" panose="02020603050405020304" pitchFamily="18" charset="0"/>
            </a:endParaRPr>
          </a:p>
        </p:txBody>
      </p:sp>
      <p:pic>
        <p:nvPicPr>
          <p:cNvPr id="9" name="Picture 8"/>
          <p:cNvPicPr/>
          <p:nvPr/>
        </p:nvPicPr>
        <p:blipFill>
          <a:blip r:embed="rId2"/>
          <a:stretch>
            <a:fillRect/>
          </a:stretch>
        </p:blipFill>
        <p:spPr>
          <a:xfrm>
            <a:off x="4139952" y="4005064"/>
            <a:ext cx="4806676" cy="26913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a:extLst>
              <a:ext uri="{FF2B5EF4-FFF2-40B4-BE49-F238E27FC236}">
                <a16:creationId xmlns:a16="http://schemas.microsoft.com/office/drawing/2014/main" id="{46551364-6E79-4F20-AD49-7C2135FFDB84}"/>
              </a:ext>
            </a:extLst>
          </p:cNvPr>
          <p:cNvPicPr>
            <a:picLocks noChangeAspect="1"/>
          </p:cNvPicPr>
          <p:nvPr/>
        </p:nvPicPr>
        <p:blipFill rotWithShape="1">
          <a:blip r:embed="rId3">
            <a:extLst>
              <a:ext uri="{28A0092B-C50C-407E-A947-70E740481C1C}">
                <a14:useLocalDpi xmlns:a14="http://schemas.microsoft.com/office/drawing/2010/main" val="0"/>
              </a:ext>
            </a:extLst>
          </a:blip>
          <a:srcRect l="33110" r="-4609"/>
          <a:stretch/>
        </p:blipFill>
        <p:spPr>
          <a:xfrm>
            <a:off x="401684" y="980728"/>
            <a:ext cx="4884247" cy="2823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92624688"/>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3347864" y="116632"/>
            <a:ext cx="2376264" cy="923330"/>
          </a:xfrm>
          <a:prstGeom prst="rect">
            <a:avLst/>
          </a:prstGeom>
          <a:noFill/>
        </p:spPr>
        <p:txBody>
          <a:bodyPr wrap="square" rtlCol="1">
            <a:spAutoFit/>
          </a:bodyPr>
          <a:lstStyle/>
          <a:p>
            <a:pPr algn="ctr"/>
            <a:r>
              <a:rPr lang="ar-SA" sz="36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lang="en-US" sz="36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Results</a:t>
            </a:r>
          </a:p>
          <a:p>
            <a:endParaRPr lang="ar-SA" dirty="0"/>
          </a:p>
        </p:txBody>
      </p:sp>
      <p:sp>
        <p:nvSpPr>
          <p:cNvPr id="3" name="Rectangle 2"/>
          <p:cNvSpPr/>
          <p:nvPr/>
        </p:nvSpPr>
        <p:spPr>
          <a:xfrm>
            <a:off x="415139" y="1239407"/>
            <a:ext cx="2901435"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Velocity at min. peak factor</a:t>
            </a:r>
            <a:endParaRPr lang="en-US" dirty="0">
              <a:latin typeface="Times New Roman" panose="02020603050405020304" pitchFamily="18" charset="0"/>
              <a:cs typeface="Times New Roman" panose="02020603050405020304" pitchFamily="18" charset="0"/>
            </a:endParaRPr>
          </a:p>
        </p:txBody>
      </p:sp>
      <p:sp>
        <p:nvSpPr>
          <p:cNvPr id="4" name="Rectangle 3"/>
          <p:cNvSpPr/>
          <p:nvPr/>
        </p:nvSpPr>
        <p:spPr>
          <a:xfrm>
            <a:off x="5376616" y="1242417"/>
            <a:ext cx="2939908"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Velocity at max. peak factor</a:t>
            </a:r>
            <a:endParaRPr lang="en-US" dirty="0">
              <a:latin typeface="Times New Roman" panose="02020603050405020304" pitchFamily="18" charset="0"/>
              <a:cs typeface="Times New Roman" panose="02020603050405020304" pitchFamily="18" charset="0"/>
            </a:endParaRPr>
          </a:p>
        </p:txBody>
      </p:sp>
      <p:pic>
        <p:nvPicPr>
          <p:cNvPr id="8" name="Picture 7"/>
          <p:cNvPicPr/>
          <p:nvPr/>
        </p:nvPicPr>
        <p:blipFill>
          <a:blip r:embed="rId2"/>
          <a:stretch>
            <a:fillRect/>
          </a:stretch>
        </p:blipFill>
        <p:spPr>
          <a:xfrm>
            <a:off x="4716016" y="1978872"/>
            <a:ext cx="4261108" cy="36367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Content Placeholder 7">
            <a:extLst>
              <a:ext uri="{FF2B5EF4-FFF2-40B4-BE49-F238E27FC236}">
                <a16:creationId xmlns:a16="http://schemas.microsoft.com/office/drawing/2014/main" id="{46FB9B65-C199-4879-8D0B-B87FEA45FB29}"/>
              </a:ext>
            </a:extLst>
          </p:cNvPr>
          <p:cNvPicPr>
            <a:picLocks noChangeAspect="1"/>
          </p:cNvPicPr>
          <p:nvPr/>
        </p:nvPicPr>
        <p:blipFill rotWithShape="1">
          <a:blip r:embed="rId3">
            <a:extLst>
              <a:ext uri="{28A0092B-C50C-407E-A947-70E740481C1C}">
                <a14:useLocalDpi xmlns:a14="http://schemas.microsoft.com/office/drawing/2010/main" val="0"/>
              </a:ext>
            </a:extLst>
          </a:blip>
          <a:srcRect l="19494"/>
          <a:stretch/>
        </p:blipFill>
        <p:spPr>
          <a:xfrm>
            <a:off x="166876" y="1978872"/>
            <a:ext cx="4261108" cy="36397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93726103"/>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28F83C6-33FC-4996-9C73-47B57B9D4D5B}"/>
              </a:ext>
            </a:extLst>
          </p:cNvPr>
          <p:cNvSpPr/>
          <p:nvPr/>
        </p:nvSpPr>
        <p:spPr>
          <a:xfrm>
            <a:off x="1503527" y="548680"/>
            <a:ext cx="6136946" cy="584775"/>
          </a:xfrm>
          <a:prstGeom prst="rect">
            <a:avLst/>
          </a:prstGeom>
        </p:spPr>
        <p:txBody>
          <a:bodyPr wrap="square">
            <a:spAutoFit/>
          </a:bodyPr>
          <a:lstStyle/>
          <a:p>
            <a:pPr algn="ctr"/>
            <a:r>
              <a:rPr lang="en-US" sz="2400" dirty="0">
                <a:solidFill>
                  <a:schemeClr val="accent1">
                    <a:lumMod val="50000"/>
                  </a:schemeClr>
                </a:solidFill>
              </a:rPr>
              <a:t> </a:t>
            </a:r>
            <a:r>
              <a:rPr lang="en-US" sz="32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Re-design of existing network</a:t>
            </a:r>
            <a:endParaRPr lang="en-US" sz="2400" dirty="0">
              <a:solidFill>
                <a:schemeClr val="accent1">
                  <a:lumMod val="50000"/>
                </a:schemeClr>
              </a:solidFill>
            </a:endParaRPr>
          </a:p>
        </p:txBody>
      </p:sp>
      <p:pic>
        <p:nvPicPr>
          <p:cNvPr id="3" name="Content Placeholder 4">
            <a:extLst>
              <a:ext uri="{FF2B5EF4-FFF2-40B4-BE49-F238E27FC236}">
                <a16:creationId xmlns:a16="http://schemas.microsoft.com/office/drawing/2014/main" id="{085D6035-2251-4265-B3F1-21FD1DAFD6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120" y="1556792"/>
            <a:ext cx="7849759" cy="44776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59741188"/>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9194" y="45925"/>
            <a:ext cx="8657301" cy="7602081"/>
          </a:xfrm>
          <a:prstGeom prst="rect">
            <a:avLst/>
          </a:prstGeom>
          <a:noFill/>
        </p:spPr>
        <p:txBody>
          <a:bodyPr wrap="square" rtlCol="1">
            <a:spAutoFit/>
          </a:bodyPr>
          <a:lstStyle/>
          <a:p>
            <a:pPr algn="l"/>
            <a:r>
              <a:rPr lang="en-US" sz="32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Data collection:</a:t>
            </a:r>
          </a:p>
          <a:p>
            <a:pPr algn="l"/>
            <a:endParaRPr lang="en-US" sz="2400" dirty="0">
              <a:solidFill>
                <a:schemeClr val="accent6"/>
              </a:solidFill>
              <a:latin typeface="Times New Roman" pitchFamily="18" charset="0"/>
              <a:cs typeface="Times New Roman" pitchFamily="18" charset="0"/>
            </a:endParaRPr>
          </a:p>
          <a:p>
            <a:pPr algn="l"/>
            <a:r>
              <a:rPr lang="en-US" sz="2400" dirty="0">
                <a:latin typeface="Times New Roman" pitchFamily="18" charset="0"/>
                <a:cs typeface="Times New Roman" pitchFamily="18" charset="0"/>
              </a:rPr>
              <a:t>. Shapefiles ( Building, contour, existing network, road network and demand area)</a:t>
            </a:r>
          </a:p>
          <a:p>
            <a:pPr algn="l"/>
            <a:endParaRPr lang="ar-SA" sz="2400" dirty="0">
              <a:latin typeface="Times New Roman" pitchFamily="18" charset="0"/>
              <a:cs typeface="Times New Roman" pitchFamily="18" charset="0"/>
            </a:endParaRPr>
          </a:p>
          <a:p>
            <a:pPr lvl="0" algn="l"/>
            <a:r>
              <a:rPr lang="en-US" sz="2400" dirty="0">
                <a:latin typeface="Times New Roman" pitchFamily="18" charset="0"/>
                <a:cs typeface="Times New Roman" pitchFamily="18" charset="0"/>
              </a:rPr>
              <a:t>. The total consumption for the town in 2018= 1068.67 </a:t>
            </a:r>
            <a:r>
              <a:rPr lang="en-US" sz="2400" dirty="0">
                <a:latin typeface="Times New Roman"/>
                <a:ea typeface="Calibri"/>
                <a:cs typeface="Arial"/>
              </a:rPr>
              <a:t>m</a:t>
            </a:r>
            <a:r>
              <a:rPr lang="en-US" sz="2400" baseline="30000" dirty="0">
                <a:latin typeface="Times New Roman"/>
                <a:ea typeface="Calibri"/>
                <a:cs typeface="Arial"/>
              </a:rPr>
              <a:t>3</a:t>
            </a:r>
            <a:r>
              <a:rPr lang="en-US" sz="2400" dirty="0">
                <a:latin typeface="Times New Roman"/>
                <a:ea typeface="Calibri"/>
                <a:cs typeface="Arial"/>
              </a:rPr>
              <a:t>/d</a:t>
            </a:r>
            <a:endParaRPr lang="en-US" sz="2400" dirty="0">
              <a:latin typeface="Times New Roman" pitchFamily="18" charset="0"/>
              <a:cs typeface="Times New Roman" pitchFamily="18" charset="0"/>
            </a:endParaRPr>
          </a:p>
          <a:p>
            <a:pPr algn="l"/>
            <a:endParaRPr lang="ar-SA" sz="2400" dirty="0">
              <a:latin typeface="Times New Roman" pitchFamily="18" charset="0"/>
              <a:cs typeface="Times New Roman" pitchFamily="18" charset="0"/>
            </a:endParaRPr>
          </a:p>
          <a:p>
            <a:pPr lvl="0" algn="l"/>
            <a:r>
              <a:rPr lang="en-US" sz="2400" dirty="0">
                <a:latin typeface="Times New Roman" pitchFamily="18" charset="0"/>
                <a:cs typeface="Times New Roman" pitchFamily="18" charset="0"/>
              </a:rPr>
              <a:t>. Total consumption of factors in 2018= 360 </a:t>
            </a:r>
            <a:r>
              <a:rPr lang="en-US" sz="2400" dirty="0">
                <a:latin typeface="Times New Roman"/>
                <a:ea typeface="Calibri"/>
                <a:cs typeface="Arial"/>
              </a:rPr>
              <a:t>m</a:t>
            </a:r>
            <a:r>
              <a:rPr lang="en-US" sz="2400" baseline="30000" dirty="0">
                <a:latin typeface="Times New Roman"/>
                <a:ea typeface="Calibri"/>
                <a:cs typeface="Arial"/>
              </a:rPr>
              <a:t>3</a:t>
            </a:r>
            <a:r>
              <a:rPr lang="en-US" sz="2400" dirty="0">
                <a:latin typeface="Times New Roman"/>
                <a:ea typeface="Calibri"/>
                <a:cs typeface="Arial"/>
              </a:rPr>
              <a:t>/d</a:t>
            </a:r>
            <a:endParaRPr lang="ar-SA" sz="2400" dirty="0">
              <a:latin typeface="Times New Roman" pitchFamily="18" charset="0"/>
              <a:cs typeface="Times New Roman" pitchFamily="18" charset="0"/>
            </a:endParaRPr>
          </a:p>
          <a:p>
            <a:pPr algn="l"/>
            <a:endParaRPr lang="ar-SA" sz="2400" dirty="0">
              <a:latin typeface="Times New Roman" pitchFamily="18" charset="0"/>
              <a:cs typeface="Times New Roman" pitchFamily="18" charset="0"/>
            </a:endParaRPr>
          </a:p>
          <a:p>
            <a:pPr lvl="0" algn="l"/>
            <a:r>
              <a:rPr lang="en-US" sz="2400" dirty="0">
                <a:latin typeface="Times New Roman" pitchFamily="18" charset="0"/>
                <a:cs typeface="Times New Roman" pitchFamily="18" charset="0"/>
              </a:rPr>
              <a:t>. Total net consumption of the population in 2018= 708.67 </a:t>
            </a:r>
            <a:r>
              <a:rPr lang="en-US" sz="2400" dirty="0">
                <a:latin typeface="Times New Roman"/>
                <a:ea typeface="Calibri"/>
                <a:cs typeface="Arial"/>
              </a:rPr>
              <a:t>m</a:t>
            </a:r>
            <a:r>
              <a:rPr lang="en-US" sz="2400" baseline="30000" dirty="0">
                <a:latin typeface="Times New Roman"/>
                <a:ea typeface="Calibri"/>
                <a:cs typeface="Arial"/>
              </a:rPr>
              <a:t>3</a:t>
            </a:r>
            <a:r>
              <a:rPr lang="en-US" sz="2400" dirty="0">
                <a:latin typeface="Times New Roman"/>
                <a:ea typeface="Calibri"/>
                <a:cs typeface="Arial"/>
              </a:rPr>
              <a:t>/d</a:t>
            </a:r>
            <a:endParaRPr lang="en-US" sz="2400" dirty="0">
              <a:latin typeface="Times New Roman" pitchFamily="18" charset="0"/>
              <a:cs typeface="Times New Roman" pitchFamily="18" charset="0"/>
            </a:endParaRPr>
          </a:p>
          <a:p>
            <a:pPr algn="l"/>
            <a:r>
              <a:rPr lang="en-US" sz="2400" baseline="30000" dirty="0">
                <a:latin typeface="Times New Roman"/>
                <a:ea typeface="Calibri"/>
                <a:cs typeface="Arial"/>
              </a:rPr>
              <a:t>  </a:t>
            </a:r>
            <a:endParaRPr lang="en-US" sz="2400" dirty="0">
              <a:latin typeface="Times New Roman" pitchFamily="18" charset="0"/>
              <a:cs typeface="Times New Roman" pitchFamily="18" charset="0"/>
            </a:endParaRPr>
          </a:p>
          <a:p>
            <a:pPr algn="l"/>
            <a:r>
              <a:rPr lang="en-US" sz="2400" dirty="0">
                <a:latin typeface="Times New Roman" pitchFamily="18" charset="0"/>
                <a:cs typeface="Times New Roman" pitchFamily="18" charset="0"/>
              </a:rPr>
              <a:t>. Population in 2018= 10733 capita</a:t>
            </a:r>
          </a:p>
          <a:p>
            <a:pPr algn="l"/>
            <a:endParaRPr lang="en-US" sz="2400" dirty="0">
              <a:latin typeface="Times New Roman" pitchFamily="18" charset="0"/>
              <a:cs typeface="Times New Roman" pitchFamily="18" charset="0"/>
            </a:endParaRPr>
          </a:p>
          <a:p>
            <a:pPr algn="l"/>
            <a:r>
              <a:rPr lang="en-US" sz="2400" dirty="0">
                <a:latin typeface="Times New Roman" pitchFamily="18" charset="0"/>
                <a:cs typeface="Times New Roman" pitchFamily="18" charset="0"/>
              </a:rPr>
              <a:t>. The average consumption per capita= </a:t>
            </a:r>
            <a:r>
              <a:rPr lang="ar-AE" sz="2400" dirty="0">
                <a:latin typeface="Times New Roman" pitchFamily="18" charset="0"/>
                <a:cs typeface="Times New Roman" pitchFamily="18" charset="0"/>
              </a:rPr>
              <a:t>66.1</a:t>
            </a:r>
            <a:r>
              <a:rPr lang="en-US" sz="2400" dirty="0">
                <a:latin typeface="Times New Roman" pitchFamily="18" charset="0"/>
                <a:cs typeface="Times New Roman" pitchFamily="18" charset="0"/>
              </a:rPr>
              <a:t> l/d</a:t>
            </a:r>
          </a:p>
          <a:p>
            <a:pPr algn="l"/>
            <a:r>
              <a:rPr lang="en-US" sz="2400" dirty="0">
                <a:latin typeface="Times New Roman" pitchFamily="18" charset="0"/>
                <a:cs typeface="Times New Roman" pitchFamily="18" charset="0"/>
              </a:rPr>
              <a:t> </a:t>
            </a:r>
            <a:endParaRPr lang="ar-SA" sz="2400" dirty="0">
              <a:latin typeface="Times New Roman" pitchFamily="18" charset="0"/>
              <a:cs typeface="Times New Roman" pitchFamily="18" charset="0"/>
            </a:endParaRPr>
          </a:p>
          <a:p>
            <a:pPr lvl="0" algn="l"/>
            <a:r>
              <a:rPr lang="en-US" sz="2400" dirty="0">
                <a:latin typeface="Times New Roman" pitchFamily="18" charset="0"/>
                <a:cs typeface="Times New Roman" pitchFamily="18" charset="0"/>
              </a:rPr>
              <a:t>. Supply in 2018= 1473.68 </a:t>
            </a:r>
            <a:r>
              <a:rPr lang="en-US" sz="2400" dirty="0">
                <a:latin typeface="Times New Roman"/>
                <a:ea typeface="Calibri"/>
                <a:cs typeface="Arial"/>
              </a:rPr>
              <a:t>m</a:t>
            </a:r>
            <a:r>
              <a:rPr lang="en-US" sz="2400" baseline="30000" dirty="0">
                <a:latin typeface="Times New Roman"/>
                <a:ea typeface="Calibri"/>
                <a:cs typeface="Arial"/>
              </a:rPr>
              <a:t>3</a:t>
            </a:r>
            <a:r>
              <a:rPr lang="en-US" sz="2400" dirty="0">
                <a:latin typeface="Times New Roman"/>
                <a:ea typeface="Calibri"/>
                <a:cs typeface="Arial"/>
              </a:rPr>
              <a:t>/d</a:t>
            </a:r>
            <a:r>
              <a:rPr lang="en-US" sz="2400" dirty="0">
                <a:latin typeface="Times New Roman" pitchFamily="18" charset="0"/>
                <a:cs typeface="Times New Roman" pitchFamily="18" charset="0"/>
              </a:rPr>
              <a:t>  </a:t>
            </a:r>
          </a:p>
          <a:p>
            <a:pPr algn="l"/>
            <a:endParaRPr lang="en-US" sz="2400" dirty="0">
              <a:latin typeface="Times New Roman" pitchFamily="18" charset="0"/>
              <a:cs typeface="Times New Roman" pitchFamily="18" charset="0"/>
            </a:endParaRPr>
          </a:p>
          <a:p>
            <a:pPr algn="l"/>
            <a:r>
              <a:rPr lang="en-US" sz="2400" dirty="0">
                <a:latin typeface="Times New Roman" pitchFamily="18" charset="0"/>
                <a:cs typeface="Times New Roman" pitchFamily="18" charset="0"/>
              </a:rPr>
              <a:t>. Losses in 2018= 27.5%</a:t>
            </a:r>
          </a:p>
          <a:p>
            <a:pPr algn="l"/>
            <a:endParaRPr lang="en-US" sz="2400" dirty="0">
              <a:latin typeface="Times New Roman" pitchFamily="18" charset="0"/>
              <a:cs typeface="Times New Roman" pitchFamily="18" charset="0"/>
            </a:endParaRPr>
          </a:p>
          <a:p>
            <a:pPr algn="l"/>
            <a:endParaRPr lang="ar-SA" sz="2400" dirty="0">
              <a:latin typeface="Times New Roman" pitchFamily="18" charset="0"/>
              <a:cs typeface="Times New Roman" pitchFamily="18" charset="0"/>
            </a:endParaRPr>
          </a:p>
        </p:txBody>
      </p:sp>
    </p:spTree>
    <p:extLst>
      <p:ext uri="{BB962C8B-B14F-4D97-AF65-F5344CB8AC3E}">
        <p14:creationId xmlns:p14="http://schemas.microsoft.com/office/powerpoint/2010/main" val="4292462571"/>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Rectangle 2"/>
              <p:cNvSpPr/>
              <p:nvPr/>
            </p:nvSpPr>
            <p:spPr>
              <a:xfrm>
                <a:off x="827584" y="4493271"/>
                <a:ext cx="4680520" cy="1477712"/>
              </a:xfrm>
              <a:prstGeom prst="rect">
                <a:avLst/>
              </a:prstGeom>
            </p:spPr>
            <p:txBody>
              <a:bodyPr wrap="square">
                <a:spAutoFit/>
              </a:bodyPr>
              <a:lstStyle/>
              <a:p>
                <a:r>
                  <a:rPr lang="en-US" dirty="0">
                    <a:solidFill>
                      <a:schemeClr val="tx1"/>
                    </a:solidFill>
                    <a:latin typeface="Times New Roman" pitchFamily="18" charset="0"/>
                    <a:cs typeface="Times New Roman" pitchFamily="18" charset="0"/>
                  </a:rPr>
                  <a:t>Losses in (2018) </a:t>
                </a:r>
                <a14:m>
                  <m:oMath xmlns:m="http://schemas.openxmlformats.org/officeDocument/2006/math">
                    <m:r>
                      <a:rPr lang="en-US" i="1">
                        <a:solidFill>
                          <a:schemeClr val="tx1"/>
                        </a:solidFill>
                        <a:latin typeface="Cambria Math"/>
                      </a:rPr>
                      <m:t>=</m:t>
                    </m:r>
                    <m:f>
                      <m:fPr>
                        <m:ctrlPr>
                          <a:rPr lang="en-US" i="1">
                            <a:solidFill>
                              <a:schemeClr val="tx1"/>
                            </a:solidFill>
                            <a:latin typeface="Cambria Math" panose="02040503050406030204" pitchFamily="18" charset="0"/>
                          </a:rPr>
                        </m:ctrlPr>
                      </m:fPr>
                      <m:num>
                        <m:r>
                          <a:rPr lang="en-US" i="1">
                            <a:solidFill>
                              <a:schemeClr val="tx1"/>
                            </a:solidFill>
                            <a:latin typeface="Cambria Math"/>
                          </a:rPr>
                          <m:t>𝑠𝑢𝑝𝑝𝑙𝑦</m:t>
                        </m:r>
                        <m:r>
                          <a:rPr lang="en-US" i="1">
                            <a:solidFill>
                              <a:schemeClr val="tx1"/>
                            </a:solidFill>
                            <a:latin typeface="Cambria Math"/>
                          </a:rPr>
                          <m:t>−</m:t>
                        </m:r>
                        <m:r>
                          <a:rPr lang="en-US" i="1">
                            <a:solidFill>
                              <a:schemeClr val="tx1"/>
                            </a:solidFill>
                            <a:latin typeface="Cambria Math"/>
                          </a:rPr>
                          <m:t>𝑐𝑜𝑛𝑠𝑢𝑚𝑝𝑡𝑖𝑜𝑛</m:t>
                        </m:r>
                      </m:num>
                      <m:den>
                        <m:r>
                          <a:rPr lang="en-US" i="1">
                            <a:solidFill>
                              <a:schemeClr val="tx1"/>
                            </a:solidFill>
                            <a:latin typeface="Cambria Math"/>
                          </a:rPr>
                          <m:t>𝑠𝑢𝑝𝑝𝑙𝑦</m:t>
                        </m:r>
                      </m:den>
                    </m:f>
                  </m:oMath>
                </a14:m>
                <a:r>
                  <a:rPr lang="en-US" dirty="0">
                    <a:solidFill>
                      <a:schemeClr val="tx1"/>
                    </a:solidFill>
                    <a:latin typeface="Times New Roman" pitchFamily="18" charset="0"/>
                    <a:cs typeface="Times New Roman" pitchFamily="18" charset="0"/>
                  </a:rPr>
                  <a:t> × 100 %</a:t>
                </a:r>
              </a:p>
              <a:p>
                <a:r>
                  <a:rPr lang="en-US" dirty="0">
                    <a:solidFill>
                      <a:schemeClr val="tx1"/>
                    </a:solidFill>
                    <a:latin typeface="Times New Roman" pitchFamily="18" charset="0"/>
                    <a:cs typeface="Times New Roman" pitchFamily="18" charset="0"/>
                  </a:rPr>
                  <a:t>	</a:t>
                </a:r>
                <a14:m>
                  <m:oMath xmlns:m="http://schemas.openxmlformats.org/officeDocument/2006/math">
                    <m:r>
                      <a:rPr lang="en-US" i="1">
                        <a:solidFill>
                          <a:schemeClr val="tx1"/>
                        </a:solidFill>
                        <a:latin typeface="Cambria Math"/>
                      </a:rPr>
                      <m:t>                  =</m:t>
                    </m:r>
                    <m:f>
                      <m:fPr>
                        <m:ctrlPr>
                          <a:rPr lang="en-US" i="1">
                            <a:solidFill>
                              <a:schemeClr val="tx1"/>
                            </a:solidFill>
                            <a:latin typeface="Cambria Math" panose="02040503050406030204" pitchFamily="18" charset="0"/>
                          </a:rPr>
                        </m:ctrlPr>
                      </m:fPr>
                      <m:num>
                        <m:r>
                          <a:rPr lang="en-US" i="1">
                            <a:solidFill>
                              <a:schemeClr val="tx1"/>
                            </a:solidFill>
                            <a:latin typeface="Cambria Math"/>
                          </a:rPr>
                          <m:t>537893</m:t>
                        </m:r>
                        <m:r>
                          <a:rPr lang="en-US" i="1">
                            <a:solidFill>
                              <a:schemeClr val="tx1"/>
                            </a:solidFill>
                            <a:latin typeface="Cambria Math"/>
                          </a:rPr>
                          <m:t>.</m:t>
                        </m:r>
                        <m:r>
                          <a:rPr lang="en-US" i="1">
                            <a:solidFill>
                              <a:schemeClr val="tx1"/>
                            </a:solidFill>
                            <a:latin typeface="Cambria Math"/>
                          </a:rPr>
                          <m:t>8</m:t>
                        </m:r>
                        <m:r>
                          <a:rPr lang="en-US" i="1">
                            <a:solidFill>
                              <a:schemeClr val="tx1"/>
                            </a:solidFill>
                            <a:latin typeface="Cambria Math"/>
                          </a:rPr>
                          <m:t>−</m:t>
                        </m:r>
                        <m:r>
                          <a:rPr lang="en-US" i="1">
                            <a:solidFill>
                              <a:schemeClr val="tx1"/>
                            </a:solidFill>
                            <a:latin typeface="Cambria Math"/>
                          </a:rPr>
                          <m:t>390064</m:t>
                        </m:r>
                        <m:r>
                          <a:rPr lang="en-US" i="1">
                            <a:solidFill>
                              <a:schemeClr val="tx1"/>
                            </a:solidFill>
                            <a:latin typeface="Cambria Math"/>
                          </a:rPr>
                          <m:t>.</m:t>
                        </m:r>
                        <m:r>
                          <a:rPr lang="en-US" i="1">
                            <a:solidFill>
                              <a:schemeClr val="tx1"/>
                            </a:solidFill>
                            <a:latin typeface="Cambria Math"/>
                          </a:rPr>
                          <m:t>6</m:t>
                        </m:r>
                      </m:num>
                      <m:den>
                        <m:r>
                          <a:rPr lang="en-US" i="1">
                            <a:solidFill>
                              <a:schemeClr val="tx1"/>
                            </a:solidFill>
                            <a:latin typeface="Cambria Math"/>
                          </a:rPr>
                          <m:t>537893</m:t>
                        </m:r>
                        <m:r>
                          <a:rPr lang="en-US" i="1">
                            <a:solidFill>
                              <a:schemeClr val="tx1"/>
                            </a:solidFill>
                            <a:latin typeface="Cambria Math"/>
                          </a:rPr>
                          <m:t>.</m:t>
                        </m:r>
                        <m:r>
                          <a:rPr lang="en-US" i="1">
                            <a:solidFill>
                              <a:schemeClr val="tx1"/>
                            </a:solidFill>
                            <a:latin typeface="Cambria Math"/>
                          </a:rPr>
                          <m:t>8</m:t>
                        </m:r>
                      </m:den>
                    </m:f>
                    <m:r>
                      <a:rPr lang="en-US" i="1">
                        <a:solidFill>
                          <a:schemeClr val="tx1"/>
                        </a:solidFill>
                        <a:latin typeface="Cambria Math"/>
                      </a:rPr>
                      <m:t> ×</m:t>
                    </m:r>
                    <m:r>
                      <a:rPr lang="en-US" i="1">
                        <a:solidFill>
                          <a:schemeClr val="tx1"/>
                        </a:solidFill>
                        <a:latin typeface="Cambria Math"/>
                      </a:rPr>
                      <m:t>100</m:t>
                    </m:r>
                    <m:r>
                      <a:rPr lang="en-US" i="1">
                        <a:solidFill>
                          <a:schemeClr val="tx1"/>
                        </a:solidFill>
                        <a:latin typeface="Cambria Math"/>
                      </a:rPr>
                      <m:t> %</m:t>
                    </m:r>
                  </m:oMath>
                </a14:m>
                <a:endParaRPr lang="en-US" dirty="0">
                  <a:solidFill>
                    <a:schemeClr val="tx1"/>
                  </a:solidFill>
                  <a:latin typeface="Times New Roman" pitchFamily="18" charset="0"/>
                  <a:cs typeface="Times New Roman" pitchFamily="18" charset="0"/>
                </a:endParaRPr>
              </a:p>
              <a:p>
                <a:r>
                  <a:rPr lang="en-US" dirty="0">
                    <a:solidFill>
                      <a:schemeClr val="tx1"/>
                    </a:solidFill>
                    <a:latin typeface="Times New Roman" pitchFamily="18" charset="0"/>
                    <a:cs typeface="Times New Roman" pitchFamily="18" charset="0"/>
                  </a:rPr>
                  <a:t>	               </a:t>
                </a:r>
              </a:p>
              <a:p>
                <a:pPr algn="ctr"/>
                <a:r>
                  <a:rPr lang="en-US" dirty="0">
                    <a:solidFill>
                      <a:schemeClr val="tx1"/>
                    </a:solidFill>
                    <a:latin typeface="Times New Roman" pitchFamily="18" charset="0"/>
                    <a:cs typeface="Times New Roman" pitchFamily="18" charset="0"/>
                  </a:rPr>
                  <a:t> </a:t>
                </a:r>
                <a14:m>
                  <m:oMath xmlns:m="http://schemas.openxmlformats.org/officeDocument/2006/math">
                    <m:r>
                      <a:rPr lang="en-US" sz="1600" i="1">
                        <a:solidFill>
                          <a:schemeClr val="tx1"/>
                        </a:solidFill>
                        <a:latin typeface="Cambria Math"/>
                      </a:rPr>
                      <m:t>=</m:t>
                    </m:r>
                    <m:r>
                      <a:rPr lang="en-US" sz="1600" i="1">
                        <a:solidFill>
                          <a:schemeClr val="tx1"/>
                        </a:solidFill>
                        <a:latin typeface="Cambria Math"/>
                      </a:rPr>
                      <m:t>27</m:t>
                    </m:r>
                    <m:r>
                      <a:rPr lang="en-US" sz="1600" i="1">
                        <a:solidFill>
                          <a:schemeClr val="tx1"/>
                        </a:solidFill>
                        <a:latin typeface="Cambria Math"/>
                      </a:rPr>
                      <m:t>.</m:t>
                    </m:r>
                    <m:r>
                      <a:rPr lang="en-US" sz="1600" i="1">
                        <a:solidFill>
                          <a:schemeClr val="tx1"/>
                        </a:solidFill>
                        <a:latin typeface="Cambria Math"/>
                      </a:rPr>
                      <m:t>5</m:t>
                    </m:r>
                    <m:r>
                      <a:rPr lang="en-US" sz="1600" i="1">
                        <a:solidFill>
                          <a:schemeClr val="tx1"/>
                        </a:solidFill>
                        <a:latin typeface="Cambria Math"/>
                      </a:rPr>
                      <m:t> %</m:t>
                    </m:r>
                  </m:oMath>
                </a14:m>
                <a:endParaRPr lang="en-US" dirty="0">
                  <a:solidFill>
                    <a:schemeClr val="tx1"/>
                  </a:solidFill>
                  <a:latin typeface="Times New Roman" pitchFamily="18" charset="0"/>
                  <a:cs typeface="Times New Roman" pitchFamily="18"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827584" y="4493271"/>
                <a:ext cx="4680520" cy="1477712"/>
              </a:xfrm>
              <a:prstGeom prst="rect">
                <a:avLst/>
              </a:prstGeom>
              <a:blipFill>
                <a:blip r:embed="rId2"/>
                <a:stretch>
                  <a:fillRect l="-1172"/>
                </a:stretch>
              </a:blipFill>
            </p:spPr>
            <p:txBody>
              <a:bodyPr/>
              <a:lstStyle/>
              <a:p>
                <a:r>
                  <a:rPr lang="en-US">
                    <a:noFill/>
                  </a:rPr>
                  <a:t> </a:t>
                </a:r>
              </a:p>
            </p:txBody>
          </p:sp>
        </mc:Fallback>
      </mc:AlternateContent>
      <p:sp>
        <p:nvSpPr>
          <p:cNvPr id="4" name="TextBox 3"/>
          <p:cNvSpPr txBox="1"/>
          <p:nvPr/>
        </p:nvSpPr>
        <p:spPr>
          <a:xfrm>
            <a:off x="607062" y="260647"/>
            <a:ext cx="5688632" cy="461665"/>
          </a:xfrm>
          <a:prstGeom prst="rect">
            <a:avLst/>
          </a:prstGeom>
          <a:noFill/>
        </p:spPr>
        <p:txBody>
          <a:bodyPr wrap="square" rtlCol="1">
            <a:spAutoFit/>
          </a:bodyPr>
          <a:lstStyle/>
          <a:p>
            <a:pPr algn="l"/>
            <a:r>
              <a:rPr lang="en-US" sz="2400" dirty="0">
                <a:solidFill>
                  <a:schemeClr val="accent1">
                    <a:lumMod val="50000"/>
                  </a:schemeClr>
                </a:solidFill>
                <a:latin typeface="Times New Roman" pitchFamily="18" charset="0"/>
                <a:cs typeface="Times New Roman" pitchFamily="18" charset="0"/>
              </a:rPr>
              <a:t>Data Calculations</a:t>
            </a:r>
            <a:r>
              <a:rPr lang="en-US" sz="2400" dirty="0">
                <a:solidFill>
                  <a:schemeClr val="accent1">
                    <a:lumMod val="50000"/>
                  </a:schemeClr>
                </a:solidFill>
              </a:rPr>
              <a:t>:</a:t>
            </a:r>
            <a:endParaRPr lang="ar-SA" sz="2400" dirty="0">
              <a:solidFill>
                <a:schemeClr val="accent1">
                  <a:lumMod val="50000"/>
                </a:schemeClr>
              </a:solidFill>
            </a:endParaRPr>
          </a:p>
        </p:txBody>
      </p:sp>
      <p:sp>
        <p:nvSpPr>
          <p:cNvPr id="16" name="Rectangle 14"/>
          <p:cNvSpPr>
            <a:spLocks noChangeArrowheads="1"/>
          </p:cNvSpPr>
          <p:nvPr/>
        </p:nvSpPr>
        <p:spPr bwMode="auto">
          <a:xfrm>
            <a:off x="911828" y="1058253"/>
            <a:ext cx="4919804"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lang="en-US" sz="1600" dirty="0">
                <a:latin typeface="Times New Roman" pitchFamily="18" charset="0"/>
                <a:ea typeface="Calibri" pitchFamily="34" charset="0"/>
                <a:cs typeface="Times New Roman" pitchFamily="18" charset="0"/>
              </a:rPr>
              <a:t>P</a:t>
            </a:r>
            <a:r>
              <a:rPr kumimoji="0" lang="en-US" sz="1600" b="0" i="0" u="none" strike="noStrike" cap="none" normalizeH="0" baseline="0" dirty="0">
                <a:ln>
                  <a:noFill/>
                </a:ln>
                <a:effectLst/>
                <a:latin typeface="Times New Roman" pitchFamily="18" charset="0"/>
                <a:ea typeface="Calibri" pitchFamily="34" charset="0"/>
                <a:cs typeface="Times New Roman" pitchFamily="18" charset="0"/>
              </a:rPr>
              <a:t> = p (1 + r) </a:t>
            </a:r>
            <a:r>
              <a:rPr kumimoji="0" lang="en-US" sz="1600" b="0" i="0" u="none" strike="noStrike" cap="none" normalizeH="0" baseline="30000" dirty="0">
                <a:ln>
                  <a:noFill/>
                </a:ln>
                <a:effectLst/>
                <a:latin typeface="Times New Roman" pitchFamily="18" charset="0"/>
                <a:ea typeface="Calibri" pitchFamily="34" charset="0"/>
                <a:cs typeface="Times New Roman" pitchFamily="18" charset="0"/>
              </a:rPr>
              <a:t>n</a:t>
            </a:r>
            <a:endParaRPr kumimoji="0" lang="en-US" sz="1600" b="0" i="0" u="none" strike="noStrike" cap="none" normalizeH="0" baseline="0" dirty="0">
              <a:ln>
                <a:noFill/>
              </a:ln>
              <a:effectLst/>
              <a:latin typeface="Times New Roman" pitchFamily="18" charset="0"/>
              <a:cs typeface="Times New Roman" pitchFamily="18" charset="0"/>
            </a:endParaRPr>
          </a:p>
          <a:p>
            <a:pPr lvl="0" algn="justLow" rtl="0" eaLnBrk="0" fontAlgn="base" hangingPunct="0">
              <a:spcBef>
                <a:spcPct val="0"/>
              </a:spcBef>
              <a:spcAft>
                <a:spcPct val="0"/>
              </a:spcAft>
            </a:pPr>
            <a:endParaRPr lang="en-US" sz="1600" dirty="0">
              <a:latin typeface="Times New Roman" pitchFamily="18" charset="0"/>
              <a:ea typeface="Calibri" pitchFamily="34" charset="0"/>
              <a:cs typeface="Times New Roman" pitchFamily="18" charset="0"/>
            </a:endParaRPr>
          </a:p>
          <a:p>
            <a:pPr lvl="0" algn="justLow" rtl="0" eaLnBrk="0" fontAlgn="base" hangingPunct="0">
              <a:spcBef>
                <a:spcPct val="0"/>
              </a:spcBef>
              <a:spcAft>
                <a:spcPct val="0"/>
              </a:spcAft>
            </a:pPr>
            <a:r>
              <a:rPr lang="en-US" sz="1600" dirty="0">
                <a:latin typeface="Times New Roman" pitchFamily="18" charset="0"/>
                <a:ea typeface="Calibri" pitchFamily="34" charset="0"/>
                <a:cs typeface="Times New Roman" pitchFamily="18" charset="0"/>
              </a:rPr>
              <a:t>Population in 2018 =10451(1 + 0.027)</a:t>
            </a:r>
            <a:r>
              <a:rPr lang="en-US" sz="1600" baseline="30000" dirty="0">
                <a:latin typeface="Times New Roman" pitchFamily="18" charset="0"/>
                <a:ea typeface="Calibri" pitchFamily="34" charset="0"/>
                <a:cs typeface="Times New Roman" pitchFamily="18" charset="0"/>
              </a:rPr>
              <a:t>1</a:t>
            </a:r>
            <a:r>
              <a:rPr lang="en-US" sz="1600" dirty="0">
                <a:latin typeface="Times New Roman" pitchFamily="18" charset="0"/>
                <a:ea typeface="Calibri" pitchFamily="34" charset="0"/>
                <a:cs typeface="Times New Roman" pitchFamily="18" charset="0"/>
              </a:rPr>
              <a:t> = 10733 capita</a:t>
            </a:r>
            <a:endParaRPr lang="en-US" sz="1600" dirty="0">
              <a:latin typeface="Times New Roman" pitchFamily="18" charset="0"/>
              <a:cs typeface="Times New Roman" pitchFamily="18" charset="0"/>
            </a:endParaRPr>
          </a:p>
          <a:p>
            <a:pPr lvl="0" algn="l" rtl="0" eaLnBrk="0" fontAlgn="base" hangingPunct="0">
              <a:spcBef>
                <a:spcPct val="0"/>
              </a:spcBef>
              <a:spcAft>
                <a:spcPct val="0"/>
              </a:spcAft>
            </a:pPr>
            <a:r>
              <a:rPr kumimoji="0" lang="en-US" sz="1600" b="0" i="0" u="none" strike="noStrike" cap="none" normalizeH="0" baseline="0" dirty="0">
                <a:ln>
                  <a:noFill/>
                </a:ln>
                <a:effectLst/>
                <a:latin typeface="Times New Roman" pitchFamily="18" charset="0"/>
                <a:ea typeface="Calibri" pitchFamily="34" charset="0"/>
                <a:cs typeface="Times New Roman" pitchFamily="18" charset="0"/>
              </a:rPr>
              <a:t> r = 2.7%</a:t>
            </a:r>
            <a:endParaRPr kumimoji="0" lang="en-US" sz="1600" b="0" i="0" u="none" strike="noStrike" cap="none" normalizeH="0" baseline="0" dirty="0">
              <a:ln>
                <a:noFill/>
              </a:ln>
              <a:effectLst/>
              <a:latin typeface="Times New Roman" pitchFamily="18" charset="0"/>
              <a:cs typeface="Times New Roman" pitchFamily="18" charset="0"/>
            </a:endParaRPr>
          </a:p>
        </p:txBody>
      </p:sp>
      <p:grpSp>
        <p:nvGrpSpPr>
          <p:cNvPr id="17" name="Group 16"/>
          <p:cNvGrpSpPr>
            <a:grpSpLocks/>
          </p:cNvGrpSpPr>
          <p:nvPr/>
        </p:nvGrpSpPr>
        <p:grpSpPr bwMode="auto">
          <a:xfrm>
            <a:off x="1992528" y="6021288"/>
            <a:ext cx="584200" cy="134620"/>
            <a:chOff x="3518" y="130"/>
            <a:chExt cx="920" cy="212"/>
          </a:xfrm>
        </p:grpSpPr>
        <p:sp>
          <p:nvSpPr>
            <p:cNvPr id="18" name="Freeform 17"/>
            <p:cNvSpPr>
              <a:spLocks/>
            </p:cNvSpPr>
            <p:nvPr/>
          </p:nvSpPr>
          <p:spPr bwMode="auto">
            <a:xfrm>
              <a:off x="3528" y="139"/>
              <a:ext cx="900" cy="192"/>
            </a:xfrm>
            <a:custGeom>
              <a:avLst/>
              <a:gdLst>
                <a:gd name="T0" fmla="+- 0 4332 3528"/>
                <a:gd name="T1" fmla="*/ T0 w 900"/>
                <a:gd name="T2" fmla="+- 0 140 140"/>
                <a:gd name="T3" fmla="*/ 140 h 192"/>
                <a:gd name="T4" fmla="+- 0 4332 3528"/>
                <a:gd name="T5" fmla="*/ T4 w 900"/>
                <a:gd name="T6" fmla="+- 0 188 140"/>
                <a:gd name="T7" fmla="*/ 188 h 192"/>
                <a:gd name="T8" fmla="+- 0 3528 3528"/>
                <a:gd name="T9" fmla="*/ T8 w 900"/>
                <a:gd name="T10" fmla="+- 0 188 140"/>
                <a:gd name="T11" fmla="*/ 188 h 192"/>
                <a:gd name="T12" fmla="+- 0 3528 3528"/>
                <a:gd name="T13" fmla="*/ T12 w 900"/>
                <a:gd name="T14" fmla="+- 0 284 140"/>
                <a:gd name="T15" fmla="*/ 284 h 192"/>
                <a:gd name="T16" fmla="+- 0 4332 3528"/>
                <a:gd name="T17" fmla="*/ T16 w 900"/>
                <a:gd name="T18" fmla="+- 0 284 140"/>
                <a:gd name="T19" fmla="*/ 284 h 192"/>
                <a:gd name="T20" fmla="+- 0 4332 3528"/>
                <a:gd name="T21" fmla="*/ T20 w 900"/>
                <a:gd name="T22" fmla="+- 0 332 140"/>
                <a:gd name="T23" fmla="*/ 332 h 192"/>
                <a:gd name="T24" fmla="+- 0 4428 3528"/>
                <a:gd name="T25" fmla="*/ T24 w 900"/>
                <a:gd name="T26" fmla="+- 0 236 140"/>
                <a:gd name="T27" fmla="*/ 236 h 192"/>
                <a:gd name="T28" fmla="+- 0 4332 3528"/>
                <a:gd name="T29" fmla="*/ T28 w 900"/>
                <a:gd name="T30" fmla="+- 0 140 140"/>
                <a:gd name="T31" fmla="*/ 140 h 192"/>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900" h="192">
                  <a:moveTo>
                    <a:pt x="804" y="0"/>
                  </a:moveTo>
                  <a:lnTo>
                    <a:pt x="804" y="48"/>
                  </a:lnTo>
                  <a:lnTo>
                    <a:pt x="0" y="48"/>
                  </a:lnTo>
                  <a:lnTo>
                    <a:pt x="0" y="144"/>
                  </a:lnTo>
                  <a:lnTo>
                    <a:pt x="804" y="144"/>
                  </a:lnTo>
                  <a:lnTo>
                    <a:pt x="804" y="192"/>
                  </a:lnTo>
                  <a:lnTo>
                    <a:pt x="900" y="96"/>
                  </a:lnTo>
                  <a:lnTo>
                    <a:pt x="804" y="0"/>
                  </a:lnTo>
                  <a:close/>
                </a:path>
              </a:pathLst>
            </a:custGeom>
            <a:solidFill>
              <a:srgbClr val="4E67C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ar-SA"/>
            </a:p>
          </p:txBody>
        </p:sp>
        <p:sp>
          <p:nvSpPr>
            <p:cNvPr id="19" name="Freeform 18"/>
            <p:cNvSpPr>
              <a:spLocks/>
            </p:cNvSpPr>
            <p:nvPr/>
          </p:nvSpPr>
          <p:spPr bwMode="auto">
            <a:xfrm>
              <a:off x="3528" y="139"/>
              <a:ext cx="900" cy="192"/>
            </a:xfrm>
            <a:custGeom>
              <a:avLst/>
              <a:gdLst>
                <a:gd name="T0" fmla="+- 0 3528 3528"/>
                <a:gd name="T1" fmla="*/ T0 w 900"/>
                <a:gd name="T2" fmla="+- 0 188 140"/>
                <a:gd name="T3" fmla="*/ 188 h 192"/>
                <a:gd name="T4" fmla="+- 0 4332 3528"/>
                <a:gd name="T5" fmla="*/ T4 w 900"/>
                <a:gd name="T6" fmla="+- 0 188 140"/>
                <a:gd name="T7" fmla="*/ 188 h 192"/>
                <a:gd name="T8" fmla="+- 0 4332 3528"/>
                <a:gd name="T9" fmla="*/ T8 w 900"/>
                <a:gd name="T10" fmla="+- 0 140 140"/>
                <a:gd name="T11" fmla="*/ 140 h 192"/>
                <a:gd name="T12" fmla="+- 0 4428 3528"/>
                <a:gd name="T13" fmla="*/ T12 w 900"/>
                <a:gd name="T14" fmla="+- 0 236 140"/>
                <a:gd name="T15" fmla="*/ 236 h 192"/>
                <a:gd name="T16" fmla="+- 0 4332 3528"/>
                <a:gd name="T17" fmla="*/ T16 w 900"/>
                <a:gd name="T18" fmla="+- 0 332 140"/>
                <a:gd name="T19" fmla="*/ 332 h 192"/>
                <a:gd name="T20" fmla="+- 0 4332 3528"/>
                <a:gd name="T21" fmla="*/ T20 w 900"/>
                <a:gd name="T22" fmla="+- 0 284 140"/>
                <a:gd name="T23" fmla="*/ 284 h 192"/>
                <a:gd name="T24" fmla="+- 0 3528 3528"/>
                <a:gd name="T25" fmla="*/ T24 w 900"/>
                <a:gd name="T26" fmla="+- 0 284 140"/>
                <a:gd name="T27" fmla="*/ 284 h 192"/>
                <a:gd name="T28" fmla="+- 0 3528 3528"/>
                <a:gd name="T29" fmla="*/ T28 w 900"/>
                <a:gd name="T30" fmla="+- 0 188 140"/>
                <a:gd name="T31" fmla="*/ 188 h 192"/>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900" h="192">
                  <a:moveTo>
                    <a:pt x="0" y="48"/>
                  </a:moveTo>
                  <a:lnTo>
                    <a:pt x="804" y="48"/>
                  </a:lnTo>
                  <a:lnTo>
                    <a:pt x="804" y="0"/>
                  </a:lnTo>
                  <a:lnTo>
                    <a:pt x="900" y="96"/>
                  </a:lnTo>
                  <a:lnTo>
                    <a:pt x="804" y="192"/>
                  </a:lnTo>
                  <a:lnTo>
                    <a:pt x="804" y="144"/>
                  </a:lnTo>
                  <a:lnTo>
                    <a:pt x="0" y="144"/>
                  </a:lnTo>
                  <a:lnTo>
                    <a:pt x="0" y="48"/>
                  </a:lnTo>
                  <a:close/>
                </a:path>
              </a:pathLst>
            </a:custGeom>
            <a:noFill/>
            <a:ln w="12700">
              <a:solidFill>
                <a:srgbClr val="374992"/>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grpSp>
      <p:sp>
        <p:nvSpPr>
          <p:cNvPr id="20" name="Rectangle 15"/>
          <p:cNvSpPr>
            <a:spLocks noChangeArrowheads="1"/>
          </p:cNvSpPr>
          <p:nvPr/>
        </p:nvSpPr>
        <p:spPr bwMode="auto">
          <a:xfrm>
            <a:off x="3693458" y="206636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Calibri" pitchFamily="34" charset="0"/>
                <a:cs typeface="Arial" pitchFamily="34" charset="0"/>
              </a:rPr>
              <a:t>	</a:t>
            </a:r>
            <a:endParaRPr kumimoji="0" lang="en-US" sz="700" b="0" i="0" u="none" strike="noStrike" cap="none" normalizeH="0" baseline="0" dirty="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900528" y="2567556"/>
                <a:ext cx="5222846" cy="1285737"/>
              </a:xfrm>
              <a:prstGeom prst="rect">
                <a:avLst/>
              </a:prstGeom>
              <a:noFill/>
            </p:spPr>
            <p:txBody>
              <a:bodyPr wrap="square" rtlCol="1">
                <a:spAutoFit/>
              </a:bodyPr>
              <a:lstStyle/>
              <a:p>
                <a:pPr algn="l"/>
                <a:r>
                  <a:rPr lang="en-US" dirty="0">
                    <a:solidFill>
                      <a:schemeClr val="tx1"/>
                    </a:solidFill>
                    <a:latin typeface="Times New Roman" pitchFamily="18" charset="0"/>
                    <a:cs typeface="Times New Roman" pitchFamily="18" charset="0"/>
                  </a:rPr>
                  <a:t>L/c.d</a:t>
                </a:r>
                <a:r>
                  <a:rPr lang="en-US" sz="2400" dirty="0">
                    <a:solidFill>
                      <a:schemeClr val="tx1"/>
                    </a:solidFill>
                    <a:latin typeface="Times New Roman" pitchFamily="18" charset="0"/>
                    <a:cs typeface="Times New Roman" pitchFamily="18" charset="0"/>
                  </a:rPr>
                  <a:t>=</a:t>
                </a:r>
                <a14:m>
                  <m:oMath xmlns:m="http://schemas.openxmlformats.org/officeDocument/2006/math">
                    <m:r>
                      <a:rPr lang="en-US" sz="2000" b="0" i="0" smtClean="0">
                        <a:solidFill>
                          <a:schemeClr val="tx1"/>
                        </a:solidFill>
                        <a:latin typeface="Cambria Math"/>
                      </a:rPr>
                      <m:t> </m:t>
                    </m:r>
                    <m:f>
                      <m:fPr>
                        <m:ctrlPr>
                          <a:rPr lang="en-US" sz="2000" i="1" smtClean="0">
                            <a:solidFill>
                              <a:schemeClr val="tx1"/>
                            </a:solidFill>
                            <a:latin typeface="Cambria Math" panose="02040503050406030204" pitchFamily="18" charset="0"/>
                          </a:rPr>
                        </m:ctrlPr>
                      </m:fPr>
                      <m:num>
                        <m:r>
                          <a:rPr lang="en-US" sz="2000" b="0" i="1" smtClean="0">
                            <a:solidFill>
                              <a:schemeClr val="tx1"/>
                            </a:solidFill>
                            <a:latin typeface="Cambria Math"/>
                          </a:rPr>
                          <m:t>𝑐𝑜𝑛𝑠𝑢𝑚𝑝𝑡𝑖𝑜𝑛</m:t>
                        </m:r>
                      </m:num>
                      <m:den>
                        <m:r>
                          <a:rPr lang="en-US" sz="2000" b="0" i="1" smtClean="0">
                            <a:solidFill>
                              <a:schemeClr val="tx1"/>
                            </a:solidFill>
                            <a:latin typeface="Cambria Math"/>
                          </a:rPr>
                          <m:t>𝑃𝑜𝑝</m:t>
                        </m:r>
                        <m:r>
                          <a:rPr lang="en-US" sz="2000" b="0" i="1" smtClean="0">
                            <a:solidFill>
                              <a:schemeClr val="tx1"/>
                            </a:solidFill>
                            <a:latin typeface="Cambria Math"/>
                          </a:rPr>
                          <m:t>∗(</m:t>
                        </m:r>
                        <m:r>
                          <a:rPr lang="en-US" sz="2000" b="0" i="1" smtClean="0">
                            <a:solidFill>
                              <a:schemeClr val="tx1"/>
                            </a:solidFill>
                            <a:latin typeface="Cambria Math"/>
                          </a:rPr>
                          <m:t>1</m:t>
                        </m:r>
                        <m:r>
                          <a:rPr lang="en-US" sz="2000" b="0" i="1" smtClean="0">
                            <a:solidFill>
                              <a:schemeClr val="tx1"/>
                            </a:solidFill>
                            <a:latin typeface="Cambria Math"/>
                          </a:rPr>
                          <m:t>−</m:t>
                        </m:r>
                        <m:r>
                          <a:rPr lang="en-US" sz="2000" b="0" i="1" smtClean="0">
                            <a:solidFill>
                              <a:schemeClr val="tx1"/>
                            </a:solidFill>
                            <a:latin typeface="Cambria Math"/>
                          </a:rPr>
                          <m:t>𝑙𝑜𝑠𝑠</m:t>
                        </m:r>
                        <m:r>
                          <a:rPr lang="en-US" sz="2000" b="0" i="1" smtClean="0">
                            <a:solidFill>
                              <a:schemeClr val="tx1"/>
                            </a:solidFill>
                            <a:latin typeface="Cambria Math"/>
                          </a:rPr>
                          <m:t>)</m:t>
                        </m:r>
                      </m:den>
                    </m:f>
                  </m:oMath>
                </a14:m>
                <a:endParaRPr lang="ar-SA" dirty="0">
                  <a:solidFill>
                    <a:schemeClr val="tx1"/>
                  </a:solidFill>
                </a:endParaRPr>
              </a:p>
              <a:p>
                <a:pPr algn="l"/>
                <a:endParaRPr lang="ar-SA" dirty="0">
                  <a:solidFill>
                    <a:schemeClr val="tx1"/>
                  </a:solidFill>
                </a:endParaRPr>
              </a:p>
              <a:p>
                <a:r>
                  <a:rPr lang="en-US" dirty="0">
                    <a:solidFill>
                      <a:schemeClr val="tx1"/>
                    </a:solidFill>
                  </a:rPr>
                  <a:t>= </a:t>
                </a:r>
                <a14:m>
                  <m:oMath xmlns:m="http://schemas.openxmlformats.org/officeDocument/2006/math">
                    <m:f>
                      <m:fPr>
                        <m:ctrlPr>
                          <a:rPr lang="en-US" i="1" smtClean="0">
                            <a:solidFill>
                              <a:schemeClr val="tx1"/>
                            </a:solidFill>
                            <a:latin typeface="Cambria Math" panose="02040503050406030204" pitchFamily="18" charset="0"/>
                          </a:rPr>
                        </m:ctrlPr>
                      </m:fPr>
                      <m:num>
                        <m:r>
                          <a:rPr lang="en-US" b="0" i="1" smtClean="0">
                            <a:solidFill>
                              <a:schemeClr val="tx1"/>
                            </a:solidFill>
                            <a:latin typeface="Cambria Math"/>
                          </a:rPr>
                          <m:t>708</m:t>
                        </m:r>
                        <m:r>
                          <a:rPr lang="en-US" b="0" i="1" smtClean="0">
                            <a:solidFill>
                              <a:schemeClr val="tx1"/>
                            </a:solidFill>
                            <a:latin typeface="Cambria Math"/>
                          </a:rPr>
                          <m:t>.</m:t>
                        </m:r>
                        <m:r>
                          <a:rPr lang="en-US" b="0" i="1" smtClean="0">
                            <a:solidFill>
                              <a:schemeClr val="tx1"/>
                            </a:solidFill>
                            <a:latin typeface="Cambria Math"/>
                          </a:rPr>
                          <m:t>67</m:t>
                        </m:r>
                        <m:r>
                          <a:rPr lang="en-US" b="0" i="1" smtClean="0">
                            <a:solidFill>
                              <a:schemeClr val="tx1"/>
                            </a:solidFill>
                            <a:latin typeface="Cambria Math"/>
                          </a:rPr>
                          <m:t>∗</m:t>
                        </m:r>
                        <m:r>
                          <a:rPr lang="en-US" b="0" i="1" smtClean="0">
                            <a:solidFill>
                              <a:schemeClr val="tx1"/>
                            </a:solidFill>
                            <a:latin typeface="Cambria Math"/>
                          </a:rPr>
                          <m:t>1000</m:t>
                        </m:r>
                      </m:num>
                      <m:den>
                        <m:r>
                          <a:rPr lang="en-US" b="0" i="1" smtClean="0">
                            <a:solidFill>
                              <a:schemeClr val="tx1"/>
                            </a:solidFill>
                            <a:latin typeface="Cambria Math"/>
                          </a:rPr>
                          <m:t>10733</m:t>
                        </m:r>
                        <m:r>
                          <a:rPr lang="en-US" b="0" i="1" smtClean="0">
                            <a:solidFill>
                              <a:schemeClr val="tx1"/>
                            </a:solidFill>
                            <a:latin typeface="Cambria Math"/>
                          </a:rPr>
                          <m:t>∗(</m:t>
                        </m:r>
                        <m:r>
                          <a:rPr lang="en-US" b="0" i="1" smtClean="0">
                            <a:solidFill>
                              <a:schemeClr val="tx1"/>
                            </a:solidFill>
                            <a:latin typeface="Cambria Math"/>
                          </a:rPr>
                          <m:t>1</m:t>
                        </m:r>
                        <m:r>
                          <a:rPr lang="en-US" b="0" i="1" smtClean="0">
                            <a:solidFill>
                              <a:schemeClr val="tx1"/>
                            </a:solidFill>
                            <a:latin typeface="Cambria Math"/>
                          </a:rPr>
                          <m:t>−</m:t>
                        </m:r>
                        <m:r>
                          <a:rPr lang="en-US" b="0" i="1" smtClean="0">
                            <a:solidFill>
                              <a:schemeClr val="tx1"/>
                            </a:solidFill>
                            <a:latin typeface="Cambria Math"/>
                          </a:rPr>
                          <m:t>0</m:t>
                        </m:r>
                        <m:r>
                          <a:rPr lang="en-US" b="0" i="1" smtClean="0">
                            <a:solidFill>
                              <a:schemeClr val="tx1"/>
                            </a:solidFill>
                            <a:latin typeface="Cambria Math"/>
                          </a:rPr>
                          <m:t>.</m:t>
                        </m:r>
                        <m:r>
                          <a:rPr lang="en-US" b="0" i="1" smtClean="0">
                            <a:solidFill>
                              <a:schemeClr val="tx1"/>
                            </a:solidFill>
                            <a:latin typeface="Cambria Math"/>
                          </a:rPr>
                          <m:t>275</m:t>
                        </m:r>
                        <m:r>
                          <a:rPr lang="en-US" b="0" i="1" smtClean="0">
                            <a:solidFill>
                              <a:schemeClr val="tx1"/>
                            </a:solidFill>
                            <a:latin typeface="Cambria Math"/>
                          </a:rPr>
                          <m:t>)</m:t>
                        </m:r>
                      </m:den>
                    </m:f>
                  </m:oMath>
                </a14:m>
                <a:r>
                  <a:rPr lang="en-US" dirty="0"/>
                  <a:t>= 91.1 l/d</a:t>
                </a:r>
                <a:r>
                  <a:rPr lang="ar-SA" dirty="0"/>
                  <a:t> </a:t>
                </a:r>
              </a:p>
            </p:txBody>
          </p:sp>
        </mc:Choice>
        <mc:Fallback xmlns="">
          <p:sp>
            <p:nvSpPr>
              <p:cNvPr id="21" name="TextBox 20"/>
              <p:cNvSpPr txBox="1">
                <a:spLocks noRot="1" noChangeAspect="1" noMove="1" noResize="1" noEditPoints="1" noAdjustHandles="1" noChangeArrowheads="1" noChangeShapeType="1" noTextEdit="1"/>
              </p:cNvSpPr>
              <p:nvPr/>
            </p:nvSpPr>
            <p:spPr>
              <a:xfrm>
                <a:off x="900528" y="2567556"/>
                <a:ext cx="5222846" cy="1285737"/>
              </a:xfrm>
              <a:prstGeom prst="rect">
                <a:avLst/>
              </a:prstGeom>
              <a:blipFill>
                <a:blip r:embed="rId3"/>
                <a:stretch>
                  <a:fillRect l="-1051" t="-1896" b="-1896"/>
                </a:stretch>
              </a:blipFill>
            </p:spPr>
            <p:txBody>
              <a:bodyPr/>
              <a:lstStyle/>
              <a:p>
                <a:r>
                  <a:rPr lang="en-US">
                    <a:noFill/>
                  </a:rPr>
                  <a:t> </a:t>
                </a:r>
              </a:p>
            </p:txBody>
          </p:sp>
        </mc:Fallback>
      </mc:AlternateContent>
      <p:sp>
        <p:nvSpPr>
          <p:cNvPr id="24" name="Right Arrow 23"/>
          <p:cNvSpPr/>
          <p:nvPr/>
        </p:nvSpPr>
        <p:spPr>
          <a:xfrm>
            <a:off x="280794" y="1120109"/>
            <a:ext cx="631034" cy="227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5" name="Right Arrow 24"/>
          <p:cNvSpPr/>
          <p:nvPr/>
        </p:nvSpPr>
        <p:spPr>
          <a:xfrm>
            <a:off x="280794" y="2744924"/>
            <a:ext cx="631034"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6" name="Right Arrow 25"/>
          <p:cNvSpPr/>
          <p:nvPr/>
        </p:nvSpPr>
        <p:spPr>
          <a:xfrm>
            <a:off x="280794" y="4653136"/>
            <a:ext cx="65253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79378219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90" y="1016772"/>
            <a:ext cx="9006546" cy="5332948"/>
          </a:xfrm>
          <a:prstGeom prst="rect">
            <a:avLst/>
          </a:prstGeom>
          <a:ln>
            <a:noFill/>
          </a:ln>
          <a:effectLst>
            <a:softEdge rad="112500"/>
          </a:effectLst>
        </p:spPr>
      </p:pic>
      <p:sp>
        <p:nvSpPr>
          <p:cNvPr id="4" name="TextBox 3"/>
          <p:cNvSpPr txBox="1"/>
          <p:nvPr/>
        </p:nvSpPr>
        <p:spPr>
          <a:xfrm>
            <a:off x="1910905" y="400308"/>
            <a:ext cx="5616624" cy="584775"/>
          </a:xfrm>
          <a:prstGeom prst="rect">
            <a:avLst/>
          </a:prstGeom>
          <a:noFill/>
        </p:spPr>
        <p:txBody>
          <a:bodyPr wrap="square" rtlCol="1">
            <a:spAutoFit/>
          </a:bodyPr>
          <a:lstStyle/>
          <a:p>
            <a:pPr algn="ctr"/>
            <a:r>
              <a:rPr lang="en-US" sz="3200" b="1" dirty="0">
                <a:solidFill>
                  <a:schemeClr val="accent5">
                    <a:lumMod val="50000"/>
                  </a:schemeClr>
                </a:solidFill>
                <a:latin typeface="Times New Roman" pitchFamily="18" charset="0"/>
                <a:cs typeface="Times New Roman" pitchFamily="18" charset="0"/>
              </a:rPr>
              <a:t>Study area: Biddya</a:t>
            </a:r>
            <a:endParaRPr lang="ar-SA" sz="3200" b="1" dirty="0">
              <a:solidFill>
                <a:schemeClr val="accent5">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2917235759"/>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447056" y="231701"/>
            <a:ext cx="6120680" cy="461665"/>
          </a:xfrm>
          <a:prstGeom prst="rect">
            <a:avLst/>
          </a:prstGeom>
          <a:noFill/>
        </p:spPr>
        <p:txBody>
          <a:bodyPr wrap="square" rtlCol="1">
            <a:spAutoFit/>
          </a:bodyPr>
          <a:lstStyle/>
          <a:p>
            <a:pPr algn="l"/>
            <a:r>
              <a:rPr lang="en-US" sz="24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Redesigning of network : </a:t>
            </a:r>
            <a:endParaRPr lang="ar-SA" sz="24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 name="TextBox 2"/>
              <p:cNvSpPr txBox="1"/>
              <p:nvPr/>
            </p:nvSpPr>
            <p:spPr>
              <a:xfrm>
                <a:off x="-1" y="3164188"/>
                <a:ext cx="2267745" cy="2397516"/>
              </a:xfrm>
              <a:prstGeom prst="rect">
                <a:avLst/>
              </a:prstGeom>
              <a:noFill/>
            </p:spPr>
            <p:txBody>
              <a:bodyPr wrap="square" rtlCol="1">
                <a:spAutoFit/>
              </a:bodyPr>
              <a:lstStyle/>
              <a:p>
                <a:pPr algn="l"/>
                <a:r>
                  <a:rPr lang="en-US" sz="2400" b="1" dirty="0">
                    <a:solidFill>
                      <a:schemeClr val="tx1"/>
                    </a:solidFill>
                    <a:latin typeface="Times New Roman" pitchFamily="18" charset="0"/>
                    <a:cs typeface="Times New Roman" pitchFamily="18" charset="0"/>
                  </a:rPr>
                  <a:t>433 junction </a:t>
                </a:r>
                <a:r>
                  <a:rPr lang="ar-SA" sz="2400" b="1" dirty="0">
                    <a:solidFill>
                      <a:schemeClr val="tx1"/>
                    </a:solidFill>
                    <a:latin typeface="Times New Roman" pitchFamily="18" charset="0"/>
                    <a:cs typeface="Times New Roman" pitchFamily="18" charset="0"/>
                  </a:rPr>
                  <a:t> </a:t>
                </a:r>
              </a:p>
              <a:p>
                <a:pPr algn="l"/>
                <a:r>
                  <a:rPr lang="en-US" sz="2400" b="1" dirty="0">
                    <a:solidFill>
                      <a:schemeClr val="tx1"/>
                    </a:solidFill>
                    <a:latin typeface="Times New Roman" pitchFamily="18" charset="0"/>
                    <a:cs typeface="Times New Roman" pitchFamily="18" charset="0"/>
                  </a:rPr>
                  <a:t>457 pipes</a:t>
                </a:r>
                <a:endParaRPr lang="ar-SA" sz="2400" b="1" dirty="0">
                  <a:solidFill>
                    <a:schemeClr val="tx1"/>
                  </a:solidFill>
                  <a:latin typeface="Times New Roman" pitchFamily="18" charset="0"/>
                  <a:cs typeface="Times New Roman" pitchFamily="18" charset="0"/>
                </a:endParaRPr>
              </a:p>
              <a:p>
                <a:pPr algn="l"/>
                <a:r>
                  <a:rPr lang="en-US" sz="2400" b="1" dirty="0">
                    <a:solidFill>
                      <a:schemeClr val="tx1"/>
                    </a:solidFill>
                    <a:latin typeface="Times New Roman" panose="02020603050405020304" pitchFamily="18" charset="0"/>
                    <a:cs typeface="Times New Roman" panose="02020603050405020304" pitchFamily="18" charset="0"/>
                  </a:rPr>
                  <a:t>1tank(500</a:t>
                </a:r>
                <a14:m>
                  <m:oMath xmlns:m="http://schemas.openxmlformats.org/officeDocument/2006/math">
                    <m:sSup>
                      <m:sSupPr>
                        <m:ctrlPr>
                          <a:rPr lang="en-US" sz="2400" b="1" i="1" smtClean="0">
                            <a:solidFill>
                              <a:schemeClr val="tx1"/>
                            </a:solidFill>
                            <a:latin typeface="Cambria Math" panose="02040503050406030204" pitchFamily="18" charset="0"/>
                          </a:rPr>
                        </m:ctrlPr>
                      </m:sSupPr>
                      <m:e>
                        <m:r>
                          <a:rPr lang="en-US" sz="2400" b="1" i="1" smtClean="0">
                            <a:solidFill>
                              <a:schemeClr val="tx1"/>
                            </a:solidFill>
                            <a:latin typeface="Cambria Math"/>
                          </a:rPr>
                          <m:t>𝒎</m:t>
                        </m:r>
                      </m:e>
                      <m:sup>
                        <m:r>
                          <a:rPr lang="en-US" sz="2400" b="1" i="1" smtClean="0">
                            <a:solidFill>
                              <a:schemeClr val="tx1"/>
                            </a:solidFill>
                            <a:latin typeface="Cambria Math"/>
                          </a:rPr>
                          <m:t>𝟑</m:t>
                        </m:r>
                      </m:sup>
                    </m:sSup>
                    <m:r>
                      <a:rPr lang="en-US" sz="2400" b="1">
                        <a:solidFill>
                          <a:schemeClr val="tx1"/>
                        </a:solidFill>
                        <a:latin typeface="Cambria Math" panose="02040503050406030204" pitchFamily="18" charset="0"/>
                      </a:rPr>
                      <m:t>)</m:t>
                    </m:r>
                  </m:oMath>
                </a14:m>
                <a:r>
                  <a:rPr lang="en-US" sz="2400" b="1" dirty="0">
                    <a:solidFill>
                      <a:schemeClr val="tx1"/>
                    </a:solidFill>
                    <a:latin typeface="Times New Roman" panose="02020603050405020304" pitchFamily="18" charset="0"/>
                    <a:cs typeface="Times New Roman" panose="02020603050405020304" pitchFamily="18" charset="0"/>
                  </a:rPr>
                  <a:t>.</a:t>
                </a:r>
              </a:p>
              <a:p>
                <a:pPr algn="l"/>
                <a:endParaRPr lang="ar-SA" sz="2400" b="1" dirty="0">
                  <a:solidFill>
                    <a:schemeClr val="accent6"/>
                  </a:solidFill>
                  <a:latin typeface="Times New Roman" pitchFamily="18" charset="0"/>
                  <a:cs typeface="Times New Roman" pitchFamily="18" charset="0"/>
                </a:endParaRPr>
              </a:p>
              <a:p>
                <a:pPr algn="l"/>
                <a:endParaRPr lang="ar-SA" sz="2400" b="1" dirty="0">
                  <a:solidFill>
                    <a:schemeClr val="accent6"/>
                  </a:solidFill>
                  <a:latin typeface="Times New Roman" pitchFamily="18" charset="0"/>
                  <a:cs typeface="Times New Roman" pitchFamily="18" charset="0"/>
                </a:endParaRPr>
              </a:p>
              <a:p>
                <a:pPr algn="l"/>
                <a:endParaRPr lang="ar-SA" sz="2400" b="1" dirty="0">
                  <a:solidFill>
                    <a:schemeClr val="accent6"/>
                  </a:solidFill>
                  <a:latin typeface="Times New Roman" pitchFamily="18" charset="0"/>
                  <a:cs typeface="Times New Roman"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 y="3164188"/>
                <a:ext cx="2267745" cy="2397516"/>
              </a:xfrm>
              <a:prstGeom prst="rect">
                <a:avLst/>
              </a:prstGeom>
              <a:blipFill>
                <a:blip r:embed="rId2"/>
                <a:stretch>
                  <a:fillRect l="-4032" t="-2036"/>
                </a:stretch>
              </a:blipFill>
            </p:spPr>
            <p:txBody>
              <a:bodyPr/>
              <a:lstStyle/>
              <a:p>
                <a:r>
                  <a:rPr lang="en-US">
                    <a:noFill/>
                  </a:rPr>
                  <a:t> </a:t>
                </a:r>
              </a:p>
            </p:txBody>
          </p:sp>
        </mc:Fallback>
      </mc:AlternateContent>
      <p:sp>
        <p:nvSpPr>
          <p:cNvPr id="6" name="TextBox 5"/>
          <p:cNvSpPr txBox="1"/>
          <p:nvPr/>
        </p:nvSpPr>
        <p:spPr>
          <a:xfrm>
            <a:off x="415886" y="836712"/>
            <a:ext cx="8332577" cy="707886"/>
          </a:xfrm>
          <a:prstGeom prst="rect">
            <a:avLst/>
          </a:prstGeom>
          <a:noFill/>
        </p:spPr>
        <p:txBody>
          <a:bodyPr wrap="square" rtlCol="1">
            <a:spAutoFit/>
          </a:bodyPr>
          <a:lstStyle/>
          <a:p>
            <a:pPr algn="l"/>
            <a:r>
              <a:rPr lang="en-US" sz="2000" dirty="0">
                <a:latin typeface="Times New Roman" panose="02020603050405020304" pitchFamily="18" charset="0"/>
                <a:cs typeface="Times New Roman" panose="02020603050405020304" pitchFamily="18" charset="0"/>
              </a:rPr>
              <a:t>By modifying the existing network , by adding and deleting junction ,pipes and changing in diameters and flow direction we got the next model :</a:t>
            </a:r>
          </a:p>
        </p:txBody>
      </p:sp>
      <p:pic>
        <p:nvPicPr>
          <p:cNvPr id="4" name="Picture 3">
            <a:extLst>
              <a:ext uri="{FF2B5EF4-FFF2-40B4-BE49-F238E27FC236}">
                <a16:creationId xmlns:a16="http://schemas.microsoft.com/office/drawing/2014/main" id="{1A85D77E-018E-4543-95A0-73EF2C698A65}"/>
              </a:ext>
            </a:extLst>
          </p:cNvPr>
          <p:cNvPicPr>
            <a:picLocks noChangeAspect="1"/>
          </p:cNvPicPr>
          <p:nvPr/>
        </p:nvPicPr>
        <p:blipFill>
          <a:blip r:embed="rId3"/>
          <a:stretch>
            <a:fillRect/>
          </a:stretch>
        </p:blipFill>
        <p:spPr>
          <a:xfrm>
            <a:off x="2123728" y="1843560"/>
            <a:ext cx="6624736" cy="45417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01633883"/>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720C3-62D3-48C6-960E-4B9E66E0C4C2}"/>
              </a:ext>
            </a:extLst>
          </p:cNvPr>
          <p:cNvSpPr/>
          <p:nvPr/>
        </p:nvSpPr>
        <p:spPr>
          <a:xfrm>
            <a:off x="323528" y="116632"/>
            <a:ext cx="7027548" cy="584775"/>
          </a:xfrm>
          <a:prstGeom prst="rect">
            <a:avLst/>
          </a:prstGeom>
        </p:spPr>
        <p:txBody>
          <a:bodyPr wrap="square">
            <a:spAutoFit/>
          </a:bodyPr>
          <a:lstStyle/>
          <a:p>
            <a:pPr algn="ctr"/>
            <a:r>
              <a:rPr lang="en-US" sz="3200"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distribution and calculation :</a:t>
            </a:r>
          </a:p>
        </p:txBody>
      </p:sp>
      <p:pic>
        <p:nvPicPr>
          <p:cNvPr id="3" name="Content Placeholder 4">
            <a:extLst>
              <a:ext uri="{FF2B5EF4-FFF2-40B4-BE49-F238E27FC236}">
                <a16:creationId xmlns:a16="http://schemas.microsoft.com/office/drawing/2014/main" id="{2149B556-47E6-40F7-B610-9079EE5345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778" y="1749610"/>
            <a:ext cx="7825664" cy="46553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a:extLst>
              <a:ext uri="{FF2B5EF4-FFF2-40B4-BE49-F238E27FC236}">
                <a16:creationId xmlns:a16="http://schemas.microsoft.com/office/drawing/2014/main" id="{490682E9-BC40-4054-8C92-6B61DFBB2192}"/>
              </a:ext>
            </a:extLst>
          </p:cNvPr>
          <p:cNvSpPr txBox="1"/>
          <p:nvPr/>
        </p:nvSpPr>
        <p:spPr>
          <a:xfrm>
            <a:off x="716558" y="821488"/>
            <a:ext cx="7825664" cy="1015663"/>
          </a:xfrm>
          <a:prstGeom prst="rect">
            <a:avLst/>
          </a:prstGeom>
          <a:noFill/>
        </p:spPr>
        <p:txBody>
          <a:bodyPr wrap="square" rtlCol="0">
            <a:spAutoFit/>
          </a:bodyPr>
          <a:lstStyle/>
          <a:p>
            <a:pPr algn="l"/>
            <a:r>
              <a:rPr lang="en-US" sz="2000" dirty="0">
                <a:latin typeface="Times New Roman" panose="02020603050405020304" pitchFamily="18" charset="0"/>
                <a:cs typeface="Times New Roman" panose="02020603050405020304" pitchFamily="18" charset="0"/>
              </a:rPr>
              <a:t>Calculating the surface area served by each junction using THIESSEN POLYGONS:</a:t>
            </a:r>
          </a:p>
          <a:p>
            <a:endParaRPr lang="en-US" sz="2000" dirty="0"/>
          </a:p>
        </p:txBody>
      </p:sp>
    </p:spTree>
    <p:extLst>
      <p:ext uri="{BB962C8B-B14F-4D97-AF65-F5344CB8AC3E}">
        <p14:creationId xmlns:p14="http://schemas.microsoft.com/office/powerpoint/2010/main" val="3176218989"/>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15586"/>
            <a:ext cx="7056784" cy="523220"/>
          </a:xfrm>
          <a:prstGeom prst="rect">
            <a:avLst/>
          </a:prstGeom>
          <a:noFill/>
        </p:spPr>
        <p:txBody>
          <a:bodyPr wrap="square" rtlCol="1">
            <a:spAutoFit/>
          </a:bodyPr>
          <a:lstStyle/>
          <a:p>
            <a:pPr algn="l"/>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calculations and distribution :</a:t>
            </a:r>
            <a:endParaRPr lang="ar-SA" sz="2800" b="1"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Rectangle 2"/>
              <p:cNvSpPr/>
              <p:nvPr/>
            </p:nvSpPr>
            <p:spPr>
              <a:xfrm flipH="1">
                <a:off x="-36512" y="1844824"/>
                <a:ext cx="7294102" cy="93705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a:rPr>
                        <m:t>=</m:t>
                      </m:r>
                      <m:f>
                        <m:fPr>
                          <m:ctrlPr>
                            <a:rPr lang="en-US"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𝑡𝑜𝑡𝑎𝑙</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𝑝𝑜𝑝𝑢𝑙𝑎𝑡𝑖𝑜𝑛</m:t>
                          </m:r>
                          <m:r>
                            <a:rPr lang="en-US" i="1" smtClean="0">
                              <a:solidFill>
                                <a:schemeClr val="tx1"/>
                              </a:solidFill>
                              <a:latin typeface="Cambria Math"/>
                            </a:rPr>
                            <m:t>(</m:t>
                          </m:r>
                          <m:r>
                            <a:rPr lang="en-US" b="0" i="1" smtClean="0">
                              <a:solidFill>
                                <a:schemeClr val="tx1"/>
                              </a:solidFill>
                              <a:latin typeface="Cambria Math"/>
                            </a:rPr>
                            <m:t>𝐶𝑎𝑝𝑖𝑡𝑎</m:t>
                          </m:r>
                          <m:r>
                            <a:rPr lang="en-US" i="1">
                              <a:solidFill>
                                <a:schemeClr val="tx1"/>
                              </a:solidFill>
                              <a:latin typeface="Cambria Math"/>
                            </a:rPr>
                            <m:t>)×(</m:t>
                          </m:r>
                          <m:f>
                            <m:fPr>
                              <m:ctrlPr>
                                <a:rPr lang="en-US" i="1" smtClean="0">
                                  <a:solidFill>
                                    <a:schemeClr val="tx1"/>
                                  </a:solidFill>
                                  <a:latin typeface="Cambria Math" panose="02040503050406030204" pitchFamily="18" charset="0"/>
                                </a:rPr>
                              </m:ctrlPr>
                            </m:fPr>
                            <m:num>
                              <m:r>
                                <a:rPr lang="en-US" i="1" smtClean="0">
                                  <a:solidFill>
                                    <a:schemeClr val="tx1"/>
                                  </a:solidFill>
                                  <a:latin typeface="Cambria Math"/>
                                </a:rPr>
                                <m:t>𝑎𝑟𝑒𝑎</m:t>
                              </m:r>
                              <m:r>
                                <a:rPr lang="en-US" i="1" smtClean="0">
                                  <a:solidFill>
                                    <a:schemeClr val="tx1"/>
                                  </a:solidFill>
                                  <a:latin typeface="Cambria Math"/>
                                </a:rPr>
                                <m:t> </m:t>
                              </m:r>
                              <m:r>
                                <a:rPr lang="en-US" i="1" smtClean="0">
                                  <a:solidFill>
                                    <a:schemeClr val="tx1"/>
                                  </a:solidFill>
                                  <a:latin typeface="Cambria Math"/>
                                </a:rPr>
                                <m:t>𝑜𝑓</m:t>
                              </m:r>
                              <m:r>
                                <a:rPr lang="en-US" i="1" smtClean="0">
                                  <a:solidFill>
                                    <a:schemeClr val="tx1"/>
                                  </a:solidFill>
                                  <a:latin typeface="Cambria Math"/>
                                </a:rPr>
                                <m:t> </m:t>
                              </m:r>
                              <m:r>
                                <a:rPr lang="en-US" i="1" smtClean="0">
                                  <a:solidFill>
                                    <a:schemeClr val="tx1"/>
                                  </a:solidFill>
                                  <a:latin typeface="Cambria Math"/>
                                </a:rPr>
                                <m:t>𝑏𝑢𝑖𝑙𝑑𝑖𝑛𝑔</m:t>
                              </m:r>
                              <m:r>
                                <a:rPr lang="en-US" i="1" smtClean="0">
                                  <a:solidFill>
                                    <a:schemeClr val="tx1"/>
                                  </a:solidFill>
                                  <a:latin typeface="Cambria Math"/>
                                </a:rPr>
                                <m:t> </m:t>
                              </m:r>
                              <m:r>
                                <a:rPr lang="en-US" i="1" smtClean="0">
                                  <a:solidFill>
                                    <a:schemeClr val="tx1"/>
                                  </a:solidFill>
                                  <a:latin typeface="Cambria Math"/>
                                </a:rPr>
                                <m:t>𝑜𝑛</m:t>
                              </m:r>
                              <m:r>
                                <a:rPr lang="en-US" i="1" smtClean="0">
                                  <a:solidFill>
                                    <a:schemeClr val="tx1"/>
                                  </a:solidFill>
                                  <a:latin typeface="Cambria Math"/>
                                </a:rPr>
                                <m:t> </m:t>
                              </m:r>
                              <m:r>
                                <a:rPr lang="en-US" i="1" smtClean="0">
                                  <a:solidFill>
                                    <a:schemeClr val="tx1"/>
                                  </a:solidFill>
                                  <a:latin typeface="Cambria Math"/>
                                </a:rPr>
                                <m:t>𝑒𝑎𝑐</m:t>
                              </m:r>
                              <m:r>
                                <a:rPr lang="en-US" i="1" smtClean="0">
                                  <a:solidFill>
                                    <a:schemeClr val="tx1"/>
                                  </a:solidFill>
                                  <a:latin typeface="Cambria Math"/>
                                </a:rPr>
                                <m:t>h</m:t>
                              </m:r>
                              <m:r>
                                <a:rPr lang="en-US" i="1" smtClean="0">
                                  <a:solidFill>
                                    <a:schemeClr val="tx1"/>
                                  </a:solidFill>
                                  <a:latin typeface="Cambria Math"/>
                                </a:rPr>
                                <m:t> </m:t>
                              </m:r>
                              <m:r>
                                <a:rPr lang="en-US" b="0" i="1" smtClean="0">
                                  <a:solidFill>
                                    <a:schemeClr val="tx1"/>
                                  </a:solidFill>
                                  <a:latin typeface="Cambria Math"/>
                                </a:rPr>
                                <m:t>𝑗𝑢𝑛𝑐𝑡𝑖𝑜𝑛</m:t>
                              </m:r>
                              <m:r>
                                <a:rPr lang="en-US" i="1" smtClean="0">
                                  <a:solidFill>
                                    <a:schemeClr val="tx1"/>
                                  </a:solidFill>
                                  <a:latin typeface="Cambria Math"/>
                                </a:rPr>
                                <m:t> </m:t>
                              </m:r>
                              <m:sSup>
                                <m:sSupPr>
                                  <m:ctrlPr>
                                    <a:rPr lang="en-US" i="1">
                                      <a:solidFill>
                                        <a:schemeClr val="tx1"/>
                                      </a:solidFill>
                                      <a:latin typeface="Cambria Math" panose="02040503050406030204" pitchFamily="18" charset="0"/>
                                    </a:rPr>
                                  </m:ctrlPr>
                                </m:sSupPr>
                                <m:e>
                                  <m:r>
                                    <a:rPr lang="en-US" i="1">
                                      <a:solidFill>
                                        <a:schemeClr val="tx1"/>
                                      </a:solidFill>
                                      <a:latin typeface="Cambria Math"/>
                                    </a:rPr>
                                    <m:t>𝑚</m:t>
                                  </m:r>
                                </m:e>
                                <m:sup>
                                  <m:r>
                                    <a:rPr lang="en-US" i="1">
                                      <a:solidFill>
                                        <a:schemeClr val="tx1"/>
                                      </a:solidFill>
                                      <a:latin typeface="Cambria Math"/>
                                    </a:rPr>
                                    <m:t>2</m:t>
                                  </m:r>
                                </m:sup>
                              </m:sSup>
                            </m:num>
                            <m:den>
                              <m:r>
                                <a:rPr lang="en-US" b="0" i="1" smtClean="0">
                                  <a:solidFill>
                                    <a:schemeClr val="tx1"/>
                                  </a:solidFill>
                                  <a:latin typeface="Cambria Math"/>
                                </a:rPr>
                                <m:t>𝑇𝑜𝑡𝑎𝑙</m:t>
                              </m:r>
                              <m:r>
                                <a:rPr lang="en-US" b="0" i="1" smtClean="0">
                                  <a:solidFill>
                                    <a:schemeClr val="tx1"/>
                                  </a:solidFill>
                                  <a:latin typeface="Cambria Math"/>
                                </a:rPr>
                                <m:t> </m:t>
                              </m:r>
                              <m:r>
                                <a:rPr lang="en-US" b="0" i="1" smtClean="0">
                                  <a:solidFill>
                                    <a:schemeClr val="tx1"/>
                                  </a:solidFill>
                                  <a:latin typeface="Cambria Math"/>
                                </a:rPr>
                                <m:t>𝑎𝑟𝑒𝑎</m:t>
                              </m:r>
                              <m:r>
                                <a:rPr lang="en-US" b="0" i="1" smtClean="0">
                                  <a:solidFill>
                                    <a:schemeClr val="tx1"/>
                                  </a:solidFill>
                                  <a:latin typeface="Cambria Math"/>
                                </a:rPr>
                                <m:t> </m:t>
                              </m:r>
                              <m:r>
                                <a:rPr lang="en-US" b="0" i="1" smtClean="0">
                                  <a:solidFill>
                                    <a:schemeClr val="tx1"/>
                                  </a:solidFill>
                                  <a:latin typeface="Cambria Math"/>
                                </a:rPr>
                                <m:t>𝑜𝑓</m:t>
                              </m:r>
                              <m:r>
                                <a:rPr lang="en-US" b="0" i="1" smtClean="0">
                                  <a:solidFill>
                                    <a:schemeClr val="tx1"/>
                                  </a:solidFill>
                                  <a:latin typeface="Cambria Math"/>
                                </a:rPr>
                                <m:t> </m:t>
                              </m:r>
                              <m:r>
                                <a:rPr lang="en-US" b="0" i="1" smtClean="0">
                                  <a:solidFill>
                                    <a:schemeClr val="tx1"/>
                                  </a:solidFill>
                                  <a:latin typeface="Cambria Math"/>
                                </a:rPr>
                                <m:t>𝑎𝑙𝑙</m:t>
                              </m:r>
                              <m:r>
                                <a:rPr lang="en-US" b="0" i="1" smtClean="0">
                                  <a:solidFill>
                                    <a:schemeClr val="tx1"/>
                                  </a:solidFill>
                                  <a:latin typeface="Cambria Math"/>
                                </a:rPr>
                                <m:t> </m:t>
                              </m:r>
                              <m:r>
                                <a:rPr lang="en-US" b="0" i="1" smtClean="0">
                                  <a:solidFill>
                                    <a:schemeClr val="tx1"/>
                                  </a:solidFill>
                                  <a:latin typeface="Cambria Math"/>
                                </a:rPr>
                                <m:t>𝑏𝑢𝑖𝑙𝑑𝑖𝑛𝑔𝑠</m:t>
                              </m:r>
                              <m:r>
                                <a:rPr lang="en-US" b="0" i="1" smtClean="0">
                                  <a:solidFill>
                                    <a:schemeClr val="tx1"/>
                                  </a:solidFill>
                                  <a:latin typeface="Cambria Math"/>
                                </a:rPr>
                                <m:t> </m:t>
                              </m:r>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a:rPr>
                                    <m:t>𝑚</m:t>
                                  </m:r>
                                </m:e>
                                <m:sup>
                                  <m:r>
                                    <a:rPr lang="en-US" b="0" i="1" smtClean="0">
                                      <a:solidFill>
                                        <a:schemeClr val="tx1"/>
                                      </a:solidFill>
                                      <a:latin typeface="Cambria Math"/>
                                    </a:rPr>
                                    <m:t>2</m:t>
                                  </m:r>
                                </m:sup>
                              </m:sSup>
                            </m:den>
                          </m:f>
                          <m:r>
                            <a:rPr lang="en-US" i="1">
                              <a:solidFill>
                                <a:schemeClr val="tx1"/>
                              </a:solidFill>
                              <a:latin typeface="Cambria Math"/>
                            </a:rPr>
                            <m:t>)×</m:t>
                          </m:r>
                          <m:r>
                            <a:rPr lang="en-US" i="1">
                              <a:solidFill>
                                <a:schemeClr val="tx1"/>
                              </a:solidFill>
                              <a:latin typeface="Cambria Math"/>
                            </a:rPr>
                            <m:t>𝑐𝑜𝑛𝑠𝑢𝑚𝑝𝑡𝑖𝑜𝑛</m:t>
                          </m:r>
                          <m:r>
                            <a:rPr lang="en-US" b="0" i="1" smtClean="0">
                              <a:solidFill>
                                <a:schemeClr val="tx1"/>
                              </a:solidFill>
                              <a:latin typeface="Cambria Math" panose="02040503050406030204" pitchFamily="18" charset="0"/>
                            </a:rPr>
                            <m:t>(</m:t>
                          </m:r>
                          <m:box>
                            <m:boxPr>
                              <m:ctrlPr>
                                <a:rPr lang="en-US" i="1">
                                  <a:solidFill>
                                    <a:schemeClr val="tx1"/>
                                  </a:solidFill>
                                  <a:latin typeface="Cambria Math" panose="02040503050406030204" pitchFamily="18" charset="0"/>
                                </a:rPr>
                              </m:ctrlPr>
                            </m:boxPr>
                            <m:e>
                              <m:argPr>
                                <m:argSz m:val="-1"/>
                              </m:argPr>
                              <m:f>
                                <m:fPr>
                                  <m:ctrlPr>
                                    <a:rPr lang="en-US" i="1">
                                      <a:solidFill>
                                        <a:schemeClr val="tx1"/>
                                      </a:solidFill>
                                      <a:latin typeface="Cambria Math" panose="02040503050406030204" pitchFamily="18" charset="0"/>
                                    </a:rPr>
                                  </m:ctrlPr>
                                </m:fPr>
                                <m:num>
                                  <m:r>
                                    <a:rPr lang="en-US" i="1">
                                      <a:solidFill>
                                        <a:schemeClr val="tx1"/>
                                      </a:solidFill>
                                      <a:latin typeface="Cambria Math"/>
                                    </a:rPr>
                                    <m:t>𝐿</m:t>
                                  </m:r>
                                </m:num>
                                <m:den>
                                  <m:r>
                                    <a:rPr lang="en-US" i="1">
                                      <a:solidFill>
                                        <a:schemeClr val="tx1"/>
                                      </a:solidFill>
                                      <a:latin typeface="Cambria Math"/>
                                    </a:rPr>
                                    <m:t>𝐶</m:t>
                                  </m:r>
                                </m:den>
                              </m:f>
                            </m:e>
                          </m:box>
                          <m:r>
                            <a:rPr lang="en-US" i="1">
                              <a:solidFill>
                                <a:schemeClr val="tx1"/>
                              </a:solidFill>
                              <a:latin typeface="Cambria Math"/>
                            </a:rPr>
                            <m:t>.</m:t>
                          </m:r>
                          <m:r>
                            <a:rPr lang="en-US" i="1">
                              <a:solidFill>
                                <a:schemeClr val="tx1"/>
                              </a:solidFill>
                              <a:latin typeface="Cambria Math"/>
                            </a:rPr>
                            <m:t>𝑑</m:t>
                          </m:r>
                          <m:r>
                            <a:rPr lang="en-US" i="1">
                              <a:solidFill>
                                <a:schemeClr val="tx1"/>
                              </a:solidFill>
                              <a:latin typeface="Cambria Math"/>
                            </a:rPr>
                            <m:t>)</m:t>
                          </m:r>
                        </m:num>
                        <m:den>
                          <m:d>
                            <m:dPr>
                              <m:ctrlPr>
                                <a:rPr lang="en-US" i="1">
                                  <a:solidFill>
                                    <a:schemeClr val="tx1"/>
                                  </a:solidFill>
                                  <a:latin typeface="Cambria Math" panose="02040503050406030204" pitchFamily="18" charset="0"/>
                                </a:rPr>
                              </m:ctrlPr>
                            </m:dPr>
                            <m:e>
                              <m:r>
                                <a:rPr lang="en-US" i="1">
                                  <a:solidFill>
                                    <a:schemeClr val="tx1"/>
                                  </a:solidFill>
                                  <a:latin typeface="Cambria Math"/>
                                </a:rPr>
                                <m:t>1</m:t>
                              </m:r>
                              <m:r>
                                <a:rPr lang="en-US" i="1">
                                  <a:solidFill>
                                    <a:schemeClr val="tx1"/>
                                  </a:solidFill>
                                  <a:latin typeface="Cambria Math"/>
                                </a:rPr>
                                <m:t>−</m:t>
                              </m:r>
                              <m:r>
                                <a:rPr lang="en-US" i="1">
                                  <a:solidFill>
                                    <a:schemeClr val="tx1"/>
                                  </a:solidFill>
                                  <a:latin typeface="Cambria Math"/>
                                </a:rPr>
                                <m:t>𝑙𝑜𝑠𝑠𝑒𝑠</m:t>
                              </m:r>
                            </m:e>
                          </m:d>
                        </m:den>
                      </m:f>
                    </m:oMath>
                  </m:oMathPara>
                </a14:m>
                <a:endParaRPr lang="ar-SA" dirty="0">
                  <a:solidFill>
                    <a:schemeClr val="accent6"/>
                  </a:solidFill>
                  <a:latin typeface="Times New Roman" pitchFamily="18" charset="0"/>
                  <a:cs typeface="Times New Roman" pitchFamily="18" charset="0"/>
                </a:endParaRPr>
              </a:p>
            </p:txBody>
          </p:sp>
        </mc:Choice>
        <mc:Fallback xmlns="">
          <p:sp>
            <p:nvSpPr>
              <p:cNvPr id="3" name="Rectangle 2"/>
              <p:cNvSpPr>
                <a:spLocks noRot="1" noChangeAspect="1" noMove="1" noResize="1" noEditPoints="1" noAdjustHandles="1" noChangeArrowheads="1" noChangeShapeType="1" noTextEdit="1"/>
              </p:cNvSpPr>
              <p:nvPr/>
            </p:nvSpPr>
            <p:spPr>
              <a:xfrm flipH="1">
                <a:off x="-36512" y="1844824"/>
                <a:ext cx="7294102" cy="937051"/>
              </a:xfrm>
              <a:prstGeom prst="rect">
                <a:avLst/>
              </a:prstGeom>
              <a:blipFill>
                <a:blip r:embed="rId2"/>
                <a:stretch>
                  <a:fillRect r="-27569"/>
                </a:stretch>
              </a:blipFill>
            </p:spPr>
            <p:txBody>
              <a:bodyPr/>
              <a:lstStyle/>
              <a:p>
                <a:r>
                  <a:rPr lang="en-US">
                    <a:noFill/>
                  </a:rPr>
                  <a:t> </a:t>
                </a:r>
              </a:p>
            </p:txBody>
          </p:sp>
        </mc:Fallback>
      </mc:AlternateContent>
      <p:sp>
        <p:nvSpPr>
          <p:cNvPr id="4" name="TextBox 3"/>
          <p:cNvSpPr txBox="1"/>
          <p:nvPr/>
        </p:nvSpPr>
        <p:spPr>
          <a:xfrm>
            <a:off x="323528" y="1052736"/>
            <a:ext cx="3816424" cy="400110"/>
          </a:xfrm>
          <a:prstGeom prst="rect">
            <a:avLst/>
          </a:prstGeom>
          <a:noFill/>
        </p:spPr>
        <p:txBody>
          <a:bodyPr wrap="square" rtlCol="1">
            <a:spAutoFit/>
          </a:bodyPr>
          <a:lstStyle/>
          <a:p>
            <a:r>
              <a:rPr lang="en-US" sz="2000" dirty="0">
                <a:latin typeface="Times New Roman" pitchFamily="18" charset="0"/>
                <a:cs typeface="Times New Roman" pitchFamily="18" charset="0"/>
              </a:rPr>
              <a:t>Demand on each junction (l/d)=</a:t>
            </a:r>
            <a:endParaRPr lang="ar-SA" sz="2000" dirty="0">
              <a:latin typeface="Times New Roman" pitchFamily="18" charset="0"/>
              <a:cs typeface="Times New Roman" pitchFamily="18" charset="0"/>
            </a:endParaRPr>
          </a:p>
        </p:txBody>
      </p:sp>
      <p:sp>
        <p:nvSpPr>
          <p:cNvPr id="5" name="TextBox 4"/>
          <p:cNvSpPr txBox="1"/>
          <p:nvPr/>
        </p:nvSpPr>
        <p:spPr>
          <a:xfrm>
            <a:off x="755576" y="3212976"/>
            <a:ext cx="2304256" cy="400110"/>
          </a:xfrm>
          <a:prstGeom prst="rect">
            <a:avLst/>
          </a:prstGeom>
          <a:noFill/>
        </p:spPr>
        <p:txBody>
          <a:bodyPr wrap="square" rtlCol="1">
            <a:spAutoFit/>
          </a:bodyPr>
          <a:lstStyle/>
          <a:p>
            <a:r>
              <a:rPr lang="en-US" sz="2000" dirty="0">
                <a:solidFill>
                  <a:schemeClr val="accent1">
                    <a:lumMod val="50000"/>
                  </a:schemeClr>
                </a:solidFill>
                <a:latin typeface="Times New Roman" pitchFamily="18" charset="0"/>
                <a:cs typeface="Times New Roman" pitchFamily="18" charset="0"/>
              </a:rPr>
              <a:t>Sample calculation:</a:t>
            </a:r>
            <a:endParaRPr lang="ar-SA" sz="2000" dirty="0">
              <a:solidFill>
                <a:schemeClr val="accent1">
                  <a:lumMod val="50000"/>
                </a:schemeClr>
              </a:solidFill>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6" name="Rectangle 5"/>
              <p:cNvSpPr/>
              <p:nvPr/>
            </p:nvSpPr>
            <p:spPr>
              <a:xfrm>
                <a:off x="746616" y="3824518"/>
                <a:ext cx="6273656" cy="66909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0" smtClean="0">
                          <a:solidFill>
                            <a:schemeClr val="tx1"/>
                          </a:solidFill>
                          <a:latin typeface="Cambria Math"/>
                        </a:rPr>
                        <m:t>=</m:t>
                      </m:r>
                      <m:f>
                        <m:fPr>
                          <m:ctrlPr>
                            <a:rPr lang="en-US" i="1">
                              <a:solidFill>
                                <a:schemeClr val="tx1"/>
                              </a:solidFill>
                              <a:latin typeface="Cambria Math" panose="02040503050406030204" pitchFamily="18" charset="0"/>
                            </a:rPr>
                          </m:ctrlPr>
                        </m:fPr>
                        <m:num>
                          <m:d>
                            <m:dPr>
                              <m:ctrlPr>
                                <a:rPr lang="en-US" i="1">
                                  <a:solidFill>
                                    <a:schemeClr val="tx1"/>
                                  </a:solidFill>
                                  <a:latin typeface="Cambria Math" panose="02040503050406030204" pitchFamily="18" charset="0"/>
                                </a:rPr>
                              </m:ctrlPr>
                            </m:dPr>
                            <m:e>
                              <m:r>
                                <a:rPr lang="en-US" b="0" i="0" smtClean="0">
                                  <a:solidFill>
                                    <a:schemeClr val="tx1"/>
                                  </a:solidFill>
                                  <a:latin typeface="Cambria Math" panose="02040503050406030204" pitchFamily="18" charset="0"/>
                                </a:rPr>
                                <m:t>10733</m:t>
                              </m:r>
                            </m:e>
                          </m:d>
                          <m:r>
                            <a:rPr lang="en-US" i="0">
                              <a:solidFill>
                                <a:schemeClr val="tx1"/>
                              </a:solidFill>
                              <a:latin typeface="Cambria Math"/>
                            </a:rPr>
                            <m:t>×(</m:t>
                          </m:r>
                          <m:r>
                            <a:rPr lang="en-US" b="0" i="0" smtClean="0">
                              <a:solidFill>
                                <a:schemeClr val="tx1"/>
                              </a:solidFill>
                              <a:latin typeface="Cambria Math" panose="02040503050406030204" pitchFamily="18" charset="0"/>
                            </a:rPr>
                            <m:t>381</m:t>
                          </m:r>
                          <m:r>
                            <a:rPr lang="en-US" b="0" i="0" smtClean="0">
                              <a:solidFill>
                                <a:schemeClr val="tx1"/>
                              </a:solidFill>
                              <a:latin typeface="Cambria Math" panose="02040503050406030204" pitchFamily="18" charset="0"/>
                            </a:rPr>
                            <m:t>.</m:t>
                          </m:r>
                          <m:r>
                            <a:rPr lang="en-US" b="0" i="0" smtClean="0">
                              <a:solidFill>
                                <a:schemeClr val="tx1"/>
                              </a:solidFill>
                              <a:latin typeface="Cambria Math" panose="02040503050406030204" pitchFamily="18" charset="0"/>
                            </a:rPr>
                            <m:t>802</m:t>
                          </m:r>
                          <m:r>
                            <a:rPr lang="en-US" b="0" i="0" smtClean="0">
                              <a:solidFill>
                                <a:schemeClr val="tx1"/>
                              </a:solidFill>
                              <a:latin typeface="Cambria Math" panose="02040503050406030204" pitchFamily="18" charset="0"/>
                            </a:rPr>
                            <m:t>/</m:t>
                          </m:r>
                          <m:r>
                            <a:rPr lang="en-US" b="0" i="0" smtClean="0">
                              <a:solidFill>
                                <a:schemeClr val="tx1"/>
                              </a:solidFill>
                              <a:latin typeface="Cambria Math" panose="02040503050406030204" pitchFamily="18" charset="0"/>
                            </a:rPr>
                            <m:t>338291</m:t>
                          </m:r>
                          <m:r>
                            <a:rPr lang="en-US" b="0" i="0" smtClean="0">
                              <a:solidFill>
                                <a:schemeClr val="tx1"/>
                              </a:solidFill>
                              <a:latin typeface="Cambria Math" panose="02040503050406030204" pitchFamily="18" charset="0"/>
                            </a:rPr>
                            <m:t>.</m:t>
                          </m:r>
                          <m:r>
                            <a:rPr lang="en-US" b="0" i="0" smtClean="0">
                              <a:solidFill>
                                <a:schemeClr val="tx1"/>
                              </a:solidFill>
                              <a:latin typeface="Cambria Math" panose="02040503050406030204" pitchFamily="18" charset="0"/>
                            </a:rPr>
                            <m:t>52</m:t>
                          </m:r>
                          <m:r>
                            <a:rPr lang="en-US" i="0">
                              <a:solidFill>
                                <a:schemeClr val="tx1"/>
                              </a:solidFill>
                              <a:latin typeface="Cambria Math"/>
                            </a:rPr>
                            <m:t>)×(</m:t>
                          </m:r>
                          <m:r>
                            <a:rPr lang="en-US" i="0">
                              <a:solidFill>
                                <a:schemeClr val="tx1"/>
                              </a:solidFill>
                              <a:latin typeface="Cambria Math"/>
                            </a:rPr>
                            <m:t>91</m:t>
                          </m:r>
                          <m:r>
                            <a:rPr lang="en-US" i="0">
                              <a:solidFill>
                                <a:schemeClr val="tx1"/>
                              </a:solidFill>
                              <a:latin typeface="Cambria Math"/>
                            </a:rPr>
                            <m:t>.</m:t>
                          </m:r>
                          <m:r>
                            <a:rPr lang="en-US" i="0">
                              <a:solidFill>
                                <a:schemeClr val="tx1"/>
                              </a:solidFill>
                              <a:latin typeface="Cambria Math"/>
                            </a:rPr>
                            <m:t>1</m:t>
                          </m:r>
                          <m:r>
                            <a:rPr lang="en-US" i="0">
                              <a:solidFill>
                                <a:schemeClr val="tx1"/>
                              </a:solidFill>
                              <a:latin typeface="Cambria Math"/>
                            </a:rPr>
                            <m:t>)</m:t>
                          </m:r>
                        </m:num>
                        <m:den>
                          <m:d>
                            <m:dPr>
                              <m:ctrlPr>
                                <a:rPr lang="en-US" i="1">
                                  <a:solidFill>
                                    <a:schemeClr val="tx1"/>
                                  </a:solidFill>
                                  <a:latin typeface="Cambria Math" panose="02040503050406030204" pitchFamily="18" charset="0"/>
                                </a:rPr>
                              </m:ctrlPr>
                            </m:dPr>
                            <m:e>
                              <m:r>
                                <a:rPr lang="en-US" i="0">
                                  <a:solidFill>
                                    <a:schemeClr val="tx1"/>
                                  </a:solidFill>
                                  <a:latin typeface="Cambria Math"/>
                                </a:rPr>
                                <m:t>1</m:t>
                              </m:r>
                              <m:r>
                                <a:rPr lang="en-US" i="0">
                                  <a:solidFill>
                                    <a:schemeClr val="tx1"/>
                                  </a:solidFill>
                                  <a:latin typeface="Cambria Math"/>
                                </a:rPr>
                                <m:t>−</m:t>
                              </m:r>
                              <m:r>
                                <a:rPr lang="en-US" i="0">
                                  <a:solidFill>
                                    <a:schemeClr val="tx1"/>
                                  </a:solidFill>
                                  <a:latin typeface="Cambria Math"/>
                                </a:rPr>
                                <m:t>0</m:t>
                              </m:r>
                              <m:r>
                                <a:rPr lang="en-US" i="0">
                                  <a:solidFill>
                                    <a:schemeClr val="tx1"/>
                                  </a:solidFill>
                                  <a:latin typeface="Cambria Math"/>
                                </a:rPr>
                                <m:t>.</m:t>
                              </m:r>
                              <m:r>
                                <a:rPr lang="en-US" i="0">
                                  <a:solidFill>
                                    <a:schemeClr val="tx1"/>
                                  </a:solidFill>
                                  <a:latin typeface="Cambria Math"/>
                                </a:rPr>
                                <m:t>275</m:t>
                              </m:r>
                            </m:e>
                          </m:d>
                        </m:den>
                      </m:f>
                      <m:r>
                        <a:rPr lang="en-US" i="0">
                          <a:solidFill>
                            <a:schemeClr val="tx1"/>
                          </a:solidFill>
                          <a:latin typeface="Cambria Math"/>
                        </a:rPr>
                        <m:t>=</m:t>
                      </m:r>
                      <m:r>
                        <a:rPr lang="en-US" b="0" i="0" smtClean="0">
                          <a:solidFill>
                            <a:schemeClr val="tx1"/>
                          </a:solidFill>
                          <a:latin typeface="Cambria Math" panose="02040503050406030204" pitchFamily="18" charset="0"/>
                        </a:rPr>
                        <m:t>1498</m:t>
                      </m:r>
                      <m:r>
                        <a:rPr lang="en-US" b="0" i="0"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94</m:t>
                      </m:r>
                      <m:box>
                        <m:boxPr>
                          <m:ctrlPr>
                            <a:rPr lang="en-US" i="1">
                              <a:solidFill>
                                <a:schemeClr val="tx1"/>
                              </a:solidFill>
                              <a:latin typeface="Cambria Math" panose="02040503050406030204" pitchFamily="18" charset="0"/>
                            </a:rPr>
                          </m:ctrlPr>
                        </m:boxPr>
                        <m:e>
                          <m:argPr>
                            <m:argSz m:val="-1"/>
                          </m:argPr>
                          <m:f>
                            <m:fPr>
                              <m:ctrlPr>
                                <a:rPr lang="en-US" i="1">
                                  <a:solidFill>
                                    <a:schemeClr val="tx1"/>
                                  </a:solidFill>
                                  <a:latin typeface="Cambria Math" panose="02040503050406030204" pitchFamily="18" charset="0"/>
                                </a:rPr>
                              </m:ctrlPr>
                            </m:fPr>
                            <m:num>
                              <m:r>
                                <m:rPr>
                                  <m:sty m:val="p"/>
                                </m:rPr>
                                <a:rPr lang="en-US" b="0" i="0" smtClean="0">
                                  <a:solidFill>
                                    <a:schemeClr val="tx1"/>
                                  </a:solidFill>
                                  <a:latin typeface="Cambria Math"/>
                                </a:rPr>
                                <m:t>l</m:t>
                              </m:r>
                            </m:num>
                            <m:den>
                              <m:r>
                                <m:rPr>
                                  <m:sty m:val="p"/>
                                </m:rPr>
                                <a:rPr lang="en-US" i="0">
                                  <a:solidFill>
                                    <a:schemeClr val="tx1"/>
                                  </a:solidFill>
                                  <a:latin typeface="Cambria Math"/>
                                </a:rPr>
                                <m:t>d</m:t>
                              </m:r>
                            </m:den>
                          </m:f>
                        </m:e>
                      </m:box>
                    </m:oMath>
                  </m:oMathPara>
                </a14:m>
                <a:endParaRPr lang="en-US" dirty="0">
                  <a:solidFill>
                    <a:schemeClr val="accent6"/>
                  </a:solidFill>
                  <a:latin typeface="Times New Roman" pitchFamily="18" charset="0"/>
                  <a:cs typeface="Times New Roman" pitchFamily="18"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746616" y="3824518"/>
                <a:ext cx="6273656" cy="66909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955034259"/>
                  </p:ext>
                </p:extLst>
              </p:nvPr>
            </p:nvGraphicFramePr>
            <p:xfrm>
              <a:off x="942439" y="4869160"/>
              <a:ext cx="6797913" cy="1284800"/>
            </p:xfrm>
            <a:graphic>
              <a:graphicData uri="http://schemas.openxmlformats.org/drawingml/2006/table">
                <a:tbl>
                  <a:tblPr firstRow="1" firstCol="1" bandRow="1"/>
                  <a:tblGrid>
                    <a:gridCol w="2447218">
                      <a:extLst>
                        <a:ext uri="{9D8B030D-6E8A-4147-A177-3AD203B41FA5}">
                          <a16:colId xmlns:a16="http://schemas.microsoft.com/office/drawing/2014/main" val="20000"/>
                        </a:ext>
                      </a:extLst>
                    </a:gridCol>
                    <a:gridCol w="2058832">
                      <a:extLst>
                        <a:ext uri="{9D8B030D-6E8A-4147-A177-3AD203B41FA5}">
                          <a16:colId xmlns:a16="http://schemas.microsoft.com/office/drawing/2014/main" val="20001"/>
                        </a:ext>
                      </a:extLst>
                    </a:gridCol>
                    <a:gridCol w="2291863">
                      <a:extLst>
                        <a:ext uri="{9D8B030D-6E8A-4147-A177-3AD203B41FA5}">
                          <a16:colId xmlns:a16="http://schemas.microsoft.com/office/drawing/2014/main" val="20002"/>
                        </a:ext>
                      </a:extLst>
                    </a:gridCol>
                  </a:tblGrid>
                  <a:tr h="648072">
                    <a:tc>
                      <a:txBody>
                        <a:bodyPr/>
                        <a:lstStyle/>
                        <a:p>
                          <a:pPr algn="ctr">
                            <a:lnSpc>
                              <a:spcPct val="150000"/>
                            </a:lnSpc>
                            <a:spcAft>
                              <a:spcPts val="600"/>
                            </a:spcAft>
                          </a:pPr>
                          <a:r>
                            <a:rPr lang="en-US" sz="1600" b="1" dirty="0">
                              <a:solidFill>
                                <a:schemeClr val="accent1">
                                  <a:lumMod val="50000"/>
                                </a:schemeClr>
                              </a:solidFill>
                              <a:effectLst/>
                              <a:latin typeface="Times New Roman" pitchFamily="18" charset="0"/>
                              <a:ea typeface="Calibri"/>
                              <a:cs typeface="Times New Roman" pitchFamily="18" charset="0"/>
                            </a:rPr>
                            <a:t>Label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50000"/>
                            </a:lnSpc>
                            <a:spcAft>
                              <a:spcPts val="600"/>
                            </a:spcAft>
                          </a:pPr>
                          <a:r>
                            <a:rPr lang="en-US" sz="1600" b="1" dirty="0">
                              <a:solidFill>
                                <a:schemeClr val="accent1">
                                  <a:lumMod val="50000"/>
                                </a:schemeClr>
                              </a:solidFill>
                              <a:effectLst/>
                              <a:latin typeface="Times New Roman" pitchFamily="18" charset="0"/>
                              <a:ea typeface="Calibri"/>
                              <a:cs typeface="Times New Roman" pitchFamily="18" charset="0"/>
                            </a:rPr>
                            <a:t> Area of building (</a:t>
                          </a:r>
                          <a14:m>
                            <m:oMath xmlns:m="http://schemas.openxmlformats.org/officeDocument/2006/math">
                              <m:sSup>
                                <m:sSupPr>
                                  <m:ctrlPr>
                                    <a:rPr kumimoji="0" lang="en-US" sz="1600" b="1" i="1" u="none" strike="noStrike" kern="1200" cap="none" spc="0" normalizeH="0" baseline="0" noProof="0" smtClean="0">
                                      <a:ln>
                                        <a:noFill/>
                                      </a:ln>
                                      <a:solidFill>
                                        <a:schemeClr val="accent1">
                                          <a:lumMod val="50000"/>
                                        </a:schemeClr>
                                      </a:solidFill>
                                      <a:effectLst/>
                                      <a:uLnTx/>
                                      <a:uFillTx/>
                                      <a:latin typeface="Cambria Math" panose="02040503050406030204" pitchFamily="18" charset="0"/>
                                      <a:ea typeface="+mn-ea"/>
                                      <a:cs typeface="+mn-cs"/>
                                    </a:rPr>
                                  </m:ctrlPr>
                                </m:sSupPr>
                                <m:e>
                                  <m:r>
                                    <a:rPr kumimoji="0" lang="en-US" sz="1600" b="1" i="1" u="none" strike="noStrike" kern="1200" cap="none" spc="0" normalizeH="0" baseline="0" noProof="0">
                                      <a:ln>
                                        <a:noFill/>
                                      </a:ln>
                                      <a:solidFill>
                                        <a:schemeClr val="accent1">
                                          <a:lumMod val="50000"/>
                                        </a:schemeClr>
                                      </a:solidFill>
                                      <a:effectLst/>
                                      <a:uLnTx/>
                                      <a:uFillTx/>
                                      <a:latin typeface="Cambria Math"/>
                                      <a:ea typeface="+mn-ea"/>
                                      <a:cs typeface="+mn-cs"/>
                                    </a:rPr>
                                    <m:t>𝒎</m:t>
                                  </m:r>
                                </m:e>
                                <m:sup>
                                  <m:r>
                                    <a:rPr kumimoji="0" lang="en-US" sz="1600" b="1" i="1" u="none" strike="noStrike" kern="1200" cap="none" spc="0" normalizeH="0" baseline="0" noProof="0">
                                      <a:ln>
                                        <a:noFill/>
                                      </a:ln>
                                      <a:solidFill>
                                        <a:schemeClr val="accent1">
                                          <a:lumMod val="50000"/>
                                        </a:schemeClr>
                                      </a:solidFill>
                                      <a:effectLst/>
                                      <a:uLnTx/>
                                      <a:uFillTx/>
                                      <a:latin typeface="Cambria Math"/>
                                      <a:ea typeface="+mn-ea"/>
                                      <a:cs typeface="+mn-cs"/>
                                    </a:rPr>
                                    <m:t>𝟐</m:t>
                                  </m:r>
                                </m:sup>
                              </m:sSup>
                            </m:oMath>
                          </a14:m>
                          <a:r>
                            <a:rPr lang="en-US" sz="1600" b="1" dirty="0">
                              <a:solidFill>
                                <a:schemeClr val="accent1">
                                  <a:lumMod val="50000"/>
                                </a:schemeClr>
                              </a:solidFill>
                              <a:effectLst/>
                              <a:latin typeface="Times New Roman" pitchFamily="18" charset="0"/>
                              <a:ea typeface="Calibri"/>
                              <a:cs typeface="Times New Roman"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50000"/>
                            </a:lnSpc>
                            <a:spcAft>
                              <a:spcPts val="600"/>
                            </a:spcAft>
                          </a:pPr>
                          <a:r>
                            <a:rPr lang="en-US" sz="1600" b="1" dirty="0">
                              <a:solidFill>
                                <a:schemeClr val="accent1">
                                  <a:lumMod val="50000"/>
                                </a:schemeClr>
                              </a:solidFill>
                              <a:effectLst/>
                              <a:latin typeface="Times New Roman" pitchFamily="18" charset="0"/>
                              <a:ea typeface="Calibri"/>
                              <a:cs typeface="Times New Roman" pitchFamily="18" charset="0"/>
                            </a:rPr>
                            <a:t>Demand (l/d)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591253">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J-359</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375.802</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1498.94</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1"/>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955034259"/>
                  </p:ext>
                </p:extLst>
              </p:nvPr>
            </p:nvGraphicFramePr>
            <p:xfrm>
              <a:off x="942439" y="4869160"/>
              <a:ext cx="6797913" cy="1284800"/>
            </p:xfrm>
            <a:graphic>
              <a:graphicData uri="http://schemas.openxmlformats.org/drawingml/2006/table">
                <a:tbl>
                  <a:tblPr firstRow="1" firstCol="1" bandRow="1"/>
                  <a:tblGrid>
                    <a:gridCol w="2447218">
                      <a:extLst>
                        <a:ext uri="{9D8B030D-6E8A-4147-A177-3AD203B41FA5}">
                          <a16:colId xmlns:a16="http://schemas.microsoft.com/office/drawing/2014/main" val="20000"/>
                        </a:ext>
                      </a:extLst>
                    </a:gridCol>
                    <a:gridCol w="2058832">
                      <a:extLst>
                        <a:ext uri="{9D8B030D-6E8A-4147-A177-3AD203B41FA5}">
                          <a16:colId xmlns:a16="http://schemas.microsoft.com/office/drawing/2014/main" val="20001"/>
                        </a:ext>
                      </a:extLst>
                    </a:gridCol>
                    <a:gridCol w="2291863">
                      <a:extLst>
                        <a:ext uri="{9D8B030D-6E8A-4147-A177-3AD203B41FA5}">
                          <a16:colId xmlns:a16="http://schemas.microsoft.com/office/drawing/2014/main" val="20002"/>
                        </a:ext>
                      </a:extLst>
                    </a:gridCol>
                  </a:tblGrid>
                  <a:tr h="693547">
                    <a:tc>
                      <a:txBody>
                        <a:bodyPr/>
                        <a:lstStyle/>
                        <a:p>
                          <a:pPr algn="ctr">
                            <a:lnSpc>
                              <a:spcPct val="150000"/>
                            </a:lnSpc>
                            <a:spcAft>
                              <a:spcPts val="600"/>
                            </a:spcAft>
                          </a:pPr>
                          <a:r>
                            <a:rPr lang="en-US" sz="1600" b="1" dirty="0">
                              <a:solidFill>
                                <a:schemeClr val="accent1">
                                  <a:lumMod val="50000"/>
                                </a:schemeClr>
                              </a:solidFill>
                              <a:effectLst/>
                              <a:latin typeface="Times New Roman" pitchFamily="18" charset="0"/>
                              <a:ea typeface="Calibri"/>
                              <a:cs typeface="Times New Roman" pitchFamily="18" charset="0"/>
                            </a:rPr>
                            <a:t>Label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endParaRPr lang="en-US"/>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4"/>
                          <a:stretch>
                            <a:fillRect l="-119231" t="-877" r="-111834" b="-103509"/>
                          </a:stretch>
                        </a:blipFill>
                      </a:tcPr>
                    </a:tc>
                    <a:tc>
                      <a:txBody>
                        <a:bodyPr/>
                        <a:lstStyle/>
                        <a:p>
                          <a:pPr algn="ctr">
                            <a:lnSpc>
                              <a:spcPct val="150000"/>
                            </a:lnSpc>
                            <a:spcAft>
                              <a:spcPts val="600"/>
                            </a:spcAft>
                          </a:pPr>
                          <a:r>
                            <a:rPr lang="en-US" sz="1600" b="1" dirty="0">
                              <a:solidFill>
                                <a:schemeClr val="accent1">
                                  <a:lumMod val="50000"/>
                                </a:schemeClr>
                              </a:solidFill>
                              <a:effectLst/>
                              <a:latin typeface="Times New Roman" pitchFamily="18" charset="0"/>
                              <a:ea typeface="Calibri"/>
                              <a:cs typeface="Times New Roman" pitchFamily="18" charset="0"/>
                            </a:rPr>
                            <a:t>Demand (l/d)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591253">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J-359</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375.802</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50000"/>
                            </a:lnSpc>
                            <a:spcAft>
                              <a:spcPts val="600"/>
                            </a:spcAft>
                          </a:pPr>
                          <a:r>
                            <a:rPr lang="en-US" sz="1600" dirty="0">
                              <a:solidFill>
                                <a:schemeClr val="accent1">
                                  <a:lumMod val="50000"/>
                                </a:schemeClr>
                              </a:solidFill>
                              <a:effectLst/>
                              <a:latin typeface="Times New Roman"/>
                              <a:ea typeface="Calibri"/>
                              <a:cs typeface="Arial"/>
                            </a:rPr>
                            <a:t>1498.94</a:t>
                          </a:r>
                          <a:endParaRPr lang="en-US" sz="1800" dirty="0">
                            <a:solidFill>
                              <a:schemeClr val="accent1">
                                <a:lumMod val="50000"/>
                              </a:schemeClr>
                            </a:solidFill>
                            <a:effectLst/>
                            <a:latin typeface="Times New Roman"/>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786725889"/>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D16469-4BC1-49FC-9F95-4028DE4EEE87}"/>
              </a:ext>
            </a:extLst>
          </p:cNvPr>
          <p:cNvSpPr txBox="1"/>
          <p:nvPr/>
        </p:nvSpPr>
        <p:spPr>
          <a:xfrm>
            <a:off x="231587" y="188640"/>
            <a:ext cx="6480720" cy="830997"/>
          </a:xfrm>
          <a:prstGeom prst="rect">
            <a:avLst/>
          </a:prstGeom>
          <a:noFill/>
        </p:spPr>
        <p:txBody>
          <a:bodyPr wrap="square" rtlCol="0">
            <a:spAutoFit/>
          </a:bodyPr>
          <a:lstStyle/>
          <a:p>
            <a:pPr algn="l"/>
            <a:r>
              <a:rPr lang="en-US" sz="24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calculations and distribution:</a:t>
            </a:r>
            <a:endParaRPr lang="ar-SA" sz="2400" b="1" dirty="0">
              <a:solidFill>
                <a:schemeClr val="accent1">
                  <a:lumMod val="50000"/>
                </a:schemeClr>
              </a:solidFill>
              <a:effectLst>
                <a:outerShdw blurRad="38100" dist="38100" dir="2700000" algn="tl">
                  <a:srgbClr val="000000">
                    <a:alpha val="43137"/>
                  </a:srgbClr>
                </a:outerShdw>
              </a:effectLst>
            </a:endParaRPr>
          </a:p>
          <a:p>
            <a:pPr algn="l"/>
            <a:endParaRPr lang="en-US" sz="2400" dirty="0"/>
          </a:p>
        </p:txBody>
      </p:sp>
      <p:sp>
        <p:nvSpPr>
          <p:cNvPr id="3" name="TextBox 2">
            <a:extLst>
              <a:ext uri="{FF2B5EF4-FFF2-40B4-BE49-F238E27FC236}">
                <a16:creationId xmlns:a16="http://schemas.microsoft.com/office/drawing/2014/main" id="{C44D1544-C9DA-4D02-9073-D07351A4ACFC}"/>
              </a:ext>
            </a:extLst>
          </p:cNvPr>
          <p:cNvSpPr txBox="1"/>
          <p:nvPr/>
        </p:nvSpPr>
        <p:spPr>
          <a:xfrm>
            <a:off x="431539" y="801578"/>
            <a:ext cx="8280920" cy="707886"/>
          </a:xfrm>
          <a:prstGeom prst="rect">
            <a:avLst/>
          </a:prstGeom>
          <a:noFill/>
        </p:spPr>
        <p:txBody>
          <a:bodyPr wrap="square" rtlCol="0">
            <a:spAutoFit/>
          </a:bodyPr>
          <a:lstStyle/>
          <a:p>
            <a:pPr algn="l"/>
            <a:r>
              <a:rPr lang="en-US" sz="2000" dirty="0">
                <a:latin typeface="Times New Roman" pitchFamily="18" charset="0"/>
                <a:cs typeface="Times New Roman" pitchFamily="18" charset="0"/>
              </a:rPr>
              <a:t>The demand calculated on  the same formula for all junction, and entered on water CAD: </a:t>
            </a:r>
          </a:p>
        </p:txBody>
      </p:sp>
      <p:sp>
        <p:nvSpPr>
          <p:cNvPr id="6" name="TextBox 5">
            <a:extLst>
              <a:ext uri="{FF2B5EF4-FFF2-40B4-BE49-F238E27FC236}">
                <a16:creationId xmlns:a16="http://schemas.microsoft.com/office/drawing/2014/main" id="{C35ABE73-6830-4F8B-BD04-EFF436F5E317}"/>
              </a:ext>
            </a:extLst>
          </p:cNvPr>
          <p:cNvSpPr txBox="1"/>
          <p:nvPr/>
        </p:nvSpPr>
        <p:spPr>
          <a:xfrm>
            <a:off x="556529" y="5634967"/>
            <a:ext cx="8155930" cy="707886"/>
          </a:xfrm>
          <a:prstGeom prst="rect">
            <a:avLst/>
          </a:prstGeom>
          <a:noFill/>
        </p:spPr>
        <p:txBody>
          <a:bodyPr wrap="square" rtlCol="0">
            <a:spAutoFit/>
          </a:bodyPr>
          <a:lstStyle/>
          <a:p>
            <a:pPr algn="l"/>
            <a:r>
              <a:rPr lang="en-US" sz="2000" dirty="0">
                <a:latin typeface="Times New Roman" pitchFamily="18" charset="0"/>
                <a:cs typeface="Times New Roman" pitchFamily="18" charset="0"/>
              </a:rPr>
              <a:t>Using 1.8 as a maximum factor and 0.27 as a minimum factor, we get these results: </a:t>
            </a:r>
          </a:p>
        </p:txBody>
      </p:sp>
      <p:pic>
        <p:nvPicPr>
          <p:cNvPr id="4" name="Picture 3">
            <a:extLst>
              <a:ext uri="{FF2B5EF4-FFF2-40B4-BE49-F238E27FC236}">
                <a16:creationId xmlns:a16="http://schemas.microsoft.com/office/drawing/2014/main" id="{26A8DCAA-211E-454B-B196-54466C572EED}"/>
              </a:ext>
            </a:extLst>
          </p:cNvPr>
          <p:cNvPicPr>
            <a:picLocks noChangeAspect="1"/>
          </p:cNvPicPr>
          <p:nvPr/>
        </p:nvPicPr>
        <p:blipFill>
          <a:blip r:embed="rId2"/>
          <a:stretch>
            <a:fillRect/>
          </a:stretch>
        </p:blipFill>
        <p:spPr>
          <a:xfrm>
            <a:off x="252412" y="1639416"/>
            <a:ext cx="8639175" cy="3733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52762833"/>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83E5B3-449B-48FB-BCBB-39E36DE1A418}"/>
              </a:ext>
            </a:extLst>
          </p:cNvPr>
          <p:cNvSpPr/>
          <p:nvPr/>
        </p:nvSpPr>
        <p:spPr>
          <a:xfrm>
            <a:off x="1793760" y="476672"/>
            <a:ext cx="5946592" cy="584775"/>
          </a:xfrm>
          <a:prstGeom prst="rect">
            <a:avLst/>
          </a:prstGeom>
        </p:spPr>
        <p:txBody>
          <a:bodyPr wrap="square">
            <a:spAutoFit/>
          </a:bodyPr>
          <a:lstStyle/>
          <a:p>
            <a:pPr algn="ctr"/>
            <a:r>
              <a:rPr lang="en-US" sz="3200" b="1" dirty="0">
                <a:solidFill>
                  <a:schemeClr val="accent1">
                    <a:lumMod val="50000"/>
                  </a:schemeClr>
                </a:solidFill>
                <a:latin typeface="Times New Roman" panose="02020603050405020304" pitchFamily="18" charset="0"/>
                <a:cs typeface="Times New Roman" panose="02020603050405020304" pitchFamily="18" charset="0"/>
              </a:rPr>
              <a:t>Redesign existing WDN</a:t>
            </a:r>
            <a:endParaRPr lang="en-US" sz="3200"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3" name="Content Placeholder 7">
            <a:extLst>
              <a:ext uri="{FF2B5EF4-FFF2-40B4-BE49-F238E27FC236}">
                <a16:creationId xmlns:a16="http://schemas.microsoft.com/office/drawing/2014/main" id="{0087C7D2-7D4B-4896-AAFF-BEE9AAE6AF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968" y="2636912"/>
            <a:ext cx="4527023" cy="38164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Content Placeholder 6">
            <a:extLst>
              <a:ext uri="{FF2B5EF4-FFF2-40B4-BE49-F238E27FC236}">
                <a16:creationId xmlns:a16="http://schemas.microsoft.com/office/drawing/2014/main" id="{19DAB3DF-C807-4231-AAA8-08F287AA0F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72" y="1412776"/>
            <a:ext cx="4489374" cy="40324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58503062"/>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9D98589-D982-4134-866F-8E6F25F1B2C1}"/>
              </a:ext>
            </a:extLst>
          </p:cNvPr>
          <p:cNvPicPr>
            <a:picLocks noChangeAspect="1"/>
          </p:cNvPicPr>
          <p:nvPr/>
        </p:nvPicPr>
        <p:blipFill>
          <a:blip r:embed="rId2"/>
          <a:stretch>
            <a:fillRect/>
          </a:stretch>
        </p:blipFill>
        <p:spPr>
          <a:xfrm>
            <a:off x="323528" y="1124744"/>
            <a:ext cx="8280920" cy="53378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a:extLst>
              <a:ext uri="{FF2B5EF4-FFF2-40B4-BE49-F238E27FC236}">
                <a16:creationId xmlns:a16="http://schemas.microsoft.com/office/drawing/2014/main" id="{D3A6C583-1EE9-4B40-B192-B6D05BAF25DE}"/>
              </a:ext>
            </a:extLst>
          </p:cNvPr>
          <p:cNvSpPr/>
          <p:nvPr/>
        </p:nvSpPr>
        <p:spPr>
          <a:xfrm>
            <a:off x="1763688" y="364537"/>
            <a:ext cx="5946592" cy="584775"/>
          </a:xfrm>
          <a:prstGeom prst="rect">
            <a:avLst/>
          </a:prstGeom>
        </p:spPr>
        <p:txBody>
          <a:bodyPr wrap="square">
            <a:spAutoFit/>
          </a:bodyPr>
          <a:lstStyle/>
          <a:p>
            <a:pPr algn="ctr"/>
            <a:r>
              <a:rPr lang="en-US" sz="32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Adding pump to the network :</a:t>
            </a:r>
            <a:endParaRPr lang="en-US" sz="3200"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077914"/>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3EFA95-4FC1-47D4-BAC7-D325C0879374}"/>
              </a:ext>
            </a:extLst>
          </p:cNvPr>
          <p:cNvSpPr/>
          <p:nvPr/>
        </p:nvSpPr>
        <p:spPr>
          <a:xfrm>
            <a:off x="539552" y="548680"/>
            <a:ext cx="6768752" cy="523220"/>
          </a:xfrm>
          <a:prstGeom prst="rect">
            <a:avLst/>
          </a:prstGeom>
        </p:spPr>
        <p:txBody>
          <a:bodyPr wrap="square">
            <a:spAutoFit/>
          </a:bodyPr>
          <a:lstStyle/>
          <a:p>
            <a:pPr algn="l"/>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Pressure at junction at min. factor</a:t>
            </a:r>
          </a:p>
        </p:txBody>
      </p:sp>
      <p:sp>
        <p:nvSpPr>
          <p:cNvPr id="4" name="Rectangle 3">
            <a:extLst>
              <a:ext uri="{FF2B5EF4-FFF2-40B4-BE49-F238E27FC236}">
                <a16:creationId xmlns:a16="http://schemas.microsoft.com/office/drawing/2014/main" id="{CFF64962-F604-41B9-BFCC-F131E94ADF68}"/>
              </a:ext>
            </a:extLst>
          </p:cNvPr>
          <p:cNvSpPr/>
          <p:nvPr/>
        </p:nvSpPr>
        <p:spPr>
          <a:xfrm>
            <a:off x="285534" y="1556200"/>
            <a:ext cx="3350362" cy="646331"/>
          </a:xfrm>
          <a:prstGeom prst="rect">
            <a:avLst/>
          </a:prstGeom>
        </p:spPr>
        <p:txBody>
          <a:bodyPr wrap="square">
            <a:spAutoFit/>
          </a:bodyPr>
          <a:lstStyle/>
          <a:p>
            <a:r>
              <a:rPr lang="en-US" dirty="0">
                <a:latin typeface="Times New Roman" pitchFamily="18" charset="0"/>
                <a:cs typeface="Times New Roman" pitchFamily="18" charset="0"/>
              </a:rPr>
              <a:t>For existing WDN (junction ID &amp; pressure) </a:t>
            </a:r>
            <a:endParaRPr lang="x-none" dirty="0">
              <a:latin typeface="Times New Roman" pitchFamily="18" charset="0"/>
              <a:cs typeface="Times New Roman" pitchFamily="18" charset="0"/>
            </a:endParaRPr>
          </a:p>
        </p:txBody>
      </p:sp>
      <p:sp>
        <p:nvSpPr>
          <p:cNvPr id="5" name="Rectangle 4">
            <a:extLst>
              <a:ext uri="{FF2B5EF4-FFF2-40B4-BE49-F238E27FC236}">
                <a16:creationId xmlns:a16="http://schemas.microsoft.com/office/drawing/2014/main" id="{C21FABB0-CC83-4BC8-95A2-77ED0834681E}"/>
              </a:ext>
            </a:extLst>
          </p:cNvPr>
          <p:cNvSpPr/>
          <p:nvPr/>
        </p:nvSpPr>
        <p:spPr>
          <a:xfrm>
            <a:off x="4572000" y="1556199"/>
            <a:ext cx="4116546" cy="646331"/>
          </a:xfrm>
          <a:prstGeom prst="rect">
            <a:avLst/>
          </a:prstGeom>
        </p:spPr>
        <p:txBody>
          <a:bodyPr wrap="square">
            <a:spAutoFit/>
          </a:bodyPr>
          <a:lstStyle/>
          <a:p>
            <a:r>
              <a:rPr lang="en-US" dirty="0">
                <a:latin typeface="Times New Roman" pitchFamily="18" charset="0"/>
                <a:cs typeface="Times New Roman" pitchFamily="18" charset="0"/>
              </a:rPr>
              <a:t>For Redesign existing WDN (junction ID &amp; pressure) </a:t>
            </a:r>
            <a:endParaRPr lang="x-none" dirty="0">
              <a:latin typeface="Times New Roman" pitchFamily="18" charset="0"/>
              <a:cs typeface="Times New Roman" pitchFamily="18" charset="0"/>
            </a:endParaRPr>
          </a:p>
        </p:txBody>
      </p:sp>
      <p:pic>
        <p:nvPicPr>
          <p:cNvPr id="6" name="Picture 5">
            <a:extLst>
              <a:ext uri="{FF2B5EF4-FFF2-40B4-BE49-F238E27FC236}">
                <a16:creationId xmlns:a16="http://schemas.microsoft.com/office/drawing/2014/main" id="{7B0E1E7F-F940-4FFE-BDBF-AD9B42D55CC3}"/>
              </a:ext>
            </a:extLst>
          </p:cNvPr>
          <p:cNvPicPr>
            <a:picLocks noChangeAspect="1"/>
          </p:cNvPicPr>
          <p:nvPr/>
        </p:nvPicPr>
        <p:blipFill rotWithShape="1">
          <a:blip r:embed="rId2">
            <a:extLst>
              <a:ext uri="{28A0092B-C50C-407E-A947-70E740481C1C}">
                <a14:useLocalDpi xmlns:a14="http://schemas.microsoft.com/office/drawing/2010/main" val="0"/>
              </a:ext>
            </a:extLst>
          </a:blip>
          <a:srcRect l="33110" r="5802"/>
          <a:stretch/>
        </p:blipFill>
        <p:spPr>
          <a:xfrm>
            <a:off x="107504" y="2793606"/>
            <a:ext cx="4176464" cy="26960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a:extLst>
              <a:ext uri="{FF2B5EF4-FFF2-40B4-BE49-F238E27FC236}">
                <a16:creationId xmlns:a16="http://schemas.microsoft.com/office/drawing/2014/main" id="{09F56425-6ED3-4A64-918B-B1F9D8673E6A}"/>
              </a:ext>
            </a:extLst>
          </p:cNvPr>
          <p:cNvPicPr>
            <a:picLocks noChangeAspect="1"/>
          </p:cNvPicPr>
          <p:nvPr/>
        </p:nvPicPr>
        <p:blipFill>
          <a:blip r:embed="rId3"/>
          <a:stretch>
            <a:fillRect/>
          </a:stretch>
        </p:blipFill>
        <p:spPr>
          <a:xfrm>
            <a:off x="4359316" y="2808250"/>
            <a:ext cx="4541914" cy="26960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32822306"/>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47F8287-C0E6-46D6-9F7D-09316E1DE287}"/>
              </a:ext>
            </a:extLst>
          </p:cNvPr>
          <p:cNvSpPr/>
          <p:nvPr/>
        </p:nvSpPr>
        <p:spPr>
          <a:xfrm>
            <a:off x="335286" y="572546"/>
            <a:ext cx="6036914" cy="523220"/>
          </a:xfrm>
          <a:prstGeom prst="rect">
            <a:avLst/>
          </a:prstGeom>
        </p:spPr>
        <p:txBody>
          <a:bodyPr wrap="square">
            <a:spAutoFit/>
          </a:bodyPr>
          <a:lstStyle/>
          <a:p>
            <a:pPr algn="l"/>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Pressure at junction at max. factor</a:t>
            </a:r>
            <a:endParaRPr lang="en-US" sz="2800"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05E948AC-AF17-4AC5-9E65-D246910CA496}"/>
              </a:ext>
            </a:extLst>
          </p:cNvPr>
          <p:cNvSpPr/>
          <p:nvPr/>
        </p:nvSpPr>
        <p:spPr>
          <a:xfrm>
            <a:off x="320952" y="1490542"/>
            <a:ext cx="3141340" cy="646331"/>
          </a:xfrm>
          <a:prstGeom prst="rect">
            <a:avLst/>
          </a:prstGeom>
        </p:spPr>
        <p:txBody>
          <a:bodyPr wrap="square">
            <a:spAutoFit/>
          </a:bodyPr>
          <a:lstStyle/>
          <a:p>
            <a:r>
              <a:rPr lang="en-US" dirty="0">
                <a:latin typeface="Times New Roman" pitchFamily="18" charset="0"/>
                <a:cs typeface="Times New Roman" pitchFamily="18" charset="0"/>
              </a:rPr>
              <a:t>For current WDN (junction ID &amp; pressure) </a:t>
            </a:r>
            <a:endParaRPr lang="x-none" dirty="0">
              <a:latin typeface="Times New Roman" pitchFamily="18" charset="0"/>
              <a:cs typeface="Times New Roman" pitchFamily="18" charset="0"/>
            </a:endParaRPr>
          </a:p>
        </p:txBody>
      </p:sp>
      <p:sp>
        <p:nvSpPr>
          <p:cNvPr id="4" name="Rectangle 3">
            <a:extLst>
              <a:ext uri="{FF2B5EF4-FFF2-40B4-BE49-F238E27FC236}">
                <a16:creationId xmlns:a16="http://schemas.microsoft.com/office/drawing/2014/main" id="{AA25A82C-D7A8-487F-90D8-B3C5B3083CDD}"/>
              </a:ext>
            </a:extLst>
          </p:cNvPr>
          <p:cNvSpPr/>
          <p:nvPr/>
        </p:nvSpPr>
        <p:spPr>
          <a:xfrm>
            <a:off x="4644008" y="1500627"/>
            <a:ext cx="3862535" cy="646331"/>
          </a:xfrm>
          <a:prstGeom prst="rect">
            <a:avLst/>
          </a:prstGeom>
        </p:spPr>
        <p:txBody>
          <a:bodyPr wrap="square">
            <a:spAutoFit/>
          </a:bodyPr>
          <a:lstStyle/>
          <a:p>
            <a:r>
              <a:rPr lang="en-US" dirty="0">
                <a:latin typeface="Times New Roman" pitchFamily="18" charset="0"/>
                <a:cs typeface="Times New Roman" pitchFamily="18" charset="0"/>
              </a:rPr>
              <a:t>For Redesign existing WDN (junction ID &amp; pressure) </a:t>
            </a:r>
            <a:endParaRPr lang="x-none" dirty="0">
              <a:latin typeface="Times New Roman" pitchFamily="18" charset="0"/>
              <a:cs typeface="Times New Roman" pitchFamily="18" charset="0"/>
            </a:endParaRPr>
          </a:p>
        </p:txBody>
      </p:sp>
      <p:pic>
        <p:nvPicPr>
          <p:cNvPr id="7" name="Picture 6"/>
          <p:cNvPicPr/>
          <p:nvPr/>
        </p:nvPicPr>
        <p:blipFill>
          <a:blip r:embed="rId2"/>
          <a:stretch>
            <a:fillRect/>
          </a:stretch>
        </p:blipFill>
        <p:spPr>
          <a:xfrm>
            <a:off x="4499992" y="2420888"/>
            <a:ext cx="4464016" cy="37440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p:nvPr/>
        </p:nvPicPr>
        <p:blipFill>
          <a:blip r:embed="rId3"/>
          <a:stretch>
            <a:fillRect/>
          </a:stretch>
        </p:blipFill>
        <p:spPr>
          <a:xfrm>
            <a:off x="95880" y="2420888"/>
            <a:ext cx="4404111" cy="37440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30710808"/>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F9AD03-39E8-4F66-8D80-B115B7B83793}"/>
              </a:ext>
            </a:extLst>
          </p:cNvPr>
          <p:cNvSpPr/>
          <p:nvPr/>
        </p:nvSpPr>
        <p:spPr>
          <a:xfrm>
            <a:off x="395277" y="634285"/>
            <a:ext cx="5472867" cy="523220"/>
          </a:xfrm>
          <a:prstGeom prst="rect">
            <a:avLst/>
          </a:prstGeom>
        </p:spPr>
        <p:txBody>
          <a:bodyPr wrap="square">
            <a:spAutoFit/>
          </a:bodyPr>
          <a:lstStyle/>
          <a:p>
            <a:pPr algn="l"/>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Velocity in pipes at max. factor</a:t>
            </a:r>
            <a:endParaRPr lang="en-US" sz="2800"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F5982F90-DA33-4081-B8D6-3D1461B91173}"/>
              </a:ext>
            </a:extLst>
          </p:cNvPr>
          <p:cNvSpPr/>
          <p:nvPr/>
        </p:nvSpPr>
        <p:spPr>
          <a:xfrm>
            <a:off x="454140" y="1407905"/>
            <a:ext cx="3771224" cy="369332"/>
          </a:xfrm>
          <a:prstGeom prst="rect">
            <a:avLst/>
          </a:prstGeom>
        </p:spPr>
        <p:txBody>
          <a:bodyPr wrap="none">
            <a:spAutoFit/>
          </a:bodyPr>
          <a:lstStyle/>
          <a:p>
            <a:r>
              <a:rPr lang="en-US" dirty="0">
                <a:latin typeface="Times New Roman" pitchFamily="18" charset="0"/>
                <a:cs typeface="Times New Roman" pitchFamily="18" charset="0"/>
              </a:rPr>
              <a:t>For current WDN (pipe ID &amp; velocity)</a:t>
            </a:r>
          </a:p>
        </p:txBody>
      </p:sp>
      <p:sp>
        <p:nvSpPr>
          <p:cNvPr id="4" name="Rectangle 3">
            <a:extLst>
              <a:ext uri="{FF2B5EF4-FFF2-40B4-BE49-F238E27FC236}">
                <a16:creationId xmlns:a16="http://schemas.microsoft.com/office/drawing/2014/main" id="{D724A7AA-1937-4010-8EA5-EED58402465A}"/>
              </a:ext>
            </a:extLst>
          </p:cNvPr>
          <p:cNvSpPr/>
          <p:nvPr/>
        </p:nvSpPr>
        <p:spPr>
          <a:xfrm>
            <a:off x="5220072" y="1407905"/>
            <a:ext cx="3374011" cy="646331"/>
          </a:xfrm>
          <a:prstGeom prst="rect">
            <a:avLst/>
          </a:prstGeom>
        </p:spPr>
        <p:txBody>
          <a:bodyPr wrap="square">
            <a:spAutoFit/>
          </a:bodyPr>
          <a:lstStyle/>
          <a:p>
            <a:r>
              <a:rPr lang="en-US" dirty="0">
                <a:latin typeface="Times New Roman" pitchFamily="18" charset="0"/>
                <a:cs typeface="Times New Roman" pitchFamily="18" charset="0"/>
              </a:rPr>
              <a:t>For Redesign existing WDN (pipe ID &amp; velocity)</a:t>
            </a:r>
          </a:p>
        </p:txBody>
      </p:sp>
      <p:pic>
        <p:nvPicPr>
          <p:cNvPr id="7" name="Picture 6"/>
          <p:cNvPicPr/>
          <p:nvPr/>
        </p:nvPicPr>
        <p:blipFill>
          <a:blip r:embed="rId2"/>
          <a:stretch>
            <a:fillRect/>
          </a:stretch>
        </p:blipFill>
        <p:spPr>
          <a:xfrm>
            <a:off x="4491338" y="2215172"/>
            <a:ext cx="4536000" cy="40554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p:nvPr/>
        </p:nvPicPr>
        <p:blipFill>
          <a:blip r:embed="rId3"/>
          <a:stretch>
            <a:fillRect/>
          </a:stretch>
        </p:blipFill>
        <p:spPr>
          <a:xfrm>
            <a:off x="107504" y="2195766"/>
            <a:ext cx="4464496" cy="41135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11615501"/>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220935" y="404664"/>
            <a:ext cx="8702129" cy="1200329"/>
          </a:xfrm>
          <a:prstGeom prst="rect">
            <a:avLst/>
          </a:prstGeom>
        </p:spPr>
        <p:txBody>
          <a:bodyPr wrap="square">
            <a:spAutoFit/>
          </a:bodyPr>
          <a:lstStyle/>
          <a:p>
            <a:r>
              <a:rPr lang="en-GB" sz="36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Future analysis for the existing redesigned network </a:t>
            </a:r>
            <a:endParaRPr lang="ar-SA" sz="36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 name="Picture 2">
            <a:extLst>
              <a:ext uri="{FF2B5EF4-FFF2-40B4-BE49-F238E27FC236}">
                <a16:creationId xmlns:a16="http://schemas.microsoft.com/office/drawing/2014/main" id="{D9509B5D-E399-4556-B024-37E1D1E9AE1F}"/>
              </a:ext>
            </a:extLst>
          </p:cNvPr>
          <p:cNvPicPr/>
          <p:nvPr/>
        </p:nvPicPr>
        <p:blipFill>
          <a:blip r:embed="rId2"/>
          <a:stretch>
            <a:fillRect/>
          </a:stretch>
        </p:blipFill>
        <p:spPr>
          <a:xfrm>
            <a:off x="701776" y="1883229"/>
            <a:ext cx="7740448" cy="46800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73037690"/>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156" y="692696"/>
            <a:ext cx="7776864" cy="646331"/>
          </a:xfrm>
          <a:prstGeom prst="rect">
            <a:avLst/>
          </a:prstGeom>
          <a:noFill/>
        </p:spPr>
        <p:txBody>
          <a:bodyPr wrap="square" rtlCol="1">
            <a:spAutoFit/>
          </a:bodyPr>
          <a:lstStyle/>
          <a:p>
            <a:pPr algn="l"/>
            <a:r>
              <a:rPr lang="en-US"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Location: </a:t>
            </a:r>
            <a:r>
              <a:rPr lang="en-US" b="0" i="0" dirty="0">
                <a:effectLst/>
                <a:latin typeface="Times New Roman" pitchFamily="18" charset="0"/>
                <a:cs typeface="Times New Roman" pitchFamily="18" charset="0"/>
              </a:rPr>
              <a:t>Biddya is a Palestinian town in the Salfit Governorate, located 32 </a:t>
            </a:r>
            <a:endParaRPr lang="en-US" dirty="0">
              <a:latin typeface="Times New Roman" pitchFamily="18" charset="0"/>
              <a:cs typeface="Times New Roman" pitchFamily="18" charset="0"/>
            </a:endParaRPr>
          </a:p>
          <a:p>
            <a:pPr algn="l"/>
            <a:r>
              <a:rPr lang="ar-SA" b="0" i="0" dirty="0">
                <a:effectLst/>
                <a:latin typeface="Times New Roman" pitchFamily="18" charset="0"/>
                <a:cs typeface="Times New Roman" pitchFamily="18" charset="0"/>
              </a:rPr>
              <a:t>.</a:t>
            </a:r>
            <a:r>
              <a:rPr lang="en-US" b="0" i="0" dirty="0">
                <a:effectLst/>
                <a:latin typeface="Times New Roman" pitchFamily="18" charset="0"/>
                <a:cs typeface="Times New Roman" pitchFamily="18" charset="0"/>
              </a:rPr>
              <a:t>kilometers southwest of Nablus</a:t>
            </a:r>
            <a:endParaRPr lang="ar-SA" dirty="0">
              <a:latin typeface="Times New Roman" pitchFamily="18" charset="0"/>
              <a:cs typeface="Times New Roman" pitchFamily="18" charset="0"/>
            </a:endParaRPr>
          </a:p>
        </p:txBody>
      </p:sp>
      <p:sp>
        <p:nvSpPr>
          <p:cNvPr id="3" name="TextBox 2"/>
          <p:cNvSpPr txBox="1"/>
          <p:nvPr/>
        </p:nvSpPr>
        <p:spPr>
          <a:xfrm>
            <a:off x="662058" y="1772816"/>
            <a:ext cx="8636372" cy="1477328"/>
          </a:xfrm>
          <a:prstGeom prst="rect">
            <a:avLst/>
          </a:prstGeom>
          <a:noFill/>
        </p:spPr>
        <p:txBody>
          <a:bodyPr wrap="square" rtlCol="1">
            <a:spAutoFit/>
          </a:bodyPr>
          <a:lstStyle/>
          <a:p>
            <a:pPr algn="l"/>
            <a:r>
              <a:rPr lang="en-US" sz="20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Area:</a:t>
            </a:r>
            <a:r>
              <a:rPr lang="en-US" sz="2000" b="1" dirty="0">
                <a:solidFill>
                  <a:schemeClr val="accent1">
                    <a:lumMod val="50000"/>
                  </a:schemeClr>
                </a:solidFill>
                <a:latin typeface="Times New Roman" pitchFamily="18" charset="0"/>
                <a:cs typeface="Times New Roman" pitchFamily="18" charset="0"/>
              </a:rPr>
              <a:t> </a:t>
            </a:r>
            <a:r>
              <a:rPr lang="en-US" sz="2000" dirty="0">
                <a:latin typeface="Times New Roman" pitchFamily="18" charset="0"/>
                <a:cs typeface="Times New Roman" pitchFamily="18" charset="0"/>
              </a:rPr>
              <a:t>The</a:t>
            </a:r>
            <a:r>
              <a:rPr lang="en-US" sz="3600" dirty="0">
                <a:latin typeface="Times New Roman" pitchFamily="18" charset="0"/>
                <a:cs typeface="Times New Roman" pitchFamily="18" charset="0"/>
              </a:rPr>
              <a:t> </a:t>
            </a:r>
            <a:r>
              <a:rPr lang="en-US" sz="2000" dirty="0">
                <a:latin typeface="Times New Roman" pitchFamily="18" charset="0"/>
                <a:cs typeface="Times New Roman" pitchFamily="18" charset="0"/>
              </a:rPr>
              <a:t>total area is 13000 dunums.</a:t>
            </a:r>
            <a:endParaRPr lang="en-US" sz="3600" dirty="0">
              <a:latin typeface="Times New Roman" pitchFamily="18" charset="0"/>
              <a:cs typeface="Times New Roman" pitchFamily="18" charset="0"/>
            </a:endParaRPr>
          </a:p>
          <a:p>
            <a:pPr algn="l"/>
            <a:endParaRPr lang="en-US" b="1" dirty="0">
              <a:solidFill>
                <a:schemeClr val="accent1">
                  <a:lumMod val="50000"/>
                </a:schemeClr>
              </a:solidFill>
              <a:effectLst>
                <a:outerShdw blurRad="63500" dist="38100" dir="5400000" algn="t" rotWithShape="0">
                  <a:prstClr val="black">
                    <a:alpha val="25000"/>
                  </a:prstClr>
                </a:outerShdw>
              </a:effectLst>
              <a:latin typeface="Times New Roman" pitchFamily="18" charset="0"/>
              <a:cs typeface="Times New Roman" pitchFamily="18" charset="0"/>
            </a:endParaRPr>
          </a:p>
          <a:p>
            <a:pPr algn="l"/>
            <a:endParaRPr lang="en-US" b="1" dirty="0">
              <a:solidFill>
                <a:schemeClr val="accent1">
                  <a:lumMod val="50000"/>
                </a:schemeClr>
              </a:solidFill>
              <a:effectLst>
                <a:outerShdw blurRad="63500" dist="38100" dir="5400000" algn="t" rotWithShape="0">
                  <a:prstClr val="black">
                    <a:alpha val="25000"/>
                  </a:prstClr>
                </a:outerShdw>
              </a:effectLst>
              <a:latin typeface="Times New Roman" pitchFamily="18" charset="0"/>
              <a:cs typeface="Times New Roman" pitchFamily="18" charset="0"/>
            </a:endParaRPr>
          </a:p>
          <a:p>
            <a:pPr algn="l"/>
            <a:r>
              <a:rPr lang="en-US" b="1" dirty="0">
                <a:solidFill>
                  <a:schemeClr val="accent1">
                    <a:lumMod val="50000"/>
                  </a:schemeClr>
                </a:solidFill>
                <a:effectLst>
                  <a:outerShdw blurRad="63500" dist="38100" dir="5400000" algn="t" rotWithShape="0">
                    <a:prstClr val="black">
                      <a:alpha val="25000"/>
                    </a:prstClr>
                  </a:outerShdw>
                </a:effectLst>
                <a:latin typeface="Times New Roman" pitchFamily="18" charset="0"/>
                <a:cs typeface="Times New Roman" pitchFamily="18" charset="0"/>
              </a:rPr>
              <a:t>Population: </a:t>
            </a:r>
            <a:r>
              <a:rPr lang="en-US" dirty="0">
                <a:latin typeface="Times New Roman" pitchFamily="18" charset="0"/>
                <a:cs typeface="Times New Roman" pitchFamily="18" charset="0"/>
              </a:rPr>
              <a:t>According to PCBS-2017, it had a population of </a:t>
            </a:r>
            <a:r>
              <a:rPr lang="en-US" dirty="0">
                <a:effectLst/>
                <a:latin typeface="Times New Roman"/>
                <a:ea typeface="Calibri"/>
                <a:cs typeface="Arial"/>
              </a:rPr>
              <a:t>10451 </a:t>
            </a:r>
            <a:r>
              <a:rPr lang="en-US" dirty="0">
                <a:latin typeface="Times New Roman" pitchFamily="18" charset="0"/>
                <a:cs typeface="Times New Roman" pitchFamily="18" charset="0"/>
              </a:rPr>
              <a:t>capita.</a:t>
            </a:r>
          </a:p>
        </p:txBody>
      </p:sp>
      <p:sp>
        <p:nvSpPr>
          <p:cNvPr id="4" name="TextBox 3"/>
          <p:cNvSpPr txBox="1"/>
          <p:nvPr/>
        </p:nvSpPr>
        <p:spPr>
          <a:xfrm>
            <a:off x="662058" y="4666203"/>
            <a:ext cx="8302430" cy="1661993"/>
          </a:xfrm>
          <a:prstGeom prst="rect">
            <a:avLst/>
          </a:prstGeom>
          <a:noFill/>
        </p:spPr>
        <p:txBody>
          <a:bodyPr wrap="square" rtlCol="1">
            <a:spAutoFit/>
          </a:bodyPr>
          <a:lstStyle/>
          <a:p>
            <a:pPr algn="l">
              <a:lnSpc>
                <a:spcPct val="150000"/>
              </a:lnSpc>
            </a:pPr>
            <a:r>
              <a:rPr lang="en-US"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Water service provider: </a:t>
            </a:r>
            <a:r>
              <a:rPr lang="en-US" dirty="0">
                <a:latin typeface="Times New Roman" pitchFamily="18" charset="0"/>
                <a:cs typeface="Times New Roman" pitchFamily="18" charset="0"/>
              </a:rPr>
              <a:t>Biddya municipality purchase water from mekarot company.</a:t>
            </a:r>
            <a:r>
              <a:rPr lang="en-US" b="1" dirty="0">
                <a:effectLst>
                  <a:outerShdw blurRad="63500" dist="38100" dir="5400000" algn="t" rotWithShape="0">
                    <a:prstClr val="black">
                      <a:alpha val="25000"/>
                    </a:prstClr>
                  </a:outerShdw>
                </a:effectLst>
                <a:latin typeface="Times New Roman" pitchFamily="18" charset="0"/>
                <a:cs typeface="Times New Roman" pitchFamily="18" charset="0"/>
              </a:rPr>
              <a:t> </a:t>
            </a:r>
            <a:endParaRPr lang="en-US" sz="1600" dirty="0">
              <a:latin typeface="Times New Roman" pitchFamily="18" charset="0"/>
              <a:cs typeface="Times New Roman" pitchFamily="18" charset="0"/>
            </a:endParaRPr>
          </a:p>
          <a:p>
            <a:pPr>
              <a:lnSpc>
                <a:spcPct val="150000"/>
              </a:lnSpc>
            </a:pPr>
            <a:endParaRPr lang="en-US" sz="1600" dirty="0">
              <a:latin typeface="Times New Roman" pitchFamily="18" charset="0"/>
              <a:cs typeface="Times New Roman" pitchFamily="18" charset="0"/>
            </a:endParaRPr>
          </a:p>
          <a:p>
            <a:pPr algn="l">
              <a:lnSpc>
                <a:spcPct val="150000"/>
              </a:lnSpc>
            </a:pPr>
            <a:r>
              <a:rPr lang="en-US"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Main water network source: </a:t>
            </a:r>
            <a:r>
              <a:rPr lang="en-US" dirty="0">
                <a:latin typeface="Times New Roman" pitchFamily="18" charset="0"/>
                <a:cs typeface="Times New Roman" pitchFamily="18" charset="0"/>
              </a:rPr>
              <a:t>Biddy has one main tank , his capacity is 500 m</a:t>
            </a:r>
            <a:r>
              <a:rPr lang="en-US" sz="1600" baseline="30000" dirty="0">
                <a:effectLst/>
                <a:latin typeface="Times New Roman"/>
                <a:ea typeface="Calibri"/>
                <a:cs typeface="Arial"/>
              </a:rPr>
              <a:t>3</a:t>
            </a:r>
            <a:endParaRPr lang="en-US" sz="1600" dirty="0">
              <a:effectLst/>
              <a:latin typeface="Times New Roman"/>
              <a:ea typeface="Calibri"/>
              <a:cs typeface="Arial"/>
            </a:endParaRPr>
          </a:p>
          <a:p>
            <a:pPr algn="l">
              <a:lnSpc>
                <a:spcPct val="150000"/>
              </a:lnSpc>
            </a:pPr>
            <a:r>
              <a:rPr lang="en-US" sz="1600" dirty="0">
                <a:solidFill>
                  <a:schemeClr val="tx1"/>
                </a:solidFill>
                <a:latin typeface="Times New Roman" pitchFamily="18" charset="0"/>
                <a:cs typeface="Times New Roman" pitchFamily="18" charset="0"/>
              </a:rPr>
              <a:t> </a:t>
            </a:r>
            <a:endParaRPr lang="en-US" sz="1600" b="1" u="sng" dirty="0">
              <a:solidFill>
                <a:schemeClr val="tx1"/>
              </a:solidFill>
              <a:latin typeface="Times New Roman" pitchFamily="18" charset="0"/>
              <a:cs typeface="Times New Roman" pitchFamily="18" charset="0"/>
            </a:endParaRPr>
          </a:p>
        </p:txBody>
      </p:sp>
      <p:sp>
        <p:nvSpPr>
          <p:cNvPr id="5" name="TextBox 4"/>
          <p:cNvSpPr txBox="1"/>
          <p:nvPr/>
        </p:nvSpPr>
        <p:spPr>
          <a:xfrm>
            <a:off x="692550" y="3717032"/>
            <a:ext cx="7479850" cy="923330"/>
          </a:xfrm>
          <a:prstGeom prst="rect">
            <a:avLst/>
          </a:prstGeom>
          <a:noFill/>
        </p:spPr>
        <p:txBody>
          <a:bodyPr wrap="square" rtlCol="1">
            <a:spAutoFit/>
          </a:bodyPr>
          <a:lstStyle/>
          <a:p>
            <a:pPr algn="l"/>
            <a:r>
              <a:rPr lang="en-US"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Topography: </a:t>
            </a:r>
            <a:r>
              <a:rPr lang="en-US" dirty="0">
                <a:latin typeface="Times New Roman" pitchFamily="18" charset="0"/>
                <a:cs typeface="Times New Roman" pitchFamily="18" charset="0"/>
              </a:rPr>
              <a:t>The slops in the town area moderate slopes     </a:t>
            </a:r>
          </a:p>
          <a:p>
            <a:pPr algn="l" rtl="0"/>
            <a:r>
              <a:rPr lang="en-US" dirty="0">
                <a:latin typeface="Times New Roman" pitchFamily="18" charset="0"/>
                <a:cs typeface="Times New Roman" pitchFamily="18" charset="0"/>
              </a:rPr>
              <a:t>                       min. elevation= 260</a:t>
            </a:r>
            <a:r>
              <a:rPr lang="ar-SA" dirty="0">
                <a:latin typeface="Times New Roman" pitchFamily="18" charset="0"/>
                <a:cs typeface="Times New Roman" pitchFamily="18" charset="0"/>
              </a:rPr>
              <a:t> </a:t>
            </a:r>
            <a:r>
              <a:rPr lang="en-US" dirty="0">
                <a:latin typeface="Times New Roman" pitchFamily="18" charset="0"/>
                <a:cs typeface="Times New Roman" pitchFamily="18" charset="0"/>
              </a:rPr>
              <a:t>m</a:t>
            </a:r>
          </a:p>
          <a:p>
            <a:pPr algn="l" rtl="0"/>
            <a:r>
              <a:rPr lang="en-US" dirty="0">
                <a:latin typeface="Times New Roman" pitchFamily="18" charset="0"/>
                <a:cs typeface="Times New Roman" pitchFamily="18" charset="0"/>
              </a:rPr>
              <a:t>                       max. elevation= 400</a:t>
            </a:r>
            <a:r>
              <a:rPr lang="ar-SA" dirty="0">
                <a:latin typeface="Times New Roman" pitchFamily="18" charset="0"/>
                <a:cs typeface="Times New Roman" pitchFamily="18" charset="0"/>
              </a:rPr>
              <a:t> </a:t>
            </a:r>
            <a:r>
              <a:rPr lang="en-US" dirty="0">
                <a:latin typeface="Times New Roman" pitchFamily="18" charset="0"/>
                <a:cs typeface="Times New Roman" pitchFamily="18" charset="0"/>
              </a:rPr>
              <a:t>m</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2066811894"/>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081A131-C372-4BE8-A262-4ECD4BD6F6E3}"/>
                  </a:ext>
                </a:extLst>
              </p:cNvPr>
              <p:cNvSpPr>
                <a:spLocks noGrp="1"/>
              </p:cNvSpPr>
              <p:nvPr>
                <p:ph sz="quarter" idx="13"/>
              </p:nvPr>
            </p:nvSpPr>
            <p:spPr>
              <a:xfrm>
                <a:off x="267159" y="1252612"/>
                <a:ext cx="8550472" cy="5416748"/>
              </a:xfrm>
              <a:prstGeom prst="rect">
                <a:avLst/>
              </a:prstGeom>
            </p:spPr>
            <p:txBody>
              <a:bodyPr>
                <a:normAutofit fontScale="77500" lnSpcReduction="20000"/>
              </a:bodyPr>
              <a:lstStyle/>
              <a:p>
                <a:pPr marL="45720" indent="0" algn="l">
                  <a:lnSpc>
                    <a:spcPct val="150000"/>
                  </a:lnSpc>
                  <a:buNone/>
                </a:pPr>
                <a14:m>
                  <m:oMathPara xmlns:m="http://schemas.openxmlformats.org/officeDocument/2006/math">
                    <m:oMathParaPr>
                      <m:jc m:val="left"/>
                    </m:oMathParaPr>
                    <m:oMath xmlns:m="http://schemas.openxmlformats.org/officeDocument/2006/math">
                      <m:r>
                        <m:rPr>
                          <m:nor/>
                        </m:rPr>
                        <a:rPr lang="en-US" sz="2600" i="0" smtClean="0">
                          <a:solidFill>
                            <a:schemeClr val="tx1"/>
                          </a:solidFill>
                          <a:latin typeface="Times New Roman" panose="02020603050405020304" pitchFamily="18" charset="0"/>
                          <a:cs typeface="Times New Roman" panose="02020603050405020304" pitchFamily="18" charset="0"/>
                        </a:rPr>
                        <m:t>Total</m:t>
                      </m:r>
                      <m:r>
                        <m:rPr>
                          <m:nor/>
                        </m:rPr>
                        <a:rPr lang="en-US" sz="2600" i="0" smtClean="0">
                          <a:solidFill>
                            <a:schemeClr val="tx1"/>
                          </a:solidFill>
                          <a:latin typeface="Times New Roman" panose="02020603050405020304" pitchFamily="18" charset="0"/>
                          <a:cs typeface="Times New Roman" panose="02020603050405020304" pitchFamily="18" charset="0"/>
                        </a:rPr>
                        <m:t> </m:t>
                      </m:r>
                      <m:r>
                        <m:rPr>
                          <m:nor/>
                        </m:rPr>
                        <a:rPr lang="en-US" sz="2600" i="0" smtClean="0">
                          <a:solidFill>
                            <a:schemeClr val="tx1"/>
                          </a:solidFill>
                          <a:latin typeface="Times New Roman" panose="02020603050405020304" pitchFamily="18" charset="0"/>
                          <a:cs typeface="Times New Roman" panose="02020603050405020304" pitchFamily="18" charset="0"/>
                        </a:rPr>
                        <m:t>consumptio</m:t>
                      </m:r>
                      <m:r>
                        <a:rPr lang="en-US" sz="2600" b="0" i="1" smtClean="0">
                          <a:solidFill>
                            <a:schemeClr val="tx1"/>
                          </a:solidFill>
                          <a:latin typeface="Cambria Math" panose="02040503050406030204" pitchFamily="18" charset="0"/>
                          <a:cs typeface="Times New Roman" panose="02020603050405020304" pitchFamily="18" charset="0"/>
                        </a:rPr>
                        <m:t>𝑛</m:t>
                      </m:r>
                      <m:r>
                        <a:rPr lang="en-US" sz="2600" b="0" i="1" smtClean="0">
                          <a:solidFill>
                            <a:schemeClr val="tx1"/>
                          </a:solidFill>
                          <a:latin typeface="Cambria Math"/>
                          <a:cs typeface="Times New Roman" panose="02020603050405020304" pitchFamily="18" charset="0"/>
                        </a:rPr>
                        <m:t> </m:t>
                      </m:r>
                      <m:r>
                        <a:rPr lang="en-US" sz="2600" b="0" i="1">
                          <a:solidFill>
                            <a:schemeClr val="tx1"/>
                          </a:solidFill>
                          <a:latin typeface="Cambria Math" panose="02040503050406030204" pitchFamily="18" charset="0"/>
                        </a:rPr>
                        <m:t>=</m:t>
                      </m:r>
                      <m:r>
                        <a:rPr lang="en-US" sz="2600" b="0" i="1">
                          <a:solidFill>
                            <a:schemeClr val="tx1"/>
                          </a:solidFill>
                          <a:latin typeface="Cambria Math" panose="02040503050406030204" pitchFamily="18" charset="0"/>
                        </a:rPr>
                        <m:t>𝑃𝑜𝑝𝑢𝑙𝑎𝑡𝑖𝑜𝑛</m:t>
                      </m:r>
                      <m:r>
                        <a:rPr lang="en-US" sz="2600" b="0" i="1">
                          <a:solidFill>
                            <a:schemeClr val="tx1"/>
                          </a:solidFill>
                          <a:latin typeface="Cambria Math" panose="02040503050406030204" pitchFamily="18" charset="0"/>
                        </a:rPr>
                        <m:t> </m:t>
                      </m:r>
                      <m:r>
                        <a:rPr lang="en-US" sz="2600" b="0" i="1">
                          <a:solidFill>
                            <a:schemeClr val="tx1"/>
                          </a:solidFill>
                          <a:latin typeface="Cambria Math" panose="02040503050406030204" pitchFamily="18" charset="0"/>
                        </a:rPr>
                        <m:t>𝑖𝑛</m:t>
                      </m:r>
                      <m:r>
                        <a:rPr lang="en-US" sz="2600" b="0" i="1">
                          <a:solidFill>
                            <a:schemeClr val="tx1"/>
                          </a:solidFill>
                          <a:latin typeface="Cambria Math" panose="02040503050406030204" pitchFamily="18" charset="0"/>
                        </a:rPr>
                        <m:t> </m:t>
                      </m:r>
                      <m:r>
                        <a:rPr lang="en-US" sz="2600" b="0" i="1">
                          <a:solidFill>
                            <a:schemeClr val="tx1"/>
                          </a:solidFill>
                          <a:latin typeface="Cambria Math" panose="02040503050406030204" pitchFamily="18" charset="0"/>
                        </a:rPr>
                        <m:t>2048</m:t>
                      </m:r>
                      <m:r>
                        <a:rPr lang="en-US" sz="2600" b="0" i="1">
                          <a:solidFill>
                            <a:schemeClr val="tx1"/>
                          </a:solidFill>
                          <a:latin typeface="Cambria Math" panose="02040503050406030204" pitchFamily="18" charset="0"/>
                        </a:rPr>
                        <m:t>×</m:t>
                      </m:r>
                      <m:r>
                        <a:rPr lang="en-US" sz="2600" b="0" i="1">
                          <a:solidFill>
                            <a:schemeClr val="tx1"/>
                          </a:solidFill>
                          <a:latin typeface="Cambria Math" panose="02040503050406030204" pitchFamily="18" charset="0"/>
                        </a:rPr>
                        <m:t>𝐶𝑜𝑛𝑠𝑢𝑚𝑝𝑡𝑖𝑜𝑛</m:t>
                      </m:r>
                      <m:r>
                        <a:rPr lang="en-US" sz="2600" b="0" i="1">
                          <a:solidFill>
                            <a:schemeClr val="tx1"/>
                          </a:solidFill>
                          <a:latin typeface="Cambria Math" panose="02040503050406030204" pitchFamily="18" charset="0"/>
                        </a:rPr>
                        <m:t> </m:t>
                      </m:r>
                      <m:r>
                        <a:rPr lang="en-US" sz="2600" b="0" i="1">
                          <a:solidFill>
                            <a:schemeClr val="tx1"/>
                          </a:solidFill>
                          <a:latin typeface="Cambria Math" panose="02040503050406030204" pitchFamily="18" charset="0"/>
                        </a:rPr>
                        <m:t>𝑅𝑎𝑡𝑒</m:t>
                      </m:r>
                      <m:r>
                        <a:rPr lang="en-US" sz="2600" b="0" i="1">
                          <a:solidFill>
                            <a:schemeClr val="tx1"/>
                          </a:solidFill>
                          <a:latin typeface="Cambria Math" panose="02040503050406030204" pitchFamily="18" charset="0"/>
                        </a:rPr>
                        <m:t> </m:t>
                      </m:r>
                      <m:r>
                        <a:rPr lang="en-US" sz="2600" b="0" i="1">
                          <a:solidFill>
                            <a:schemeClr val="tx1"/>
                          </a:solidFill>
                          <a:latin typeface="Cambria Math" panose="02040503050406030204" pitchFamily="18" charset="0"/>
                        </a:rPr>
                        <m:t>𝑝𝑒𝑟</m:t>
                      </m:r>
                      <m:r>
                        <a:rPr lang="en-US" sz="2600" b="0" i="1">
                          <a:solidFill>
                            <a:schemeClr val="tx1"/>
                          </a:solidFill>
                          <a:latin typeface="Cambria Math" panose="02040503050406030204" pitchFamily="18" charset="0"/>
                        </a:rPr>
                        <m:t> </m:t>
                      </m:r>
                      <m:r>
                        <a:rPr lang="en-US" sz="2600" b="0" i="1">
                          <a:solidFill>
                            <a:schemeClr val="tx1"/>
                          </a:solidFill>
                          <a:latin typeface="Cambria Math" panose="02040503050406030204" pitchFamily="18" charset="0"/>
                        </a:rPr>
                        <m:t>𝐶𝑎𝑝𝑖𝑡𝑎</m:t>
                      </m:r>
                      <m:r>
                        <a:rPr lang="en-US" sz="2600" b="0" i="1" smtClean="0">
                          <a:solidFill>
                            <a:schemeClr val="tx1"/>
                          </a:solidFill>
                          <a:latin typeface="Cambria Math"/>
                        </a:rPr>
                        <m:t>.</m:t>
                      </m:r>
                      <m:r>
                        <a:rPr lang="en-US" sz="2600" b="0" i="1">
                          <a:solidFill>
                            <a:schemeClr val="tx1"/>
                          </a:solidFill>
                          <a:latin typeface="Cambria Math" panose="02040503050406030204" pitchFamily="18" charset="0"/>
                        </a:rPr>
                        <m:t>  </m:t>
                      </m:r>
                    </m:oMath>
                  </m:oMathPara>
                </a14:m>
                <a:endParaRPr lang="en-US" sz="2600" dirty="0">
                  <a:solidFill>
                    <a:schemeClr val="tx1"/>
                  </a:solidFill>
                  <a:latin typeface="Times New Roman" panose="02020603050405020304" pitchFamily="18" charset="0"/>
                  <a:cs typeface="Times New Roman" panose="02020603050405020304" pitchFamily="18" charset="0"/>
                </a:endParaRPr>
              </a:p>
              <a:p>
                <a:pPr marL="45720" indent="0" algn="l">
                  <a:lnSpc>
                    <a:spcPct val="150000"/>
                  </a:lnSpc>
                  <a:buNone/>
                </a:pPr>
                <a:r>
                  <a:rPr lang="en-US" sz="2600" dirty="0">
                    <a:solidFill>
                      <a:schemeClr val="tx1"/>
                    </a:solidFill>
                    <a:latin typeface="Times New Roman" panose="02020603050405020304" pitchFamily="18" charset="0"/>
                    <a:cs typeface="Times New Roman" panose="02020603050405020304" pitchFamily="18" charset="0"/>
                  </a:rPr>
                  <a:t>Take </a:t>
                </a:r>
                <a14:m>
                  <m:oMath xmlns:m="http://schemas.openxmlformats.org/officeDocument/2006/math">
                    <m:r>
                      <a:rPr lang="en-US" sz="2600" b="0" i="1">
                        <a:solidFill>
                          <a:schemeClr val="tx1"/>
                        </a:solidFill>
                        <a:latin typeface="Cambria Math" panose="02040503050406030204" pitchFamily="18" charset="0"/>
                      </a:rPr>
                      <m:t>𝐶𝑜𝑛𝑠𝑢𝑚𝑝𝑡𝑖𝑜𝑛</m:t>
                    </m:r>
                    <m:r>
                      <a:rPr lang="en-US" sz="2600" b="0" i="1">
                        <a:solidFill>
                          <a:schemeClr val="tx1"/>
                        </a:solidFill>
                        <a:latin typeface="Cambria Math" panose="02040503050406030204" pitchFamily="18" charset="0"/>
                      </a:rPr>
                      <m:t> </m:t>
                    </m:r>
                    <m:r>
                      <a:rPr lang="en-US" sz="2600" b="0" i="1">
                        <a:solidFill>
                          <a:schemeClr val="tx1"/>
                        </a:solidFill>
                        <a:latin typeface="Cambria Math" panose="02040503050406030204" pitchFamily="18" charset="0"/>
                      </a:rPr>
                      <m:t>𝑅𝑎𝑡𝑒</m:t>
                    </m:r>
                    <m:r>
                      <a:rPr lang="en-US" sz="2600" b="0" i="1">
                        <a:solidFill>
                          <a:schemeClr val="tx1"/>
                        </a:solidFill>
                        <a:latin typeface="Cambria Math" panose="02040503050406030204" pitchFamily="18" charset="0"/>
                      </a:rPr>
                      <m:t> </m:t>
                    </m:r>
                    <m:r>
                      <a:rPr lang="en-US" sz="2600" b="0" i="1">
                        <a:solidFill>
                          <a:schemeClr val="tx1"/>
                        </a:solidFill>
                        <a:latin typeface="Cambria Math" panose="02040503050406030204" pitchFamily="18" charset="0"/>
                      </a:rPr>
                      <m:t>𝑝𝑒𝑟</m:t>
                    </m:r>
                    <m:r>
                      <a:rPr lang="en-US" sz="2600" b="0" i="1">
                        <a:solidFill>
                          <a:schemeClr val="tx1"/>
                        </a:solidFill>
                        <a:latin typeface="Cambria Math" panose="02040503050406030204" pitchFamily="18" charset="0"/>
                      </a:rPr>
                      <m:t> </m:t>
                    </m:r>
                    <m:r>
                      <a:rPr lang="en-US" sz="2600" b="0" i="1">
                        <a:solidFill>
                          <a:schemeClr val="tx1"/>
                        </a:solidFill>
                        <a:latin typeface="Cambria Math" panose="02040503050406030204" pitchFamily="18" charset="0"/>
                      </a:rPr>
                      <m:t>𝐶𝑎𝑝𝑖𝑡𝑎</m:t>
                    </m:r>
                    <m:r>
                      <a:rPr lang="en-US" sz="2600" b="0" i="1">
                        <a:solidFill>
                          <a:schemeClr val="tx1"/>
                        </a:solidFill>
                        <a:latin typeface="Cambria Math" panose="02040503050406030204" pitchFamily="18" charset="0"/>
                      </a:rPr>
                      <m:t>=</m:t>
                    </m:r>
                    <m:r>
                      <a:rPr lang="en-US" sz="2600" b="0" i="1">
                        <a:solidFill>
                          <a:schemeClr val="tx1"/>
                        </a:solidFill>
                        <a:latin typeface="Cambria Math" panose="02040503050406030204" pitchFamily="18" charset="0"/>
                      </a:rPr>
                      <m:t>120</m:t>
                    </m:r>
                    <m:r>
                      <a:rPr lang="en-US" sz="2600" b="0" i="1">
                        <a:solidFill>
                          <a:schemeClr val="tx1"/>
                        </a:solidFill>
                        <a:latin typeface="Cambria Math" panose="02040503050406030204" pitchFamily="18" charset="0"/>
                      </a:rPr>
                      <m:t> </m:t>
                    </m:r>
                    <m:r>
                      <a:rPr lang="en-US" sz="2600" b="0" i="1">
                        <a:solidFill>
                          <a:schemeClr val="tx1"/>
                        </a:solidFill>
                        <a:latin typeface="Cambria Math" panose="02040503050406030204" pitchFamily="18" charset="0"/>
                      </a:rPr>
                      <m:t>𝑙𝑖𝑡𝑒𝑟</m:t>
                    </m:r>
                    <m:r>
                      <a:rPr lang="en-US" sz="2600" b="0" i="1" smtClean="0">
                        <a:solidFill>
                          <a:schemeClr val="tx1"/>
                        </a:solidFill>
                        <a:latin typeface="Cambria Math"/>
                      </a:rPr>
                      <m:t>.</m:t>
                    </m:r>
                    <m:r>
                      <a:rPr lang="en-US" sz="2600" b="0" i="1">
                        <a:solidFill>
                          <a:schemeClr val="tx1"/>
                        </a:solidFill>
                        <a:latin typeface="Cambria Math" panose="02040503050406030204" pitchFamily="18" charset="0"/>
                      </a:rPr>
                      <m:t> </m:t>
                    </m:r>
                  </m:oMath>
                </a14:m>
                <a:endParaRPr lang="en-US" sz="2600" dirty="0">
                  <a:solidFill>
                    <a:schemeClr val="tx1"/>
                  </a:solidFill>
                  <a:latin typeface="Times New Roman" panose="02020603050405020304" pitchFamily="18" charset="0"/>
                  <a:cs typeface="Times New Roman" panose="02020603050405020304" pitchFamily="18" charset="0"/>
                </a:endParaRPr>
              </a:p>
              <a:p>
                <a:pPr marL="45720" indent="0" algn="l">
                  <a:lnSpc>
                    <a:spcPct val="150000"/>
                  </a:lnSpc>
                  <a:buNone/>
                </a:pPr>
                <a:r>
                  <a:rPr lang="en-GB" sz="2600" dirty="0">
                    <a:solidFill>
                      <a:schemeClr val="tx1"/>
                    </a:solidFill>
                    <a:latin typeface="Times New Roman" panose="02020603050405020304" pitchFamily="18" charset="0"/>
                    <a:cs typeface="Times New Roman" panose="02020603050405020304" pitchFamily="18" charset="0"/>
                  </a:rPr>
                  <a:t>Using increasing rate for water consumption for factories= 2% .</a:t>
                </a:r>
              </a:p>
              <a:p>
                <a:pPr marL="45720" indent="0">
                  <a:lnSpc>
                    <a:spcPct val="150000"/>
                  </a:lnSpc>
                  <a:buNone/>
                </a:pPr>
                <a:r>
                  <a:rPr lang="en-GB" sz="2600" dirty="0">
                    <a:solidFill>
                      <a:schemeClr val="tx1"/>
                    </a:solidFill>
                    <a:latin typeface="Times New Roman" panose="02020603050405020304" pitchFamily="18" charset="0"/>
                    <a:cs typeface="Times New Roman" panose="02020603050405020304" pitchFamily="18" charset="0"/>
                  </a:rPr>
                  <a:t>Future consumption for the factories = 360 (1+.02)^30 = 650 </a:t>
                </a:r>
                <a14:m>
                  <m:oMath xmlns:m="http://schemas.openxmlformats.org/officeDocument/2006/math">
                    <m:sSup>
                      <m:sSupPr>
                        <m:ctrlPr>
                          <a:rPr lang="ar-SA" sz="2600" i="1">
                            <a:solidFill>
                              <a:schemeClr val="tx1"/>
                            </a:solidFill>
                            <a:latin typeface="Cambria Math" panose="02040503050406030204" pitchFamily="18" charset="0"/>
                          </a:rPr>
                        </m:ctrlPr>
                      </m:sSupPr>
                      <m:e>
                        <m:r>
                          <m:rPr>
                            <m:sty m:val="p"/>
                          </m:rPr>
                          <a:rPr lang="ar-SA" sz="2600">
                            <a:solidFill>
                              <a:schemeClr val="tx1"/>
                            </a:solidFill>
                            <a:latin typeface="Cambria Math" panose="02040503050406030204" pitchFamily="18" charset="0"/>
                          </a:rPr>
                          <m:t>m</m:t>
                        </m:r>
                      </m:e>
                      <m:sup>
                        <m:r>
                          <a:rPr lang="ar-SA" sz="2600">
                            <a:solidFill>
                              <a:schemeClr val="tx1"/>
                            </a:solidFill>
                            <a:latin typeface="Cambria Math" panose="02040503050406030204" pitchFamily="18" charset="0"/>
                          </a:rPr>
                          <m:t>3</m:t>
                        </m:r>
                      </m:sup>
                    </m:sSup>
                    <m:r>
                      <a:rPr lang="en-US" sz="2600">
                        <a:solidFill>
                          <a:schemeClr val="tx1"/>
                        </a:solidFill>
                        <a:latin typeface="Cambria Math"/>
                      </a:rPr>
                      <m:t>/</m:t>
                    </m:r>
                    <m:r>
                      <m:rPr>
                        <m:sty m:val="p"/>
                      </m:rPr>
                      <a:rPr lang="en-US" sz="2600">
                        <a:solidFill>
                          <a:schemeClr val="tx1"/>
                        </a:solidFill>
                        <a:latin typeface="Cambria Math"/>
                      </a:rPr>
                      <m:t>d</m:t>
                    </m:r>
                    <m:r>
                      <a:rPr lang="en-US" sz="2600" i="1">
                        <a:solidFill>
                          <a:schemeClr val="tx1"/>
                        </a:solidFill>
                        <a:latin typeface="Cambria Math"/>
                      </a:rPr>
                      <m:t>.</m:t>
                    </m:r>
                  </m:oMath>
                </a14:m>
                <a:endParaRPr lang="en-US" sz="2600" dirty="0">
                  <a:solidFill>
                    <a:schemeClr val="tx1"/>
                  </a:solidFill>
                  <a:latin typeface="Times New Roman" panose="02020603050405020304" pitchFamily="18" charset="0"/>
                  <a:cs typeface="Times New Roman" panose="02020603050405020304" pitchFamily="18" charset="0"/>
                </a:endParaRPr>
              </a:p>
              <a:p>
                <a:pPr marL="45720" indent="0" algn="l" rtl="0">
                  <a:lnSpc>
                    <a:spcPct val="150000"/>
                  </a:lnSpc>
                  <a:buNone/>
                </a:pPr>
                <a14:m>
                  <m:oMathPara xmlns:m="http://schemas.openxmlformats.org/officeDocument/2006/math">
                    <m:oMathParaPr>
                      <m:jc m:val="left"/>
                    </m:oMathParaPr>
                    <m:oMath xmlns:m="http://schemas.openxmlformats.org/officeDocument/2006/math">
                      <m:r>
                        <m:rPr>
                          <m:nor/>
                        </m:rPr>
                        <a:rPr lang="en-US" sz="2600">
                          <a:solidFill>
                            <a:schemeClr val="tx1"/>
                          </a:solidFill>
                          <a:latin typeface="Times New Roman" pitchFamily="18" charset="0"/>
                          <a:cs typeface="Times New Roman" pitchFamily="18" charset="0"/>
                        </a:rPr>
                        <m:t>To</m:t>
                      </m:r>
                      <m:r>
                        <m:rPr>
                          <m:nor/>
                        </m:rPr>
                        <a:rPr lang="en-US" sz="2600" i="0" smtClean="0">
                          <a:solidFill>
                            <a:schemeClr val="tx1"/>
                          </a:solidFill>
                          <a:latin typeface="Times New Roman" panose="02020603050405020304" pitchFamily="18" charset="0"/>
                          <a:cs typeface="Times New Roman" panose="02020603050405020304" pitchFamily="18" charset="0"/>
                        </a:rPr>
                        <m:t>tal</m:t>
                      </m:r>
                      <m:r>
                        <m:rPr>
                          <m:nor/>
                        </m:rPr>
                        <a:rPr lang="en-US" sz="2600" i="0" smtClean="0">
                          <a:solidFill>
                            <a:schemeClr val="tx1"/>
                          </a:solidFill>
                          <a:latin typeface="Times New Roman" panose="02020603050405020304" pitchFamily="18" charset="0"/>
                          <a:cs typeface="Times New Roman" panose="02020603050405020304" pitchFamily="18" charset="0"/>
                        </a:rPr>
                        <m:t> </m:t>
                      </m:r>
                      <m:r>
                        <m:rPr>
                          <m:nor/>
                        </m:rPr>
                        <a:rPr lang="en-US" sz="2600" i="0" smtClean="0">
                          <a:solidFill>
                            <a:schemeClr val="tx1"/>
                          </a:solidFill>
                          <a:latin typeface="Times New Roman" panose="02020603050405020304" pitchFamily="18" charset="0"/>
                          <a:cs typeface="Times New Roman" panose="02020603050405020304" pitchFamily="18" charset="0"/>
                        </a:rPr>
                        <m:t>co</m:t>
                      </m:r>
                      <m:r>
                        <a:rPr lang="en-US" sz="2600" b="0" i="1" smtClean="0">
                          <a:solidFill>
                            <a:schemeClr val="tx1"/>
                          </a:solidFill>
                          <a:latin typeface="Cambria Math" panose="02040503050406030204" pitchFamily="18" charset="0"/>
                          <a:cs typeface="Times New Roman" panose="02020603050405020304" pitchFamily="18" charset="0"/>
                        </a:rPr>
                        <m:t>𝑛𝑠𝑚𝑝𝑡𝑖𝑜𝑛</m:t>
                      </m:r>
                      <m:r>
                        <a:rPr lang="en-US" sz="2600" b="0" i="1">
                          <a:solidFill>
                            <a:schemeClr val="tx1"/>
                          </a:solidFill>
                          <a:latin typeface="Cambria Math" panose="02040503050406030204" pitchFamily="18" charset="0"/>
                        </a:rPr>
                        <m:t>=</m:t>
                      </m:r>
                      <m:f>
                        <m:fPr>
                          <m:ctrlPr>
                            <a:rPr lang="ar-SA" sz="2600" i="1">
                              <a:solidFill>
                                <a:schemeClr val="tx1"/>
                              </a:solidFill>
                              <a:latin typeface="Cambria Math" panose="02040503050406030204" pitchFamily="18" charset="0"/>
                            </a:rPr>
                          </m:ctrlPr>
                        </m:fPr>
                        <m:num>
                          <m:r>
                            <a:rPr lang="ar-SA" sz="2600" b="0" i="1">
                              <a:solidFill>
                                <a:schemeClr val="tx1"/>
                              </a:solidFill>
                              <a:latin typeface="Cambria Math" panose="02040503050406030204" pitchFamily="18" charset="0"/>
                            </a:rPr>
                            <m:t> </m:t>
                          </m:r>
                          <m:r>
                            <a:rPr lang="ar-AE" sz="2600" b="0" i="0" smtClean="0">
                              <a:solidFill>
                                <a:schemeClr val="tx1"/>
                              </a:solidFill>
                              <a:latin typeface="Cambria Math" panose="02040503050406030204" pitchFamily="18" charset="0"/>
                            </a:rPr>
                            <m:t>23870</m:t>
                          </m:r>
                          <m:r>
                            <a:rPr lang="ar-SA" sz="2600" b="0" i="1">
                              <a:solidFill>
                                <a:schemeClr val="tx1"/>
                              </a:solidFill>
                              <a:latin typeface="Cambria Math" panose="02040503050406030204" pitchFamily="18" charset="0"/>
                            </a:rPr>
                            <m:t>×</m:t>
                          </m:r>
                          <m:r>
                            <a:rPr lang="en-US" sz="2600" b="0" i="1" smtClean="0">
                              <a:solidFill>
                                <a:schemeClr val="tx1"/>
                              </a:solidFill>
                              <a:latin typeface="Cambria Math" panose="02040503050406030204" pitchFamily="18" charset="0"/>
                            </a:rPr>
                            <m:t>120</m:t>
                          </m:r>
                        </m:num>
                        <m:den>
                          <m:r>
                            <a:rPr lang="ar-SA" sz="2600" b="0" i="1">
                              <a:solidFill>
                                <a:schemeClr val="tx1"/>
                              </a:solidFill>
                              <a:latin typeface="Cambria Math" panose="02040503050406030204" pitchFamily="18" charset="0"/>
                            </a:rPr>
                            <m:t>1000</m:t>
                          </m:r>
                        </m:den>
                      </m:f>
                      <m:r>
                        <a:rPr lang="en-GB" sz="2600" b="0" i="1" smtClean="0">
                          <a:solidFill>
                            <a:schemeClr val="tx1"/>
                          </a:solidFill>
                          <a:latin typeface="Cambria Math"/>
                        </a:rPr>
                        <m:t>+</m:t>
                      </m:r>
                      <m:r>
                        <a:rPr lang="en-GB" sz="2600" b="0" i="1" smtClean="0">
                          <a:solidFill>
                            <a:schemeClr val="tx1"/>
                          </a:solidFill>
                          <a:latin typeface="Cambria Math"/>
                        </a:rPr>
                        <m:t>650</m:t>
                      </m:r>
                      <m:r>
                        <a:rPr lang="en-GB" sz="2600" b="0" i="1" smtClean="0">
                          <a:solidFill>
                            <a:schemeClr val="tx1"/>
                          </a:solidFill>
                          <a:latin typeface="Cambria Math"/>
                        </a:rPr>
                        <m:t> =</m:t>
                      </m:r>
                      <m:r>
                        <a:rPr lang="en-GB" sz="2600" b="0" i="1" smtClean="0">
                          <a:solidFill>
                            <a:schemeClr val="tx1"/>
                          </a:solidFill>
                          <a:latin typeface="Cambria Math"/>
                        </a:rPr>
                        <m:t>3514</m:t>
                      </m:r>
                      <m:r>
                        <a:rPr lang="en-GB" sz="2600" b="0" i="1" smtClean="0">
                          <a:solidFill>
                            <a:schemeClr val="tx1"/>
                          </a:solidFill>
                          <a:latin typeface="Cambria Math"/>
                        </a:rPr>
                        <m:t>.</m:t>
                      </m:r>
                      <m:r>
                        <a:rPr lang="en-GB" sz="2600" b="0" i="1" smtClean="0">
                          <a:solidFill>
                            <a:schemeClr val="tx1"/>
                          </a:solidFill>
                          <a:latin typeface="Cambria Math"/>
                        </a:rPr>
                        <m:t>4</m:t>
                      </m:r>
                      <m:sSup>
                        <m:sSupPr>
                          <m:ctrlPr>
                            <a:rPr lang="ar-SA" sz="2600" i="1">
                              <a:solidFill>
                                <a:schemeClr val="tx1"/>
                              </a:solidFill>
                              <a:latin typeface="Cambria Math" panose="02040503050406030204" pitchFamily="18" charset="0"/>
                            </a:rPr>
                          </m:ctrlPr>
                        </m:sSupPr>
                        <m:e>
                          <m:r>
                            <m:rPr>
                              <m:sty m:val="p"/>
                            </m:rPr>
                            <a:rPr lang="ar-SA" sz="2600" b="0" i="0">
                              <a:solidFill>
                                <a:schemeClr val="tx1"/>
                              </a:solidFill>
                              <a:latin typeface="Cambria Math" panose="02040503050406030204" pitchFamily="18" charset="0"/>
                            </a:rPr>
                            <m:t>m</m:t>
                          </m:r>
                        </m:e>
                        <m:sup>
                          <m:r>
                            <a:rPr lang="ar-SA" sz="2600" b="0" i="0">
                              <a:solidFill>
                                <a:schemeClr val="tx1"/>
                              </a:solidFill>
                              <a:latin typeface="Cambria Math" panose="02040503050406030204" pitchFamily="18" charset="0"/>
                            </a:rPr>
                            <m:t>3</m:t>
                          </m:r>
                        </m:sup>
                      </m:sSup>
                      <m:r>
                        <a:rPr lang="en-US" sz="2600" b="0" i="0" smtClean="0">
                          <a:solidFill>
                            <a:schemeClr val="tx1"/>
                          </a:solidFill>
                          <a:latin typeface="Cambria Math"/>
                        </a:rPr>
                        <m:t>/</m:t>
                      </m:r>
                      <m:r>
                        <m:rPr>
                          <m:sty m:val="p"/>
                        </m:rPr>
                        <a:rPr lang="en-US" sz="2600" b="0" i="0" smtClean="0">
                          <a:solidFill>
                            <a:schemeClr val="tx1"/>
                          </a:solidFill>
                          <a:latin typeface="Cambria Math"/>
                        </a:rPr>
                        <m:t>d</m:t>
                      </m:r>
                      <m:r>
                        <a:rPr lang="en-US" sz="2600" b="0" i="1" smtClean="0">
                          <a:solidFill>
                            <a:schemeClr val="tx1"/>
                          </a:solidFill>
                          <a:latin typeface="Cambria Math"/>
                        </a:rPr>
                        <m:t>.</m:t>
                      </m:r>
                    </m:oMath>
                  </m:oMathPara>
                </a14:m>
                <a:endParaRPr lang="ar-SA" sz="2600" dirty="0">
                  <a:solidFill>
                    <a:schemeClr val="tx1"/>
                  </a:solidFill>
                  <a:latin typeface="Times New Roman" panose="02020603050405020304" pitchFamily="18" charset="0"/>
                  <a:cs typeface="Times New Roman" panose="02020603050405020304" pitchFamily="18" charset="0"/>
                </a:endParaRPr>
              </a:p>
              <a:p>
                <a:pPr marL="45720" indent="0" algn="l">
                  <a:lnSpc>
                    <a:spcPct val="150000"/>
                  </a:lnSpc>
                  <a:buNone/>
                </a:pPr>
                <a14:m>
                  <m:oMath xmlns:m="http://schemas.openxmlformats.org/officeDocument/2006/math">
                    <m:r>
                      <a:rPr lang="ar-SA" sz="2600" b="0" i="1">
                        <a:solidFill>
                          <a:schemeClr val="tx1"/>
                        </a:solidFill>
                        <a:latin typeface="Cambria Math" panose="02040503050406030204" pitchFamily="18" charset="0"/>
                      </a:rPr>
                      <m:t>𝑇𝑜𝑡𝑎𝑙</m:t>
                    </m:r>
                    <m:r>
                      <a:rPr lang="en-US" sz="2600" b="0" i="1">
                        <a:solidFill>
                          <a:schemeClr val="tx1"/>
                        </a:solidFill>
                        <a:latin typeface="Cambria Math" panose="02040503050406030204" pitchFamily="18" charset="0"/>
                      </a:rPr>
                      <m:t> </m:t>
                    </m:r>
                    <m:r>
                      <a:rPr lang="ar-SA" sz="2600" b="0" i="1">
                        <a:solidFill>
                          <a:schemeClr val="tx1"/>
                        </a:solidFill>
                        <a:latin typeface="Cambria Math" panose="02040503050406030204" pitchFamily="18" charset="0"/>
                      </a:rPr>
                      <m:t>𝐷𝑒𝑚𝑎𝑛𝑑</m:t>
                    </m:r>
                    <m:r>
                      <a:rPr lang="ar-SA" sz="2600" b="0" i="1">
                        <a:solidFill>
                          <a:schemeClr val="tx1"/>
                        </a:solidFill>
                        <a:latin typeface="Cambria Math" panose="02040503050406030204" pitchFamily="18" charset="0"/>
                      </a:rPr>
                      <m:t>=</m:t>
                    </m:r>
                    <m:f>
                      <m:fPr>
                        <m:ctrlPr>
                          <a:rPr lang="ar-SA" sz="2600" i="1">
                            <a:solidFill>
                              <a:schemeClr val="tx1"/>
                            </a:solidFill>
                            <a:latin typeface="Cambria Math" panose="02040503050406030204" pitchFamily="18" charset="0"/>
                          </a:rPr>
                        </m:ctrlPr>
                      </m:fPr>
                      <m:num>
                        <m:r>
                          <a:rPr lang="en-US" sz="2600" b="0" i="1" smtClean="0">
                            <a:solidFill>
                              <a:schemeClr val="tx1"/>
                            </a:solidFill>
                            <a:latin typeface="Cambria Math" panose="02040503050406030204" pitchFamily="18" charset="0"/>
                          </a:rPr>
                          <m:t>𝑐𝑜𝑛𝑠𝑢𝑚𝑝𝑡𝑖𝑜𝑛</m:t>
                        </m:r>
                      </m:num>
                      <m:den>
                        <m:r>
                          <a:rPr lang="ar-SA" sz="2600" b="0" i="1">
                            <a:solidFill>
                              <a:schemeClr val="tx1"/>
                            </a:solidFill>
                            <a:latin typeface="Cambria Math" panose="02040503050406030204" pitchFamily="18" charset="0"/>
                          </a:rPr>
                          <m:t>1</m:t>
                        </m:r>
                        <m:r>
                          <a:rPr lang="ar-SA" sz="2600" b="0" i="1">
                            <a:solidFill>
                              <a:schemeClr val="tx1"/>
                            </a:solidFill>
                            <a:latin typeface="Cambria Math" panose="02040503050406030204" pitchFamily="18" charset="0"/>
                          </a:rPr>
                          <m:t>−</m:t>
                        </m:r>
                        <m:r>
                          <a:rPr lang="ar-SA" sz="2600" b="0" i="1">
                            <a:solidFill>
                              <a:schemeClr val="tx1"/>
                            </a:solidFill>
                            <a:latin typeface="Cambria Math" panose="02040503050406030204" pitchFamily="18" charset="0"/>
                          </a:rPr>
                          <m:t>𝑙𝑜𝑠𝑠𝑒𝑠</m:t>
                        </m:r>
                      </m:den>
                    </m:f>
                    <m:r>
                      <a:rPr lang="ar-SA" sz="2600" b="0" i="1">
                        <a:solidFill>
                          <a:schemeClr val="tx1"/>
                        </a:solidFill>
                        <a:latin typeface="Cambria Math" panose="02040503050406030204" pitchFamily="18" charset="0"/>
                      </a:rPr>
                      <m:t>= </m:t>
                    </m:r>
                    <m:f>
                      <m:fPr>
                        <m:ctrlPr>
                          <a:rPr lang="ar-SA" sz="2600" i="1">
                            <a:solidFill>
                              <a:schemeClr val="tx1"/>
                            </a:solidFill>
                            <a:latin typeface="Cambria Math" panose="02040503050406030204" pitchFamily="18" charset="0"/>
                          </a:rPr>
                        </m:ctrlPr>
                      </m:fPr>
                      <m:num>
                        <m:r>
                          <a:rPr lang="en-GB" sz="2600" b="0" i="1" smtClean="0">
                            <a:solidFill>
                              <a:schemeClr val="tx1"/>
                            </a:solidFill>
                            <a:latin typeface="Cambria Math"/>
                          </a:rPr>
                          <m:t>3514</m:t>
                        </m:r>
                        <m:r>
                          <a:rPr lang="en-GB" sz="2600" b="0" i="1" smtClean="0">
                            <a:solidFill>
                              <a:schemeClr val="tx1"/>
                            </a:solidFill>
                            <a:latin typeface="Cambria Math"/>
                          </a:rPr>
                          <m:t>.</m:t>
                        </m:r>
                        <m:r>
                          <a:rPr lang="en-GB" sz="2600" b="0" i="1" smtClean="0">
                            <a:solidFill>
                              <a:schemeClr val="tx1"/>
                            </a:solidFill>
                            <a:latin typeface="Cambria Math"/>
                          </a:rPr>
                          <m:t>4</m:t>
                        </m:r>
                      </m:num>
                      <m:den>
                        <m:r>
                          <a:rPr lang="ar-SA" sz="2600" b="0" i="1">
                            <a:solidFill>
                              <a:schemeClr val="tx1"/>
                            </a:solidFill>
                            <a:latin typeface="Cambria Math" panose="02040503050406030204" pitchFamily="18" charset="0"/>
                          </a:rPr>
                          <m:t>1</m:t>
                        </m:r>
                        <m:r>
                          <a:rPr lang="ar-SA" sz="2600" b="0" i="1">
                            <a:solidFill>
                              <a:schemeClr val="tx1"/>
                            </a:solidFill>
                            <a:latin typeface="Cambria Math" panose="02040503050406030204" pitchFamily="18" charset="0"/>
                          </a:rPr>
                          <m:t>−.</m:t>
                        </m:r>
                        <m:r>
                          <a:rPr lang="ar-SA" sz="2600" b="0" i="1">
                            <a:solidFill>
                              <a:schemeClr val="tx1"/>
                            </a:solidFill>
                            <a:latin typeface="Cambria Math" panose="02040503050406030204" pitchFamily="18" charset="0"/>
                          </a:rPr>
                          <m:t>275</m:t>
                        </m:r>
                      </m:den>
                    </m:f>
                    <m:r>
                      <a:rPr lang="ar-SA" sz="2600" b="0" i="1">
                        <a:solidFill>
                          <a:schemeClr val="tx1"/>
                        </a:solidFill>
                        <a:latin typeface="Cambria Math" panose="02040503050406030204" pitchFamily="18" charset="0"/>
                      </a:rPr>
                      <m:t>=</m:t>
                    </m:r>
                    <m:r>
                      <a:rPr lang="en-GB" sz="2600" b="0" i="1" smtClean="0">
                        <a:solidFill>
                          <a:schemeClr val="tx1"/>
                        </a:solidFill>
                        <a:latin typeface="Cambria Math"/>
                      </a:rPr>
                      <m:t>4847</m:t>
                    </m:r>
                    <m:r>
                      <a:rPr lang="en-GB" sz="2600" b="0" i="1" smtClean="0">
                        <a:solidFill>
                          <a:schemeClr val="tx1"/>
                        </a:solidFill>
                        <a:latin typeface="Cambria Math"/>
                      </a:rPr>
                      <m:t>.</m:t>
                    </m:r>
                    <m:r>
                      <a:rPr lang="en-GB" sz="2600" b="0" i="1" smtClean="0">
                        <a:solidFill>
                          <a:schemeClr val="tx1"/>
                        </a:solidFill>
                        <a:latin typeface="Cambria Math"/>
                      </a:rPr>
                      <m:t>5</m:t>
                    </m:r>
                    <m:sSup>
                      <m:sSupPr>
                        <m:ctrlPr>
                          <a:rPr lang="ar-SA" sz="2600" i="1">
                            <a:solidFill>
                              <a:schemeClr val="tx1"/>
                            </a:solidFill>
                            <a:latin typeface="Cambria Math" panose="02040503050406030204" pitchFamily="18" charset="0"/>
                          </a:rPr>
                        </m:ctrlPr>
                      </m:sSupPr>
                      <m:e>
                        <m:r>
                          <m:rPr>
                            <m:sty m:val="p"/>
                          </m:rPr>
                          <a:rPr lang="ar-SA" sz="2600" b="0" i="0">
                            <a:solidFill>
                              <a:schemeClr val="tx1"/>
                            </a:solidFill>
                            <a:latin typeface="Cambria Math" panose="02040503050406030204" pitchFamily="18" charset="0"/>
                          </a:rPr>
                          <m:t>m</m:t>
                        </m:r>
                      </m:e>
                      <m:sup>
                        <m:r>
                          <a:rPr lang="ar-SA" sz="2600" b="0" i="0">
                            <a:solidFill>
                              <a:schemeClr val="tx1"/>
                            </a:solidFill>
                            <a:latin typeface="Cambria Math" panose="02040503050406030204" pitchFamily="18" charset="0"/>
                          </a:rPr>
                          <m:t>3</m:t>
                        </m:r>
                      </m:sup>
                    </m:sSup>
                    <m:r>
                      <a:rPr lang="ar-SA" sz="2600" b="0" i="0">
                        <a:solidFill>
                          <a:schemeClr val="tx1"/>
                        </a:solidFill>
                        <a:latin typeface="Cambria Math" panose="02040503050406030204" pitchFamily="18" charset="0"/>
                      </a:rPr>
                      <m:t>/</m:t>
                    </m:r>
                    <m:r>
                      <m:rPr>
                        <m:sty m:val="p"/>
                      </m:rPr>
                      <a:rPr lang="ar-SA" sz="2600" b="0" i="0">
                        <a:solidFill>
                          <a:schemeClr val="tx1"/>
                        </a:solidFill>
                        <a:latin typeface="Cambria Math" panose="02040503050406030204" pitchFamily="18" charset="0"/>
                      </a:rPr>
                      <m:t>d</m:t>
                    </m:r>
                  </m:oMath>
                </a14:m>
                <a:r>
                  <a:rPr lang="en-US" sz="2600" dirty="0">
                    <a:solidFill>
                      <a:schemeClr val="tx1"/>
                    </a:solidFill>
                    <a:latin typeface="Times New Roman" pitchFamily="18" charset="0"/>
                    <a:cs typeface="Times New Roman" pitchFamily="18" charset="0"/>
                  </a:rPr>
                  <a:t>.</a:t>
                </a:r>
              </a:p>
              <a:p>
                <a:pPr marL="45720" indent="0" algn="l">
                  <a:lnSpc>
                    <a:spcPct val="150000"/>
                  </a:lnSpc>
                  <a:buNone/>
                </a:pPr>
                <a:r>
                  <a:rPr lang="en-US" sz="2600" dirty="0">
                    <a:solidFill>
                      <a:schemeClr val="tx1"/>
                    </a:solidFill>
                    <a:latin typeface="Times New Roman" pitchFamily="18" charset="0"/>
                    <a:cs typeface="Times New Roman" pitchFamily="18" charset="0"/>
                  </a:rPr>
                  <a:t>The losses rate = 27.5%</a:t>
                </a:r>
                <a:r>
                  <a:rPr lang="en-US" sz="2000" dirty="0">
                    <a:solidFill>
                      <a:schemeClr val="tx1"/>
                    </a:solidFill>
                    <a:latin typeface="Times New Roman" panose="02020603050405020304" pitchFamily="18" charset="0"/>
                    <a:cs typeface="Times New Roman" panose="02020603050405020304" pitchFamily="18" charset="0"/>
                  </a:rPr>
                  <a:t>.</a:t>
                </a:r>
              </a:p>
              <a:p>
                <a:pPr marL="45720" indent="0" algn="l">
                  <a:lnSpc>
                    <a:spcPct val="150000"/>
                  </a:lnSpc>
                  <a:buNone/>
                </a:pPr>
                <a:r>
                  <a:rPr lang="en-US" sz="2300" dirty="0">
                    <a:solidFill>
                      <a:schemeClr val="tx1"/>
                    </a:solidFill>
                    <a:latin typeface="Times New Roman" panose="02020603050405020304" pitchFamily="18" charset="0"/>
                    <a:cs typeface="Times New Roman" panose="02020603050405020304" pitchFamily="18" charset="0"/>
                  </a:rPr>
                  <a:t>Area of building served by each junction used in the current analysis</a:t>
                </a:r>
              </a:p>
              <a:p>
                <a:pPr marL="45720" indent="0" algn="l">
                  <a:lnSpc>
                    <a:spcPct val="150000"/>
                  </a:lnSpc>
                  <a:buNone/>
                </a:pPr>
                <a:endParaRPr lang="en-US" sz="2000" i="1" dirty="0">
                  <a:solidFill>
                    <a:schemeClr val="accent6"/>
                  </a:solidFill>
                  <a:latin typeface="Cambria Math" panose="02040503050406030204" pitchFamily="18" charset="0"/>
                </a:endParaRPr>
              </a:p>
            </p:txBody>
          </p:sp>
        </mc:Choice>
        <mc:Fallback xmlns="">
          <p:sp>
            <p:nvSpPr>
              <p:cNvPr id="3" name="Content Placeholder 2">
                <a:extLst>
                  <a:ext uri="{FF2B5EF4-FFF2-40B4-BE49-F238E27FC236}">
                    <a16:creationId xmlns:a16="http://schemas.microsoft.com/office/drawing/2014/main" id="{7081A131-C372-4BE8-A262-4ECD4BD6F6E3}"/>
                  </a:ext>
                </a:extLst>
              </p:cNvPr>
              <p:cNvSpPr>
                <a:spLocks noGrp="1" noRot="1" noChangeAspect="1" noMove="1" noResize="1" noEditPoints="1" noAdjustHandles="1" noChangeArrowheads="1" noChangeShapeType="1" noTextEdit="1"/>
              </p:cNvSpPr>
              <p:nvPr>
                <p:ph sz="quarter" idx="13"/>
              </p:nvPr>
            </p:nvSpPr>
            <p:spPr>
              <a:xfrm>
                <a:off x="267159" y="1252612"/>
                <a:ext cx="8550472" cy="5416748"/>
              </a:xfrm>
              <a:prstGeom prst="rect">
                <a:avLst/>
              </a:prstGeom>
              <a:blipFill>
                <a:blip r:embed="rId2"/>
                <a:stretch>
                  <a:fillRect l="-214"/>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01E656EB-6043-4997-A8C3-46AC1FC52FA2}"/>
              </a:ext>
            </a:extLst>
          </p:cNvPr>
          <p:cNvSpPr txBox="1"/>
          <p:nvPr/>
        </p:nvSpPr>
        <p:spPr>
          <a:xfrm flipH="1" flipV="1">
            <a:off x="7236296" y="5013176"/>
            <a:ext cx="1296144" cy="784830"/>
          </a:xfrm>
          <a:prstGeom prst="rect">
            <a:avLst/>
          </a:prstGeom>
          <a:noFill/>
        </p:spPr>
        <p:txBody>
          <a:bodyPr wrap="square" rtlCol="0">
            <a:spAutoFit/>
          </a:bodyPr>
          <a:lstStyle/>
          <a:p>
            <a:pPr algn="l">
              <a:lnSpc>
                <a:spcPct val="150000"/>
              </a:lnSpc>
            </a:pPr>
            <a:r>
              <a:rPr lang="en-US" dirty="0">
                <a:solidFill>
                  <a:schemeClr val="accent6"/>
                </a:solidFill>
                <a:latin typeface="Times New Roman" panose="02020603050405020304" pitchFamily="18" charset="0"/>
                <a:cs typeface="Times New Roman" panose="02020603050405020304" pitchFamily="18" charset="0"/>
              </a:rPr>
              <a:t> </a:t>
            </a:r>
          </a:p>
          <a:p>
            <a:endParaRPr lang="en-US" dirty="0"/>
          </a:p>
        </p:txBody>
      </p:sp>
      <p:sp>
        <p:nvSpPr>
          <p:cNvPr id="6" name="TextBox 5"/>
          <p:cNvSpPr txBox="1"/>
          <p:nvPr/>
        </p:nvSpPr>
        <p:spPr>
          <a:xfrm>
            <a:off x="301237" y="496144"/>
            <a:ext cx="5976664" cy="523220"/>
          </a:xfrm>
          <a:prstGeom prst="rect">
            <a:avLst/>
          </a:prstGeom>
          <a:noFill/>
        </p:spPr>
        <p:txBody>
          <a:bodyPr wrap="square" rtlCol="1">
            <a:spAutoFit/>
          </a:bodyPr>
          <a:lstStyle/>
          <a:p>
            <a:pPr algn="l"/>
            <a:r>
              <a:rPr lang="en-US" sz="28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Data Collection:</a:t>
            </a:r>
            <a:endParaRPr lang="ar-SA" sz="28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176268062"/>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433" y="260648"/>
            <a:ext cx="8121069" cy="523220"/>
          </a:xfrm>
          <a:prstGeom prst="rect">
            <a:avLst/>
          </a:prstGeom>
        </p:spPr>
        <p:txBody>
          <a:bodyPr wrap="none">
            <a:spAutoFit/>
          </a:bodyPr>
          <a:lstStyle/>
          <a:p>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 and distribution after 30 years:</a:t>
            </a:r>
            <a:endParaRPr lang="ar-SA" sz="2800" b="1" dirty="0">
              <a:solidFill>
                <a:schemeClr val="accent1">
                  <a:lumMod val="50000"/>
                </a:schemeClr>
              </a:solidFill>
              <a:effectLst>
                <a:outerShdw blurRad="38100" dist="38100" dir="2700000" algn="tl">
                  <a:srgbClr val="000000">
                    <a:alpha val="43137"/>
                  </a:srgbClr>
                </a:outerShdw>
              </a:effectLst>
            </a:endParaRPr>
          </a:p>
        </p:txBody>
      </p:sp>
      <p:sp>
        <p:nvSpPr>
          <p:cNvPr id="3" name="Rectangle 2"/>
          <p:cNvSpPr/>
          <p:nvPr/>
        </p:nvSpPr>
        <p:spPr>
          <a:xfrm>
            <a:off x="395536" y="1196752"/>
            <a:ext cx="7776864" cy="4401205"/>
          </a:xfrm>
          <a:prstGeom prst="rect">
            <a:avLst/>
          </a:prstGeom>
        </p:spPr>
        <p:txBody>
          <a:bodyPr wrap="square">
            <a:spAutoFit/>
          </a:bodyPr>
          <a:lstStyle/>
          <a:p>
            <a:pPr algn="l">
              <a:lnSpc>
                <a:spcPct val="150000"/>
              </a:lnSpc>
              <a:spcBef>
                <a:spcPts val="1200"/>
              </a:spcBef>
              <a:spcAft>
                <a:spcPts val="1200"/>
              </a:spcAft>
            </a:pPr>
            <a:r>
              <a:rPr lang="en-US" sz="2000" dirty="0">
                <a:latin typeface="Times New Roman" panose="02020603050405020304" pitchFamily="18" charset="0"/>
                <a:cs typeface="Times New Roman" panose="02020603050405020304" pitchFamily="18" charset="0"/>
              </a:rPr>
              <a:t>. For the distribution of the future population we assumed that the density of the building in middle areas ( main street area ) of the town will stay the same (fixed density areas)</a:t>
            </a:r>
          </a:p>
          <a:p>
            <a:pPr algn="l">
              <a:lnSpc>
                <a:spcPct val="150000"/>
              </a:lnSpc>
              <a:spcBef>
                <a:spcPts val="1200"/>
              </a:spcBef>
              <a:spcAft>
                <a:spcPts val="1200"/>
              </a:spcAft>
            </a:pPr>
            <a:r>
              <a:rPr lang="en-US" sz="2000" dirty="0">
                <a:latin typeface="Times New Roman" panose="02020603050405020304" pitchFamily="18" charset="0"/>
                <a:cs typeface="Times New Roman" panose="02020603050405020304" pitchFamily="18" charset="0"/>
              </a:rPr>
              <a:t>. The expansion in  the building will be in the areas which its density is smaller than the middle areas (unfixed density areas) </a:t>
            </a:r>
          </a:p>
          <a:p>
            <a:pPr algn="l">
              <a:lnSpc>
                <a:spcPct val="150000"/>
              </a:lnSpc>
              <a:spcBef>
                <a:spcPts val="1200"/>
              </a:spcBef>
              <a:spcAft>
                <a:spcPts val="1200"/>
              </a:spcAft>
            </a:pPr>
            <a:r>
              <a:rPr lang="en-US" sz="2000" dirty="0">
                <a:latin typeface="Times New Roman" panose="02020603050405020304" pitchFamily="18" charset="0"/>
                <a:cs typeface="Times New Roman" panose="02020603050405020304" pitchFamily="18" charset="0"/>
              </a:rPr>
              <a:t>. The increased population will uniformly distribute in the unfixed density area </a:t>
            </a:r>
            <a:endParaRPr lang="en-GB" sz="2000" dirty="0">
              <a:latin typeface="Times New Roman" panose="02020603050405020304" pitchFamily="18" charset="0"/>
              <a:cs typeface="Times New Roman" panose="02020603050405020304" pitchFamily="18" charset="0"/>
            </a:endParaRPr>
          </a:p>
          <a:p>
            <a:pPr algn="l">
              <a:buFont typeface="Wingdings" panose="05000000000000000000" pitchFamily="2" charset="2"/>
              <a:buChar char="q"/>
            </a:pPr>
            <a:endParaRPr lang="en-GB" sz="2000" dirty="0">
              <a:solidFill>
                <a:schemeClr val="accent6"/>
              </a:solidFill>
            </a:endParaRPr>
          </a:p>
        </p:txBody>
      </p:sp>
    </p:spTree>
    <p:extLst>
      <p:ext uri="{BB962C8B-B14F-4D97-AF65-F5344CB8AC3E}">
        <p14:creationId xmlns:p14="http://schemas.microsoft.com/office/powerpoint/2010/main" val="985157668"/>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5B41C75-3FEB-4D60-8CEE-44295642EDD0}"/>
              </a:ext>
            </a:extLst>
          </p:cNvPr>
          <p:cNvPicPr>
            <a:picLocks noChangeAspect="1"/>
          </p:cNvPicPr>
          <p:nvPr/>
        </p:nvPicPr>
        <p:blipFill>
          <a:blip r:embed="rId2"/>
          <a:stretch>
            <a:fillRect/>
          </a:stretch>
        </p:blipFill>
        <p:spPr>
          <a:xfrm>
            <a:off x="996484" y="1141741"/>
            <a:ext cx="7247924" cy="53836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539552" y="332656"/>
            <a:ext cx="8352928" cy="523220"/>
          </a:xfrm>
          <a:prstGeom prst="rect">
            <a:avLst/>
          </a:prstGeom>
          <a:noFill/>
        </p:spPr>
        <p:txBody>
          <a:bodyPr wrap="square" rtlCol="1">
            <a:spAutoFit/>
          </a:bodyPr>
          <a:lstStyle/>
          <a:p>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 and distribution after 30 years:</a:t>
            </a:r>
            <a:endParaRPr lang="ar-SA" sz="2800" b="1"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35545132"/>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1052"/>
            <a:ext cx="8640960" cy="523220"/>
          </a:xfrm>
          <a:prstGeom prst="rect">
            <a:avLst/>
          </a:prstGeom>
          <a:noFill/>
        </p:spPr>
        <p:txBody>
          <a:bodyPr wrap="square" rtlCol="1">
            <a:spAutoFit/>
          </a:bodyPr>
          <a:lstStyle/>
          <a:p>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 and distribution after 30 years:</a:t>
            </a:r>
            <a:endParaRPr lang="ar-SA" sz="2800" b="1"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Rectangle 2"/>
              <p:cNvSpPr/>
              <p:nvPr/>
            </p:nvSpPr>
            <p:spPr>
              <a:xfrm>
                <a:off x="228394" y="930784"/>
                <a:ext cx="9312157" cy="4367221"/>
              </a:xfrm>
              <a:prstGeom prst="rect">
                <a:avLst/>
              </a:prstGeom>
            </p:spPr>
            <p:txBody>
              <a:bodyPr wrap="square">
                <a:spAutoFit/>
              </a:bodyPr>
              <a:lstStyle/>
              <a:p>
                <a:pPr algn="l">
                  <a:spcBef>
                    <a:spcPts val="1200"/>
                  </a:spcBef>
                  <a:spcAft>
                    <a:spcPts val="1200"/>
                  </a:spcAft>
                </a:pPr>
                <a:r>
                  <a:rPr lang="en-US" dirty="0">
                    <a:solidFill>
                      <a:schemeClr val="tx1"/>
                    </a:solidFill>
                    <a:latin typeface="Times New Roman" panose="02020603050405020304" pitchFamily="18" charset="0"/>
                    <a:cs typeface="Times New Roman" panose="02020603050405020304" pitchFamily="18" charset="0"/>
                  </a:rPr>
                  <a:t>For population for fixed density area:</a:t>
                </a:r>
              </a:p>
              <a:p>
                <a:pPr algn="l">
                  <a:spcBef>
                    <a:spcPts val="1200"/>
                  </a:spcBef>
                  <a:spcAft>
                    <a:spcPts val="1200"/>
                  </a:spcAft>
                </a:pPr>
                <a:r>
                  <a:rPr lang="en-US" dirty="0">
                    <a:solidFill>
                      <a:schemeClr val="tx1"/>
                    </a:solidFill>
                    <a:latin typeface="Times New Roman" panose="02020603050405020304" pitchFamily="18" charset="0"/>
                    <a:cs typeface="Times New Roman" panose="02020603050405020304" pitchFamily="18" charset="0"/>
                  </a:rPr>
                  <a:t>. Population for fixed density area </a:t>
                </a:r>
                <a:r>
                  <a:rPr lang="en-US" sz="20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f>
                      <m:fPr>
                        <m:ctrlPr>
                          <a:rPr lang="en-GB" sz="2000" i="1">
                            <a:solidFill>
                              <a:schemeClr val="tx1"/>
                            </a:solidFill>
                            <a:latin typeface="Cambria Math" panose="02040503050406030204" pitchFamily="18" charset="0"/>
                          </a:rPr>
                        </m:ctrlPr>
                      </m:fPr>
                      <m:num>
                        <m:r>
                          <m:rPr>
                            <m:sty m:val="p"/>
                          </m:rPr>
                          <a:rPr lang="en-US" sz="2000">
                            <a:solidFill>
                              <a:schemeClr val="tx1"/>
                            </a:solidFill>
                            <a:latin typeface="Cambria Math"/>
                          </a:rPr>
                          <m:t>area</m:t>
                        </m:r>
                        <m:r>
                          <a:rPr lang="en-US" sz="2000">
                            <a:solidFill>
                              <a:schemeClr val="tx1"/>
                            </a:solidFill>
                            <a:latin typeface="Cambria Math"/>
                          </a:rPr>
                          <m:t> </m:t>
                        </m:r>
                        <m:r>
                          <m:rPr>
                            <m:sty m:val="p"/>
                          </m:rPr>
                          <a:rPr lang="en-US" sz="2000">
                            <a:solidFill>
                              <a:schemeClr val="tx1"/>
                            </a:solidFill>
                            <a:latin typeface="Cambria Math"/>
                          </a:rPr>
                          <m:t>of</m:t>
                        </m:r>
                        <m:r>
                          <a:rPr lang="en-US" sz="2000">
                            <a:solidFill>
                              <a:schemeClr val="tx1"/>
                            </a:solidFill>
                            <a:latin typeface="Cambria Math"/>
                          </a:rPr>
                          <m:t> </m:t>
                        </m:r>
                        <m:r>
                          <m:rPr>
                            <m:sty m:val="p"/>
                          </m:rPr>
                          <a:rPr lang="en-US" sz="2000" b="0" i="0" smtClean="0">
                            <a:solidFill>
                              <a:schemeClr val="tx1"/>
                            </a:solidFill>
                            <a:latin typeface="Cambria Math"/>
                          </a:rPr>
                          <m:t>the</m:t>
                        </m:r>
                        <m:r>
                          <a:rPr lang="en-US" sz="2000" b="0" i="0" smtClean="0">
                            <a:solidFill>
                              <a:schemeClr val="tx1"/>
                            </a:solidFill>
                            <a:latin typeface="Cambria Math"/>
                          </a:rPr>
                          <m:t> </m:t>
                        </m:r>
                        <m:r>
                          <m:rPr>
                            <m:sty m:val="p"/>
                          </m:rPr>
                          <a:rPr lang="en-US" sz="2000">
                            <a:solidFill>
                              <a:schemeClr val="tx1"/>
                            </a:solidFill>
                            <a:latin typeface="Cambria Math"/>
                          </a:rPr>
                          <m:t>building</m:t>
                        </m:r>
                        <m:r>
                          <m:rPr>
                            <m:sty m:val="p"/>
                          </m:rPr>
                          <a:rPr lang="en-US" sz="2000" b="0" i="0" smtClean="0">
                            <a:solidFill>
                              <a:schemeClr val="tx1"/>
                            </a:solidFill>
                            <a:latin typeface="Cambria Math"/>
                          </a:rPr>
                          <m:t>s</m:t>
                        </m:r>
                        <m:r>
                          <a:rPr lang="en-US" sz="2000" b="0" i="0" smtClean="0">
                            <a:solidFill>
                              <a:schemeClr val="tx1"/>
                            </a:solidFill>
                            <a:latin typeface="Cambria Math"/>
                          </a:rPr>
                          <m:t> </m:t>
                        </m:r>
                        <m:r>
                          <m:rPr>
                            <m:sty m:val="p"/>
                          </m:rPr>
                          <a:rPr lang="en-US" sz="2000" b="0" i="0" smtClean="0">
                            <a:solidFill>
                              <a:schemeClr val="tx1"/>
                            </a:solidFill>
                            <a:latin typeface="Cambria Math"/>
                          </a:rPr>
                          <m:t>in</m:t>
                        </m:r>
                        <m:r>
                          <a:rPr lang="en-US" sz="2000" b="0" i="0" smtClean="0">
                            <a:solidFill>
                              <a:schemeClr val="tx1"/>
                            </a:solidFill>
                            <a:latin typeface="Cambria Math"/>
                          </a:rPr>
                          <m:t> </m:t>
                        </m:r>
                        <m:r>
                          <m:rPr>
                            <m:sty m:val="p"/>
                          </m:rPr>
                          <a:rPr lang="en-US" sz="2000" b="0" i="0" smtClean="0">
                            <a:solidFill>
                              <a:schemeClr val="tx1"/>
                            </a:solidFill>
                            <a:latin typeface="Cambria Math"/>
                          </a:rPr>
                          <m:t>the</m:t>
                        </m:r>
                        <m:r>
                          <a:rPr lang="en-US" sz="2000" b="0" i="0" smtClean="0">
                            <a:solidFill>
                              <a:schemeClr val="tx1"/>
                            </a:solidFill>
                            <a:latin typeface="Cambria Math"/>
                          </a:rPr>
                          <m:t> </m:t>
                        </m:r>
                        <m:r>
                          <m:rPr>
                            <m:sty m:val="p"/>
                          </m:rPr>
                          <a:rPr lang="en-US" sz="2000">
                            <a:solidFill>
                              <a:schemeClr val="tx1"/>
                            </a:solidFill>
                            <a:latin typeface="Cambria Math"/>
                          </a:rPr>
                          <m:t>fixed</m:t>
                        </m:r>
                        <m:r>
                          <a:rPr lang="en-US" sz="2000">
                            <a:solidFill>
                              <a:schemeClr val="tx1"/>
                            </a:solidFill>
                            <a:latin typeface="Cambria Math"/>
                          </a:rPr>
                          <m:t> </m:t>
                        </m:r>
                        <m:r>
                          <m:rPr>
                            <m:sty m:val="p"/>
                          </m:rPr>
                          <a:rPr lang="en-US" sz="2000">
                            <a:solidFill>
                              <a:schemeClr val="tx1"/>
                            </a:solidFill>
                            <a:latin typeface="Cambria Math"/>
                          </a:rPr>
                          <m:t>area</m:t>
                        </m:r>
                      </m:num>
                      <m:den>
                        <m:r>
                          <m:rPr>
                            <m:sty m:val="p"/>
                          </m:rPr>
                          <a:rPr lang="en-US" sz="2000">
                            <a:solidFill>
                              <a:schemeClr val="tx1"/>
                            </a:solidFill>
                            <a:latin typeface="Cambria Math"/>
                          </a:rPr>
                          <m:t>total</m:t>
                        </m:r>
                        <m:r>
                          <a:rPr lang="en-US" sz="2000">
                            <a:solidFill>
                              <a:schemeClr val="tx1"/>
                            </a:solidFill>
                            <a:latin typeface="Cambria Math"/>
                          </a:rPr>
                          <m:t> </m:t>
                        </m:r>
                        <m:r>
                          <m:rPr>
                            <m:sty m:val="p"/>
                          </m:rPr>
                          <a:rPr lang="en-US" sz="2000">
                            <a:solidFill>
                              <a:schemeClr val="tx1"/>
                            </a:solidFill>
                            <a:latin typeface="Cambria Math"/>
                          </a:rPr>
                          <m:t>buldings</m:t>
                        </m:r>
                        <m:r>
                          <a:rPr lang="en-US" sz="2000">
                            <a:solidFill>
                              <a:schemeClr val="tx1"/>
                            </a:solidFill>
                            <a:latin typeface="Cambria Math"/>
                          </a:rPr>
                          <m:t> </m:t>
                        </m:r>
                        <m:r>
                          <m:rPr>
                            <m:sty m:val="p"/>
                          </m:rPr>
                          <a:rPr lang="en-US" sz="2000">
                            <a:solidFill>
                              <a:schemeClr val="tx1"/>
                            </a:solidFill>
                            <a:latin typeface="Cambria Math"/>
                          </a:rPr>
                          <m:t>area</m:t>
                        </m:r>
                        <m:r>
                          <a:rPr lang="en-US" sz="2000">
                            <a:solidFill>
                              <a:schemeClr val="tx1"/>
                            </a:solidFill>
                            <a:latin typeface="Cambria Math"/>
                          </a:rPr>
                          <m:t> </m:t>
                        </m:r>
                      </m:den>
                    </m:f>
                  </m:oMath>
                </a14:m>
                <a:r>
                  <a:rPr lang="en-US" dirty="0">
                    <a:solidFill>
                      <a:schemeClr val="tx1"/>
                    </a:solidFill>
                    <a:latin typeface="Times New Roman" panose="02020603050405020304" pitchFamily="18" charset="0"/>
                    <a:cs typeface="Times New Roman" panose="02020603050405020304" pitchFamily="18" charset="0"/>
                  </a:rPr>
                  <a:t> * Pop(2018)</a:t>
                </a:r>
              </a:p>
              <a:p>
                <a:pPr algn="ctr"/>
                <a14:m>
                  <m:oMath xmlns:m="http://schemas.openxmlformats.org/officeDocument/2006/math">
                    <m:r>
                      <a:rPr lang="en-US" sz="1600" b="0" i="1" smtClean="0">
                        <a:solidFill>
                          <a:schemeClr val="tx1"/>
                        </a:solidFill>
                        <a:latin typeface="Cambria Math"/>
                      </a:rPr>
                      <m:t>               </m:t>
                    </m:r>
                    <m:r>
                      <a:rPr lang="en-US" sz="1600" i="1" smtClean="0">
                        <a:solidFill>
                          <a:schemeClr val="tx1"/>
                        </a:solidFill>
                        <a:latin typeface="Cambria Math" panose="02040503050406030204" pitchFamily="18" charset="0"/>
                      </a:rPr>
                      <m:t>=</m:t>
                    </m:r>
                    <m:f>
                      <m:fPr>
                        <m:ctrlPr>
                          <a:rPr lang="en-US" sz="1600" i="1">
                            <a:solidFill>
                              <a:schemeClr val="tx1"/>
                            </a:solidFill>
                            <a:latin typeface="Cambria Math" panose="02040503050406030204" pitchFamily="18" charset="0"/>
                          </a:rPr>
                        </m:ctrlPr>
                      </m:fPr>
                      <m:num>
                        <m:r>
                          <a:rPr lang="en-US" sz="1600" i="1">
                            <a:solidFill>
                              <a:schemeClr val="tx1"/>
                            </a:solidFill>
                            <a:latin typeface="Cambria Math" panose="02040503050406030204" pitchFamily="18" charset="0"/>
                          </a:rPr>
                          <m:t>292628</m:t>
                        </m:r>
                      </m:num>
                      <m:den>
                        <m:r>
                          <a:rPr lang="en-US" sz="1600" i="1">
                            <a:solidFill>
                              <a:schemeClr val="tx1"/>
                            </a:solidFill>
                            <a:latin typeface="Cambria Math" panose="02040503050406030204" pitchFamily="18" charset="0"/>
                          </a:rPr>
                          <m:t>338291</m:t>
                        </m:r>
                      </m:den>
                    </m:f>
                    <m:r>
                      <a:rPr lang="en-US" sz="1600" i="1">
                        <a:solidFill>
                          <a:schemeClr val="tx1"/>
                        </a:solidFill>
                        <a:latin typeface="Cambria Math" panose="02040503050406030204" pitchFamily="18" charset="0"/>
                      </a:rPr>
                      <m:t>×</m:t>
                    </m:r>
                    <m:r>
                      <a:rPr lang="en-US" sz="1600" i="1">
                        <a:solidFill>
                          <a:schemeClr val="tx1"/>
                        </a:solidFill>
                        <a:latin typeface="Cambria Math" panose="02040503050406030204" pitchFamily="18" charset="0"/>
                      </a:rPr>
                      <m:t>10733</m:t>
                    </m:r>
                  </m:oMath>
                </a14:m>
                <a:r>
                  <a:rPr lang="en-US" sz="1600" dirty="0">
                    <a:solidFill>
                      <a:schemeClr val="tx1"/>
                    </a:solidFill>
                  </a:rPr>
                  <a:t>= 9284 capita</a:t>
                </a:r>
                <a:endParaRPr lang="ar-SA" sz="1600" dirty="0">
                  <a:solidFill>
                    <a:schemeClr val="tx1"/>
                  </a:solidFill>
                  <a:latin typeface="Times New Roman" panose="02020603050405020304" pitchFamily="18" charset="0"/>
                  <a:cs typeface="Times New Roman" panose="02020603050405020304" pitchFamily="18" charset="0"/>
                </a:endParaRPr>
              </a:p>
              <a:p>
                <a:pPr algn="l"/>
                <a14:m>
                  <m:oMathPara xmlns:m="http://schemas.openxmlformats.org/officeDocument/2006/math">
                    <m:oMathParaPr>
                      <m:jc m:val="left"/>
                    </m:oMathParaPr>
                    <m:oMath xmlns:m="http://schemas.openxmlformats.org/officeDocument/2006/math">
                      <m:r>
                        <a:rPr lang="en-US" b="0" i="1" smtClean="0">
                          <a:solidFill>
                            <a:schemeClr val="tx1"/>
                          </a:solidFill>
                          <a:latin typeface="Cambria Math"/>
                        </a:rPr>
                        <m:t>𝑇</m:t>
                      </m:r>
                      <m:r>
                        <a:rPr lang="en-US" i="1">
                          <a:solidFill>
                            <a:schemeClr val="tx1"/>
                          </a:solidFill>
                          <a:latin typeface="Cambria Math" panose="02040503050406030204" pitchFamily="18" charset="0"/>
                        </a:rPr>
                        <m:t>𝑜𝑡𝑎𝑙</m:t>
                      </m:r>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𝑑𝑒𝑚𝑎𝑛𝑑</m:t>
                      </m:r>
                      <m:r>
                        <a:rPr lang="en-US" b="0" i="1" smtClean="0">
                          <a:solidFill>
                            <a:schemeClr val="tx1"/>
                          </a:solidFill>
                          <a:latin typeface="Cambria Math"/>
                        </a:rPr>
                        <m:t>=</m:t>
                      </m:r>
                      <m:r>
                        <a:rPr lang="en-US" b="0" i="1" smtClean="0">
                          <a:solidFill>
                            <a:schemeClr val="tx1"/>
                          </a:solidFill>
                          <a:latin typeface="Cambria Math"/>
                        </a:rPr>
                        <m:t>𝑃𝑜𝑝</m:t>
                      </m:r>
                      <m:r>
                        <a:rPr lang="en-US" b="0" i="1" smtClean="0">
                          <a:solidFill>
                            <a:schemeClr val="tx1"/>
                          </a:solidFill>
                          <a:latin typeface="Cambria Math"/>
                        </a:rPr>
                        <m:t> </m:t>
                      </m:r>
                      <m:r>
                        <a:rPr lang="en-US" b="0" i="1" smtClean="0">
                          <a:solidFill>
                            <a:schemeClr val="tx1"/>
                          </a:solidFill>
                          <a:latin typeface="Cambria Math"/>
                        </a:rPr>
                        <m:t>𝑓𝑜𝑟</m:t>
                      </m:r>
                      <m:r>
                        <a:rPr lang="en-US" b="0" i="1" smtClean="0">
                          <a:solidFill>
                            <a:schemeClr val="tx1"/>
                          </a:solidFill>
                          <a:latin typeface="Cambria Math"/>
                        </a:rPr>
                        <m:t> </m:t>
                      </m:r>
                      <m:r>
                        <a:rPr lang="en-US" b="0" i="1" smtClean="0">
                          <a:solidFill>
                            <a:schemeClr val="tx1"/>
                          </a:solidFill>
                          <a:latin typeface="Cambria Math"/>
                        </a:rPr>
                        <m:t>𝑓𝑖𝑥𝑒𝑑</m:t>
                      </m:r>
                      <m:r>
                        <a:rPr lang="en-US" b="0" i="1" smtClean="0">
                          <a:solidFill>
                            <a:schemeClr val="tx1"/>
                          </a:solidFill>
                          <a:latin typeface="Cambria Math"/>
                        </a:rPr>
                        <m:t> </m:t>
                      </m:r>
                      <m:r>
                        <a:rPr lang="en-US" b="0" i="1" smtClean="0">
                          <a:solidFill>
                            <a:schemeClr val="tx1"/>
                          </a:solidFill>
                          <a:latin typeface="Cambria Math"/>
                        </a:rPr>
                        <m:t>𝑎𝑟𝑒𝑎</m:t>
                      </m:r>
                      <m:r>
                        <a:rPr lang="en-US" b="0" i="1" smtClean="0">
                          <a:solidFill>
                            <a:schemeClr val="tx1"/>
                          </a:solidFill>
                          <a:latin typeface="Cambria Math"/>
                        </a:rPr>
                        <m:t> ∗</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a:rPr>
                            <m:t>𝑙</m:t>
                          </m:r>
                        </m:num>
                        <m:den>
                          <m:r>
                            <a:rPr lang="en-US" b="0" i="1" smtClean="0">
                              <a:solidFill>
                                <a:schemeClr val="tx1"/>
                              </a:solidFill>
                              <a:latin typeface="Cambria Math"/>
                            </a:rPr>
                            <m:t>𝑐</m:t>
                          </m:r>
                          <m:r>
                            <a:rPr lang="en-US" b="0" i="1" smtClean="0">
                              <a:solidFill>
                                <a:schemeClr val="tx1"/>
                              </a:solidFill>
                              <a:latin typeface="Cambria Math"/>
                            </a:rPr>
                            <m:t>.</m:t>
                          </m:r>
                          <m:r>
                            <a:rPr lang="en-US" b="0" i="1" smtClean="0">
                              <a:solidFill>
                                <a:schemeClr val="tx1"/>
                              </a:solidFill>
                              <a:latin typeface="Cambria Math"/>
                            </a:rPr>
                            <m:t>𝑑</m:t>
                          </m:r>
                        </m:den>
                      </m:f>
                    </m:oMath>
                  </m:oMathPara>
                </a14:m>
                <a:endParaRPr lang="ar-AE" b="0" i="1" dirty="0">
                  <a:solidFill>
                    <a:schemeClr val="tx1"/>
                  </a:solidFill>
                  <a:latin typeface="Cambria Math" panose="02040503050406030204" pitchFamily="18" charset="0"/>
                </a:endParaRPr>
              </a:p>
              <a:p>
                <a:pPr algn="l"/>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9284</m:t>
                    </m:r>
                    <m:r>
                      <a:rPr lang="en-US" i="1">
                        <a:latin typeface="Cambria Math" panose="02040503050406030204" pitchFamily="18" charset="0"/>
                      </a:rPr>
                      <m:t>×</m:t>
                    </m:r>
                    <m:r>
                      <a:rPr lang="en-US" i="1">
                        <a:latin typeface="Cambria Math" panose="02040503050406030204" pitchFamily="18" charset="0"/>
                      </a:rPr>
                      <m:t>165</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1536</m:t>
                    </m:r>
                    <m:r>
                      <a:rPr lang="en-US" b="0" i="1" smtClean="0">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 </m:t>
                    </m:r>
                    <m:r>
                      <a:rPr lang="en-US" b="0" i="1" smtClean="0">
                        <a:latin typeface="Cambria Math" panose="02040503050406030204" pitchFamily="18" charset="0"/>
                      </a:rPr>
                      <m:t>𝑚</m:t>
                    </m:r>
                    <m:r>
                      <a:rPr lang="en-US" b="0" i="1" smtClean="0">
                        <a:latin typeface="Cambria Math" panose="02040503050406030204" pitchFamily="18" charset="0"/>
                      </a:rPr>
                      <m:t>3</m:t>
                    </m:r>
                    <m:r>
                      <a:rPr lang="en-US" b="0" i="1" smtClean="0">
                        <a:latin typeface="Cambria Math" panose="02040503050406030204" pitchFamily="18" charset="0"/>
                      </a:rPr>
                      <m:t>/</m:t>
                    </m:r>
                    <m:r>
                      <a:rPr lang="en-US" b="0" i="1" smtClean="0">
                        <a:latin typeface="Cambria Math" panose="02040503050406030204" pitchFamily="18" charset="0"/>
                      </a:rPr>
                      <m:t>𝑑</m:t>
                    </m:r>
                  </m:oMath>
                </a14:m>
                <a:r>
                  <a:rPr lang="ar-SA"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a:p>
                <a:pPr lvl="0" algn="l">
                  <a:spcBef>
                    <a:spcPts val="1200"/>
                  </a:spcBef>
                  <a:spcAft>
                    <a:spcPts val="1200"/>
                  </a:spcAft>
                </a:pPr>
                <a14:m>
                  <m:oMath xmlns:m="http://schemas.openxmlformats.org/officeDocument/2006/math">
                    <m:r>
                      <a:rPr lang="en-US" sz="1600" i="1">
                        <a:solidFill>
                          <a:schemeClr val="tx1"/>
                        </a:solidFill>
                        <a:latin typeface="Cambria Math" panose="02040503050406030204" pitchFamily="18" charset="0"/>
                      </a:rPr>
                      <m:t>𝐷𝑒𝑚𝑎𝑛𝑑</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𝑜𝑛</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𝑒𝑎𝑐</m:t>
                    </m:r>
                    <m:r>
                      <a:rPr lang="en-US" sz="1600" i="1">
                        <a:solidFill>
                          <a:schemeClr val="tx1"/>
                        </a:solidFill>
                        <a:latin typeface="Cambria Math" panose="02040503050406030204" pitchFamily="18" charset="0"/>
                      </a:rPr>
                      <m:t>h</m:t>
                    </m:r>
                    <m:r>
                      <a:rPr lang="en-US" sz="1600" i="1">
                        <a:solidFill>
                          <a:schemeClr val="tx1"/>
                        </a:solidFill>
                        <a:latin typeface="Cambria Math" panose="02040503050406030204" pitchFamily="18" charset="0"/>
                      </a:rPr>
                      <m:t> </m:t>
                    </m:r>
                    <m:r>
                      <m:rPr>
                        <m:sty m:val="p"/>
                      </m:rPr>
                      <a:rPr lang="en-US" sz="1600">
                        <a:solidFill>
                          <a:schemeClr val="tx1"/>
                        </a:solidFill>
                        <a:latin typeface="Cambria Math" panose="02040503050406030204" pitchFamily="18" charset="0"/>
                      </a:rPr>
                      <m:t>junctio</m:t>
                    </m:r>
                    <m:r>
                      <a:rPr lang="en-US" sz="1600" b="0" i="1" smtClean="0">
                        <a:solidFill>
                          <a:schemeClr val="tx1"/>
                        </a:solidFill>
                        <a:latin typeface="Cambria Math"/>
                      </a:rPr>
                      <m:t>𝑛</m:t>
                    </m:r>
                    <m:r>
                      <a:rPr lang="en-US" sz="1600" i="1">
                        <a:solidFill>
                          <a:schemeClr val="tx1"/>
                        </a:solidFill>
                        <a:latin typeface="Cambria Math" panose="02040503050406030204" pitchFamily="18" charset="0"/>
                      </a:rPr>
                      <m:t>=</m:t>
                    </m:r>
                    <m:f>
                      <m:fPr>
                        <m:ctrlPr>
                          <a:rPr lang="en-US" sz="1600" i="1">
                            <a:solidFill>
                              <a:schemeClr val="tx1"/>
                            </a:solidFill>
                            <a:latin typeface="Cambria Math" panose="02040503050406030204" pitchFamily="18" charset="0"/>
                          </a:rPr>
                        </m:ctrlPr>
                      </m:fPr>
                      <m:num>
                        <m:r>
                          <a:rPr lang="en-US" sz="1600" i="1">
                            <a:solidFill>
                              <a:schemeClr val="tx1"/>
                            </a:solidFill>
                            <a:latin typeface="Cambria Math" panose="02040503050406030204" pitchFamily="18" charset="0"/>
                          </a:rPr>
                          <m:t>𝑎𝑟𝑒𝑎</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𝑜𝑓</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𝑏𝑢𝑖𝑙𝑑𝑖𝑛𝑔𝑠</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𝑠𝑒𝑟𝑣𝑒𝑑</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𝑏𝑦</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𝑡</m:t>
                        </m:r>
                        <m:r>
                          <a:rPr lang="en-US" sz="1600" i="1">
                            <a:solidFill>
                              <a:schemeClr val="tx1"/>
                            </a:solidFill>
                            <a:latin typeface="Cambria Math" panose="02040503050406030204" pitchFamily="18" charset="0"/>
                          </a:rPr>
                          <m:t>h</m:t>
                        </m:r>
                        <m:r>
                          <a:rPr lang="en-US" sz="1600" i="1">
                            <a:solidFill>
                              <a:schemeClr val="tx1"/>
                            </a:solidFill>
                            <a:latin typeface="Cambria Math" panose="02040503050406030204" pitchFamily="18" charset="0"/>
                          </a:rPr>
                          <m:t>𝑒𝑗𝑢𝑛𝑐𝑡𝑖𝑜𝑛</m:t>
                        </m:r>
                        <m:r>
                          <a:rPr lang="en-US" sz="1600" i="1">
                            <a:solidFill>
                              <a:schemeClr val="tx1"/>
                            </a:solidFill>
                            <a:latin typeface="Cambria Math" panose="02040503050406030204" pitchFamily="18" charset="0"/>
                          </a:rPr>
                          <m:t> </m:t>
                        </m:r>
                      </m:num>
                      <m:den>
                        <m:r>
                          <a:rPr lang="en-US" sz="1600" i="1">
                            <a:solidFill>
                              <a:schemeClr val="tx1"/>
                            </a:solidFill>
                            <a:latin typeface="Cambria Math" panose="02040503050406030204" pitchFamily="18" charset="0"/>
                          </a:rPr>
                          <m:t>𝑡𝑜𝑡𝑎𝑙</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𝑎𝑟𝑒𝑎</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𝑜𝑔</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𝑏𝑢𝑖𝑙𝑑𝑖𝑛𝑔𝑠</m:t>
                        </m:r>
                      </m:den>
                    </m:f>
                    <m:r>
                      <a:rPr lang="en-US" sz="1600" i="1">
                        <a:solidFill>
                          <a:schemeClr val="tx1"/>
                        </a:solidFill>
                        <a:latin typeface="Cambria Math" panose="02040503050406030204" pitchFamily="18" charset="0"/>
                      </a:rPr>
                      <m:t>×</m:t>
                    </m:r>
                    <m:r>
                      <a:rPr lang="en-US" sz="1600" i="1">
                        <a:solidFill>
                          <a:schemeClr val="tx1"/>
                        </a:solidFill>
                        <a:latin typeface="Cambria Math" panose="02040503050406030204" pitchFamily="18" charset="0"/>
                      </a:rPr>
                      <m:t>𝑡𝑜𝑡𝑎𝑙</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𝑑𝑒𝑚𝑎𝑛𝑑</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𝑖𝑛</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𝑓𝑖𝑥𝑒𝑑</m:t>
                    </m:r>
                    <m:r>
                      <a:rPr lang="en-US" sz="1600" i="1">
                        <a:solidFill>
                          <a:schemeClr val="tx1"/>
                        </a:solidFill>
                        <a:latin typeface="Cambria Math" panose="02040503050406030204" pitchFamily="18" charset="0"/>
                      </a:rPr>
                      <m:t> </m:t>
                    </m:r>
                    <m:r>
                      <a:rPr lang="en-US" sz="1600" i="1">
                        <a:solidFill>
                          <a:schemeClr val="tx1"/>
                        </a:solidFill>
                        <a:latin typeface="Cambria Math" panose="02040503050406030204" pitchFamily="18" charset="0"/>
                      </a:rPr>
                      <m:t>𝑎𝑟𝑒𝑎</m:t>
                    </m:r>
                    <m:r>
                      <a:rPr lang="ar-SA" sz="1600" b="0" i="1" smtClean="0">
                        <a:solidFill>
                          <a:schemeClr val="tx1"/>
                        </a:solidFill>
                        <a:latin typeface="Cambria Math"/>
                      </a:rPr>
                      <m:t>.</m:t>
                    </m:r>
                  </m:oMath>
                </a14:m>
                <a:r>
                  <a:rPr lang="ar-SA" sz="1600" dirty="0">
                    <a:solidFill>
                      <a:schemeClr val="tx1"/>
                    </a:solidFill>
                    <a:latin typeface="Times New Roman" panose="02020603050405020304" pitchFamily="18" charset="0"/>
                    <a:cs typeface="Times New Roman" panose="02020603050405020304" pitchFamily="18" charset="0"/>
                  </a:rPr>
                  <a:t>                </a:t>
                </a:r>
                <a:endParaRPr lang="en-US" sz="1600" dirty="0">
                  <a:solidFill>
                    <a:schemeClr val="tx1"/>
                  </a:solidFill>
                  <a:latin typeface="Times New Roman" panose="02020603050405020304" pitchFamily="18" charset="0"/>
                  <a:cs typeface="Times New Roman" panose="02020603050405020304" pitchFamily="18" charset="0"/>
                </a:endParaRPr>
              </a:p>
              <a:p>
                <a:pPr lvl="0" algn="l">
                  <a:spcBef>
                    <a:spcPts val="1200"/>
                  </a:spcBef>
                  <a:spcAft>
                    <a:spcPts val="1200"/>
                  </a:spcAft>
                </a:pPr>
                <a:r>
                  <a:rPr lang="en-US" sz="2000" dirty="0">
                    <a:solidFill>
                      <a:schemeClr val="tx1"/>
                    </a:solidFill>
                    <a:latin typeface="Times New Roman" panose="02020603050405020304" pitchFamily="18" charset="0"/>
                    <a:cs typeface="Times New Roman" panose="02020603050405020304" pitchFamily="18" charset="0"/>
                  </a:rPr>
                  <a:t>One sample calculation for junction 100</a:t>
                </a:r>
                <a:endParaRPr lang="en-GB" sz="2000" dirty="0">
                  <a:solidFill>
                    <a:schemeClr val="tx1"/>
                  </a:solidFill>
                  <a:latin typeface="Times New Roman" panose="02020603050405020304" pitchFamily="18" charset="0"/>
                  <a:cs typeface="Times New Roman" panose="02020603050405020304" pitchFamily="18" charset="0"/>
                </a:endParaRPr>
              </a:p>
              <a:p>
                <a:pPr algn="l">
                  <a:spcBef>
                    <a:spcPts val="1200"/>
                  </a:spcBef>
                  <a:spcAft>
                    <a:spcPts val="1200"/>
                  </a:spcAft>
                </a:pPr>
                <a:r>
                  <a:rPr lang="en-US" sz="20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r>
                      <a:rPr lang="en-US" i="1">
                        <a:solidFill>
                          <a:schemeClr val="tx1"/>
                        </a:solidFill>
                        <a:latin typeface="Cambria Math" panose="02040503050406030204" pitchFamily="18" charset="0"/>
                      </a:rPr>
                      <m:t>𝐷𝑒𝑚𝑎𝑛𝑑</m:t>
                    </m:r>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𝑜𝑛</m:t>
                    </m:r>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𝑒𝑎𝑐</m:t>
                    </m:r>
                    <m:r>
                      <a:rPr lang="en-US" i="1">
                        <a:solidFill>
                          <a:schemeClr val="tx1"/>
                        </a:solidFill>
                        <a:latin typeface="Cambria Math" panose="02040503050406030204" pitchFamily="18" charset="0"/>
                      </a:rPr>
                      <m:t>h</m:t>
                    </m:r>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𝑗𝑜𝑖𝑛𝑡</m:t>
                    </m:r>
                    <m:r>
                      <a:rPr lang="en-US" i="1">
                        <a:solidFill>
                          <a:schemeClr val="tx1"/>
                        </a:solidFill>
                        <a:latin typeface="Cambria Math" panose="02040503050406030204" pitchFamily="18" charset="0"/>
                      </a:rPr>
                      <m:t>=</m:t>
                    </m:r>
                    <m:f>
                      <m:fPr>
                        <m:ctrlPr>
                          <a:rPr lang="en-US" i="1">
                            <a:solidFill>
                              <a:schemeClr val="tx1"/>
                            </a:solidFill>
                            <a:latin typeface="Cambria Math" panose="02040503050406030204" pitchFamily="18" charset="0"/>
                          </a:rPr>
                        </m:ctrlPr>
                      </m:fPr>
                      <m:num>
                        <m:r>
                          <a:rPr lang="en-US" i="1">
                            <a:solidFill>
                              <a:schemeClr val="tx1"/>
                            </a:solidFill>
                            <a:latin typeface="Cambria Math" panose="02040503050406030204" pitchFamily="18" charset="0"/>
                          </a:rPr>
                          <m:t>588</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01</m:t>
                        </m:r>
                      </m:num>
                      <m:den>
                        <m:r>
                          <a:rPr lang="en-US" i="1">
                            <a:solidFill>
                              <a:schemeClr val="tx1"/>
                            </a:solidFill>
                            <a:latin typeface="Cambria Math" panose="02040503050406030204" pitchFamily="18" charset="0"/>
                          </a:rPr>
                          <m:t>338291</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57</m:t>
                        </m:r>
                      </m:den>
                    </m:f>
                    <m:r>
                      <a:rPr lang="en-US" i="1">
                        <a:solidFill>
                          <a:schemeClr val="tx1"/>
                        </a:solidFill>
                        <a:latin typeface="Cambria Math" panose="02040503050406030204" pitchFamily="18" charset="0"/>
                      </a:rPr>
                      <m:t>×</m:t>
                    </m:r>
                    <m:r>
                      <a:rPr lang="en-US" b="0" i="1" smtClean="0">
                        <a:solidFill>
                          <a:schemeClr val="tx1"/>
                        </a:solidFill>
                        <a:latin typeface="Cambria Math"/>
                      </a:rPr>
                      <m:t>1536</m:t>
                    </m:r>
                    <m:r>
                      <a:rPr lang="en-US" b="0" i="1" smtClean="0">
                        <a:solidFill>
                          <a:schemeClr val="tx1"/>
                        </a:solidFill>
                        <a:latin typeface="Cambria Math" panose="02040503050406030204" pitchFamily="18" charset="0"/>
                      </a:rPr>
                      <m:t>.</m:t>
                    </m:r>
                    <m:r>
                      <a:rPr lang="en-US" b="0" i="1" smtClean="0">
                        <a:solidFill>
                          <a:schemeClr val="tx1"/>
                        </a:solidFill>
                        <a:latin typeface="Cambria Math"/>
                      </a:rPr>
                      <m:t>5</m:t>
                    </m:r>
                    <m:r>
                      <a:rPr lang="en-US" i="1" smtClean="0">
                        <a:solidFill>
                          <a:schemeClr val="tx1"/>
                        </a:solidFill>
                        <a:latin typeface="Cambria Math" panose="02040503050406030204" pitchFamily="18" charset="0"/>
                      </a:rPr>
                      <m:t>=</m:t>
                    </m:r>
                    <m:r>
                      <m:rPr>
                        <m:nor/>
                      </m:rPr>
                      <a:rPr lang="en-US">
                        <a:solidFill>
                          <a:schemeClr val="tx1"/>
                        </a:solidFill>
                      </a:rPr>
                      <m:t>2</m:t>
                    </m:r>
                    <m:r>
                      <m:rPr>
                        <m:nor/>
                      </m:rPr>
                      <a:rPr lang="en-US" b="0" i="0" smtClean="0">
                        <a:solidFill>
                          <a:schemeClr val="tx1"/>
                        </a:solidFill>
                      </a:rPr>
                      <m:t>.</m:t>
                    </m:r>
                    <m:r>
                      <m:rPr>
                        <m:nor/>
                      </m:rPr>
                      <a:rPr lang="en-US">
                        <a:solidFill>
                          <a:schemeClr val="tx1"/>
                        </a:solidFill>
                      </a:rPr>
                      <m:t>67 </m:t>
                    </m:r>
                    <m:r>
                      <a:rPr lang="en-US" b="0" i="1" smtClean="0">
                        <a:solidFill>
                          <a:schemeClr val="tx1"/>
                        </a:solidFill>
                        <a:latin typeface="Cambria Math" panose="02040503050406030204" pitchFamily="18" charset="0"/>
                      </a:rPr>
                      <m:t>𝑚</m:t>
                    </m:r>
                    <m:r>
                      <a:rPr lang="en-US" b="0" i="1" smtClean="0">
                        <a:solidFill>
                          <a:schemeClr val="tx1"/>
                        </a:solidFill>
                        <a:latin typeface="Cambria Math" panose="02040503050406030204" pitchFamily="18" charset="0"/>
                      </a:rPr>
                      <m:t>3</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𝑑</m:t>
                    </m:r>
                  </m:oMath>
                </a14:m>
                <a:endParaRPr lang="en-GB" dirty="0">
                  <a:solidFill>
                    <a:schemeClr val="tx1"/>
                  </a:solidFill>
                  <a:latin typeface="Times New Roman" pitchFamily="18" charset="0"/>
                  <a:cs typeface="Times New Roman" pitchFamily="18"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228394" y="930784"/>
                <a:ext cx="9312157" cy="4367221"/>
              </a:xfrm>
              <a:prstGeom prst="rect">
                <a:avLst/>
              </a:prstGeom>
              <a:blipFill>
                <a:blip r:embed="rId2"/>
                <a:stretch>
                  <a:fillRect l="-654" t="-838" r="-131"/>
                </a:stretch>
              </a:blipFill>
            </p:spPr>
            <p:txBody>
              <a:bodyPr/>
              <a:lstStyle/>
              <a:p>
                <a:r>
                  <a:rPr lang="en-US">
                    <a:noFill/>
                  </a:rPr>
                  <a:t> </a:t>
                </a:r>
              </a:p>
            </p:txBody>
          </p:sp>
        </mc:Fallback>
      </mc:AlternateContent>
      <p:graphicFrame>
        <p:nvGraphicFramePr>
          <p:cNvPr id="4" name="Table 3">
            <a:extLst>
              <a:ext uri="{FF2B5EF4-FFF2-40B4-BE49-F238E27FC236}">
                <a16:creationId xmlns:a16="http://schemas.microsoft.com/office/drawing/2014/main" id="{9DDB03EE-8B51-4597-8B2B-D14D6D1D9406}"/>
              </a:ext>
            </a:extLst>
          </p:cNvPr>
          <p:cNvGraphicFramePr>
            <a:graphicFrameLocks noGrp="1"/>
          </p:cNvGraphicFramePr>
          <p:nvPr>
            <p:extLst>
              <p:ext uri="{D42A27DB-BD31-4B8C-83A1-F6EECF244321}">
                <p14:modId xmlns:p14="http://schemas.microsoft.com/office/powerpoint/2010/main" val="2745489340"/>
              </p:ext>
            </p:extLst>
          </p:nvPr>
        </p:nvGraphicFramePr>
        <p:xfrm>
          <a:off x="1165515" y="5269739"/>
          <a:ext cx="6309929" cy="1504532"/>
        </p:xfrm>
        <a:graphic>
          <a:graphicData uri="http://schemas.openxmlformats.org/drawingml/2006/table">
            <a:tbl>
              <a:tblPr firstRow="1" firstCol="1" bandRow="1">
                <a:tableStyleId>{21E4AEA4-8DFA-4A89-87EB-49C32662AFE0}</a:tableStyleId>
              </a:tblPr>
              <a:tblGrid>
                <a:gridCol w="1275411">
                  <a:extLst>
                    <a:ext uri="{9D8B030D-6E8A-4147-A177-3AD203B41FA5}">
                      <a16:colId xmlns:a16="http://schemas.microsoft.com/office/drawing/2014/main" val="2863539818"/>
                    </a:ext>
                  </a:extLst>
                </a:gridCol>
                <a:gridCol w="1517068">
                  <a:extLst>
                    <a:ext uri="{9D8B030D-6E8A-4147-A177-3AD203B41FA5}">
                      <a16:colId xmlns:a16="http://schemas.microsoft.com/office/drawing/2014/main" val="1040030255"/>
                    </a:ext>
                  </a:extLst>
                </a:gridCol>
                <a:gridCol w="1758725">
                  <a:extLst>
                    <a:ext uri="{9D8B030D-6E8A-4147-A177-3AD203B41FA5}">
                      <a16:colId xmlns:a16="http://schemas.microsoft.com/office/drawing/2014/main" val="1600189561"/>
                    </a:ext>
                  </a:extLst>
                </a:gridCol>
                <a:gridCol w="1758725">
                  <a:extLst>
                    <a:ext uri="{9D8B030D-6E8A-4147-A177-3AD203B41FA5}">
                      <a16:colId xmlns:a16="http://schemas.microsoft.com/office/drawing/2014/main" val="1414495168"/>
                    </a:ext>
                  </a:extLst>
                </a:gridCol>
              </a:tblGrid>
              <a:tr h="401063">
                <a:tc>
                  <a:txBody>
                    <a:bodyPr/>
                    <a:lstStyle/>
                    <a:p>
                      <a:pPr marL="0" marR="0" algn="ctr">
                        <a:lnSpc>
                          <a:spcPct val="150000"/>
                        </a:lnSpc>
                        <a:spcBef>
                          <a:spcPts val="0"/>
                        </a:spcBef>
                        <a:spcAft>
                          <a:spcPts val="600"/>
                        </a:spcAft>
                      </a:pPr>
                      <a:r>
                        <a:rPr lang="en-US" sz="1100" dirty="0">
                          <a:effectLst/>
                        </a:rPr>
                        <a:t>Label</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Area (m</a:t>
                      </a:r>
                      <a:r>
                        <a:rPr lang="en-US" sz="1100" baseline="30000" dirty="0">
                          <a:effectLst/>
                        </a:rPr>
                        <a:t>2</a:t>
                      </a:r>
                      <a:r>
                        <a:rPr lang="en-US" sz="1100" dirty="0">
                          <a:effectLst/>
                        </a:rPr>
                        <a:t>)</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Area fraction</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Demand</a:t>
                      </a:r>
                      <a:r>
                        <a:rPr lang="en-US" sz="1100" baseline="0" dirty="0">
                          <a:effectLst/>
                        </a:rPr>
                        <a:t> </a:t>
                      </a:r>
                      <a:r>
                        <a:rPr lang="en-US" sz="1100" dirty="0">
                          <a:effectLst/>
                        </a:rPr>
                        <a:t>(l/d)</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39982451"/>
                  </a:ext>
                </a:extLst>
              </a:tr>
              <a:tr h="367823">
                <a:tc>
                  <a:txBody>
                    <a:bodyPr/>
                    <a:lstStyle/>
                    <a:p>
                      <a:pPr marL="0" marR="0" algn="ctr">
                        <a:lnSpc>
                          <a:spcPct val="150000"/>
                        </a:lnSpc>
                        <a:spcBef>
                          <a:spcPts val="0"/>
                        </a:spcBef>
                        <a:spcAft>
                          <a:spcPts val="600"/>
                        </a:spcAft>
                      </a:pPr>
                      <a:r>
                        <a:rPr lang="en-US" sz="1100" dirty="0">
                          <a:effectLst/>
                        </a:rPr>
                        <a:t>J-100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588.01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0.00174</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2673.5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548179989"/>
                  </a:ext>
                </a:extLst>
              </a:tr>
              <a:tr h="367823">
                <a:tc>
                  <a:txBody>
                    <a:bodyPr/>
                    <a:lstStyle/>
                    <a:p>
                      <a:pPr marL="0" marR="0" algn="ctr">
                        <a:lnSpc>
                          <a:spcPct val="150000"/>
                        </a:lnSpc>
                        <a:spcBef>
                          <a:spcPts val="0"/>
                        </a:spcBef>
                        <a:spcAft>
                          <a:spcPts val="600"/>
                        </a:spcAft>
                      </a:pPr>
                      <a:r>
                        <a:rPr lang="en-US" sz="1100" dirty="0">
                          <a:effectLst/>
                        </a:rPr>
                        <a:t>J-101</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522.73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0.00155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2381.6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67486415"/>
                  </a:ext>
                </a:extLst>
              </a:tr>
              <a:tr h="367823">
                <a:tc>
                  <a:txBody>
                    <a:bodyPr/>
                    <a:lstStyle/>
                    <a:p>
                      <a:pPr marL="0" marR="0" algn="ctr">
                        <a:lnSpc>
                          <a:spcPct val="150000"/>
                        </a:lnSpc>
                        <a:spcBef>
                          <a:spcPts val="0"/>
                        </a:spcBef>
                        <a:spcAft>
                          <a:spcPts val="600"/>
                        </a:spcAft>
                      </a:pPr>
                      <a:r>
                        <a:rPr lang="en-US" sz="1100" dirty="0">
                          <a:effectLst/>
                        </a:rPr>
                        <a:t>J-102</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830.73</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0.00246</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600"/>
                        </a:spcAft>
                      </a:pPr>
                      <a:r>
                        <a:rPr lang="en-US" sz="1100" dirty="0">
                          <a:effectLst/>
                        </a:rPr>
                        <a:t>3779.8</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25415868"/>
                  </a:ext>
                </a:extLst>
              </a:tr>
            </a:tbl>
          </a:graphicData>
        </a:graphic>
      </p:graphicFrame>
    </p:spTree>
    <p:extLst>
      <p:ext uri="{BB962C8B-B14F-4D97-AF65-F5344CB8AC3E}">
        <p14:creationId xmlns:p14="http://schemas.microsoft.com/office/powerpoint/2010/main" val="1055558473"/>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88640"/>
            <a:ext cx="9217024" cy="523220"/>
          </a:xfrm>
          <a:prstGeom prst="rect">
            <a:avLst/>
          </a:prstGeom>
          <a:noFill/>
        </p:spPr>
        <p:txBody>
          <a:bodyPr wrap="square" rtlCol="1">
            <a:spAutoFit/>
          </a:bodyPr>
          <a:lstStyle/>
          <a:p>
            <a:pPr algn="l"/>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 and distribution after 30 years:</a:t>
            </a:r>
            <a:endParaRPr lang="ar-SA" sz="2800" b="1"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TextBox 2"/>
              <p:cNvSpPr txBox="1"/>
              <p:nvPr/>
            </p:nvSpPr>
            <p:spPr>
              <a:xfrm>
                <a:off x="179512" y="711860"/>
                <a:ext cx="8640960" cy="6419065"/>
              </a:xfrm>
              <a:prstGeom prst="rect">
                <a:avLst/>
              </a:prstGeom>
              <a:noFill/>
            </p:spPr>
            <p:txBody>
              <a:bodyPr wrap="square" rtlCol="1">
                <a:spAutoFit/>
              </a:bodyPr>
              <a:lstStyle/>
              <a:p>
                <a:pPr algn="l">
                  <a:lnSpc>
                    <a:spcPct val="150000"/>
                  </a:lnSpc>
                  <a:spcBef>
                    <a:spcPts val="1200"/>
                  </a:spcBef>
                  <a:spcAft>
                    <a:spcPts val="1200"/>
                  </a:spcAft>
                </a:pPr>
                <a:r>
                  <a:rPr lang="en-US" sz="2000" dirty="0">
                    <a:solidFill>
                      <a:schemeClr val="tx1"/>
                    </a:solidFill>
                    <a:latin typeface="Times New Roman" panose="02020603050405020304" pitchFamily="18" charset="0"/>
                    <a:cs typeface="Times New Roman" panose="02020603050405020304" pitchFamily="18" charset="0"/>
                  </a:rPr>
                  <a:t>. For </a:t>
                </a:r>
                <a:r>
                  <a:rPr lang="en-US" sz="2000" b="1" dirty="0">
                    <a:solidFill>
                      <a:schemeClr val="tx1"/>
                    </a:solidFill>
                    <a:latin typeface="Times New Roman" panose="02020603050405020304" pitchFamily="18" charset="0"/>
                    <a:cs typeface="Times New Roman" panose="02020603050405020304" pitchFamily="18" charset="0"/>
                  </a:rPr>
                  <a:t>unfixed</a:t>
                </a:r>
                <a:r>
                  <a:rPr lang="en-US" sz="2000" dirty="0">
                    <a:solidFill>
                      <a:schemeClr val="tx1"/>
                    </a:solidFill>
                    <a:latin typeface="Times New Roman" panose="02020603050405020304" pitchFamily="18" charset="0"/>
                    <a:cs typeface="Times New Roman" panose="02020603050405020304" pitchFamily="18" charset="0"/>
                  </a:rPr>
                  <a:t> density area Population:</a:t>
                </a:r>
              </a:p>
              <a:p>
                <a:pPr algn="l">
                  <a:lnSpc>
                    <a:spcPct val="150000"/>
                  </a:lnSpc>
                  <a:spcBef>
                    <a:spcPts val="1200"/>
                  </a:spcBef>
                  <a:spcAft>
                    <a:spcPts val="1200"/>
                  </a:spcAft>
                </a:pPr>
                <a:r>
                  <a:rPr lang="en-US" sz="2000" dirty="0">
                    <a:solidFill>
                      <a:schemeClr val="tx1"/>
                    </a:solidFill>
                    <a:latin typeface="Times New Roman" panose="02020603050405020304" pitchFamily="18" charset="0"/>
                    <a:cs typeface="Times New Roman" panose="02020603050405020304" pitchFamily="18" charset="0"/>
                  </a:rPr>
                  <a:t>A)Demand distribution for current population on future</a:t>
                </a:r>
              </a:p>
              <a:p>
                <a:pPr algn="l">
                  <a:lnSpc>
                    <a:spcPct val="150000"/>
                  </a:lnSpc>
                  <a:spcBef>
                    <a:spcPts val="1200"/>
                  </a:spcBef>
                  <a:spcAft>
                    <a:spcPts val="1200"/>
                  </a:spcAft>
                </a:pPr>
                <a:r>
                  <a:rPr lang="ar-SA" sz="2000"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.Current Pop for unfixed density area = </a:t>
                </a:r>
                <a14:m>
                  <m:oMath xmlns:m="http://schemas.openxmlformats.org/officeDocument/2006/math">
                    <m:r>
                      <a:rPr lang="en-US" sz="2000" i="1" smtClean="0">
                        <a:solidFill>
                          <a:schemeClr val="tx1"/>
                        </a:solidFill>
                        <a:latin typeface="Cambria Math" panose="02040503050406030204" pitchFamily="18" charset="0"/>
                      </a:rPr>
                      <m:t>𝑝𝑜𝑝</m:t>
                    </m:r>
                    <m:r>
                      <a:rPr lang="en-US" sz="2000" i="1" smtClean="0">
                        <a:solidFill>
                          <a:schemeClr val="tx1"/>
                        </a:solidFill>
                        <a:latin typeface="Cambria Math" panose="02040503050406030204" pitchFamily="18" charset="0"/>
                      </a:rPr>
                      <m:t>2018</m:t>
                    </m:r>
                    <m:r>
                      <a:rPr lang="en-US" sz="2000" i="1" smtClean="0">
                        <a:solidFill>
                          <a:schemeClr val="tx1"/>
                        </a:solidFill>
                        <a:latin typeface="Cambria Math" panose="02040503050406030204" pitchFamily="18" charset="0"/>
                      </a:rPr>
                      <m:t>−</m:t>
                    </m:r>
                    <m:r>
                      <a:rPr lang="en-US" sz="2000" i="1" smtClean="0">
                        <a:solidFill>
                          <a:schemeClr val="tx1"/>
                        </a:solidFill>
                        <a:latin typeface="Cambria Math" panose="02040503050406030204" pitchFamily="18" charset="0"/>
                      </a:rPr>
                      <m:t>𝑝𝑜𝑝</m:t>
                    </m:r>
                    <m:r>
                      <a:rPr lang="en-US" sz="2000" i="1" smtClean="0">
                        <a:solidFill>
                          <a:schemeClr val="tx1"/>
                        </a:solidFill>
                        <a:latin typeface="Cambria Math" panose="02040503050406030204" pitchFamily="18" charset="0"/>
                      </a:rPr>
                      <m:t> </m:t>
                    </m:r>
                    <m:r>
                      <a:rPr lang="en-US" sz="2000" i="1" smtClean="0">
                        <a:solidFill>
                          <a:schemeClr val="tx1"/>
                        </a:solidFill>
                        <a:latin typeface="Cambria Math" panose="02040503050406030204" pitchFamily="18" charset="0"/>
                      </a:rPr>
                      <m:t>𝑖𝑛</m:t>
                    </m:r>
                    <m:r>
                      <a:rPr lang="en-US" sz="2000" i="1" smtClean="0">
                        <a:solidFill>
                          <a:schemeClr val="tx1"/>
                        </a:solidFill>
                        <a:latin typeface="Cambria Math" panose="02040503050406030204" pitchFamily="18" charset="0"/>
                      </a:rPr>
                      <m:t> </m:t>
                    </m:r>
                    <m:r>
                      <a:rPr lang="en-US" sz="2000" i="1" smtClean="0">
                        <a:solidFill>
                          <a:schemeClr val="tx1"/>
                        </a:solidFill>
                        <a:latin typeface="Cambria Math" panose="02040503050406030204" pitchFamily="18" charset="0"/>
                      </a:rPr>
                      <m:t>𝑓𝑖𝑥</m:t>
                    </m:r>
                    <m:r>
                      <a:rPr lang="en-US" sz="2000" i="1" smtClean="0">
                        <a:solidFill>
                          <a:schemeClr val="tx1"/>
                        </a:solidFill>
                        <a:latin typeface="Cambria Math" panose="02040503050406030204" pitchFamily="18" charset="0"/>
                      </a:rPr>
                      <m:t> </m:t>
                    </m:r>
                    <m:r>
                      <a:rPr lang="en-US" sz="2000" i="1" smtClean="0">
                        <a:solidFill>
                          <a:schemeClr val="tx1"/>
                        </a:solidFill>
                        <a:latin typeface="Cambria Math" panose="02040503050406030204" pitchFamily="18" charset="0"/>
                      </a:rPr>
                      <m:t>𝑑𝑒𝑛𝑠𝑖𝑡𝑦</m:t>
                    </m:r>
                    <m:r>
                      <a:rPr lang="en-US" sz="2000" i="1" smtClean="0">
                        <a:solidFill>
                          <a:schemeClr val="tx1"/>
                        </a:solidFill>
                        <a:latin typeface="Cambria Math" panose="02040503050406030204" pitchFamily="18" charset="0"/>
                      </a:rPr>
                      <m:t> </m:t>
                    </m:r>
                    <m:r>
                      <a:rPr lang="en-US" sz="2000" i="1" smtClean="0">
                        <a:solidFill>
                          <a:schemeClr val="tx1"/>
                        </a:solidFill>
                        <a:latin typeface="Cambria Math" panose="02040503050406030204" pitchFamily="18" charset="0"/>
                      </a:rPr>
                      <m:t>𝑎𝑟𝑒𝑎</m:t>
                    </m:r>
                  </m:oMath>
                </a14:m>
                <a:r>
                  <a:rPr lang="en-US" sz="2000" dirty="0">
                    <a:solidFill>
                      <a:schemeClr val="tx1"/>
                    </a:solidFill>
                  </a:rPr>
                  <a:t>.</a:t>
                </a:r>
              </a:p>
              <a:p>
                <a:pPr marL="228600" algn="l">
                  <a:lnSpc>
                    <a:spcPct val="150000"/>
                  </a:lnSpc>
                  <a:spcAft>
                    <a:spcPts val="600"/>
                  </a:spcAft>
                  <a:tabLst>
                    <a:tab pos="2994025" algn="ctr"/>
                  </a:tabLst>
                </a:pPr>
                <a:r>
                  <a:rPr lang="en-US" sz="2000" dirty="0">
                    <a:solidFill>
                      <a:schemeClr val="tx1"/>
                    </a:solidFill>
                    <a:latin typeface="Calibri"/>
                    <a:ea typeface="Calibri"/>
                    <a:cs typeface="Arial"/>
                  </a:rPr>
                  <a:t>                                                                  =10733 - 9284</a:t>
                </a:r>
                <a:r>
                  <a:rPr lang="en-US" sz="2000" dirty="0">
                    <a:solidFill>
                      <a:schemeClr val="tx1"/>
                    </a:solidFill>
                    <a:effectLst/>
                    <a:latin typeface="Calibri"/>
                    <a:ea typeface="Calibri"/>
                    <a:cs typeface="Arial"/>
                  </a:rPr>
                  <a:t> =1449 capita</a:t>
                </a:r>
                <a:r>
                  <a:rPr lang="en-US" sz="2000" dirty="0">
                    <a:solidFill>
                      <a:schemeClr val="tx1"/>
                    </a:solidFill>
                    <a:latin typeface="Times New Roman"/>
                    <a:ea typeface="Calibri"/>
                    <a:cs typeface="Arial"/>
                  </a:rPr>
                  <a:t> </a:t>
                </a:r>
                <a14:m>
                  <m:oMath xmlns:m="http://schemas.openxmlformats.org/officeDocument/2006/math">
                    <m:r>
                      <a:rPr lang="en-US" sz="2000" b="0" i="0" smtClean="0">
                        <a:solidFill>
                          <a:schemeClr val="tx1"/>
                        </a:solidFill>
                        <a:effectLst/>
                        <a:latin typeface="Cambria Math"/>
                        <a:ea typeface="Calibri"/>
                        <a:cs typeface="Arial"/>
                      </a:rPr>
                      <m:t>.</m:t>
                    </m:r>
                    <m:r>
                      <a:rPr lang="en-US" sz="2000" i="1">
                        <a:solidFill>
                          <a:schemeClr val="tx1"/>
                        </a:solidFill>
                        <a:effectLst/>
                        <a:latin typeface="Cambria Math"/>
                        <a:ea typeface="Calibri"/>
                        <a:cs typeface="Arial"/>
                      </a:rPr>
                      <m:t>𝑇𝑜𝑡𝑎𝑙</m:t>
                    </m:r>
                    <m:r>
                      <a:rPr lang="en-US" sz="2000" i="1">
                        <a:solidFill>
                          <a:schemeClr val="tx1"/>
                        </a:solidFill>
                        <a:effectLst/>
                        <a:latin typeface="Cambria Math"/>
                        <a:ea typeface="Calibri"/>
                        <a:cs typeface="Arial"/>
                      </a:rPr>
                      <m:t> </m:t>
                    </m:r>
                    <m:r>
                      <a:rPr lang="en-US" sz="2000" i="1">
                        <a:solidFill>
                          <a:schemeClr val="tx1"/>
                        </a:solidFill>
                        <a:effectLst/>
                        <a:latin typeface="Cambria Math"/>
                        <a:ea typeface="Calibri"/>
                        <a:cs typeface="Arial"/>
                      </a:rPr>
                      <m:t>𝑑𝑒𝑚𝑎𝑛𝑑</m:t>
                    </m:r>
                    <m:r>
                      <a:rPr lang="en-US" sz="2000" i="1">
                        <a:solidFill>
                          <a:schemeClr val="tx1"/>
                        </a:solidFill>
                        <a:effectLst/>
                        <a:latin typeface="Cambria Math"/>
                        <a:ea typeface="Calibri"/>
                        <a:cs typeface="Arial"/>
                      </a:rPr>
                      <m:t>=</m:t>
                    </m:r>
                    <m:r>
                      <a:rPr lang="en-US" sz="2000" i="1">
                        <a:solidFill>
                          <a:schemeClr val="tx1"/>
                        </a:solidFill>
                        <a:effectLst/>
                        <a:latin typeface="Cambria Math"/>
                        <a:ea typeface="Calibri"/>
                        <a:cs typeface="Arial"/>
                      </a:rPr>
                      <m:t>𝑢𝑛𝑓𝑖𝑥𝑒𝑑</m:t>
                    </m:r>
                    <m:r>
                      <a:rPr lang="en-US" sz="2000" i="1">
                        <a:solidFill>
                          <a:schemeClr val="tx1"/>
                        </a:solidFill>
                        <a:effectLst/>
                        <a:latin typeface="Cambria Math"/>
                        <a:ea typeface="Calibri"/>
                        <a:cs typeface="Arial"/>
                      </a:rPr>
                      <m:t> </m:t>
                    </m:r>
                    <m:r>
                      <a:rPr lang="en-US" sz="2000" i="1">
                        <a:solidFill>
                          <a:schemeClr val="tx1"/>
                        </a:solidFill>
                        <a:effectLst/>
                        <a:latin typeface="Cambria Math"/>
                        <a:ea typeface="Calibri"/>
                        <a:cs typeface="Arial"/>
                      </a:rPr>
                      <m:t>𝑝𝑜𝑝</m:t>
                    </m:r>
                    <m:r>
                      <a:rPr lang="en-US" sz="2000" i="1">
                        <a:solidFill>
                          <a:schemeClr val="tx1"/>
                        </a:solidFill>
                        <a:effectLst/>
                        <a:latin typeface="Cambria Math"/>
                        <a:ea typeface="Calibri"/>
                        <a:cs typeface="Arial"/>
                      </a:rPr>
                      <m:t>×</m:t>
                    </m:r>
                    <m:r>
                      <a:rPr lang="en-US" sz="2000" i="1">
                        <a:solidFill>
                          <a:schemeClr val="tx1"/>
                        </a:solidFill>
                        <a:effectLst/>
                        <a:latin typeface="Cambria Math"/>
                        <a:ea typeface="Calibri"/>
                        <a:cs typeface="Arial"/>
                      </a:rPr>
                      <m:t>165</m:t>
                    </m:r>
                    <m:r>
                      <a:rPr lang="en-US" sz="2000" i="1">
                        <a:solidFill>
                          <a:schemeClr val="tx1"/>
                        </a:solidFill>
                        <a:effectLst/>
                        <a:latin typeface="Cambria Math"/>
                        <a:ea typeface="Calibri"/>
                        <a:cs typeface="Arial"/>
                      </a:rPr>
                      <m:t>.</m:t>
                    </m:r>
                    <m:r>
                      <a:rPr lang="en-US" sz="2000" i="1">
                        <a:solidFill>
                          <a:schemeClr val="tx1"/>
                        </a:solidFill>
                        <a:effectLst/>
                        <a:latin typeface="Cambria Math"/>
                        <a:ea typeface="Calibri"/>
                        <a:cs typeface="Arial"/>
                      </a:rPr>
                      <m:t>5</m:t>
                    </m:r>
                    <m:r>
                      <a:rPr lang="en-US" sz="2000" i="1">
                        <a:solidFill>
                          <a:schemeClr val="tx1"/>
                        </a:solidFill>
                        <a:effectLst/>
                        <a:latin typeface="Cambria Math"/>
                        <a:ea typeface="Calibri"/>
                        <a:cs typeface="Arial"/>
                      </a:rPr>
                      <m:t>=</m:t>
                    </m:r>
                    <m:r>
                      <a:rPr lang="en-US" sz="2000" i="1">
                        <a:solidFill>
                          <a:schemeClr val="tx1"/>
                        </a:solidFill>
                        <a:effectLst/>
                        <a:latin typeface="Cambria Math"/>
                        <a:ea typeface="Calibri"/>
                        <a:cs typeface="Arial"/>
                      </a:rPr>
                      <m:t>1449</m:t>
                    </m:r>
                    <m:r>
                      <a:rPr lang="en-US" sz="2000" i="1">
                        <a:solidFill>
                          <a:schemeClr val="tx1"/>
                        </a:solidFill>
                        <a:effectLst/>
                        <a:latin typeface="Cambria Math"/>
                        <a:ea typeface="Calibri"/>
                        <a:cs typeface="Arial"/>
                      </a:rPr>
                      <m:t>×</m:t>
                    </m:r>
                    <m:r>
                      <a:rPr lang="en-US" sz="2000" i="1">
                        <a:solidFill>
                          <a:schemeClr val="tx1"/>
                        </a:solidFill>
                        <a:effectLst/>
                        <a:latin typeface="Cambria Math"/>
                        <a:ea typeface="Calibri"/>
                        <a:cs typeface="Arial"/>
                      </a:rPr>
                      <m:t>165</m:t>
                    </m:r>
                    <m:r>
                      <a:rPr lang="en-US" sz="2000" i="1">
                        <a:solidFill>
                          <a:schemeClr val="tx1"/>
                        </a:solidFill>
                        <a:effectLst/>
                        <a:latin typeface="Cambria Math"/>
                        <a:ea typeface="Calibri"/>
                        <a:cs typeface="Arial"/>
                      </a:rPr>
                      <m:t>.</m:t>
                    </m:r>
                    <m:r>
                      <a:rPr lang="en-US" sz="2000" i="1">
                        <a:solidFill>
                          <a:schemeClr val="tx1"/>
                        </a:solidFill>
                        <a:effectLst/>
                        <a:latin typeface="Cambria Math"/>
                        <a:ea typeface="Calibri"/>
                        <a:cs typeface="Arial"/>
                      </a:rPr>
                      <m:t>5</m:t>
                    </m:r>
                  </m:oMath>
                </a14:m>
                <a:endParaRPr lang="en-US" sz="2000" dirty="0">
                  <a:solidFill>
                    <a:schemeClr val="tx1"/>
                  </a:solidFill>
                  <a:effectLst/>
                  <a:latin typeface="Times New Roman"/>
                  <a:ea typeface="Calibri"/>
                  <a:cs typeface="Arial"/>
                </a:endParaRPr>
              </a:p>
              <a:p>
                <a:pPr marL="228600" algn="l">
                  <a:lnSpc>
                    <a:spcPct val="150000"/>
                  </a:lnSpc>
                  <a:spcAft>
                    <a:spcPts val="600"/>
                  </a:spcAft>
                  <a:tabLst>
                    <a:tab pos="2994025" algn="ctr"/>
                  </a:tabLst>
                </a:pPr>
                <a:r>
                  <a:rPr lang="en-US" sz="2000" dirty="0">
                    <a:solidFill>
                      <a:schemeClr val="tx1"/>
                    </a:solidFill>
                    <a:effectLst/>
                    <a:latin typeface="Calibri"/>
                    <a:ea typeface="Calibri"/>
                    <a:cs typeface="Arial"/>
                  </a:rPr>
                  <a:t>                              =239.8</a:t>
                </a:r>
                <a14:m>
                  <m:oMath xmlns:m="http://schemas.openxmlformats.org/officeDocument/2006/math">
                    <m:r>
                      <a:rPr lang="en-US" sz="2000" i="1">
                        <a:solidFill>
                          <a:schemeClr val="tx1"/>
                        </a:solidFill>
                        <a:effectLst/>
                        <a:latin typeface="Cambria Math"/>
                        <a:ea typeface="Calibri"/>
                        <a:cs typeface="Arial"/>
                      </a:rPr>
                      <m:t> </m:t>
                    </m:r>
                    <m:r>
                      <a:rPr lang="en-US" sz="2000" b="0" i="1" smtClean="0">
                        <a:solidFill>
                          <a:schemeClr val="tx1"/>
                        </a:solidFill>
                        <a:effectLst/>
                        <a:latin typeface="Cambria Math" panose="02040503050406030204" pitchFamily="18" charset="0"/>
                        <a:ea typeface="Calibri"/>
                        <a:cs typeface="Arial"/>
                      </a:rPr>
                      <m:t>𝑚</m:t>
                    </m:r>
                    <m:r>
                      <a:rPr lang="en-US" sz="2000" b="0" i="1" smtClean="0">
                        <a:solidFill>
                          <a:schemeClr val="tx1"/>
                        </a:solidFill>
                        <a:effectLst/>
                        <a:latin typeface="Cambria Math" panose="02040503050406030204" pitchFamily="18" charset="0"/>
                        <a:ea typeface="Calibri"/>
                        <a:cs typeface="Arial"/>
                      </a:rPr>
                      <m:t>3</m:t>
                    </m:r>
                    <m:r>
                      <a:rPr lang="en-US" sz="2000" b="0" i="1" smtClean="0">
                        <a:solidFill>
                          <a:schemeClr val="tx1"/>
                        </a:solidFill>
                        <a:effectLst/>
                        <a:latin typeface="Cambria Math" panose="02040503050406030204" pitchFamily="18" charset="0"/>
                        <a:ea typeface="Calibri"/>
                        <a:cs typeface="Arial"/>
                      </a:rPr>
                      <m:t>/</m:t>
                    </m:r>
                    <m:r>
                      <a:rPr lang="en-US" sz="2000" i="1">
                        <a:solidFill>
                          <a:schemeClr val="tx1"/>
                        </a:solidFill>
                        <a:effectLst/>
                        <a:latin typeface="Cambria Math"/>
                        <a:ea typeface="Calibri"/>
                        <a:cs typeface="Arial"/>
                      </a:rPr>
                      <m:t>𝑑</m:t>
                    </m:r>
                  </m:oMath>
                </a14:m>
                <a:r>
                  <a:rPr lang="en-US" sz="2000" dirty="0">
                    <a:solidFill>
                      <a:schemeClr val="tx1"/>
                    </a:solidFill>
                    <a:effectLst/>
                    <a:latin typeface="Times New Roman"/>
                    <a:ea typeface="Times New Roman"/>
                    <a:cs typeface="Arial"/>
                  </a:rPr>
                  <a:t>        </a:t>
                </a:r>
                <a:r>
                  <a:rPr lang="en-US" sz="2000" dirty="0">
                    <a:solidFill>
                      <a:schemeClr val="tx1"/>
                    </a:solidFill>
                    <a:latin typeface="Times New Roman" panose="02020603050405020304" pitchFamily="18" charset="0"/>
                    <a:cs typeface="Times New Roman" panose="02020603050405020304" pitchFamily="18" charset="0"/>
                  </a:rPr>
                  <a:t> </a:t>
                </a:r>
              </a:p>
              <a:p>
                <a:pPr algn="l">
                  <a:lnSpc>
                    <a:spcPct val="150000"/>
                  </a:lnSpc>
                  <a:spcBef>
                    <a:spcPts val="1200"/>
                  </a:spcBef>
                  <a:spcAft>
                    <a:spcPts val="1200"/>
                  </a:spcAft>
                </a:pPr>
                <a:r>
                  <a:rPr lang="en-US" sz="2000" dirty="0">
                    <a:solidFill>
                      <a:schemeClr val="tx1"/>
                    </a:solidFill>
                    <a:latin typeface="Times New Roman" panose="02020603050405020304" pitchFamily="18" charset="0"/>
                    <a:cs typeface="Times New Roman" panose="02020603050405020304" pitchFamily="18" charset="0"/>
                  </a:rPr>
                  <a:t>In the same way in the fixed density we calculate the demand on the junctions that serve these areas</a:t>
                </a:r>
              </a:p>
              <a:p>
                <a:pPr algn="l">
                  <a:lnSpc>
                    <a:spcPct val="150000"/>
                  </a:lnSpc>
                  <a:spcBef>
                    <a:spcPts val="1200"/>
                  </a:spcBef>
                  <a:spcAft>
                    <a:spcPts val="1200"/>
                  </a:spcAft>
                </a:pPr>
                <a:r>
                  <a:rPr lang="en-US" dirty="0">
                    <a:solidFill>
                      <a:schemeClr val="tx1"/>
                    </a:solidFill>
                    <a:latin typeface="Times New Roman" panose="02020603050405020304" pitchFamily="18" charset="0"/>
                    <a:cs typeface="Times New Roman" panose="02020603050405020304" pitchFamily="18" charset="0"/>
                  </a:rPr>
                  <a:t>Demand 𝑓𝑜𝑟 𝑒𝑎𝑐ℎ 𝑗unction =  </a:t>
                </a:r>
                <a14:m>
                  <m:oMath xmlns:m="http://schemas.openxmlformats.org/officeDocument/2006/math">
                    <m:f>
                      <m:fPr>
                        <m:ctrlPr>
                          <a:rPr lang="en-GB" i="1">
                            <a:solidFill>
                              <a:schemeClr val="tx1"/>
                            </a:solidFill>
                            <a:latin typeface="Cambria Math" panose="02040503050406030204" pitchFamily="18" charset="0"/>
                          </a:rPr>
                        </m:ctrlPr>
                      </m:fPr>
                      <m:num>
                        <m:r>
                          <m:rPr>
                            <m:sty m:val="p"/>
                          </m:rPr>
                          <a:rPr lang="en-US">
                            <a:solidFill>
                              <a:schemeClr val="tx1"/>
                            </a:solidFill>
                            <a:latin typeface="Cambria Math"/>
                          </a:rPr>
                          <m:t>area</m:t>
                        </m:r>
                        <m:r>
                          <a:rPr lang="en-US">
                            <a:solidFill>
                              <a:schemeClr val="tx1"/>
                            </a:solidFill>
                            <a:latin typeface="Cambria Math"/>
                          </a:rPr>
                          <m:t> </m:t>
                        </m:r>
                        <m:r>
                          <m:rPr>
                            <m:sty m:val="p"/>
                          </m:rPr>
                          <a:rPr lang="en-US">
                            <a:solidFill>
                              <a:schemeClr val="tx1"/>
                            </a:solidFill>
                            <a:latin typeface="Cambria Math"/>
                          </a:rPr>
                          <m:t>of</m:t>
                        </m:r>
                        <m:r>
                          <a:rPr lang="en-US">
                            <a:solidFill>
                              <a:schemeClr val="tx1"/>
                            </a:solidFill>
                            <a:latin typeface="Cambria Math"/>
                          </a:rPr>
                          <m:t> </m:t>
                        </m:r>
                        <m:r>
                          <m:rPr>
                            <m:sty m:val="p"/>
                          </m:rPr>
                          <a:rPr lang="en-US">
                            <a:solidFill>
                              <a:schemeClr val="tx1"/>
                            </a:solidFill>
                            <a:latin typeface="Cambria Math"/>
                          </a:rPr>
                          <m:t>building</m:t>
                        </m:r>
                        <m:r>
                          <a:rPr lang="en-US">
                            <a:solidFill>
                              <a:schemeClr val="tx1"/>
                            </a:solidFill>
                            <a:latin typeface="Cambria Math"/>
                          </a:rPr>
                          <m:t> </m:t>
                        </m:r>
                        <m:r>
                          <m:rPr>
                            <m:sty m:val="p"/>
                          </m:rPr>
                          <a:rPr lang="en-US">
                            <a:solidFill>
                              <a:schemeClr val="tx1"/>
                            </a:solidFill>
                            <a:latin typeface="Cambria Math"/>
                          </a:rPr>
                          <m:t>served</m:t>
                        </m:r>
                        <m:r>
                          <a:rPr lang="en-US">
                            <a:solidFill>
                              <a:schemeClr val="tx1"/>
                            </a:solidFill>
                            <a:latin typeface="Cambria Math"/>
                          </a:rPr>
                          <m:t> </m:t>
                        </m:r>
                        <m:r>
                          <m:rPr>
                            <m:sty m:val="p"/>
                          </m:rPr>
                          <a:rPr lang="en-US">
                            <a:solidFill>
                              <a:schemeClr val="tx1"/>
                            </a:solidFill>
                            <a:latin typeface="Cambria Math"/>
                          </a:rPr>
                          <m:t>by</m:t>
                        </m:r>
                        <m:r>
                          <a:rPr lang="en-US">
                            <a:solidFill>
                              <a:schemeClr val="tx1"/>
                            </a:solidFill>
                            <a:latin typeface="Cambria Math"/>
                          </a:rPr>
                          <m:t> </m:t>
                        </m:r>
                        <m:r>
                          <m:rPr>
                            <m:sty m:val="p"/>
                          </m:rPr>
                          <a:rPr lang="en-US">
                            <a:solidFill>
                              <a:schemeClr val="tx1"/>
                            </a:solidFill>
                            <a:latin typeface="Cambria Math"/>
                          </a:rPr>
                          <m:t>the</m:t>
                        </m:r>
                        <m:r>
                          <a:rPr lang="en-US">
                            <a:solidFill>
                              <a:schemeClr val="tx1"/>
                            </a:solidFill>
                            <a:latin typeface="Cambria Math"/>
                          </a:rPr>
                          <m:t> </m:t>
                        </m:r>
                        <m:r>
                          <m:rPr>
                            <m:sty m:val="p"/>
                          </m:rPr>
                          <a:rPr lang="en-US">
                            <a:solidFill>
                              <a:schemeClr val="tx1"/>
                            </a:solidFill>
                            <a:latin typeface="Cambria Math"/>
                          </a:rPr>
                          <m:t>junction</m:t>
                        </m:r>
                        <m:r>
                          <a:rPr lang="en-US">
                            <a:solidFill>
                              <a:schemeClr val="tx1"/>
                            </a:solidFill>
                            <a:latin typeface="Cambria Math"/>
                          </a:rPr>
                          <m:t> </m:t>
                        </m:r>
                      </m:num>
                      <m:den>
                        <m:r>
                          <m:rPr>
                            <m:sty m:val="p"/>
                          </m:rPr>
                          <a:rPr lang="en-US">
                            <a:solidFill>
                              <a:schemeClr val="tx1"/>
                            </a:solidFill>
                            <a:latin typeface="Cambria Math"/>
                          </a:rPr>
                          <m:t>total</m:t>
                        </m:r>
                        <m:r>
                          <a:rPr lang="en-US">
                            <a:solidFill>
                              <a:schemeClr val="tx1"/>
                            </a:solidFill>
                            <a:latin typeface="Cambria Math"/>
                          </a:rPr>
                          <m:t> </m:t>
                        </m:r>
                        <m:r>
                          <m:rPr>
                            <m:sty m:val="p"/>
                          </m:rPr>
                          <a:rPr lang="en-US">
                            <a:solidFill>
                              <a:schemeClr val="tx1"/>
                            </a:solidFill>
                            <a:latin typeface="Cambria Math"/>
                          </a:rPr>
                          <m:t>buldings</m:t>
                        </m:r>
                        <m:r>
                          <a:rPr lang="en-US">
                            <a:solidFill>
                              <a:schemeClr val="tx1"/>
                            </a:solidFill>
                            <a:latin typeface="Cambria Math"/>
                          </a:rPr>
                          <m:t> </m:t>
                        </m:r>
                        <m:r>
                          <m:rPr>
                            <m:sty m:val="p"/>
                          </m:rPr>
                          <a:rPr lang="en-US">
                            <a:solidFill>
                              <a:schemeClr val="tx1"/>
                            </a:solidFill>
                            <a:latin typeface="Cambria Math"/>
                          </a:rPr>
                          <m:t>area</m:t>
                        </m:r>
                        <m:r>
                          <a:rPr lang="en-US">
                            <a:solidFill>
                              <a:schemeClr val="tx1"/>
                            </a:solidFill>
                            <a:latin typeface="Cambria Math"/>
                          </a:rPr>
                          <m:t> </m:t>
                        </m:r>
                      </m:den>
                    </m:f>
                    <m:r>
                      <a:rPr lang="en-US" i="1">
                        <a:solidFill>
                          <a:schemeClr val="tx1"/>
                        </a:solidFill>
                        <a:latin typeface="Cambria Math"/>
                      </a:rPr>
                      <m:t>  ∗</m:t>
                    </m:r>
                    <m:r>
                      <a:rPr lang="en-US" i="1">
                        <a:solidFill>
                          <a:schemeClr val="tx1"/>
                        </a:solidFill>
                        <a:latin typeface="Cambria Math" panose="02040503050406030204" pitchFamily="18" charset="0"/>
                      </a:rPr>
                      <m:t>𝑡𝑜𝑡𝑎𝑙</m:t>
                    </m:r>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𝑑𝑒𝑚𝑎𝑛𝑑</m:t>
                    </m:r>
                  </m:oMath>
                </a14:m>
                <a:endParaRPr lang="en-GB" sz="1400" dirty="0">
                  <a:solidFill>
                    <a:schemeClr val="tx1"/>
                  </a:solidFill>
                  <a:latin typeface="Times New Roman" panose="02020603050405020304" pitchFamily="18" charset="0"/>
                  <a:cs typeface="Times New Roman" panose="02020603050405020304" pitchFamily="18" charset="0"/>
                </a:endParaRPr>
              </a:p>
              <a:p>
                <a:pPr algn="l"/>
                <a:endParaRPr lang="en-GB" sz="1400" dirty="0">
                  <a:solidFill>
                    <a:schemeClr val="accent6"/>
                  </a:solidFill>
                  <a:latin typeface="Times New Roman" panose="02020603050405020304" pitchFamily="18" charset="0"/>
                  <a:cs typeface="Times New Roman" panose="02020603050405020304" pitchFamily="18" charset="0"/>
                </a:endParaRPr>
              </a:p>
              <a:p>
                <a:pPr algn="l"/>
                <a:endParaRPr lang="en-GB" sz="1400" dirty="0">
                  <a:solidFill>
                    <a:schemeClr val="accent6"/>
                  </a:solidFill>
                  <a:latin typeface="Times New Roman" panose="02020603050405020304" pitchFamily="18" charset="0"/>
                  <a:cs typeface="Times New Roman" panose="020206030504050203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79512" y="711860"/>
                <a:ext cx="8640960" cy="6419065"/>
              </a:xfrm>
              <a:prstGeom prst="rect">
                <a:avLst/>
              </a:prstGeom>
              <a:blipFill>
                <a:blip r:embed="rId2"/>
                <a:stretch>
                  <a:fillRect l="-776" r="-353"/>
                </a:stretch>
              </a:blipFill>
            </p:spPr>
            <p:txBody>
              <a:bodyPr/>
              <a:lstStyle/>
              <a:p>
                <a:r>
                  <a:rPr lang="en-US">
                    <a:noFill/>
                  </a:rPr>
                  <a:t> </a:t>
                </a:r>
              </a:p>
            </p:txBody>
          </p:sp>
        </mc:Fallback>
      </mc:AlternateContent>
    </p:spTree>
    <p:extLst>
      <p:ext uri="{BB962C8B-B14F-4D97-AF65-F5344CB8AC3E}">
        <p14:creationId xmlns:p14="http://schemas.microsoft.com/office/powerpoint/2010/main" val="1725965634"/>
      </p:ext>
    </p:extLst>
  </p:cSld>
  <p:clrMapOvr>
    <a:masterClrMapping/>
  </p:clrMapOvr>
  <p:transitio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88640"/>
            <a:ext cx="9217024" cy="523220"/>
          </a:xfrm>
          <a:prstGeom prst="rect">
            <a:avLst/>
          </a:prstGeom>
          <a:noFill/>
        </p:spPr>
        <p:txBody>
          <a:bodyPr wrap="square" rtlCol="1">
            <a:spAutoFit/>
          </a:bodyPr>
          <a:lstStyle/>
          <a:p>
            <a:pPr algn="l"/>
            <a:r>
              <a:rPr lang="en-US" sz="28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 and distribution after 30 years:</a:t>
            </a:r>
            <a:endParaRPr lang="ar-SA" sz="2800" b="1" dirty="0">
              <a:solidFill>
                <a:schemeClr val="accent1">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TextBox 2"/>
              <p:cNvSpPr txBox="1"/>
              <p:nvPr/>
            </p:nvSpPr>
            <p:spPr>
              <a:xfrm>
                <a:off x="323528" y="695977"/>
                <a:ext cx="8352928" cy="6155981"/>
              </a:xfrm>
              <a:prstGeom prst="rect">
                <a:avLst/>
              </a:prstGeom>
              <a:noFill/>
            </p:spPr>
            <p:txBody>
              <a:bodyPr wrap="square" rtlCol="1">
                <a:spAutoFit/>
              </a:bodyPr>
              <a:lstStyle/>
              <a:p>
                <a:pPr lvl="0" algn="l" rtl="0">
                  <a:lnSpc>
                    <a:spcPct val="150000"/>
                  </a:lnSpc>
                  <a:spcAft>
                    <a:spcPts val="1000"/>
                  </a:spcAft>
                </a:pPr>
                <a:r>
                  <a:rPr lang="en-US" dirty="0">
                    <a:solidFill>
                      <a:schemeClr val="tx1"/>
                    </a:solidFill>
                    <a:latin typeface="Times New Roman"/>
                    <a:ea typeface="Times New Roman"/>
                    <a:cs typeface="Arial"/>
                  </a:rPr>
                  <a:t>B) Demand distribution for the increased population in 2048</a:t>
                </a:r>
                <a:endParaRPr lang="en-US" dirty="0">
                  <a:solidFill>
                    <a:schemeClr val="tx1"/>
                  </a:solidFill>
                  <a:effectLst/>
                  <a:latin typeface="Calibri"/>
                  <a:ea typeface="Calibri"/>
                  <a:cs typeface="Arial"/>
                </a:endParaRPr>
              </a:p>
              <a:p>
                <a:pPr algn="just">
                  <a:lnSpc>
                    <a:spcPct val="150000"/>
                  </a:lnSpc>
                  <a:spcAft>
                    <a:spcPts val="600"/>
                  </a:spcAft>
                </a:pPr>
                <a14:m>
                  <m:oMathPara xmlns:m="http://schemas.openxmlformats.org/officeDocument/2006/math">
                    <m:oMathParaPr>
                      <m:jc m:val="left"/>
                    </m:oMathParaPr>
                    <m:oMath xmlns:m="http://schemas.openxmlformats.org/officeDocument/2006/math">
                      <m:r>
                        <a:rPr lang="en-US" i="1">
                          <a:solidFill>
                            <a:schemeClr val="tx1"/>
                          </a:solidFill>
                          <a:effectLst/>
                          <a:latin typeface="Cambria Math"/>
                          <a:ea typeface="Times New Roman"/>
                          <a:cs typeface="Arial"/>
                        </a:rPr>
                        <m:t>𝑇</m:t>
                      </m:r>
                      <m:r>
                        <a:rPr lang="en-US" i="1">
                          <a:solidFill>
                            <a:schemeClr val="tx1"/>
                          </a:solidFill>
                          <a:effectLst/>
                          <a:latin typeface="Cambria Math"/>
                          <a:ea typeface="Times New Roman"/>
                          <a:cs typeface="Arial"/>
                        </a:rPr>
                        <m:t>h</m:t>
                      </m:r>
                      <m:r>
                        <a:rPr lang="en-US" i="1">
                          <a:solidFill>
                            <a:schemeClr val="tx1"/>
                          </a:solidFill>
                          <a:effectLst/>
                          <a:latin typeface="Cambria Math"/>
                          <a:ea typeface="Times New Roman"/>
                          <a:cs typeface="Arial"/>
                        </a:rPr>
                        <m:t>𝑒</m:t>
                      </m:r>
                      <m:r>
                        <a:rPr lang="en-US" i="1">
                          <a:solidFill>
                            <a:schemeClr val="tx1"/>
                          </a:solidFill>
                          <a:effectLst/>
                          <a:latin typeface="Cambria Math"/>
                          <a:ea typeface="Times New Roman"/>
                          <a:cs typeface="Arial"/>
                        </a:rPr>
                        <m:t> </m:t>
                      </m:r>
                      <m:r>
                        <a:rPr lang="en-US" i="1">
                          <a:solidFill>
                            <a:schemeClr val="tx1"/>
                          </a:solidFill>
                          <a:effectLst/>
                          <a:latin typeface="Cambria Math"/>
                          <a:ea typeface="Times New Roman"/>
                          <a:cs typeface="Arial"/>
                        </a:rPr>
                        <m:t>𝑖𝑛𝑐𝑟𝑒𝑎𝑠𝑒𝑑</m:t>
                      </m:r>
                      <m:r>
                        <a:rPr lang="en-US" i="1">
                          <a:solidFill>
                            <a:schemeClr val="tx1"/>
                          </a:solidFill>
                          <a:effectLst/>
                          <a:latin typeface="Cambria Math"/>
                          <a:ea typeface="Times New Roman"/>
                          <a:cs typeface="Arial"/>
                        </a:rPr>
                        <m:t> </m:t>
                      </m:r>
                      <m:r>
                        <a:rPr lang="en-US" i="1">
                          <a:solidFill>
                            <a:schemeClr val="tx1"/>
                          </a:solidFill>
                          <a:effectLst/>
                          <a:latin typeface="Cambria Math"/>
                          <a:ea typeface="Times New Roman"/>
                          <a:cs typeface="Arial"/>
                        </a:rPr>
                        <m:t>𝑝𝑜𝑝</m:t>
                      </m:r>
                      <m:r>
                        <a:rPr lang="en-US" i="1">
                          <a:solidFill>
                            <a:schemeClr val="tx1"/>
                          </a:solidFill>
                          <a:effectLst/>
                          <a:latin typeface="Cambria Math"/>
                          <a:ea typeface="Times New Roman"/>
                          <a:cs typeface="Arial"/>
                        </a:rPr>
                        <m:t>=</m:t>
                      </m:r>
                      <m:r>
                        <a:rPr lang="en-US" i="1">
                          <a:solidFill>
                            <a:schemeClr val="tx1"/>
                          </a:solidFill>
                          <a:effectLst/>
                          <a:latin typeface="Cambria Math"/>
                          <a:ea typeface="Times New Roman"/>
                          <a:cs typeface="Arial"/>
                        </a:rPr>
                        <m:t>𝑝𝑜𝑝</m:t>
                      </m:r>
                      <m:r>
                        <a:rPr lang="en-US" i="1">
                          <a:solidFill>
                            <a:schemeClr val="tx1"/>
                          </a:solidFill>
                          <a:effectLst/>
                          <a:latin typeface="Cambria Math"/>
                          <a:ea typeface="Times New Roman"/>
                          <a:cs typeface="Arial"/>
                        </a:rPr>
                        <m:t>2048</m:t>
                      </m:r>
                      <m:r>
                        <a:rPr lang="en-US" i="1">
                          <a:solidFill>
                            <a:schemeClr val="tx1"/>
                          </a:solidFill>
                          <a:effectLst/>
                          <a:latin typeface="Cambria Math"/>
                          <a:ea typeface="Times New Roman"/>
                          <a:cs typeface="Arial"/>
                        </a:rPr>
                        <m:t>−</m:t>
                      </m:r>
                      <m:r>
                        <a:rPr lang="en-US" i="1">
                          <a:solidFill>
                            <a:schemeClr val="tx1"/>
                          </a:solidFill>
                          <a:effectLst/>
                          <a:latin typeface="Cambria Math"/>
                          <a:ea typeface="Times New Roman"/>
                          <a:cs typeface="Arial"/>
                        </a:rPr>
                        <m:t>𝑝𝑜𝑝</m:t>
                      </m:r>
                      <m:r>
                        <a:rPr lang="en-US" i="1">
                          <a:solidFill>
                            <a:schemeClr val="tx1"/>
                          </a:solidFill>
                          <a:effectLst/>
                          <a:latin typeface="Cambria Math"/>
                          <a:ea typeface="Times New Roman"/>
                          <a:cs typeface="Arial"/>
                        </a:rPr>
                        <m:t>2018</m:t>
                      </m:r>
                    </m:oMath>
                  </m:oMathPara>
                </a14:m>
                <a:endParaRPr lang="en-US" dirty="0">
                  <a:solidFill>
                    <a:schemeClr val="tx1"/>
                  </a:solidFill>
                  <a:effectLst/>
                  <a:latin typeface="Times New Roman"/>
                  <a:ea typeface="Calibri"/>
                  <a:cs typeface="Arial"/>
                </a:endParaRPr>
              </a:p>
              <a:p>
                <a:pPr algn="l">
                  <a:lnSpc>
                    <a:spcPct val="150000"/>
                  </a:lnSpc>
                  <a:spcAft>
                    <a:spcPts val="600"/>
                  </a:spcAft>
                </a:pPr>
                <a:r>
                  <a:rPr lang="en-US" dirty="0">
                    <a:solidFill>
                      <a:schemeClr val="tx1"/>
                    </a:solidFill>
                    <a:effectLst/>
                    <a:latin typeface="Times New Roman"/>
                    <a:ea typeface="Times New Roman"/>
                    <a:cs typeface="Arial"/>
                  </a:rPr>
                  <a:t>                                   =23870-10733</a:t>
                </a:r>
                <a:endParaRPr lang="en-US" dirty="0">
                  <a:solidFill>
                    <a:schemeClr val="tx1"/>
                  </a:solidFill>
                  <a:effectLst/>
                  <a:latin typeface="Times New Roman"/>
                  <a:ea typeface="Calibri"/>
                  <a:cs typeface="Arial"/>
                </a:endParaRPr>
              </a:p>
              <a:p>
                <a:pPr algn="l">
                  <a:lnSpc>
                    <a:spcPct val="150000"/>
                  </a:lnSpc>
                  <a:spcAft>
                    <a:spcPts val="600"/>
                  </a:spcAft>
                </a:pPr>
                <a:r>
                  <a:rPr lang="en-US" dirty="0">
                    <a:solidFill>
                      <a:schemeClr val="tx1"/>
                    </a:solidFill>
                    <a:effectLst/>
                    <a:latin typeface="Times New Roman"/>
                    <a:ea typeface="Times New Roman"/>
                    <a:cs typeface="Arial"/>
                  </a:rPr>
                  <a:t>                                   =13137 capita</a:t>
                </a:r>
                <a:endParaRPr lang="en-US" dirty="0">
                  <a:solidFill>
                    <a:schemeClr val="tx1"/>
                  </a:solidFill>
                  <a:effectLst/>
                  <a:latin typeface="Times New Roman"/>
                  <a:ea typeface="Calibri"/>
                  <a:cs typeface="Arial"/>
                </a:endParaRPr>
              </a:p>
              <a:p>
                <a:pPr algn="l">
                  <a:lnSpc>
                    <a:spcPct val="150000"/>
                  </a:lnSpc>
                  <a:spcAft>
                    <a:spcPts val="600"/>
                  </a:spcAft>
                </a:pPr>
                <a:r>
                  <a:rPr lang="en-US" dirty="0">
                    <a:solidFill>
                      <a:schemeClr val="tx1"/>
                    </a:solidFill>
                    <a:effectLst/>
                    <a:latin typeface="Times New Roman"/>
                    <a:ea typeface="Times New Roman"/>
                    <a:cs typeface="Arial"/>
                  </a:rPr>
                  <a:t>This pop distributed uniformly on 232 junction that served the unfixed density area</a:t>
                </a:r>
                <a:endParaRPr lang="en-US" dirty="0">
                  <a:solidFill>
                    <a:schemeClr val="tx1"/>
                  </a:solidFill>
                  <a:effectLst/>
                  <a:latin typeface="Times New Roman"/>
                  <a:ea typeface="Calibri"/>
                  <a:cs typeface="Arial"/>
                </a:endParaRPr>
              </a:p>
              <a:p>
                <a:pPr algn="just">
                  <a:lnSpc>
                    <a:spcPct val="150000"/>
                  </a:lnSpc>
                  <a:spcAft>
                    <a:spcPts val="600"/>
                  </a:spcAft>
                </a:pPr>
                <a14:m>
                  <m:oMathPara xmlns:m="http://schemas.openxmlformats.org/officeDocument/2006/math">
                    <m:oMathParaPr>
                      <m:jc m:val="left"/>
                    </m:oMathParaPr>
                    <m:oMath xmlns:m="http://schemas.openxmlformats.org/officeDocument/2006/math">
                      <m:r>
                        <a:rPr lang="en-US" i="1">
                          <a:solidFill>
                            <a:schemeClr val="tx1"/>
                          </a:solidFill>
                          <a:effectLst/>
                          <a:latin typeface="Cambria Math"/>
                          <a:ea typeface="Calibri"/>
                          <a:cs typeface="Arial"/>
                        </a:rPr>
                        <m:t>𝑇𝑜𝑡𝑎𝑙</m:t>
                      </m:r>
                      <m:r>
                        <a:rPr lang="en-US" i="1">
                          <a:solidFill>
                            <a:schemeClr val="tx1"/>
                          </a:solidFill>
                          <a:effectLst/>
                          <a:latin typeface="Cambria Math"/>
                          <a:ea typeface="Calibri"/>
                          <a:cs typeface="Arial"/>
                        </a:rPr>
                        <m:t> </m:t>
                      </m:r>
                      <m:r>
                        <a:rPr lang="en-US" i="1">
                          <a:solidFill>
                            <a:schemeClr val="tx1"/>
                          </a:solidFill>
                          <a:effectLst/>
                          <a:latin typeface="Cambria Math"/>
                          <a:ea typeface="Calibri"/>
                          <a:cs typeface="Arial"/>
                        </a:rPr>
                        <m:t>𝑑𝑒𝑚𝑎𝑛𝑑</m:t>
                      </m:r>
                      <m:r>
                        <a:rPr lang="en-US" i="1">
                          <a:solidFill>
                            <a:schemeClr val="tx1"/>
                          </a:solidFill>
                          <a:effectLst/>
                          <a:latin typeface="Cambria Math"/>
                          <a:ea typeface="Calibri"/>
                          <a:cs typeface="Arial"/>
                        </a:rPr>
                        <m:t> = </m:t>
                      </m:r>
                      <m:r>
                        <a:rPr lang="en-US" i="1">
                          <a:solidFill>
                            <a:schemeClr val="tx1"/>
                          </a:solidFill>
                          <a:effectLst/>
                          <a:latin typeface="Cambria Math"/>
                          <a:ea typeface="Calibri"/>
                          <a:cs typeface="Arial"/>
                        </a:rPr>
                        <m:t>𝑡</m:t>
                      </m:r>
                      <m:r>
                        <a:rPr lang="en-US" i="1">
                          <a:solidFill>
                            <a:schemeClr val="tx1"/>
                          </a:solidFill>
                          <a:effectLst/>
                          <a:latin typeface="Cambria Math"/>
                          <a:ea typeface="Calibri"/>
                          <a:cs typeface="Arial"/>
                        </a:rPr>
                        <m:t>h</m:t>
                      </m:r>
                      <m:r>
                        <a:rPr lang="en-US" i="1">
                          <a:solidFill>
                            <a:schemeClr val="tx1"/>
                          </a:solidFill>
                          <a:effectLst/>
                          <a:latin typeface="Cambria Math"/>
                          <a:ea typeface="Calibri"/>
                          <a:cs typeface="Arial"/>
                        </a:rPr>
                        <m:t>𝑒</m:t>
                      </m:r>
                      <m:r>
                        <a:rPr lang="en-US" i="1">
                          <a:solidFill>
                            <a:schemeClr val="tx1"/>
                          </a:solidFill>
                          <a:effectLst/>
                          <a:latin typeface="Cambria Math"/>
                          <a:ea typeface="Calibri"/>
                          <a:cs typeface="Arial"/>
                        </a:rPr>
                        <m:t> </m:t>
                      </m:r>
                      <m:r>
                        <a:rPr lang="en-US" i="1">
                          <a:solidFill>
                            <a:schemeClr val="tx1"/>
                          </a:solidFill>
                          <a:effectLst/>
                          <a:latin typeface="Cambria Math"/>
                          <a:ea typeface="Calibri"/>
                          <a:cs typeface="Arial"/>
                        </a:rPr>
                        <m:t>𝑖𝑛𝑐𝑟𝑒𝑎𝑠𝑒𝑑</m:t>
                      </m:r>
                      <m:r>
                        <a:rPr lang="en-US" i="1">
                          <a:solidFill>
                            <a:schemeClr val="tx1"/>
                          </a:solidFill>
                          <a:effectLst/>
                          <a:latin typeface="Cambria Math"/>
                          <a:ea typeface="Calibri"/>
                          <a:cs typeface="Arial"/>
                        </a:rPr>
                        <m:t> </m:t>
                      </m:r>
                      <m:r>
                        <a:rPr lang="en-US" i="1">
                          <a:solidFill>
                            <a:schemeClr val="tx1"/>
                          </a:solidFill>
                          <a:effectLst/>
                          <a:latin typeface="Cambria Math"/>
                          <a:ea typeface="Calibri"/>
                          <a:cs typeface="Arial"/>
                        </a:rPr>
                        <m:t>𝑝𝑜𝑝</m:t>
                      </m:r>
                      <m:r>
                        <a:rPr lang="en-US" i="1">
                          <a:solidFill>
                            <a:schemeClr val="tx1"/>
                          </a:solidFill>
                          <a:effectLst/>
                          <a:latin typeface="Cambria Math"/>
                          <a:ea typeface="Calibri"/>
                          <a:cs typeface="Times New Roman"/>
                        </a:rPr>
                        <m:t>×</m:t>
                      </m:r>
                      <m:r>
                        <a:rPr lang="en-US" i="1">
                          <a:solidFill>
                            <a:schemeClr val="tx1"/>
                          </a:solidFill>
                          <a:effectLst/>
                          <a:latin typeface="Cambria Math"/>
                          <a:ea typeface="Calibri"/>
                          <a:cs typeface="Arial"/>
                        </a:rPr>
                        <m:t>165</m:t>
                      </m:r>
                      <m:r>
                        <a:rPr lang="en-US" i="1">
                          <a:solidFill>
                            <a:schemeClr val="tx1"/>
                          </a:solidFill>
                          <a:effectLst/>
                          <a:latin typeface="Cambria Math"/>
                          <a:ea typeface="Calibri"/>
                          <a:cs typeface="Arial"/>
                        </a:rPr>
                        <m:t>.</m:t>
                      </m:r>
                      <m:r>
                        <a:rPr lang="en-US" i="1">
                          <a:solidFill>
                            <a:schemeClr val="tx1"/>
                          </a:solidFill>
                          <a:effectLst/>
                          <a:latin typeface="Cambria Math"/>
                          <a:ea typeface="Calibri"/>
                          <a:cs typeface="Arial"/>
                        </a:rPr>
                        <m:t>5</m:t>
                      </m:r>
                      <m:r>
                        <a:rPr lang="en-US" i="1">
                          <a:solidFill>
                            <a:schemeClr val="tx1"/>
                          </a:solidFill>
                          <a:effectLst/>
                          <a:latin typeface="Cambria Math"/>
                          <a:ea typeface="Calibri"/>
                          <a:cs typeface="Arial"/>
                        </a:rPr>
                        <m:t>                                      </m:t>
                      </m:r>
                    </m:oMath>
                  </m:oMathPara>
                </a14:m>
                <a:endParaRPr lang="en-US" dirty="0">
                  <a:solidFill>
                    <a:schemeClr val="tx1"/>
                  </a:solidFill>
                  <a:effectLst/>
                  <a:latin typeface="Times New Roman"/>
                  <a:ea typeface="Calibri"/>
                  <a:cs typeface="Arial"/>
                </a:endParaRPr>
              </a:p>
              <a:p>
                <a:pPr algn="l">
                  <a:lnSpc>
                    <a:spcPct val="150000"/>
                  </a:lnSpc>
                  <a:spcAft>
                    <a:spcPts val="600"/>
                  </a:spcAft>
                </a:pPr>
                <a:r>
                  <a:rPr lang="en-US" dirty="0">
                    <a:solidFill>
                      <a:schemeClr val="tx1"/>
                    </a:solidFill>
                    <a:effectLst/>
                    <a:latin typeface="Times New Roman"/>
                    <a:ea typeface="Calibri"/>
                    <a:cs typeface="Arial"/>
                  </a:rPr>
                  <a:t>                            =13137</a:t>
                </a:r>
                <a:r>
                  <a:rPr lang="en-US" dirty="0">
                    <a:solidFill>
                      <a:schemeClr val="tx1"/>
                    </a:solidFill>
                    <a:effectLst/>
                    <a:latin typeface="Times New Roman"/>
                    <a:ea typeface="Calibri"/>
                    <a:cs typeface="Times New Roman"/>
                  </a:rPr>
                  <a:t>×</a:t>
                </a:r>
                <a:r>
                  <a:rPr lang="en-US" dirty="0">
                    <a:solidFill>
                      <a:schemeClr val="tx1"/>
                    </a:solidFill>
                    <a:effectLst/>
                    <a:latin typeface="Times New Roman"/>
                    <a:ea typeface="Calibri"/>
                    <a:cs typeface="Arial"/>
                  </a:rPr>
                  <a:t> 165.5 =2174.18 </a:t>
                </a:r>
                <a:r>
                  <a:rPr lang="en-US" dirty="0">
                    <a:latin typeface="Times New Roman"/>
                    <a:ea typeface="Calibri"/>
                    <a:cs typeface="Arial"/>
                  </a:rPr>
                  <a:t>m3</a:t>
                </a:r>
                <a:r>
                  <a:rPr lang="en-US" dirty="0">
                    <a:solidFill>
                      <a:schemeClr val="tx1"/>
                    </a:solidFill>
                    <a:effectLst/>
                    <a:latin typeface="Times New Roman"/>
                    <a:ea typeface="Calibri"/>
                    <a:cs typeface="Arial"/>
                  </a:rPr>
                  <a:t>/d     </a:t>
                </a:r>
              </a:p>
              <a:p>
                <a:pPr algn="l">
                  <a:lnSpc>
                    <a:spcPct val="150000"/>
                  </a:lnSpc>
                  <a:spcAft>
                    <a:spcPts val="600"/>
                  </a:spcAft>
                </a:pPr>
                <a:r>
                  <a:rPr lang="en-US" dirty="0">
                    <a:solidFill>
                      <a:schemeClr val="tx1"/>
                    </a:solidFill>
                    <a:effectLst/>
                    <a:latin typeface="Times New Roman"/>
                    <a:ea typeface="Calibri"/>
                    <a:cs typeface="Arial"/>
                  </a:rPr>
                  <a:t>The increased demand on each junction in the unfixed density area                  </a:t>
                </a:r>
              </a:p>
              <a:p>
                <a:pPr algn="ctr">
                  <a:lnSpc>
                    <a:spcPct val="150000"/>
                  </a:lnSpc>
                  <a:spcAft>
                    <a:spcPts val="600"/>
                  </a:spcAft>
                </a:pPr>
                <a:r>
                  <a:rPr lang="en-US" dirty="0">
                    <a:solidFill>
                      <a:schemeClr val="tx1"/>
                    </a:solidFill>
                    <a:effectLst/>
                    <a:latin typeface="Times New Roman"/>
                    <a:ea typeface="Calibri"/>
                    <a:cs typeface="Arial"/>
                  </a:rPr>
                  <a:t>=   </a:t>
                </a:r>
                <a14:m>
                  <m:oMath xmlns:m="http://schemas.openxmlformats.org/officeDocument/2006/math">
                    <m:f>
                      <m:fPr>
                        <m:ctrlPr>
                          <a:rPr lang="en-US" sz="2000" i="1">
                            <a:solidFill>
                              <a:schemeClr val="tx1"/>
                            </a:solidFill>
                            <a:effectLst/>
                            <a:latin typeface="Cambria Math" panose="02040503050406030204" pitchFamily="18" charset="0"/>
                            <a:ea typeface="Calibri"/>
                            <a:cs typeface="Arial"/>
                          </a:rPr>
                        </m:ctrlPr>
                      </m:fPr>
                      <m:num>
                        <m:r>
                          <a:rPr lang="en-US" sz="2000" i="1">
                            <a:solidFill>
                              <a:schemeClr val="tx1"/>
                            </a:solidFill>
                            <a:effectLst/>
                            <a:latin typeface="Cambria Math"/>
                            <a:ea typeface="Calibri"/>
                            <a:cs typeface="Arial"/>
                          </a:rPr>
                          <m:t>𝐼𝑛𝑐𝑟𝑒𝑎𝑠𝑒𝑑</m:t>
                        </m:r>
                        <m:r>
                          <a:rPr lang="en-US" sz="2000" i="1">
                            <a:solidFill>
                              <a:schemeClr val="tx1"/>
                            </a:solidFill>
                            <a:effectLst/>
                            <a:latin typeface="Cambria Math"/>
                            <a:ea typeface="Calibri"/>
                            <a:cs typeface="Arial"/>
                          </a:rPr>
                          <m:t> </m:t>
                        </m:r>
                        <m:r>
                          <a:rPr lang="en-US" sz="2000" i="1">
                            <a:solidFill>
                              <a:schemeClr val="tx1"/>
                            </a:solidFill>
                            <a:effectLst/>
                            <a:latin typeface="Cambria Math"/>
                            <a:ea typeface="Calibri"/>
                            <a:cs typeface="Arial"/>
                          </a:rPr>
                          <m:t>𝑑𝑒𝑚𝑎𝑛𝑑</m:t>
                        </m:r>
                      </m:num>
                      <m:den>
                        <m:r>
                          <a:rPr lang="en-US" sz="2000" i="1">
                            <a:solidFill>
                              <a:schemeClr val="tx1"/>
                            </a:solidFill>
                            <a:effectLst/>
                            <a:latin typeface="Cambria Math"/>
                            <a:ea typeface="Calibri"/>
                            <a:cs typeface="Arial"/>
                          </a:rPr>
                          <m:t>𝑁𝑢𝑚𝑏𝑒𝑟</m:t>
                        </m:r>
                        <m:r>
                          <a:rPr lang="en-US" sz="2000" i="1">
                            <a:solidFill>
                              <a:schemeClr val="tx1"/>
                            </a:solidFill>
                            <a:effectLst/>
                            <a:latin typeface="Cambria Math"/>
                            <a:ea typeface="Calibri"/>
                            <a:cs typeface="Arial"/>
                          </a:rPr>
                          <m:t> </m:t>
                        </m:r>
                        <m:r>
                          <a:rPr lang="en-US" sz="2000" i="1">
                            <a:solidFill>
                              <a:schemeClr val="tx1"/>
                            </a:solidFill>
                            <a:effectLst/>
                            <a:latin typeface="Cambria Math"/>
                            <a:ea typeface="Calibri"/>
                            <a:cs typeface="Arial"/>
                          </a:rPr>
                          <m:t>𝑜𝑓</m:t>
                        </m:r>
                        <m:r>
                          <a:rPr lang="en-US" sz="2000" i="1">
                            <a:solidFill>
                              <a:schemeClr val="tx1"/>
                            </a:solidFill>
                            <a:effectLst/>
                            <a:latin typeface="Cambria Math"/>
                            <a:ea typeface="Calibri"/>
                            <a:cs typeface="Arial"/>
                          </a:rPr>
                          <m:t> </m:t>
                        </m:r>
                        <m:r>
                          <a:rPr lang="en-US" sz="2000" i="1">
                            <a:solidFill>
                              <a:schemeClr val="tx1"/>
                            </a:solidFill>
                            <a:effectLst/>
                            <a:latin typeface="Cambria Math"/>
                            <a:ea typeface="Calibri"/>
                            <a:cs typeface="Arial"/>
                          </a:rPr>
                          <m:t>𝐽𝑢𝑛𝑐𝑡𝑖𝑜𝑛𝑠</m:t>
                        </m:r>
                      </m:den>
                    </m:f>
                    <m:r>
                      <a:rPr lang="en-US" sz="2000" b="0" i="0" smtClean="0">
                        <a:solidFill>
                          <a:schemeClr val="tx1"/>
                        </a:solidFill>
                        <a:effectLst/>
                        <a:latin typeface="Cambria Math"/>
                        <a:ea typeface="Calibri"/>
                        <a:cs typeface="Arial"/>
                      </a:rPr>
                      <m:t> </m:t>
                    </m:r>
                  </m:oMath>
                </a14:m>
                <a:endParaRPr lang="en-US" sz="2000" b="0" i="0" dirty="0">
                  <a:solidFill>
                    <a:schemeClr val="tx1"/>
                  </a:solidFill>
                  <a:effectLst/>
                  <a:latin typeface="Cambria Math"/>
                  <a:ea typeface="Calibri"/>
                  <a:cs typeface="Arial"/>
                </a:endParaRPr>
              </a:p>
              <a:p>
                <a:pPr algn="ctr">
                  <a:lnSpc>
                    <a:spcPct val="150000"/>
                  </a:lnSpc>
                  <a:spcAft>
                    <a:spcPts val="600"/>
                  </a:spcAft>
                </a:pPr>
                <a14:m>
                  <m:oMath xmlns:m="http://schemas.openxmlformats.org/officeDocument/2006/math">
                    <m:r>
                      <a:rPr lang="en-US" sz="2000" b="0" i="0" smtClean="0">
                        <a:solidFill>
                          <a:schemeClr val="tx1"/>
                        </a:solidFill>
                        <a:effectLst/>
                        <a:latin typeface="Cambria Math"/>
                        <a:ea typeface="Calibri"/>
                        <a:cs typeface="Arial"/>
                      </a:rPr>
                      <m:t>   </m:t>
                    </m:r>
                  </m:oMath>
                </a14:m>
                <a:r>
                  <a:rPr lang="en-US" sz="2000" dirty="0">
                    <a:solidFill>
                      <a:schemeClr val="tx1"/>
                    </a:solidFill>
                    <a:effectLst/>
                    <a:latin typeface="Times New Roman"/>
                    <a:ea typeface="Calibri"/>
                    <a:cs typeface="Arial"/>
                  </a:rPr>
                  <a:t>=  </a:t>
                </a:r>
                <a14:m>
                  <m:oMath xmlns:m="http://schemas.openxmlformats.org/officeDocument/2006/math">
                    <m:f>
                      <m:fPr>
                        <m:ctrlPr>
                          <a:rPr lang="en-US" sz="2400" i="1">
                            <a:solidFill>
                              <a:schemeClr val="tx1"/>
                            </a:solidFill>
                            <a:effectLst/>
                            <a:latin typeface="Cambria Math" panose="02040503050406030204" pitchFamily="18" charset="0"/>
                            <a:ea typeface="Calibri"/>
                            <a:cs typeface="Arial"/>
                          </a:rPr>
                        </m:ctrlPr>
                      </m:fPr>
                      <m:num>
                        <m:r>
                          <a:rPr lang="en-US" sz="2400" i="1">
                            <a:solidFill>
                              <a:schemeClr val="tx1"/>
                            </a:solidFill>
                            <a:effectLst/>
                            <a:latin typeface="Cambria Math"/>
                            <a:ea typeface="Calibri"/>
                            <a:cs typeface="Arial"/>
                          </a:rPr>
                          <m:t>2174</m:t>
                        </m:r>
                        <m:r>
                          <a:rPr lang="en-US" sz="2400" b="0" i="1" smtClean="0">
                            <a:solidFill>
                              <a:schemeClr val="tx1"/>
                            </a:solidFill>
                            <a:effectLst/>
                            <a:latin typeface="Cambria Math" panose="02040503050406030204" pitchFamily="18" charset="0"/>
                            <a:ea typeface="Calibri"/>
                            <a:cs typeface="Arial"/>
                          </a:rPr>
                          <m:t>.</m:t>
                        </m:r>
                        <m:r>
                          <a:rPr lang="en-US" sz="2400" i="1">
                            <a:solidFill>
                              <a:schemeClr val="tx1"/>
                            </a:solidFill>
                            <a:effectLst/>
                            <a:latin typeface="Cambria Math"/>
                            <a:ea typeface="Calibri"/>
                            <a:cs typeface="Arial"/>
                          </a:rPr>
                          <m:t>1</m:t>
                        </m:r>
                        <m:r>
                          <a:rPr lang="en-US" sz="2400" b="0" i="1" smtClean="0">
                            <a:solidFill>
                              <a:schemeClr val="tx1"/>
                            </a:solidFill>
                            <a:effectLst/>
                            <a:latin typeface="Cambria Math" panose="02040503050406030204" pitchFamily="18" charset="0"/>
                            <a:ea typeface="Calibri"/>
                            <a:cs typeface="Arial"/>
                          </a:rPr>
                          <m:t>8</m:t>
                        </m:r>
                      </m:num>
                      <m:den>
                        <m:r>
                          <a:rPr lang="en-US" sz="2400" i="1">
                            <a:solidFill>
                              <a:schemeClr val="tx1"/>
                            </a:solidFill>
                            <a:effectLst/>
                            <a:latin typeface="Cambria Math"/>
                            <a:ea typeface="Calibri"/>
                            <a:cs typeface="Arial"/>
                          </a:rPr>
                          <m:t>232</m:t>
                        </m:r>
                      </m:den>
                    </m:f>
                    <m:r>
                      <a:rPr lang="en-US" sz="2400" b="0" i="0" smtClean="0">
                        <a:solidFill>
                          <a:schemeClr val="tx1"/>
                        </a:solidFill>
                        <a:effectLst/>
                        <a:latin typeface="Cambria Math"/>
                        <a:ea typeface="Calibri"/>
                        <a:cs typeface="Arial"/>
                      </a:rPr>
                      <m:t>  </m:t>
                    </m:r>
                  </m:oMath>
                </a14:m>
                <a:r>
                  <a:rPr lang="en-US" dirty="0">
                    <a:solidFill>
                      <a:schemeClr val="tx1"/>
                    </a:solidFill>
                    <a:effectLst/>
                    <a:latin typeface="Times New Roman"/>
                    <a:ea typeface="Calibri"/>
                    <a:cs typeface="Arial"/>
                  </a:rPr>
                  <a:t>= 9.37 </a:t>
                </a:r>
                <a:r>
                  <a:rPr lang="en-US" dirty="0">
                    <a:latin typeface="Times New Roman"/>
                    <a:ea typeface="Calibri"/>
                    <a:cs typeface="Arial"/>
                  </a:rPr>
                  <a:t>m3</a:t>
                </a:r>
                <a:r>
                  <a:rPr lang="en-US" dirty="0">
                    <a:solidFill>
                      <a:schemeClr val="tx1"/>
                    </a:solidFill>
                    <a:effectLst/>
                    <a:latin typeface="Times New Roman"/>
                    <a:ea typeface="Calibri"/>
                    <a:cs typeface="Arial"/>
                  </a:rPr>
                  <a:t>/d</a:t>
                </a:r>
              </a:p>
              <a:p>
                <a:pPr algn="just">
                  <a:lnSpc>
                    <a:spcPct val="150000"/>
                  </a:lnSpc>
                  <a:spcAft>
                    <a:spcPts val="600"/>
                  </a:spcAft>
                </a:pPr>
                <a:r>
                  <a:rPr lang="en-US" dirty="0">
                    <a:solidFill>
                      <a:schemeClr val="tx1"/>
                    </a:solidFill>
                    <a:effectLst/>
                    <a:latin typeface="Times New Roman"/>
                    <a:ea typeface="Calibri"/>
                    <a:cs typeface="Arial"/>
                  </a:rPr>
                  <a:t>New demand for junction=Demand for each junction + increased demand       </a:t>
                </a:r>
              </a:p>
            </p:txBody>
          </p:sp>
        </mc:Choice>
        <mc:Fallback xmlns="">
          <p:sp>
            <p:nvSpPr>
              <p:cNvPr id="3" name="TextBox 2"/>
              <p:cNvSpPr txBox="1">
                <a:spLocks noRot="1" noChangeAspect="1" noMove="1" noResize="1" noEditPoints="1" noAdjustHandles="1" noChangeArrowheads="1" noChangeShapeType="1" noTextEdit="1"/>
              </p:cNvSpPr>
              <p:nvPr/>
            </p:nvSpPr>
            <p:spPr>
              <a:xfrm>
                <a:off x="323528" y="695977"/>
                <a:ext cx="8352928" cy="6155981"/>
              </a:xfrm>
              <a:prstGeom prst="rect">
                <a:avLst/>
              </a:prstGeom>
              <a:blipFill>
                <a:blip r:embed="rId2"/>
                <a:stretch>
                  <a:fillRect l="-584"/>
                </a:stretch>
              </a:blipFill>
            </p:spPr>
            <p:txBody>
              <a:bodyPr/>
              <a:lstStyle/>
              <a:p>
                <a:r>
                  <a:rPr lang="en-US">
                    <a:noFill/>
                  </a:rPr>
                  <a:t> </a:t>
                </a:r>
              </a:p>
            </p:txBody>
          </p:sp>
        </mc:Fallback>
      </mc:AlternateContent>
    </p:spTree>
    <p:extLst>
      <p:ext uri="{BB962C8B-B14F-4D97-AF65-F5344CB8AC3E}">
        <p14:creationId xmlns:p14="http://schemas.microsoft.com/office/powerpoint/2010/main" val="3832388324"/>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051426"/>
            <a:ext cx="8424936" cy="458074"/>
          </a:xfrm>
          <a:prstGeom prst="rect">
            <a:avLst/>
          </a:prstGeom>
        </p:spPr>
        <p:txBody>
          <a:bodyPr wrap="square">
            <a:spAutoFit/>
          </a:bodyPr>
          <a:lstStyle/>
          <a:p>
            <a:pPr algn="l">
              <a:lnSpc>
                <a:spcPct val="150000"/>
              </a:lnSpc>
              <a:spcBef>
                <a:spcPts val="1200"/>
              </a:spcBef>
              <a:spcAft>
                <a:spcPts val="1200"/>
              </a:spcAft>
            </a:pPr>
            <a:endParaRPr lang="en-US" dirty="0">
              <a:solidFill>
                <a:schemeClr val="accent6"/>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TextBox 2"/>
              <p:cNvSpPr txBox="1"/>
              <p:nvPr/>
            </p:nvSpPr>
            <p:spPr>
              <a:xfrm>
                <a:off x="395536" y="281470"/>
                <a:ext cx="8496944" cy="3129255"/>
              </a:xfrm>
              <a:prstGeom prst="rect">
                <a:avLst/>
              </a:prstGeom>
              <a:noFill/>
            </p:spPr>
            <p:txBody>
              <a:bodyPr wrap="square" rtlCol="1">
                <a:spAutoFit/>
              </a:bodyPr>
              <a:lstStyle/>
              <a:p>
                <a:endParaRPr lang="en-US" sz="2000" b="1" dirty="0"/>
              </a:p>
              <a:p>
                <a:pPr algn="l"/>
                <a:r>
                  <a:rPr lang="en-US" sz="2000" b="1" dirty="0">
                    <a:solidFill>
                      <a:schemeClr val="tx1"/>
                    </a:solidFill>
                  </a:rPr>
                  <a:t>One sample calculation</a:t>
                </a:r>
              </a:p>
              <a:p>
                <a:pPr algn="l"/>
                <a:endParaRPr lang="en-US" b="1" u="sng" dirty="0">
                  <a:solidFill>
                    <a:schemeClr val="tx1"/>
                  </a:solidFill>
                </a:endParaRPr>
              </a:p>
              <a:p>
                <a:pPr algn="l"/>
                <a:r>
                  <a:rPr lang="en-US" b="1" u="sng" dirty="0">
                    <a:solidFill>
                      <a:schemeClr val="tx1"/>
                    </a:solidFill>
                  </a:rPr>
                  <a:t>Sample calculation (junction10): </a:t>
                </a:r>
              </a:p>
              <a:p>
                <a:pPr marL="45720" indent="0" algn="just">
                  <a:lnSpc>
                    <a:spcPct val="150000"/>
                  </a:lnSpc>
                  <a:spcAft>
                    <a:spcPts val="600"/>
                  </a:spcAft>
                  <a:buNone/>
                </a:pPr>
                <a:r>
                  <a:rPr lang="en-US" b="0" dirty="0">
                    <a:ea typeface="Calibri"/>
                    <a:cs typeface="Times New Roman"/>
                  </a:rPr>
                  <a:t>I</a:t>
                </a:r>
                <a14:m>
                  <m:oMath xmlns:m="http://schemas.openxmlformats.org/officeDocument/2006/math">
                    <m:r>
                      <a:rPr lang="en-US" b="0" i="1" smtClean="0">
                        <a:latin typeface="Cambria Math" panose="02040503050406030204" pitchFamily="18" charset="0"/>
                        <a:ea typeface="Calibri"/>
                        <a:cs typeface="Times New Roman"/>
                      </a:rPr>
                      <m:t>𝑛𝑖𝑡𝑖𝑎𝑙</m:t>
                    </m:r>
                    <m:r>
                      <a:rPr lang="en-US" b="0" i="1" smtClean="0">
                        <a:latin typeface="Cambria Math" panose="02040503050406030204" pitchFamily="18" charset="0"/>
                        <a:ea typeface="Calibri"/>
                        <a:cs typeface="Times New Roman"/>
                      </a:rPr>
                      <m:t> </m:t>
                    </m:r>
                    <m:r>
                      <a:rPr lang="en-US" b="0" i="1" smtClean="0">
                        <a:latin typeface="Cambria Math" panose="02040503050406030204" pitchFamily="18" charset="0"/>
                        <a:ea typeface="Calibri"/>
                        <a:cs typeface="Times New Roman"/>
                      </a:rPr>
                      <m:t>𝑑𝑒𝑚𝑎𝑛𝑑</m:t>
                    </m:r>
                    <m:r>
                      <a:rPr lang="en-US" i="1">
                        <a:latin typeface="Cambria Math"/>
                        <a:ea typeface="Calibri"/>
                        <a:cs typeface="Times New Roman"/>
                      </a:rPr>
                      <m:t>=</m:t>
                    </m:r>
                    <m:f>
                      <m:fPr>
                        <m:ctrlPr>
                          <a:rPr lang="en-US" i="1">
                            <a:latin typeface="Cambria Math" panose="02040503050406030204" pitchFamily="18" charset="0"/>
                            <a:ea typeface="Calibri"/>
                            <a:cs typeface="Times New Roman"/>
                          </a:rPr>
                        </m:ctrlPr>
                      </m:fPr>
                      <m:num>
                        <m:r>
                          <a:rPr lang="en-US" i="1">
                            <a:latin typeface="Cambria Math"/>
                            <a:ea typeface="Calibri"/>
                            <a:cs typeface="Times New Roman"/>
                          </a:rPr>
                          <m:t>210</m:t>
                        </m:r>
                        <m:r>
                          <a:rPr lang="en-US" i="1">
                            <a:latin typeface="Cambria Math"/>
                            <a:ea typeface="Calibri"/>
                            <a:cs typeface="Times New Roman"/>
                          </a:rPr>
                          <m:t>.</m:t>
                        </m:r>
                        <m:r>
                          <a:rPr lang="en-US" i="1">
                            <a:latin typeface="Cambria Math"/>
                            <a:ea typeface="Calibri"/>
                            <a:cs typeface="Times New Roman"/>
                          </a:rPr>
                          <m:t>29</m:t>
                        </m:r>
                      </m:num>
                      <m:den>
                        <m:r>
                          <a:rPr lang="en-US" sz="1600" i="1">
                            <a:latin typeface="Cambria Math"/>
                            <a:ea typeface="Calibri"/>
                            <a:cs typeface="Times New Roman"/>
                          </a:rPr>
                          <m:t>338291</m:t>
                        </m:r>
                      </m:den>
                    </m:f>
                    <m:r>
                      <a:rPr lang="en-US" i="1">
                        <a:latin typeface="Cambria Math"/>
                        <a:ea typeface="Calibri"/>
                        <a:cs typeface="Times New Roman"/>
                      </a:rPr>
                      <m:t>×</m:t>
                    </m:r>
                    <m:r>
                      <a:rPr lang="en-US" i="1">
                        <a:latin typeface="Cambria Math"/>
                        <a:ea typeface="Calibri"/>
                        <a:cs typeface="Times New Roman"/>
                      </a:rPr>
                      <m:t>239809</m:t>
                    </m:r>
                    <m:r>
                      <a:rPr lang="en-US" i="1">
                        <a:latin typeface="Cambria Math"/>
                        <a:ea typeface="Calibri"/>
                        <a:cs typeface="Times New Roman"/>
                      </a:rPr>
                      <m:t>.</m:t>
                    </m:r>
                    <m:r>
                      <a:rPr lang="en-US" i="1">
                        <a:latin typeface="Cambria Math"/>
                        <a:ea typeface="Calibri"/>
                        <a:cs typeface="Times New Roman"/>
                      </a:rPr>
                      <m:t>5</m:t>
                    </m:r>
                  </m:oMath>
                </a14:m>
                <a:endParaRPr lang="en-US" dirty="0">
                  <a:latin typeface="Times New Roman"/>
                  <a:ea typeface="Calibri"/>
                  <a:cs typeface="Arial"/>
                </a:endParaRPr>
              </a:p>
              <a:p>
                <a:pPr marL="45720"/>
                <a:r>
                  <a:rPr lang="en-US" sz="2400" dirty="0">
                    <a:latin typeface="Times New Roman"/>
                    <a:ea typeface="Times New Roman"/>
                  </a:rPr>
                  <a:t>                </a:t>
                </a:r>
                <a:r>
                  <a:rPr lang="en-US" sz="2000" dirty="0">
                    <a:latin typeface="Times New Roman"/>
                    <a:ea typeface="Times New Roman"/>
                  </a:rPr>
                  <a:t>=148.7 </a:t>
                </a:r>
                <a14:m>
                  <m:oMath xmlns:m="http://schemas.openxmlformats.org/officeDocument/2006/math">
                    <m:r>
                      <a:rPr lang="en-US" sz="2000" i="1">
                        <a:latin typeface="Cambria Math"/>
                        <a:ea typeface="Calibri"/>
                        <a:cs typeface="Arial"/>
                      </a:rPr>
                      <m:t>𝑙</m:t>
                    </m:r>
                    <m:r>
                      <a:rPr lang="en-US" sz="2000" i="1">
                        <a:latin typeface="Cambria Math"/>
                        <a:ea typeface="Calibri"/>
                        <a:cs typeface="Arial"/>
                      </a:rPr>
                      <m:t>/</m:t>
                    </m:r>
                    <m:r>
                      <a:rPr lang="en-US" sz="2000" i="1">
                        <a:latin typeface="Cambria Math"/>
                        <a:ea typeface="Calibri"/>
                        <a:cs typeface="Arial"/>
                      </a:rPr>
                      <m:t>𝑑</m:t>
                    </m:r>
                  </m:oMath>
                </a14:m>
                <a:endParaRPr lang="en-US" dirty="0">
                  <a:latin typeface="Times New Roman"/>
                  <a:ea typeface="Times New Roman"/>
                  <a:cs typeface="Arial"/>
                </a:endParaRPr>
              </a:p>
              <a:p>
                <a:pPr algn="l"/>
                <a:endParaRPr lang="en-US" dirty="0">
                  <a:solidFill>
                    <a:schemeClr val="tx1"/>
                  </a:solidFill>
                </a:endParaRPr>
              </a:p>
              <a:p>
                <a:pPr algn="l"/>
                <a:endParaRPr lang="en-US" dirty="0">
                  <a:solidFill>
                    <a:schemeClr val="tx1"/>
                  </a:solidFill>
                </a:endParaRPr>
              </a:p>
              <a:p>
                <a:pPr algn="l"/>
                <a14:m>
                  <m:oMathPara xmlns:m="http://schemas.openxmlformats.org/officeDocument/2006/math">
                    <m:oMathParaPr>
                      <m:jc m:val="left"/>
                    </m:oMathParaPr>
                    <m:oMath xmlns:m="http://schemas.openxmlformats.org/officeDocument/2006/math">
                      <m:r>
                        <m:rPr>
                          <m:sty m:val="p"/>
                        </m:rPr>
                        <a:rPr lang="en-US">
                          <a:latin typeface="Cambria Math" panose="02040503050406030204" pitchFamily="18" charset="0"/>
                        </a:rPr>
                        <m:t>T</m:t>
                      </m:r>
                      <m:r>
                        <m:rPr>
                          <m:sty m:val="p"/>
                        </m:rPr>
                        <a:rPr lang="en-US" b="0" i="0" smtClean="0">
                          <a:solidFill>
                            <a:schemeClr val="tx1"/>
                          </a:solidFill>
                          <a:latin typeface="Cambria Math" panose="02040503050406030204" pitchFamily="18" charset="0"/>
                        </a:rPr>
                        <m:t>otal</m:t>
                      </m:r>
                      <m:r>
                        <a:rPr lang="en-US" b="0" i="0" smtClean="0">
                          <a:solidFill>
                            <a:schemeClr val="tx1"/>
                          </a:solidFill>
                          <a:latin typeface="Cambria Math" panose="02040503050406030204" pitchFamily="18" charset="0"/>
                        </a:rPr>
                        <m:t> </m:t>
                      </m:r>
                      <m:r>
                        <m:rPr>
                          <m:sty m:val="p"/>
                        </m:rPr>
                        <a:rPr lang="en-US" b="0" i="0" smtClean="0">
                          <a:solidFill>
                            <a:schemeClr val="tx1"/>
                          </a:solidFill>
                          <a:latin typeface="Cambria Math" panose="02040503050406030204" pitchFamily="18" charset="0"/>
                        </a:rPr>
                        <m:t>demand</m:t>
                      </m:r>
                      <m:r>
                        <a:rPr lang="en-US">
                          <a:solidFill>
                            <a:schemeClr val="tx1"/>
                          </a:solidFill>
                          <a:latin typeface="Cambria Math" panose="02040503050406030204" pitchFamily="18" charset="0"/>
                        </a:rPr>
                        <m:t> </m:t>
                      </m:r>
                      <m:r>
                        <m:rPr>
                          <m:sty m:val="p"/>
                        </m:rPr>
                        <a:rPr lang="en-US">
                          <a:solidFill>
                            <a:schemeClr val="tx1"/>
                          </a:solidFill>
                          <a:latin typeface="Cambria Math" panose="02040503050406030204" pitchFamily="18" charset="0"/>
                        </a:rPr>
                        <m:t>on</m:t>
                      </m:r>
                      <m:r>
                        <a:rPr lang="en-US">
                          <a:solidFill>
                            <a:schemeClr val="tx1"/>
                          </a:solidFill>
                          <a:latin typeface="Cambria Math" panose="02040503050406030204" pitchFamily="18" charset="0"/>
                        </a:rPr>
                        <m:t> </m:t>
                      </m:r>
                      <m:r>
                        <m:rPr>
                          <m:sty m:val="p"/>
                        </m:rPr>
                        <a:rPr lang="en-US">
                          <a:solidFill>
                            <a:schemeClr val="tx1"/>
                          </a:solidFill>
                          <a:latin typeface="Cambria Math" panose="02040503050406030204" pitchFamily="18" charset="0"/>
                        </a:rPr>
                        <m:t>junction</m:t>
                      </m:r>
                      <m:r>
                        <a:rPr lang="en-US">
                          <a:solidFill>
                            <a:schemeClr val="tx1"/>
                          </a:solidFill>
                          <a:latin typeface="Cambria Math" panose="02040503050406030204" pitchFamily="18" charset="0"/>
                        </a:rPr>
                        <m:t>10</m:t>
                      </m:r>
                      <m:r>
                        <a:rPr lang="en-US">
                          <a:solidFill>
                            <a:schemeClr val="tx1"/>
                          </a:solidFill>
                          <a:latin typeface="Cambria Math" panose="02040503050406030204" pitchFamily="18" charset="0"/>
                        </a:rPr>
                        <m:t>=(</m:t>
                      </m:r>
                      <m:r>
                        <a:rPr lang="en-US">
                          <a:solidFill>
                            <a:schemeClr val="tx1"/>
                          </a:solidFill>
                          <a:latin typeface="Cambria Math" panose="02040503050406030204" pitchFamily="18" charset="0"/>
                        </a:rPr>
                        <m:t>148</m:t>
                      </m:r>
                      <m:r>
                        <a:rPr lang="en-US">
                          <a:solidFill>
                            <a:schemeClr val="tx1"/>
                          </a:solidFill>
                          <a:latin typeface="Cambria Math" panose="02040503050406030204" pitchFamily="18" charset="0"/>
                        </a:rPr>
                        <m:t>.</m:t>
                      </m:r>
                      <m:r>
                        <a:rPr lang="en-US">
                          <a:solidFill>
                            <a:schemeClr val="tx1"/>
                          </a:solidFill>
                          <a:latin typeface="Cambria Math" panose="02040503050406030204" pitchFamily="18" charset="0"/>
                        </a:rPr>
                        <m:t>7</m:t>
                      </m:r>
                      <m:r>
                        <a:rPr lang="en-US">
                          <a:solidFill>
                            <a:schemeClr val="tx1"/>
                          </a:solidFill>
                          <a:latin typeface="Cambria Math" panose="02040503050406030204" pitchFamily="18" charset="0"/>
                        </a:rPr>
                        <m:t>+</m:t>
                      </m:r>
                      <m:r>
                        <a:rPr lang="en-US">
                          <a:solidFill>
                            <a:schemeClr val="tx1"/>
                          </a:solidFill>
                          <a:latin typeface="Cambria Math" panose="02040503050406030204" pitchFamily="18" charset="0"/>
                        </a:rPr>
                        <m:t>9371</m:t>
                      </m:r>
                      <m:r>
                        <a:rPr lang="en-US">
                          <a:solidFill>
                            <a:schemeClr val="tx1"/>
                          </a:solidFill>
                          <a:latin typeface="Cambria Math" panose="02040503050406030204" pitchFamily="18" charset="0"/>
                        </a:rPr>
                        <m:t>.</m:t>
                      </m:r>
                      <m:r>
                        <a:rPr lang="en-US">
                          <a:solidFill>
                            <a:schemeClr val="tx1"/>
                          </a:solidFill>
                          <a:latin typeface="Cambria Math" panose="02040503050406030204" pitchFamily="18" charset="0"/>
                        </a:rPr>
                        <m:t>5</m:t>
                      </m:r>
                      <m:r>
                        <a:rPr lang="en-US" b="0" i="0" smtClean="0">
                          <a:solidFill>
                            <a:schemeClr val="tx1"/>
                          </a:solidFill>
                          <a:latin typeface="Cambria Math" panose="02040503050406030204" pitchFamily="18" charset="0"/>
                        </a:rPr>
                        <m:t>)/</m:t>
                      </m:r>
                      <m:r>
                        <a:rPr lang="en-US" b="0" i="0" smtClean="0">
                          <a:solidFill>
                            <a:schemeClr val="tx1"/>
                          </a:solidFill>
                          <a:latin typeface="Cambria Math" panose="02040503050406030204" pitchFamily="18" charset="0"/>
                        </a:rPr>
                        <m:t>1000</m:t>
                      </m:r>
                      <m:r>
                        <a:rPr lang="en-US">
                          <a:solidFill>
                            <a:schemeClr val="tx1"/>
                          </a:solidFill>
                          <a:latin typeface="Cambria Math" panose="02040503050406030204" pitchFamily="18" charset="0"/>
                        </a:rPr>
                        <m:t>=</m:t>
                      </m:r>
                      <m:r>
                        <a:rPr lang="en-US">
                          <a:solidFill>
                            <a:schemeClr val="tx1"/>
                          </a:solidFill>
                          <a:latin typeface="Cambria Math" panose="02040503050406030204" pitchFamily="18" charset="0"/>
                        </a:rPr>
                        <m:t>9</m:t>
                      </m:r>
                      <m:r>
                        <a:rPr lang="en-US" b="0" i="0" smtClean="0">
                          <a:solidFill>
                            <a:schemeClr val="tx1"/>
                          </a:solidFill>
                          <a:latin typeface="Cambria Math" panose="02040503050406030204" pitchFamily="18" charset="0"/>
                        </a:rPr>
                        <m:t>.</m:t>
                      </m:r>
                      <m:r>
                        <a:rPr lang="en-US">
                          <a:solidFill>
                            <a:schemeClr val="tx1"/>
                          </a:solidFill>
                          <a:latin typeface="Cambria Math" panose="02040503050406030204" pitchFamily="18" charset="0"/>
                        </a:rPr>
                        <m:t>52</m:t>
                      </m:r>
                      <m:r>
                        <a:rPr lang="en-US" i="1">
                          <a:solidFill>
                            <a:schemeClr val="tx1"/>
                          </a:solidFill>
                          <a:latin typeface="Cambria Math" panose="02040503050406030204" pitchFamily="18" charset="0"/>
                        </a:rPr>
                        <m:t> </m:t>
                      </m:r>
                      <m:r>
                        <m:rPr>
                          <m:sty m:val="p"/>
                        </m:rPr>
                        <a:rPr lang="en-US" b="0" i="0" smtClean="0">
                          <a:solidFill>
                            <a:schemeClr val="tx1"/>
                          </a:solidFill>
                          <a:latin typeface="Cambria Math" panose="02040503050406030204" pitchFamily="18" charset="0"/>
                        </a:rPr>
                        <m:t>m</m:t>
                      </m:r>
                      <m:r>
                        <a:rPr lang="en-US" b="0" i="0" smtClean="0">
                          <a:solidFill>
                            <a:schemeClr val="tx1"/>
                          </a:solidFill>
                          <a:latin typeface="Cambria Math" panose="02040503050406030204" pitchFamily="18" charset="0"/>
                        </a:rPr>
                        <m:t>3</m:t>
                      </m:r>
                      <m:r>
                        <a:rPr lang="en-US">
                          <a:solidFill>
                            <a:schemeClr val="tx1"/>
                          </a:solidFill>
                          <a:latin typeface="Cambria Math" panose="02040503050406030204" pitchFamily="18" charset="0"/>
                        </a:rPr>
                        <m:t>/</m:t>
                      </m:r>
                      <m:r>
                        <m:rPr>
                          <m:sty m:val="p"/>
                        </m:rPr>
                        <a:rPr lang="en-US">
                          <a:solidFill>
                            <a:schemeClr val="tx1"/>
                          </a:solidFill>
                          <a:latin typeface="Cambria Math" panose="02040503050406030204" pitchFamily="18" charset="0"/>
                        </a:rPr>
                        <m:t>d</m:t>
                      </m:r>
                    </m:oMath>
                  </m:oMathPara>
                </a14:m>
                <a:endParaRPr lang="ar-SA" dirty="0">
                  <a:solidFill>
                    <a:schemeClr val="tx1"/>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95536" y="281470"/>
                <a:ext cx="8496944" cy="3129255"/>
              </a:xfrm>
              <a:prstGeom prst="rect">
                <a:avLst/>
              </a:prstGeom>
              <a:blipFill>
                <a:blip r:embed="rId2"/>
                <a:stretch>
                  <a:fillRect l="-789" b="-973"/>
                </a:stretch>
              </a:blipFill>
            </p:spPr>
            <p:txBody>
              <a:bodyPr/>
              <a:lstStyle/>
              <a:p>
                <a:r>
                  <a:rPr lang="en-US">
                    <a:noFill/>
                  </a:rPr>
                  <a:t> </a:t>
                </a:r>
              </a:p>
            </p:txBody>
          </p:sp>
        </mc:Fallback>
      </mc:AlternateContent>
      <p:graphicFrame>
        <p:nvGraphicFramePr>
          <p:cNvPr id="5" name="Table 4"/>
          <p:cNvGraphicFramePr>
            <a:graphicFrameLocks noGrp="1"/>
          </p:cNvGraphicFramePr>
          <p:nvPr>
            <p:extLst>
              <p:ext uri="{D42A27DB-BD31-4B8C-83A1-F6EECF244321}">
                <p14:modId xmlns:p14="http://schemas.microsoft.com/office/powerpoint/2010/main" val="2228053653"/>
              </p:ext>
            </p:extLst>
          </p:nvPr>
        </p:nvGraphicFramePr>
        <p:xfrm>
          <a:off x="1043608" y="3781857"/>
          <a:ext cx="5472000" cy="2794673"/>
        </p:xfrm>
        <a:graphic>
          <a:graphicData uri="http://schemas.openxmlformats.org/drawingml/2006/table">
            <a:tbl>
              <a:tblPr firstRow="1" firstCol="1" bandRow="1">
                <a:tableStyleId>{5C22544A-7EE6-4342-B048-85BDC9FD1C3A}</a:tableStyleId>
              </a:tblPr>
              <a:tblGrid>
                <a:gridCol w="1323612">
                  <a:extLst>
                    <a:ext uri="{9D8B030D-6E8A-4147-A177-3AD203B41FA5}">
                      <a16:colId xmlns:a16="http://schemas.microsoft.com/office/drawing/2014/main" val="20000"/>
                    </a:ext>
                  </a:extLst>
                </a:gridCol>
                <a:gridCol w="1242903">
                  <a:extLst>
                    <a:ext uri="{9D8B030D-6E8A-4147-A177-3AD203B41FA5}">
                      <a16:colId xmlns:a16="http://schemas.microsoft.com/office/drawing/2014/main" val="20001"/>
                    </a:ext>
                  </a:extLst>
                </a:gridCol>
                <a:gridCol w="1614144">
                  <a:extLst>
                    <a:ext uri="{9D8B030D-6E8A-4147-A177-3AD203B41FA5}">
                      <a16:colId xmlns:a16="http://schemas.microsoft.com/office/drawing/2014/main" val="20002"/>
                    </a:ext>
                  </a:extLst>
                </a:gridCol>
                <a:gridCol w="1291341">
                  <a:extLst>
                    <a:ext uri="{9D8B030D-6E8A-4147-A177-3AD203B41FA5}">
                      <a16:colId xmlns:a16="http://schemas.microsoft.com/office/drawing/2014/main" val="20003"/>
                    </a:ext>
                  </a:extLst>
                </a:gridCol>
              </a:tblGrid>
              <a:tr h="577305">
                <a:tc>
                  <a:txBody>
                    <a:bodyPr/>
                    <a:lstStyle/>
                    <a:p>
                      <a:pPr algn="ctr">
                        <a:lnSpc>
                          <a:spcPct val="107000"/>
                        </a:lnSpc>
                        <a:spcAft>
                          <a:spcPts val="0"/>
                        </a:spcAft>
                      </a:pPr>
                      <a:r>
                        <a:rPr lang="en-US" sz="1100">
                          <a:effectLst/>
                        </a:rPr>
                        <a:t>Label</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Area (m</a:t>
                      </a:r>
                      <a:r>
                        <a:rPr lang="en-US" sz="1100" baseline="30000">
                          <a:effectLst/>
                        </a:rPr>
                        <a:t>2</a:t>
                      </a:r>
                      <a:r>
                        <a:rPr lang="en-US" sz="1100">
                          <a:effectLst/>
                        </a:rPr>
                        <a:t>)</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Area fraction</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Demand(l/d)</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0"/>
                  </a:ext>
                </a:extLst>
              </a:tr>
              <a:tr h="554342">
                <a:tc>
                  <a:txBody>
                    <a:bodyPr/>
                    <a:lstStyle/>
                    <a:p>
                      <a:pPr algn="ctr">
                        <a:lnSpc>
                          <a:spcPct val="107000"/>
                        </a:lnSpc>
                        <a:spcAft>
                          <a:spcPts val="0"/>
                        </a:spcAft>
                      </a:pPr>
                      <a:r>
                        <a:rPr lang="en-US" sz="1100">
                          <a:effectLst/>
                        </a:rPr>
                        <a:t>J-10</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210.29</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0.00062</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9520.2</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1"/>
                  </a:ext>
                </a:extLst>
              </a:tr>
              <a:tr h="554342">
                <a:tc>
                  <a:txBody>
                    <a:bodyPr/>
                    <a:lstStyle/>
                    <a:p>
                      <a:pPr algn="ctr">
                        <a:lnSpc>
                          <a:spcPct val="107000"/>
                        </a:lnSpc>
                        <a:spcAft>
                          <a:spcPts val="0"/>
                        </a:spcAft>
                      </a:pPr>
                      <a:r>
                        <a:rPr lang="en-US" sz="1100">
                          <a:effectLst/>
                        </a:rPr>
                        <a:t>J-11</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737.17</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0.00218</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98943.3</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2"/>
                  </a:ext>
                </a:extLst>
              </a:tr>
              <a:tr h="554342">
                <a:tc>
                  <a:txBody>
                    <a:bodyPr/>
                    <a:lstStyle/>
                    <a:p>
                      <a:pPr algn="ctr">
                        <a:lnSpc>
                          <a:spcPct val="107000"/>
                        </a:lnSpc>
                        <a:spcAft>
                          <a:spcPts val="0"/>
                        </a:spcAft>
                      </a:pPr>
                      <a:r>
                        <a:rPr lang="en-US" sz="1100">
                          <a:effectLst/>
                        </a:rPr>
                        <a:t>J-12</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634.46</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0.00188</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9822.3</a:t>
                      </a:r>
                      <a:endParaRPr lang="en-US" sz="1200">
                        <a:effectLst/>
                        <a:latin typeface="Times New Roman"/>
                        <a:ea typeface="Calibri"/>
                        <a:cs typeface="Arial"/>
                      </a:endParaRPr>
                    </a:p>
                  </a:txBody>
                  <a:tcPr marL="68580" marR="68580" marT="0" marB="0" anchor="ctr"/>
                </a:tc>
                <a:extLst>
                  <a:ext uri="{0D108BD9-81ED-4DB2-BD59-A6C34878D82A}">
                    <a16:rowId xmlns:a16="http://schemas.microsoft.com/office/drawing/2014/main" val="10003"/>
                  </a:ext>
                </a:extLst>
              </a:tr>
              <a:tr h="554342">
                <a:tc>
                  <a:txBody>
                    <a:bodyPr/>
                    <a:lstStyle/>
                    <a:p>
                      <a:pPr algn="ctr">
                        <a:lnSpc>
                          <a:spcPct val="107000"/>
                        </a:lnSpc>
                        <a:spcAft>
                          <a:spcPts val="0"/>
                        </a:spcAft>
                      </a:pPr>
                      <a:r>
                        <a:rPr lang="en-US" sz="1100">
                          <a:effectLst/>
                        </a:rPr>
                        <a:t>J-13</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669.34</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a:effectLst/>
                        </a:rPr>
                        <a:t>0.00198</a:t>
                      </a:r>
                      <a:endParaRPr lang="en-US" sz="1200">
                        <a:effectLst/>
                        <a:latin typeface="Times New Roman"/>
                        <a:ea typeface="Calibri"/>
                        <a:cs typeface="Arial"/>
                      </a:endParaRPr>
                    </a:p>
                  </a:txBody>
                  <a:tcPr marL="68580" marR="68580" marT="0" marB="0" anchor="ctr"/>
                </a:tc>
                <a:tc>
                  <a:txBody>
                    <a:bodyPr/>
                    <a:lstStyle/>
                    <a:p>
                      <a:pPr algn="ctr">
                        <a:lnSpc>
                          <a:spcPct val="107000"/>
                        </a:lnSpc>
                        <a:spcAft>
                          <a:spcPts val="0"/>
                        </a:spcAft>
                      </a:pPr>
                      <a:r>
                        <a:rPr lang="en-US" sz="1100" dirty="0">
                          <a:effectLst/>
                        </a:rPr>
                        <a:t>9846.3</a:t>
                      </a:r>
                      <a:endParaRPr lang="en-US" sz="1200" dirty="0">
                        <a:effectLst/>
                        <a:latin typeface="Times New Roman"/>
                        <a:ea typeface="Calibri"/>
                        <a:cs typeface="Arial"/>
                      </a:endParaRPr>
                    </a:p>
                  </a:txBody>
                  <a:tcPr marL="68580" marR="68580" marT="0"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509055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D16469-4BC1-49FC-9F95-4028DE4EEE87}"/>
              </a:ext>
            </a:extLst>
          </p:cNvPr>
          <p:cNvSpPr txBox="1"/>
          <p:nvPr/>
        </p:nvSpPr>
        <p:spPr>
          <a:xfrm>
            <a:off x="179512" y="293746"/>
            <a:ext cx="6120680" cy="830997"/>
          </a:xfrm>
          <a:prstGeom prst="rect">
            <a:avLst/>
          </a:prstGeom>
          <a:noFill/>
        </p:spPr>
        <p:txBody>
          <a:bodyPr wrap="square" rtlCol="0">
            <a:spAutoFit/>
          </a:bodyPr>
          <a:lstStyle/>
          <a:p>
            <a:pPr algn="l"/>
            <a:r>
              <a:rPr lang="en-US" sz="24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calculations and distribution :</a:t>
            </a:r>
            <a:endParaRPr lang="ar-SA" sz="24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algn="l"/>
            <a:endParaRPr lang="en-US" sz="2400" dirty="0">
              <a:latin typeface="Times New Roman" pitchFamily="18" charset="0"/>
              <a:cs typeface="Times New Roman" pitchFamily="18" charset="0"/>
            </a:endParaRPr>
          </a:p>
        </p:txBody>
      </p:sp>
      <p:sp>
        <p:nvSpPr>
          <p:cNvPr id="3" name="TextBox 2">
            <a:extLst>
              <a:ext uri="{FF2B5EF4-FFF2-40B4-BE49-F238E27FC236}">
                <a16:creationId xmlns:a16="http://schemas.microsoft.com/office/drawing/2014/main" id="{C44D1544-C9DA-4D02-9073-D07351A4ACFC}"/>
              </a:ext>
            </a:extLst>
          </p:cNvPr>
          <p:cNvSpPr txBox="1"/>
          <p:nvPr/>
        </p:nvSpPr>
        <p:spPr>
          <a:xfrm>
            <a:off x="323528" y="801578"/>
            <a:ext cx="6192688" cy="707886"/>
          </a:xfrm>
          <a:prstGeom prst="rect">
            <a:avLst/>
          </a:prstGeom>
          <a:noFill/>
        </p:spPr>
        <p:txBody>
          <a:bodyPr wrap="square" rtlCol="0">
            <a:spAutoFit/>
          </a:bodyPr>
          <a:lstStyle/>
          <a:p>
            <a:pPr algn="l"/>
            <a:r>
              <a:rPr lang="en-US" sz="2000" dirty="0">
                <a:latin typeface="Times New Roman" pitchFamily="18" charset="0"/>
                <a:cs typeface="Times New Roman" pitchFamily="18" charset="0"/>
              </a:rPr>
              <a:t>The demand calculated on  the same formula for all junction , and entered on water CAD: </a:t>
            </a:r>
          </a:p>
        </p:txBody>
      </p:sp>
      <p:sp>
        <p:nvSpPr>
          <p:cNvPr id="6" name="TextBox 5">
            <a:extLst>
              <a:ext uri="{FF2B5EF4-FFF2-40B4-BE49-F238E27FC236}">
                <a16:creationId xmlns:a16="http://schemas.microsoft.com/office/drawing/2014/main" id="{C35ABE73-6830-4F8B-BD04-EFF436F5E317}"/>
              </a:ext>
            </a:extLst>
          </p:cNvPr>
          <p:cNvSpPr txBox="1"/>
          <p:nvPr/>
        </p:nvSpPr>
        <p:spPr>
          <a:xfrm>
            <a:off x="323528" y="5634967"/>
            <a:ext cx="7920880" cy="707886"/>
          </a:xfrm>
          <a:prstGeom prst="rect">
            <a:avLst/>
          </a:prstGeom>
          <a:noFill/>
        </p:spPr>
        <p:txBody>
          <a:bodyPr wrap="square" rtlCol="0">
            <a:spAutoFit/>
          </a:bodyPr>
          <a:lstStyle/>
          <a:p>
            <a:pPr algn="l"/>
            <a:r>
              <a:rPr lang="en-US" sz="2000" dirty="0">
                <a:latin typeface="Times New Roman" pitchFamily="18" charset="0"/>
                <a:cs typeface="Times New Roman" pitchFamily="18" charset="0"/>
              </a:rPr>
              <a:t>Using 1.8 as a maximum factor and 0.27 as a minimum factor , we get these results: </a:t>
            </a:r>
          </a:p>
        </p:txBody>
      </p:sp>
      <p:pic>
        <p:nvPicPr>
          <p:cNvPr id="5" name="Picture 4">
            <a:extLst>
              <a:ext uri="{FF2B5EF4-FFF2-40B4-BE49-F238E27FC236}">
                <a16:creationId xmlns:a16="http://schemas.microsoft.com/office/drawing/2014/main" id="{59FA62FB-D059-43AA-A510-64C5E7E2E454}"/>
              </a:ext>
            </a:extLst>
          </p:cNvPr>
          <p:cNvPicPr>
            <a:picLocks noChangeAspect="1"/>
          </p:cNvPicPr>
          <p:nvPr/>
        </p:nvPicPr>
        <p:blipFill>
          <a:blip r:embed="rId2"/>
          <a:stretch>
            <a:fillRect/>
          </a:stretch>
        </p:blipFill>
        <p:spPr>
          <a:xfrm>
            <a:off x="151696" y="1556792"/>
            <a:ext cx="8810625" cy="3876675"/>
          </a:xfrm>
          <a:prstGeom prst="rect">
            <a:avLst/>
          </a:prstGeom>
        </p:spPr>
      </p:pic>
    </p:spTree>
    <p:extLst>
      <p:ext uri="{BB962C8B-B14F-4D97-AF65-F5344CB8AC3E}">
        <p14:creationId xmlns:p14="http://schemas.microsoft.com/office/powerpoint/2010/main" val="3776963402"/>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81A131-C372-4BE8-A262-4ECD4BD6F6E3}"/>
              </a:ext>
            </a:extLst>
          </p:cNvPr>
          <p:cNvSpPr>
            <a:spLocks noGrp="1"/>
          </p:cNvSpPr>
          <p:nvPr>
            <p:ph sz="quarter" idx="13"/>
          </p:nvPr>
        </p:nvSpPr>
        <p:spPr>
          <a:xfrm>
            <a:off x="539552" y="819884"/>
            <a:ext cx="6447501" cy="720080"/>
          </a:xfrm>
          <a:prstGeom prst="rect">
            <a:avLst/>
          </a:prstGeom>
        </p:spPr>
        <p:txBody>
          <a:bodyPr>
            <a:normAutofit fontScale="32500" lnSpcReduction="20000"/>
          </a:bodyPr>
          <a:lstStyle/>
          <a:p>
            <a:pPr marL="0" indent="0" algn="l">
              <a:buNone/>
            </a:pPr>
            <a:br>
              <a:rPr lang="ar-SA" sz="2800" dirty="0">
                <a:solidFill>
                  <a:schemeClr val="accent6"/>
                </a:solidFill>
                <a:latin typeface="Times New Roman" panose="02020603050405020304" pitchFamily="18" charset="0"/>
                <a:cs typeface="Times New Roman" panose="02020603050405020304" pitchFamily="18" charset="0"/>
              </a:rPr>
            </a:br>
            <a:r>
              <a:rPr lang="en-US" sz="12800" dirty="0">
                <a:solidFill>
                  <a:schemeClr val="accent6"/>
                </a:solidFill>
                <a:latin typeface="Times New Roman" panose="02020603050405020304" pitchFamily="18" charset="0"/>
                <a:cs typeface="Times New Roman" panose="02020603050405020304" pitchFamily="18" charset="0"/>
              </a:rPr>
              <a:t>After 30 year</a:t>
            </a: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endParaRPr lang="x-none" dirty="0"/>
          </a:p>
        </p:txBody>
      </p:sp>
      <p:sp>
        <p:nvSpPr>
          <p:cNvPr id="5" name="TextBox 4"/>
          <p:cNvSpPr txBox="1"/>
          <p:nvPr/>
        </p:nvSpPr>
        <p:spPr>
          <a:xfrm>
            <a:off x="683568" y="173553"/>
            <a:ext cx="1842571" cy="646331"/>
          </a:xfrm>
          <a:prstGeom prst="rect">
            <a:avLst/>
          </a:prstGeom>
          <a:noFill/>
        </p:spPr>
        <p:txBody>
          <a:bodyPr wrap="square" rtlCol="1">
            <a:spAutoFit/>
          </a:bodyPr>
          <a:lstStyle/>
          <a:p>
            <a:pPr algn="l"/>
            <a:r>
              <a:rPr lang="en-US" sz="36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Result:</a:t>
            </a:r>
            <a:endParaRPr lang="ar-SA" sz="36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 name="Picture 1">
            <a:extLst>
              <a:ext uri="{FF2B5EF4-FFF2-40B4-BE49-F238E27FC236}">
                <a16:creationId xmlns:a16="http://schemas.microsoft.com/office/drawing/2014/main" id="{A6740B94-C1B5-4B00-8430-05FBBC454968}"/>
              </a:ext>
            </a:extLst>
          </p:cNvPr>
          <p:cNvPicPr>
            <a:picLocks noChangeAspect="1"/>
          </p:cNvPicPr>
          <p:nvPr/>
        </p:nvPicPr>
        <p:blipFill>
          <a:blip r:embed="rId2"/>
          <a:stretch>
            <a:fillRect/>
          </a:stretch>
        </p:blipFill>
        <p:spPr>
          <a:xfrm>
            <a:off x="1348250" y="2279774"/>
            <a:ext cx="6447500" cy="37583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a:extLst>
              <a:ext uri="{FF2B5EF4-FFF2-40B4-BE49-F238E27FC236}">
                <a16:creationId xmlns:a16="http://schemas.microsoft.com/office/drawing/2014/main" id="{BE4C21F9-7175-4ED2-9131-A337C1376FC6}"/>
              </a:ext>
            </a:extLst>
          </p:cNvPr>
          <p:cNvSpPr txBox="1"/>
          <p:nvPr/>
        </p:nvSpPr>
        <p:spPr>
          <a:xfrm>
            <a:off x="395536" y="1650318"/>
            <a:ext cx="4356000" cy="369332"/>
          </a:xfrm>
          <a:prstGeom prst="rect">
            <a:avLst/>
          </a:prstGeom>
          <a:noFill/>
        </p:spPr>
        <p:txBody>
          <a:bodyPr wrap="square" rtlCol="0">
            <a:spAutoFit/>
          </a:bodyPr>
          <a:lstStyle/>
          <a:p>
            <a:pPr algn="l"/>
            <a:r>
              <a:rPr lang="en-US" sz="1600" dirty="0">
                <a:latin typeface="Times New Roman" pitchFamily="18" charset="0"/>
                <a:cs typeface="Times New Roman" pitchFamily="18" charset="0"/>
              </a:rPr>
              <a:t>Pressure at junction at max. peak facto</a:t>
            </a:r>
            <a:r>
              <a:rPr lang="en-US" dirty="0">
                <a:latin typeface="Times New Roman" pitchFamily="18" charset="0"/>
                <a:cs typeface="Times New Roman" pitchFamily="18" charset="0"/>
              </a:rPr>
              <a:t>r</a:t>
            </a:r>
          </a:p>
        </p:txBody>
      </p:sp>
    </p:spTree>
    <p:extLst>
      <p:ext uri="{BB962C8B-B14F-4D97-AF65-F5344CB8AC3E}">
        <p14:creationId xmlns:p14="http://schemas.microsoft.com/office/powerpoint/2010/main" val="3668173181"/>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9CA2F44-F4DC-4552-AC3E-AF791F320553}"/>
              </a:ext>
            </a:extLst>
          </p:cNvPr>
          <p:cNvSpPr txBox="1"/>
          <p:nvPr/>
        </p:nvSpPr>
        <p:spPr>
          <a:xfrm>
            <a:off x="460890" y="260648"/>
            <a:ext cx="8222220" cy="2123658"/>
          </a:xfrm>
          <a:prstGeom prst="rect">
            <a:avLst/>
          </a:prstGeom>
          <a:noFill/>
        </p:spPr>
        <p:txBody>
          <a:bodyPr wrap="square" rtlCol="0">
            <a:spAutoFit/>
          </a:bodyPr>
          <a:lstStyle/>
          <a:p>
            <a:pPr algn="l"/>
            <a:r>
              <a:rPr lang="en-US" sz="3200" b="1" dirty="0">
                <a:solidFill>
                  <a:schemeClr val="accent2">
                    <a:lumMod val="75000"/>
                  </a:schemeClr>
                </a:solidFill>
                <a:latin typeface="Times New Roman" panose="02020603050405020304" pitchFamily="18" charset="0"/>
                <a:cs typeface="Times New Roman" panose="02020603050405020304" pitchFamily="18" charset="0"/>
              </a:rPr>
              <a:t>Future redesign</a:t>
            </a:r>
          </a:p>
          <a:p>
            <a:pPr algn="l"/>
            <a:r>
              <a:rPr lang="en-US" sz="2000" b="1" dirty="0">
                <a:latin typeface="Times New Roman" panose="02020603050405020304" pitchFamily="18" charset="0"/>
                <a:cs typeface="Times New Roman" panose="02020603050405020304" pitchFamily="18" charset="0"/>
              </a:rPr>
              <a:t>After redesigning the existing network and check it on the future demand, the network did not bear the excess flow ,so we redesign the future situation as in the figure we change the diameter of some pipes.</a:t>
            </a:r>
          </a:p>
          <a:p>
            <a:pPr algn="l"/>
            <a:endParaRPr lang="en-US" sz="2000" b="1" dirty="0">
              <a:latin typeface="Times New Roman" panose="02020603050405020304" pitchFamily="18" charset="0"/>
              <a:cs typeface="Times New Roman" panose="02020603050405020304" pitchFamily="18" charset="0"/>
            </a:endParaRPr>
          </a:p>
          <a:p>
            <a:pPr algn="l"/>
            <a:r>
              <a:rPr lang="en-US" sz="2000" b="1" dirty="0">
                <a:solidFill>
                  <a:schemeClr val="accent6"/>
                </a:solidFill>
                <a:latin typeface="Times New Roman" panose="02020603050405020304" pitchFamily="18" charset="0"/>
                <a:cs typeface="Times New Roman" panose="02020603050405020304" pitchFamily="18" charset="0"/>
              </a:rPr>
              <a:t> </a:t>
            </a:r>
          </a:p>
        </p:txBody>
      </p:sp>
      <p:pic>
        <p:nvPicPr>
          <p:cNvPr id="5" name="Picture 4">
            <a:extLst>
              <a:ext uri="{FF2B5EF4-FFF2-40B4-BE49-F238E27FC236}">
                <a16:creationId xmlns:a16="http://schemas.microsoft.com/office/drawing/2014/main" id="{D9509B5D-E399-4556-B024-37E1D1E9AE1F}"/>
              </a:ext>
            </a:extLst>
          </p:cNvPr>
          <p:cNvPicPr/>
          <p:nvPr/>
        </p:nvPicPr>
        <p:blipFill>
          <a:blip r:embed="rId2"/>
          <a:stretch>
            <a:fillRect/>
          </a:stretch>
        </p:blipFill>
        <p:spPr>
          <a:xfrm>
            <a:off x="755576" y="1837817"/>
            <a:ext cx="6912768" cy="4615519"/>
          </a:xfrm>
          <a:prstGeom prst="rect">
            <a:avLst/>
          </a:prstGeom>
          <a:ln>
            <a:noFill/>
          </a:ln>
          <a:effectLst>
            <a:softEdge rad="112500"/>
          </a:effectLst>
        </p:spPr>
      </p:pic>
    </p:spTree>
    <p:extLst>
      <p:ext uri="{BB962C8B-B14F-4D97-AF65-F5344CB8AC3E}">
        <p14:creationId xmlns:p14="http://schemas.microsoft.com/office/powerpoint/2010/main" val="2154117348"/>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842BB8B-B182-401E-A4E1-305C11CF158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32656"/>
            <a:ext cx="6936551" cy="5976664"/>
          </a:xfrm>
          <a:prstGeom prst="rect">
            <a:avLst/>
          </a:prstGeom>
          <a:noFill/>
          <a:ln w="12700">
            <a:solidFill>
              <a:schemeClr val="tx1"/>
            </a:solidFill>
          </a:ln>
        </p:spPr>
      </p:pic>
    </p:spTree>
    <p:extLst>
      <p:ext uri="{BB962C8B-B14F-4D97-AF65-F5344CB8AC3E}">
        <p14:creationId xmlns:p14="http://schemas.microsoft.com/office/powerpoint/2010/main" val="2907792662"/>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1324865-1EBF-4F5F-9DD3-60F354A4509B}"/>
              </a:ext>
            </a:extLst>
          </p:cNvPr>
          <p:cNvSpPr txBox="1"/>
          <p:nvPr/>
        </p:nvSpPr>
        <p:spPr>
          <a:xfrm>
            <a:off x="395536" y="1440652"/>
            <a:ext cx="4356000" cy="369332"/>
          </a:xfrm>
          <a:prstGeom prst="rect">
            <a:avLst/>
          </a:prstGeom>
          <a:noFill/>
        </p:spPr>
        <p:txBody>
          <a:bodyPr wrap="square" rtlCol="0">
            <a:spAutoFit/>
          </a:bodyPr>
          <a:lstStyle/>
          <a:p>
            <a:pPr algn="l"/>
            <a:r>
              <a:rPr lang="en-US" sz="1600" dirty="0">
                <a:latin typeface="Times New Roman" pitchFamily="18" charset="0"/>
                <a:cs typeface="Times New Roman" pitchFamily="18" charset="0"/>
              </a:rPr>
              <a:t>Pressure at junction at max. peak facto</a:t>
            </a:r>
            <a:r>
              <a:rPr lang="en-US" dirty="0">
                <a:latin typeface="Times New Roman" pitchFamily="18" charset="0"/>
                <a:cs typeface="Times New Roman" pitchFamily="18" charset="0"/>
              </a:rPr>
              <a:t>r</a:t>
            </a:r>
          </a:p>
        </p:txBody>
      </p:sp>
      <p:sp>
        <p:nvSpPr>
          <p:cNvPr id="3" name="TextBox 2"/>
          <p:cNvSpPr txBox="1"/>
          <p:nvPr/>
        </p:nvSpPr>
        <p:spPr>
          <a:xfrm>
            <a:off x="395536" y="332656"/>
            <a:ext cx="7128792" cy="1107996"/>
          </a:xfrm>
          <a:prstGeom prst="rect">
            <a:avLst/>
          </a:prstGeom>
          <a:noFill/>
        </p:spPr>
        <p:txBody>
          <a:bodyPr wrap="square" rtlCol="1">
            <a:spAutoFit/>
          </a:bodyPr>
          <a:lstStyle/>
          <a:p>
            <a:pPr algn="l"/>
            <a:r>
              <a:rPr lang="en-US" sz="24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Results:</a:t>
            </a:r>
            <a:endParaRPr lang="en-US" sz="2400" b="1" dirty="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2400" b="1" dirty="0">
                <a:latin typeface="Times New Roman" pitchFamily="18" charset="0"/>
                <a:cs typeface="Times New Roman" pitchFamily="18" charset="0"/>
              </a:rPr>
              <a:t>After 30 years </a:t>
            </a:r>
          </a:p>
          <a:p>
            <a:pPr algn="l"/>
            <a:endParaRPr lang="en-US"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Picture 7"/>
          <p:cNvPicPr/>
          <p:nvPr/>
        </p:nvPicPr>
        <p:blipFill>
          <a:blip r:embed="rId2"/>
          <a:stretch>
            <a:fillRect/>
          </a:stretch>
        </p:blipFill>
        <p:spPr>
          <a:xfrm>
            <a:off x="259591" y="1979252"/>
            <a:ext cx="4312410" cy="2817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a:extLst>
              <a:ext uri="{FF2B5EF4-FFF2-40B4-BE49-F238E27FC236}">
                <a16:creationId xmlns:a16="http://schemas.microsoft.com/office/drawing/2014/main" id="{16C13E53-EBEF-4EB6-92DD-F46D53FF23E0}"/>
              </a:ext>
            </a:extLst>
          </p:cNvPr>
          <p:cNvPicPr>
            <a:picLocks noChangeAspect="1"/>
          </p:cNvPicPr>
          <p:nvPr/>
        </p:nvPicPr>
        <p:blipFill>
          <a:blip r:embed="rId3"/>
          <a:stretch>
            <a:fillRect/>
          </a:stretch>
        </p:blipFill>
        <p:spPr>
          <a:xfrm>
            <a:off x="4644008" y="3245584"/>
            <a:ext cx="4356001" cy="31031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16349059-0C37-4A7F-B6B5-BBF156D9C456}"/>
              </a:ext>
            </a:extLst>
          </p:cNvPr>
          <p:cNvSpPr txBox="1"/>
          <p:nvPr/>
        </p:nvSpPr>
        <p:spPr>
          <a:xfrm>
            <a:off x="5004048" y="2257335"/>
            <a:ext cx="4356000" cy="369332"/>
          </a:xfrm>
          <a:prstGeom prst="rect">
            <a:avLst/>
          </a:prstGeom>
          <a:noFill/>
        </p:spPr>
        <p:txBody>
          <a:bodyPr wrap="square" rtlCol="0">
            <a:spAutoFit/>
          </a:bodyPr>
          <a:lstStyle/>
          <a:p>
            <a:pPr algn="l"/>
            <a:r>
              <a:rPr lang="en-US" sz="1600" dirty="0">
                <a:latin typeface="Times New Roman" pitchFamily="18" charset="0"/>
                <a:cs typeface="Times New Roman" pitchFamily="18" charset="0"/>
              </a:rPr>
              <a:t>Pressure at junction at min. peak facto</a:t>
            </a:r>
            <a:r>
              <a:rPr lang="en-US" dirty="0">
                <a:latin typeface="Times New Roman" pitchFamily="18" charset="0"/>
                <a:cs typeface="Times New Roman" pitchFamily="18" charset="0"/>
              </a:rPr>
              <a:t>r</a:t>
            </a:r>
          </a:p>
        </p:txBody>
      </p:sp>
    </p:spTree>
    <p:extLst>
      <p:ext uri="{BB962C8B-B14F-4D97-AF65-F5344CB8AC3E}">
        <p14:creationId xmlns:p14="http://schemas.microsoft.com/office/powerpoint/2010/main" val="1396974539"/>
      </p:ext>
    </p:extLst>
  </p:cSld>
  <p:clrMapOvr>
    <a:masterClrMapping/>
  </p:clrMapOvr>
  <p:transition spd="slow">
    <p:push dir="u"/>
  </p:transition>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5B0855-E966-47CE-83AF-5077532DEEB1}"/>
              </a:ext>
            </a:extLst>
          </p:cNvPr>
          <p:cNvPicPr>
            <a:picLocks noChangeAspect="1"/>
          </p:cNvPicPr>
          <p:nvPr/>
        </p:nvPicPr>
        <p:blipFill>
          <a:blip r:embed="rId2"/>
          <a:stretch>
            <a:fillRect/>
          </a:stretch>
        </p:blipFill>
        <p:spPr>
          <a:xfrm>
            <a:off x="4571999" y="3098534"/>
            <a:ext cx="4374863" cy="32270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a:extLst>
              <a:ext uri="{FF2B5EF4-FFF2-40B4-BE49-F238E27FC236}">
                <a16:creationId xmlns:a16="http://schemas.microsoft.com/office/drawing/2014/main" id="{5FED98AB-BD96-4064-8E39-62F4A9878411}"/>
              </a:ext>
            </a:extLst>
          </p:cNvPr>
          <p:cNvSpPr/>
          <p:nvPr/>
        </p:nvSpPr>
        <p:spPr>
          <a:xfrm>
            <a:off x="5076056" y="2132856"/>
            <a:ext cx="3512565" cy="369332"/>
          </a:xfrm>
          <a:prstGeom prst="rect">
            <a:avLst/>
          </a:prstGeom>
        </p:spPr>
        <p:txBody>
          <a:bodyPr wrap="none">
            <a:spAutoFit/>
          </a:bodyPr>
          <a:lstStyle/>
          <a:p>
            <a:r>
              <a:rPr lang="en-US" dirty="0">
                <a:latin typeface="Times New Roman" pitchFamily="18" charset="0"/>
                <a:cs typeface="Times New Roman" pitchFamily="18" charset="0"/>
              </a:rPr>
              <a:t>Velocity at pipes at min. peak factor</a:t>
            </a:r>
          </a:p>
        </p:txBody>
      </p:sp>
      <p:pic>
        <p:nvPicPr>
          <p:cNvPr id="4" name="Picture 3">
            <a:extLst>
              <a:ext uri="{FF2B5EF4-FFF2-40B4-BE49-F238E27FC236}">
                <a16:creationId xmlns:a16="http://schemas.microsoft.com/office/drawing/2014/main" id="{D15A9563-BD5C-4819-B66C-A709893A0C73}"/>
              </a:ext>
            </a:extLst>
          </p:cNvPr>
          <p:cNvPicPr/>
          <p:nvPr/>
        </p:nvPicPr>
        <p:blipFill>
          <a:blip r:embed="rId3"/>
          <a:stretch>
            <a:fillRect/>
          </a:stretch>
        </p:blipFill>
        <p:spPr>
          <a:xfrm>
            <a:off x="0" y="1193634"/>
            <a:ext cx="4554375" cy="32270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a:extLst>
              <a:ext uri="{FF2B5EF4-FFF2-40B4-BE49-F238E27FC236}">
                <a16:creationId xmlns:a16="http://schemas.microsoft.com/office/drawing/2014/main" id="{B8E34104-69AF-4F4C-98CD-DD5109F83AA4}"/>
              </a:ext>
            </a:extLst>
          </p:cNvPr>
          <p:cNvSpPr/>
          <p:nvPr/>
        </p:nvSpPr>
        <p:spPr>
          <a:xfrm>
            <a:off x="827584" y="620688"/>
            <a:ext cx="3551037" cy="369332"/>
          </a:xfrm>
          <a:prstGeom prst="rect">
            <a:avLst/>
          </a:prstGeom>
        </p:spPr>
        <p:txBody>
          <a:bodyPr wrap="none">
            <a:spAutoFit/>
          </a:bodyPr>
          <a:lstStyle/>
          <a:p>
            <a:r>
              <a:rPr lang="en-US" dirty="0">
                <a:latin typeface="Times New Roman" pitchFamily="18" charset="0"/>
                <a:cs typeface="Times New Roman" pitchFamily="18" charset="0"/>
              </a:rPr>
              <a:t>Velocity at pipes at max. peak factor</a:t>
            </a:r>
          </a:p>
        </p:txBody>
      </p:sp>
    </p:spTree>
    <p:extLst>
      <p:ext uri="{BB962C8B-B14F-4D97-AF65-F5344CB8AC3E}">
        <p14:creationId xmlns:p14="http://schemas.microsoft.com/office/powerpoint/2010/main" val="17340594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97768" y="1710267"/>
            <a:ext cx="8748464" cy="3060340"/>
          </a:xfrm>
        </p:spPr>
        <p:txBody>
          <a:bodyPr/>
          <a:lstStyle/>
          <a:p>
            <a:pPr marL="182880" indent="0" algn="ctr">
              <a:buNone/>
            </a:pPr>
            <a:r>
              <a:rPr lang="en-US" dirty="0">
                <a:solidFill>
                  <a:schemeClr val="accent1">
                    <a:lumMod val="50000"/>
                  </a:schemeClr>
                </a:solidFill>
              </a:rPr>
              <a:t>Design of wastewater collection system</a:t>
            </a:r>
            <a:br>
              <a:rPr lang="en-US" dirty="0">
                <a:solidFill>
                  <a:schemeClr val="accent1">
                    <a:lumMod val="50000"/>
                  </a:schemeClr>
                </a:solidFill>
              </a:rPr>
            </a:br>
            <a:endParaRPr lang="en-US" dirty="0">
              <a:solidFill>
                <a:schemeClr val="accent1">
                  <a:lumMod val="50000"/>
                </a:schemeClr>
              </a:solidFill>
            </a:endParaRPr>
          </a:p>
        </p:txBody>
      </p:sp>
      <p:sp>
        <p:nvSpPr>
          <p:cNvPr id="2" name="Subtitle 1"/>
          <p:cNvSpPr>
            <a:spLocks noGrp="1"/>
          </p:cNvSpPr>
          <p:nvPr>
            <p:ph type="subTitle" idx="1"/>
          </p:nvPr>
        </p:nvSpPr>
        <p:spPr/>
        <p:txBody>
          <a:bodyPr/>
          <a:lstStyle/>
          <a:p>
            <a:r>
              <a:rPr lang="ar-SA" dirty="0"/>
              <a:t> </a:t>
            </a:r>
            <a:endParaRPr lang="en-US" dirty="0"/>
          </a:p>
        </p:txBody>
      </p:sp>
    </p:spTree>
    <p:extLst>
      <p:ext uri="{BB962C8B-B14F-4D97-AF65-F5344CB8AC3E}">
        <p14:creationId xmlns:p14="http://schemas.microsoft.com/office/powerpoint/2010/main" val="10231058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buNone/>
            </a:pPr>
            <a:r>
              <a:rPr lang="en-US" dirty="0"/>
              <a:t> </a:t>
            </a:r>
          </a:p>
        </p:txBody>
      </p:sp>
      <p:sp>
        <p:nvSpPr>
          <p:cNvPr id="3" name="Content Placeholder 2"/>
          <p:cNvSpPr>
            <a:spLocks noGrp="1"/>
          </p:cNvSpPr>
          <p:nvPr>
            <p:ph sz="quarter" idx="13"/>
          </p:nvPr>
        </p:nvSpPr>
        <p:spPr>
          <a:xfrm>
            <a:off x="539552" y="836712"/>
            <a:ext cx="8424936" cy="5760640"/>
          </a:xfrm>
        </p:spPr>
        <p:txBody>
          <a:bodyPr>
            <a:normAutofit lnSpcReduction="10000"/>
          </a:bodyPr>
          <a:lstStyle/>
          <a:p>
            <a:pPr marL="45720" indent="0" algn="l">
              <a:buNone/>
            </a:pPr>
            <a:r>
              <a:rPr lang="en-US" sz="3200" b="1" dirty="0">
                <a:solidFill>
                  <a:srgbClr val="FF388C">
                    <a:lumMod val="50000"/>
                  </a:srgbClr>
                </a:solidFill>
                <a:latin typeface="Times New Roman" panose="02020603050405020304" pitchFamily="18" charset="0"/>
                <a:cs typeface="Times New Roman" panose="02020603050405020304" pitchFamily="18" charset="0"/>
              </a:rPr>
              <a:t>Design waste water collection network</a:t>
            </a:r>
            <a:br>
              <a:rPr lang="en-US" sz="1800" b="1" dirty="0">
                <a:solidFill>
                  <a:srgbClr val="FF388C">
                    <a:lumMod val="50000"/>
                  </a:srgbClr>
                </a:solidFill>
                <a:latin typeface="Times New Roman" panose="02020603050405020304" pitchFamily="18" charset="0"/>
                <a:cs typeface="Times New Roman" panose="02020603050405020304" pitchFamily="18" charset="0"/>
              </a:rPr>
            </a:br>
            <a:br>
              <a:rPr lang="en-US" sz="3200" b="1" dirty="0">
                <a:solidFill>
                  <a:srgbClr val="FF388C">
                    <a:lumMod val="50000"/>
                  </a:srgbClr>
                </a:solidFill>
                <a:effectLst>
                  <a:reflection blurRad="6350" stA="55000" endA="300" endPos="45500" dir="5400000" sy="-100000" algn="bl" rotWithShape="0"/>
                </a:effectLst>
                <a:latin typeface="Times New Roman" panose="02020603050405020304" pitchFamily="18" charset="0"/>
                <a:ea typeface="+mj-ea"/>
                <a:cs typeface="Times New Roman" panose="02020603050405020304" pitchFamily="18" charset="0"/>
              </a:rPr>
            </a:b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a:p>
            <a:pPr marL="45720" indent="0" algn="l">
              <a:buNone/>
            </a:pPr>
            <a:r>
              <a:rPr lang="en-US" sz="2600" dirty="0">
                <a:latin typeface="Times New Roman"/>
                <a:ea typeface="Calibri"/>
                <a:cs typeface="Arial"/>
              </a:rPr>
              <a:t> -Biddya</a:t>
            </a:r>
            <a:r>
              <a:rPr lang="en-GB" sz="2600" dirty="0">
                <a:latin typeface="Times New Roman"/>
                <a:ea typeface="Calibri"/>
              </a:rPr>
              <a:t> doesn’t have wastewater network. </a:t>
            </a:r>
            <a:endParaRPr lang="en-GB" sz="3500" dirty="0">
              <a:latin typeface="Times New Roman"/>
              <a:ea typeface="Calibri"/>
            </a:endParaRPr>
          </a:p>
          <a:p>
            <a:pPr marL="45720" indent="0" algn="l">
              <a:buNone/>
            </a:pPr>
            <a:r>
              <a:rPr lang="en-US" sz="2400" dirty="0">
                <a:latin typeface="Times New Roman"/>
              </a:rPr>
              <a:t>-The terrain of the town allows to use gravity system, to let the      wastewater goes downwards.</a:t>
            </a:r>
          </a:p>
          <a:p>
            <a:pPr marL="45720" indent="0" algn="l">
              <a:buNone/>
            </a:pPr>
            <a:r>
              <a:rPr lang="en-US" sz="2400" dirty="0">
                <a:latin typeface="Times New Roman"/>
              </a:rPr>
              <a:t> </a:t>
            </a:r>
          </a:p>
          <a:p>
            <a:pPr marL="45720" indent="0" algn="l">
              <a:buNone/>
            </a:pPr>
            <a:r>
              <a:rPr lang="en-US" sz="2400" dirty="0">
                <a:latin typeface="Times New Roman"/>
              </a:rPr>
              <a:t> -The contour line of the town shows that there are 3 lowest              points.   </a:t>
            </a:r>
          </a:p>
          <a:p>
            <a:pPr marL="45720" indent="0" algn="l">
              <a:buNone/>
            </a:pPr>
            <a:r>
              <a:rPr lang="en-US" sz="2400" dirty="0">
                <a:latin typeface="Times New Roman"/>
              </a:rPr>
              <a:t> So, it is recommended to locate the outfalls in these points.</a:t>
            </a:r>
            <a:endParaRPr lang="en-US" sz="2400" dirty="0">
              <a:solidFill>
                <a:schemeClr val="accent1">
                  <a:lumMod val="50000"/>
                </a:schemeClr>
              </a:solidFill>
              <a:latin typeface="Times New Roman" panose="02020603050405020304" pitchFamily="18" charset="0"/>
              <a:cs typeface="Times New Roman" panose="02020603050405020304" pitchFamily="18" charset="0"/>
            </a:endParaRPr>
          </a:p>
          <a:p>
            <a:pPr marL="45720" indent="0" algn="l">
              <a:buNone/>
            </a:pPr>
            <a:endParaRPr lang="en-US" sz="2400" dirty="0">
              <a:solidFill>
                <a:schemeClr val="accent1">
                  <a:lumMod val="50000"/>
                </a:schemeClr>
              </a:solidFill>
              <a:latin typeface="Times New Roman" panose="02020603050405020304" pitchFamily="18" charset="0"/>
              <a:cs typeface="Times New Roman" panose="02020603050405020304" pitchFamily="18" charset="0"/>
            </a:endParaRPr>
          </a:p>
          <a:p>
            <a:pPr marL="45720" indent="0" algn="l">
              <a:buNone/>
            </a:pPr>
            <a:r>
              <a:rPr lang="en-US" sz="2400" dirty="0">
                <a:solidFill>
                  <a:schemeClr val="tx1"/>
                </a:solidFill>
                <a:latin typeface="Times New Roman" panose="02020603050405020304" pitchFamily="18" charset="0"/>
                <a:cs typeface="Times New Roman" panose="02020603050405020304" pitchFamily="18" charset="0"/>
              </a:rPr>
              <a:t>-SewerCAD software will be used to design the wastewater             networks</a:t>
            </a:r>
            <a:endParaRPr lang="x-none" sz="2400" dirty="0">
              <a:solidFill>
                <a:schemeClr val="tx1"/>
              </a:solidFill>
              <a:latin typeface="Times New Roman" panose="02020603050405020304" pitchFamily="18" charset="0"/>
              <a:cs typeface="Times New Roman" panose="02020603050405020304" pitchFamily="18" charset="0"/>
            </a:endParaRPr>
          </a:p>
          <a:p>
            <a:pPr marL="45720" indent="0" algn="l">
              <a:buNone/>
            </a:pPr>
            <a:endParaRPr lang="en-US" sz="2400" dirty="0">
              <a:solidFill>
                <a:schemeClr val="accent1">
                  <a:lumMod val="50000"/>
                </a:schemeClr>
              </a:solidFill>
            </a:endParaRPr>
          </a:p>
        </p:txBody>
      </p:sp>
    </p:spTree>
    <p:extLst>
      <p:ext uri="{BB962C8B-B14F-4D97-AF65-F5344CB8AC3E}">
        <p14:creationId xmlns:p14="http://schemas.microsoft.com/office/powerpoint/2010/main" val="10265385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buNone/>
            </a:pPr>
            <a:r>
              <a:rPr lang="en-US" dirty="0"/>
              <a:t> </a:t>
            </a:r>
          </a:p>
        </p:txBody>
      </p:sp>
      <p:sp>
        <p:nvSpPr>
          <p:cNvPr id="3" name="Content Placeholder 2"/>
          <p:cNvSpPr>
            <a:spLocks noGrp="1"/>
          </p:cNvSpPr>
          <p:nvPr>
            <p:ph sz="quarter" idx="13"/>
          </p:nvPr>
        </p:nvSpPr>
        <p:spPr>
          <a:xfrm>
            <a:off x="539552" y="188640"/>
            <a:ext cx="8496944" cy="6225872"/>
          </a:xfrm>
        </p:spPr>
        <p:txBody>
          <a:bodyPr>
            <a:normAutofit lnSpcReduction="10000"/>
          </a:bodyPr>
          <a:lstStyle/>
          <a:p>
            <a:pPr marL="45720" lvl="0" indent="0" algn="l">
              <a:buClr>
                <a:srgbClr val="00349E">
                  <a:lumMod val="75000"/>
                </a:srgbClr>
              </a:buClr>
              <a:buNone/>
            </a:pPr>
            <a:br>
              <a:rPr lang="en-US" sz="3200" b="1" dirty="0">
                <a:solidFill>
                  <a:srgbClr val="FF388C">
                    <a:lumMod val="50000"/>
                  </a:srgbClr>
                </a:solidFill>
                <a:effectLst>
                  <a:reflection blurRad="6350" stA="55000" endA="300" endPos="45500" dir="5400000" sy="-100000" algn="bl" rotWithShape="0"/>
                </a:effectLst>
                <a:latin typeface="Times New Roman" panose="02020603050405020304" pitchFamily="18" charset="0"/>
                <a:ea typeface="+mj-ea"/>
                <a:cs typeface="Times New Roman" panose="02020603050405020304" pitchFamily="18" charset="0"/>
              </a:rPr>
            </a:br>
            <a:r>
              <a:rPr lang="en-US" sz="3000" b="1" dirty="0">
                <a:solidFill>
                  <a:srgbClr val="FF388C">
                    <a:lumMod val="50000"/>
                  </a:srgbClr>
                </a:solidFill>
                <a:latin typeface="Times New Roman" panose="02020603050405020304" pitchFamily="18" charset="0"/>
                <a:cs typeface="Times New Roman" panose="02020603050405020304" pitchFamily="18" charset="0"/>
              </a:rPr>
              <a:t>Design wastewater collection network</a:t>
            </a:r>
            <a:endParaRPr lang="en-US" sz="2400" b="1" dirty="0">
              <a:solidFill>
                <a:srgbClr val="FF388C">
                  <a:lumMod val="50000"/>
                </a:srgbClr>
              </a:solidFill>
              <a:latin typeface="Times New Roman" panose="02020603050405020304" pitchFamily="18" charset="0"/>
              <a:cs typeface="Times New Roman" panose="02020603050405020304" pitchFamily="18" charset="0"/>
            </a:endParaRPr>
          </a:p>
          <a:p>
            <a:pPr marL="0" lvl="0" indent="0" algn="l" defTabSz="457200" rtl="0">
              <a:spcBef>
                <a:spcPts val="1200"/>
              </a:spcBef>
              <a:spcAft>
                <a:spcPts val="1200"/>
              </a:spcAft>
              <a:buClr>
                <a:srgbClr val="0F6FC6"/>
              </a:buClr>
              <a:buSzPct val="80000"/>
              <a:buNone/>
            </a:pPr>
            <a:endParaRPr lang="en-US" sz="1900" dirty="0">
              <a:solidFill>
                <a:prstClr val="black"/>
              </a:solidFill>
              <a:latin typeface="Times New Roman" panose="02020603050405020304" pitchFamily="18" charset="0"/>
              <a:cs typeface="Times New Roman" panose="02020603050405020304" pitchFamily="18" charset="0"/>
            </a:endParaRPr>
          </a:p>
          <a:p>
            <a:pPr marL="0" lvl="0" indent="0" algn="l" defTabSz="457200" rtl="0">
              <a:spcBef>
                <a:spcPts val="1200"/>
              </a:spcBef>
              <a:spcAft>
                <a:spcPts val="1200"/>
              </a:spcAft>
              <a:buClr>
                <a:srgbClr val="0F6FC6"/>
              </a:buClr>
              <a:buSzPct val="80000"/>
              <a:buNone/>
            </a:pPr>
            <a:r>
              <a:rPr lang="en-US" sz="2400" dirty="0">
                <a:solidFill>
                  <a:prstClr val="black"/>
                </a:solidFill>
                <a:latin typeface="Times New Roman" panose="02020603050405020304" pitchFamily="18" charset="0"/>
                <a:cs typeface="Times New Roman" panose="02020603050405020304" pitchFamily="18" charset="0"/>
              </a:rPr>
              <a:t>The assumption that will considered in the design is: -</a:t>
            </a:r>
          </a:p>
          <a:p>
            <a:pPr lvl="0" algn="l" rtl="0">
              <a:buFont typeface="Arial" pitchFamily="34" charset="0"/>
              <a:buChar char="•"/>
            </a:pPr>
            <a:r>
              <a:rPr lang="en-US" sz="2400" dirty="0">
                <a:latin typeface="Times New Roman" pitchFamily="18" charset="0"/>
                <a:cs typeface="Times New Roman" pitchFamily="18" charset="0"/>
              </a:rPr>
              <a:t>Design period 30years</a:t>
            </a:r>
          </a:p>
          <a:p>
            <a:pPr lvl="0" algn="l" rtl="0">
              <a:buFont typeface="Arial" pitchFamily="34" charset="0"/>
              <a:buChar char="•"/>
            </a:pPr>
            <a:r>
              <a:rPr lang="en-US" sz="2400" dirty="0">
                <a:latin typeface="Times New Roman" pitchFamily="18" charset="0"/>
                <a:cs typeface="Times New Roman" pitchFamily="18" charset="0"/>
              </a:rPr>
              <a:t>Future Population = 23870 capita</a:t>
            </a:r>
          </a:p>
          <a:p>
            <a:pPr lvl="0" algn="l" rtl="0">
              <a:buFont typeface="Arial" pitchFamily="34" charset="0"/>
              <a:buChar char="•"/>
            </a:pPr>
            <a:r>
              <a:rPr lang="en-US" sz="2400" dirty="0">
                <a:latin typeface="Times New Roman" pitchFamily="18" charset="0"/>
                <a:cs typeface="Times New Roman" pitchFamily="18" charset="0"/>
              </a:rPr>
              <a:t>120 l/c. d water consumption</a:t>
            </a:r>
          </a:p>
          <a:p>
            <a:pPr lvl="0" algn="l" rtl="0">
              <a:buFont typeface="Arial" pitchFamily="34" charset="0"/>
              <a:buChar char="•"/>
            </a:pPr>
            <a:r>
              <a:rPr lang="en-US" sz="2400" dirty="0">
                <a:latin typeface="Times New Roman" pitchFamily="18" charset="0"/>
                <a:cs typeface="Times New Roman" pitchFamily="18" charset="0"/>
              </a:rPr>
              <a:t>80% of produced waste water from consumed water</a:t>
            </a:r>
          </a:p>
          <a:p>
            <a:pPr lvl="0" algn="l" rtl="0">
              <a:buFont typeface="Arial" pitchFamily="34" charset="0"/>
              <a:buChar char="•"/>
            </a:pPr>
            <a:r>
              <a:rPr lang="en-US" sz="2400" dirty="0">
                <a:latin typeface="Times New Roman" pitchFamily="18" charset="0"/>
                <a:cs typeface="Times New Roman" pitchFamily="18" charset="0"/>
              </a:rPr>
              <a:t>20% infiltration</a:t>
            </a:r>
          </a:p>
          <a:p>
            <a:pPr lvl="0" algn="l" rtl="0">
              <a:buFont typeface="Arial" pitchFamily="34" charset="0"/>
              <a:buChar char="•"/>
            </a:pPr>
            <a:r>
              <a:rPr lang="en-US" sz="2400" dirty="0">
                <a:latin typeface="Times New Roman" pitchFamily="18" charset="0"/>
                <a:cs typeface="Times New Roman" pitchFamily="18" charset="0"/>
              </a:rPr>
              <a:t>Peak factor calculated by (PF =14P</a:t>
            </a:r>
            <a:r>
              <a:rPr lang="en-US" sz="2400" baseline="30000" dirty="0">
                <a:latin typeface="Times New Roman" pitchFamily="18" charset="0"/>
                <a:cs typeface="Times New Roman" pitchFamily="18" charset="0"/>
              </a:rPr>
              <a:t>-1/6</a:t>
            </a:r>
            <a:r>
              <a:rPr lang="en-US" sz="2400" dirty="0">
                <a:latin typeface="Times New Roman" pitchFamily="18" charset="0"/>
                <a:cs typeface="Times New Roman" pitchFamily="18" charset="0"/>
              </a:rPr>
              <a:t>)</a:t>
            </a:r>
          </a:p>
          <a:p>
            <a:pPr lvl="0" algn="l" rtl="0">
              <a:buFont typeface="Arial" pitchFamily="34" charset="0"/>
              <a:buChar char="•"/>
            </a:pPr>
            <a:r>
              <a:rPr lang="en-US" sz="2400" dirty="0">
                <a:latin typeface="Times New Roman" pitchFamily="18" charset="0"/>
                <a:cs typeface="Times New Roman" pitchFamily="18" charset="0"/>
              </a:rPr>
              <a:t>The maximum distance between adjacent manholes is 50m, depends on the direction, slope and pipe size</a:t>
            </a:r>
          </a:p>
          <a:p>
            <a:pPr lvl="0" algn="l" rtl="0">
              <a:buFont typeface="Arial" pitchFamily="34" charset="0"/>
              <a:buChar char="•"/>
            </a:pPr>
            <a:r>
              <a:rPr lang="en-US" sz="2400" dirty="0">
                <a:latin typeface="Times New Roman" pitchFamily="18" charset="0"/>
                <a:cs typeface="Times New Roman" pitchFamily="18" charset="0"/>
              </a:rPr>
              <a:t>PVC circular pipes</a:t>
            </a:r>
          </a:p>
          <a:p>
            <a:pPr marL="342900" lvl="0" indent="-342900" algn="l" defTabSz="457200" rtl="0">
              <a:lnSpc>
                <a:spcPct val="150000"/>
              </a:lnSpc>
              <a:spcBef>
                <a:spcPts val="1200"/>
              </a:spcBef>
              <a:spcAft>
                <a:spcPts val="1200"/>
              </a:spcAft>
              <a:buClr>
                <a:srgbClr val="0F6FC6"/>
              </a:buClr>
              <a:buSzPct val="80000"/>
              <a:buFont typeface="Arial" pitchFamily="34" charset="0"/>
              <a:buChar char="•"/>
            </a:pPr>
            <a:endParaRPr lang="en-US" dirty="0"/>
          </a:p>
        </p:txBody>
      </p:sp>
    </p:spTree>
    <p:extLst>
      <p:ext uri="{BB962C8B-B14F-4D97-AF65-F5344CB8AC3E}">
        <p14:creationId xmlns:p14="http://schemas.microsoft.com/office/powerpoint/2010/main" val="41675414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buNone/>
            </a:pPr>
            <a:r>
              <a:rPr lang="en-US" dirty="0"/>
              <a:t> </a:t>
            </a:r>
          </a:p>
        </p:txBody>
      </p:sp>
      <p:sp>
        <p:nvSpPr>
          <p:cNvPr id="3" name="Content Placeholder 2"/>
          <p:cNvSpPr>
            <a:spLocks noGrp="1"/>
          </p:cNvSpPr>
          <p:nvPr>
            <p:ph sz="quarter" idx="13"/>
          </p:nvPr>
        </p:nvSpPr>
        <p:spPr>
          <a:xfrm>
            <a:off x="395536" y="620688"/>
            <a:ext cx="8424936" cy="5040560"/>
          </a:xfrm>
        </p:spPr>
        <p:txBody>
          <a:bodyPr>
            <a:normAutofit/>
          </a:bodyPr>
          <a:lstStyle/>
          <a:p>
            <a:pPr marL="45720" indent="0" algn="l">
              <a:buNone/>
            </a:pPr>
            <a:r>
              <a:rPr lang="en-US" sz="3000" b="1" dirty="0">
                <a:solidFill>
                  <a:srgbClr val="FF388C">
                    <a:lumMod val="50000"/>
                  </a:srgbClr>
                </a:solidFill>
                <a:latin typeface="Times New Roman" panose="02020603050405020304" pitchFamily="18" charset="0"/>
                <a:cs typeface="Times New Roman" panose="02020603050405020304" pitchFamily="18" charset="0"/>
              </a:rPr>
              <a:t>Design waste water collection network</a:t>
            </a:r>
            <a:br>
              <a:rPr lang="en-US" sz="3200" b="1" dirty="0">
                <a:solidFill>
                  <a:srgbClr val="FF388C">
                    <a:lumMod val="50000"/>
                  </a:srgbClr>
                </a:solidFill>
                <a:effectLst>
                  <a:reflection blurRad="6350" stA="55000" endA="300" endPos="45500" dir="5400000" sy="-100000" algn="bl" rotWithShape="0"/>
                </a:effectLst>
                <a:latin typeface="Times New Roman" panose="02020603050405020304" pitchFamily="18" charset="0"/>
                <a:ea typeface="+mj-ea"/>
                <a:cs typeface="Times New Roman" panose="02020603050405020304" pitchFamily="18" charset="0"/>
              </a:rPr>
            </a:br>
            <a:endParaRPr lang="en-US" dirty="0"/>
          </a:p>
          <a:p>
            <a:pPr marL="45720" indent="0" algn="l">
              <a:buNone/>
            </a:pPr>
            <a:endParaRPr lang="en-US" dirty="0"/>
          </a:p>
          <a:p>
            <a:pPr marL="45720" indent="0" algn="l">
              <a:buNone/>
            </a:pPr>
            <a:r>
              <a:rPr lang="en-US" sz="2800" dirty="0">
                <a:latin typeface="Times New Roman" panose="02020603050405020304" pitchFamily="18" charset="0"/>
                <a:cs typeface="Times New Roman" panose="02020603050405020304" pitchFamily="18" charset="0"/>
              </a:rPr>
              <a:t>The constraints for the design of WWCS are: </a:t>
            </a:r>
          </a:p>
          <a:p>
            <a:pPr marL="45720" lvl="0" indent="0" algn="l" rtl="0">
              <a:buNone/>
            </a:pPr>
            <a:endParaRPr lang="en-US" sz="2800" dirty="0">
              <a:latin typeface="Times New Roman" panose="02020603050405020304" pitchFamily="18" charset="0"/>
              <a:cs typeface="Times New Roman" panose="02020603050405020304" pitchFamily="18" charset="0"/>
            </a:endParaRPr>
          </a:p>
          <a:p>
            <a:pPr marL="45720" lvl="0" indent="0" algn="l" rtl="0">
              <a:buNone/>
            </a:pPr>
            <a:r>
              <a:rPr lang="en-US" sz="2800" dirty="0">
                <a:latin typeface="Times New Roman" panose="02020603050405020304" pitchFamily="18" charset="0"/>
                <a:cs typeface="Times New Roman" panose="02020603050405020304" pitchFamily="18" charset="0"/>
              </a:rPr>
              <a:t>Velocity between (0.6 – 3) m/s</a:t>
            </a:r>
          </a:p>
          <a:p>
            <a:pPr marL="45720" lvl="0" indent="0" algn="l" rtl="0">
              <a:buNone/>
            </a:pPr>
            <a:r>
              <a:rPr lang="en-US" sz="2800" dirty="0">
                <a:latin typeface="Times New Roman" panose="02020603050405020304" pitchFamily="18" charset="0"/>
                <a:cs typeface="Times New Roman" panose="02020603050405020304" pitchFamily="18" charset="0"/>
              </a:rPr>
              <a:t>Cover between (1 – 5) m</a:t>
            </a:r>
          </a:p>
          <a:p>
            <a:pPr marL="45720" lvl="0" indent="0" algn="l" rtl="0">
              <a:buNone/>
            </a:pPr>
            <a:r>
              <a:rPr lang="en-US" sz="2800" dirty="0">
                <a:latin typeface="Times New Roman" panose="02020603050405020304" pitchFamily="18" charset="0"/>
                <a:cs typeface="Times New Roman" panose="02020603050405020304" pitchFamily="18" charset="0"/>
              </a:rPr>
              <a:t>Slope between (1 – 12) %</a:t>
            </a:r>
          </a:p>
          <a:p>
            <a:pPr marL="45720" indent="0" algn="l" rtl="0">
              <a:buNone/>
            </a:pPr>
            <a:r>
              <a:rPr lang="en-US" sz="2800" dirty="0">
                <a:latin typeface="Times New Roman" panose="02020603050405020304" pitchFamily="18" charset="0"/>
                <a:cs typeface="Times New Roman" panose="02020603050405020304" pitchFamily="18" charset="0"/>
              </a:rPr>
              <a:t> </a:t>
            </a:r>
          </a:p>
          <a:p>
            <a:pPr marL="45720" indent="0" algn="l">
              <a:buNone/>
            </a:pPr>
            <a:endParaRPr lang="en-US" dirty="0"/>
          </a:p>
        </p:txBody>
      </p:sp>
    </p:spTree>
    <p:extLst>
      <p:ext uri="{BB962C8B-B14F-4D97-AF65-F5344CB8AC3E}">
        <p14:creationId xmlns:p14="http://schemas.microsoft.com/office/powerpoint/2010/main" val="8403469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buNone/>
            </a:pPr>
            <a:r>
              <a:rPr lang="en-US" dirty="0"/>
              <a:t>   </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3"/>
              </p:nvPr>
            </p:nvSpPr>
            <p:spPr>
              <a:xfrm>
                <a:off x="395536" y="332656"/>
                <a:ext cx="8856984" cy="6480720"/>
              </a:xfrm>
            </p:spPr>
            <p:txBody>
              <a:bodyPr>
                <a:normAutofit/>
              </a:bodyPr>
              <a:lstStyle/>
              <a:p>
                <a:pPr marL="45720" lvl="0" indent="0" algn="l">
                  <a:buClr>
                    <a:srgbClr val="00349E">
                      <a:lumMod val="75000"/>
                    </a:srgbClr>
                  </a:buClr>
                  <a:buNone/>
                </a:pPr>
                <a:r>
                  <a:rPr lang="en-US" sz="3000" b="1" dirty="0">
                    <a:solidFill>
                      <a:srgbClr val="FF388C">
                        <a:lumMod val="50000"/>
                      </a:srgbClr>
                    </a:solidFill>
                    <a:latin typeface="Times New Roman" panose="02020603050405020304" pitchFamily="18" charset="0"/>
                    <a:cs typeface="Times New Roman" panose="02020603050405020304" pitchFamily="18" charset="0"/>
                  </a:rPr>
                  <a:t>Design waste water collection network</a:t>
                </a:r>
                <a:endParaRPr lang="en-US" sz="2400" b="1" dirty="0">
                  <a:solidFill>
                    <a:srgbClr val="FF388C">
                      <a:lumMod val="50000"/>
                    </a:srgbClr>
                  </a:solidFill>
                  <a:latin typeface="Times New Roman" panose="02020603050405020304" pitchFamily="18" charset="0"/>
                  <a:ea typeface="Calibri"/>
                  <a:cs typeface="Times New Roman" panose="02020603050405020304" pitchFamily="18" charset="0"/>
                </a:endParaRPr>
              </a:p>
              <a:p>
                <a:pPr marL="0" lvl="0" indent="0" algn="l" defTabSz="457200" rtl="0">
                  <a:spcBef>
                    <a:spcPts val="1000"/>
                  </a:spcBef>
                  <a:spcAft>
                    <a:spcPts val="0"/>
                  </a:spcAft>
                  <a:buClr>
                    <a:srgbClr val="0F6FC6"/>
                  </a:buClr>
                  <a:buSzPct val="80000"/>
                  <a:buNone/>
                </a:pPr>
                <a:endParaRPr lang="en-US" sz="2000" dirty="0">
                  <a:solidFill>
                    <a:prstClr val="black"/>
                  </a:solidFill>
                  <a:latin typeface="Times New Roman" panose="02020603050405020304" pitchFamily="18" charset="0"/>
                  <a:cs typeface="Times New Roman" panose="02020603050405020304" pitchFamily="18" charset="0"/>
                </a:endParaRPr>
              </a:p>
              <a:p>
                <a:pPr marL="0" lvl="0" indent="0" algn="l" defTabSz="457200" rtl="0">
                  <a:spcBef>
                    <a:spcPts val="1000"/>
                  </a:spcBef>
                  <a:spcAft>
                    <a:spcPts val="0"/>
                  </a:spcAft>
                  <a:buClr>
                    <a:srgbClr val="0F6FC6"/>
                  </a:buClr>
                  <a:buSzPct val="80000"/>
                  <a:buNone/>
                </a:pPr>
                <a:r>
                  <a:rPr lang="en-US" sz="2000" b="1" dirty="0">
                    <a:solidFill>
                      <a:prstClr val="black"/>
                    </a:solidFill>
                    <a:latin typeface="Times New Roman" panose="02020603050405020304" pitchFamily="18" charset="0"/>
                    <a:cs typeface="Times New Roman" panose="02020603050405020304" pitchFamily="18" charset="0"/>
                  </a:rPr>
                  <a:t>Calculation:</a:t>
                </a:r>
              </a:p>
              <a:p>
                <a:pPr marL="342900" lvl="0" indent="-342900" algn="l" defTabSz="457200" rtl="0">
                  <a:lnSpc>
                    <a:spcPct val="150000"/>
                  </a:lnSpc>
                  <a:spcBef>
                    <a:spcPts val="1200"/>
                  </a:spcBef>
                  <a:spcAft>
                    <a:spcPts val="1200"/>
                  </a:spcAft>
                  <a:buClr>
                    <a:srgbClr val="0F6FC6"/>
                  </a:buClr>
                  <a:buSzPct val="80000"/>
                  <a:buFont typeface="Courier New" pitchFamily="49" charset="0"/>
                  <a:buChar char="o"/>
                </a:pPr>
                <a:r>
                  <a:rPr lang="en-US" sz="2000" dirty="0">
                    <a:solidFill>
                      <a:prstClr val="black"/>
                    </a:solidFill>
                    <a:latin typeface="Times New Roman" panose="02020603050405020304" pitchFamily="18" charset="0"/>
                    <a:cs typeface="Times New Roman" panose="02020603050405020304" pitchFamily="18" charset="0"/>
                  </a:rPr>
                  <a:t>PF = </a:t>
                </a:r>
                <a14:m>
                  <m:oMath xmlns:m="http://schemas.openxmlformats.org/officeDocument/2006/math">
                    <m:f>
                      <m:fPr>
                        <m:ctrlPr>
                          <a:rPr lang="en-GB" sz="2000" i="1">
                            <a:solidFill>
                              <a:prstClr val="black"/>
                            </a:solidFill>
                            <a:latin typeface="Cambria Math" panose="02040503050406030204" pitchFamily="18" charset="0"/>
                          </a:rPr>
                        </m:ctrlPr>
                      </m:fPr>
                      <m:num>
                        <m:r>
                          <a:rPr lang="en-US" sz="2000" i="1">
                            <a:solidFill>
                              <a:prstClr val="black"/>
                            </a:solidFill>
                            <a:latin typeface="Cambria Math" panose="02040503050406030204" pitchFamily="18" charset="0"/>
                          </a:rPr>
                          <m:t>14</m:t>
                        </m:r>
                      </m:num>
                      <m:den>
                        <m:sSup>
                          <m:sSupPr>
                            <m:ctrlPr>
                              <a:rPr lang="en-GB" sz="2000" i="1">
                                <a:solidFill>
                                  <a:prstClr val="black"/>
                                </a:solidFill>
                                <a:latin typeface="Cambria Math" panose="02040503050406030204" pitchFamily="18" charset="0"/>
                              </a:rPr>
                            </m:ctrlPr>
                          </m:sSupPr>
                          <m:e>
                            <m:r>
                              <a:rPr lang="en-US" sz="2000" i="1">
                                <a:solidFill>
                                  <a:prstClr val="black"/>
                                </a:solidFill>
                                <a:latin typeface="Cambria Math" panose="02040503050406030204" pitchFamily="18" charset="0"/>
                              </a:rPr>
                              <m:t>𝑃</m:t>
                            </m:r>
                          </m:e>
                          <m:sup>
                            <m:f>
                              <m:fPr>
                                <m:ctrlPr>
                                  <a:rPr lang="en-GB" sz="2000" i="1">
                                    <a:solidFill>
                                      <a:prstClr val="black"/>
                                    </a:solidFill>
                                    <a:latin typeface="Cambria Math" panose="02040503050406030204" pitchFamily="18" charset="0"/>
                                  </a:rPr>
                                </m:ctrlPr>
                              </m:fPr>
                              <m:num>
                                <m:r>
                                  <a:rPr lang="en-US" sz="2000" i="1">
                                    <a:solidFill>
                                      <a:prstClr val="black"/>
                                    </a:solidFill>
                                    <a:latin typeface="Cambria Math" panose="02040503050406030204" pitchFamily="18" charset="0"/>
                                  </a:rPr>
                                  <m:t>1</m:t>
                                </m:r>
                              </m:num>
                              <m:den>
                                <m:r>
                                  <a:rPr lang="en-US" sz="2000" i="1">
                                    <a:solidFill>
                                      <a:prstClr val="black"/>
                                    </a:solidFill>
                                    <a:latin typeface="Cambria Math" panose="02040503050406030204" pitchFamily="18" charset="0"/>
                                  </a:rPr>
                                  <m:t>6</m:t>
                                </m:r>
                              </m:den>
                            </m:f>
                          </m:sup>
                        </m:sSup>
                      </m:den>
                    </m:f>
                    <m:r>
                      <a:rPr lang="en-US" sz="2000" i="1">
                        <a:solidFill>
                          <a:prstClr val="black"/>
                        </a:solidFill>
                        <a:latin typeface="Cambria Math" panose="02040503050406030204" pitchFamily="18" charset="0"/>
                      </a:rPr>
                      <m:t>= </m:t>
                    </m:r>
                    <m:f>
                      <m:fPr>
                        <m:ctrlPr>
                          <a:rPr lang="en-GB" sz="2000" i="1">
                            <a:solidFill>
                              <a:prstClr val="black"/>
                            </a:solidFill>
                            <a:latin typeface="Cambria Math" panose="02040503050406030204" pitchFamily="18" charset="0"/>
                          </a:rPr>
                        </m:ctrlPr>
                      </m:fPr>
                      <m:num>
                        <m:r>
                          <a:rPr lang="en-US" sz="2000" i="1">
                            <a:solidFill>
                              <a:prstClr val="black"/>
                            </a:solidFill>
                            <a:latin typeface="Cambria Math" panose="02040503050406030204" pitchFamily="18" charset="0"/>
                          </a:rPr>
                          <m:t>14</m:t>
                        </m:r>
                      </m:num>
                      <m:den>
                        <m:sSup>
                          <m:sSupPr>
                            <m:ctrlPr>
                              <a:rPr lang="en-GB" sz="2000" i="1">
                                <a:solidFill>
                                  <a:prstClr val="black"/>
                                </a:solidFill>
                                <a:latin typeface="Cambria Math" panose="02040503050406030204" pitchFamily="18" charset="0"/>
                              </a:rPr>
                            </m:ctrlPr>
                          </m:sSupPr>
                          <m:e>
                            <m:r>
                              <a:rPr lang="en-US" sz="2000" b="0" i="1" smtClean="0">
                                <a:solidFill>
                                  <a:prstClr val="black"/>
                                </a:solidFill>
                                <a:latin typeface="Cambria Math"/>
                              </a:rPr>
                              <m:t>23870</m:t>
                            </m:r>
                          </m:e>
                          <m:sup>
                            <m:f>
                              <m:fPr>
                                <m:type m:val="skw"/>
                                <m:ctrlPr>
                                  <a:rPr lang="en-GB" sz="2000" i="1">
                                    <a:solidFill>
                                      <a:prstClr val="black"/>
                                    </a:solidFill>
                                    <a:latin typeface="Cambria Math" panose="02040503050406030204" pitchFamily="18" charset="0"/>
                                  </a:rPr>
                                </m:ctrlPr>
                              </m:fPr>
                              <m:num>
                                <m:r>
                                  <a:rPr lang="en-US" sz="2000" i="1">
                                    <a:solidFill>
                                      <a:prstClr val="black"/>
                                    </a:solidFill>
                                    <a:latin typeface="Cambria Math" panose="02040503050406030204" pitchFamily="18" charset="0"/>
                                  </a:rPr>
                                  <m:t>1</m:t>
                                </m:r>
                              </m:num>
                              <m:den>
                                <m:r>
                                  <a:rPr lang="en-US" sz="2000" i="1">
                                    <a:solidFill>
                                      <a:prstClr val="black"/>
                                    </a:solidFill>
                                    <a:latin typeface="Cambria Math" panose="02040503050406030204" pitchFamily="18" charset="0"/>
                                  </a:rPr>
                                  <m:t>6</m:t>
                                </m:r>
                              </m:den>
                            </m:f>
                          </m:sup>
                        </m:sSup>
                      </m:den>
                    </m:f>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3</m:t>
                    </m:r>
                  </m:oMath>
                </a14:m>
                <a:endParaRPr lang="en-GB" sz="2000" dirty="0">
                  <a:solidFill>
                    <a:prstClr val="black"/>
                  </a:solidFill>
                  <a:latin typeface="Times New Roman" panose="02020603050405020304" pitchFamily="18" charset="0"/>
                  <a:cs typeface="Times New Roman" panose="02020603050405020304" pitchFamily="18" charset="0"/>
                </a:endParaRPr>
              </a:p>
              <a:p>
                <a:pPr marL="342900" lvl="0" indent="-342900" algn="l" defTabSz="457200" rtl="0">
                  <a:lnSpc>
                    <a:spcPct val="150000"/>
                  </a:lnSpc>
                  <a:spcBef>
                    <a:spcPts val="1200"/>
                  </a:spcBef>
                  <a:spcAft>
                    <a:spcPts val="1200"/>
                  </a:spcAft>
                  <a:buClr>
                    <a:srgbClr val="0F6FC6"/>
                  </a:buClr>
                  <a:buSzPct val="80000"/>
                  <a:buFont typeface="Courier New" pitchFamily="49" charset="0"/>
                  <a:buChar char="o"/>
                </a:pPr>
                <a14:m>
                  <m:oMath xmlns:m="http://schemas.openxmlformats.org/officeDocument/2006/math">
                    <m:r>
                      <a:rPr lang="en-US" sz="2000" i="1">
                        <a:solidFill>
                          <a:prstClr val="black"/>
                        </a:solidFill>
                        <a:latin typeface="Cambria Math" panose="02040503050406030204" pitchFamily="18" charset="0"/>
                      </a:rPr>
                      <m:t>𝑄</m:t>
                    </m:r>
                    <m:r>
                      <a:rPr lang="en-US" sz="2000" i="1" baseline="-25000">
                        <a:solidFill>
                          <a:prstClr val="black"/>
                        </a:solidFill>
                        <a:latin typeface="Cambria Math" panose="02040503050406030204" pitchFamily="18" charset="0"/>
                      </a:rPr>
                      <m:t>𝑤𝑤</m:t>
                    </m:r>
                    <m:r>
                      <a:rPr lang="en-US" sz="2000" i="1">
                        <a:solidFill>
                          <a:prstClr val="black"/>
                        </a:solidFill>
                        <a:latin typeface="Cambria Math" panose="02040503050406030204" pitchFamily="18" charset="0"/>
                      </a:rPr>
                      <m:t>= </m:t>
                    </m:r>
                    <m:f>
                      <m:fPr>
                        <m:ctrlPr>
                          <a:rPr lang="en-GB" sz="2000" i="1">
                            <a:solidFill>
                              <a:prstClr val="black"/>
                            </a:solidFill>
                            <a:latin typeface="Cambria Math" panose="02040503050406030204" pitchFamily="18" charset="0"/>
                          </a:rPr>
                        </m:ctrlPr>
                      </m:fPr>
                      <m:num>
                        <m:r>
                          <a:rPr lang="en-US" sz="2000" i="1">
                            <a:solidFill>
                              <a:prstClr val="black"/>
                            </a:solidFill>
                            <a:latin typeface="Cambria Math" panose="02040503050406030204" pitchFamily="18" charset="0"/>
                          </a:rPr>
                          <m:t>𝑃𝐹</m:t>
                        </m:r>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𝐾</m:t>
                        </m:r>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𝑞</m:t>
                        </m:r>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𝑃</m:t>
                        </m:r>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𝑖𝑛𝑓𝑖𝑙𝑡𝑟𝑎𝑡𝑖𝑜𝑛</m:t>
                        </m:r>
                      </m:num>
                      <m:den>
                        <m:r>
                          <a:rPr lang="en-US" sz="2000" i="1">
                            <a:solidFill>
                              <a:prstClr val="black"/>
                            </a:solidFill>
                            <a:latin typeface="Cambria Math" panose="02040503050406030204" pitchFamily="18" charset="0"/>
                          </a:rPr>
                          <m:t>1000</m:t>
                        </m:r>
                      </m:den>
                    </m:f>
                    <m:r>
                      <a:rPr lang="en-US" sz="2000" i="1">
                        <a:solidFill>
                          <a:prstClr val="black"/>
                        </a:solidFill>
                        <a:latin typeface="Cambria Math" panose="02040503050406030204" pitchFamily="18" charset="0"/>
                      </a:rPr>
                      <m:t> </m:t>
                    </m:r>
                  </m:oMath>
                </a14:m>
                <a:r>
                  <a:rPr lang="en-US" sz="2000" dirty="0">
                    <a:solidFill>
                      <a:prstClr val="black"/>
                    </a:solidFill>
                    <a:latin typeface="Times New Roman" panose="02020603050405020304" pitchFamily="18" charset="0"/>
                    <a:cs typeface="Times New Roman" panose="02020603050405020304" pitchFamily="18" charset="0"/>
                  </a:rPr>
                  <a:t>m</a:t>
                </a:r>
                <a:r>
                  <a:rPr lang="en-US" sz="2000" baseline="30000" dirty="0">
                    <a:solidFill>
                      <a:prstClr val="black"/>
                    </a:solidFill>
                    <a:latin typeface="Times New Roman" panose="02020603050405020304" pitchFamily="18" charset="0"/>
                    <a:cs typeface="Times New Roman" panose="02020603050405020304" pitchFamily="18" charset="0"/>
                  </a:rPr>
                  <a:t>3</a:t>
                </a:r>
                <a:r>
                  <a:rPr lang="en-US" sz="2000" dirty="0">
                    <a:solidFill>
                      <a:prstClr val="black"/>
                    </a:solidFill>
                    <a:latin typeface="Times New Roman" panose="02020603050405020304" pitchFamily="18" charset="0"/>
                    <a:cs typeface="Times New Roman" panose="02020603050405020304" pitchFamily="18" charset="0"/>
                  </a:rPr>
                  <a:t>/d</a:t>
                </a:r>
                <a:endParaRPr lang="en-GB" sz="2000" dirty="0">
                  <a:solidFill>
                    <a:prstClr val="black"/>
                  </a:solidFill>
                  <a:latin typeface="Times New Roman" panose="02020603050405020304" pitchFamily="18" charset="0"/>
                  <a:cs typeface="Times New Roman" panose="02020603050405020304" pitchFamily="18" charset="0"/>
                </a:endParaRPr>
              </a:p>
              <a:p>
                <a:pPr marL="342900" lvl="0" indent="-342900" algn="l" defTabSz="457200" rtl="0">
                  <a:lnSpc>
                    <a:spcPct val="150000"/>
                  </a:lnSpc>
                  <a:spcBef>
                    <a:spcPts val="1200"/>
                  </a:spcBef>
                  <a:spcAft>
                    <a:spcPts val="1200"/>
                  </a:spcAft>
                  <a:buClr>
                    <a:srgbClr val="0F6FC6"/>
                  </a:buClr>
                  <a:buSzPct val="80000"/>
                  <a:buFont typeface="Courier New" pitchFamily="49" charset="0"/>
                  <a:buChar char="o"/>
                </a:pPr>
                <a:r>
                  <a:rPr lang="en-US" sz="2000" dirty="0">
                    <a:solidFill>
                      <a:prstClr val="black"/>
                    </a:solidFill>
                    <a:latin typeface="Times New Roman" panose="02020603050405020304" pitchFamily="18" charset="0"/>
                    <a:cs typeface="Times New Roman" panose="02020603050405020304" pitchFamily="18" charset="0"/>
                  </a:rPr>
                  <a:t>Total flow for the town  </a:t>
                </a:r>
                <a14:m>
                  <m:oMath xmlns:m="http://schemas.openxmlformats.org/officeDocument/2006/math">
                    <m:r>
                      <a:rPr lang="en-US" sz="2000" i="1">
                        <a:solidFill>
                          <a:prstClr val="black"/>
                        </a:solidFill>
                        <a:latin typeface="Cambria Math" panose="02040503050406030204" pitchFamily="18" charset="0"/>
                      </a:rPr>
                      <m:t>= </m:t>
                    </m:r>
                    <m:f>
                      <m:fPr>
                        <m:ctrlPr>
                          <a:rPr lang="en-GB" sz="2000" i="1">
                            <a:solidFill>
                              <a:prstClr val="black"/>
                            </a:solidFill>
                            <a:latin typeface="Cambria Math" panose="02040503050406030204" pitchFamily="18" charset="0"/>
                          </a:rPr>
                        </m:ctrlPr>
                      </m:fPr>
                      <m:num>
                        <m:r>
                          <a:rPr lang="en-US" sz="2000" i="1">
                            <a:solidFill>
                              <a:prstClr val="black"/>
                            </a:solidFill>
                            <a:latin typeface="Cambria Math" panose="02040503050406030204" pitchFamily="18" charset="0"/>
                          </a:rPr>
                          <m:t>3</m:t>
                        </m:r>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0</m:t>
                        </m:r>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8</m:t>
                        </m:r>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120</m:t>
                        </m:r>
                        <m:r>
                          <a:rPr lang="en-US" sz="2000" i="1">
                            <a:solidFill>
                              <a:prstClr val="black"/>
                            </a:solidFill>
                            <a:latin typeface="Cambria Math" panose="02040503050406030204" pitchFamily="18" charset="0"/>
                          </a:rPr>
                          <m:t>×</m:t>
                        </m:r>
                        <m:r>
                          <a:rPr lang="en-US" sz="2000" b="0" i="1" smtClean="0">
                            <a:solidFill>
                              <a:prstClr val="black"/>
                            </a:solidFill>
                            <a:latin typeface="Cambria Math"/>
                          </a:rPr>
                          <m:t>23870</m:t>
                        </m:r>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0</m:t>
                        </m:r>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2</m:t>
                        </m:r>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120</m:t>
                        </m:r>
                        <m:r>
                          <a:rPr lang="en-US" sz="2000" i="1" smtClean="0">
                            <a:solidFill>
                              <a:prstClr val="black"/>
                            </a:solidFill>
                            <a:latin typeface="Cambria Math"/>
                            <a:ea typeface="Cambria Math"/>
                          </a:rPr>
                          <m:t>×</m:t>
                        </m:r>
                        <m:r>
                          <a:rPr lang="en-US" sz="2000" i="1">
                            <a:solidFill>
                              <a:prstClr val="black"/>
                            </a:solidFill>
                            <a:latin typeface="Cambria Math" panose="02040503050406030204" pitchFamily="18" charset="0"/>
                          </a:rPr>
                          <m:t>23870</m:t>
                        </m:r>
                        <m:r>
                          <a:rPr lang="en-US" sz="2000" i="1">
                            <a:solidFill>
                              <a:prstClr val="black"/>
                            </a:solidFill>
                            <a:latin typeface="Cambria Math" panose="02040503050406030204" pitchFamily="18" charset="0"/>
                          </a:rPr>
                          <m:t>×.</m:t>
                        </m:r>
                        <m:r>
                          <a:rPr lang="en-US" sz="2000" i="1">
                            <a:solidFill>
                              <a:prstClr val="black"/>
                            </a:solidFill>
                            <a:latin typeface="Cambria Math" panose="02040503050406030204" pitchFamily="18" charset="0"/>
                          </a:rPr>
                          <m:t>8</m:t>
                        </m:r>
                      </m:num>
                      <m:den>
                        <m:r>
                          <a:rPr lang="en-US" sz="2000" i="1">
                            <a:solidFill>
                              <a:prstClr val="black"/>
                            </a:solidFill>
                            <a:latin typeface="Cambria Math" panose="02040503050406030204" pitchFamily="18" charset="0"/>
                          </a:rPr>
                          <m:t>1000</m:t>
                        </m:r>
                      </m:den>
                    </m:f>
                    <m:r>
                      <a:rPr lang="en-US" sz="2000" i="1">
                        <a:solidFill>
                          <a:prstClr val="black"/>
                        </a:solidFill>
                        <a:latin typeface="Cambria Math" panose="02040503050406030204" pitchFamily="18" charset="0"/>
                      </a:rPr>
                      <m:t>= </m:t>
                    </m:r>
                  </m:oMath>
                </a14:m>
                <a:r>
                  <a:rPr lang="en-US" sz="2000" dirty="0">
                    <a:latin typeface="Times New Roman"/>
                    <a:ea typeface="Calibri"/>
                  </a:rPr>
                  <a:t>7332.8 </a:t>
                </a:r>
                <a:r>
                  <a:rPr lang="en-US" sz="2000" dirty="0">
                    <a:solidFill>
                      <a:prstClr val="black"/>
                    </a:solidFill>
                    <a:latin typeface="Times New Roman" panose="02020603050405020304" pitchFamily="18" charset="0"/>
                    <a:cs typeface="Times New Roman" panose="02020603050405020304" pitchFamily="18" charset="0"/>
                  </a:rPr>
                  <a:t>m</a:t>
                </a:r>
                <a:r>
                  <a:rPr lang="en-US" sz="2000" baseline="30000" dirty="0">
                    <a:solidFill>
                      <a:prstClr val="black"/>
                    </a:solidFill>
                    <a:latin typeface="Times New Roman" panose="02020603050405020304" pitchFamily="18" charset="0"/>
                    <a:cs typeface="Times New Roman" panose="02020603050405020304" pitchFamily="18" charset="0"/>
                  </a:rPr>
                  <a:t>3</a:t>
                </a:r>
                <a:r>
                  <a:rPr lang="en-US" sz="2000" dirty="0">
                    <a:solidFill>
                      <a:prstClr val="black"/>
                    </a:solidFill>
                    <a:latin typeface="Times New Roman" panose="02020603050405020304" pitchFamily="18" charset="0"/>
                    <a:cs typeface="Times New Roman" panose="02020603050405020304" pitchFamily="18" charset="0"/>
                  </a:rPr>
                  <a:t>/day</a:t>
                </a:r>
              </a:p>
              <a:p>
                <a:pPr marL="342900" lvl="0" indent="-342900" algn="l" defTabSz="457200" rtl="0">
                  <a:lnSpc>
                    <a:spcPct val="150000"/>
                  </a:lnSpc>
                  <a:spcBef>
                    <a:spcPts val="1200"/>
                  </a:spcBef>
                  <a:spcAft>
                    <a:spcPts val="1200"/>
                  </a:spcAft>
                  <a:buClr>
                    <a:srgbClr val="0F6FC6"/>
                  </a:buClr>
                  <a:buSzPct val="80000"/>
                  <a:buFont typeface="Courier New" pitchFamily="49" charset="0"/>
                  <a:buChar char="o"/>
                </a:pPr>
                <a:r>
                  <a:rPr lang="en-US" sz="2000" dirty="0">
                    <a:solidFill>
                      <a:prstClr val="black"/>
                    </a:solidFill>
                    <a:latin typeface="Times New Roman" panose="02020603050405020304" pitchFamily="18" charset="0"/>
                    <a:cs typeface="Times New Roman" panose="02020603050405020304" pitchFamily="18" charset="0"/>
                  </a:rPr>
                  <a:t>the load on each manhole = </a:t>
                </a:r>
                <a14:m>
                  <m:oMath xmlns:m="http://schemas.openxmlformats.org/officeDocument/2006/math">
                    <m:f>
                      <m:fPr>
                        <m:ctrlPr>
                          <a:rPr lang="en-GB" sz="2000" i="1">
                            <a:solidFill>
                              <a:prstClr val="black"/>
                            </a:solidFill>
                            <a:latin typeface="Cambria Math" panose="02040503050406030204" pitchFamily="18" charset="0"/>
                          </a:rPr>
                        </m:ctrlPr>
                      </m:fPr>
                      <m:num>
                        <m:r>
                          <a:rPr lang="en-US" sz="2000" i="1">
                            <a:solidFill>
                              <a:prstClr val="black"/>
                            </a:solidFill>
                            <a:latin typeface="Cambria Math" panose="02040503050406030204" pitchFamily="18" charset="0"/>
                          </a:rPr>
                          <m:t>𝑇𝑜𝑡𝑎𝑙</m:t>
                        </m:r>
                        <m:r>
                          <a:rPr lang="en-US" sz="2000" i="1">
                            <a:solidFill>
                              <a:prstClr val="black"/>
                            </a:solidFill>
                            <a:latin typeface="Cambria Math" panose="02040503050406030204" pitchFamily="18" charset="0"/>
                          </a:rPr>
                          <m:t> </m:t>
                        </m:r>
                        <m:r>
                          <a:rPr lang="en-US" sz="2000" i="1">
                            <a:solidFill>
                              <a:prstClr val="black"/>
                            </a:solidFill>
                            <a:latin typeface="Cambria Math" panose="02040503050406030204" pitchFamily="18" charset="0"/>
                          </a:rPr>
                          <m:t>𝑓𝑙𝑜𝑤</m:t>
                        </m:r>
                        <m:r>
                          <a:rPr lang="en-US" sz="2000" i="1">
                            <a:solidFill>
                              <a:prstClr val="black"/>
                            </a:solidFill>
                            <a:latin typeface="Cambria Math" panose="02040503050406030204" pitchFamily="18" charset="0"/>
                          </a:rPr>
                          <m:t> </m:t>
                        </m:r>
                      </m:num>
                      <m:den>
                        <m:r>
                          <a:rPr lang="en-US" sz="2000" i="1">
                            <a:solidFill>
                              <a:prstClr val="black"/>
                            </a:solidFill>
                            <a:latin typeface="Cambria Math" panose="02040503050406030204" pitchFamily="18" charset="0"/>
                          </a:rPr>
                          <m:t>𝑛𝑢𝑚𝑏𝑒𝑟𝑠</m:t>
                        </m:r>
                        <m:r>
                          <a:rPr lang="en-US" sz="2000" i="1">
                            <a:solidFill>
                              <a:prstClr val="black"/>
                            </a:solidFill>
                            <a:latin typeface="Cambria Math" panose="02040503050406030204" pitchFamily="18" charset="0"/>
                          </a:rPr>
                          <m:t> </m:t>
                        </m:r>
                        <m:r>
                          <a:rPr lang="en-US" sz="2000" i="1">
                            <a:solidFill>
                              <a:prstClr val="black"/>
                            </a:solidFill>
                            <a:latin typeface="Cambria Math" panose="02040503050406030204" pitchFamily="18" charset="0"/>
                          </a:rPr>
                          <m:t>𝑜𝑓</m:t>
                        </m:r>
                        <m:r>
                          <a:rPr lang="en-US" sz="2000" i="1">
                            <a:solidFill>
                              <a:prstClr val="black"/>
                            </a:solidFill>
                            <a:latin typeface="Cambria Math" panose="02040503050406030204" pitchFamily="18" charset="0"/>
                          </a:rPr>
                          <m:t> </m:t>
                        </m:r>
                        <m:r>
                          <a:rPr lang="en-US" sz="2000" i="1">
                            <a:solidFill>
                              <a:prstClr val="black"/>
                            </a:solidFill>
                            <a:latin typeface="Cambria Math" panose="02040503050406030204" pitchFamily="18" charset="0"/>
                          </a:rPr>
                          <m:t>𝑚𝑎𝑛</m:t>
                        </m:r>
                        <m:r>
                          <a:rPr lang="en-US" sz="2000" i="1">
                            <a:solidFill>
                              <a:prstClr val="black"/>
                            </a:solidFill>
                            <a:latin typeface="Cambria Math" panose="02040503050406030204" pitchFamily="18" charset="0"/>
                          </a:rPr>
                          <m:t>h</m:t>
                        </m:r>
                        <m:r>
                          <a:rPr lang="en-US" sz="2000" i="1">
                            <a:solidFill>
                              <a:prstClr val="black"/>
                            </a:solidFill>
                            <a:latin typeface="Cambria Math" panose="02040503050406030204" pitchFamily="18" charset="0"/>
                          </a:rPr>
                          <m:t>𝑜𝑙𝑒𝑠</m:t>
                        </m:r>
                      </m:den>
                    </m:f>
                    <m:r>
                      <a:rPr lang="en-US" sz="2000" i="1">
                        <a:solidFill>
                          <a:prstClr val="black"/>
                        </a:solidFill>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a:rPr>
                          <m:t>7332</m:t>
                        </m:r>
                        <m:r>
                          <a:rPr lang="en-US" sz="2000" i="1">
                            <a:latin typeface="Cambria Math"/>
                          </a:rPr>
                          <m:t>.</m:t>
                        </m:r>
                        <m:r>
                          <a:rPr lang="en-US" sz="2000" i="1">
                            <a:latin typeface="Cambria Math"/>
                          </a:rPr>
                          <m:t>8</m:t>
                        </m:r>
                      </m:num>
                      <m:den>
                        <m:r>
                          <a:rPr lang="en-US" sz="2000" i="1">
                            <a:latin typeface="Cambria Math"/>
                          </a:rPr>
                          <m:t>1064</m:t>
                        </m:r>
                      </m:den>
                    </m:f>
                    <m:r>
                      <a:rPr lang="en-US" sz="2000" i="1">
                        <a:solidFill>
                          <a:prstClr val="black"/>
                        </a:solidFill>
                        <a:latin typeface="Cambria Math" panose="02040503050406030204" pitchFamily="18" charset="0"/>
                      </a:rPr>
                      <m:t>=</m:t>
                    </m:r>
                    <m:r>
                      <a:rPr lang="en-US" sz="2000" b="0" i="1" smtClean="0">
                        <a:solidFill>
                          <a:prstClr val="black"/>
                        </a:solidFill>
                        <a:latin typeface="Cambria Math"/>
                      </a:rPr>
                      <m:t>6</m:t>
                    </m:r>
                    <m:r>
                      <a:rPr lang="en-US" sz="2000" b="0" i="1" smtClean="0">
                        <a:solidFill>
                          <a:prstClr val="black"/>
                        </a:solidFill>
                        <a:latin typeface="Cambria Math"/>
                      </a:rPr>
                      <m:t>.</m:t>
                    </m:r>
                    <m:r>
                      <a:rPr lang="en-US" sz="2000" b="0" i="1" smtClean="0">
                        <a:solidFill>
                          <a:prstClr val="black"/>
                        </a:solidFill>
                        <a:latin typeface="Cambria Math"/>
                      </a:rPr>
                      <m:t>8</m:t>
                    </m:r>
                  </m:oMath>
                </a14:m>
                <a:r>
                  <a:rPr lang="en-US" sz="2000" dirty="0">
                    <a:solidFill>
                      <a:prstClr val="black"/>
                    </a:solidFill>
                    <a:latin typeface="Times New Roman" panose="02020603050405020304" pitchFamily="18" charset="0"/>
                    <a:cs typeface="Times New Roman" panose="02020603050405020304" pitchFamily="18" charset="0"/>
                  </a:rPr>
                  <a:t> m</a:t>
                </a:r>
                <a:r>
                  <a:rPr lang="en-US" sz="2000" baseline="30000" dirty="0">
                    <a:solidFill>
                      <a:prstClr val="black"/>
                    </a:solidFill>
                    <a:latin typeface="Times New Roman" panose="02020603050405020304" pitchFamily="18" charset="0"/>
                    <a:cs typeface="Times New Roman" panose="02020603050405020304" pitchFamily="18" charset="0"/>
                  </a:rPr>
                  <a:t>3</a:t>
                </a:r>
                <a:r>
                  <a:rPr lang="en-US" sz="2000" dirty="0">
                    <a:solidFill>
                      <a:prstClr val="black"/>
                    </a:solidFill>
                    <a:latin typeface="Times New Roman" panose="02020603050405020304" pitchFamily="18" charset="0"/>
                    <a:cs typeface="Times New Roman" panose="02020603050405020304" pitchFamily="18" charset="0"/>
                  </a:rPr>
                  <a:t>/d</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3"/>
              </p:nvPr>
            </p:nvSpPr>
            <p:spPr>
              <a:xfrm>
                <a:off x="395536" y="332656"/>
                <a:ext cx="8856984" cy="6480720"/>
              </a:xfrm>
              <a:blipFill>
                <a:blip r:embed="rId2"/>
                <a:stretch>
                  <a:fillRect l="-1101" t="-1223"/>
                </a:stretch>
              </a:blipFill>
            </p:spPr>
            <p:txBody>
              <a:bodyPr/>
              <a:lstStyle/>
              <a:p>
                <a:r>
                  <a:rPr lang="en-US">
                    <a:noFill/>
                  </a:rPr>
                  <a:t> </a:t>
                </a:r>
              </a:p>
            </p:txBody>
          </p:sp>
        </mc:Fallback>
      </mc:AlternateContent>
    </p:spTree>
    <p:extLst>
      <p:ext uri="{BB962C8B-B14F-4D97-AF65-F5344CB8AC3E}">
        <p14:creationId xmlns:p14="http://schemas.microsoft.com/office/powerpoint/2010/main" val="7438396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76672"/>
            <a:ext cx="8280920" cy="864096"/>
          </a:xfrm>
        </p:spPr>
        <p:txBody>
          <a:bodyPr>
            <a:normAutofit fontScale="90000"/>
          </a:bodyPr>
          <a:lstStyle/>
          <a:p>
            <a:pPr marL="45720" indent="0" algn="l">
              <a:spcBef>
                <a:spcPct val="20000"/>
              </a:spcBef>
              <a:spcAft>
                <a:spcPts val="300"/>
              </a:spcAft>
              <a:buNone/>
            </a:pPr>
            <a:r>
              <a:rPr lang="en-US" sz="3000" dirty="0">
                <a:solidFill>
                  <a:srgbClr val="FF388C">
                    <a:lumMod val="50000"/>
                  </a:srgbClr>
                </a:solidFill>
                <a:effectLst/>
                <a:latin typeface="Times New Roman" panose="02020603050405020304" pitchFamily="18" charset="0"/>
                <a:ea typeface="+mn-ea"/>
                <a:cs typeface="Times New Roman" panose="02020603050405020304" pitchFamily="18" charset="0"/>
              </a:rPr>
              <a:t>Design waste water collection network</a:t>
            </a:r>
            <a:br>
              <a:rPr lang="en-US" sz="3000" dirty="0">
                <a:solidFill>
                  <a:srgbClr val="FF388C">
                    <a:lumMod val="50000"/>
                  </a:srgbClr>
                </a:solidFill>
                <a:effectLst/>
                <a:latin typeface="Times New Roman" panose="02020603050405020304" pitchFamily="18" charset="0"/>
                <a:ea typeface="+mn-ea"/>
                <a:cs typeface="Times New Roman" panose="02020603050405020304" pitchFamily="18" charset="0"/>
              </a:rPr>
            </a:br>
            <a:br>
              <a:rPr lang="en-US" sz="3200" dirty="0">
                <a:solidFill>
                  <a:srgbClr val="FF388C">
                    <a:lumMod val="50000"/>
                  </a:srgbClr>
                </a:solidFill>
                <a:latin typeface="Times New Roman" panose="02020603050405020304" pitchFamily="18" charset="0"/>
                <a:cs typeface="Times New Roman" panose="02020603050405020304" pitchFamily="18" charset="0"/>
              </a:rPr>
            </a:br>
            <a:br>
              <a:rPr lang="en-US" sz="2800" dirty="0">
                <a:solidFill>
                  <a:srgbClr val="FF388C">
                    <a:lumMod val="50000"/>
                  </a:srgbClr>
                </a:solidFill>
                <a:effectLst/>
                <a:latin typeface="Times New Roman" panose="02020603050405020304" pitchFamily="18" charset="0"/>
                <a:ea typeface="+mn-ea"/>
                <a:cs typeface="Times New Roman" panose="02020603050405020304" pitchFamily="18" charset="0"/>
              </a:rPr>
            </a:br>
            <a:endParaRPr lang="en-US" dirty="0"/>
          </a:p>
        </p:txBody>
      </p:sp>
      <p:pic>
        <p:nvPicPr>
          <p:cNvPr id="1026"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1115616" y="1196751"/>
            <a:ext cx="6768752" cy="5080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62139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8424936" cy="1296144"/>
          </a:xfrm>
        </p:spPr>
        <p:txBody>
          <a:bodyPr/>
          <a:lstStyle/>
          <a:p>
            <a:pPr marL="45720" lvl="0" indent="0" algn="l" rtl="0">
              <a:spcBef>
                <a:spcPct val="20000"/>
              </a:spcBef>
              <a:spcAft>
                <a:spcPts val="300"/>
              </a:spcAft>
              <a:buNone/>
            </a:pPr>
            <a:r>
              <a:rPr lang="en-US" sz="3200" dirty="0">
                <a:solidFill>
                  <a:srgbClr val="FF388C">
                    <a:lumMod val="50000"/>
                  </a:srgbClr>
                </a:solidFill>
                <a:effectLst/>
                <a:latin typeface="Times New Roman" panose="02020603050405020304" pitchFamily="18" charset="0"/>
                <a:ea typeface="+mn-ea"/>
                <a:cs typeface="Urdu Typesetting" pitchFamily="66" charset="-78"/>
              </a:rPr>
              <a:t>Result of Design WWCN</a:t>
            </a:r>
            <a:br>
              <a:rPr lang="en-US" sz="2200" b="0" dirty="0">
                <a:solidFill>
                  <a:prstClr val="black">
                    <a:lumMod val="75000"/>
                    <a:lumOff val="25000"/>
                  </a:prstClr>
                </a:solidFill>
                <a:effectLst/>
                <a:ea typeface="+mn-ea"/>
                <a:cs typeface="+mn-cs"/>
              </a:rPr>
            </a:br>
            <a:endParaRPr lang="en-US" dirty="0">
              <a:solidFill>
                <a:schemeClr val="accent1">
                  <a:lumMod val="50000"/>
                </a:schemeClr>
              </a:solidFill>
              <a:cs typeface="Urdu Typesetting" pitchFamily="66" charset="-78"/>
            </a:endParaRPr>
          </a:p>
        </p:txBody>
      </p:sp>
      <p:sp>
        <p:nvSpPr>
          <p:cNvPr id="3" name="Content Placeholder 2"/>
          <p:cNvSpPr>
            <a:spLocks noGrp="1"/>
          </p:cNvSpPr>
          <p:nvPr>
            <p:ph sz="quarter" idx="13"/>
          </p:nvPr>
        </p:nvSpPr>
        <p:spPr>
          <a:xfrm>
            <a:off x="431540" y="1196752"/>
            <a:ext cx="8280920" cy="4968552"/>
          </a:xfrm>
        </p:spPr>
        <p:txBody>
          <a:bodyPr/>
          <a:lstStyle/>
          <a:p>
            <a:pPr marL="0" marR="0" indent="0" algn="l">
              <a:lnSpc>
                <a:spcPct val="150000"/>
              </a:lnSpc>
              <a:spcBef>
                <a:spcPts val="0"/>
              </a:spcBef>
              <a:spcAft>
                <a:spcPts val="600"/>
              </a:spcAft>
              <a:buNone/>
            </a:pPr>
            <a:r>
              <a:rPr lang="en-US" sz="1800" b="1" dirty="0">
                <a:latin typeface="Times New Roman" pitchFamily="18" charset="0"/>
                <a:cs typeface="Times New Roman" pitchFamily="18" charset="0"/>
              </a:rPr>
              <a:t>*Slope</a:t>
            </a:r>
          </a:p>
          <a:p>
            <a:pPr marL="45720" indent="0" algn="l">
              <a:buNone/>
            </a:pPr>
            <a:endParaRPr lang="en-US" dirty="0"/>
          </a:p>
          <a:p>
            <a:pPr marL="45720" indent="0" algn="l">
              <a:buNone/>
            </a:pPr>
            <a:endParaRPr lang="en-US" dirty="0"/>
          </a:p>
        </p:txBody>
      </p:sp>
      <p:pic>
        <p:nvPicPr>
          <p:cNvPr id="4" name="Picture 3"/>
          <p:cNvPicPr/>
          <p:nvPr/>
        </p:nvPicPr>
        <p:blipFill>
          <a:blip r:embed="rId2"/>
          <a:stretch>
            <a:fillRect/>
          </a:stretch>
        </p:blipFill>
        <p:spPr>
          <a:xfrm>
            <a:off x="827584" y="1844824"/>
            <a:ext cx="7319664" cy="4104456"/>
          </a:xfrm>
          <a:prstGeom prst="rect">
            <a:avLst/>
          </a:prstGeom>
          <a:ln w="12700">
            <a:solidFill>
              <a:sysClr val="windowText" lastClr="000000"/>
            </a:solidFill>
          </a:ln>
        </p:spPr>
      </p:pic>
    </p:spTree>
    <p:extLst>
      <p:ext uri="{BB962C8B-B14F-4D97-AF65-F5344CB8AC3E}">
        <p14:creationId xmlns:p14="http://schemas.microsoft.com/office/powerpoint/2010/main" val="40107801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7838257" cy="792088"/>
          </a:xfrm>
        </p:spPr>
        <p:txBody>
          <a:bodyPr/>
          <a:lstStyle/>
          <a:p>
            <a:pPr marL="0" indent="0" algn="l">
              <a:buNone/>
            </a:pPr>
            <a:r>
              <a:rPr lang="en-US" sz="3600" dirty="0">
                <a:solidFill>
                  <a:srgbClr val="FF388C">
                    <a:lumMod val="50000"/>
                  </a:srgbClr>
                </a:solidFill>
                <a:effectLst/>
                <a:latin typeface="Times New Roman" panose="02020603050405020304" pitchFamily="18" charset="0"/>
                <a:cs typeface="Urdu Typesetting" pitchFamily="66" charset="-78"/>
              </a:rPr>
              <a:t>Result of Design WWCN</a:t>
            </a:r>
            <a:endParaRPr lang="en-US" sz="3600" dirty="0"/>
          </a:p>
        </p:txBody>
      </p:sp>
      <p:sp>
        <p:nvSpPr>
          <p:cNvPr id="3" name="Content Placeholder 2"/>
          <p:cNvSpPr>
            <a:spLocks noGrp="1"/>
          </p:cNvSpPr>
          <p:nvPr>
            <p:ph sz="quarter" idx="13"/>
          </p:nvPr>
        </p:nvSpPr>
        <p:spPr>
          <a:xfrm>
            <a:off x="323528" y="1132657"/>
            <a:ext cx="8424936" cy="5184576"/>
          </a:xfrm>
        </p:spPr>
        <p:txBody>
          <a:bodyPr/>
          <a:lstStyle/>
          <a:p>
            <a:pPr marL="45720" indent="0" algn="l">
              <a:buNone/>
            </a:pPr>
            <a:r>
              <a:rPr lang="en-US" sz="2400" b="1" dirty="0">
                <a:latin typeface="Times New Roman" pitchFamily="18" charset="0"/>
                <a:cs typeface="Times New Roman" pitchFamily="18" charset="0"/>
              </a:rPr>
              <a:t>*Velocity</a:t>
            </a:r>
          </a:p>
          <a:p>
            <a:pPr marL="45720" indent="0" algn="l">
              <a:buNone/>
            </a:pPr>
            <a:endParaRPr lang="en-US" sz="20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844824"/>
            <a:ext cx="7003445"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5073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764704"/>
            <a:ext cx="7488832" cy="5262979"/>
          </a:xfrm>
          <a:prstGeom prst="rect">
            <a:avLst/>
          </a:prstGeom>
          <a:noFill/>
        </p:spPr>
        <p:txBody>
          <a:bodyPr wrap="square" rtlCol="1">
            <a:spAutoFit/>
          </a:bodyPr>
          <a:lstStyle/>
          <a:p>
            <a:pPr algn="l"/>
            <a:r>
              <a:rPr lang="en-US" sz="24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Our  project includes  :</a:t>
            </a:r>
          </a:p>
          <a:p>
            <a:pPr algn="l"/>
            <a:endParaRPr lang="en-US" sz="2400" b="1" dirty="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endParaRPr>
          </a:p>
          <a:p>
            <a:pPr algn="l"/>
            <a:endParaRPr lang="en-US" sz="2400" b="1" dirty="0">
              <a:solidFill>
                <a:schemeClr val="accent6"/>
              </a:solidFill>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2400" b="1" dirty="0">
                <a:effectLst>
                  <a:outerShdw blurRad="38100" dist="38100" dir="2700000" algn="tl">
                    <a:srgbClr val="000000">
                      <a:alpha val="43137"/>
                    </a:srgbClr>
                  </a:outerShdw>
                </a:effectLst>
                <a:latin typeface="Times New Roman" pitchFamily="18" charset="0"/>
                <a:cs typeface="Times New Roman" pitchFamily="18" charset="0"/>
              </a:rPr>
              <a:t>1. Analysis of existing network</a:t>
            </a:r>
          </a:p>
          <a:p>
            <a:pPr algn="l"/>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2400" b="1" dirty="0">
                <a:effectLst>
                  <a:outerShdw blurRad="38100" dist="38100" dir="2700000" algn="tl">
                    <a:srgbClr val="000000">
                      <a:alpha val="43137"/>
                    </a:srgbClr>
                  </a:outerShdw>
                </a:effectLst>
                <a:latin typeface="Times New Roman" pitchFamily="18" charset="0"/>
                <a:cs typeface="Times New Roman" pitchFamily="18" charset="0"/>
              </a:rPr>
              <a:t>2. Re-design of existing network </a:t>
            </a:r>
          </a:p>
          <a:p>
            <a:pPr algn="l"/>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2400" b="1" dirty="0">
                <a:effectLst>
                  <a:outerShdw blurRad="38100" dist="38100" dir="2700000" algn="tl">
                    <a:srgbClr val="000000">
                      <a:alpha val="43137"/>
                    </a:srgbClr>
                  </a:outerShdw>
                </a:effectLst>
                <a:latin typeface="Times New Roman" pitchFamily="18" charset="0"/>
                <a:cs typeface="Times New Roman" pitchFamily="18" charset="0"/>
              </a:rPr>
              <a:t> 3. Future analysis for the existing redesigned network</a:t>
            </a:r>
          </a:p>
          <a:p>
            <a:pPr algn="l"/>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2400" b="1" dirty="0">
                <a:effectLst>
                  <a:outerShdw blurRad="38100" dist="38100" dir="2700000" algn="tl">
                    <a:srgbClr val="000000">
                      <a:alpha val="43137"/>
                    </a:srgbClr>
                  </a:outerShdw>
                </a:effectLst>
                <a:latin typeface="Times New Roman" pitchFamily="18" charset="0"/>
                <a:cs typeface="Times New Roman" pitchFamily="18" charset="0"/>
              </a:rPr>
              <a:t>4. Future redesigned</a:t>
            </a:r>
          </a:p>
          <a:p>
            <a:pPr algn="l"/>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2400" b="1" dirty="0">
                <a:effectLst>
                  <a:outerShdw blurRad="38100" dist="38100" dir="2700000" algn="tl">
                    <a:srgbClr val="000000">
                      <a:alpha val="43137"/>
                    </a:srgbClr>
                  </a:outerShdw>
                </a:effectLst>
                <a:latin typeface="Times New Roman" pitchFamily="18" charset="0"/>
                <a:cs typeface="Times New Roman" pitchFamily="18" charset="0"/>
              </a:rPr>
              <a:t>5.Design of wastewater collection system</a:t>
            </a:r>
          </a:p>
          <a:p>
            <a:pPr algn="l"/>
            <a:endParaRPr lang="en-US" sz="2400" b="1" dirty="0">
              <a:effectLst>
                <a:outerShdw blurRad="38100" dist="38100" dir="2700000" algn="tl">
                  <a:srgbClr val="000000">
                    <a:alpha val="43137"/>
                  </a:srgbClr>
                </a:outerShdw>
              </a:effectLst>
              <a:latin typeface="Times New Roman" pitchFamily="18" charset="0"/>
              <a:cs typeface="Times New Roman" pitchFamily="18" charset="0"/>
            </a:endParaRPr>
          </a:p>
          <a:p>
            <a:pPr algn="l"/>
            <a:r>
              <a:rPr lang="en-US" sz="2400" b="1" dirty="0">
                <a:effectLst>
                  <a:outerShdw blurRad="38100" dist="38100" dir="2700000" algn="tl">
                    <a:srgbClr val="000000">
                      <a:alpha val="43137"/>
                    </a:srgbClr>
                  </a:outerShdw>
                </a:effectLst>
                <a:latin typeface="Times New Roman" pitchFamily="18" charset="0"/>
                <a:cs typeface="Times New Roman" pitchFamily="18" charset="0"/>
              </a:rPr>
              <a:t>6.Cost estimate for wastewater collection system</a:t>
            </a:r>
          </a:p>
        </p:txBody>
      </p:sp>
    </p:spTree>
    <p:extLst>
      <p:ext uri="{BB962C8B-B14F-4D97-AF65-F5344CB8AC3E}">
        <p14:creationId xmlns:p14="http://schemas.microsoft.com/office/powerpoint/2010/main" val="2370746354"/>
      </p:ext>
    </p:extLst>
  </p:cSld>
  <p:clrMapOvr>
    <a:masterClrMapping/>
  </p:clrMapOvr>
  <p:transition spd="slow">
    <p:push dir="u"/>
  </p:transition>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1" y="188640"/>
            <a:ext cx="7814478" cy="1656184"/>
          </a:xfrm>
        </p:spPr>
        <p:txBody>
          <a:bodyPr/>
          <a:lstStyle/>
          <a:p>
            <a:pPr marL="0" indent="0" algn="l">
              <a:buNone/>
            </a:pPr>
            <a:r>
              <a:rPr lang="en-US" sz="3600" dirty="0">
                <a:solidFill>
                  <a:srgbClr val="FF388C">
                    <a:lumMod val="50000"/>
                  </a:srgbClr>
                </a:solidFill>
                <a:effectLst/>
                <a:latin typeface="Times New Roman" panose="02020603050405020304" pitchFamily="18" charset="0"/>
                <a:cs typeface="Urdu Typesetting" pitchFamily="66" charset="-78"/>
              </a:rPr>
              <a:t>Result of Design WWCN</a:t>
            </a:r>
            <a:endParaRPr lang="en-US" sz="3600" dirty="0"/>
          </a:p>
        </p:txBody>
      </p:sp>
      <p:sp>
        <p:nvSpPr>
          <p:cNvPr id="3" name="Content Placeholder 2"/>
          <p:cNvSpPr>
            <a:spLocks noGrp="1"/>
          </p:cNvSpPr>
          <p:nvPr>
            <p:ph sz="quarter" idx="13"/>
          </p:nvPr>
        </p:nvSpPr>
        <p:spPr>
          <a:xfrm>
            <a:off x="395536" y="980728"/>
            <a:ext cx="8496944" cy="4680520"/>
          </a:xfrm>
        </p:spPr>
        <p:txBody>
          <a:bodyPr/>
          <a:lstStyle/>
          <a:p>
            <a:pPr marL="45720" indent="0" algn="l">
              <a:buNone/>
            </a:pPr>
            <a:r>
              <a:rPr lang="en-US" sz="2000" b="1" dirty="0">
                <a:latin typeface="Times New Roman" pitchFamily="18" charset="0"/>
                <a:cs typeface="Times New Roman" pitchFamily="18" charset="0"/>
              </a:rPr>
              <a:t>*Cover</a:t>
            </a:r>
          </a:p>
        </p:txBody>
      </p:sp>
      <p:pic>
        <p:nvPicPr>
          <p:cNvPr id="5" name="Picture 4"/>
          <p:cNvPicPr/>
          <p:nvPr/>
        </p:nvPicPr>
        <p:blipFill>
          <a:blip r:embed="rId2"/>
          <a:stretch>
            <a:fillRect/>
          </a:stretch>
        </p:blipFill>
        <p:spPr>
          <a:xfrm>
            <a:off x="180924" y="1556792"/>
            <a:ext cx="4391076" cy="2808312"/>
          </a:xfrm>
          <a:prstGeom prst="rect">
            <a:avLst/>
          </a:prstGeom>
          <a:ln w="12700">
            <a:solidFill>
              <a:schemeClr val="tx1"/>
            </a:solidFill>
          </a:ln>
        </p:spPr>
      </p:pic>
      <p:pic>
        <p:nvPicPr>
          <p:cNvPr id="6" name="Picture 5"/>
          <p:cNvPicPr/>
          <p:nvPr/>
        </p:nvPicPr>
        <p:blipFill>
          <a:blip r:embed="rId3"/>
          <a:stretch>
            <a:fillRect/>
          </a:stretch>
        </p:blipFill>
        <p:spPr>
          <a:xfrm>
            <a:off x="4680923" y="3717031"/>
            <a:ext cx="4391077" cy="2592289"/>
          </a:xfrm>
          <a:prstGeom prst="rect">
            <a:avLst/>
          </a:prstGeom>
          <a:ln w="12700">
            <a:solidFill>
              <a:schemeClr val="tx1"/>
            </a:solidFill>
          </a:ln>
        </p:spPr>
      </p:pic>
    </p:spTree>
    <p:extLst>
      <p:ext uri="{BB962C8B-B14F-4D97-AF65-F5344CB8AC3E}">
        <p14:creationId xmlns:p14="http://schemas.microsoft.com/office/powerpoint/2010/main" val="13023257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467544" y="404664"/>
            <a:ext cx="6840760" cy="1754326"/>
          </a:xfrm>
          <a:prstGeom prst="rect">
            <a:avLst/>
          </a:prstGeom>
          <a:noFill/>
        </p:spPr>
        <p:txBody>
          <a:bodyPr wrap="square" rtlCol="1">
            <a:spAutoFit/>
          </a:bodyPr>
          <a:lstStyle/>
          <a:p>
            <a:pPr algn="l"/>
            <a:r>
              <a:rPr lang="en-US" b="1" u="sng" dirty="0"/>
              <a:t>Profiles </a:t>
            </a:r>
            <a:endParaRPr lang="en-US" dirty="0"/>
          </a:p>
          <a:p>
            <a:pPr algn="l"/>
            <a:endParaRPr lang="en-US" b="1" dirty="0"/>
          </a:p>
          <a:p>
            <a:pPr algn="l"/>
            <a:r>
              <a:rPr lang="en-US" b="1" dirty="0"/>
              <a:t>Some profile section and their location on the network</a:t>
            </a:r>
          </a:p>
          <a:p>
            <a:pPr algn="l"/>
            <a:endParaRPr lang="en-US" b="1" dirty="0"/>
          </a:p>
          <a:p>
            <a:pPr algn="l"/>
            <a:endParaRPr lang="en-US" b="1" dirty="0"/>
          </a:p>
          <a:p>
            <a:pPr algn="l"/>
            <a:endParaRPr lang="en-US" dirty="0"/>
          </a:p>
        </p:txBody>
      </p:sp>
      <p:pic>
        <p:nvPicPr>
          <p:cNvPr id="5" name="Picture 4"/>
          <p:cNvPicPr/>
          <p:nvPr/>
        </p:nvPicPr>
        <p:blipFill>
          <a:blip r:embed="rId2"/>
          <a:stretch>
            <a:fillRect/>
          </a:stretch>
        </p:blipFill>
        <p:spPr>
          <a:xfrm>
            <a:off x="899592" y="1628800"/>
            <a:ext cx="7200800" cy="4464496"/>
          </a:xfrm>
          <a:prstGeom prst="rect">
            <a:avLst/>
          </a:prstGeom>
          <a:ln w="12700">
            <a:solidFill>
              <a:schemeClr val="tx1"/>
            </a:solidFill>
          </a:ln>
        </p:spPr>
      </p:pic>
    </p:spTree>
    <p:extLst>
      <p:ext uri="{BB962C8B-B14F-4D97-AF65-F5344CB8AC3E}">
        <p14:creationId xmlns:p14="http://schemas.microsoft.com/office/powerpoint/2010/main" val="11549924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7694241" cy="1368152"/>
          </a:xfrm>
        </p:spPr>
        <p:txBody>
          <a:bodyPr/>
          <a:lstStyle/>
          <a:p>
            <a:pPr marL="0" indent="0" algn="l">
              <a:buNone/>
            </a:pPr>
            <a:r>
              <a:rPr lang="en-US" sz="3600" dirty="0">
                <a:solidFill>
                  <a:srgbClr val="FF388C">
                    <a:lumMod val="50000"/>
                  </a:srgbClr>
                </a:solidFill>
                <a:effectLst/>
                <a:latin typeface="Times New Roman" panose="02020603050405020304" pitchFamily="18" charset="0"/>
                <a:cs typeface="Urdu Typesetting" pitchFamily="66" charset="-78"/>
              </a:rPr>
              <a:t>Result of Design WWCN</a:t>
            </a:r>
            <a:endParaRPr lang="en-US" sz="3600" dirty="0"/>
          </a:p>
        </p:txBody>
      </p:sp>
      <p:pic>
        <p:nvPicPr>
          <p:cNvPr id="5" name="Content Placeholder 4"/>
          <p:cNvPicPr>
            <a:picLocks noGrp="1"/>
          </p:cNvPicPr>
          <p:nvPr>
            <p:ph sz="quarter" idx="13"/>
          </p:nvPr>
        </p:nvPicPr>
        <p:blipFill>
          <a:blip r:embed="rId2"/>
          <a:stretch>
            <a:fillRect/>
          </a:stretch>
        </p:blipFill>
        <p:spPr>
          <a:xfrm>
            <a:off x="1187623" y="1268760"/>
            <a:ext cx="6902153" cy="4608512"/>
          </a:xfrm>
          <a:prstGeom prst="rect">
            <a:avLst/>
          </a:prstGeom>
          <a:ln w="12700">
            <a:solidFill>
              <a:schemeClr val="tx1"/>
            </a:solidFill>
          </a:ln>
        </p:spPr>
      </p:pic>
    </p:spTree>
    <p:extLst>
      <p:ext uri="{BB962C8B-B14F-4D97-AF65-F5344CB8AC3E}">
        <p14:creationId xmlns:p14="http://schemas.microsoft.com/office/powerpoint/2010/main" val="5783734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31797" y="476672"/>
            <a:ext cx="7694241" cy="1368152"/>
          </a:xfrm>
        </p:spPr>
        <p:txBody>
          <a:bodyPr/>
          <a:lstStyle/>
          <a:p>
            <a:pPr marL="0" indent="0" algn="l">
              <a:buNone/>
            </a:pPr>
            <a:r>
              <a:rPr lang="en-US" sz="3600" dirty="0">
                <a:solidFill>
                  <a:srgbClr val="FF388C">
                    <a:lumMod val="50000"/>
                  </a:srgbClr>
                </a:solidFill>
                <a:effectLst/>
                <a:latin typeface="Times New Roman" panose="02020603050405020304" pitchFamily="18" charset="0"/>
                <a:cs typeface="Urdu Typesetting" pitchFamily="66" charset="-78"/>
              </a:rPr>
              <a:t>Result of Design WWCN</a:t>
            </a:r>
            <a:endParaRPr lang="en-US" sz="3600" dirty="0"/>
          </a:p>
        </p:txBody>
      </p:sp>
      <p:pic>
        <p:nvPicPr>
          <p:cNvPr id="5" name="Content Placeholder 4"/>
          <p:cNvPicPr>
            <a:picLocks noGrp="1"/>
          </p:cNvPicPr>
          <p:nvPr>
            <p:ph sz="quarter" idx="13"/>
          </p:nvPr>
        </p:nvPicPr>
        <p:blipFill>
          <a:blip r:embed="rId2"/>
          <a:stretch>
            <a:fillRect/>
          </a:stretch>
        </p:blipFill>
        <p:spPr>
          <a:xfrm>
            <a:off x="959710" y="1340768"/>
            <a:ext cx="7224579" cy="5040560"/>
          </a:xfrm>
          <a:prstGeom prst="rect">
            <a:avLst/>
          </a:prstGeom>
          <a:ln w="12700">
            <a:solidFill>
              <a:schemeClr val="tx1"/>
            </a:solidFill>
          </a:ln>
        </p:spPr>
      </p:pic>
    </p:spTree>
    <p:extLst>
      <p:ext uri="{BB962C8B-B14F-4D97-AF65-F5344CB8AC3E}">
        <p14:creationId xmlns:p14="http://schemas.microsoft.com/office/powerpoint/2010/main" val="15036333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31797" y="476672"/>
            <a:ext cx="7694241" cy="1368152"/>
          </a:xfrm>
        </p:spPr>
        <p:txBody>
          <a:bodyPr/>
          <a:lstStyle/>
          <a:p>
            <a:pPr marL="0" indent="0" algn="l">
              <a:buNone/>
            </a:pPr>
            <a:r>
              <a:rPr lang="en-US" sz="3600" dirty="0">
                <a:solidFill>
                  <a:srgbClr val="FF388C">
                    <a:lumMod val="50000"/>
                  </a:srgbClr>
                </a:solidFill>
                <a:effectLst/>
                <a:latin typeface="Times New Roman" panose="02020603050405020304" pitchFamily="18" charset="0"/>
                <a:cs typeface="Urdu Typesetting" pitchFamily="66" charset="-78"/>
              </a:rPr>
              <a:t>Result of Design WWCN</a:t>
            </a:r>
            <a:endParaRPr lang="en-US" sz="3600" dirty="0"/>
          </a:p>
        </p:txBody>
      </p:sp>
      <p:pic>
        <p:nvPicPr>
          <p:cNvPr id="5" name="Content Placeholder 4"/>
          <p:cNvPicPr>
            <a:picLocks noGrp="1"/>
          </p:cNvPicPr>
          <p:nvPr>
            <p:ph sz="quarter" idx="13"/>
          </p:nvPr>
        </p:nvPicPr>
        <p:blipFill>
          <a:blip r:embed="rId2"/>
          <a:stretch>
            <a:fillRect/>
          </a:stretch>
        </p:blipFill>
        <p:spPr>
          <a:xfrm>
            <a:off x="827584" y="1196752"/>
            <a:ext cx="7272808" cy="5071516"/>
          </a:xfrm>
          <a:prstGeom prst="rect">
            <a:avLst/>
          </a:prstGeom>
          <a:ln w="12700">
            <a:solidFill>
              <a:schemeClr val="tx1"/>
            </a:solidFill>
          </a:ln>
        </p:spPr>
      </p:pic>
    </p:spTree>
    <p:extLst>
      <p:ext uri="{BB962C8B-B14F-4D97-AF65-F5344CB8AC3E}">
        <p14:creationId xmlns:p14="http://schemas.microsoft.com/office/powerpoint/2010/main" val="150363337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27583" y="332656"/>
            <a:ext cx="7478217" cy="1944216"/>
          </a:xfrm>
        </p:spPr>
        <p:txBody>
          <a:bodyPr/>
          <a:lstStyle/>
          <a:p>
            <a:pPr marL="0" indent="0" algn="l">
              <a:buNone/>
            </a:pPr>
            <a:r>
              <a:rPr lang="en-US" sz="3600" dirty="0">
                <a:solidFill>
                  <a:srgbClr val="FF388C">
                    <a:lumMod val="50000"/>
                  </a:srgbClr>
                </a:solidFill>
                <a:effectLst/>
                <a:latin typeface="Times New Roman" panose="02020603050405020304" pitchFamily="18" charset="0"/>
                <a:cs typeface="Urdu Typesetting" pitchFamily="66" charset="-78"/>
              </a:rPr>
              <a:t>Result of Design WWCN</a:t>
            </a:r>
            <a:endParaRPr lang="en-US" sz="3600" dirty="0"/>
          </a:p>
        </p:txBody>
      </p:sp>
      <p:sp>
        <p:nvSpPr>
          <p:cNvPr id="3" name="Content Placeholder 2"/>
          <p:cNvSpPr>
            <a:spLocks noGrp="1"/>
          </p:cNvSpPr>
          <p:nvPr>
            <p:ph sz="quarter" idx="13"/>
          </p:nvPr>
        </p:nvSpPr>
        <p:spPr>
          <a:xfrm>
            <a:off x="683568" y="1304764"/>
            <a:ext cx="7220272" cy="4536504"/>
          </a:xfrm>
        </p:spPr>
        <p:txBody>
          <a:bodyPr/>
          <a:lstStyle/>
          <a:p>
            <a:pPr marL="342900" lvl="0" indent="-342900" algn="l" defTabSz="457200" rtl="0">
              <a:spcBef>
                <a:spcPts val="1000"/>
              </a:spcBef>
              <a:spcAft>
                <a:spcPts val="0"/>
              </a:spcAft>
              <a:buClr>
                <a:srgbClr val="0F6FC6"/>
              </a:buClr>
              <a:buSzPct val="80000"/>
              <a:buFont typeface="Wingdings" panose="05000000000000000000" pitchFamily="2" charset="2"/>
              <a:buChar char="q"/>
            </a:pPr>
            <a:r>
              <a:rPr lang="en-US" sz="1800" dirty="0">
                <a:solidFill>
                  <a:prstClr val="black"/>
                </a:solidFill>
              </a:rPr>
              <a:t>All the diameters in the network are 8 in</a:t>
            </a:r>
          </a:p>
          <a:p>
            <a:pPr marL="342900" lvl="0" indent="-342900" algn="ctr" defTabSz="457200" rtl="0">
              <a:spcBef>
                <a:spcPts val="1000"/>
              </a:spcBef>
              <a:spcAft>
                <a:spcPts val="0"/>
              </a:spcAft>
              <a:buClr>
                <a:srgbClr val="0F6FC6"/>
              </a:buClr>
              <a:buSzPct val="80000"/>
              <a:buFont typeface="Wingdings" panose="05000000000000000000" pitchFamily="2" charset="2"/>
              <a:buChar char="q"/>
            </a:pPr>
            <a:endParaRPr lang="en-GB" sz="1800" dirty="0">
              <a:solidFill>
                <a:prstClr val="black"/>
              </a:solidFill>
            </a:endParaRPr>
          </a:p>
          <a:p>
            <a:pPr marL="45720" indent="0" algn="l">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020" y="1772816"/>
            <a:ext cx="7200800" cy="4536504"/>
          </a:xfrm>
          <a:prstGeom prst="rect">
            <a:avLst/>
          </a:prstGeom>
        </p:spPr>
      </p:pic>
    </p:spTree>
    <p:extLst>
      <p:ext uri="{BB962C8B-B14F-4D97-AF65-F5344CB8AC3E}">
        <p14:creationId xmlns:p14="http://schemas.microsoft.com/office/powerpoint/2010/main" val="19940453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04664"/>
            <a:ext cx="7622232" cy="864096"/>
          </a:xfrm>
        </p:spPr>
        <p:txBody>
          <a:bodyPr>
            <a:normAutofit fontScale="90000"/>
          </a:bodyPr>
          <a:lstStyle/>
          <a:p>
            <a:pPr marL="0" lvl="0" indent="0" algn="l" defTabSz="457200" rtl="0">
              <a:lnSpc>
                <a:spcPct val="150000"/>
              </a:lnSpc>
              <a:spcBef>
                <a:spcPts val="1200"/>
              </a:spcBef>
              <a:spcAft>
                <a:spcPts val="1200"/>
              </a:spcAft>
              <a:buNone/>
            </a:pPr>
            <a:r>
              <a:rPr lang="en-US" sz="3200" dirty="0">
                <a:solidFill>
                  <a:srgbClr val="FF388C">
                    <a:lumMod val="50000"/>
                  </a:srgbClr>
                </a:solidFill>
                <a:effectLst/>
              </a:rPr>
              <a:t>Cost estimate for WWCS</a:t>
            </a:r>
            <a:br>
              <a:rPr lang="en-GB" sz="3200" dirty="0">
                <a:solidFill>
                  <a:prstClr val="black"/>
                </a:solidFill>
                <a:effectLst/>
                <a:latin typeface="Times New Roman" panose="02020603050405020304" pitchFamily="18" charset="0"/>
                <a:cs typeface="Times New Roman" panose="02020603050405020304" pitchFamily="18" charset="0"/>
              </a:rPr>
            </a:br>
            <a:endParaRPr lang="en-US" sz="3200" dirty="0">
              <a:solidFill>
                <a:schemeClr val="accent1">
                  <a:lumMod val="50000"/>
                </a:schemeClr>
              </a:solidFill>
            </a:endParaRPr>
          </a:p>
        </p:txBody>
      </p:sp>
      <p:sp>
        <p:nvSpPr>
          <p:cNvPr id="3" name="Content Placeholder 2"/>
          <p:cNvSpPr>
            <a:spLocks noGrp="1"/>
          </p:cNvSpPr>
          <p:nvPr>
            <p:ph sz="quarter" idx="13"/>
          </p:nvPr>
        </p:nvSpPr>
        <p:spPr>
          <a:xfrm>
            <a:off x="683568" y="1844824"/>
            <a:ext cx="7848872" cy="4392488"/>
          </a:xfrm>
        </p:spPr>
        <p:txBody>
          <a:bodyPr>
            <a:normAutofit/>
          </a:bodyPr>
          <a:lstStyle/>
          <a:p>
            <a:pPr marL="0" lvl="0" indent="0" algn="l" defTabSz="457200">
              <a:lnSpc>
                <a:spcPct val="150000"/>
              </a:lnSpc>
              <a:spcBef>
                <a:spcPts val="1200"/>
              </a:spcBef>
              <a:spcAft>
                <a:spcPts val="1200"/>
              </a:spcAft>
              <a:buClr>
                <a:srgbClr val="0F6FC6"/>
              </a:buClr>
              <a:buSzPct val="80000"/>
              <a:buNone/>
            </a:pPr>
            <a:r>
              <a:rPr lang="en-US" sz="2000" dirty="0">
                <a:solidFill>
                  <a:prstClr val="black"/>
                </a:solidFill>
                <a:latin typeface="Times New Roman" panose="02020603050405020304" pitchFamily="18" charset="0"/>
                <a:cs typeface="Times New Roman" panose="02020603050405020304" pitchFamily="18" charset="0"/>
              </a:rPr>
              <a:t>to estimate the total cost of network, 3 main parts should be considered:</a:t>
            </a:r>
          </a:p>
          <a:p>
            <a:pPr marL="457200" indent="-457200" algn="l" defTabSz="457200" rtl="0">
              <a:lnSpc>
                <a:spcPct val="150000"/>
              </a:lnSpc>
              <a:spcBef>
                <a:spcPts val="1200"/>
              </a:spcBef>
              <a:spcAft>
                <a:spcPts val="1200"/>
              </a:spcAft>
              <a:buClr>
                <a:srgbClr val="0F6FC6"/>
              </a:buClr>
              <a:buSzPct val="80000"/>
              <a:buFont typeface="Arial" pitchFamily="34" charset="0"/>
              <a:buChar char="•"/>
            </a:pPr>
            <a:r>
              <a:rPr lang="en-US" sz="2000" dirty="0">
                <a:solidFill>
                  <a:prstClr val="black"/>
                </a:solidFill>
                <a:latin typeface="Times New Roman" panose="02020603050405020304" pitchFamily="18" charset="0"/>
                <a:cs typeface="Times New Roman" panose="02020603050405020304" pitchFamily="18" charset="0"/>
              </a:rPr>
              <a:t>Excavation and filling cost </a:t>
            </a:r>
          </a:p>
          <a:p>
            <a:pPr marL="457200" indent="-457200" algn="l" defTabSz="457200" rtl="0">
              <a:lnSpc>
                <a:spcPct val="150000"/>
              </a:lnSpc>
              <a:spcBef>
                <a:spcPts val="1200"/>
              </a:spcBef>
              <a:spcAft>
                <a:spcPts val="1200"/>
              </a:spcAft>
              <a:buClr>
                <a:srgbClr val="0F6FC6"/>
              </a:buClr>
              <a:buSzPct val="80000"/>
              <a:buFont typeface="Arial" pitchFamily="34" charset="0"/>
              <a:buChar char="•"/>
            </a:pPr>
            <a:r>
              <a:rPr lang="en-US" sz="2000" dirty="0">
                <a:solidFill>
                  <a:prstClr val="black"/>
                </a:solidFill>
                <a:latin typeface="Times New Roman" panose="02020603050405020304" pitchFamily="18" charset="0"/>
                <a:cs typeface="Times New Roman" panose="02020603050405020304" pitchFamily="18" charset="0"/>
              </a:rPr>
              <a:t>Conduits cost </a:t>
            </a:r>
          </a:p>
          <a:p>
            <a:pPr marL="457200" indent="-457200" algn="l" defTabSz="457200" rtl="0">
              <a:lnSpc>
                <a:spcPct val="150000"/>
              </a:lnSpc>
              <a:spcBef>
                <a:spcPts val="1200"/>
              </a:spcBef>
              <a:spcAft>
                <a:spcPts val="1200"/>
              </a:spcAft>
              <a:buClr>
                <a:srgbClr val="0F6FC6"/>
              </a:buClr>
              <a:buSzPct val="80000"/>
              <a:buFont typeface="Arial" pitchFamily="34" charset="0"/>
              <a:buChar char="•"/>
            </a:pPr>
            <a:r>
              <a:rPr lang="en-US" sz="2000" dirty="0">
                <a:solidFill>
                  <a:prstClr val="black"/>
                </a:solidFill>
                <a:latin typeface="Times New Roman" panose="02020603050405020304" pitchFamily="18" charset="0"/>
                <a:cs typeface="Times New Roman" panose="02020603050405020304" pitchFamily="18" charset="0"/>
              </a:rPr>
              <a:t>Manholes cost</a:t>
            </a:r>
          </a:p>
          <a:p>
            <a:pPr marL="45720" indent="0" algn="l">
              <a:buNone/>
            </a:pPr>
            <a:endParaRPr lang="en-US" dirty="0"/>
          </a:p>
        </p:txBody>
      </p:sp>
    </p:spTree>
    <p:extLst>
      <p:ext uri="{BB962C8B-B14F-4D97-AF65-F5344CB8AC3E}">
        <p14:creationId xmlns:p14="http://schemas.microsoft.com/office/powerpoint/2010/main" val="5571174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7074D-5CFB-4800-A7E7-EE064DDAF203}"/>
              </a:ext>
            </a:extLst>
          </p:cNvPr>
          <p:cNvSpPr>
            <a:spLocks noGrp="1"/>
          </p:cNvSpPr>
          <p:nvPr>
            <p:ph type="title"/>
          </p:nvPr>
        </p:nvSpPr>
        <p:spPr>
          <a:xfrm>
            <a:off x="683568" y="332656"/>
            <a:ext cx="7406208" cy="1152128"/>
          </a:xfrm>
        </p:spPr>
        <p:txBody>
          <a:bodyPr/>
          <a:lstStyle/>
          <a:p>
            <a:pPr marL="0" indent="0" algn="l">
              <a:buNone/>
            </a:pPr>
            <a:r>
              <a:rPr lang="en-US" sz="3200" dirty="0">
                <a:solidFill>
                  <a:srgbClr val="FF388C">
                    <a:lumMod val="50000"/>
                  </a:srgbClr>
                </a:solidFill>
                <a:effectLst/>
              </a:rPr>
              <a:t>Cost estimate for WWCN</a:t>
            </a:r>
            <a:br>
              <a:rPr lang="en-GB" sz="3200" dirty="0">
                <a:solidFill>
                  <a:prstClr val="black"/>
                </a:solidFill>
                <a:effectLst/>
                <a:latin typeface="Times New Roman" panose="02020603050405020304" pitchFamily="18" charset="0"/>
                <a:cs typeface="Times New Roman" panose="02020603050405020304" pitchFamily="18" charset="0"/>
              </a:rPr>
            </a:br>
            <a:endParaRPr lang="en-GB" dirty="0">
              <a:solidFill>
                <a:schemeClr val="accent1">
                  <a:lumMod val="50000"/>
                </a:schemeClr>
              </a:solidFill>
            </a:endParaRPr>
          </a:p>
        </p:txBody>
      </p:sp>
      <p:sp>
        <p:nvSpPr>
          <p:cNvPr id="3" name="Content Placeholder 2">
            <a:extLst>
              <a:ext uri="{FF2B5EF4-FFF2-40B4-BE49-F238E27FC236}">
                <a16:creationId xmlns:a16="http://schemas.microsoft.com/office/drawing/2014/main" id="{73EFE8AA-1242-4DE2-AA57-DD88DF8C8023}"/>
              </a:ext>
            </a:extLst>
          </p:cNvPr>
          <p:cNvSpPr>
            <a:spLocks noGrp="1"/>
          </p:cNvSpPr>
          <p:nvPr>
            <p:ph sz="quarter" idx="13"/>
          </p:nvPr>
        </p:nvSpPr>
        <p:spPr>
          <a:xfrm>
            <a:off x="539552" y="1700808"/>
            <a:ext cx="8240463" cy="4363482"/>
          </a:xfrm>
          <a:prstGeom prst="rect">
            <a:avLst/>
          </a:prstGeom>
        </p:spPr>
        <p:txBody>
          <a:bodyPr/>
          <a:lstStyle/>
          <a:p>
            <a:pPr marL="0" marR="0" indent="0" algn="l">
              <a:lnSpc>
                <a:spcPct val="107000"/>
              </a:lnSpc>
              <a:spcBef>
                <a:spcPts val="0"/>
              </a:spcBef>
              <a:spcAft>
                <a:spcPts val="0"/>
              </a:spcAft>
              <a:buNone/>
            </a:pPr>
            <a:endParaRPr lang="en-US" sz="2000" dirty="0">
              <a:solidFill>
                <a:schemeClr val="tx1"/>
              </a:solidFill>
              <a:latin typeface="Times New Roman" panose="02020603050405020304" pitchFamily="18" charset="0"/>
              <a:cs typeface="Times New Roman" panose="02020603050405020304" pitchFamily="18" charset="0"/>
            </a:endParaRPr>
          </a:p>
          <a:p>
            <a:pPr marL="0" marR="0" indent="0" algn="l">
              <a:lnSpc>
                <a:spcPct val="107000"/>
              </a:lnSpc>
              <a:spcBef>
                <a:spcPts val="0"/>
              </a:spcBef>
              <a:spcAft>
                <a:spcPts val="0"/>
              </a:spcAft>
              <a:buNone/>
            </a:pPr>
            <a:r>
              <a:rPr lang="en-US" sz="2000" dirty="0">
                <a:solidFill>
                  <a:schemeClr val="tx1"/>
                </a:solidFill>
                <a:latin typeface="Times New Roman" panose="02020603050405020304" pitchFamily="18" charset="0"/>
                <a:cs typeface="Times New Roman" panose="02020603050405020304" pitchFamily="18" charset="0"/>
              </a:rPr>
              <a:t>-Conduits cost(8in) = 15 x </a:t>
            </a:r>
            <a:r>
              <a:rPr lang="en-US" sz="2000" dirty="0">
                <a:solidFill>
                  <a:srgbClr val="000000"/>
                </a:solidFill>
                <a:latin typeface="Times New Roman"/>
                <a:ea typeface="Calibri"/>
                <a:cs typeface="Times New Roman"/>
              </a:rPr>
              <a:t>33869.2</a:t>
            </a:r>
            <a:r>
              <a:rPr lang="en-US" sz="2000" dirty="0">
                <a:solidFill>
                  <a:schemeClr val="tx1"/>
                </a:solidFill>
                <a:latin typeface="Times New Roman" panose="02020603050405020304" pitchFamily="18" charset="0"/>
                <a:cs typeface="Times New Roman" panose="02020603050405020304" pitchFamily="18" charset="0"/>
              </a:rPr>
              <a:t>= 508038 NIS</a:t>
            </a:r>
            <a:endParaRPr lang="en-GB" sz="2000" dirty="0">
              <a:solidFill>
                <a:schemeClr val="tx1"/>
              </a:solidFill>
              <a:latin typeface="Times New Roman" panose="02020603050405020304" pitchFamily="18" charset="0"/>
              <a:cs typeface="Times New Roman" panose="02020603050405020304" pitchFamily="18" charset="0"/>
            </a:endParaRPr>
          </a:p>
          <a:p>
            <a:pPr marL="45720" indent="0">
              <a:lnSpc>
                <a:spcPct val="150000"/>
              </a:lnSpc>
              <a:spcBef>
                <a:spcPts val="1200"/>
              </a:spcBef>
              <a:spcAft>
                <a:spcPts val="1200"/>
              </a:spcAft>
              <a:buNone/>
            </a:pPr>
            <a:r>
              <a:rPr lang="en-US" sz="2000" dirty="0">
                <a:solidFill>
                  <a:schemeClr val="tx1"/>
                </a:solidFill>
                <a:latin typeface="Times New Roman" panose="02020603050405020304" pitchFamily="18" charset="0"/>
                <a:cs typeface="Times New Roman" panose="02020603050405020304" pitchFamily="18" charset="0"/>
              </a:rPr>
              <a:t>-excavation of pipes tracks and filling = 60 x33869.2 = 2032152 NIS</a:t>
            </a:r>
            <a:endParaRPr lang="en-US" dirty="0"/>
          </a:p>
          <a:p>
            <a:pPr marL="45720" indent="0" algn="l">
              <a:lnSpc>
                <a:spcPct val="150000"/>
              </a:lnSpc>
              <a:spcBef>
                <a:spcPts val="1200"/>
              </a:spcBef>
              <a:spcAft>
                <a:spcPts val="1200"/>
              </a:spcAft>
              <a:buNone/>
            </a:pPr>
            <a:r>
              <a:rPr lang="en-GB" sz="2000" dirty="0">
                <a:solidFill>
                  <a:schemeClr val="tx1"/>
                </a:solidFill>
                <a:latin typeface="Times New Roman" panose="02020603050405020304" pitchFamily="18" charset="0"/>
                <a:cs typeface="Times New Roman" panose="02020603050405020304" pitchFamily="18" charset="0"/>
              </a:rPr>
              <a:t>-Manholes = </a:t>
            </a:r>
            <a:r>
              <a:rPr lang="en-US" sz="2000" dirty="0">
                <a:solidFill>
                  <a:schemeClr val="tx1"/>
                </a:solidFill>
                <a:latin typeface="Times New Roman" panose="02020603050405020304" pitchFamily="18" charset="0"/>
                <a:cs typeface="Times New Roman" panose="02020603050405020304" pitchFamily="18" charset="0"/>
              </a:rPr>
              <a:t>900 x 1064 =957600 NIS</a:t>
            </a:r>
          </a:p>
          <a:p>
            <a:pPr marL="45720" indent="0" algn="l">
              <a:lnSpc>
                <a:spcPct val="150000"/>
              </a:lnSpc>
              <a:spcBef>
                <a:spcPts val="1200"/>
              </a:spcBef>
              <a:spcAft>
                <a:spcPts val="1200"/>
              </a:spcAft>
              <a:buNone/>
            </a:pPr>
            <a:r>
              <a:rPr lang="en-US" sz="2000" dirty="0">
                <a:solidFill>
                  <a:schemeClr val="tx1"/>
                </a:solidFill>
                <a:latin typeface="Times New Roman" panose="02020603050405020304" pitchFamily="18" charset="0"/>
                <a:cs typeface="Times New Roman" panose="02020603050405020304" pitchFamily="18" charset="0"/>
              </a:rPr>
              <a:t>-Total cost = 3497790 </a:t>
            </a:r>
            <a:r>
              <a:rPr lang="en-GB" sz="2000" dirty="0">
                <a:solidFill>
                  <a:schemeClr val="tx1"/>
                </a:solidFill>
                <a:latin typeface="Times New Roman" panose="02020603050405020304" pitchFamily="18" charset="0"/>
                <a:cs typeface="Times New Roman" panose="02020603050405020304" pitchFamily="18" charset="0"/>
              </a:rPr>
              <a:t>NIS</a:t>
            </a:r>
          </a:p>
          <a:p>
            <a:pPr>
              <a:buFont typeface="Wingdings" panose="05000000000000000000" pitchFamily="2" charset="2"/>
              <a:buChar char="q"/>
            </a:pPr>
            <a:endParaRPr lang="en-GB" dirty="0"/>
          </a:p>
          <a:p>
            <a:pPr marL="45720" indent="0">
              <a:buNone/>
            </a:pPr>
            <a:endParaRPr lang="en-GB" dirty="0"/>
          </a:p>
          <a:p>
            <a:pPr>
              <a:buFont typeface="Wingdings" panose="05000000000000000000" pitchFamily="2" charset="2"/>
              <a:buChar char="q"/>
            </a:pPr>
            <a:endParaRPr lang="en-GB" dirty="0"/>
          </a:p>
        </p:txBody>
      </p:sp>
      <mc:AlternateContent xmlns:mc="http://schemas.openxmlformats.org/markup-compatibility/2006" xmlns:pslz="http://schemas.microsoft.com/office/powerpoint/2016/slidezoom">
        <mc:Choice Requires="pslz">
          <p:graphicFrame>
            <p:nvGraphicFramePr>
              <p:cNvPr id="5" name="Slide Zoom 4">
                <a:extLst>
                  <a:ext uri="{FF2B5EF4-FFF2-40B4-BE49-F238E27FC236}">
                    <a16:creationId xmlns:a16="http://schemas.microsoft.com/office/drawing/2014/main" id="{29860AEC-33E2-45AA-B3DF-E201A56E9D12}"/>
                  </a:ext>
                </a:extLst>
              </p:cNvPr>
              <p:cNvGraphicFramePr>
                <a:graphicFrameLocks noChangeAspect="1"/>
              </p:cNvGraphicFramePr>
              <p:nvPr>
                <p:extLst>
                  <p:ext uri="{D42A27DB-BD31-4B8C-83A1-F6EECF244321}">
                    <p14:modId xmlns:p14="http://schemas.microsoft.com/office/powerpoint/2010/main" val="4203892595"/>
                  </p:ext>
                </p:extLst>
              </p:nvPr>
            </p:nvGraphicFramePr>
            <p:xfrm>
              <a:off x="-4337613" y="-1030724"/>
              <a:ext cx="2286000" cy="1714500"/>
            </p:xfrm>
            <a:graphic>
              <a:graphicData uri="http://schemas.microsoft.com/office/powerpoint/2016/slidezoom">
                <pslz:sldZm>
                  <pslz:sldZmObj sldId="340" cId="3165264731">
                    <pslz:zmPr id="{823B06C2-BE8A-41A0-B40C-A9E4117E430E}" returnToParent="0" transitionDur="1000">
                      <p166:blipFill xmlns:p166="http://schemas.microsoft.com/office/powerpoint/2016/6/main">
                        <a:blip r:embed="rId2"/>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5" name="Slide Zoom 4">
                <a:hlinkClick r:id="rId3" action="ppaction://hlinksldjump"/>
                <a:extLst>
                  <a:ext uri="{FF2B5EF4-FFF2-40B4-BE49-F238E27FC236}">
                    <a16:creationId xmlns:a16="http://schemas.microsoft.com/office/drawing/2014/main" id="{29860AEC-33E2-45AA-B3DF-E201A56E9D12}"/>
                  </a:ext>
                </a:extLst>
              </p:cNvPr>
              <p:cNvPicPr>
                <a:picLocks noGrp="1" noRot="1" noChangeAspect="1" noMove="1" noResize="1" noEditPoints="1" noAdjustHandles="1" noChangeArrowheads="1" noChangeShapeType="1"/>
              </p:cNvPicPr>
              <p:nvPr/>
            </p:nvPicPr>
            <p:blipFill>
              <a:blip r:embed="rId4"/>
              <a:stretch>
                <a:fillRect/>
              </a:stretch>
            </p:blipFill>
            <p:spPr>
              <a:xfrm>
                <a:off x="-4337613" y="-1030724"/>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8245760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43A6E-5037-4BC6-9F1F-BBB949CEC98F}"/>
              </a:ext>
            </a:extLst>
          </p:cNvPr>
          <p:cNvSpPr>
            <a:spLocks noGrp="1"/>
          </p:cNvSpPr>
          <p:nvPr>
            <p:ph type="title"/>
          </p:nvPr>
        </p:nvSpPr>
        <p:spPr>
          <a:xfrm>
            <a:off x="539552" y="260648"/>
            <a:ext cx="7766249" cy="1152128"/>
          </a:xfrm>
        </p:spPr>
        <p:txBody>
          <a:bodyPr>
            <a:normAutofit fontScale="90000"/>
          </a:bodyPr>
          <a:lstStyle/>
          <a:p>
            <a:pPr marL="45720" lvl="0" indent="0" algn="l">
              <a:lnSpc>
                <a:spcPct val="150000"/>
              </a:lnSpc>
              <a:spcBef>
                <a:spcPts val="1200"/>
              </a:spcBef>
              <a:spcAft>
                <a:spcPts val="1200"/>
              </a:spcAft>
              <a:buNone/>
            </a:pPr>
            <a:r>
              <a:rPr lang="en-US" sz="3200" dirty="0">
                <a:solidFill>
                  <a:srgbClr val="FF388C">
                    <a:lumMod val="50000"/>
                  </a:srgbClr>
                </a:solidFill>
                <a:effectLst/>
                <a:ea typeface="+mn-ea"/>
                <a:cs typeface="+mn-cs"/>
              </a:rPr>
              <a:t>Problems that was solved </a:t>
            </a:r>
            <a:br>
              <a:rPr lang="en-US" sz="2000" b="0" dirty="0">
                <a:solidFill>
                  <a:prstClr val="black"/>
                </a:solidFill>
                <a:effectLst/>
                <a:latin typeface="Times New Roman" panose="02020603050405020304" pitchFamily="18" charset="0"/>
                <a:ea typeface="+mn-ea"/>
                <a:cs typeface="Times New Roman" panose="02020603050405020304" pitchFamily="18" charset="0"/>
              </a:rPr>
            </a:br>
            <a:endParaRPr lang="en-GB" dirty="0">
              <a:solidFill>
                <a:schemeClr val="accent1">
                  <a:lumMod val="50000"/>
                </a:schemeClr>
              </a:solidFill>
            </a:endParaRPr>
          </a:p>
        </p:txBody>
      </p:sp>
      <p:sp>
        <p:nvSpPr>
          <p:cNvPr id="3" name="Content Placeholder 2">
            <a:extLst>
              <a:ext uri="{FF2B5EF4-FFF2-40B4-BE49-F238E27FC236}">
                <a16:creationId xmlns:a16="http://schemas.microsoft.com/office/drawing/2014/main" id="{0B86F518-9A09-4ECA-996D-D8669BB0A79D}"/>
              </a:ext>
            </a:extLst>
          </p:cNvPr>
          <p:cNvSpPr>
            <a:spLocks noGrp="1"/>
          </p:cNvSpPr>
          <p:nvPr>
            <p:ph sz="quarter" idx="13"/>
          </p:nvPr>
        </p:nvSpPr>
        <p:spPr>
          <a:xfrm>
            <a:off x="508001" y="1196753"/>
            <a:ext cx="8312471" cy="5472608"/>
          </a:xfrm>
          <a:prstGeom prst="rect">
            <a:avLst/>
          </a:prstGeom>
        </p:spPr>
        <p:txBody>
          <a:bodyPr>
            <a:normAutofit/>
          </a:bodyPr>
          <a:lstStyle/>
          <a:p>
            <a:pPr marL="45720" indent="0" algn="l">
              <a:buNone/>
            </a:pPr>
            <a:r>
              <a:rPr lang="en-US" sz="2000" dirty="0">
                <a:solidFill>
                  <a:schemeClr val="tx1"/>
                </a:solidFill>
                <a:latin typeface="Times New Roman" panose="02020603050405020304" pitchFamily="18" charset="0"/>
                <a:cs typeface="Times New Roman" panose="02020603050405020304" pitchFamily="18" charset="0"/>
              </a:rPr>
              <a:t>-Problem of the Hard and the quick change in topography and slops.</a:t>
            </a:r>
            <a:endParaRPr lang="ar-AE" sz="2000" dirty="0">
              <a:solidFill>
                <a:schemeClr val="tx1"/>
              </a:solidFill>
              <a:latin typeface="Times New Roman" panose="02020603050405020304" pitchFamily="18" charset="0"/>
              <a:cs typeface="Times New Roman" panose="02020603050405020304" pitchFamily="18" charset="0"/>
            </a:endParaRPr>
          </a:p>
          <a:p>
            <a:pPr marL="0" indent="0" algn="l">
              <a:buNone/>
            </a:pPr>
            <a:r>
              <a:rPr lang="ar-AE" dirty="0">
                <a:solidFill>
                  <a:schemeClr val="tx1"/>
                </a:solidFill>
              </a:rPr>
              <a:t> </a:t>
            </a:r>
            <a:r>
              <a:rPr lang="en-US" dirty="0">
                <a:solidFill>
                  <a:schemeClr val="tx1"/>
                </a:solidFill>
              </a:rPr>
              <a:t>solution:</a:t>
            </a:r>
          </a:p>
          <a:p>
            <a:pPr marL="0" indent="0" algn="l">
              <a:buNone/>
            </a:pPr>
            <a:r>
              <a:rPr lang="en-US" sz="2000" dirty="0">
                <a:latin typeface="Times New Roman"/>
                <a:ea typeface="Times New Roman"/>
              </a:rPr>
              <a:t>Changing the direction of the flow and modifying the distance between manholes</a:t>
            </a:r>
            <a:r>
              <a:rPr lang="en-US" sz="2400" dirty="0">
                <a:latin typeface="Times New Roman"/>
                <a:ea typeface="Times New Roman"/>
              </a:rPr>
              <a:t>.</a:t>
            </a:r>
          </a:p>
          <a:p>
            <a:pPr marL="0" indent="0" algn="l">
              <a:buNone/>
            </a:pPr>
            <a:r>
              <a:rPr lang="en-US" sz="1800" dirty="0"/>
              <a:t>(red color means cover is out of range and green means cover is in range). </a:t>
            </a:r>
            <a:r>
              <a:rPr lang="en-US" sz="1800" dirty="0">
                <a:latin typeface="Times New Roman"/>
                <a:ea typeface="Times New Roman"/>
              </a:rPr>
              <a:t> </a:t>
            </a:r>
            <a:endParaRPr lang="en-US" sz="1800" dirty="0">
              <a:solidFill>
                <a:schemeClr val="tx1"/>
              </a:solidFill>
            </a:endParaRPr>
          </a:p>
        </p:txBody>
      </p:sp>
      <p:pic>
        <p:nvPicPr>
          <p:cNvPr id="4" name="Picture 3">
            <a:extLst>
              <a:ext uri="{FF2B5EF4-FFF2-40B4-BE49-F238E27FC236}">
                <a16:creationId xmlns:a16="http://schemas.microsoft.com/office/drawing/2014/main" id="{7EBDA90E-32D4-426D-868B-B48CE00A6FBC}"/>
              </a:ext>
            </a:extLst>
          </p:cNvPr>
          <p:cNvPicPr/>
          <p:nvPr/>
        </p:nvPicPr>
        <p:blipFill>
          <a:blip r:embed="rId2"/>
          <a:stretch>
            <a:fillRect/>
          </a:stretch>
        </p:blipFill>
        <p:spPr>
          <a:xfrm>
            <a:off x="539552" y="3429000"/>
            <a:ext cx="7848872" cy="3168352"/>
          </a:xfrm>
          <a:prstGeom prst="rect">
            <a:avLst/>
          </a:prstGeom>
        </p:spPr>
      </p:pic>
    </p:spTree>
    <p:extLst>
      <p:ext uri="{BB962C8B-B14F-4D97-AF65-F5344CB8AC3E}">
        <p14:creationId xmlns:p14="http://schemas.microsoft.com/office/powerpoint/2010/main" val="316526473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43A6E-5037-4BC6-9F1F-BBB949CEC98F}"/>
              </a:ext>
            </a:extLst>
          </p:cNvPr>
          <p:cNvSpPr>
            <a:spLocks noGrp="1"/>
          </p:cNvSpPr>
          <p:nvPr>
            <p:ph type="title"/>
          </p:nvPr>
        </p:nvSpPr>
        <p:spPr>
          <a:xfrm>
            <a:off x="539552" y="260648"/>
            <a:ext cx="7766249" cy="1152128"/>
          </a:xfrm>
        </p:spPr>
        <p:txBody>
          <a:bodyPr>
            <a:normAutofit fontScale="90000"/>
          </a:bodyPr>
          <a:lstStyle/>
          <a:p>
            <a:pPr marL="45720" lvl="0" indent="0" algn="l">
              <a:lnSpc>
                <a:spcPct val="150000"/>
              </a:lnSpc>
              <a:spcBef>
                <a:spcPts val="1200"/>
              </a:spcBef>
              <a:spcAft>
                <a:spcPts val="1200"/>
              </a:spcAft>
              <a:buNone/>
            </a:pPr>
            <a:r>
              <a:rPr lang="en-US" sz="3200" dirty="0">
                <a:solidFill>
                  <a:srgbClr val="FF388C">
                    <a:lumMod val="50000"/>
                  </a:srgbClr>
                </a:solidFill>
                <a:effectLst/>
                <a:ea typeface="+mn-ea"/>
                <a:cs typeface="+mn-cs"/>
              </a:rPr>
              <a:t>Problems that was solved </a:t>
            </a:r>
            <a:br>
              <a:rPr lang="en-US" sz="2000" b="0" dirty="0">
                <a:solidFill>
                  <a:prstClr val="black"/>
                </a:solidFill>
                <a:effectLst/>
                <a:latin typeface="Times New Roman" panose="02020603050405020304" pitchFamily="18" charset="0"/>
                <a:ea typeface="+mn-ea"/>
                <a:cs typeface="Times New Roman" panose="02020603050405020304" pitchFamily="18" charset="0"/>
              </a:rPr>
            </a:br>
            <a:r>
              <a:rPr lang="en-US" dirty="0">
                <a:solidFill>
                  <a:schemeClr val="accent1">
                    <a:lumMod val="50000"/>
                  </a:schemeClr>
                </a:solidFill>
              </a:rPr>
              <a:t> </a:t>
            </a:r>
            <a:endParaRPr lang="en-GB" dirty="0">
              <a:solidFill>
                <a:schemeClr val="accent1">
                  <a:lumMod val="50000"/>
                </a:schemeClr>
              </a:solidFill>
            </a:endParaRPr>
          </a:p>
        </p:txBody>
      </p:sp>
      <p:sp>
        <p:nvSpPr>
          <p:cNvPr id="3" name="Content Placeholder 2">
            <a:extLst>
              <a:ext uri="{FF2B5EF4-FFF2-40B4-BE49-F238E27FC236}">
                <a16:creationId xmlns:a16="http://schemas.microsoft.com/office/drawing/2014/main" id="{0B86F518-9A09-4ECA-996D-D8669BB0A79D}"/>
              </a:ext>
            </a:extLst>
          </p:cNvPr>
          <p:cNvSpPr>
            <a:spLocks noGrp="1"/>
          </p:cNvSpPr>
          <p:nvPr>
            <p:ph sz="quarter" idx="13"/>
          </p:nvPr>
        </p:nvSpPr>
        <p:spPr>
          <a:xfrm>
            <a:off x="508001" y="1196753"/>
            <a:ext cx="8312471" cy="5472608"/>
          </a:xfrm>
          <a:prstGeom prst="rect">
            <a:avLst/>
          </a:prstGeom>
        </p:spPr>
        <p:txBody>
          <a:bodyPr>
            <a:normAutofit/>
          </a:bodyPr>
          <a:lstStyle/>
          <a:p>
            <a:pPr marL="45720" indent="0" algn="l">
              <a:buNone/>
            </a:pPr>
            <a:endParaRPr lang="en-US" sz="1800" dirty="0">
              <a:solidFill>
                <a:schemeClr val="tx1"/>
              </a:solidFill>
              <a:latin typeface="Times New Roman" panose="02020603050405020304" pitchFamily="18" charset="0"/>
              <a:cs typeface="Times New Roman" panose="02020603050405020304" pitchFamily="18" charset="0"/>
            </a:endParaRPr>
          </a:p>
          <a:p>
            <a:pPr marL="45720" indent="0" algn="l">
              <a:buNone/>
            </a:pPr>
            <a:r>
              <a:rPr lang="en-US" sz="1800" dirty="0">
                <a:solidFill>
                  <a:schemeClr val="tx1"/>
                </a:solidFill>
                <a:latin typeface="Times New Roman" panose="02020603050405020304" pitchFamily="18" charset="0"/>
                <a:cs typeface="Times New Roman" panose="02020603050405020304" pitchFamily="18" charset="0"/>
              </a:rPr>
              <a:t>Adding more than one outfall</a:t>
            </a:r>
          </a:p>
          <a:p>
            <a:pPr marL="45720" indent="0" algn="l">
              <a:buNone/>
            </a:pPr>
            <a:endParaRPr lang="en-US" sz="1800"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304" y="2557764"/>
            <a:ext cx="3954687" cy="3109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4986" y="3284984"/>
            <a:ext cx="4074828" cy="3109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25440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357086" y="450250"/>
            <a:ext cx="8496944" cy="523220"/>
          </a:xfrm>
          <a:prstGeom prst="rect">
            <a:avLst/>
          </a:prstGeom>
          <a:noFill/>
        </p:spPr>
        <p:txBody>
          <a:bodyPr wrap="square" rtlCol="1">
            <a:spAutoFit/>
          </a:bodyPr>
          <a:lstStyle/>
          <a:p>
            <a:pPr algn="ctr"/>
            <a:r>
              <a:rPr lang="en-US" sz="28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Analysis of existing network</a:t>
            </a:r>
            <a:endParaRPr lang="ar-SA" sz="28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683568" y="1124744"/>
            <a:ext cx="7920880" cy="5283006"/>
          </a:xfrm>
          <a:prstGeom prst="rect">
            <a:avLst/>
          </a:prstGeom>
          <a:ln>
            <a:noFill/>
          </a:ln>
          <a:effectLst>
            <a:softEdge rad="112500"/>
          </a:effectLst>
        </p:spPr>
      </p:pic>
    </p:spTree>
    <p:extLst>
      <p:ext uri="{BB962C8B-B14F-4D97-AF65-F5344CB8AC3E}">
        <p14:creationId xmlns:p14="http://schemas.microsoft.com/office/powerpoint/2010/main" val="2315842517"/>
      </p:ext>
    </p:extLst>
  </p:cSld>
  <p:clrMapOvr>
    <a:masterClrMapping/>
  </p:clrMapOvr>
  <p:transition spd="slow">
    <p:push dir="u"/>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7766248" cy="936104"/>
          </a:xfrm>
        </p:spPr>
        <p:txBody>
          <a:bodyPr/>
          <a:lstStyle/>
          <a:p>
            <a:pPr marL="0" indent="0" algn="l">
              <a:buNone/>
            </a:pPr>
            <a:r>
              <a:rPr lang="en-US" sz="3200" dirty="0">
                <a:solidFill>
                  <a:srgbClr val="FF388C">
                    <a:lumMod val="50000"/>
                  </a:srgbClr>
                </a:solidFill>
                <a:effectLst/>
              </a:rPr>
              <a:t>Problems that was solved</a:t>
            </a:r>
            <a:r>
              <a:rPr lang="en-US" dirty="0">
                <a:solidFill>
                  <a:schemeClr val="accent1">
                    <a:lumMod val="50000"/>
                  </a:schemeClr>
                </a:solidFill>
              </a:rPr>
              <a:t> </a:t>
            </a:r>
            <a:endParaRPr lang="en-US" dirty="0"/>
          </a:p>
        </p:txBody>
      </p:sp>
      <p:sp>
        <p:nvSpPr>
          <p:cNvPr id="3" name="Content Placeholder 2"/>
          <p:cNvSpPr>
            <a:spLocks noGrp="1"/>
          </p:cNvSpPr>
          <p:nvPr>
            <p:ph sz="quarter" idx="13"/>
          </p:nvPr>
        </p:nvSpPr>
        <p:spPr>
          <a:xfrm>
            <a:off x="1331640" y="1628800"/>
            <a:ext cx="6212160" cy="2577440"/>
          </a:xfrm>
        </p:spPr>
        <p:txBody>
          <a:bodyPr/>
          <a:lstStyle/>
          <a:p>
            <a:pPr marL="45720" indent="0">
              <a:buNone/>
            </a:pPr>
            <a:r>
              <a:rPr lang="en-US" dirty="0"/>
              <a:t>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844824"/>
            <a:ext cx="6480720" cy="4214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02333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7ADDE-B159-4A62-8299-6F1A495D401E}"/>
              </a:ext>
            </a:extLst>
          </p:cNvPr>
          <p:cNvSpPr>
            <a:spLocks noGrp="1"/>
          </p:cNvSpPr>
          <p:nvPr>
            <p:ph type="title"/>
          </p:nvPr>
        </p:nvSpPr>
        <p:spPr>
          <a:xfrm>
            <a:off x="683568" y="332656"/>
            <a:ext cx="7632848" cy="1008112"/>
          </a:xfrm>
        </p:spPr>
        <p:txBody>
          <a:bodyPr/>
          <a:lstStyle/>
          <a:p>
            <a:pPr marL="0" indent="0" algn="l">
              <a:buNone/>
            </a:pPr>
            <a:r>
              <a:rPr lang="en-US" dirty="0">
                <a:solidFill>
                  <a:schemeClr val="accent1">
                    <a:lumMod val="50000"/>
                  </a:schemeClr>
                </a:solidFill>
                <a:effectLst>
                  <a:reflection blurRad="6350" endPos="0" dir="5400000" sy="-100000" algn="bl" rotWithShape="0"/>
                </a:effectLst>
              </a:rPr>
              <a:t>Discussion And Conclusion</a:t>
            </a:r>
            <a:endParaRPr lang="en-GB" dirty="0">
              <a:solidFill>
                <a:schemeClr val="accent1">
                  <a:lumMod val="50000"/>
                </a:schemeClr>
              </a:solidFill>
              <a:effectLst>
                <a:reflection blurRad="6350" endPos="0" dir="5400000" sy="-100000" algn="bl" rotWithShape="0"/>
              </a:effectLst>
            </a:endParaRPr>
          </a:p>
        </p:txBody>
      </p:sp>
      <p:sp>
        <p:nvSpPr>
          <p:cNvPr id="3" name="Content Placeholder 2">
            <a:extLst>
              <a:ext uri="{FF2B5EF4-FFF2-40B4-BE49-F238E27FC236}">
                <a16:creationId xmlns:a16="http://schemas.microsoft.com/office/drawing/2014/main" id="{ACF9A913-6FD0-4FE7-B19B-F7EDFCFE454A}"/>
              </a:ext>
            </a:extLst>
          </p:cNvPr>
          <p:cNvSpPr>
            <a:spLocks noGrp="1"/>
          </p:cNvSpPr>
          <p:nvPr>
            <p:ph sz="quarter" idx="13"/>
          </p:nvPr>
        </p:nvSpPr>
        <p:spPr>
          <a:xfrm>
            <a:off x="508001" y="1547446"/>
            <a:ext cx="8168455" cy="5049905"/>
          </a:xfrm>
          <a:prstGeom prst="rect">
            <a:avLst/>
          </a:prstGeom>
        </p:spPr>
        <p:txBody>
          <a:bodyPr>
            <a:normAutofit/>
          </a:bodyPr>
          <a:lstStyle/>
          <a:p>
            <a:pPr algn="l" rtl="0">
              <a:lnSpc>
                <a:spcPct val="150000"/>
              </a:lnSpc>
              <a:spcBef>
                <a:spcPts val="1200"/>
              </a:spcBef>
              <a:spcAft>
                <a:spcPts val="1200"/>
              </a:spcAft>
              <a:buFont typeface="Arial" pitchFamily="34" charset="0"/>
              <a:buChar char="•"/>
            </a:pPr>
            <a:r>
              <a:rPr lang="en-US" dirty="0"/>
              <a:t> </a:t>
            </a:r>
            <a:r>
              <a:rPr lang="en-US" sz="2000" dirty="0">
                <a:latin typeface="Times New Roman" panose="02020603050405020304" pitchFamily="18" charset="0"/>
                <a:cs typeface="Times New Roman" panose="02020603050405020304" pitchFamily="18" charset="0"/>
              </a:rPr>
              <a:t>In WDN after the Hydraulic analysis and comparing the results with the specifications the water distribution network can served Biddya town until 2048 generally without any Hydraulics problems.</a:t>
            </a:r>
          </a:p>
          <a:p>
            <a:pPr algn="l" rtl="0">
              <a:lnSpc>
                <a:spcPct val="150000"/>
              </a:lnSpc>
              <a:spcBef>
                <a:spcPts val="1200"/>
              </a:spcBef>
              <a:spcAft>
                <a:spcPts val="1200"/>
              </a:spcAft>
              <a:buFont typeface="Arial" pitchFamily="34" charset="0"/>
              <a:buChar char="•"/>
            </a:pPr>
            <a:r>
              <a:rPr lang="en-US" sz="2000" dirty="0">
                <a:latin typeface="Times New Roman" panose="02020603050405020304" pitchFamily="18" charset="0"/>
                <a:cs typeface="Times New Roman" panose="02020603050405020304" pitchFamily="18" charset="0"/>
              </a:rPr>
              <a:t>In WWCN the results are very good for covers and it is not good for velocities.</a:t>
            </a:r>
            <a:endParaRPr lang="en-GB" sz="2000" dirty="0">
              <a:latin typeface="Times New Roman" panose="02020603050405020304" pitchFamily="18" charset="0"/>
              <a:cs typeface="Times New Roman" panose="02020603050405020304" pitchFamily="18" charset="0"/>
            </a:endParaRPr>
          </a:p>
          <a:p>
            <a:pPr algn="l" rtl="0">
              <a:lnSpc>
                <a:spcPct val="150000"/>
              </a:lnSpc>
              <a:spcBef>
                <a:spcPts val="1200"/>
              </a:spcBef>
              <a:spcAft>
                <a:spcPts val="1200"/>
              </a:spcAft>
              <a:buFont typeface="Arial" pitchFamily="34" charset="0"/>
              <a:buChar char="•"/>
            </a:pPr>
            <a:r>
              <a:rPr lang="en-US" sz="2000" dirty="0">
                <a:latin typeface="Times New Roman" panose="02020603050405020304" pitchFamily="18" charset="0"/>
                <a:cs typeface="Times New Roman" panose="02020603050405020304" pitchFamily="18" charset="0"/>
              </a:rPr>
              <a:t>Because of the small velocity in</a:t>
            </a:r>
            <a:r>
              <a:rPr lang="ar-AE"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some conduits in the WWCN should flushed at least one in the year because the small velocity makes depositions in the conduits.</a:t>
            </a:r>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526283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2321004"/>
            <a:ext cx="6192688" cy="1107996"/>
          </a:xfrm>
          <a:prstGeom prst="rect">
            <a:avLst/>
          </a:prstGeom>
        </p:spPr>
        <p:txBody>
          <a:bodyPr wrap="square">
            <a:spAutoFit/>
          </a:bodyPr>
          <a:lstStyle/>
          <a:p>
            <a:pPr algn="ctr"/>
            <a:r>
              <a:rPr lang="en-US" sz="6600" b="1" dirty="0">
                <a:ln w="0"/>
                <a:solidFill>
                  <a:schemeClr val="accent1">
                    <a:lumMod val="50000"/>
                  </a:schemeClr>
                </a:solidFill>
                <a:effectLst>
                  <a:outerShdw blurRad="38100" dist="25400" dir="5400000" algn="ctr" rotWithShape="0">
                    <a:srgbClr val="6E747A">
                      <a:alpha val="43000"/>
                    </a:srgbClr>
                  </a:outerShdw>
                </a:effectLst>
                <a:latin typeface="Times New Roman" pitchFamily="18" charset="0"/>
                <a:cs typeface="Times New Roman" pitchFamily="18" charset="0"/>
              </a:rPr>
              <a:t>Thank you</a:t>
            </a:r>
          </a:p>
        </p:txBody>
      </p:sp>
    </p:spTree>
    <p:extLst>
      <p:ext uri="{BB962C8B-B14F-4D97-AF65-F5344CB8AC3E}">
        <p14:creationId xmlns:p14="http://schemas.microsoft.com/office/powerpoint/2010/main" val="71466717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9194" y="45925"/>
            <a:ext cx="8657301" cy="7602081"/>
          </a:xfrm>
          <a:prstGeom prst="rect">
            <a:avLst/>
          </a:prstGeom>
          <a:noFill/>
        </p:spPr>
        <p:txBody>
          <a:bodyPr wrap="square" rtlCol="1">
            <a:spAutoFit/>
          </a:bodyPr>
          <a:lstStyle/>
          <a:p>
            <a:pPr algn="l"/>
            <a:r>
              <a:rPr lang="en-US" sz="32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Data collection:</a:t>
            </a:r>
          </a:p>
          <a:p>
            <a:pPr algn="l"/>
            <a:endParaRPr lang="en-US" sz="2400" dirty="0">
              <a:solidFill>
                <a:schemeClr val="accent6"/>
              </a:solidFill>
              <a:latin typeface="Times New Roman" pitchFamily="18" charset="0"/>
              <a:cs typeface="Times New Roman" pitchFamily="18" charset="0"/>
            </a:endParaRPr>
          </a:p>
          <a:p>
            <a:pPr algn="l"/>
            <a:r>
              <a:rPr lang="en-US" sz="2400" dirty="0">
                <a:solidFill>
                  <a:schemeClr val="accent6"/>
                </a:solidFill>
                <a:latin typeface="Times New Roman" pitchFamily="18" charset="0"/>
                <a:cs typeface="Times New Roman" pitchFamily="18" charset="0"/>
              </a:rPr>
              <a:t>. </a:t>
            </a:r>
            <a:r>
              <a:rPr lang="en-US" sz="2400" dirty="0">
                <a:latin typeface="Times New Roman" pitchFamily="18" charset="0"/>
                <a:cs typeface="Times New Roman" pitchFamily="18" charset="0"/>
              </a:rPr>
              <a:t>Shapefiles ( Building, contour, existing network, road network and demand area)</a:t>
            </a:r>
          </a:p>
          <a:p>
            <a:pPr algn="l"/>
            <a:endParaRPr lang="ar-SA" sz="2400" dirty="0">
              <a:latin typeface="Times New Roman" pitchFamily="18" charset="0"/>
              <a:cs typeface="Times New Roman" pitchFamily="18" charset="0"/>
            </a:endParaRPr>
          </a:p>
          <a:p>
            <a:pPr algn="l"/>
            <a:r>
              <a:rPr lang="ar-MA" sz="2400" dirty="0">
                <a:latin typeface="Times New Roman" pitchFamily="18" charset="0"/>
                <a:cs typeface="Times New Roman" pitchFamily="18" charset="0"/>
              </a:rPr>
              <a:t> </a:t>
            </a:r>
            <a:r>
              <a:rPr lang="en-US" sz="2400" dirty="0">
                <a:latin typeface="Times New Roman" pitchFamily="18" charset="0"/>
                <a:cs typeface="Times New Roman" pitchFamily="18" charset="0"/>
              </a:rPr>
              <a:t>. The total consumption for the town in 2018= 1068.67 </a:t>
            </a:r>
            <a:r>
              <a:rPr lang="en-US" sz="2400" dirty="0">
                <a:latin typeface="Times New Roman"/>
                <a:ea typeface="Calibri"/>
                <a:cs typeface="Arial"/>
              </a:rPr>
              <a:t>m</a:t>
            </a:r>
            <a:r>
              <a:rPr lang="en-US" sz="2400" baseline="30000" dirty="0">
                <a:latin typeface="Times New Roman"/>
                <a:ea typeface="Calibri"/>
                <a:cs typeface="Arial"/>
              </a:rPr>
              <a:t>3</a:t>
            </a:r>
            <a:r>
              <a:rPr lang="en-US" sz="2400" dirty="0">
                <a:latin typeface="Times New Roman"/>
                <a:ea typeface="Calibri"/>
                <a:cs typeface="Arial"/>
              </a:rPr>
              <a:t>/d</a:t>
            </a:r>
            <a:endParaRPr lang="en-US" sz="2400" dirty="0">
              <a:latin typeface="Times New Roman" pitchFamily="18" charset="0"/>
              <a:cs typeface="Times New Roman" pitchFamily="18" charset="0"/>
            </a:endParaRPr>
          </a:p>
          <a:p>
            <a:pPr algn="l"/>
            <a:endParaRPr lang="ar-MA" sz="2400" dirty="0">
              <a:latin typeface="Times New Roman" pitchFamily="18" charset="0"/>
              <a:cs typeface="Times New Roman" pitchFamily="18" charset="0"/>
            </a:endParaRPr>
          </a:p>
          <a:p>
            <a:pPr algn="l"/>
            <a:r>
              <a:rPr lang="en-US" sz="2400" dirty="0">
                <a:latin typeface="Times New Roman" pitchFamily="18" charset="0"/>
                <a:cs typeface="Times New Roman" pitchFamily="18" charset="0"/>
              </a:rPr>
              <a:t>. Total consumption of factors in 2018= 360</a:t>
            </a:r>
            <a:r>
              <a:rPr lang="en-US" sz="2400" dirty="0">
                <a:latin typeface="Times New Roman"/>
                <a:ea typeface="Calibri"/>
                <a:cs typeface="Arial"/>
              </a:rPr>
              <a:t> m</a:t>
            </a:r>
            <a:r>
              <a:rPr lang="en-US" sz="2400" baseline="30000" dirty="0">
                <a:latin typeface="Times New Roman"/>
                <a:ea typeface="Calibri"/>
                <a:cs typeface="Arial"/>
              </a:rPr>
              <a:t>3</a:t>
            </a:r>
            <a:r>
              <a:rPr lang="en-US" sz="2400" dirty="0">
                <a:latin typeface="Times New Roman"/>
                <a:ea typeface="Calibri"/>
                <a:cs typeface="Arial"/>
              </a:rPr>
              <a:t>/d</a:t>
            </a:r>
            <a:endParaRPr lang="ar-SA" sz="2400" dirty="0">
              <a:latin typeface="Times New Roman" pitchFamily="18" charset="0"/>
              <a:cs typeface="Times New Roman" pitchFamily="18" charset="0"/>
            </a:endParaRPr>
          </a:p>
          <a:p>
            <a:pPr algn="l"/>
            <a:endParaRPr lang="ar-SA" sz="2400" dirty="0">
              <a:latin typeface="Times New Roman" pitchFamily="18" charset="0"/>
              <a:cs typeface="Times New Roman" pitchFamily="18" charset="0"/>
            </a:endParaRPr>
          </a:p>
          <a:p>
            <a:pPr lvl="0" algn="l"/>
            <a:r>
              <a:rPr lang="en-US" sz="2400" dirty="0">
                <a:latin typeface="Times New Roman" pitchFamily="18" charset="0"/>
                <a:cs typeface="Times New Roman" pitchFamily="18" charset="0"/>
              </a:rPr>
              <a:t>. Total net consumption of the population in 2018= 708.67 </a:t>
            </a:r>
            <a:r>
              <a:rPr lang="en-US" sz="2400" dirty="0">
                <a:latin typeface="Times New Roman"/>
                <a:ea typeface="Calibri"/>
                <a:cs typeface="Arial"/>
              </a:rPr>
              <a:t>m</a:t>
            </a:r>
            <a:r>
              <a:rPr lang="en-US" sz="2400" baseline="30000" dirty="0">
                <a:latin typeface="Times New Roman"/>
                <a:ea typeface="Calibri"/>
                <a:cs typeface="Arial"/>
              </a:rPr>
              <a:t>3</a:t>
            </a:r>
            <a:r>
              <a:rPr lang="en-US" sz="2400" dirty="0">
                <a:latin typeface="Times New Roman"/>
                <a:ea typeface="Calibri"/>
                <a:cs typeface="Arial"/>
              </a:rPr>
              <a:t>/d</a:t>
            </a:r>
            <a:r>
              <a:rPr lang="en-US" sz="2400" baseline="30000" dirty="0">
                <a:latin typeface="Times New Roman"/>
                <a:ea typeface="Calibri"/>
                <a:cs typeface="Arial"/>
              </a:rPr>
              <a:t>  </a:t>
            </a:r>
            <a:endParaRPr lang="en-US" sz="2400" dirty="0">
              <a:latin typeface="Times New Roman"/>
              <a:ea typeface="Calibri"/>
              <a:cs typeface="Arial"/>
            </a:endParaRPr>
          </a:p>
          <a:p>
            <a:pPr algn="l"/>
            <a:endParaRPr lang="en-US" sz="2400" dirty="0">
              <a:latin typeface="Times New Roman" pitchFamily="18" charset="0"/>
              <a:cs typeface="Times New Roman" pitchFamily="18" charset="0"/>
            </a:endParaRPr>
          </a:p>
          <a:p>
            <a:pPr algn="l"/>
            <a:r>
              <a:rPr lang="en-US" sz="2400" dirty="0">
                <a:latin typeface="Times New Roman" pitchFamily="18" charset="0"/>
                <a:cs typeface="Times New Roman" pitchFamily="18" charset="0"/>
              </a:rPr>
              <a:t>. Population in 2018= 10733 capita</a:t>
            </a:r>
          </a:p>
          <a:p>
            <a:pPr algn="l"/>
            <a:endParaRPr lang="en-US" sz="2400" dirty="0">
              <a:latin typeface="Times New Roman" pitchFamily="18" charset="0"/>
              <a:cs typeface="Times New Roman" pitchFamily="18" charset="0"/>
            </a:endParaRPr>
          </a:p>
          <a:p>
            <a:pPr algn="l"/>
            <a:r>
              <a:rPr lang="en-US" sz="2400" dirty="0">
                <a:latin typeface="Times New Roman" pitchFamily="18" charset="0"/>
                <a:cs typeface="Times New Roman" pitchFamily="18" charset="0"/>
              </a:rPr>
              <a:t>. The average consumption per capita= 66.1 l/c.d</a:t>
            </a:r>
          </a:p>
          <a:p>
            <a:pPr algn="l"/>
            <a:r>
              <a:rPr lang="en-US" sz="2400" dirty="0">
                <a:latin typeface="Times New Roman" pitchFamily="18" charset="0"/>
                <a:cs typeface="Times New Roman" pitchFamily="18" charset="0"/>
              </a:rPr>
              <a:t> </a:t>
            </a:r>
            <a:endParaRPr lang="ar-SA" sz="2400" dirty="0">
              <a:latin typeface="Times New Roman" pitchFamily="18" charset="0"/>
              <a:cs typeface="Times New Roman" pitchFamily="18" charset="0"/>
            </a:endParaRPr>
          </a:p>
          <a:p>
            <a:pPr lvl="0" algn="l"/>
            <a:r>
              <a:rPr lang="en-US" sz="2400" dirty="0">
                <a:latin typeface="Times New Roman" pitchFamily="18" charset="0"/>
                <a:cs typeface="Times New Roman" pitchFamily="18" charset="0"/>
              </a:rPr>
              <a:t>. Supply in 2018= 1473.68 </a:t>
            </a:r>
            <a:r>
              <a:rPr lang="en-US" sz="2400" dirty="0">
                <a:latin typeface="Times New Roman"/>
                <a:ea typeface="Calibri"/>
                <a:cs typeface="Arial"/>
              </a:rPr>
              <a:t>m</a:t>
            </a:r>
            <a:r>
              <a:rPr lang="en-US" sz="2400" baseline="30000" dirty="0">
                <a:latin typeface="Times New Roman"/>
                <a:ea typeface="Calibri"/>
                <a:cs typeface="Arial"/>
              </a:rPr>
              <a:t>3</a:t>
            </a:r>
            <a:r>
              <a:rPr lang="en-US" sz="2400" dirty="0">
                <a:latin typeface="Times New Roman"/>
                <a:ea typeface="Calibri"/>
                <a:cs typeface="Arial"/>
              </a:rPr>
              <a:t>/d</a:t>
            </a:r>
            <a:r>
              <a:rPr lang="en-US" sz="2400" dirty="0">
                <a:latin typeface="Times New Roman" pitchFamily="18" charset="0"/>
                <a:cs typeface="Times New Roman" pitchFamily="18" charset="0"/>
              </a:rPr>
              <a:t> </a:t>
            </a:r>
          </a:p>
          <a:p>
            <a:pPr algn="l"/>
            <a:endParaRPr lang="en-US" sz="2400" dirty="0">
              <a:latin typeface="Times New Roman" pitchFamily="18" charset="0"/>
              <a:cs typeface="Times New Roman" pitchFamily="18" charset="0"/>
            </a:endParaRPr>
          </a:p>
          <a:p>
            <a:pPr algn="l"/>
            <a:r>
              <a:rPr lang="en-US" sz="2400" dirty="0">
                <a:latin typeface="Times New Roman" pitchFamily="18" charset="0"/>
                <a:cs typeface="Times New Roman" pitchFamily="18" charset="0"/>
              </a:rPr>
              <a:t>. Losses in 2018= 27.5%</a:t>
            </a:r>
          </a:p>
          <a:p>
            <a:pPr algn="l"/>
            <a:endParaRPr lang="en-US" sz="2400" dirty="0">
              <a:latin typeface="Times New Roman" pitchFamily="18" charset="0"/>
              <a:cs typeface="Times New Roman" pitchFamily="18" charset="0"/>
            </a:endParaRPr>
          </a:p>
          <a:p>
            <a:pPr algn="l"/>
            <a:endParaRPr lang="ar-SA" sz="2400" dirty="0">
              <a:latin typeface="Times New Roman" pitchFamily="18" charset="0"/>
              <a:cs typeface="Times New Roman" pitchFamily="18" charset="0"/>
            </a:endParaRPr>
          </a:p>
        </p:txBody>
      </p:sp>
    </p:spTree>
    <p:extLst>
      <p:ext uri="{BB962C8B-B14F-4D97-AF65-F5344CB8AC3E}">
        <p14:creationId xmlns:p14="http://schemas.microsoft.com/office/powerpoint/2010/main" val="1764897187"/>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Rectangle 2"/>
              <p:cNvSpPr/>
              <p:nvPr/>
            </p:nvSpPr>
            <p:spPr>
              <a:xfrm>
                <a:off x="827584" y="4493271"/>
                <a:ext cx="4680520" cy="1477712"/>
              </a:xfrm>
              <a:prstGeom prst="rect">
                <a:avLst/>
              </a:prstGeom>
            </p:spPr>
            <p:txBody>
              <a:bodyPr wrap="square">
                <a:spAutoFit/>
              </a:bodyPr>
              <a:lstStyle/>
              <a:p>
                <a:r>
                  <a:rPr lang="en-US" dirty="0">
                    <a:solidFill>
                      <a:schemeClr val="tx1"/>
                    </a:solidFill>
                    <a:latin typeface="Times New Roman" pitchFamily="18" charset="0"/>
                    <a:cs typeface="Times New Roman" pitchFamily="18" charset="0"/>
                  </a:rPr>
                  <a:t>Losses in (2018) </a:t>
                </a:r>
                <a14:m>
                  <m:oMath xmlns:m="http://schemas.openxmlformats.org/officeDocument/2006/math">
                    <m:r>
                      <a:rPr lang="en-US" i="1">
                        <a:solidFill>
                          <a:schemeClr val="tx1"/>
                        </a:solidFill>
                        <a:latin typeface="Cambria Math"/>
                      </a:rPr>
                      <m:t>=</m:t>
                    </m:r>
                    <m:f>
                      <m:fPr>
                        <m:ctrlPr>
                          <a:rPr lang="en-US" i="1">
                            <a:solidFill>
                              <a:schemeClr val="tx1"/>
                            </a:solidFill>
                            <a:latin typeface="Cambria Math" panose="02040503050406030204" pitchFamily="18" charset="0"/>
                          </a:rPr>
                        </m:ctrlPr>
                      </m:fPr>
                      <m:num>
                        <m:r>
                          <a:rPr lang="en-US" i="1">
                            <a:solidFill>
                              <a:schemeClr val="tx1"/>
                            </a:solidFill>
                            <a:latin typeface="Cambria Math"/>
                          </a:rPr>
                          <m:t>𝑠𝑢𝑝𝑝𝑙𝑦</m:t>
                        </m:r>
                        <m:r>
                          <a:rPr lang="en-US" i="1">
                            <a:solidFill>
                              <a:schemeClr val="tx1"/>
                            </a:solidFill>
                            <a:latin typeface="Cambria Math"/>
                          </a:rPr>
                          <m:t>−</m:t>
                        </m:r>
                        <m:r>
                          <a:rPr lang="en-US" i="1">
                            <a:solidFill>
                              <a:schemeClr val="tx1"/>
                            </a:solidFill>
                            <a:latin typeface="Cambria Math"/>
                          </a:rPr>
                          <m:t>𝑐𝑜𝑛𝑠𝑢𝑚𝑝𝑡𝑖𝑜𝑛</m:t>
                        </m:r>
                      </m:num>
                      <m:den>
                        <m:r>
                          <a:rPr lang="en-US" i="1">
                            <a:solidFill>
                              <a:schemeClr val="tx1"/>
                            </a:solidFill>
                            <a:latin typeface="Cambria Math"/>
                          </a:rPr>
                          <m:t>𝑠𝑢𝑝𝑝𝑙𝑦</m:t>
                        </m:r>
                      </m:den>
                    </m:f>
                  </m:oMath>
                </a14:m>
                <a:r>
                  <a:rPr lang="en-US" dirty="0">
                    <a:solidFill>
                      <a:schemeClr val="tx1"/>
                    </a:solidFill>
                    <a:latin typeface="Times New Roman" pitchFamily="18" charset="0"/>
                    <a:cs typeface="Times New Roman" pitchFamily="18" charset="0"/>
                  </a:rPr>
                  <a:t> × 100 %</a:t>
                </a:r>
              </a:p>
              <a:p>
                <a:r>
                  <a:rPr lang="en-US" dirty="0">
                    <a:solidFill>
                      <a:schemeClr val="tx1"/>
                    </a:solidFill>
                    <a:latin typeface="Times New Roman" pitchFamily="18" charset="0"/>
                    <a:cs typeface="Times New Roman" pitchFamily="18" charset="0"/>
                  </a:rPr>
                  <a:t>	</a:t>
                </a:r>
                <a14:m>
                  <m:oMath xmlns:m="http://schemas.openxmlformats.org/officeDocument/2006/math">
                    <m:r>
                      <a:rPr lang="en-US" i="1">
                        <a:solidFill>
                          <a:schemeClr val="tx1"/>
                        </a:solidFill>
                        <a:latin typeface="Cambria Math"/>
                      </a:rPr>
                      <m:t>                  =</m:t>
                    </m:r>
                    <m:f>
                      <m:fPr>
                        <m:ctrlPr>
                          <a:rPr lang="en-US" i="1">
                            <a:solidFill>
                              <a:schemeClr val="tx1"/>
                            </a:solidFill>
                            <a:latin typeface="Cambria Math" panose="02040503050406030204" pitchFamily="18" charset="0"/>
                          </a:rPr>
                        </m:ctrlPr>
                      </m:fPr>
                      <m:num>
                        <m:r>
                          <a:rPr lang="en-US" i="1">
                            <a:solidFill>
                              <a:schemeClr val="tx1"/>
                            </a:solidFill>
                            <a:latin typeface="Cambria Math"/>
                          </a:rPr>
                          <m:t>537893</m:t>
                        </m:r>
                        <m:r>
                          <a:rPr lang="en-US" i="1">
                            <a:solidFill>
                              <a:schemeClr val="tx1"/>
                            </a:solidFill>
                            <a:latin typeface="Cambria Math"/>
                          </a:rPr>
                          <m:t>.</m:t>
                        </m:r>
                        <m:r>
                          <a:rPr lang="en-US" i="1">
                            <a:solidFill>
                              <a:schemeClr val="tx1"/>
                            </a:solidFill>
                            <a:latin typeface="Cambria Math"/>
                          </a:rPr>
                          <m:t>8</m:t>
                        </m:r>
                        <m:r>
                          <a:rPr lang="en-US" i="1">
                            <a:solidFill>
                              <a:schemeClr val="tx1"/>
                            </a:solidFill>
                            <a:latin typeface="Cambria Math"/>
                          </a:rPr>
                          <m:t>−</m:t>
                        </m:r>
                        <m:r>
                          <a:rPr lang="en-US" i="1">
                            <a:solidFill>
                              <a:schemeClr val="tx1"/>
                            </a:solidFill>
                            <a:latin typeface="Cambria Math"/>
                          </a:rPr>
                          <m:t>390064</m:t>
                        </m:r>
                        <m:r>
                          <a:rPr lang="en-US" i="1">
                            <a:solidFill>
                              <a:schemeClr val="tx1"/>
                            </a:solidFill>
                            <a:latin typeface="Cambria Math"/>
                          </a:rPr>
                          <m:t>.</m:t>
                        </m:r>
                        <m:r>
                          <a:rPr lang="en-US" i="1">
                            <a:solidFill>
                              <a:schemeClr val="tx1"/>
                            </a:solidFill>
                            <a:latin typeface="Cambria Math"/>
                          </a:rPr>
                          <m:t>6</m:t>
                        </m:r>
                      </m:num>
                      <m:den>
                        <m:r>
                          <a:rPr lang="en-US" i="1">
                            <a:solidFill>
                              <a:schemeClr val="tx1"/>
                            </a:solidFill>
                            <a:latin typeface="Cambria Math"/>
                          </a:rPr>
                          <m:t>537893</m:t>
                        </m:r>
                        <m:r>
                          <a:rPr lang="en-US" i="1">
                            <a:solidFill>
                              <a:schemeClr val="tx1"/>
                            </a:solidFill>
                            <a:latin typeface="Cambria Math"/>
                          </a:rPr>
                          <m:t>.</m:t>
                        </m:r>
                        <m:r>
                          <a:rPr lang="en-US" i="1">
                            <a:solidFill>
                              <a:schemeClr val="tx1"/>
                            </a:solidFill>
                            <a:latin typeface="Cambria Math"/>
                          </a:rPr>
                          <m:t>8</m:t>
                        </m:r>
                      </m:den>
                    </m:f>
                    <m:r>
                      <a:rPr lang="en-US" i="1">
                        <a:solidFill>
                          <a:schemeClr val="tx1"/>
                        </a:solidFill>
                        <a:latin typeface="Cambria Math"/>
                      </a:rPr>
                      <m:t> ×</m:t>
                    </m:r>
                    <m:r>
                      <a:rPr lang="en-US" i="1">
                        <a:solidFill>
                          <a:schemeClr val="tx1"/>
                        </a:solidFill>
                        <a:latin typeface="Cambria Math"/>
                      </a:rPr>
                      <m:t>100</m:t>
                    </m:r>
                    <m:r>
                      <a:rPr lang="en-US" i="1">
                        <a:solidFill>
                          <a:schemeClr val="tx1"/>
                        </a:solidFill>
                        <a:latin typeface="Cambria Math"/>
                      </a:rPr>
                      <m:t> %</m:t>
                    </m:r>
                  </m:oMath>
                </a14:m>
                <a:endParaRPr lang="en-US" dirty="0">
                  <a:solidFill>
                    <a:schemeClr val="tx1"/>
                  </a:solidFill>
                  <a:latin typeface="Times New Roman" pitchFamily="18" charset="0"/>
                  <a:cs typeface="Times New Roman" pitchFamily="18" charset="0"/>
                </a:endParaRPr>
              </a:p>
              <a:p>
                <a:r>
                  <a:rPr lang="en-US" dirty="0">
                    <a:solidFill>
                      <a:schemeClr val="tx1"/>
                    </a:solidFill>
                    <a:latin typeface="Times New Roman" pitchFamily="18" charset="0"/>
                    <a:cs typeface="Times New Roman" pitchFamily="18" charset="0"/>
                  </a:rPr>
                  <a:t>	               </a:t>
                </a:r>
              </a:p>
              <a:p>
                <a:pPr algn="ctr"/>
                <a:r>
                  <a:rPr lang="en-US" dirty="0">
                    <a:solidFill>
                      <a:schemeClr val="tx1"/>
                    </a:solidFill>
                    <a:latin typeface="Times New Roman" pitchFamily="18" charset="0"/>
                    <a:cs typeface="Times New Roman" pitchFamily="18" charset="0"/>
                  </a:rPr>
                  <a:t> </a:t>
                </a:r>
                <a14:m>
                  <m:oMath xmlns:m="http://schemas.openxmlformats.org/officeDocument/2006/math">
                    <m:r>
                      <a:rPr lang="en-US" sz="1600" i="1">
                        <a:solidFill>
                          <a:schemeClr val="tx1"/>
                        </a:solidFill>
                        <a:latin typeface="Cambria Math"/>
                      </a:rPr>
                      <m:t>=</m:t>
                    </m:r>
                    <m:r>
                      <a:rPr lang="en-US" sz="1600" i="1">
                        <a:solidFill>
                          <a:schemeClr val="tx1"/>
                        </a:solidFill>
                        <a:latin typeface="Cambria Math"/>
                      </a:rPr>
                      <m:t>27</m:t>
                    </m:r>
                    <m:r>
                      <a:rPr lang="en-US" sz="1600" i="1">
                        <a:solidFill>
                          <a:schemeClr val="tx1"/>
                        </a:solidFill>
                        <a:latin typeface="Cambria Math"/>
                      </a:rPr>
                      <m:t>.</m:t>
                    </m:r>
                    <m:r>
                      <a:rPr lang="en-US" sz="1600" i="1">
                        <a:solidFill>
                          <a:schemeClr val="tx1"/>
                        </a:solidFill>
                        <a:latin typeface="Cambria Math"/>
                      </a:rPr>
                      <m:t>5</m:t>
                    </m:r>
                    <m:r>
                      <a:rPr lang="en-US" sz="1600" i="1">
                        <a:solidFill>
                          <a:schemeClr val="tx1"/>
                        </a:solidFill>
                        <a:latin typeface="Cambria Math"/>
                      </a:rPr>
                      <m:t> %</m:t>
                    </m:r>
                  </m:oMath>
                </a14:m>
                <a:endParaRPr lang="en-US" dirty="0">
                  <a:solidFill>
                    <a:schemeClr val="accent6"/>
                  </a:solidFill>
                  <a:latin typeface="Times New Roman" pitchFamily="18" charset="0"/>
                  <a:cs typeface="Times New Roman" pitchFamily="18"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827584" y="4493271"/>
                <a:ext cx="4680520" cy="1477712"/>
              </a:xfrm>
              <a:prstGeom prst="rect">
                <a:avLst/>
              </a:prstGeom>
              <a:blipFill>
                <a:blip r:embed="rId2"/>
                <a:stretch>
                  <a:fillRect l="-1172"/>
                </a:stretch>
              </a:blipFill>
            </p:spPr>
            <p:txBody>
              <a:bodyPr/>
              <a:lstStyle/>
              <a:p>
                <a:r>
                  <a:rPr lang="en-US">
                    <a:noFill/>
                  </a:rPr>
                  <a:t> </a:t>
                </a:r>
              </a:p>
            </p:txBody>
          </p:sp>
        </mc:Fallback>
      </mc:AlternateContent>
      <p:sp>
        <p:nvSpPr>
          <p:cNvPr id="4" name="TextBox 3"/>
          <p:cNvSpPr txBox="1"/>
          <p:nvPr/>
        </p:nvSpPr>
        <p:spPr>
          <a:xfrm>
            <a:off x="607062" y="260647"/>
            <a:ext cx="5688632" cy="461665"/>
          </a:xfrm>
          <a:prstGeom prst="rect">
            <a:avLst/>
          </a:prstGeom>
          <a:noFill/>
        </p:spPr>
        <p:txBody>
          <a:bodyPr wrap="square" rtlCol="1">
            <a:spAutoFit/>
          </a:bodyPr>
          <a:lstStyle/>
          <a:p>
            <a:pPr algn="l"/>
            <a:r>
              <a:rPr lang="en-US" sz="2400" dirty="0">
                <a:solidFill>
                  <a:schemeClr val="accent1">
                    <a:lumMod val="50000"/>
                  </a:schemeClr>
                </a:solidFill>
                <a:latin typeface="Times New Roman" pitchFamily="18" charset="0"/>
                <a:cs typeface="Times New Roman" pitchFamily="18" charset="0"/>
              </a:rPr>
              <a:t>Data Calculations</a:t>
            </a:r>
            <a:r>
              <a:rPr lang="en-US" sz="2400" dirty="0">
                <a:solidFill>
                  <a:schemeClr val="accent1">
                    <a:lumMod val="50000"/>
                  </a:schemeClr>
                </a:solidFill>
              </a:rPr>
              <a:t>:</a:t>
            </a:r>
            <a:endParaRPr lang="ar-SA" sz="2400" dirty="0">
              <a:solidFill>
                <a:schemeClr val="accent1">
                  <a:lumMod val="50000"/>
                </a:schemeClr>
              </a:solidFill>
            </a:endParaRPr>
          </a:p>
        </p:txBody>
      </p:sp>
      <p:sp>
        <p:nvSpPr>
          <p:cNvPr id="16" name="Rectangle 14"/>
          <p:cNvSpPr>
            <a:spLocks noChangeArrowheads="1"/>
          </p:cNvSpPr>
          <p:nvPr/>
        </p:nvSpPr>
        <p:spPr bwMode="auto">
          <a:xfrm>
            <a:off x="911828" y="1058253"/>
            <a:ext cx="4919804"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lang="en-US" sz="1600" dirty="0">
                <a:latin typeface="Times New Roman" pitchFamily="18" charset="0"/>
                <a:ea typeface="Calibri" pitchFamily="34" charset="0"/>
                <a:cs typeface="Times New Roman" pitchFamily="18" charset="0"/>
              </a:rPr>
              <a:t>P</a:t>
            </a:r>
            <a:r>
              <a:rPr kumimoji="0" lang="en-US" sz="1600" b="0" i="0" u="none" strike="noStrike" cap="none" normalizeH="0" baseline="0" dirty="0">
                <a:ln>
                  <a:noFill/>
                </a:ln>
                <a:effectLst/>
                <a:latin typeface="Times New Roman" pitchFamily="18" charset="0"/>
                <a:ea typeface="Calibri" pitchFamily="34" charset="0"/>
                <a:cs typeface="Times New Roman" pitchFamily="18" charset="0"/>
              </a:rPr>
              <a:t> = p (1 + r) </a:t>
            </a:r>
            <a:r>
              <a:rPr kumimoji="0" lang="en-US" sz="1600" b="0" i="0" u="none" strike="noStrike" cap="none" normalizeH="0" baseline="30000" dirty="0">
                <a:ln>
                  <a:noFill/>
                </a:ln>
                <a:effectLst/>
                <a:latin typeface="Times New Roman" pitchFamily="18" charset="0"/>
                <a:ea typeface="Calibri" pitchFamily="34" charset="0"/>
                <a:cs typeface="Times New Roman" pitchFamily="18" charset="0"/>
              </a:rPr>
              <a:t>n</a:t>
            </a:r>
            <a:endParaRPr kumimoji="0" lang="en-US" sz="1600" b="0" i="0" u="none" strike="noStrike" cap="none" normalizeH="0" baseline="0" dirty="0">
              <a:ln>
                <a:noFill/>
              </a:ln>
              <a:effectLst/>
              <a:latin typeface="Times New Roman" pitchFamily="18" charset="0"/>
              <a:cs typeface="Times New Roman" pitchFamily="18" charset="0"/>
            </a:endParaRPr>
          </a:p>
          <a:p>
            <a:pPr lvl="0" algn="justLow" rtl="0" eaLnBrk="0" fontAlgn="base" hangingPunct="0">
              <a:spcBef>
                <a:spcPct val="0"/>
              </a:spcBef>
              <a:spcAft>
                <a:spcPct val="0"/>
              </a:spcAft>
            </a:pPr>
            <a:endParaRPr lang="en-US" sz="1600" dirty="0">
              <a:latin typeface="Times New Roman" pitchFamily="18" charset="0"/>
              <a:ea typeface="Calibri" pitchFamily="34" charset="0"/>
              <a:cs typeface="Times New Roman" pitchFamily="18" charset="0"/>
            </a:endParaRPr>
          </a:p>
          <a:p>
            <a:pPr lvl="0" algn="justLow" rtl="0" eaLnBrk="0" fontAlgn="base" hangingPunct="0">
              <a:spcBef>
                <a:spcPct val="0"/>
              </a:spcBef>
              <a:spcAft>
                <a:spcPct val="0"/>
              </a:spcAft>
            </a:pPr>
            <a:r>
              <a:rPr lang="en-US" sz="1600" dirty="0">
                <a:latin typeface="Times New Roman" pitchFamily="18" charset="0"/>
                <a:ea typeface="Calibri" pitchFamily="34" charset="0"/>
                <a:cs typeface="Times New Roman" pitchFamily="18" charset="0"/>
              </a:rPr>
              <a:t>Population in 2018 =10451(1 + 0.027)</a:t>
            </a:r>
            <a:r>
              <a:rPr lang="en-US" sz="1600" baseline="30000" dirty="0">
                <a:latin typeface="Times New Roman" pitchFamily="18" charset="0"/>
                <a:ea typeface="Calibri" pitchFamily="34" charset="0"/>
                <a:cs typeface="Times New Roman" pitchFamily="18" charset="0"/>
              </a:rPr>
              <a:t>1</a:t>
            </a:r>
            <a:r>
              <a:rPr lang="en-US" sz="1600" dirty="0">
                <a:latin typeface="Times New Roman" pitchFamily="18" charset="0"/>
                <a:ea typeface="Calibri" pitchFamily="34" charset="0"/>
                <a:cs typeface="Times New Roman" pitchFamily="18" charset="0"/>
              </a:rPr>
              <a:t> = 10733 capita</a:t>
            </a:r>
            <a:endParaRPr lang="en-US" sz="1600" dirty="0">
              <a:latin typeface="Times New Roman" pitchFamily="18" charset="0"/>
              <a:cs typeface="Times New Roman" pitchFamily="18" charset="0"/>
            </a:endParaRPr>
          </a:p>
          <a:p>
            <a:pPr lvl="0" algn="l" rtl="0" eaLnBrk="0" fontAlgn="base" hangingPunct="0">
              <a:spcBef>
                <a:spcPct val="0"/>
              </a:spcBef>
              <a:spcAft>
                <a:spcPct val="0"/>
              </a:spcAft>
            </a:pPr>
            <a:r>
              <a:rPr kumimoji="0" lang="en-US" sz="1600" b="0" i="0" u="none" strike="noStrike" cap="none" normalizeH="0" baseline="0" dirty="0">
                <a:ln>
                  <a:noFill/>
                </a:ln>
                <a:effectLst/>
                <a:latin typeface="Times New Roman" pitchFamily="18" charset="0"/>
                <a:ea typeface="Calibri" pitchFamily="34" charset="0"/>
                <a:cs typeface="Times New Roman" pitchFamily="18" charset="0"/>
              </a:rPr>
              <a:t> r = 2.7%</a:t>
            </a:r>
            <a:endParaRPr kumimoji="0" lang="en-US" sz="1600" b="0" i="0" u="none" strike="noStrike" cap="none" normalizeH="0" baseline="0" dirty="0">
              <a:ln>
                <a:noFill/>
              </a:ln>
              <a:effectLst/>
              <a:latin typeface="Times New Roman" pitchFamily="18" charset="0"/>
              <a:cs typeface="Times New Roman" pitchFamily="18" charset="0"/>
            </a:endParaRPr>
          </a:p>
        </p:txBody>
      </p:sp>
      <p:grpSp>
        <p:nvGrpSpPr>
          <p:cNvPr id="17" name="Group 16"/>
          <p:cNvGrpSpPr>
            <a:grpSpLocks/>
          </p:cNvGrpSpPr>
          <p:nvPr/>
        </p:nvGrpSpPr>
        <p:grpSpPr bwMode="auto">
          <a:xfrm>
            <a:off x="1992528" y="6021288"/>
            <a:ext cx="584200" cy="134620"/>
            <a:chOff x="3518" y="130"/>
            <a:chExt cx="920" cy="212"/>
          </a:xfrm>
        </p:grpSpPr>
        <p:sp>
          <p:nvSpPr>
            <p:cNvPr id="18" name="Freeform 17"/>
            <p:cNvSpPr>
              <a:spLocks/>
            </p:cNvSpPr>
            <p:nvPr/>
          </p:nvSpPr>
          <p:spPr bwMode="auto">
            <a:xfrm>
              <a:off x="3528" y="139"/>
              <a:ext cx="900" cy="192"/>
            </a:xfrm>
            <a:custGeom>
              <a:avLst/>
              <a:gdLst>
                <a:gd name="T0" fmla="+- 0 4332 3528"/>
                <a:gd name="T1" fmla="*/ T0 w 900"/>
                <a:gd name="T2" fmla="+- 0 140 140"/>
                <a:gd name="T3" fmla="*/ 140 h 192"/>
                <a:gd name="T4" fmla="+- 0 4332 3528"/>
                <a:gd name="T5" fmla="*/ T4 w 900"/>
                <a:gd name="T6" fmla="+- 0 188 140"/>
                <a:gd name="T7" fmla="*/ 188 h 192"/>
                <a:gd name="T8" fmla="+- 0 3528 3528"/>
                <a:gd name="T9" fmla="*/ T8 w 900"/>
                <a:gd name="T10" fmla="+- 0 188 140"/>
                <a:gd name="T11" fmla="*/ 188 h 192"/>
                <a:gd name="T12" fmla="+- 0 3528 3528"/>
                <a:gd name="T13" fmla="*/ T12 w 900"/>
                <a:gd name="T14" fmla="+- 0 284 140"/>
                <a:gd name="T15" fmla="*/ 284 h 192"/>
                <a:gd name="T16" fmla="+- 0 4332 3528"/>
                <a:gd name="T17" fmla="*/ T16 w 900"/>
                <a:gd name="T18" fmla="+- 0 284 140"/>
                <a:gd name="T19" fmla="*/ 284 h 192"/>
                <a:gd name="T20" fmla="+- 0 4332 3528"/>
                <a:gd name="T21" fmla="*/ T20 w 900"/>
                <a:gd name="T22" fmla="+- 0 332 140"/>
                <a:gd name="T23" fmla="*/ 332 h 192"/>
                <a:gd name="T24" fmla="+- 0 4428 3528"/>
                <a:gd name="T25" fmla="*/ T24 w 900"/>
                <a:gd name="T26" fmla="+- 0 236 140"/>
                <a:gd name="T27" fmla="*/ 236 h 192"/>
                <a:gd name="T28" fmla="+- 0 4332 3528"/>
                <a:gd name="T29" fmla="*/ T28 w 900"/>
                <a:gd name="T30" fmla="+- 0 140 140"/>
                <a:gd name="T31" fmla="*/ 140 h 192"/>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900" h="192">
                  <a:moveTo>
                    <a:pt x="804" y="0"/>
                  </a:moveTo>
                  <a:lnTo>
                    <a:pt x="804" y="48"/>
                  </a:lnTo>
                  <a:lnTo>
                    <a:pt x="0" y="48"/>
                  </a:lnTo>
                  <a:lnTo>
                    <a:pt x="0" y="144"/>
                  </a:lnTo>
                  <a:lnTo>
                    <a:pt x="804" y="144"/>
                  </a:lnTo>
                  <a:lnTo>
                    <a:pt x="804" y="192"/>
                  </a:lnTo>
                  <a:lnTo>
                    <a:pt x="900" y="96"/>
                  </a:lnTo>
                  <a:lnTo>
                    <a:pt x="804" y="0"/>
                  </a:lnTo>
                  <a:close/>
                </a:path>
              </a:pathLst>
            </a:custGeom>
            <a:solidFill>
              <a:srgbClr val="4E67C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ar-SA"/>
            </a:p>
          </p:txBody>
        </p:sp>
        <p:sp>
          <p:nvSpPr>
            <p:cNvPr id="19" name="Freeform 18"/>
            <p:cNvSpPr>
              <a:spLocks/>
            </p:cNvSpPr>
            <p:nvPr/>
          </p:nvSpPr>
          <p:spPr bwMode="auto">
            <a:xfrm>
              <a:off x="3528" y="139"/>
              <a:ext cx="900" cy="192"/>
            </a:xfrm>
            <a:custGeom>
              <a:avLst/>
              <a:gdLst>
                <a:gd name="T0" fmla="+- 0 3528 3528"/>
                <a:gd name="T1" fmla="*/ T0 w 900"/>
                <a:gd name="T2" fmla="+- 0 188 140"/>
                <a:gd name="T3" fmla="*/ 188 h 192"/>
                <a:gd name="T4" fmla="+- 0 4332 3528"/>
                <a:gd name="T5" fmla="*/ T4 w 900"/>
                <a:gd name="T6" fmla="+- 0 188 140"/>
                <a:gd name="T7" fmla="*/ 188 h 192"/>
                <a:gd name="T8" fmla="+- 0 4332 3528"/>
                <a:gd name="T9" fmla="*/ T8 w 900"/>
                <a:gd name="T10" fmla="+- 0 140 140"/>
                <a:gd name="T11" fmla="*/ 140 h 192"/>
                <a:gd name="T12" fmla="+- 0 4428 3528"/>
                <a:gd name="T13" fmla="*/ T12 w 900"/>
                <a:gd name="T14" fmla="+- 0 236 140"/>
                <a:gd name="T15" fmla="*/ 236 h 192"/>
                <a:gd name="T16" fmla="+- 0 4332 3528"/>
                <a:gd name="T17" fmla="*/ T16 w 900"/>
                <a:gd name="T18" fmla="+- 0 332 140"/>
                <a:gd name="T19" fmla="*/ 332 h 192"/>
                <a:gd name="T20" fmla="+- 0 4332 3528"/>
                <a:gd name="T21" fmla="*/ T20 w 900"/>
                <a:gd name="T22" fmla="+- 0 284 140"/>
                <a:gd name="T23" fmla="*/ 284 h 192"/>
                <a:gd name="T24" fmla="+- 0 3528 3528"/>
                <a:gd name="T25" fmla="*/ T24 w 900"/>
                <a:gd name="T26" fmla="+- 0 284 140"/>
                <a:gd name="T27" fmla="*/ 284 h 192"/>
                <a:gd name="T28" fmla="+- 0 3528 3528"/>
                <a:gd name="T29" fmla="*/ T28 w 900"/>
                <a:gd name="T30" fmla="+- 0 188 140"/>
                <a:gd name="T31" fmla="*/ 188 h 192"/>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900" h="192">
                  <a:moveTo>
                    <a:pt x="0" y="48"/>
                  </a:moveTo>
                  <a:lnTo>
                    <a:pt x="804" y="48"/>
                  </a:lnTo>
                  <a:lnTo>
                    <a:pt x="804" y="0"/>
                  </a:lnTo>
                  <a:lnTo>
                    <a:pt x="900" y="96"/>
                  </a:lnTo>
                  <a:lnTo>
                    <a:pt x="804" y="192"/>
                  </a:lnTo>
                  <a:lnTo>
                    <a:pt x="804" y="144"/>
                  </a:lnTo>
                  <a:lnTo>
                    <a:pt x="0" y="144"/>
                  </a:lnTo>
                  <a:lnTo>
                    <a:pt x="0" y="48"/>
                  </a:lnTo>
                  <a:close/>
                </a:path>
              </a:pathLst>
            </a:custGeom>
            <a:noFill/>
            <a:ln w="12700">
              <a:solidFill>
                <a:srgbClr val="374992"/>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grpSp>
      <p:sp>
        <p:nvSpPr>
          <p:cNvPr id="20" name="Rectangle 15"/>
          <p:cNvSpPr>
            <a:spLocks noChangeArrowheads="1"/>
          </p:cNvSpPr>
          <p:nvPr/>
        </p:nvSpPr>
        <p:spPr bwMode="auto">
          <a:xfrm>
            <a:off x="3693458" y="206636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Times New Roman" pitchFamily="18" charset="0"/>
                <a:ea typeface="Calibri" pitchFamily="34" charset="0"/>
                <a:cs typeface="Arial" pitchFamily="34" charset="0"/>
              </a:rPr>
              <a:t>	</a:t>
            </a:r>
            <a:endParaRPr kumimoji="0" lang="en-US" sz="700" b="0" i="0" u="none" strike="noStrike" cap="none" normalizeH="0" baseline="0" dirty="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933330" y="2564904"/>
                <a:ext cx="5770243" cy="1285737"/>
              </a:xfrm>
              <a:prstGeom prst="rect">
                <a:avLst/>
              </a:prstGeom>
              <a:noFill/>
            </p:spPr>
            <p:txBody>
              <a:bodyPr wrap="square" rtlCol="1">
                <a:spAutoFit/>
              </a:bodyPr>
              <a:lstStyle/>
              <a:p>
                <a:pPr algn="l"/>
                <a:r>
                  <a:rPr lang="en-US" dirty="0">
                    <a:solidFill>
                      <a:schemeClr val="tx1"/>
                    </a:solidFill>
                    <a:latin typeface="Times New Roman" pitchFamily="18" charset="0"/>
                    <a:cs typeface="Times New Roman" pitchFamily="18" charset="0"/>
                  </a:rPr>
                  <a:t>L/c.d</a:t>
                </a:r>
                <a:r>
                  <a:rPr lang="en-US" sz="2400" dirty="0">
                    <a:solidFill>
                      <a:schemeClr val="tx1"/>
                    </a:solidFill>
                    <a:latin typeface="Times New Roman" pitchFamily="18" charset="0"/>
                    <a:cs typeface="Times New Roman" pitchFamily="18" charset="0"/>
                  </a:rPr>
                  <a:t>=</a:t>
                </a:r>
                <a14:m>
                  <m:oMath xmlns:m="http://schemas.openxmlformats.org/officeDocument/2006/math">
                    <m:r>
                      <a:rPr lang="en-US" sz="2000" b="0" i="0" smtClean="0">
                        <a:solidFill>
                          <a:schemeClr val="tx1"/>
                        </a:solidFill>
                        <a:latin typeface="Cambria Math"/>
                      </a:rPr>
                      <m:t> </m:t>
                    </m:r>
                    <m:f>
                      <m:fPr>
                        <m:ctrlPr>
                          <a:rPr lang="en-US" sz="2000" i="1" smtClean="0">
                            <a:solidFill>
                              <a:schemeClr val="tx1"/>
                            </a:solidFill>
                            <a:latin typeface="Cambria Math" panose="02040503050406030204" pitchFamily="18" charset="0"/>
                          </a:rPr>
                        </m:ctrlPr>
                      </m:fPr>
                      <m:num>
                        <m:r>
                          <a:rPr lang="en-US" sz="2000" b="0" i="1" smtClean="0">
                            <a:solidFill>
                              <a:schemeClr val="tx1"/>
                            </a:solidFill>
                            <a:latin typeface="Cambria Math"/>
                          </a:rPr>
                          <m:t>𝑐𝑜𝑛𝑠𝑢𝑚𝑝𝑡𝑖𝑜𝑛</m:t>
                        </m:r>
                      </m:num>
                      <m:den>
                        <m:r>
                          <a:rPr lang="en-US" sz="2000" b="0" i="1" smtClean="0">
                            <a:solidFill>
                              <a:schemeClr val="tx1"/>
                            </a:solidFill>
                            <a:latin typeface="Cambria Math"/>
                          </a:rPr>
                          <m:t>𝑃𝑜𝑝</m:t>
                        </m:r>
                        <m:r>
                          <a:rPr lang="en-US" sz="2000" b="0" i="1" smtClean="0">
                            <a:solidFill>
                              <a:schemeClr val="tx1"/>
                            </a:solidFill>
                            <a:latin typeface="Cambria Math"/>
                          </a:rPr>
                          <m:t>∗(</m:t>
                        </m:r>
                        <m:r>
                          <a:rPr lang="en-US" sz="2000" b="0" i="1" smtClean="0">
                            <a:solidFill>
                              <a:schemeClr val="tx1"/>
                            </a:solidFill>
                            <a:latin typeface="Cambria Math"/>
                          </a:rPr>
                          <m:t>1</m:t>
                        </m:r>
                        <m:r>
                          <a:rPr lang="en-US" sz="2000" b="0" i="1" smtClean="0">
                            <a:solidFill>
                              <a:schemeClr val="tx1"/>
                            </a:solidFill>
                            <a:latin typeface="Cambria Math"/>
                          </a:rPr>
                          <m:t>−</m:t>
                        </m:r>
                        <m:r>
                          <a:rPr lang="en-US" sz="2000" b="0" i="1" smtClean="0">
                            <a:solidFill>
                              <a:schemeClr val="tx1"/>
                            </a:solidFill>
                            <a:latin typeface="Cambria Math"/>
                          </a:rPr>
                          <m:t>𝑙𝑜𝑠𝑠</m:t>
                        </m:r>
                        <m:r>
                          <a:rPr lang="en-US" sz="2000" b="0" i="1" smtClean="0">
                            <a:solidFill>
                              <a:schemeClr val="tx1"/>
                            </a:solidFill>
                            <a:latin typeface="Cambria Math"/>
                          </a:rPr>
                          <m:t>)</m:t>
                        </m:r>
                      </m:den>
                    </m:f>
                  </m:oMath>
                </a14:m>
                <a:endParaRPr lang="ar-SA" dirty="0">
                  <a:solidFill>
                    <a:schemeClr val="tx1"/>
                  </a:solidFill>
                </a:endParaRPr>
              </a:p>
              <a:p>
                <a:pPr algn="l"/>
                <a:endParaRPr lang="ar-SA" dirty="0">
                  <a:solidFill>
                    <a:schemeClr val="tx1"/>
                  </a:solidFill>
                </a:endParaRPr>
              </a:p>
              <a:p>
                <a:pPr algn="l"/>
                <a:r>
                  <a:rPr lang="ar-SA" dirty="0">
                    <a:solidFill>
                      <a:schemeClr val="tx1"/>
                    </a:solidFill>
                  </a:rPr>
                  <a:t> </a:t>
                </a:r>
                <a:r>
                  <a:rPr lang="en-US" dirty="0">
                    <a:solidFill>
                      <a:schemeClr val="tx1"/>
                    </a:solidFill>
                  </a:rPr>
                  <a:t>= 91.1 l/c.d</a:t>
                </a:r>
                <a:r>
                  <a:rPr lang="ar-SA" dirty="0">
                    <a:solidFill>
                      <a:schemeClr val="tx1"/>
                    </a:solidFill>
                  </a:rPr>
                  <a:t>  </a:t>
                </a:r>
                <a:r>
                  <a:rPr lang="en-US" dirty="0">
                    <a:solidFill>
                      <a:schemeClr val="tx1"/>
                    </a:solidFill>
                  </a:rPr>
                  <a:t>        = </a:t>
                </a:r>
                <a14:m>
                  <m:oMath xmlns:m="http://schemas.openxmlformats.org/officeDocument/2006/math">
                    <m:f>
                      <m:fPr>
                        <m:ctrlPr>
                          <a:rPr lang="en-US" i="1" smtClean="0">
                            <a:solidFill>
                              <a:schemeClr val="tx1"/>
                            </a:solidFill>
                            <a:latin typeface="Cambria Math" panose="02040503050406030204" pitchFamily="18" charset="0"/>
                          </a:rPr>
                        </m:ctrlPr>
                      </m:fPr>
                      <m:num>
                        <m:r>
                          <a:rPr lang="en-US" b="0" i="1" smtClean="0">
                            <a:solidFill>
                              <a:schemeClr val="tx1"/>
                            </a:solidFill>
                            <a:latin typeface="Cambria Math"/>
                          </a:rPr>
                          <m:t>708</m:t>
                        </m:r>
                        <m:r>
                          <a:rPr lang="en-US" b="0" i="1" smtClean="0">
                            <a:solidFill>
                              <a:schemeClr val="tx1"/>
                            </a:solidFill>
                            <a:latin typeface="Cambria Math"/>
                          </a:rPr>
                          <m:t>.</m:t>
                        </m:r>
                        <m:r>
                          <a:rPr lang="en-US" b="0" i="1" smtClean="0">
                            <a:solidFill>
                              <a:schemeClr val="tx1"/>
                            </a:solidFill>
                            <a:latin typeface="Cambria Math"/>
                          </a:rPr>
                          <m:t>67</m:t>
                        </m:r>
                        <m:r>
                          <a:rPr lang="en-US" b="0" i="1" smtClean="0">
                            <a:solidFill>
                              <a:schemeClr val="tx1"/>
                            </a:solidFill>
                            <a:latin typeface="Cambria Math"/>
                          </a:rPr>
                          <m:t>∗</m:t>
                        </m:r>
                        <m:r>
                          <a:rPr lang="en-US" b="0" i="1" smtClean="0">
                            <a:solidFill>
                              <a:schemeClr val="tx1"/>
                            </a:solidFill>
                            <a:latin typeface="Cambria Math"/>
                          </a:rPr>
                          <m:t>1000</m:t>
                        </m:r>
                      </m:num>
                      <m:den>
                        <m:r>
                          <a:rPr lang="en-US" b="0" i="1" smtClean="0">
                            <a:solidFill>
                              <a:schemeClr val="tx1"/>
                            </a:solidFill>
                            <a:latin typeface="Cambria Math"/>
                          </a:rPr>
                          <m:t>10733</m:t>
                        </m:r>
                        <m:r>
                          <a:rPr lang="en-US" b="0" i="1" smtClean="0">
                            <a:solidFill>
                              <a:schemeClr val="tx1"/>
                            </a:solidFill>
                            <a:latin typeface="Cambria Math"/>
                          </a:rPr>
                          <m:t>∗(</m:t>
                        </m:r>
                        <m:r>
                          <a:rPr lang="en-US" b="0" i="1" smtClean="0">
                            <a:solidFill>
                              <a:schemeClr val="tx1"/>
                            </a:solidFill>
                            <a:latin typeface="Cambria Math"/>
                          </a:rPr>
                          <m:t>1</m:t>
                        </m:r>
                        <m:r>
                          <a:rPr lang="en-US" b="0" i="1" smtClean="0">
                            <a:solidFill>
                              <a:schemeClr val="tx1"/>
                            </a:solidFill>
                            <a:latin typeface="Cambria Math"/>
                          </a:rPr>
                          <m:t>−</m:t>
                        </m:r>
                        <m:r>
                          <a:rPr lang="en-US" b="0" i="1" smtClean="0">
                            <a:solidFill>
                              <a:schemeClr val="tx1"/>
                            </a:solidFill>
                            <a:latin typeface="Cambria Math"/>
                          </a:rPr>
                          <m:t>0</m:t>
                        </m:r>
                        <m:r>
                          <a:rPr lang="en-US" b="0" i="1" smtClean="0">
                            <a:solidFill>
                              <a:schemeClr val="tx1"/>
                            </a:solidFill>
                            <a:latin typeface="Cambria Math"/>
                          </a:rPr>
                          <m:t>.</m:t>
                        </m:r>
                        <m:r>
                          <a:rPr lang="en-US" b="0" i="1" smtClean="0">
                            <a:solidFill>
                              <a:schemeClr val="tx1"/>
                            </a:solidFill>
                            <a:latin typeface="Cambria Math"/>
                          </a:rPr>
                          <m:t>275</m:t>
                        </m:r>
                        <m:r>
                          <a:rPr lang="en-US" b="0" i="1" smtClean="0">
                            <a:solidFill>
                              <a:schemeClr val="tx1"/>
                            </a:solidFill>
                            <a:latin typeface="Cambria Math"/>
                          </a:rPr>
                          <m:t>)</m:t>
                        </m:r>
                      </m:den>
                    </m:f>
                  </m:oMath>
                </a14:m>
                <a:endParaRPr lang="ar-SA" dirty="0"/>
              </a:p>
            </p:txBody>
          </p:sp>
        </mc:Choice>
        <mc:Fallback xmlns="">
          <p:sp>
            <p:nvSpPr>
              <p:cNvPr id="21" name="TextBox 20"/>
              <p:cNvSpPr txBox="1">
                <a:spLocks noRot="1" noChangeAspect="1" noMove="1" noResize="1" noEditPoints="1" noAdjustHandles="1" noChangeArrowheads="1" noChangeShapeType="1" noTextEdit="1"/>
              </p:cNvSpPr>
              <p:nvPr/>
            </p:nvSpPr>
            <p:spPr>
              <a:xfrm>
                <a:off x="933330" y="2564904"/>
                <a:ext cx="5770243" cy="1285737"/>
              </a:xfrm>
              <a:prstGeom prst="rect">
                <a:avLst/>
              </a:prstGeom>
              <a:blipFill>
                <a:blip r:embed="rId3"/>
                <a:stretch>
                  <a:fillRect l="-950" t="-1896" b="-1896"/>
                </a:stretch>
              </a:blipFill>
            </p:spPr>
            <p:txBody>
              <a:bodyPr/>
              <a:lstStyle/>
              <a:p>
                <a:r>
                  <a:rPr lang="en-US">
                    <a:noFill/>
                  </a:rPr>
                  <a:t> </a:t>
                </a:r>
              </a:p>
            </p:txBody>
          </p:sp>
        </mc:Fallback>
      </mc:AlternateContent>
      <p:sp>
        <p:nvSpPr>
          <p:cNvPr id="24" name="Right Arrow 23"/>
          <p:cNvSpPr/>
          <p:nvPr/>
        </p:nvSpPr>
        <p:spPr>
          <a:xfrm>
            <a:off x="280794" y="1120109"/>
            <a:ext cx="631034" cy="227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5" name="Right Arrow 24"/>
          <p:cNvSpPr/>
          <p:nvPr/>
        </p:nvSpPr>
        <p:spPr>
          <a:xfrm>
            <a:off x="280794" y="2744924"/>
            <a:ext cx="631034"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6" name="Right Arrow 25"/>
          <p:cNvSpPr/>
          <p:nvPr/>
        </p:nvSpPr>
        <p:spPr>
          <a:xfrm>
            <a:off x="172476" y="4581128"/>
            <a:ext cx="65253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440171835"/>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447056" y="231701"/>
            <a:ext cx="6120680" cy="461665"/>
          </a:xfrm>
          <a:prstGeom prst="rect">
            <a:avLst/>
          </a:prstGeom>
          <a:noFill/>
        </p:spPr>
        <p:txBody>
          <a:bodyPr wrap="square" rtlCol="1">
            <a:spAutoFit/>
          </a:bodyPr>
          <a:lstStyle/>
          <a:p>
            <a:pPr algn="l"/>
            <a:r>
              <a:rPr lang="en-US" sz="2400" b="1" dirty="0">
                <a:solidFill>
                  <a:schemeClr val="accent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Modeling of network : </a:t>
            </a:r>
            <a:endParaRPr lang="ar-SA" sz="2400" b="1" dirty="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 name="TextBox 2"/>
              <p:cNvSpPr txBox="1"/>
              <p:nvPr/>
            </p:nvSpPr>
            <p:spPr>
              <a:xfrm>
                <a:off x="-1" y="3164188"/>
                <a:ext cx="2267745" cy="2397516"/>
              </a:xfrm>
              <a:prstGeom prst="rect">
                <a:avLst/>
              </a:prstGeom>
              <a:noFill/>
            </p:spPr>
            <p:txBody>
              <a:bodyPr wrap="square" rtlCol="1">
                <a:spAutoFit/>
              </a:bodyPr>
              <a:lstStyle/>
              <a:p>
                <a:pPr algn="l"/>
                <a:r>
                  <a:rPr lang="en-US" sz="2400" b="1" dirty="0">
                    <a:solidFill>
                      <a:schemeClr val="tx1"/>
                    </a:solidFill>
                    <a:latin typeface="Times New Roman" pitchFamily="18" charset="0"/>
                    <a:cs typeface="Times New Roman" pitchFamily="18" charset="0"/>
                  </a:rPr>
                  <a:t>536 junction </a:t>
                </a:r>
                <a:r>
                  <a:rPr lang="ar-SA" sz="2400" b="1" dirty="0">
                    <a:solidFill>
                      <a:schemeClr val="tx1"/>
                    </a:solidFill>
                    <a:latin typeface="Times New Roman" pitchFamily="18" charset="0"/>
                    <a:cs typeface="Times New Roman" pitchFamily="18" charset="0"/>
                  </a:rPr>
                  <a:t> </a:t>
                </a:r>
              </a:p>
              <a:p>
                <a:pPr algn="l"/>
                <a:r>
                  <a:rPr lang="en-US" sz="2400" b="1" dirty="0">
                    <a:solidFill>
                      <a:schemeClr val="tx1"/>
                    </a:solidFill>
                    <a:latin typeface="Times New Roman" pitchFamily="18" charset="0"/>
                    <a:cs typeface="Times New Roman" pitchFamily="18" charset="0"/>
                  </a:rPr>
                  <a:t>582 pipes</a:t>
                </a:r>
                <a:endParaRPr lang="ar-SA" sz="2400" b="1" dirty="0">
                  <a:solidFill>
                    <a:schemeClr val="tx1"/>
                  </a:solidFill>
                  <a:latin typeface="Times New Roman" pitchFamily="18" charset="0"/>
                  <a:cs typeface="Times New Roman" pitchFamily="18" charset="0"/>
                </a:endParaRPr>
              </a:p>
              <a:p>
                <a:pPr algn="l"/>
                <a:r>
                  <a:rPr lang="en-US" sz="2400" b="1" dirty="0">
                    <a:solidFill>
                      <a:schemeClr val="tx1"/>
                    </a:solidFill>
                    <a:latin typeface="Times New Roman" panose="02020603050405020304" pitchFamily="18" charset="0"/>
                    <a:cs typeface="Times New Roman" panose="02020603050405020304" pitchFamily="18" charset="0"/>
                  </a:rPr>
                  <a:t>1tank(500 </a:t>
                </a:r>
                <a14:m>
                  <m:oMath xmlns:m="http://schemas.openxmlformats.org/officeDocument/2006/math">
                    <m:sSup>
                      <m:sSupPr>
                        <m:ctrlPr>
                          <a:rPr lang="en-US" sz="2400" b="1" i="1" smtClean="0">
                            <a:solidFill>
                              <a:schemeClr val="tx1"/>
                            </a:solidFill>
                            <a:latin typeface="Cambria Math" panose="02040503050406030204" pitchFamily="18" charset="0"/>
                          </a:rPr>
                        </m:ctrlPr>
                      </m:sSupPr>
                      <m:e>
                        <m:r>
                          <a:rPr lang="en-US" sz="2400" b="1" i="1" smtClean="0">
                            <a:solidFill>
                              <a:schemeClr val="tx1"/>
                            </a:solidFill>
                            <a:latin typeface="Cambria Math"/>
                          </a:rPr>
                          <m:t>𝒎</m:t>
                        </m:r>
                      </m:e>
                      <m:sup>
                        <m:r>
                          <a:rPr lang="en-US" sz="2400" b="1" i="1" smtClean="0">
                            <a:solidFill>
                              <a:schemeClr val="tx1"/>
                            </a:solidFill>
                            <a:latin typeface="Cambria Math"/>
                          </a:rPr>
                          <m:t>𝟑</m:t>
                        </m:r>
                      </m:sup>
                    </m:sSup>
                    <m:r>
                      <a:rPr lang="en-US" sz="2400" b="1">
                        <a:solidFill>
                          <a:schemeClr val="tx1"/>
                        </a:solidFill>
                        <a:latin typeface="Cambria Math" panose="02040503050406030204" pitchFamily="18" charset="0"/>
                      </a:rPr>
                      <m:t>)</m:t>
                    </m:r>
                  </m:oMath>
                </a14:m>
                <a:r>
                  <a:rPr lang="en-US" sz="2400" b="1" dirty="0">
                    <a:solidFill>
                      <a:schemeClr val="tx1"/>
                    </a:solidFill>
                    <a:latin typeface="Times New Roman" panose="02020603050405020304" pitchFamily="18" charset="0"/>
                    <a:cs typeface="Times New Roman" panose="02020603050405020304" pitchFamily="18" charset="0"/>
                  </a:rPr>
                  <a:t>.</a:t>
                </a:r>
              </a:p>
              <a:p>
                <a:pPr algn="l"/>
                <a:endParaRPr lang="ar-SA" sz="2400" b="1" dirty="0">
                  <a:solidFill>
                    <a:schemeClr val="tx1"/>
                  </a:solidFill>
                  <a:latin typeface="Times New Roman" pitchFamily="18" charset="0"/>
                  <a:cs typeface="Times New Roman" pitchFamily="18" charset="0"/>
                </a:endParaRPr>
              </a:p>
              <a:p>
                <a:pPr algn="l"/>
                <a:endParaRPr lang="ar-SA" sz="2400" b="1" dirty="0">
                  <a:solidFill>
                    <a:schemeClr val="accent6"/>
                  </a:solidFill>
                  <a:latin typeface="Times New Roman" pitchFamily="18" charset="0"/>
                  <a:cs typeface="Times New Roman" pitchFamily="18" charset="0"/>
                </a:endParaRPr>
              </a:p>
              <a:p>
                <a:pPr algn="l"/>
                <a:endParaRPr lang="ar-SA" sz="2400" b="1" dirty="0">
                  <a:solidFill>
                    <a:schemeClr val="accent6"/>
                  </a:solidFill>
                  <a:latin typeface="Times New Roman" pitchFamily="18" charset="0"/>
                  <a:cs typeface="Times New Roman"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 y="3164188"/>
                <a:ext cx="2267745" cy="2397516"/>
              </a:xfrm>
              <a:prstGeom prst="rect">
                <a:avLst/>
              </a:prstGeom>
              <a:blipFill>
                <a:blip r:embed="rId2"/>
                <a:stretch>
                  <a:fillRect l="-4032" t="-2036" r="-1075"/>
                </a:stretch>
              </a:blipFill>
            </p:spPr>
            <p:txBody>
              <a:bodyPr/>
              <a:lstStyle/>
              <a:p>
                <a:r>
                  <a:rPr lang="en-US">
                    <a:noFill/>
                  </a:rPr>
                  <a:t> </a:t>
                </a:r>
              </a:p>
            </p:txBody>
          </p:sp>
        </mc:Fallback>
      </mc:AlternateContent>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2267744" y="1871147"/>
            <a:ext cx="6527343" cy="46085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415887" y="836712"/>
            <a:ext cx="6624736" cy="923330"/>
          </a:xfrm>
          <a:prstGeom prst="rect">
            <a:avLst/>
          </a:prstGeom>
          <a:noFill/>
        </p:spPr>
        <p:txBody>
          <a:bodyPr wrap="square" rtlCol="1">
            <a:spAutoFit/>
          </a:bodyPr>
          <a:lstStyle/>
          <a:p>
            <a:pPr algn="l"/>
            <a:r>
              <a:rPr lang="en-US" dirty="0">
                <a:latin typeface="Times New Roman" panose="02020603050405020304" pitchFamily="18" charset="0"/>
                <a:cs typeface="Times New Roman" panose="02020603050405020304" pitchFamily="18" charset="0"/>
              </a:rPr>
              <a:t>Obtained the network by called the Network AutoCAD shape that was got from the </a:t>
            </a:r>
            <a:r>
              <a:rPr lang="en-GB" dirty="0">
                <a:latin typeface="Times New Roman" pitchFamily="18" charset="0"/>
                <a:cs typeface="Times New Roman" pitchFamily="18" charset="0"/>
              </a:rPr>
              <a:t>municipality </a:t>
            </a:r>
            <a:r>
              <a:rPr lang="en-US" dirty="0">
                <a:latin typeface="Times New Roman" panose="02020603050405020304" pitchFamily="18" charset="0"/>
                <a:cs typeface="Times New Roman" panose="02020603050405020304" pitchFamily="18" charset="0"/>
              </a:rPr>
              <a:t>file then draw the network by distribution the junction and drawing the pipes </a:t>
            </a:r>
            <a:r>
              <a:rPr lang="en-US" dirty="0">
                <a:solidFill>
                  <a:schemeClr val="accent6"/>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668432969"/>
      </p:ext>
    </p:extLst>
  </p:cSld>
  <p:clrMapOvr>
    <a:masterClrMapping/>
  </p:clrMapOvr>
  <p:transition spd="slow">
    <p:push dir="u"/>
  </p:transition>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8573</TotalTime>
  <Words>2207</Words>
  <Application>Microsoft Office PowerPoint</Application>
  <PresentationFormat>On-screen Show (4:3)</PresentationFormat>
  <Paragraphs>359</Paragraphs>
  <Slides>62</Slides>
  <Notes>0</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62</vt:i4>
      </vt:variant>
    </vt:vector>
  </HeadingPairs>
  <TitlesOfParts>
    <vt:vector size="71" baseType="lpstr">
      <vt:lpstr>Arial</vt:lpstr>
      <vt:lpstr>Calibri</vt:lpstr>
      <vt:lpstr>Cambria Math</vt:lpstr>
      <vt:lpstr>Courier New</vt:lpstr>
      <vt:lpstr>Times New Roman</vt:lpstr>
      <vt:lpstr>Trebuchet MS</vt:lpstr>
      <vt:lpstr>Wingdings</vt:lpstr>
      <vt:lpstr>Wingdings 3</vt:lpstr>
      <vt:lpstr>Facet</vt:lpstr>
      <vt:lpstr>An-Najah National University Faculty Of Engineering Civil Engineering Department Graduation Project 2  Analysis And Re-design Of  Water Distribution Network  and Design of Wastewater Collection System for Biddya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Design of wastewater collection system </vt:lpstr>
      <vt:lpstr> </vt:lpstr>
      <vt:lpstr> </vt:lpstr>
      <vt:lpstr> </vt:lpstr>
      <vt:lpstr>   </vt:lpstr>
      <vt:lpstr>Design waste water collection network   </vt:lpstr>
      <vt:lpstr>Result of Design WWCN </vt:lpstr>
      <vt:lpstr>Result of Design WWCN</vt:lpstr>
      <vt:lpstr>Result of Design WWCN</vt:lpstr>
      <vt:lpstr>PowerPoint Presentation</vt:lpstr>
      <vt:lpstr>Result of Design WWCN</vt:lpstr>
      <vt:lpstr>Result of Design WWCN</vt:lpstr>
      <vt:lpstr>Result of Design WWCN</vt:lpstr>
      <vt:lpstr>Result of Design WWCN</vt:lpstr>
      <vt:lpstr>Cost estimate for WWCS </vt:lpstr>
      <vt:lpstr>Cost estimate for WWCN </vt:lpstr>
      <vt:lpstr>Problems that was solved  </vt:lpstr>
      <vt:lpstr>Problems that was solved   </vt:lpstr>
      <vt:lpstr>Problems that was solved </vt:lpstr>
      <vt:lpstr>Discussion And 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Analysis And Design Of Biddya Water Supply Network</dc:title>
  <dc:creator>SYS-COM</dc:creator>
  <cp:lastModifiedBy>haya salameh</cp:lastModifiedBy>
  <cp:revision>200</cp:revision>
  <dcterms:created xsi:type="dcterms:W3CDTF">2020-01-11T17:10:35Z</dcterms:created>
  <dcterms:modified xsi:type="dcterms:W3CDTF">2020-05-31T10:44:29Z</dcterms:modified>
</cp:coreProperties>
</file>