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7"/>
    <p:sldMasterId id="2147483676" r:id="rId8"/>
    <p:sldMasterId id="2147483750" r:id="rId9"/>
  </p:sldMasterIdLst>
  <p:notesMasterIdLst>
    <p:notesMasterId r:id="rId36"/>
  </p:notesMasterIdLst>
  <p:sldIdLst>
    <p:sldId id="261" r:id="rId10"/>
    <p:sldId id="256" r:id="rId11"/>
    <p:sldId id="310" r:id="rId12"/>
    <p:sldId id="260" r:id="rId13"/>
    <p:sldId id="311" r:id="rId14"/>
    <p:sldId id="259" r:id="rId15"/>
    <p:sldId id="312" r:id="rId16"/>
    <p:sldId id="313" r:id="rId17"/>
    <p:sldId id="314" r:id="rId18"/>
    <p:sldId id="315" r:id="rId19"/>
    <p:sldId id="264" r:id="rId20"/>
    <p:sldId id="257" r:id="rId21"/>
    <p:sldId id="327" r:id="rId22"/>
    <p:sldId id="328" r:id="rId23"/>
    <p:sldId id="329" r:id="rId24"/>
    <p:sldId id="331" r:id="rId25"/>
    <p:sldId id="332" r:id="rId26"/>
    <p:sldId id="268" r:id="rId27"/>
    <p:sldId id="323" r:id="rId28"/>
    <p:sldId id="298" r:id="rId29"/>
    <p:sldId id="330" r:id="rId30"/>
    <p:sldId id="333" r:id="rId31"/>
    <p:sldId id="324" r:id="rId32"/>
    <p:sldId id="307" r:id="rId33"/>
    <p:sldId id="325" r:id="rId34"/>
    <p:sldId id="309" r:id="rId3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95240EA-6E21-4C0C-B96A-D870246B3AA8}">
          <p14:sldIdLst>
            <p14:sldId id="261"/>
            <p14:sldId id="256"/>
            <p14:sldId id="310"/>
            <p14:sldId id="260"/>
            <p14:sldId id="311"/>
            <p14:sldId id="259"/>
            <p14:sldId id="312"/>
            <p14:sldId id="313"/>
            <p14:sldId id="314"/>
            <p14:sldId id="315"/>
            <p14:sldId id="264"/>
            <p14:sldId id="257"/>
            <p14:sldId id="327"/>
            <p14:sldId id="328"/>
            <p14:sldId id="329"/>
            <p14:sldId id="331"/>
            <p14:sldId id="332"/>
            <p14:sldId id="268"/>
            <p14:sldId id="323"/>
            <p14:sldId id="298"/>
            <p14:sldId id="330"/>
            <p14:sldId id="333"/>
            <p14:sldId id="324"/>
            <p14:sldId id="307"/>
            <p14:sldId id="325"/>
            <p14:sldId id="30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BEBEBE"/>
    <a:srgbClr val="8A8A8A"/>
    <a:srgbClr val="0C7357"/>
    <a:srgbClr val="B4B4B4"/>
    <a:srgbClr val="5F5F5F"/>
    <a:srgbClr val="3D3D3D"/>
    <a:srgbClr val="107357"/>
    <a:srgbClr val="336600"/>
    <a:srgbClr val="0F7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04" autoAdjust="0"/>
    <p:restoredTop sz="88790" autoAdjust="0"/>
  </p:normalViewPr>
  <p:slideViewPr>
    <p:cSldViewPr>
      <p:cViewPr>
        <p:scale>
          <a:sx n="81" d="100"/>
          <a:sy n="81" d="100"/>
        </p:scale>
        <p:origin x="-234" y="2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272"/>
    </p:cViewPr>
  </p:sorter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2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1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3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8D73B7-3CE8-460B-8E0D-A590ACBD450C}" type="datetimeFigureOut">
              <a:rPr lang="ar-SA" smtClean="0"/>
              <a:t>23/08/1438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AA301E6-7668-4F42-BC2B-C084F65863C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876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91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472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07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1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7" name="Rectangle 16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9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1098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612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917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0432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330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0771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170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889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6505-69FF-4EBA-9472-C46982816EFC}" type="datetimeFigureOut">
              <a:rPr lang="ar-SA" smtClean="0"/>
              <a:t>23/08/1438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DC5-FA98-41B6-AF20-8AFDC25ED7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7817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566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773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6505-69FF-4EBA-9472-C46982816EFC}" type="datetimeFigureOut">
              <a:rPr lang="ar-SA" smtClean="0"/>
              <a:t>23/08/1438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DC5-FA98-41B6-AF20-8AFDC25ED7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590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6505-69FF-4EBA-9472-C46982816EFC}" type="datetimeFigureOut">
              <a:rPr lang="ar-SA" smtClean="0"/>
              <a:t>23/08/1438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271ADC5-FA98-41B6-AF20-8AFDC25ED7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6002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4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3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52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2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8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91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9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FEE5F-65BB-4268-AC17-D19CED90FB82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6" name="Group 35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37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39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3" name="Rectangle 42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60320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1.xml"/><Relationship Id="rId7" Type="http://schemas.openxmlformats.org/officeDocument/2006/relationships/image" Target="../media/image2.png"/><Relationship Id="rId2" Type="http://schemas.openxmlformats.org/officeDocument/2006/relationships/customXml" Target="../../customXml/item3.xml"/><Relationship Id="rId1" Type="http://schemas.openxmlformats.org/officeDocument/2006/relationships/customXml" Target="../../customXml/item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2.xml"/><Relationship Id="rId4" Type="http://schemas.openxmlformats.org/officeDocument/2006/relationships/customXml" Target="../../customXml/item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customXml" Target="../../customXml/item4.xml"/><Relationship Id="rId1" Type="http://schemas.openxmlformats.org/officeDocument/2006/relationships/customXml" Target="../../customXml/item5.xml"/><Relationship Id="rId6" Type="http://schemas.openxmlformats.org/officeDocument/2006/relationships/image" Target="../media/image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sciencedirect.com/science/article/pii/S1319157816300416#gr1" TargetMode="Externa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15880" y="4303455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4800000"/>
              </a:lightRig>
            </a:scene3d>
            <a:sp3d extrusionH="260350">
              <a:bevelT w="0" h="88900"/>
              <a:bevelB w="133350" h="171450"/>
            </a:sp3d>
          </a:bodyPr>
          <a:lstStyle/>
          <a:p>
            <a:pPr algn="l"/>
            <a:r>
              <a:rPr lang="en-US" sz="2000" b="1" dirty="0" smtClean="0">
                <a:solidFill>
                  <a:srgbClr val="00206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Prepared By :</a:t>
            </a:r>
          </a:p>
          <a:p>
            <a:pPr algn="l" rtl="0"/>
            <a:r>
              <a:rPr lang="en-US" sz="2000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Hulwa Amjad         Rudab Naser</a:t>
            </a:r>
          </a:p>
          <a:p>
            <a:pPr lvl="3" algn="l"/>
            <a:endParaRPr lang="en-US" sz="2000" dirty="0" smtClean="0">
              <a:solidFill>
                <a:srgbClr val="5F5F5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algn="l"/>
            <a:r>
              <a:rPr lang="en-US" sz="2000" b="1" dirty="0" smtClean="0">
                <a:solidFill>
                  <a:srgbClr val="00206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Supervisor : 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  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Dr.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Hanal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abu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zant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Dr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Haya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Sammaneh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</a:t>
            </a:r>
          </a:p>
          <a:p>
            <a:pPr lvl="3" algn="l"/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lvl="3" algn="l"/>
            <a:r>
              <a:rPr lang="en-US" sz="2000" dirty="0" smtClean="0">
                <a:solidFill>
                  <a:srgbClr val="107357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	</a:t>
            </a:r>
          </a:p>
          <a:p>
            <a:pPr algn="l"/>
            <a:endParaRPr lang="en-US" sz="2000" dirty="0">
              <a:solidFill>
                <a:srgbClr val="107357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14010" y="260649"/>
            <a:ext cx="48024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n w="10541" cmpd="sng">
                  <a:solidFill>
                    <a:srgbClr val="808080"/>
                  </a:solidFill>
                  <a:prstDash val="solid"/>
                </a:ln>
                <a:solidFill>
                  <a:srgbClr val="002060"/>
                </a:solidFill>
                <a:latin typeface="+mj-lt"/>
              </a:rPr>
              <a:t>Graduation </a:t>
            </a:r>
            <a:r>
              <a:rPr lang="en-US" sz="3600" b="1" dirty="0" smtClean="0">
                <a:ln w="10541" cmpd="sng">
                  <a:solidFill>
                    <a:srgbClr val="808080"/>
                  </a:solidFill>
                  <a:prstDash val="solid"/>
                </a:ln>
                <a:solidFill>
                  <a:srgbClr val="002060"/>
                </a:solidFill>
                <a:latin typeface="+mj-lt"/>
              </a:rPr>
              <a:t>Project</a:t>
            </a:r>
          </a:p>
          <a:p>
            <a:pPr lvl="0" algn="ctr"/>
            <a:r>
              <a:rPr lang="en-US" sz="3600" b="1" cap="all" dirty="0">
                <a:ln w="9000" cmpd="sng">
                  <a:solidFill>
                    <a:srgbClr val="03506C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3506C">
                        <a:shade val="20000"/>
                        <a:satMod val="245000"/>
                      </a:srgbClr>
                    </a:gs>
                    <a:gs pos="43000">
                      <a:srgbClr val="03506C">
                        <a:satMod val="255000"/>
                      </a:srgbClr>
                    </a:gs>
                    <a:gs pos="48000">
                      <a:srgbClr val="03506C">
                        <a:shade val="85000"/>
                        <a:satMod val="255000"/>
                      </a:srgbClr>
                    </a:gs>
                    <a:gs pos="100000">
                      <a:srgbClr val="03506C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Money Reader</a:t>
            </a:r>
          </a:p>
          <a:p>
            <a:r>
              <a:rPr lang="en-US" sz="3600" b="1" dirty="0" smtClean="0">
                <a:ln w="10541" cmpd="sng">
                  <a:solidFill>
                    <a:srgbClr val="808080"/>
                  </a:solidFill>
                  <a:prstDash val="solid"/>
                </a:ln>
                <a:solidFill>
                  <a:srgbClr val="002060"/>
                </a:solidFill>
                <a:latin typeface="+mj-lt"/>
              </a:rPr>
              <a:t> </a:t>
            </a:r>
            <a:endParaRPr lang="en-US" sz="3600" b="1" dirty="0" smtClean="0">
              <a:ln w="10541" cmpd="sng">
                <a:solidFill>
                  <a:srgbClr val="808080"/>
                </a:solidFill>
                <a:prstDash val="solid"/>
              </a:ln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5" name="Picture 2" descr="C:\Users\t-dantay\Documents\First24\arrowsimple1.png"/>
          <p:cNvPicPr>
            <a:picLocks noChangeAspect="1" noChangeArrowheads="1"/>
          </p:cNvPicPr>
          <p:nvPr>
            <p:custDataLst>
              <p:custData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184" y="4725144"/>
            <a:ext cx="128016" cy="1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t-dantay\Documents\First24\arrowsimple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994" y="4725144"/>
            <a:ext cx="128016" cy="1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t-dantay\Documents\First24\arrowsimple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994" y="5663556"/>
            <a:ext cx="128016" cy="1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t-dantay\Documents\First24\arrowsimple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268" y="5663556"/>
            <a:ext cx="128016" cy="1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in8\AndroidStudioProjects\Myapp4\Myapp2\app\src\main\res\drawable\money_exchang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1784886"/>
            <a:ext cx="2461809" cy="246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8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-99392"/>
            <a:ext cx="3980359" cy="6857434"/>
          </a:xfrm>
          <a:prstGeom prst="rect">
            <a:avLst/>
          </a:prstGeom>
        </p:spPr>
      </p:pic>
      <p:sp>
        <p:nvSpPr>
          <p:cNvPr id="7" name="Content Placeholder 13"/>
          <p:cNvSpPr>
            <a:spLocks noGrp="1"/>
          </p:cNvSpPr>
          <p:nvPr>
            <p:ph idx="1"/>
          </p:nvPr>
        </p:nvSpPr>
        <p:spPr>
          <a:xfrm>
            <a:off x="-27414" y="3429000"/>
            <a:ext cx="4757995" cy="2808312"/>
          </a:xfrm>
        </p:spPr>
        <p:txBody>
          <a:bodyPr anchor="ctr">
            <a:norm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It provides a description about application and services that support for users.</a:t>
            </a:r>
            <a:endParaRPr lang="en-US" sz="2800" b="0" dirty="0" smtClean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263352" y="1268760"/>
            <a:ext cx="4176464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/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/>
              <a:t>   About</a:t>
            </a:r>
            <a:endParaRPr lang="ar-SA" dirty="0"/>
          </a:p>
        </p:txBody>
      </p:sp>
      <p:pic>
        <p:nvPicPr>
          <p:cNvPr id="9" name="Picture 8" descr="C:\Users\win8\AppData\Local\Microsoft\Windows\INetCache\Content.Word\Screenshot_2017-05-03-18-29-20-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8" y="836712"/>
            <a:ext cx="2880320" cy="5184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635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 Applications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56" y="0"/>
            <a:ext cx="3508935" cy="60452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38200" y="1854538"/>
            <a:ext cx="6121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/>
              <a:t>Our application consists of </a:t>
            </a:r>
            <a:r>
              <a:rPr lang="en-US" sz="2800" dirty="0" smtClean="0"/>
              <a:t>2 </a:t>
            </a:r>
            <a:r>
              <a:rPr lang="en-US" sz="2800" dirty="0"/>
              <a:t>sub </a:t>
            </a:r>
            <a:endParaRPr lang="en-US" sz="2800" dirty="0" smtClean="0"/>
          </a:p>
          <a:p>
            <a:pPr algn="l"/>
            <a:r>
              <a:rPr lang="en-US" sz="2800" dirty="0" smtClean="0"/>
              <a:t>Applications.</a:t>
            </a:r>
            <a:endParaRPr lang="ar-SA" sz="2800" dirty="0" smtClean="0"/>
          </a:p>
          <a:p>
            <a:pPr algn="l"/>
            <a:endParaRPr lang="en-US" sz="2800" dirty="0"/>
          </a:p>
          <a:p>
            <a:pPr algn="l"/>
            <a:r>
              <a:rPr lang="en-US" sz="2800" dirty="0" smtClean="0"/>
              <a:t>        Money Reader.</a:t>
            </a:r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    Currency </a:t>
            </a:r>
            <a:r>
              <a:rPr lang="en-US" sz="2800" dirty="0" smtClean="0"/>
              <a:t>Conversion.</a:t>
            </a:r>
            <a:endParaRPr lang="en-US" sz="2800" dirty="0" smtClean="0"/>
          </a:p>
          <a:p>
            <a:pPr algn="l"/>
            <a:r>
              <a:rPr lang="en-US" sz="2800" dirty="0" smtClean="0">
                <a:solidFill>
                  <a:srgbClr val="8A8A8A"/>
                </a:solidFill>
              </a:rPr>
              <a:t>   </a:t>
            </a:r>
            <a:r>
              <a:rPr lang="ar-SA" sz="2800" dirty="0" smtClean="0">
                <a:solidFill>
                  <a:srgbClr val="8A8A8A"/>
                </a:solidFill>
              </a:rPr>
              <a:t> </a:t>
            </a:r>
            <a:r>
              <a:rPr lang="en-US" sz="2800" dirty="0" smtClean="0">
                <a:solidFill>
                  <a:srgbClr val="8A8A8A"/>
                </a:solidFill>
              </a:rPr>
              <a:t>           </a:t>
            </a:r>
            <a:endParaRPr lang="en-US" sz="2800" dirty="0">
              <a:solidFill>
                <a:srgbClr val="8A8A8A"/>
              </a:solidFill>
            </a:endParaRPr>
          </a:p>
          <a:p>
            <a:pPr algn="l"/>
            <a:endParaRPr lang="en-US" sz="2800" dirty="0">
              <a:solidFill>
                <a:srgbClr val="8A8A8A"/>
              </a:solidFill>
            </a:endParaRPr>
          </a:p>
          <a:p>
            <a:pPr algn="l"/>
            <a:endParaRPr lang="en-US" sz="2800" dirty="0" smtClean="0">
              <a:solidFill>
                <a:srgbClr val="8A8A8A"/>
              </a:solidFill>
            </a:endParaRPr>
          </a:p>
          <a:p>
            <a:pPr algn="l"/>
            <a:endParaRPr lang="en-US" sz="2800" dirty="0" smtClean="0">
              <a:solidFill>
                <a:srgbClr val="8A8A8A"/>
              </a:solidFill>
            </a:endParaRPr>
          </a:p>
        </p:txBody>
      </p:sp>
      <p:pic>
        <p:nvPicPr>
          <p:cNvPr id="6" name="Picture 5" descr="C:\Users\win8\AppData\Local\Microsoft\Windows\INetCache\Content.Word\Screenshot_2017-05-03-18-29-13-1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04" y="836712"/>
            <a:ext cx="2592288" cy="44644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 descr="C:\Users\t-dantay\Documents\First24\arrowsimple1.png"/>
          <p:cNvPicPr>
            <a:picLocks noChangeAspect="1" noChangeArrowheads="1"/>
          </p:cNvPicPr>
          <p:nvPr>
            <p:custDataLst>
              <p:custData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464" y="3233592"/>
            <a:ext cx="339424" cy="33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t-dantay\Documents\First24\arrowsimple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464" y="3742434"/>
            <a:ext cx="339424" cy="33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73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8" y="637282"/>
            <a:ext cx="4176464" cy="1224136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</a:t>
            </a:r>
            <a:r>
              <a:rPr lang="en-US" sz="2800" b="1" dirty="0" smtClean="0">
                <a:solidFill>
                  <a:schemeClr val="bg1"/>
                </a:solidFill>
              </a:rPr>
              <a:t>Money Reader</a:t>
            </a:r>
            <a:endParaRPr lang="ar-SA" sz="2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13"/>
          <p:cNvSpPr>
            <a:spLocks noGrp="1"/>
          </p:cNvSpPr>
          <p:nvPr>
            <p:ph idx="1"/>
          </p:nvPr>
        </p:nvSpPr>
        <p:spPr>
          <a:xfrm>
            <a:off x="119336" y="2492896"/>
            <a:ext cx="4320480" cy="3312368"/>
          </a:xfrm>
        </p:spPr>
        <p:txBody>
          <a:bodyPr anchor="ctr">
            <a:normAutofit/>
          </a:bodyPr>
          <a:lstStyle/>
          <a:p>
            <a:pPr marL="0" indent="0" algn="l">
              <a:lnSpc>
                <a:spcPct val="150000"/>
              </a:lnSpc>
              <a:buClrTx/>
              <a:buNone/>
            </a:pPr>
            <a:r>
              <a:rPr lang="en-US" sz="2800" b="0" dirty="0" smtClean="0">
                <a:solidFill>
                  <a:schemeClr val="bg1"/>
                </a:solidFill>
              </a:rPr>
              <a:t>Recognize the </a:t>
            </a:r>
            <a:r>
              <a:rPr lang="en-US" sz="2800" b="0" dirty="0">
                <a:solidFill>
                  <a:schemeClr val="bg1"/>
                </a:solidFill>
              </a:rPr>
              <a:t>values of different </a:t>
            </a:r>
            <a:r>
              <a:rPr lang="en-US" sz="2800" b="0" dirty="0" smtClean="0">
                <a:solidFill>
                  <a:schemeClr val="bg1"/>
                </a:solidFill>
              </a:rPr>
              <a:t>bills.</a:t>
            </a:r>
          </a:p>
          <a:p>
            <a:pPr marL="0" indent="0" algn="l">
              <a:lnSpc>
                <a:spcPct val="150000"/>
              </a:lnSpc>
              <a:buClrTx/>
              <a:buNone/>
            </a:pPr>
            <a:r>
              <a:rPr lang="en-US" sz="2800" dirty="0">
                <a:solidFill>
                  <a:schemeClr val="bg1"/>
                </a:solidFill>
              </a:rPr>
              <a:t>Dollar , Shekel  , </a:t>
            </a:r>
            <a:r>
              <a:rPr lang="en-US" sz="2800" dirty="0" smtClean="0">
                <a:solidFill>
                  <a:schemeClr val="bg1"/>
                </a:solidFill>
              </a:rPr>
              <a:t>Dinar and euro</a:t>
            </a:r>
            <a:endParaRPr lang="en-US" sz="2800" dirty="0">
              <a:solidFill>
                <a:schemeClr val="bg1"/>
              </a:solidFill>
            </a:endParaRPr>
          </a:p>
          <a:p>
            <a:pPr marL="0" indent="0">
              <a:lnSpc>
                <a:spcPct val="150000"/>
              </a:lnSpc>
              <a:buClrTx/>
              <a:buNone/>
            </a:pPr>
            <a:endParaRPr lang="en-US" sz="2800" b="0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260648"/>
            <a:ext cx="3767016" cy="63758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500" y="1124745"/>
            <a:ext cx="2782208" cy="482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8" y="637282"/>
            <a:ext cx="4176464" cy="1224136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</a:t>
            </a:r>
            <a:r>
              <a:rPr lang="en-US" sz="2800" b="1" dirty="0" smtClean="0">
                <a:solidFill>
                  <a:schemeClr val="bg1"/>
                </a:solidFill>
              </a:rPr>
              <a:t>Money Reader</a:t>
            </a:r>
            <a:endParaRPr lang="ar-SA" sz="2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13"/>
          <p:cNvSpPr>
            <a:spLocks noGrp="1"/>
          </p:cNvSpPr>
          <p:nvPr>
            <p:ph idx="1"/>
          </p:nvPr>
        </p:nvSpPr>
        <p:spPr>
          <a:xfrm>
            <a:off x="119336" y="2492896"/>
            <a:ext cx="4320480" cy="3312368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ClrTx/>
            </a:pPr>
            <a:r>
              <a:rPr lang="en-US" sz="2800" b="0" dirty="0" smtClean="0">
                <a:solidFill>
                  <a:schemeClr val="bg1"/>
                </a:solidFill>
              </a:rPr>
              <a:t>Recognize the values of different bills.</a:t>
            </a:r>
          </a:p>
          <a:p>
            <a:pPr>
              <a:lnSpc>
                <a:spcPct val="150000"/>
              </a:lnSpc>
              <a:buClrTx/>
            </a:pPr>
            <a:r>
              <a:rPr lang="en-US" sz="2800" dirty="0" smtClean="0">
                <a:solidFill>
                  <a:schemeClr val="bg1"/>
                </a:solidFill>
              </a:rPr>
              <a:t>Dollar , Shekel  , Dinner, euro</a:t>
            </a:r>
          </a:p>
          <a:p>
            <a:pPr marL="0" indent="0">
              <a:lnSpc>
                <a:spcPct val="150000"/>
              </a:lnSpc>
              <a:buClrTx/>
              <a:buNone/>
            </a:pPr>
            <a:endParaRPr lang="en-US" sz="2800" b="0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260648"/>
            <a:ext cx="3767016" cy="63758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500" y="1124745"/>
            <a:ext cx="2782208" cy="48245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741" y="1124745"/>
            <a:ext cx="2841726" cy="485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33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8" y="637282"/>
            <a:ext cx="4176464" cy="1224136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</a:t>
            </a:r>
            <a:r>
              <a:rPr lang="en-US" sz="2800" b="1" dirty="0" smtClean="0">
                <a:solidFill>
                  <a:schemeClr val="bg1"/>
                </a:solidFill>
              </a:rPr>
              <a:t>Money Reader</a:t>
            </a:r>
            <a:endParaRPr lang="ar-SA" sz="2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13"/>
          <p:cNvSpPr>
            <a:spLocks noGrp="1"/>
          </p:cNvSpPr>
          <p:nvPr>
            <p:ph idx="1"/>
          </p:nvPr>
        </p:nvSpPr>
        <p:spPr>
          <a:xfrm>
            <a:off x="119336" y="2492896"/>
            <a:ext cx="4320480" cy="3312368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ClrTx/>
            </a:pPr>
            <a:r>
              <a:rPr lang="en-US" sz="2800" b="0" dirty="0" smtClean="0">
                <a:solidFill>
                  <a:schemeClr val="bg1"/>
                </a:solidFill>
              </a:rPr>
              <a:t>Recognize the </a:t>
            </a:r>
            <a:r>
              <a:rPr lang="en-US" sz="2800" b="0" dirty="0">
                <a:solidFill>
                  <a:schemeClr val="bg1"/>
                </a:solidFill>
              </a:rPr>
              <a:t>values of different </a:t>
            </a:r>
            <a:r>
              <a:rPr lang="en-US" sz="2800" b="0" dirty="0" smtClean="0">
                <a:solidFill>
                  <a:schemeClr val="bg1"/>
                </a:solidFill>
              </a:rPr>
              <a:t>bills.</a:t>
            </a:r>
          </a:p>
          <a:p>
            <a:pPr>
              <a:lnSpc>
                <a:spcPct val="150000"/>
              </a:lnSpc>
              <a:buClrTx/>
            </a:pPr>
            <a:r>
              <a:rPr lang="en-US" sz="2800" dirty="0">
                <a:solidFill>
                  <a:schemeClr val="bg1"/>
                </a:solidFill>
              </a:rPr>
              <a:t>Dollar , Shekel  , Dinner, euro</a:t>
            </a:r>
          </a:p>
          <a:p>
            <a:pPr marL="0" indent="0">
              <a:lnSpc>
                <a:spcPct val="150000"/>
              </a:lnSpc>
              <a:buClrTx/>
              <a:buNone/>
            </a:pPr>
            <a:endParaRPr lang="en-US" sz="2800" b="0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260648"/>
            <a:ext cx="3767016" cy="63758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500" y="1059275"/>
            <a:ext cx="2819964" cy="48900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598" y="1067429"/>
            <a:ext cx="2797866" cy="476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890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8" y="637282"/>
            <a:ext cx="4176464" cy="1224136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</a:t>
            </a:r>
            <a:r>
              <a:rPr lang="en-US" sz="2800" b="1" dirty="0" smtClean="0">
                <a:solidFill>
                  <a:schemeClr val="bg1"/>
                </a:solidFill>
              </a:rPr>
              <a:t>Money Reader</a:t>
            </a:r>
            <a:endParaRPr lang="ar-SA" sz="2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13"/>
          <p:cNvSpPr>
            <a:spLocks noGrp="1"/>
          </p:cNvSpPr>
          <p:nvPr>
            <p:ph idx="1"/>
          </p:nvPr>
        </p:nvSpPr>
        <p:spPr>
          <a:xfrm>
            <a:off x="119336" y="2492896"/>
            <a:ext cx="4320480" cy="3312368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ClrTx/>
            </a:pPr>
            <a:r>
              <a:rPr lang="en-US" sz="2800" b="0" dirty="0" smtClean="0">
                <a:solidFill>
                  <a:schemeClr val="bg1"/>
                </a:solidFill>
              </a:rPr>
              <a:t>Recognize the </a:t>
            </a:r>
            <a:r>
              <a:rPr lang="en-US" sz="2800" b="0" dirty="0">
                <a:solidFill>
                  <a:schemeClr val="bg1"/>
                </a:solidFill>
              </a:rPr>
              <a:t>values of different </a:t>
            </a:r>
            <a:r>
              <a:rPr lang="en-US" sz="2800" b="0" dirty="0" smtClean="0">
                <a:solidFill>
                  <a:schemeClr val="bg1"/>
                </a:solidFill>
              </a:rPr>
              <a:t>bills.</a:t>
            </a:r>
          </a:p>
          <a:p>
            <a:pPr>
              <a:lnSpc>
                <a:spcPct val="150000"/>
              </a:lnSpc>
              <a:buClrTx/>
            </a:pPr>
            <a:r>
              <a:rPr lang="en-US" sz="2800" dirty="0" smtClean="0">
                <a:solidFill>
                  <a:schemeClr val="bg1"/>
                </a:solidFill>
              </a:rPr>
              <a:t>Dollar , Shekel  , Dinner, euro</a:t>
            </a:r>
            <a:endParaRPr lang="en-US" sz="2800" b="0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260648"/>
            <a:ext cx="3767016" cy="63758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500" y="1124745"/>
            <a:ext cx="2782208" cy="48245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741" y="1124745"/>
            <a:ext cx="2841726" cy="48541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776" y="1119911"/>
            <a:ext cx="2869655" cy="489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82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8" y="637282"/>
            <a:ext cx="4176464" cy="1224136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</a:t>
            </a:r>
            <a:r>
              <a:rPr lang="en-US" sz="2800" b="1" dirty="0" smtClean="0">
                <a:solidFill>
                  <a:schemeClr val="bg1"/>
                </a:solidFill>
              </a:rPr>
              <a:t>Money Reader</a:t>
            </a:r>
            <a:endParaRPr lang="ar-SA" sz="2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13"/>
          <p:cNvSpPr>
            <a:spLocks noGrp="1"/>
          </p:cNvSpPr>
          <p:nvPr>
            <p:ph idx="1"/>
          </p:nvPr>
        </p:nvSpPr>
        <p:spPr>
          <a:xfrm>
            <a:off x="119336" y="2492896"/>
            <a:ext cx="4320480" cy="3312368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ClrTx/>
            </a:pPr>
            <a:r>
              <a:rPr lang="en-US" sz="2800" b="0" dirty="0" smtClean="0">
                <a:solidFill>
                  <a:schemeClr val="bg1"/>
                </a:solidFill>
              </a:rPr>
              <a:t>Recognize the </a:t>
            </a:r>
            <a:r>
              <a:rPr lang="en-US" sz="2800" b="0" dirty="0">
                <a:solidFill>
                  <a:schemeClr val="bg1"/>
                </a:solidFill>
              </a:rPr>
              <a:t>values of different </a:t>
            </a:r>
            <a:r>
              <a:rPr lang="en-US" sz="2800" b="0" dirty="0" smtClean="0">
                <a:solidFill>
                  <a:schemeClr val="bg1"/>
                </a:solidFill>
              </a:rPr>
              <a:t>bills.</a:t>
            </a:r>
          </a:p>
          <a:p>
            <a:pPr>
              <a:lnSpc>
                <a:spcPct val="150000"/>
              </a:lnSpc>
              <a:buClrTx/>
            </a:pPr>
            <a:r>
              <a:rPr lang="en-US" sz="2800" dirty="0" smtClean="0">
                <a:solidFill>
                  <a:schemeClr val="bg1"/>
                </a:solidFill>
              </a:rPr>
              <a:t>Dollar , Shekel  , Dinner, euro</a:t>
            </a:r>
            <a:endParaRPr lang="en-US" sz="2800" b="0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260648"/>
            <a:ext cx="3767016" cy="63758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500" y="1124745"/>
            <a:ext cx="2782208" cy="48245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741" y="1124745"/>
            <a:ext cx="2841726" cy="48541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776" y="1119911"/>
            <a:ext cx="2869655" cy="48931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741" y="1119911"/>
            <a:ext cx="2855690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16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8" y="637282"/>
            <a:ext cx="4176464" cy="1224136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   </a:t>
            </a:r>
            <a:r>
              <a:rPr lang="en-US" sz="2800" b="1" dirty="0" smtClean="0">
                <a:solidFill>
                  <a:schemeClr val="bg1"/>
                </a:solidFill>
              </a:rPr>
              <a:t>Money Reader</a:t>
            </a:r>
            <a:endParaRPr lang="ar-SA" sz="2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13"/>
          <p:cNvSpPr>
            <a:spLocks noGrp="1"/>
          </p:cNvSpPr>
          <p:nvPr>
            <p:ph idx="1"/>
          </p:nvPr>
        </p:nvSpPr>
        <p:spPr>
          <a:xfrm>
            <a:off x="119336" y="2492896"/>
            <a:ext cx="4320480" cy="3312368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ClrTx/>
            </a:pPr>
            <a:r>
              <a:rPr lang="en-US" sz="2800" b="0" dirty="0" smtClean="0">
                <a:solidFill>
                  <a:schemeClr val="bg1"/>
                </a:solidFill>
              </a:rPr>
              <a:t>Recognize the </a:t>
            </a:r>
            <a:r>
              <a:rPr lang="en-US" sz="2800" b="0" dirty="0">
                <a:solidFill>
                  <a:schemeClr val="bg1"/>
                </a:solidFill>
              </a:rPr>
              <a:t>values of different </a:t>
            </a:r>
            <a:r>
              <a:rPr lang="en-US" sz="2800" b="0" dirty="0" smtClean="0">
                <a:solidFill>
                  <a:schemeClr val="bg1"/>
                </a:solidFill>
              </a:rPr>
              <a:t>bills.</a:t>
            </a:r>
          </a:p>
          <a:p>
            <a:pPr>
              <a:lnSpc>
                <a:spcPct val="150000"/>
              </a:lnSpc>
              <a:buClrTx/>
            </a:pPr>
            <a:r>
              <a:rPr lang="en-US" sz="2800" dirty="0" smtClean="0">
                <a:solidFill>
                  <a:schemeClr val="bg1"/>
                </a:solidFill>
              </a:rPr>
              <a:t>Dollar , Shekel  , Dinner, euro</a:t>
            </a:r>
            <a:endParaRPr lang="en-US" sz="2800" b="0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260648"/>
            <a:ext cx="3767016" cy="63758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500" y="1124745"/>
            <a:ext cx="2782208" cy="48245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741" y="1124745"/>
            <a:ext cx="2841726" cy="48541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776" y="1119911"/>
            <a:ext cx="2869655" cy="48931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741" y="1119911"/>
            <a:ext cx="2855690" cy="47251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777" y="1052737"/>
            <a:ext cx="2855690" cy="496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57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336" y="620688"/>
            <a:ext cx="4176464" cy="1008112"/>
          </a:xfrm>
        </p:spPr>
        <p:txBody>
          <a:bodyPr/>
          <a:lstStyle/>
          <a:p>
            <a:r>
              <a:rPr lang="en-US" sz="2800" b="1" dirty="0">
                <a:solidFill>
                  <a:schemeClr val="bg1"/>
                </a:solidFill>
              </a:rPr>
              <a:t>Currency Converting.</a:t>
            </a:r>
            <a:r>
              <a:rPr lang="en-US" dirty="0">
                <a:solidFill>
                  <a:srgbClr val="8A8A8A"/>
                </a:solidFill>
              </a:rPr>
              <a:t/>
            </a:r>
            <a:br>
              <a:rPr lang="en-US" dirty="0">
                <a:solidFill>
                  <a:srgbClr val="8A8A8A"/>
                </a:solidFill>
              </a:rPr>
            </a:br>
            <a:endParaRPr lang="ar-SA" dirty="0"/>
          </a:p>
        </p:txBody>
      </p:sp>
      <p:sp>
        <p:nvSpPr>
          <p:cNvPr id="9" name="Content Placeholder 11"/>
          <p:cNvSpPr>
            <a:spLocks noGrp="1"/>
          </p:cNvSpPr>
          <p:nvPr>
            <p:ph idx="1"/>
          </p:nvPr>
        </p:nvSpPr>
        <p:spPr>
          <a:xfrm>
            <a:off x="119336" y="2492896"/>
            <a:ext cx="4464496" cy="3384375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US" sz="3200" b="0" dirty="0" smtClean="0">
                <a:solidFill>
                  <a:schemeClr val="bg1"/>
                </a:solidFill>
              </a:rPr>
              <a:t>Convert between many currencies.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0"/>
            <a:ext cx="3865131" cy="6453336"/>
          </a:xfrm>
          <a:prstGeom prst="rect">
            <a:avLst/>
          </a:prstGeom>
        </p:spPr>
      </p:pic>
      <p:pic>
        <p:nvPicPr>
          <p:cNvPr id="12" name="Picture 11" descr="C:\Users\win8\AppData\Local\Microsoft\Windows\INetCache\Content.Word\Screenshot_2017-05-03-18-29-08-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908720"/>
            <a:ext cx="2808312" cy="4752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81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8200" y="1690688"/>
            <a:ext cx="10515600" cy="31778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What is </a:t>
            </a:r>
            <a:r>
              <a:rPr lang="en-US" b="0" dirty="0" smtClean="0">
                <a:solidFill>
                  <a:srgbClr val="BEBEBE"/>
                </a:solidFill>
              </a:rPr>
              <a:t>Money Reader </a:t>
            </a:r>
            <a:r>
              <a:rPr lang="en-US" b="0" dirty="0" smtClean="0">
                <a:solidFill>
                  <a:srgbClr val="BEBEBE"/>
                </a:solidFill>
              </a:rPr>
              <a:t>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Motivation, objective.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Implementation.</a:t>
            </a:r>
            <a:endParaRPr lang="en-US" b="0" dirty="0" smtClean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Programming techniques</a:t>
            </a:r>
            <a:r>
              <a:rPr lang="en-US" b="0" dirty="0" smtClean="0">
                <a:solidFill>
                  <a:srgbClr val="808080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74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4311" y="1556792"/>
            <a:ext cx="10515600" cy="3609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tx1"/>
                </a:solidFill>
              </a:rPr>
              <a:t>What is </a:t>
            </a:r>
            <a:r>
              <a:rPr lang="en-US" b="0" dirty="0" smtClean="0">
                <a:solidFill>
                  <a:schemeClr val="tx1"/>
                </a:solidFill>
              </a:rPr>
              <a:t>Money Reader</a:t>
            </a:r>
            <a:r>
              <a:rPr lang="en-US" b="0" dirty="0" smtClean="0">
                <a:solidFill>
                  <a:schemeClr val="tx1"/>
                </a:solidFill>
              </a:rPr>
              <a:t>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tx1"/>
                </a:solidFill>
              </a:rPr>
              <a:t>Motivation, objectives.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</a:rPr>
              <a:t>Implementation.</a:t>
            </a:r>
            <a:endParaRPr lang="en-US" b="0" dirty="0" smtClean="0">
              <a:solidFill>
                <a:schemeClr val="tx1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tx1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tx1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tx1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9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pPr marL="742950" indent="-74295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Text-To-Speech Synthesizer 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824290" y="2132856"/>
            <a:ext cx="10515600" cy="1603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808080"/>
              </a:solidFill>
              <a:cs typeface="Times New Roman" pitchFamily="18" charset="0"/>
            </a:endParaRPr>
          </a:p>
          <a:p>
            <a:pPr algn="l">
              <a:lnSpc>
                <a:spcPct val="150000"/>
              </a:lnSpc>
              <a:buClrTx/>
            </a:pPr>
            <a:r>
              <a:rPr lang="en-US" sz="2800" dirty="0" smtClean="0">
                <a:solidFill>
                  <a:srgbClr val="808080"/>
                </a:solidFill>
                <a:cs typeface="Times New Roman" pitchFamily="18" charset="0"/>
              </a:rPr>
              <a:t>The Android platform includes a Text-to-Speech (TTS) capability which enables an Android device to "speak" text in various languages.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0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SIFT Algorithm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824290" y="2132856"/>
            <a:ext cx="10515600" cy="2160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808080"/>
              </a:solidFill>
              <a:cs typeface="Times New Roman" pitchFamily="18" charset="0"/>
            </a:endParaRPr>
          </a:p>
          <a:p>
            <a:pPr algn="l">
              <a:lnSpc>
                <a:spcPct val="150000"/>
              </a:lnSpc>
              <a:buClrTx/>
            </a:pPr>
            <a:r>
              <a:rPr lang="en-US" sz="2800" dirty="0"/>
              <a:t>Scale Invariant Feature Transform (SIFT) is an image descriptor for image-based matching and recognition </a:t>
            </a:r>
            <a:r>
              <a:rPr lang="en-US" sz="2800" dirty="0" smtClean="0"/>
              <a:t>, and it is mainly the basic algorithm that was used in this application</a:t>
            </a:r>
            <a:r>
              <a:rPr lang="en-US" sz="2800" dirty="0" smtClean="0">
                <a:solidFill>
                  <a:srgbClr val="808080"/>
                </a:solidFill>
                <a:cs typeface="Times New Roman" pitchFamily="18" charset="0"/>
              </a:rPr>
              <a:t>. </a:t>
            </a:r>
            <a:endParaRPr lang="en-US" sz="2800" dirty="0" smtClean="0">
              <a:solidFill>
                <a:srgbClr val="80808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5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flow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824290" y="2132856"/>
            <a:ext cx="10515600" cy="1603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80808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4" name="Picture 3" descr="Currency recognition system overview.">
            <a:hlinkClick r:id="rId2" tooltip="&quot;Currency recognition system overview.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2114550"/>
            <a:ext cx="9001000" cy="3834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732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767408" y="1690688"/>
            <a:ext cx="10515600" cy="2889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What is MySmartEye 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Motivation, objective.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Implementation.</a:t>
            </a:r>
            <a:endParaRPr lang="en-US" b="0" dirty="0" smtClean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69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838200" y="476672"/>
            <a:ext cx="11162456" cy="5700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r>
              <a:rPr lang="en-US" sz="4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</a:t>
            </a:r>
            <a:r>
              <a:rPr lang="en-US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uture </a:t>
            </a:r>
            <a:r>
              <a:rPr lang="en-US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work</a:t>
            </a: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457200" indent="-457200" algn="l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dirty="0" smtClean="0">
                <a:solidFill>
                  <a:srgbClr val="808080"/>
                </a:solidFill>
              </a:rPr>
              <a:t>Improve </a:t>
            </a:r>
            <a:r>
              <a:rPr lang="en-US" dirty="0">
                <a:solidFill>
                  <a:srgbClr val="808080"/>
                </a:solidFill>
              </a:rPr>
              <a:t>the </a:t>
            </a:r>
            <a:r>
              <a:rPr lang="en-US" dirty="0" smtClean="0">
                <a:solidFill>
                  <a:srgbClr val="808080"/>
                </a:solidFill>
              </a:rPr>
              <a:t>moneyReader App to </a:t>
            </a:r>
            <a:r>
              <a:rPr lang="en-US" dirty="0">
                <a:solidFill>
                  <a:srgbClr val="808080"/>
                </a:solidFill>
              </a:rPr>
              <a:t>get more accurate results and to </a:t>
            </a:r>
            <a:r>
              <a:rPr lang="en-US" dirty="0" smtClean="0">
                <a:solidFill>
                  <a:srgbClr val="808080"/>
                </a:solidFill>
              </a:rPr>
              <a:t>be able </a:t>
            </a:r>
            <a:r>
              <a:rPr lang="en-US" dirty="0">
                <a:solidFill>
                  <a:srgbClr val="808080"/>
                </a:solidFill>
              </a:rPr>
              <a:t>to </a:t>
            </a:r>
            <a:r>
              <a:rPr lang="en-US" dirty="0" smtClean="0">
                <a:solidFill>
                  <a:srgbClr val="808080"/>
                </a:solidFill>
              </a:rPr>
              <a:t>recognize </a:t>
            </a:r>
            <a:r>
              <a:rPr lang="en-US" dirty="0">
                <a:solidFill>
                  <a:srgbClr val="808080"/>
                </a:solidFill>
              </a:rPr>
              <a:t>more than one </a:t>
            </a:r>
            <a:r>
              <a:rPr lang="en-US" dirty="0" smtClean="0">
                <a:solidFill>
                  <a:srgbClr val="808080"/>
                </a:solidFill>
              </a:rPr>
              <a:t>bill at the </a:t>
            </a:r>
            <a:r>
              <a:rPr lang="en-US" dirty="0">
                <a:solidFill>
                  <a:srgbClr val="808080"/>
                </a:solidFill>
              </a:rPr>
              <a:t>same </a:t>
            </a:r>
            <a:r>
              <a:rPr lang="en-US" dirty="0" smtClean="0">
                <a:solidFill>
                  <a:srgbClr val="808080"/>
                </a:solidFill>
              </a:rPr>
              <a:t>image.</a:t>
            </a:r>
          </a:p>
          <a:p>
            <a:pPr marL="457200" indent="-457200" algn="l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dirty="0" smtClean="0">
                <a:solidFill>
                  <a:srgbClr val="808080"/>
                </a:solidFill>
              </a:rPr>
              <a:t>Improve the moneyReader App to recognize coins. </a:t>
            </a:r>
          </a:p>
          <a:p>
            <a:pPr marL="457200" indent="-457200" algn="l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dirty="0" smtClean="0">
                <a:solidFill>
                  <a:srgbClr val="808080"/>
                </a:solidFill>
              </a:rPr>
              <a:t>Increasing processing speed by adding a neural network</a:t>
            </a:r>
            <a:r>
              <a:rPr lang="en-US" dirty="0" smtClean="0">
                <a:solidFill>
                  <a:srgbClr val="808080"/>
                </a:solidFill>
              </a:rPr>
              <a:t>.</a:t>
            </a:r>
            <a:endParaRPr lang="en-US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5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487488" y="1690688"/>
            <a:ext cx="10515600" cy="2889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What is </a:t>
            </a:r>
            <a:r>
              <a:rPr lang="en-US" b="0" dirty="0" smtClean="0">
                <a:solidFill>
                  <a:srgbClr val="BEBEBE"/>
                </a:solidFill>
              </a:rPr>
              <a:t>Money Reader </a:t>
            </a:r>
            <a:r>
              <a:rPr lang="en-US" b="0" dirty="0" smtClean="0">
                <a:solidFill>
                  <a:srgbClr val="BEBEBE"/>
                </a:solidFill>
              </a:rPr>
              <a:t>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Motivation, objective.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Implementation.</a:t>
            </a:r>
            <a:endParaRPr lang="en-US" b="0" dirty="0" smtClean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55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91944" y="2852936"/>
            <a:ext cx="52565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66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95800" y="1565015"/>
            <a:ext cx="66967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>
                <a:solidFill>
                  <a:srgbClr val="8A8A8A"/>
                </a:solidFill>
                <a:cs typeface="MV Boli" pitchFamily="2" charset="0"/>
              </a:rPr>
              <a:t>Questions</a:t>
            </a:r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?</a:t>
            </a:r>
          </a:p>
          <a:p>
            <a:pPr algn="ctr"/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 </a:t>
            </a:r>
          </a:p>
          <a:p>
            <a:pPr algn="ctr"/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  Thank </a:t>
            </a:r>
            <a:r>
              <a:rPr lang="en-US" sz="6600" dirty="0">
                <a:solidFill>
                  <a:srgbClr val="8A8A8A"/>
                </a:solidFill>
                <a:cs typeface="MV Boli" pitchFamily="2" charset="0"/>
              </a:rPr>
              <a:t>you </a:t>
            </a:r>
          </a:p>
          <a:p>
            <a:pPr algn="ctr"/>
            <a:endParaRPr 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282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4311" y="1556792"/>
            <a:ext cx="10515600" cy="3609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What is </a:t>
            </a:r>
            <a:r>
              <a:rPr lang="en-US" dirty="0" smtClean="0">
                <a:solidFill>
                  <a:srgbClr val="002060"/>
                </a:solidFill>
              </a:rPr>
              <a:t>Money Reader </a:t>
            </a:r>
            <a:r>
              <a:rPr lang="en-US" dirty="0" smtClean="0">
                <a:solidFill>
                  <a:srgbClr val="002060"/>
                </a:solidFill>
              </a:rPr>
              <a:t>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Motivation, objectives.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Implementation.</a:t>
            </a:r>
            <a:endParaRPr lang="en-US" b="0" dirty="0" smtClean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23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MoneyReader ?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838200" y="1844824"/>
            <a:ext cx="10515600" cy="2755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457200" indent="-457200" algn="l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b="0" dirty="0" smtClean="0">
                <a:solidFill>
                  <a:schemeClr val="accent1"/>
                </a:solidFill>
              </a:rPr>
              <a:t>Android </a:t>
            </a:r>
            <a:r>
              <a:rPr lang="en-US" b="0" dirty="0">
                <a:solidFill>
                  <a:schemeClr val="accent1"/>
                </a:solidFill>
              </a:rPr>
              <a:t>Application that help users identifying different currencies.</a:t>
            </a:r>
          </a:p>
          <a:p>
            <a:pPr marL="457200" indent="-457200" algn="l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b="0" dirty="0">
                <a:solidFill>
                  <a:schemeClr val="accent1"/>
                </a:solidFill>
              </a:rPr>
              <a:t>Allow visually impaired people to recognize currencies using voice system .</a:t>
            </a:r>
          </a:p>
          <a:p>
            <a:pPr marL="457200" indent="-457200" algn="l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b="0" dirty="0">
                <a:solidFill>
                  <a:schemeClr val="accent1"/>
                </a:solidFill>
              </a:rPr>
              <a:t>Currency conversion feature to convert between different currencies. </a:t>
            </a:r>
          </a:p>
        </p:txBody>
      </p:sp>
    </p:spTree>
    <p:extLst>
      <p:ext uri="{BB962C8B-B14F-4D97-AF65-F5344CB8AC3E}">
        <p14:creationId xmlns:p14="http://schemas.microsoft.com/office/powerpoint/2010/main" val="46171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4311" y="1412776"/>
            <a:ext cx="10515600" cy="3753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What is MoneyReader 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Motivation, objectives.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98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556792"/>
            <a:ext cx="10515600" cy="3835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tx1"/>
                </a:solidFill>
              </a:rPr>
              <a:t>High percentage of the visually impaired world-wide and in Palestine.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tx1"/>
                </a:solidFill>
              </a:rPr>
              <a:t>The </a:t>
            </a:r>
            <a:r>
              <a:rPr lang="en-US" b="0" dirty="0">
                <a:solidFill>
                  <a:schemeClr val="tx1"/>
                </a:solidFill>
              </a:rPr>
              <a:t>Evolution of tourism</a:t>
            </a:r>
            <a:endParaRPr lang="en-US" b="0" dirty="0" smtClean="0">
              <a:solidFill>
                <a:schemeClr val="tx1"/>
              </a:solidFill>
            </a:endParaRPr>
          </a:p>
          <a:p>
            <a:pPr marL="800100" lvl="1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tx1"/>
                </a:solidFill>
              </a:rPr>
              <a:t>more difficult for people to deal </a:t>
            </a:r>
            <a:r>
              <a:rPr lang="en-US" dirty="0">
                <a:solidFill>
                  <a:schemeClr val="tx1"/>
                </a:solidFill>
              </a:rPr>
              <a:t>with currencies </a:t>
            </a:r>
            <a:r>
              <a:rPr lang="en-US" b="0" dirty="0" smtClean="0">
                <a:solidFill>
                  <a:schemeClr val="tx1"/>
                </a:solidFill>
              </a:rPr>
              <a:t>for each </a:t>
            </a:r>
            <a:r>
              <a:rPr lang="en-US" b="0" dirty="0" smtClean="0">
                <a:solidFill>
                  <a:schemeClr val="tx1"/>
                </a:solidFill>
              </a:rPr>
              <a:t>country and do conversion between them. </a:t>
            </a:r>
            <a:endParaRPr lang="en-US" b="0" dirty="0" smtClean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39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705882" y="1844824"/>
            <a:ext cx="10515600" cy="469064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r>
              <a:rPr lang="en-US" sz="5800" dirty="0" smtClean="0">
                <a:solidFill>
                  <a:srgbClr val="0070C0"/>
                </a:solidFill>
              </a:rPr>
              <a:t>Our application helps the ordinary and visually impaired people in three ways:  </a:t>
            </a:r>
          </a:p>
          <a:p>
            <a:pPr marL="1143000" indent="-11430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6200" b="0" dirty="0" smtClean="0">
                <a:solidFill>
                  <a:schemeClr val="tx1"/>
                </a:solidFill>
              </a:rPr>
              <a:t>Recognize the Bill by taking an image for it.</a:t>
            </a:r>
            <a:endParaRPr lang="en-US" sz="6200" b="0" dirty="0">
              <a:solidFill>
                <a:schemeClr val="tx1"/>
              </a:solidFill>
            </a:endParaRPr>
          </a:p>
          <a:p>
            <a:pPr marL="1143000" indent="-11430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6200" b="0" dirty="0" smtClean="0">
                <a:solidFill>
                  <a:schemeClr val="tx1"/>
                </a:solidFill>
              </a:rPr>
              <a:t>Speaks </a:t>
            </a:r>
            <a:r>
              <a:rPr lang="en-US" sz="6200" b="0" dirty="0">
                <a:solidFill>
                  <a:schemeClr val="tx1"/>
                </a:solidFill>
              </a:rPr>
              <a:t>out </a:t>
            </a:r>
            <a:r>
              <a:rPr lang="en-US" sz="6200" b="0" dirty="0" smtClean="0">
                <a:solidFill>
                  <a:schemeClr val="tx1"/>
                </a:solidFill>
              </a:rPr>
              <a:t>the value of the Bill.</a:t>
            </a:r>
            <a:endParaRPr lang="en-US" sz="6200" b="0" dirty="0">
              <a:solidFill>
                <a:schemeClr val="tx1"/>
              </a:solidFill>
            </a:endParaRPr>
          </a:p>
          <a:p>
            <a:pPr marL="1143000" indent="-11430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6200" b="0" dirty="0">
                <a:solidFill>
                  <a:schemeClr val="tx1"/>
                </a:solidFill>
              </a:rPr>
              <a:t>currency conversion.</a:t>
            </a:r>
            <a:endParaRPr lang="en-US" sz="6200" b="0" dirty="0" smtClean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116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4311" y="1556792"/>
            <a:ext cx="10515600" cy="3609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What is </a:t>
            </a:r>
            <a:r>
              <a:rPr lang="en-US" b="0" dirty="0" smtClean="0">
                <a:solidFill>
                  <a:srgbClr val="BEBEBE"/>
                </a:solidFill>
              </a:rPr>
              <a:t>Money Reader?</a:t>
            </a:r>
            <a:endParaRPr lang="en-US" b="0" dirty="0" smtClean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Motivation, objectives.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Implementation.</a:t>
            </a:r>
            <a:endParaRPr lang="en-US" dirty="0" smtClean="0">
              <a:solidFill>
                <a:srgbClr val="00206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83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95400" y="2492896"/>
            <a:ext cx="5500662" cy="1872208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2"/>
                </a:solidFill>
              </a:rPr>
              <a:t>MoneyReader</a:t>
            </a:r>
            <a:r>
              <a:rPr lang="ar-SA" sz="2800" b="1" dirty="0" smtClean="0">
                <a:solidFill>
                  <a:schemeClr val="bg2"/>
                </a:solidFill>
              </a:rPr>
              <a:t/>
            </a:r>
            <a:br>
              <a:rPr lang="ar-SA" sz="2800" b="1" dirty="0" smtClean="0">
                <a:solidFill>
                  <a:schemeClr val="bg2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/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main page</a:t>
            </a:r>
            <a:r>
              <a:rPr lang="en-US" b="1" dirty="0"/>
              <a:t/>
            </a:r>
            <a:br>
              <a:rPr lang="en-US" b="1" dirty="0"/>
            </a:br>
            <a:endParaRPr lang="ar-SA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-171400"/>
            <a:ext cx="3767016" cy="6375889"/>
          </a:xfrm>
          <a:prstGeom prst="rect">
            <a:avLst/>
          </a:prstGeom>
        </p:spPr>
      </p:pic>
      <p:pic>
        <p:nvPicPr>
          <p:cNvPr id="20" name="Picture 19" descr="C:\Users\win8\AppData\Local\Microsoft\Windows\INetCache\Content.Word\Screenshot_2017-05-03-18-28-20-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2" y="764704"/>
            <a:ext cx="2736304" cy="4752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087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_Office Mix">
  <a:themeElements>
    <a:clrScheme name="Custom 7">
      <a:dk1>
        <a:srgbClr val="107357"/>
      </a:dk1>
      <a:lt1>
        <a:sysClr val="window" lastClr="FFFFFF"/>
      </a:lt1>
      <a:dk2>
        <a:srgbClr val="107357"/>
      </a:dk2>
      <a:lt2>
        <a:srgbClr val="FCF5EF"/>
      </a:lt2>
      <a:accent1>
        <a:srgbClr val="107357"/>
      </a:accent1>
      <a:accent2>
        <a:srgbClr val="107357"/>
      </a:accent2>
      <a:accent3>
        <a:srgbClr val="107357"/>
      </a:accent3>
      <a:accent4>
        <a:srgbClr val="107357"/>
      </a:accent4>
      <a:accent5>
        <a:srgbClr val="107357"/>
      </a:accent5>
      <a:accent6>
        <a:srgbClr val="107357"/>
      </a:accent6>
      <a:hlink>
        <a:srgbClr val="107357"/>
      </a:hlink>
      <a:folHlink>
        <a:srgbClr val="107357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eate an Office Mix.potx" id="{4B7366DC-B74D-454D-9AF1-C5E1E2713A61}" vid="{D9FD2935-D4F2-4034-8F2D-E6786535C4FD}"/>
    </a:ext>
  </a:extLst>
</a:theme>
</file>

<file path=ppt/theme/theme2.xml><?xml version="1.0" encoding="utf-8"?>
<a:theme xmlns:a="http://schemas.openxmlformats.org/drawingml/2006/main" name="2_Office Mix">
  <a:themeElements>
    <a:clrScheme name="Custom 7">
      <a:dk1>
        <a:srgbClr val="107357"/>
      </a:dk1>
      <a:lt1>
        <a:sysClr val="window" lastClr="FFFFFF"/>
      </a:lt1>
      <a:dk2>
        <a:srgbClr val="107357"/>
      </a:dk2>
      <a:lt2>
        <a:srgbClr val="FCF5EF"/>
      </a:lt2>
      <a:accent1>
        <a:srgbClr val="107357"/>
      </a:accent1>
      <a:accent2>
        <a:srgbClr val="107357"/>
      </a:accent2>
      <a:accent3>
        <a:srgbClr val="107357"/>
      </a:accent3>
      <a:accent4>
        <a:srgbClr val="107357"/>
      </a:accent4>
      <a:accent5>
        <a:srgbClr val="107357"/>
      </a:accent5>
      <a:accent6>
        <a:srgbClr val="107357"/>
      </a:accent6>
      <a:hlink>
        <a:srgbClr val="107357"/>
      </a:hlink>
      <a:folHlink>
        <a:srgbClr val="107357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eate an Office Mix.potx" id="{4B7366DC-B74D-454D-9AF1-C5E1E2713A61}" vid="{D9FD2935-D4F2-4034-8F2D-E6786535C4FD}"/>
    </a:ext>
  </a:extLst>
</a:theme>
</file>

<file path=ppt/theme/theme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2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3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4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5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6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Props1.xml><?xml version="1.0" encoding="utf-8"?>
<ds:datastoreItem xmlns:ds="http://schemas.openxmlformats.org/officeDocument/2006/customXml" ds:itemID="{E0CBA2C8-0ED7-4C4E-BD2B-E2BE67A7D184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4CE2A611-FBAD-4E52-9FEC-E5181FECFDBC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2EBD7580-F235-4422-AC0C-4B392B0A59C9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FF505074-C2A8-4AAA-B706-BB0F398DA8F7}">
  <ds:schemaRefs>
    <ds:schemaRef ds:uri="http://schemas.microsoft.com/VisualStudio/2011/storyboarding/control"/>
  </ds:schemaRefs>
</ds:datastoreItem>
</file>

<file path=customXml/itemProps5.xml><?xml version="1.0" encoding="utf-8"?>
<ds:datastoreItem xmlns:ds="http://schemas.openxmlformats.org/officeDocument/2006/customXml" ds:itemID="{59217446-2A66-46EA-A153-75A41DB73989}">
  <ds:schemaRefs>
    <ds:schemaRef ds:uri="http://schemas.microsoft.com/VisualStudio/2011/storyboarding/control"/>
  </ds:schemaRefs>
</ds:datastoreItem>
</file>

<file path=customXml/itemProps6.xml><?xml version="1.0" encoding="utf-8"?>
<ds:datastoreItem xmlns:ds="http://schemas.openxmlformats.org/officeDocument/2006/customXml" ds:itemID="{4DA348B8-AE79-4F80-8494-5676076DA25B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3392</TotalTime>
  <Words>495</Words>
  <Application>Microsoft Office PowerPoint</Application>
  <PresentationFormat>Custom</PresentationFormat>
  <Paragraphs>118</Paragraphs>
  <Slides>26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1_Office Mix</vt:lpstr>
      <vt:lpstr>2_Office Mix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MoneyReader   main page </vt:lpstr>
      <vt:lpstr>PowerPoint Presentation</vt:lpstr>
      <vt:lpstr>PowerPoint Presentation</vt:lpstr>
      <vt:lpstr>              Money Reader</vt:lpstr>
      <vt:lpstr>              Money Reader</vt:lpstr>
      <vt:lpstr>              Money Reader</vt:lpstr>
      <vt:lpstr>              Money Reader</vt:lpstr>
      <vt:lpstr>              Money Reader</vt:lpstr>
      <vt:lpstr>              Money Reader</vt:lpstr>
      <vt:lpstr>Currency Converting.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BrailleType</dc:title>
  <dc:creator>Alaa</dc:creator>
  <dc:description>SMS</dc:description>
  <cp:lastModifiedBy>win8</cp:lastModifiedBy>
  <cp:revision>361</cp:revision>
  <dcterms:created xsi:type="dcterms:W3CDTF">2014-12-17T16:40:41Z</dcterms:created>
  <dcterms:modified xsi:type="dcterms:W3CDTF">2017-05-19T15:18:44Z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TC043863139991</vt:lpwstr>
  </property>
  <property fmtid="{D5CDD505-2E9C-101B-9397-08002B2CF9AE}" pid="3" name="Presentation">
    <vt:lpwstr>BrailleType</vt:lpwstr>
  </property>
  <property fmtid="{D5CDD505-2E9C-101B-9397-08002B2CF9AE}" pid="4" name="SlideDescription">
    <vt:lpwstr>SMS</vt:lpwstr>
  </property>
  <property fmtid="{D5CDD505-2E9C-101B-9397-08002B2CF9AE}" pid="5" name="Tfs.IsStoryboard">
    <vt:bool>true</vt:bool>
  </property>
</Properties>
</file>