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0" r:id="rId1"/>
  </p:sldMasterIdLst>
  <p:sldIdLst>
    <p:sldId id="256" r:id="rId2"/>
    <p:sldId id="257" r:id="rId3"/>
    <p:sldId id="258" r:id="rId4"/>
    <p:sldId id="259" r:id="rId5"/>
    <p:sldId id="262" r:id="rId6"/>
    <p:sldId id="264" r:id="rId7"/>
    <p:sldId id="267" r:id="rId8"/>
    <p:sldId id="268" r:id="rId9"/>
    <p:sldId id="269" r:id="rId10"/>
    <p:sldId id="270" r:id="rId11"/>
    <p:sldId id="273" r:id="rId12"/>
    <p:sldId id="274" r:id="rId13"/>
    <p:sldId id="275" r:id="rId14"/>
    <p:sldId id="279" r:id="rId15"/>
    <p:sldId id="272" r:id="rId16"/>
    <p:sldId id="266" r:id="rId17"/>
    <p:sldId id="260" r:id="rId18"/>
    <p:sldId id="263" r:id="rId19"/>
    <p:sldId id="280" r:id="rId20"/>
    <p:sldId id="281" r:id="rId21"/>
    <p:sldId id="282" r:id="rId22"/>
    <p:sldId id="283" r:id="rId23"/>
    <p:sldId id="284" r:id="rId24"/>
    <p:sldId id="277" r:id="rId25"/>
    <p:sldId id="278"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9C46486-DBFF-4D58-AD7B-EB632F5692E7}" type="datetimeFigureOut">
              <a:rPr lang="en-US" smtClean="0"/>
              <a:t>8/22/2022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0803FD-C2C2-4439-BF93-87F2860860F3}" type="slidenum">
              <a:rPr lang="en-US" smtClean="0"/>
              <a:t>‹#›</a:t>
            </a:fld>
            <a:endParaRPr lang="en-US"/>
          </a:p>
        </p:txBody>
      </p:sp>
    </p:spTree>
    <p:extLst>
      <p:ext uri="{BB962C8B-B14F-4D97-AF65-F5344CB8AC3E}">
        <p14:creationId xmlns:p14="http://schemas.microsoft.com/office/powerpoint/2010/main" val="16971195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9C46486-DBFF-4D58-AD7B-EB632F5692E7}" type="datetimeFigureOut">
              <a:rPr lang="en-US" smtClean="0"/>
              <a:t>8/22/2022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0803FD-C2C2-4439-BF93-87F2860860F3}" type="slidenum">
              <a:rPr lang="en-US" smtClean="0"/>
              <a:t>‹#›</a:t>
            </a:fld>
            <a:endParaRPr lang="en-US"/>
          </a:p>
        </p:txBody>
      </p:sp>
    </p:spTree>
    <p:extLst>
      <p:ext uri="{BB962C8B-B14F-4D97-AF65-F5344CB8AC3E}">
        <p14:creationId xmlns:p14="http://schemas.microsoft.com/office/powerpoint/2010/main" val="35188539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9C46486-DBFF-4D58-AD7B-EB632F5692E7}" type="datetimeFigureOut">
              <a:rPr lang="en-US" smtClean="0"/>
              <a:t>8/22/2022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0803FD-C2C2-4439-BF93-87F2860860F3}" type="slidenum">
              <a:rPr lang="en-US" smtClean="0"/>
              <a:t>‹#›</a:t>
            </a:fld>
            <a:endParaRPr lang="en-US"/>
          </a:p>
        </p:txBody>
      </p:sp>
    </p:spTree>
    <p:extLst>
      <p:ext uri="{BB962C8B-B14F-4D97-AF65-F5344CB8AC3E}">
        <p14:creationId xmlns:p14="http://schemas.microsoft.com/office/powerpoint/2010/main" val="37141856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9C46486-DBFF-4D58-AD7B-EB632F5692E7}" type="datetimeFigureOut">
              <a:rPr lang="en-US" smtClean="0"/>
              <a:t>8/22/2022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0803FD-C2C2-4439-BF93-87F2860860F3}" type="slidenum">
              <a:rPr lang="en-US" smtClean="0"/>
              <a:t>‹#›</a:t>
            </a:fld>
            <a:endParaRPr lang="en-US"/>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7453874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9C46486-DBFF-4D58-AD7B-EB632F5692E7}" type="datetimeFigureOut">
              <a:rPr lang="en-US" smtClean="0"/>
              <a:t>8/22/2022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0803FD-C2C2-4439-BF93-87F2860860F3}" type="slidenum">
              <a:rPr lang="en-US" smtClean="0"/>
              <a:t>‹#›</a:t>
            </a:fld>
            <a:endParaRPr lang="en-US"/>
          </a:p>
        </p:txBody>
      </p:sp>
    </p:spTree>
    <p:extLst>
      <p:ext uri="{BB962C8B-B14F-4D97-AF65-F5344CB8AC3E}">
        <p14:creationId xmlns:p14="http://schemas.microsoft.com/office/powerpoint/2010/main" val="34347095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09C46486-DBFF-4D58-AD7B-EB632F5692E7}" type="datetimeFigureOut">
              <a:rPr lang="en-US" smtClean="0"/>
              <a:t>8/22/2022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C0803FD-C2C2-4439-BF93-87F2860860F3}" type="slidenum">
              <a:rPr lang="en-US" smtClean="0"/>
              <a:t>‹#›</a:t>
            </a:fld>
            <a:endParaRPr lang="en-US"/>
          </a:p>
        </p:txBody>
      </p:sp>
    </p:spTree>
    <p:extLst>
      <p:ext uri="{BB962C8B-B14F-4D97-AF65-F5344CB8AC3E}">
        <p14:creationId xmlns:p14="http://schemas.microsoft.com/office/powerpoint/2010/main" val="39866750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09C46486-DBFF-4D58-AD7B-EB632F5692E7}" type="datetimeFigureOut">
              <a:rPr lang="en-US" smtClean="0"/>
              <a:t>8/22/2022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C0803FD-C2C2-4439-BF93-87F2860860F3}" type="slidenum">
              <a:rPr lang="en-US" smtClean="0"/>
              <a:t>‹#›</a:t>
            </a:fld>
            <a:endParaRPr lang="en-US"/>
          </a:p>
        </p:txBody>
      </p:sp>
    </p:spTree>
    <p:extLst>
      <p:ext uri="{BB962C8B-B14F-4D97-AF65-F5344CB8AC3E}">
        <p14:creationId xmlns:p14="http://schemas.microsoft.com/office/powerpoint/2010/main" val="30186282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9C46486-DBFF-4D58-AD7B-EB632F5692E7}" type="datetimeFigureOut">
              <a:rPr lang="en-US" smtClean="0"/>
              <a:t>8/22/2022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0803FD-C2C2-4439-BF93-87F2860860F3}" type="slidenum">
              <a:rPr lang="en-US" smtClean="0"/>
              <a:t>‹#›</a:t>
            </a:fld>
            <a:endParaRPr lang="en-US"/>
          </a:p>
        </p:txBody>
      </p:sp>
    </p:spTree>
    <p:extLst>
      <p:ext uri="{BB962C8B-B14F-4D97-AF65-F5344CB8AC3E}">
        <p14:creationId xmlns:p14="http://schemas.microsoft.com/office/powerpoint/2010/main" val="15452272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9C46486-DBFF-4D58-AD7B-EB632F5692E7}" type="datetimeFigureOut">
              <a:rPr lang="en-US" smtClean="0"/>
              <a:t>8/22/2022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0803FD-C2C2-4439-BF93-87F2860860F3}" type="slidenum">
              <a:rPr lang="en-US" smtClean="0"/>
              <a:t>‹#›</a:t>
            </a:fld>
            <a:endParaRPr lang="en-US"/>
          </a:p>
        </p:txBody>
      </p:sp>
    </p:spTree>
    <p:extLst>
      <p:ext uri="{BB962C8B-B14F-4D97-AF65-F5344CB8AC3E}">
        <p14:creationId xmlns:p14="http://schemas.microsoft.com/office/powerpoint/2010/main" val="32773890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9C46486-DBFF-4D58-AD7B-EB632F5692E7}" type="datetimeFigureOut">
              <a:rPr lang="en-US" smtClean="0"/>
              <a:t>8/22/2022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0803FD-C2C2-4439-BF93-87F2860860F3}" type="slidenum">
              <a:rPr lang="en-US" smtClean="0"/>
              <a:t>‹#›</a:t>
            </a:fld>
            <a:endParaRPr lang="en-US"/>
          </a:p>
        </p:txBody>
      </p:sp>
    </p:spTree>
    <p:extLst>
      <p:ext uri="{BB962C8B-B14F-4D97-AF65-F5344CB8AC3E}">
        <p14:creationId xmlns:p14="http://schemas.microsoft.com/office/powerpoint/2010/main" val="23121011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en-US" smtClean="0"/>
              <a:t>Click to edit Master title style</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9C46486-DBFF-4D58-AD7B-EB632F5692E7}" type="datetimeFigureOut">
              <a:rPr lang="en-US" smtClean="0"/>
              <a:t>8/22/2022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0803FD-C2C2-4439-BF93-87F2860860F3}" type="slidenum">
              <a:rPr lang="en-US" smtClean="0"/>
              <a:t>‹#›</a:t>
            </a:fld>
            <a:endParaRPr lang="en-US"/>
          </a:p>
        </p:txBody>
      </p:sp>
    </p:spTree>
    <p:extLst>
      <p:ext uri="{BB962C8B-B14F-4D97-AF65-F5344CB8AC3E}">
        <p14:creationId xmlns:p14="http://schemas.microsoft.com/office/powerpoint/2010/main" val="36648905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9C46486-DBFF-4D58-AD7B-EB632F5692E7}" type="datetimeFigureOut">
              <a:rPr lang="en-US" smtClean="0"/>
              <a:t>8/22/2022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0803FD-C2C2-4439-BF93-87F2860860F3}" type="slidenum">
              <a:rPr lang="en-US" smtClean="0"/>
              <a:t>‹#›</a:t>
            </a:fld>
            <a:endParaRPr lang="en-US"/>
          </a:p>
        </p:txBody>
      </p:sp>
    </p:spTree>
    <p:extLst>
      <p:ext uri="{BB962C8B-B14F-4D97-AF65-F5344CB8AC3E}">
        <p14:creationId xmlns:p14="http://schemas.microsoft.com/office/powerpoint/2010/main" val="39142908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913795" y="2912232"/>
            <a:ext cx="5107208" cy="287896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912232"/>
            <a:ext cx="5095357" cy="287896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9C46486-DBFF-4D58-AD7B-EB632F5692E7}" type="datetimeFigureOut">
              <a:rPr lang="en-US" smtClean="0"/>
              <a:t>8/22/2022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C0803FD-C2C2-4439-BF93-87F2860860F3}" type="slidenum">
              <a:rPr lang="en-US" smtClean="0"/>
              <a:t>‹#›</a:t>
            </a:fld>
            <a:endParaRPr lang="en-US"/>
          </a:p>
        </p:txBody>
      </p:sp>
    </p:spTree>
    <p:extLst>
      <p:ext uri="{BB962C8B-B14F-4D97-AF65-F5344CB8AC3E}">
        <p14:creationId xmlns:p14="http://schemas.microsoft.com/office/powerpoint/2010/main" val="40369165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9C46486-DBFF-4D58-AD7B-EB632F5692E7}" type="datetimeFigureOut">
              <a:rPr lang="en-US" smtClean="0"/>
              <a:t>8/22/2022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C0803FD-C2C2-4439-BF93-87F2860860F3}" type="slidenum">
              <a:rPr lang="en-US" smtClean="0"/>
              <a:t>‹#›</a:t>
            </a:fld>
            <a:endParaRPr lang="en-US"/>
          </a:p>
        </p:txBody>
      </p:sp>
    </p:spTree>
    <p:extLst>
      <p:ext uri="{BB962C8B-B14F-4D97-AF65-F5344CB8AC3E}">
        <p14:creationId xmlns:p14="http://schemas.microsoft.com/office/powerpoint/2010/main" val="21554097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C46486-DBFF-4D58-AD7B-EB632F5692E7}" type="datetimeFigureOut">
              <a:rPr lang="en-US" smtClean="0"/>
              <a:t>8/22/2022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C0803FD-C2C2-4439-BF93-87F2860860F3}" type="slidenum">
              <a:rPr lang="en-US" smtClean="0"/>
              <a:t>‹#›</a:t>
            </a:fld>
            <a:endParaRPr lang="en-US"/>
          </a:p>
        </p:txBody>
      </p:sp>
    </p:spTree>
    <p:extLst>
      <p:ext uri="{BB962C8B-B14F-4D97-AF65-F5344CB8AC3E}">
        <p14:creationId xmlns:p14="http://schemas.microsoft.com/office/powerpoint/2010/main" val="27620639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en-US" smtClean="0"/>
              <a:t>Click to edit Master title style</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9C46486-DBFF-4D58-AD7B-EB632F5692E7}" type="datetimeFigureOut">
              <a:rPr lang="en-US" smtClean="0"/>
              <a:t>8/22/2022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0803FD-C2C2-4439-BF93-87F2860860F3}" type="slidenum">
              <a:rPr lang="en-US" smtClean="0"/>
              <a:t>‹#›</a:t>
            </a:fld>
            <a:endParaRPr lang="en-US"/>
          </a:p>
        </p:txBody>
      </p:sp>
    </p:spTree>
    <p:extLst>
      <p:ext uri="{BB962C8B-B14F-4D97-AF65-F5344CB8AC3E}">
        <p14:creationId xmlns:p14="http://schemas.microsoft.com/office/powerpoint/2010/main" val="2095517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9C46486-DBFF-4D58-AD7B-EB632F5692E7}" type="datetimeFigureOut">
              <a:rPr lang="en-US" smtClean="0"/>
              <a:t>8/22/2022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0803FD-C2C2-4439-BF93-87F2860860F3}" type="slidenum">
              <a:rPr lang="en-US" smtClean="0"/>
              <a:t>‹#›</a:t>
            </a:fld>
            <a:endParaRPr lang="en-US"/>
          </a:p>
        </p:txBody>
      </p:sp>
    </p:spTree>
    <p:extLst>
      <p:ext uri="{BB962C8B-B14F-4D97-AF65-F5344CB8AC3E}">
        <p14:creationId xmlns:p14="http://schemas.microsoft.com/office/powerpoint/2010/main" val="26201098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09C46486-DBFF-4D58-AD7B-EB632F5692E7}" type="datetimeFigureOut">
              <a:rPr lang="en-US" smtClean="0"/>
              <a:t>8/22/2022</a:t>
            </a:fld>
            <a:endParaRPr lang="en-US"/>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CC0803FD-C2C2-4439-BF93-87F2860860F3}" type="slidenum">
              <a:rPr lang="en-US" smtClean="0"/>
              <a:t>‹#›</a:t>
            </a:fld>
            <a:endParaRPr lang="en-US"/>
          </a:p>
        </p:txBody>
      </p:sp>
    </p:spTree>
    <p:extLst>
      <p:ext uri="{BB962C8B-B14F-4D97-AF65-F5344CB8AC3E}">
        <p14:creationId xmlns:p14="http://schemas.microsoft.com/office/powerpoint/2010/main" val="3952186076"/>
      </p:ext>
    </p:extLst>
  </p:cSld>
  <p:clrMap bg1="dk1" tx1="lt1" bg2="dk2" tx2="lt2" accent1="accent1" accent2="accent2" accent3="accent3" accent4="accent4" accent5="accent5" accent6="accent6" hlink="hlink" folHlink="folHlink"/>
  <p:sldLayoutIdLst>
    <p:sldLayoutId id="2147483871" r:id="rId1"/>
    <p:sldLayoutId id="2147483872" r:id="rId2"/>
    <p:sldLayoutId id="2147483873" r:id="rId3"/>
    <p:sldLayoutId id="2147483874" r:id="rId4"/>
    <p:sldLayoutId id="2147483875" r:id="rId5"/>
    <p:sldLayoutId id="2147483876" r:id="rId6"/>
    <p:sldLayoutId id="2147483877" r:id="rId7"/>
    <p:sldLayoutId id="2147483878" r:id="rId8"/>
    <p:sldLayoutId id="2147483879" r:id="rId9"/>
    <p:sldLayoutId id="2147483880" r:id="rId10"/>
    <p:sldLayoutId id="2147483881" r:id="rId11"/>
    <p:sldLayoutId id="2147483882" r:id="rId12"/>
    <p:sldLayoutId id="2147483883" r:id="rId13"/>
    <p:sldLayoutId id="2147483884" r:id="rId14"/>
    <p:sldLayoutId id="2147483885" r:id="rId15"/>
    <p:sldLayoutId id="2147483886" r:id="rId16"/>
    <p:sldLayoutId id="2147483887" r:id="rId17"/>
  </p:sldLayoutIdLst>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9318172" y="0"/>
            <a:ext cx="2670628" cy="2116967"/>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6" name="Picture 5">
            <a:extLst>
              <a:ext uri="{FF2B5EF4-FFF2-40B4-BE49-F238E27FC236}">
                <a16:creationId xmlns:a16="http://schemas.microsoft.com/office/drawing/2014/main" id="{64A46BA4-6466-4B47-9546-08C9A3FA4D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04399" y="95402"/>
            <a:ext cx="2017486" cy="1843314"/>
          </a:xfrm>
          <a:prstGeom prst="rect">
            <a:avLst/>
          </a:prstGeom>
          <a:ln w="88900" cap="sq" cmpd="thickThin">
            <a:noFill/>
            <a:prstDash val="solid"/>
            <a:miter lim="800000"/>
          </a:ln>
          <a:effectLst>
            <a:innerShdw blurRad="76200">
              <a:srgbClr val="000000"/>
            </a:innerShdw>
          </a:effectLst>
        </p:spPr>
      </p:pic>
      <p:sp>
        <p:nvSpPr>
          <p:cNvPr id="8" name="Rectangle 7"/>
          <p:cNvSpPr/>
          <p:nvPr/>
        </p:nvSpPr>
        <p:spPr>
          <a:xfrm>
            <a:off x="0" y="2416629"/>
            <a:ext cx="12192000" cy="444137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r>
              <a:rPr lang="en-US" sz="2800" b="1" dirty="0">
                <a:solidFill>
                  <a:schemeClr val="tx1"/>
                </a:solidFill>
              </a:rPr>
              <a:t>The effect of using </a:t>
            </a:r>
            <a:r>
              <a:rPr lang="en-US" sz="2800" b="1" dirty="0" err="1">
                <a:solidFill>
                  <a:schemeClr val="tx1"/>
                </a:solidFill>
              </a:rPr>
              <a:t>pyrolyzed</a:t>
            </a:r>
            <a:r>
              <a:rPr lang="en-US" sz="2800" b="1" dirty="0">
                <a:solidFill>
                  <a:schemeClr val="tx1"/>
                </a:solidFill>
              </a:rPr>
              <a:t> carbon </a:t>
            </a:r>
            <a:r>
              <a:rPr lang="en-US" sz="2800" b="1" dirty="0" smtClean="0">
                <a:solidFill>
                  <a:schemeClr val="tx1"/>
                </a:solidFill>
              </a:rPr>
              <a:t>black (</a:t>
            </a:r>
            <a:r>
              <a:rPr lang="en-US" sz="2800" b="1" dirty="0">
                <a:solidFill>
                  <a:schemeClr val="tx1"/>
                </a:solidFill>
              </a:rPr>
              <a:t>PCB) derived from waste tires as a partial substitute for cement in concrete </a:t>
            </a:r>
            <a:r>
              <a:rPr lang="en-US" sz="2800" b="1" dirty="0" smtClean="0">
                <a:solidFill>
                  <a:schemeClr val="tx1"/>
                </a:solidFill>
              </a:rPr>
              <a:t>mixes.</a:t>
            </a:r>
          </a:p>
          <a:p>
            <a:endParaRPr lang="en-US" sz="2400" b="1" dirty="0" smtClean="0">
              <a:solidFill>
                <a:schemeClr val="tx1"/>
              </a:solidFill>
            </a:endParaRPr>
          </a:p>
          <a:p>
            <a:r>
              <a:rPr lang="en-US" sz="2000" b="1" dirty="0">
                <a:solidFill>
                  <a:schemeClr val="tx1"/>
                </a:solidFill>
              </a:rPr>
              <a:t>Prepared by</a:t>
            </a:r>
          </a:p>
          <a:p>
            <a:r>
              <a:rPr lang="en-US" sz="2000" dirty="0">
                <a:solidFill>
                  <a:schemeClr val="tx1"/>
                </a:solidFill>
              </a:rPr>
              <a:t>Obada Khaled </a:t>
            </a:r>
            <a:r>
              <a:rPr lang="en-US" sz="2000" dirty="0" err="1" smtClean="0">
                <a:solidFill>
                  <a:schemeClr val="tx1"/>
                </a:solidFill>
              </a:rPr>
              <a:t>Janajreh</a:t>
            </a:r>
            <a:endParaRPr lang="ar-SA" sz="2000" dirty="0" smtClean="0">
              <a:solidFill>
                <a:schemeClr val="tx1"/>
              </a:solidFill>
            </a:endParaRPr>
          </a:p>
          <a:p>
            <a:endParaRPr lang="en-US" sz="2400" dirty="0">
              <a:solidFill>
                <a:schemeClr val="tx1"/>
              </a:solidFill>
            </a:endParaRPr>
          </a:p>
          <a:p>
            <a:r>
              <a:rPr lang="en-US" sz="2000" b="1" dirty="0">
                <a:solidFill>
                  <a:schemeClr val="tx1"/>
                </a:solidFill>
              </a:rPr>
              <a:t>Supervisor</a:t>
            </a:r>
          </a:p>
          <a:p>
            <a:r>
              <a:rPr lang="en-US" sz="2000" dirty="0">
                <a:solidFill>
                  <a:schemeClr val="tx1"/>
                </a:solidFill>
              </a:rPr>
              <a:t>DR. Mohammad </a:t>
            </a:r>
            <a:r>
              <a:rPr lang="en-US" sz="2000" dirty="0" err="1">
                <a:solidFill>
                  <a:schemeClr val="tx1"/>
                </a:solidFill>
              </a:rPr>
              <a:t>Samaaneh</a:t>
            </a:r>
            <a:endParaRPr lang="en-US" sz="2000" dirty="0">
              <a:solidFill>
                <a:schemeClr val="tx1"/>
              </a:solidFill>
            </a:endParaRPr>
          </a:p>
          <a:p>
            <a:r>
              <a:rPr lang="en-US" sz="2400" dirty="0" smtClean="0"/>
              <a:t> </a:t>
            </a:r>
            <a:endParaRPr lang="en-US" sz="2400" dirty="0"/>
          </a:p>
        </p:txBody>
      </p:sp>
      <p:sp>
        <p:nvSpPr>
          <p:cNvPr id="13" name="Rectangle 12"/>
          <p:cNvSpPr/>
          <p:nvPr/>
        </p:nvSpPr>
        <p:spPr>
          <a:xfrm>
            <a:off x="0" y="0"/>
            <a:ext cx="12192000" cy="241662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2" name="TextBox 11"/>
          <p:cNvSpPr txBox="1"/>
          <p:nvPr/>
        </p:nvSpPr>
        <p:spPr>
          <a:xfrm>
            <a:off x="-607786" y="150542"/>
            <a:ext cx="7852228" cy="1815882"/>
          </a:xfrm>
          <a:prstGeom prst="rect">
            <a:avLst/>
          </a:prstGeom>
          <a:noFill/>
        </p:spPr>
        <p:txBody>
          <a:bodyPr wrap="square" rtlCol="0">
            <a:spAutoFit/>
          </a:bodyPr>
          <a:lstStyle/>
          <a:p>
            <a:pPr algn="ctr"/>
            <a:r>
              <a:rPr lang="en-US" altLang="ko-KR" sz="2800" b="1" dirty="0">
                <a:latin typeface="Times New Roman" panose="02020603050405020304" pitchFamily="18" charset="0"/>
                <a:cs typeface="Times New Roman" panose="02020603050405020304" pitchFamily="18" charset="0"/>
              </a:rPr>
              <a:t>An-</a:t>
            </a:r>
            <a:r>
              <a:rPr lang="en-US" altLang="ko-KR" sz="2800" b="1" dirty="0" err="1">
                <a:latin typeface="Times New Roman" panose="02020603050405020304" pitchFamily="18" charset="0"/>
                <a:cs typeface="Times New Roman" panose="02020603050405020304" pitchFamily="18" charset="0"/>
              </a:rPr>
              <a:t>Najah</a:t>
            </a:r>
            <a:r>
              <a:rPr lang="en-US" altLang="ko-KR" sz="2800" b="1" dirty="0">
                <a:latin typeface="Times New Roman" panose="02020603050405020304" pitchFamily="18" charset="0"/>
                <a:cs typeface="Times New Roman" panose="02020603050405020304" pitchFamily="18" charset="0"/>
              </a:rPr>
              <a:t> National University</a:t>
            </a:r>
          </a:p>
          <a:p>
            <a:pPr algn="ctr"/>
            <a:r>
              <a:rPr lang="en-US" altLang="ko-KR" sz="2800" b="1" dirty="0">
                <a:latin typeface="Times New Roman" panose="02020603050405020304" pitchFamily="18" charset="0"/>
                <a:cs typeface="Times New Roman" panose="02020603050405020304" pitchFamily="18" charset="0"/>
              </a:rPr>
              <a:t>Faculty of Engineering and Information Technology </a:t>
            </a:r>
          </a:p>
          <a:p>
            <a:pPr algn="ctr"/>
            <a:r>
              <a:rPr lang="en-US" altLang="ko-KR" sz="2800" b="1" dirty="0">
                <a:latin typeface="Times New Roman" panose="02020603050405020304" pitchFamily="18" charset="0"/>
                <a:cs typeface="Times New Roman" panose="02020603050405020304" pitchFamily="18" charset="0"/>
              </a:rPr>
              <a:t>Civil Engineering </a:t>
            </a:r>
            <a:r>
              <a:rPr lang="en-US" altLang="ko-KR" sz="2800" b="1" dirty="0" smtClean="0">
                <a:latin typeface="Times New Roman" panose="02020603050405020304" pitchFamily="18" charset="0"/>
                <a:cs typeface="Times New Roman" panose="02020603050405020304" pitchFamily="18" charset="0"/>
              </a:rPr>
              <a:t>department</a:t>
            </a:r>
            <a:r>
              <a:rPr lang="en-US" altLang="ko-KR" sz="2800" b="1" dirty="0" smtClean="0">
                <a:solidFill>
                  <a:schemeClr val="tx1">
                    <a:lumMod val="95000"/>
                  </a:schemeClr>
                </a:solidFill>
                <a:latin typeface="Times New Roman" panose="02020603050405020304" pitchFamily="18" charset="0"/>
                <a:cs typeface="Times New Roman" panose="02020603050405020304" pitchFamily="18" charset="0"/>
              </a:rPr>
              <a:t> </a:t>
            </a:r>
            <a:endParaRPr lang="en-US" altLang="ko-KR" sz="2800" b="1" dirty="0">
              <a:solidFill>
                <a:schemeClr val="tx1">
                  <a:lumMod val="9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736401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p:cNvSpPr/>
          <p:nvPr/>
        </p:nvSpPr>
        <p:spPr>
          <a:xfrm>
            <a:off x="1" y="0"/>
            <a:ext cx="12192000" cy="68580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 name="Rectangle 5"/>
          <p:cNvSpPr/>
          <p:nvPr/>
        </p:nvSpPr>
        <p:spPr>
          <a:xfrm>
            <a:off x="-1" y="0"/>
            <a:ext cx="12192001" cy="68580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7" name="Rectangle 6"/>
          <p:cNvSpPr/>
          <p:nvPr/>
        </p:nvSpPr>
        <p:spPr>
          <a:xfrm>
            <a:off x="-3" y="-3"/>
            <a:ext cx="2569029" cy="81280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lvl="0"/>
            <a:r>
              <a:rPr lang="en-US" sz="2400" b="1" dirty="0">
                <a:solidFill>
                  <a:prstClr val="white"/>
                </a:solidFill>
              </a:rPr>
              <a:t>1 </a:t>
            </a:r>
            <a:r>
              <a:rPr lang="en-US" sz="2400" b="1" dirty="0" smtClean="0">
                <a:solidFill>
                  <a:prstClr val="white"/>
                </a:solidFill>
              </a:rPr>
              <a:t>Introduction  </a:t>
            </a:r>
            <a:endParaRPr lang="en-US" sz="2400" dirty="0">
              <a:solidFill>
                <a:prstClr val="white"/>
              </a:solidFill>
            </a:endParaRPr>
          </a:p>
        </p:txBody>
      </p:sp>
      <p:sp>
        <p:nvSpPr>
          <p:cNvPr id="8" name="TextBox 7"/>
          <p:cNvSpPr txBox="1"/>
          <p:nvPr/>
        </p:nvSpPr>
        <p:spPr>
          <a:xfrm>
            <a:off x="3188812" y="980372"/>
            <a:ext cx="6561165" cy="1077218"/>
          </a:xfrm>
          <a:prstGeom prst="rect">
            <a:avLst/>
          </a:prstGeom>
          <a:noFill/>
        </p:spPr>
        <p:txBody>
          <a:bodyPr wrap="square" rtlCol="0">
            <a:spAutoFit/>
          </a:bodyPr>
          <a:lstStyle/>
          <a:p>
            <a:pPr algn="ctr"/>
            <a:r>
              <a:rPr lang="en-US" sz="3200" b="1" dirty="0"/>
              <a:t>Methodology Laboratory Tests</a:t>
            </a:r>
          </a:p>
          <a:p>
            <a:pPr algn="ctr"/>
            <a:r>
              <a:rPr lang="en-US" sz="3200" dirty="0" smtClean="0"/>
              <a:t> </a:t>
            </a:r>
            <a:endParaRPr lang="en-US" sz="3200" dirty="0"/>
          </a:p>
        </p:txBody>
      </p:sp>
      <p:sp>
        <p:nvSpPr>
          <p:cNvPr id="9" name="TextBox 8"/>
          <p:cNvSpPr txBox="1"/>
          <p:nvPr/>
        </p:nvSpPr>
        <p:spPr>
          <a:xfrm>
            <a:off x="313987" y="2789470"/>
            <a:ext cx="11455647" cy="1938992"/>
          </a:xfrm>
          <a:prstGeom prst="rect">
            <a:avLst/>
          </a:prstGeom>
          <a:noFill/>
        </p:spPr>
        <p:txBody>
          <a:bodyPr wrap="square" rtlCol="0">
            <a:spAutoFit/>
          </a:bodyPr>
          <a:lstStyle/>
          <a:p>
            <a:pPr rtl="1"/>
            <a:r>
              <a:rPr lang="en-US" sz="2400" dirty="0" smtClean="0"/>
              <a:t>66 specimens </a:t>
            </a:r>
            <a:r>
              <a:rPr lang="en-US" sz="2400" dirty="0"/>
              <a:t>of </a:t>
            </a:r>
            <a:r>
              <a:rPr lang="en-US" sz="2400" dirty="0" smtClean="0"/>
              <a:t>concrete will </a:t>
            </a:r>
            <a:r>
              <a:rPr lang="en-US" sz="2400" dirty="0"/>
              <a:t>be </a:t>
            </a:r>
            <a:r>
              <a:rPr lang="en-US" sz="2400" dirty="0" smtClean="0"/>
              <a:t>prepared</a:t>
            </a:r>
            <a:r>
              <a:rPr lang="en-US" sz="2400" dirty="0"/>
              <a:t>, mixed, and test </a:t>
            </a:r>
          </a:p>
          <a:p>
            <a:r>
              <a:rPr lang="en-US" sz="2400" dirty="0"/>
              <a:t>following international </a:t>
            </a:r>
            <a:r>
              <a:rPr lang="en-US" sz="2400" dirty="0" smtClean="0"/>
              <a:t>standards. </a:t>
            </a:r>
            <a:endParaRPr lang="en-US" sz="2400" dirty="0" smtClean="0"/>
          </a:p>
          <a:p>
            <a:r>
              <a:rPr lang="en-US" sz="2400" dirty="0"/>
              <a:t>A set of tests are conducted considering basic properties of fresh and hardened concrete including the following:</a:t>
            </a:r>
          </a:p>
          <a:p>
            <a:r>
              <a:rPr lang="en-US" sz="2400" dirty="0" smtClean="0"/>
              <a:t> </a:t>
            </a:r>
            <a:endParaRPr lang="en-US" sz="2400" dirty="0"/>
          </a:p>
        </p:txBody>
      </p:sp>
    </p:spTree>
    <p:extLst>
      <p:ext uri="{BB962C8B-B14F-4D97-AF65-F5344CB8AC3E}">
        <p14:creationId xmlns:p14="http://schemas.microsoft.com/office/powerpoint/2010/main" val="21068616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p:cNvSpPr/>
          <p:nvPr/>
        </p:nvSpPr>
        <p:spPr>
          <a:xfrm>
            <a:off x="1" y="0"/>
            <a:ext cx="12192000" cy="68580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 name="Rectangle 5"/>
          <p:cNvSpPr/>
          <p:nvPr/>
        </p:nvSpPr>
        <p:spPr>
          <a:xfrm>
            <a:off x="-1" y="0"/>
            <a:ext cx="12192001" cy="68580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7" name="Rectangle 6"/>
          <p:cNvSpPr/>
          <p:nvPr/>
        </p:nvSpPr>
        <p:spPr>
          <a:xfrm>
            <a:off x="-10649" y="0"/>
            <a:ext cx="2569029" cy="81280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lvl="0" algn="ctr"/>
            <a:r>
              <a:rPr lang="en-US" sz="2400" b="1" dirty="0" smtClean="0">
                <a:solidFill>
                  <a:prstClr val="white"/>
                </a:solidFill>
              </a:rPr>
              <a:t>2 </a:t>
            </a:r>
            <a:r>
              <a:rPr lang="en-US" sz="2400" b="1" dirty="0" smtClean="0"/>
              <a:t>Objectives</a:t>
            </a:r>
            <a:r>
              <a:rPr lang="en-US" sz="2400" b="1" dirty="0" smtClean="0">
                <a:solidFill>
                  <a:prstClr val="white"/>
                </a:solidFill>
              </a:rPr>
              <a:t> </a:t>
            </a:r>
            <a:endParaRPr lang="en-US" sz="2400" dirty="0">
              <a:solidFill>
                <a:prstClr val="white"/>
              </a:solidFill>
            </a:endParaRPr>
          </a:p>
        </p:txBody>
      </p:sp>
      <p:sp>
        <p:nvSpPr>
          <p:cNvPr id="8" name="TextBox 7"/>
          <p:cNvSpPr txBox="1"/>
          <p:nvPr/>
        </p:nvSpPr>
        <p:spPr>
          <a:xfrm>
            <a:off x="4640324" y="980372"/>
            <a:ext cx="2514343" cy="584775"/>
          </a:xfrm>
          <a:prstGeom prst="rect">
            <a:avLst/>
          </a:prstGeom>
          <a:noFill/>
        </p:spPr>
        <p:txBody>
          <a:bodyPr wrap="square" rtlCol="0">
            <a:spAutoFit/>
          </a:bodyPr>
          <a:lstStyle/>
          <a:p>
            <a:r>
              <a:rPr lang="en-US" sz="3200" b="1" dirty="0" smtClean="0"/>
              <a:t>Objectives</a:t>
            </a:r>
            <a:r>
              <a:rPr lang="en-US" b="1" dirty="0" smtClean="0"/>
              <a:t> </a:t>
            </a:r>
            <a:endParaRPr lang="en-US" dirty="0"/>
          </a:p>
        </p:txBody>
      </p:sp>
      <p:sp>
        <p:nvSpPr>
          <p:cNvPr id="9" name="TextBox 8"/>
          <p:cNvSpPr txBox="1"/>
          <p:nvPr/>
        </p:nvSpPr>
        <p:spPr>
          <a:xfrm>
            <a:off x="913792" y="1912409"/>
            <a:ext cx="9967405" cy="4524315"/>
          </a:xfrm>
          <a:prstGeom prst="rect">
            <a:avLst/>
          </a:prstGeom>
          <a:noFill/>
        </p:spPr>
        <p:txBody>
          <a:bodyPr wrap="square" rtlCol="0">
            <a:spAutoFit/>
          </a:bodyPr>
          <a:lstStyle/>
          <a:p>
            <a:r>
              <a:rPr lang="en-US" sz="2400" dirty="0"/>
              <a:t>The specific objectives of this project include the following: </a:t>
            </a:r>
            <a:endParaRPr lang="en-US" sz="2400" dirty="0" smtClean="0"/>
          </a:p>
          <a:p>
            <a:endParaRPr lang="en-US" sz="2400" dirty="0"/>
          </a:p>
          <a:p>
            <a:r>
              <a:rPr lang="en-US" sz="2400" dirty="0" smtClean="0"/>
              <a:t>• Investigate </a:t>
            </a:r>
            <a:r>
              <a:rPr lang="en-US" sz="2400" dirty="0"/>
              <a:t>the ability to partially substitute for cement with the PCB in concrete mixes by Applying multiple tests to measure the effectiveness of the mixtures.</a:t>
            </a:r>
          </a:p>
          <a:p>
            <a:r>
              <a:rPr lang="en-US" sz="2400" dirty="0" smtClean="0"/>
              <a:t>• Determine </a:t>
            </a:r>
            <a:r>
              <a:rPr lang="en-US" sz="2400" dirty="0"/>
              <a:t>the mechanical properties of concrete and characterize it when adding PCB powder at various percentage.  </a:t>
            </a:r>
          </a:p>
          <a:p>
            <a:r>
              <a:rPr lang="en-US" sz="2400" dirty="0" smtClean="0"/>
              <a:t>• Investigate </a:t>
            </a:r>
            <a:r>
              <a:rPr lang="en-US" sz="2400" dirty="0"/>
              <a:t>the proportion of PCB effects on the mechanical properties of the concrete. </a:t>
            </a:r>
          </a:p>
          <a:p>
            <a:r>
              <a:rPr lang="en-US" sz="2400" dirty="0" smtClean="0"/>
              <a:t>• Investigate </a:t>
            </a:r>
            <a:r>
              <a:rPr lang="en-US" sz="2400" dirty="0"/>
              <a:t>which is the best ratio of PCB (various percentage) partially substitute for cement in concrete that would lead to a better concrete performance. </a:t>
            </a:r>
          </a:p>
        </p:txBody>
      </p:sp>
    </p:spTree>
    <p:extLst>
      <p:ext uri="{BB962C8B-B14F-4D97-AF65-F5344CB8AC3E}">
        <p14:creationId xmlns:p14="http://schemas.microsoft.com/office/powerpoint/2010/main" val="28572626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p:cNvSpPr/>
          <p:nvPr/>
        </p:nvSpPr>
        <p:spPr>
          <a:xfrm>
            <a:off x="1" y="0"/>
            <a:ext cx="12192000" cy="68580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 name="Rectangle 5"/>
          <p:cNvSpPr/>
          <p:nvPr/>
        </p:nvSpPr>
        <p:spPr>
          <a:xfrm>
            <a:off x="0" y="0"/>
            <a:ext cx="12192001" cy="68580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7" name="Rectangle 6"/>
          <p:cNvSpPr/>
          <p:nvPr/>
        </p:nvSpPr>
        <p:spPr>
          <a:xfrm>
            <a:off x="-10649" y="0"/>
            <a:ext cx="2569029" cy="81280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lvl="0" algn="ctr"/>
            <a:r>
              <a:rPr lang="en-US" sz="2400" b="1" dirty="0" smtClean="0">
                <a:latin typeface="Times New Roman" panose="02020603050405020304" pitchFamily="18" charset="0"/>
                <a:ea typeface="Calibri" panose="020F0502020204030204" pitchFamily="34" charset="0"/>
              </a:rPr>
              <a:t> 3 Methodology</a:t>
            </a:r>
            <a:endParaRPr lang="en-US" sz="2400" dirty="0">
              <a:solidFill>
                <a:prstClr val="white"/>
              </a:solidFill>
            </a:endParaRPr>
          </a:p>
        </p:txBody>
      </p:sp>
      <p:sp>
        <p:nvSpPr>
          <p:cNvPr id="8" name="TextBox 7"/>
          <p:cNvSpPr txBox="1"/>
          <p:nvPr/>
        </p:nvSpPr>
        <p:spPr>
          <a:xfrm>
            <a:off x="1635755" y="1029264"/>
            <a:ext cx="8909840" cy="584775"/>
          </a:xfrm>
          <a:prstGeom prst="rect">
            <a:avLst/>
          </a:prstGeom>
          <a:noFill/>
        </p:spPr>
        <p:txBody>
          <a:bodyPr wrap="square" rtlCol="0">
            <a:spAutoFit/>
          </a:bodyPr>
          <a:lstStyle/>
          <a:p>
            <a:r>
              <a:rPr lang="en-US" sz="3200" b="1" dirty="0">
                <a:latin typeface="Times New Roman" panose="02020603050405020304" pitchFamily="18" charset="0"/>
                <a:ea typeface="Times New Roman" panose="02020603050405020304" pitchFamily="18" charset="0"/>
              </a:rPr>
              <a:t>Concrete compositions and specimen preparation </a:t>
            </a:r>
            <a:endParaRPr lang="en-US" sz="3200" dirty="0"/>
          </a:p>
        </p:txBody>
      </p:sp>
      <p:sp>
        <p:nvSpPr>
          <p:cNvPr id="10" name="TextBox 9"/>
          <p:cNvSpPr txBox="1"/>
          <p:nvPr/>
        </p:nvSpPr>
        <p:spPr>
          <a:xfrm>
            <a:off x="6341822" y="5351672"/>
            <a:ext cx="4450864" cy="369332"/>
          </a:xfrm>
          <a:prstGeom prst="rect">
            <a:avLst/>
          </a:prstGeom>
          <a:noFill/>
        </p:spPr>
        <p:txBody>
          <a:bodyPr wrap="square" rtlCol="0">
            <a:spAutoFit/>
          </a:bodyPr>
          <a:lstStyle/>
          <a:p>
            <a:r>
              <a:rPr lang="en-US" dirty="0"/>
              <a:t>Mix proportion of concrete formulations.</a:t>
            </a:r>
          </a:p>
        </p:txBody>
      </p:sp>
      <p:sp>
        <p:nvSpPr>
          <p:cNvPr id="12" name="TextBox 11"/>
          <p:cNvSpPr txBox="1"/>
          <p:nvPr/>
        </p:nvSpPr>
        <p:spPr>
          <a:xfrm>
            <a:off x="922624" y="2394856"/>
            <a:ext cx="4128347" cy="1200329"/>
          </a:xfrm>
          <a:prstGeom prst="rect">
            <a:avLst/>
          </a:prstGeom>
          <a:noFill/>
        </p:spPr>
        <p:txBody>
          <a:bodyPr wrap="square" rtlCol="0">
            <a:spAutoFit/>
          </a:bodyPr>
          <a:lstStyle/>
          <a:p>
            <a:r>
              <a:rPr lang="en-US" sz="2400" dirty="0" smtClean="0"/>
              <a:t>Concrete </a:t>
            </a:r>
            <a:r>
              <a:rPr lang="en-US" sz="2400" dirty="0"/>
              <a:t>will be mixed according to the following mass </a:t>
            </a:r>
            <a:r>
              <a:rPr lang="en-US" sz="2400" dirty="0" smtClean="0"/>
              <a:t>portions.</a:t>
            </a:r>
            <a:endParaRPr lang="en-US" sz="2400" dirty="0"/>
          </a:p>
        </p:txBody>
      </p:sp>
      <p:sp>
        <p:nvSpPr>
          <p:cNvPr id="13" name="TextBox 12"/>
          <p:cNvSpPr txBox="1"/>
          <p:nvPr/>
        </p:nvSpPr>
        <p:spPr>
          <a:xfrm>
            <a:off x="913794" y="3595185"/>
            <a:ext cx="4128347" cy="2677656"/>
          </a:xfrm>
          <a:prstGeom prst="rect">
            <a:avLst/>
          </a:prstGeom>
          <a:noFill/>
        </p:spPr>
        <p:txBody>
          <a:bodyPr wrap="square" rtlCol="0">
            <a:spAutoFit/>
          </a:bodyPr>
          <a:lstStyle/>
          <a:p>
            <a:r>
              <a:rPr lang="en-US" sz="2400" dirty="0" smtClean="0"/>
              <a:t>To </a:t>
            </a:r>
            <a:r>
              <a:rPr lang="en-US" sz="2400" dirty="0"/>
              <a:t>obtain typical concrete cube compressive strength of 30 MPa (equivalent to 24 cylindrical compressive strength). This compressive strength is widely used for slabs, and </a:t>
            </a:r>
            <a:r>
              <a:rPr lang="en-US" sz="2400" dirty="0" smtClean="0"/>
              <a:t>walls</a:t>
            </a:r>
            <a:r>
              <a:rPr lang="en-US" dirty="0"/>
              <a:t>.</a:t>
            </a:r>
          </a:p>
        </p:txBody>
      </p:sp>
      <p:pic>
        <p:nvPicPr>
          <p:cNvPr id="14" name="Picture 13"/>
          <p:cNvPicPr>
            <a:picLocks noChangeAspect="1"/>
          </p:cNvPicPr>
          <p:nvPr/>
        </p:nvPicPr>
        <p:blipFill>
          <a:blip r:embed="rId3"/>
          <a:stretch>
            <a:fillRect/>
          </a:stretch>
        </p:blipFill>
        <p:spPr>
          <a:xfrm>
            <a:off x="5729008" y="2545521"/>
            <a:ext cx="5776124" cy="2956816"/>
          </a:xfrm>
          <a:prstGeom prst="rect">
            <a:avLst/>
          </a:prstGeom>
        </p:spPr>
      </p:pic>
    </p:spTree>
    <p:extLst>
      <p:ext uri="{BB962C8B-B14F-4D97-AF65-F5344CB8AC3E}">
        <p14:creationId xmlns:p14="http://schemas.microsoft.com/office/powerpoint/2010/main" val="41128495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p:cNvSpPr/>
          <p:nvPr/>
        </p:nvSpPr>
        <p:spPr>
          <a:xfrm>
            <a:off x="1" y="0"/>
            <a:ext cx="12192000" cy="68580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 name="Rectangle 5"/>
          <p:cNvSpPr/>
          <p:nvPr/>
        </p:nvSpPr>
        <p:spPr>
          <a:xfrm>
            <a:off x="0" y="20521"/>
            <a:ext cx="12192001" cy="68580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7" name="Rectangle 6"/>
          <p:cNvSpPr/>
          <p:nvPr/>
        </p:nvSpPr>
        <p:spPr>
          <a:xfrm>
            <a:off x="-10649" y="0"/>
            <a:ext cx="2569029" cy="81280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lvl="0" algn="ctr"/>
            <a:r>
              <a:rPr lang="en-US" sz="2400" b="1" dirty="0" smtClean="0">
                <a:latin typeface="Times New Roman" panose="02020603050405020304" pitchFamily="18" charset="0"/>
                <a:ea typeface="Calibri" panose="020F0502020204030204" pitchFamily="34" charset="0"/>
              </a:rPr>
              <a:t> 3 Methodology</a:t>
            </a:r>
            <a:endParaRPr lang="en-US" sz="2400" dirty="0">
              <a:solidFill>
                <a:prstClr val="white"/>
              </a:solidFill>
            </a:endParaRPr>
          </a:p>
        </p:txBody>
      </p:sp>
      <p:sp>
        <p:nvSpPr>
          <p:cNvPr id="8" name="TextBox 7"/>
          <p:cNvSpPr txBox="1"/>
          <p:nvPr/>
        </p:nvSpPr>
        <p:spPr>
          <a:xfrm>
            <a:off x="4354038" y="1029264"/>
            <a:ext cx="3473274" cy="584775"/>
          </a:xfrm>
          <a:prstGeom prst="rect">
            <a:avLst/>
          </a:prstGeom>
          <a:noFill/>
        </p:spPr>
        <p:txBody>
          <a:bodyPr wrap="square" rtlCol="0">
            <a:spAutoFit/>
          </a:bodyPr>
          <a:lstStyle/>
          <a:p>
            <a:r>
              <a:rPr lang="en-US" sz="3200" b="1" dirty="0"/>
              <a:t>Mixing Pattern </a:t>
            </a:r>
            <a:r>
              <a:rPr lang="ar-SA" sz="3200" b="1" dirty="0" smtClean="0"/>
              <a:t> </a:t>
            </a:r>
            <a:endParaRPr lang="en-US" sz="3200" dirty="0"/>
          </a:p>
        </p:txBody>
      </p:sp>
      <p:sp>
        <p:nvSpPr>
          <p:cNvPr id="15" name="TextBox 14"/>
          <p:cNvSpPr txBox="1"/>
          <p:nvPr/>
        </p:nvSpPr>
        <p:spPr>
          <a:xfrm>
            <a:off x="1975875" y="2242014"/>
            <a:ext cx="8229600" cy="830997"/>
          </a:xfrm>
          <a:prstGeom prst="rect">
            <a:avLst/>
          </a:prstGeom>
          <a:noFill/>
        </p:spPr>
        <p:txBody>
          <a:bodyPr wrap="square" rtlCol="0">
            <a:spAutoFit/>
          </a:bodyPr>
          <a:lstStyle/>
          <a:p>
            <a:r>
              <a:rPr lang="en-US" sz="2400" dirty="0"/>
              <a:t>Set of different percentages of PCB </a:t>
            </a:r>
            <a:r>
              <a:rPr lang="en-US" sz="2400" dirty="0" smtClean="0"/>
              <a:t>will be </a:t>
            </a:r>
            <a:r>
              <a:rPr lang="en-US" sz="2400" dirty="0"/>
              <a:t>added to the mix to investigate the optimum mix percentage of PCB. </a:t>
            </a:r>
          </a:p>
        </p:txBody>
      </p:sp>
      <p:sp>
        <p:nvSpPr>
          <p:cNvPr id="16" name="TextBox 15"/>
          <p:cNvSpPr txBox="1"/>
          <p:nvPr/>
        </p:nvSpPr>
        <p:spPr>
          <a:xfrm>
            <a:off x="1975875" y="3088134"/>
            <a:ext cx="8229600" cy="1938992"/>
          </a:xfrm>
          <a:prstGeom prst="rect">
            <a:avLst/>
          </a:prstGeom>
          <a:noFill/>
        </p:spPr>
        <p:txBody>
          <a:bodyPr wrap="square" rtlCol="0">
            <a:spAutoFit/>
          </a:bodyPr>
          <a:lstStyle/>
          <a:p>
            <a:r>
              <a:rPr lang="en-US" sz="2400" dirty="0"/>
              <a:t>Total of </a:t>
            </a:r>
            <a:r>
              <a:rPr lang="en-US" sz="2400" dirty="0" smtClean="0"/>
              <a:t>six</a:t>
            </a:r>
            <a:r>
              <a:rPr lang="en-US" sz="2400" dirty="0" smtClean="0"/>
              <a:t> </a:t>
            </a:r>
            <a:r>
              <a:rPr lang="en-US" sz="2400" dirty="0"/>
              <a:t>different mass percentages of PCB are added to different samples of mix beside a reference one with zero percent of PCB. Mass ratios of PCB to cement (PCB/c) (0%,2.5%,5%,7.5%,</a:t>
            </a:r>
            <a:r>
              <a:rPr lang="en-US" sz="2400" dirty="0" smtClean="0"/>
              <a:t>10% and 15%) will </a:t>
            </a:r>
            <a:r>
              <a:rPr lang="en-US" sz="2400" dirty="0"/>
              <a:t>be used in this research.</a:t>
            </a:r>
          </a:p>
        </p:txBody>
      </p:sp>
    </p:spTree>
    <p:extLst>
      <p:ext uri="{BB962C8B-B14F-4D97-AF65-F5344CB8AC3E}">
        <p14:creationId xmlns:p14="http://schemas.microsoft.com/office/powerpoint/2010/main" val="19326341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p:cNvSpPr/>
          <p:nvPr/>
        </p:nvSpPr>
        <p:spPr>
          <a:xfrm>
            <a:off x="1" y="0"/>
            <a:ext cx="12192000" cy="68580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 name="Rectangle 5"/>
          <p:cNvSpPr/>
          <p:nvPr/>
        </p:nvSpPr>
        <p:spPr>
          <a:xfrm>
            <a:off x="-1" y="0"/>
            <a:ext cx="12192001" cy="68580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7" name="Rectangle 6"/>
          <p:cNvSpPr/>
          <p:nvPr/>
        </p:nvSpPr>
        <p:spPr>
          <a:xfrm>
            <a:off x="-10649" y="0"/>
            <a:ext cx="2569029" cy="81280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lvl="0" algn="ctr"/>
            <a:r>
              <a:rPr lang="en-US" sz="2400" b="1" dirty="0" smtClean="0"/>
              <a:t>4 Results </a:t>
            </a:r>
            <a:r>
              <a:rPr lang="en-US" sz="2400" b="1" dirty="0"/>
              <a:t>and </a:t>
            </a:r>
            <a:r>
              <a:rPr lang="en-US" sz="2400" b="1" dirty="0" smtClean="0"/>
              <a:t>discussion </a:t>
            </a:r>
            <a:endParaRPr lang="en-US" sz="2400" dirty="0">
              <a:solidFill>
                <a:prstClr val="white"/>
              </a:solidFill>
            </a:endParaRPr>
          </a:p>
        </p:txBody>
      </p:sp>
      <p:sp>
        <p:nvSpPr>
          <p:cNvPr id="9" name="TextBox 8"/>
          <p:cNvSpPr txBox="1"/>
          <p:nvPr/>
        </p:nvSpPr>
        <p:spPr>
          <a:xfrm>
            <a:off x="4624978" y="980372"/>
            <a:ext cx="2514343" cy="369332"/>
          </a:xfrm>
          <a:prstGeom prst="rect">
            <a:avLst/>
          </a:prstGeom>
          <a:noFill/>
        </p:spPr>
        <p:txBody>
          <a:bodyPr wrap="square" rtlCol="0">
            <a:spAutoFit/>
          </a:bodyPr>
          <a:lstStyle/>
          <a:p>
            <a:r>
              <a:rPr lang="en-US" b="1" dirty="0" smtClean="0"/>
              <a:t> </a:t>
            </a:r>
            <a:endParaRPr lang="en-US" dirty="0"/>
          </a:p>
        </p:txBody>
      </p:sp>
      <p:sp>
        <p:nvSpPr>
          <p:cNvPr id="10" name="TextBox 9"/>
          <p:cNvSpPr txBox="1"/>
          <p:nvPr/>
        </p:nvSpPr>
        <p:spPr>
          <a:xfrm>
            <a:off x="4908545" y="1074147"/>
            <a:ext cx="2364260" cy="861774"/>
          </a:xfrm>
          <a:prstGeom prst="rect">
            <a:avLst/>
          </a:prstGeom>
          <a:noFill/>
        </p:spPr>
        <p:txBody>
          <a:bodyPr wrap="square" rtlCol="0">
            <a:spAutoFit/>
          </a:bodyPr>
          <a:lstStyle/>
          <a:p>
            <a:pPr lvl="0"/>
            <a:r>
              <a:rPr lang="en-US" sz="3200" b="1" dirty="0"/>
              <a:t>S</a:t>
            </a:r>
            <a:r>
              <a:rPr lang="en-US" sz="3200" b="1" dirty="0" smtClean="0"/>
              <a:t>lump </a:t>
            </a:r>
            <a:r>
              <a:rPr lang="en-US" sz="3200" b="1" dirty="0"/>
              <a:t>T</a:t>
            </a:r>
            <a:r>
              <a:rPr lang="en-US" sz="3200" b="1" dirty="0" smtClean="0"/>
              <a:t>est</a:t>
            </a:r>
            <a:endParaRPr lang="en-US" sz="3200" b="1" dirty="0"/>
          </a:p>
          <a:p>
            <a:r>
              <a:rPr lang="en-US" dirty="0" smtClean="0"/>
              <a:t> </a:t>
            </a:r>
            <a:endParaRPr lang="en-US" dirty="0"/>
          </a:p>
        </p:txBody>
      </p:sp>
      <p:graphicFrame>
        <p:nvGraphicFramePr>
          <p:cNvPr id="14" name="Content Placeholder 13"/>
          <p:cNvGraphicFramePr>
            <a:graphicFrameLocks noGrp="1"/>
          </p:cNvGraphicFramePr>
          <p:nvPr>
            <p:ph idx="1"/>
            <p:extLst>
              <p:ext uri="{D42A27DB-BD31-4B8C-83A1-F6EECF244321}">
                <p14:modId xmlns:p14="http://schemas.microsoft.com/office/powerpoint/2010/main" val="1598048809"/>
              </p:ext>
            </p:extLst>
          </p:nvPr>
        </p:nvGraphicFramePr>
        <p:xfrm>
          <a:off x="7870020" y="1713853"/>
          <a:ext cx="3859758" cy="4726134"/>
        </p:xfrm>
        <a:graphic>
          <a:graphicData uri="http://schemas.openxmlformats.org/drawingml/2006/table">
            <a:tbl>
              <a:tblPr firstRow="1" firstCol="1" bandRow="1">
                <a:tableStyleId>{5C22544A-7EE6-4342-B048-85BDC9FD1C3A}</a:tableStyleId>
              </a:tblPr>
              <a:tblGrid>
                <a:gridCol w="1929879">
                  <a:extLst>
                    <a:ext uri="{9D8B030D-6E8A-4147-A177-3AD203B41FA5}">
                      <a16:colId xmlns:a16="http://schemas.microsoft.com/office/drawing/2014/main" val="4094897674"/>
                    </a:ext>
                  </a:extLst>
                </a:gridCol>
                <a:gridCol w="1929879">
                  <a:extLst>
                    <a:ext uri="{9D8B030D-6E8A-4147-A177-3AD203B41FA5}">
                      <a16:colId xmlns:a16="http://schemas.microsoft.com/office/drawing/2014/main" val="118383159"/>
                    </a:ext>
                  </a:extLst>
                </a:gridCol>
              </a:tblGrid>
              <a:tr h="675162">
                <a:tc>
                  <a:txBody>
                    <a:bodyPr/>
                    <a:lstStyle/>
                    <a:p>
                      <a:pPr marL="0" marR="0" algn="ctr" rtl="0">
                        <a:lnSpc>
                          <a:spcPct val="200000"/>
                        </a:lnSpc>
                        <a:spcBef>
                          <a:spcPts val="0"/>
                        </a:spcBef>
                        <a:spcAft>
                          <a:spcPts val="0"/>
                        </a:spcAft>
                      </a:pPr>
                      <a:r>
                        <a:rPr lang="en-US" sz="2000" dirty="0">
                          <a:effectLst/>
                        </a:rPr>
                        <a:t>percentage</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200000"/>
                        </a:lnSpc>
                        <a:spcBef>
                          <a:spcPts val="0"/>
                        </a:spcBef>
                        <a:spcAft>
                          <a:spcPts val="0"/>
                        </a:spcAft>
                      </a:pPr>
                      <a:r>
                        <a:rPr lang="en-US" sz="2000">
                          <a:effectLst/>
                        </a:rPr>
                        <a:t>Result (cm)</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939785025"/>
                  </a:ext>
                </a:extLst>
              </a:tr>
              <a:tr h="675162">
                <a:tc>
                  <a:txBody>
                    <a:bodyPr/>
                    <a:lstStyle/>
                    <a:p>
                      <a:pPr marL="0" marR="0" algn="ctr" rtl="0">
                        <a:lnSpc>
                          <a:spcPct val="200000"/>
                        </a:lnSpc>
                        <a:spcBef>
                          <a:spcPts val="0"/>
                        </a:spcBef>
                        <a:spcAft>
                          <a:spcPts val="0"/>
                        </a:spcAft>
                      </a:pPr>
                      <a:r>
                        <a:rPr lang="en-US" sz="2000" dirty="0">
                          <a:effectLst/>
                        </a:rPr>
                        <a:t>0%</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200000"/>
                        </a:lnSpc>
                        <a:spcBef>
                          <a:spcPts val="0"/>
                        </a:spcBef>
                        <a:spcAft>
                          <a:spcPts val="0"/>
                        </a:spcAft>
                      </a:pPr>
                      <a:r>
                        <a:rPr lang="en-US" sz="2000" dirty="0">
                          <a:effectLst/>
                        </a:rPr>
                        <a:t>12cm</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845711776"/>
                  </a:ext>
                </a:extLst>
              </a:tr>
              <a:tr h="675162">
                <a:tc>
                  <a:txBody>
                    <a:bodyPr/>
                    <a:lstStyle/>
                    <a:p>
                      <a:pPr marL="0" marR="0" algn="ctr" rtl="0">
                        <a:lnSpc>
                          <a:spcPct val="200000"/>
                        </a:lnSpc>
                        <a:spcBef>
                          <a:spcPts val="0"/>
                        </a:spcBef>
                        <a:spcAft>
                          <a:spcPts val="0"/>
                        </a:spcAft>
                      </a:pPr>
                      <a:r>
                        <a:rPr lang="en-US" sz="2000">
                          <a:effectLst/>
                        </a:rPr>
                        <a:t>2.5%</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200000"/>
                        </a:lnSpc>
                        <a:spcBef>
                          <a:spcPts val="0"/>
                        </a:spcBef>
                        <a:spcAft>
                          <a:spcPts val="0"/>
                        </a:spcAft>
                      </a:pPr>
                      <a:r>
                        <a:rPr lang="en-US" sz="2000" dirty="0">
                          <a:effectLst/>
                        </a:rPr>
                        <a:t>11cm</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307421143"/>
                  </a:ext>
                </a:extLst>
              </a:tr>
              <a:tr h="675162">
                <a:tc>
                  <a:txBody>
                    <a:bodyPr/>
                    <a:lstStyle/>
                    <a:p>
                      <a:pPr marL="0" marR="0" algn="ctr" rtl="0">
                        <a:lnSpc>
                          <a:spcPct val="200000"/>
                        </a:lnSpc>
                        <a:spcBef>
                          <a:spcPts val="0"/>
                        </a:spcBef>
                        <a:spcAft>
                          <a:spcPts val="0"/>
                        </a:spcAft>
                      </a:pPr>
                      <a:r>
                        <a:rPr lang="en-US" sz="2000">
                          <a:effectLst/>
                        </a:rPr>
                        <a:t>5%</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200000"/>
                        </a:lnSpc>
                        <a:spcBef>
                          <a:spcPts val="0"/>
                        </a:spcBef>
                        <a:spcAft>
                          <a:spcPts val="0"/>
                        </a:spcAft>
                      </a:pPr>
                      <a:r>
                        <a:rPr lang="en-US" sz="2000" dirty="0">
                          <a:effectLst/>
                        </a:rPr>
                        <a:t>13cm</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4059169385"/>
                  </a:ext>
                </a:extLst>
              </a:tr>
              <a:tr h="675162">
                <a:tc>
                  <a:txBody>
                    <a:bodyPr/>
                    <a:lstStyle/>
                    <a:p>
                      <a:pPr marL="0" marR="0" algn="ctr" rtl="0">
                        <a:lnSpc>
                          <a:spcPct val="200000"/>
                        </a:lnSpc>
                        <a:spcBef>
                          <a:spcPts val="0"/>
                        </a:spcBef>
                        <a:spcAft>
                          <a:spcPts val="0"/>
                        </a:spcAft>
                      </a:pPr>
                      <a:r>
                        <a:rPr lang="en-US" sz="2000">
                          <a:effectLst/>
                        </a:rPr>
                        <a:t>7.5%</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200000"/>
                        </a:lnSpc>
                        <a:spcBef>
                          <a:spcPts val="0"/>
                        </a:spcBef>
                        <a:spcAft>
                          <a:spcPts val="0"/>
                        </a:spcAft>
                      </a:pPr>
                      <a:r>
                        <a:rPr lang="en-US" sz="2000" dirty="0">
                          <a:effectLst/>
                        </a:rPr>
                        <a:t>15cm</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287058187"/>
                  </a:ext>
                </a:extLst>
              </a:tr>
              <a:tr h="675162">
                <a:tc>
                  <a:txBody>
                    <a:bodyPr/>
                    <a:lstStyle/>
                    <a:p>
                      <a:pPr marL="0" marR="0" algn="ctr" rtl="0">
                        <a:lnSpc>
                          <a:spcPct val="200000"/>
                        </a:lnSpc>
                        <a:spcBef>
                          <a:spcPts val="0"/>
                        </a:spcBef>
                        <a:spcAft>
                          <a:spcPts val="0"/>
                        </a:spcAft>
                      </a:pPr>
                      <a:r>
                        <a:rPr lang="en-US" sz="2000">
                          <a:effectLst/>
                        </a:rPr>
                        <a:t>10%</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200000"/>
                        </a:lnSpc>
                        <a:spcBef>
                          <a:spcPts val="0"/>
                        </a:spcBef>
                        <a:spcAft>
                          <a:spcPts val="0"/>
                        </a:spcAft>
                      </a:pPr>
                      <a:r>
                        <a:rPr lang="en-US" sz="2000" dirty="0">
                          <a:effectLst/>
                        </a:rPr>
                        <a:t>17cm</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255901093"/>
                  </a:ext>
                </a:extLst>
              </a:tr>
              <a:tr h="675162">
                <a:tc>
                  <a:txBody>
                    <a:bodyPr/>
                    <a:lstStyle/>
                    <a:p>
                      <a:pPr marL="0" marR="0" algn="ctr" rtl="0">
                        <a:lnSpc>
                          <a:spcPct val="200000"/>
                        </a:lnSpc>
                        <a:spcBef>
                          <a:spcPts val="0"/>
                        </a:spcBef>
                        <a:spcAft>
                          <a:spcPts val="0"/>
                        </a:spcAft>
                      </a:pPr>
                      <a:r>
                        <a:rPr lang="en-US" sz="2000">
                          <a:effectLst/>
                        </a:rPr>
                        <a:t>15%</a:t>
                      </a:r>
                      <a:endParaRPr lang="en-US" sz="20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0">
                        <a:lnSpc>
                          <a:spcPct val="200000"/>
                        </a:lnSpc>
                        <a:spcBef>
                          <a:spcPts val="0"/>
                        </a:spcBef>
                        <a:spcAft>
                          <a:spcPts val="0"/>
                        </a:spcAft>
                      </a:pPr>
                      <a:r>
                        <a:rPr lang="en-US" sz="2000" dirty="0">
                          <a:effectLst/>
                        </a:rPr>
                        <a:t>19cm</a:t>
                      </a:r>
                      <a:endParaRPr lang="en-US" sz="20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719238229"/>
                  </a:ext>
                </a:extLst>
              </a:tr>
            </a:tbl>
          </a:graphicData>
        </a:graphic>
      </p:graphicFrame>
      <p:sp>
        <p:nvSpPr>
          <p:cNvPr id="15" name="TextBox 14"/>
          <p:cNvSpPr txBox="1"/>
          <p:nvPr/>
        </p:nvSpPr>
        <p:spPr>
          <a:xfrm>
            <a:off x="460290" y="1969887"/>
            <a:ext cx="7063915" cy="3046988"/>
          </a:xfrm>
          <a:prstGeom prst="rect">
            <a:avLst/>
          </a:prstGeom>
          <a:noFill/>
        </p:spPr>
        <p:txBody>
          <a:bodyPr wrap="square" rtlCol="0">
            <a:spAutoFit/>
          </a:bodyPr>
          <a:lstStyle/>
          <a:p>
            <a:r>
              <a:rPr lang="en-US" sz="2400" dirty="0"/>
              <a:t>The slump value for the reference specimen is </a:t>
            </a:r>
            <a:r>
              <a:rPr lang="ar-SA" sz="2400" dirty="0"/>
              <a:t>12</a:t>
            </a:r>
            <a:r>
              <a:rPr lang="en-US" sz="2400" dirty="0"/>
              <a:t> cm while increasing the PCB/c ratio </a:t>
            </a:r>
            <a:r>
              <a:rPr lang="en-US" sz="2400" dirty="0" smtClean="0"/>
              <a:t>decreases. </a:t>
            </a:r>
          </a:p>
          <a:p>
            <a:r>
              <a:rPr lang="en-US" sz="2400" dirty="0"/>
              <a:t>The slump readings are still within the acceptable range of workable concrete for most applications as the slump is greater than 7.1 cm</a:t>
            </a:r>
            <a:r>
              <a:rPr lang="en-US" sz="2400" dirty="0" smtClean="0"/>
              <a:t>.</a:t>
            </a:r>
          </a:p>
          <a:p>
            <a:r>
              <a:rPr lang="en-US" sz="2400" dirty="0"/>
              <a:t>The increase in the slump values at higher dose percentages of PCB (10% and 15%) could be attributed to the aggregation of PCB. </a:t>
            </a:r>
            <a:r>
              <a:rPr lang="en-US" sz="2400" dirty="0" smtClean="0"/>
              <a:t> </a:t>
            </a:r>
            <a:endParaRPr lang="en-US" sz="2400" dirty="0"/>
          </a:p>
        </p:txBody>
      </p:sp>
    </p:spTree>
    <p:extLst>
      <p:ext uri="{BB962C8B-B14F-4D97-AF65-F5344CB8AC3E}">
        <p14:creationId xmlns:p14="http://schemas.microsoft.com/office/powerpoint/2010/main" val="124654526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 name="Content Placeholder 9"/>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018858" y="2657203"/>
            <a:ext cx="2771775" cy="3695700"/>
          </a:xfr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p:cNvSpPr/>
          <p:nvPr/>
        </p:nvSpPr>
        <p:spPr>
          <a:xfrm>
            <a:off x="1" y="0"/>
            <a:ext cx="12192000" cy="68580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 name="Rectangle 5"/>
          <p:cNvSpPr/>
          <p:nvPr/>
        </p:nvSpPr>
        <p:spPr>
          <a:xfrm>
            <a:off x="-1" y="0"/>
            <a:ext cx="12192001" cy="68580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7" name="Rectangle 6"/>
          <p:cNvSpPr/>
          <p:nvPr/>
        </p:nvSpPr>
        <p:spPr>
          <a:xfrm>
            <a:off x="-10649" y="0"/>
            <a:ext cx="2569029" cy="81280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lvl="0" algn="ctr"/>
            <a:r>
              <a:rPr lang="en-US" sz="2400" b="1" dirty="0"/>
              <a:t>4 Results and discussion </a:t>
            </a:r>
            <a:endParaRPr lang="en-US" sz="3200" dirty="0">
              <a:solidFill>
                <a:prstClr val="white"/>
              </a:solidFill>
            </a:endParaRPr>
          </a:p>
        </p:txBody>
      </p:sp>
      <p:sp>
        <p:nvSpPr>
          <p:cNvPr id="9" name="TextBox 8"/>
          <p:cNvSpPr txBox="1"/>
          <p:nvPr/>
        </p:nvSpPr>
        <p:spPr>
          <a:xfrm>
            <a:off x="4624978" y="980372"/>
            <a:ext cx="2514343" cy="584775"/>
          </a:xfrm>
          <a:prstGeom prst="rect">
            <a:avLst/>
          </a:prstGeom>
          <a:noFill/>
        </p:spPr>
        <p:txBody>
          <a:bodyPr wrap="square" rtlCol="0">
            <a:spAutoFit/>
          </a:bodyPr>
          <a:lstStyle/>
          <a:p>
            <a:pPr lvl="0"/>
            <a:r>
              <a:rPr lang="en-US" sz="3200" b="1" dirty="0">
                <a:solidFill>
                  <a:prstClr val="white"/>
                </a:solidFill>
              </a:rPr>
              <a:t>Slump </a:t>
            </a:r>
            <a:r>
              <a:rPr lang="en-US" sz="3200" b="1" dirty="0" smtClean="0">
                <a:solidFill>
                  <a:prstClr val="white"/>
                </a:solidFill>
              </a:rPr>
              <a:t>Test </a:t>
            </a:r>
            <a:endParaRPr lang="en-US" sz="3200" b="1" dirty="0">
              <a:solidFill>
                <a:prstClr val="white"/>
              </a:solidFill>
            </a:endParaRPr>
          </a:p>
        </p:txBody>
      </p:sp>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86057" y="1738085"/>
            <a:ext cx="3281499" cy="4375332"/>
          </a:xfrm>
          <a:prstGeom prst="rect">
            <a:avLst/>
          </a:prstGeom>
        </p:spPr>
      </p:pic>
      <p:sp>
        <p:nvSpPr>
          <p:cNvPr id="12" name="TextBox 11"/>
          <p:cNvSpPr txBox="1"/>
          <p:nvPr/>
        </p:nvSpPr>
        <p:spPr>
          <a:xfrm>
            <a:off x="617491" y="2824339"/>
            <a:ext cx="6732542" cy="1200329"/>
          </a:xfrm>
          <a:prstGeom prst="rect">
            <a:avLst/>
          </a:prstGeom>
          <a:noFill/>
        </p:spPr>
        <p:txBody>
          <a:bodyPr wrap="square" rtlCol="0">
            <a:spAutoFit/>
          </a:bodyPr>
          <a:lstStyle/>
          <a:p>
            <a:r>
              <a:rPr lang="en-US" sz="2400" dirty="0"/>
              <a:t>Based on these results, all concrete mixes with the different PCB/c ratios are workable for structural </a:t>
            </a:r>
            <a:r>
              <a:rPr lang="en-US" sz="2400" dirty="0" smtClean="0"/>
              <a:t>applications. </a:t>
            </a:r>
            <a:endParaRPr lang="en-US" sz="2400" dirty="0"/>
          </a:p>
        </p:txBody>
      </p:sp>
    </p:spTree>
    <p:extLst>
      <p:ext uri="{BB962C8B-B14F-4D97-AF65-F5344CB8AC3E}">
        <p14:creationId xmlns:p14="http://schemas.microsoft.com/office/powerpoint/2010/main" val="33769891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514"/>
            <a:ext cx="12192000" cy="6858000"/>
          </a:xfrm>
          <a:prstGeom prst="rect">
            <a:avLst/>
          </a:prstGeom>
        </p:spPr>
      </p:pic>
      <p:sp>
        <p:nvSpPr>
          <p:cNvPr id="5" name="Rectangle 4"/>
          <p:cNvSpPr/>
          <p:nvPr/>
        </p:nvSpPr>
        <p:spPr>
          <a:xfrm>
            <a:off x="1" y="14514"/>
            <a:ext cx="12192000" cy="68580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 name="Rectangle 5"/>
          <p:cNvSpPr/>
          <p:nvPr/>
        </p:nvSpPr>
        <p:spPr>
          <a:xfrm>
            <a:off x="-5326" y="-3"/>
            <a:ext cx="12192001" cy="68580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7" name="Rectangle 6"/>
          <p:cNvSpPr/>
          <p:nvPr/>
        </p:nvSpPr>
        <p:spPr>
          <a:xfrm>
            <a:off x="-3" y="-3"/>
            <a:ext cx="2569029" cy="81280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400" b="1" dirty="0" smtClean="0"/>
          </a:p>
          <a:p>
            <a:pPr algn="ctr"/>
            <a:r>
              <a:rPr lang="en-US" sz="2400" b="1" dirty="0" smtClean="0"/>
              <a:t>4 </a:t>
            </a:r>
            <a:r>
              <a:rPr lang="en-US" sz="2400" b="1" dirty="0"/>
              <a:t>Results and discussion </a:t>
            </a:r>
            <a:endParaRPr lang="en-US" sz="3200" dirty="0">
              <a:solidFill>
                <a:prstClr val="white"/>
              </a:solidFill>
            </a:endParaRPr>
          </a:p>
          <a:p>
            <a:pPr lvl="0"/>
            <a:r>
              <a:rPr lang="en-US" sz="2400" b="1" dirty="0" smtClean="0">
                <a:solidFill>
                  <a:prstClr val="white"/>
                </a:solidFill>
              </a:rPr>
              <a:t> </a:t>
            </a:r>
            <a:endParaRPr lang="en-US" sz="2400" dirty="0">
              <a:solidFill>
                <a:prstClr val="white"/>
              </a:solidFill>
            </a:endParaRPr>
          </a:p>
        </p:txBody>
      </p:sp>
      <p:pic>
        <p:nvPicPr>
          <p:cNvPr id="10" name="Picture 9"/>
          <p:cNvPicPr>
            <a:picLocks noChangeAspect="1"/>
          </p:cNvPicPr>
          <p:nvPr/>
        </p:nvPicPr>
        <p:blipFill>
          <a:blip r:embed="rId3"/>
          <a:stretch>
            <a:fillRect/>
          </a:stretch>
        </p:blipFill>
        <p:spPr>
          <a:xfrm>
            <a:off x="3191776" y="808535"/>
            <a:ext cx="5797798" cy="853514"/>
          </a:xfrm>
          <a:prstGeom prst="rect">
            <a:avLst/>
          </a:prstGeom>
        </p:spPr>
      </p:pic>
      <p:sp>
        <p:nvSpPr>
          <p:cNvPr id="11" name="TextBox 10"/>
          <p:cNvSpPr txBox="1"/>
          <p:nvPr/>
        </p:nvSpPr>
        <p:spPr>
          <a:xfrm>
            <a:off x="744583" y="2637699"/>
            <a:ext cx="11025051" cy="1938992"/>
          </a:xfrm>
          <a:prstGeom prst="rect">
            <a:avLst/>
          </a:prstGeom>
          <a:noFill/>
        </p:spPr>
        <p:txBody>
          <a:bodyPr wrap="square" rtlCol="0">
            <a:spAutoFit/>
          </a:bodyPr>
          <a:lstStyle/>
          <a:p>
            <a:r>
              <a:rPr lang="en-US" sz="2400" dirty="0"/>
              <a:t>A total of 54 specimens are prepared for concrete compressive test considering the demanded ratios of PCB/c and tested using the compression strength testing machine. Part of the specimens are tested at 7 days while the second part is tested at 28 days to figure out the progress of gaining compressive strength and to compare them with reference specimens</a:t>
            </a:r>
            <a:r>
              <a:rPr lang="en-US" sz="2400" dirty="0" smtClean="0"/>
              <a:t>. </a:t>
            </a:r>
            <a:endParaRPr lang="en-US" sz="2400" dirty="0"/>
          </a:p>
        </p:txBody>
      </p:sp>
    </p:spTree>
    <p:extLst>
      <p:ext uri="{BB962C8B-B14F-4D97-AF65-F5344CB8AC3E}">
        <p14:creationId xmlns:p14="http://schemas.microsoft.com/office/powerpoint/2010/main" val="31814378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p:cNvSpPr/>
          <p:nvPr/>
        </p:nvSpPr>
        <p:spPr>
          <a:xfrm>
            <a:off x="1" y="0"/>
            <a:ext cx="12192000" cy="68580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 name="Rectangle 5"/>
          <p:cNvSpPr/>
          <p:nvPr/>
        </p:nvSpPr>
        <p:spPr>
          <a:xfrm>
            <a:off x="-4357" y="0"/>
            <a:ext cx="12192001" cy="68580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2" name="Rectangle 11"/>
          <p:cNvSpPr/>
          <p:nvPr/>
        </p:nvSpPr>
        <p:spPr>
          <a:xfrm>
            <a:off x="-3" y="-3"/>
            <a:ext cx="2569029" cy="81280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lvl="0" algn="ctr"/>
            <a:r>
              <a:rPr lang="en-US" sz="2400" b="1"/>
              <a:t>4 Results and discussion </a:t>
            </a:r>
            <a:endParaRPr lang="en-US" sz="3200" dirty="0">
              <a:solidFill>
                <a:prstClr val="white"/>
              </a:solidFill>
            </a:endParaRPr>
          </a:p>
        </p:txBody>
      </p:sp>
      <p:sp>
        <p:nvSpPr>
          <p:cNvPr id="2" name="TextBox 1"/>
          <p:cNvSpPr txBox="1"/>
          <p:nvPr/>
        </p:nvSpPr>
        <p:spPr>
          <a:xfrm>
            <a:off x="3302722" y="812799"/>
            <a:ext cx="5577841" cy="861774"/>
          </a:xfrm>
          <a:prstGeom prst="rect">
            <a:avLst/>
          </a:prstGeom>
          <a:noFill/>
        </p:spPr>
        <p:txBody>
          <a:bodyPr wrap="square" rtlCol="0">
            <a:spAutoFit/>
          </a:bodyPr>
          <a:lstStyle/>
          <a:p>
            <a:pPr lvl="0"/>
            <a:r>
              <a:rPr lang="en-US" sz="3200" b="1" dirty="0"/>
              <a:t>Compressive </a:t>
            </a:r>
            <a:r>
              <a:rPr lang="en-US" sz="3200" b="1" dirty="0"/>
              <a:t>S</a:t>
            </a:r>
            <a:r>
              <a:rPr lang="en-US" sz="3200" b="1" dirty="0" smtClean="0"/>
              <a:t>trength </a:t>
            </a:r>
            <a:r>
              <a:rPr lang="en-US" sz="3200" b="1" dirty="0"/>
              <a:t>T</a:t>
            </a:r>
            <a:r>
              <a:rPr lang="en-US" sz="3200" b="1" dirty="0" smtClean="0"/>
              <a:t>est</a:t>
            </a:r>
            <a:endParaRPr lang="en-US" sz="3200" b="1" dirty="0"/>
          </a:p>
          <a:p>
            <a:r>
              <a:rPr lang="en-US" dirty="0" smtClean="0"/>
              <a:t> </a:t>
            </a:r>
            <a:endParaRPr lang="en-US" dirty="0"/>
          </a:p>
        </p:txBody>
      </p:sp>
      <p:sp>
        <p:nvSpPr>
          <p:cNvPr id="3" name="TextBox 2"/>
          <p:cNvSpPr txBox="1"/>
          <p:nvPr/>
        </p:nvSpPr>
        <p:spPr>
          <a:xfrm>
            <a:off x="2569026" y="1443740"/>
            <a:ext cx="10293531" cy="461665"/>
          </a:xfrm>
          <a:prstGeom prst="rect">
            <a:avLst/>
          </a:prstGeom>
          <a:noFill/>
        </p:spPr>
        <p:txBody>
          <a:bodyPr wrap="square" rtlCol="0">
            <a:spAutoFit/>
          </a:bodyPr>
          <a:lstStyle/>
          <a:p>
            <a:r>
              <a:rPr lang="en-US" sz="2400" dirty="0"/>
              <a:t>Compression test at 7 days for 10x10x10 cubes</a:t>
            </a:r>
            <a:r>
              <a:rPr lang="en-US" sz="2400" dirty="0" smtClean="0"/>
              <a:t>:</a:t>
            </a:r>
            <a:endParaRPr lang="en-US" sz="2400" dirty="0"/>
          </a:p>
        </p:txBody>
      </p:sp>
      <p:graphicFrame>
        <p:nvGraphicFramePr>
          <p:cNvPr id="8" name="Table 7"/>
          <p:cNvGraphicFramePr>
            <a:graphicFrameLocks noGrp="1"/>
          </p:cNvGraphicFramePr>
          <p:nvPr>
            <p:extLst>
              <p:ext uri="{D42A27DB-BD31-4B8C-83A1-F6EECF244321}">
                <p14:modId xmlns:p14="http://schemas.microsoft.com/office/powerpoint/2010/main" val="2876821359"/>
              </p:ext>
            </p:extLst>
          </p:nvPr>
        </p:nvGraphicFramePr>
        <p:xfrm>
          <a:off x="1972491" y="2142311"/>
          <a:ext cx="8503919" cy="3944982"/>
        </p:xfrm>
        <a:graphic>
          <a:graphicData uri="http://schemas.openxmlformats.org/drawingml/2006/table">
            <a:tbl>
              <a:tblPr firstRow="1" firstCol="1" bandRow="1">
                <a:tableStyleId>{5C22544A-7EE6-4342-B048-85BDC9FD1C3A}</a:tableStyleId>
              </a:tblPr>
              <a:tblGrid>
                <a:gridCol w="1808033">
                  <a:extLst>
                    <a:ext uri="{9D8B030D-6E8A-4147-A177-3AD203B41FA5}">
                      <a16:colId xmlns:a16="http://schemas.microsoft.com/office/drawing/2014/main" val="2056488389"/>
                    </a:ext>
                  </a:extLst>
                </a:gridCol>
                <a:gridCol w="2231962">
                  <a:extLst>
                    <a:ext uri="{9D8B030D-6E8A-4147-A177-3AD203B41FA5}">
                      <a16:colId xmlns:a16="http://schemas.microsoft.com/office/drawing/2014/main" val="3786306026"/>
                    </a:ext>
                  </a:extLst>
                </a:gridCol>
                <a:gridCol w="2231962">
                  <a:extLst>
                    <a:ext uri="{9D8B030D-6E8A-4147-A177-3AD203B41FA5}">
                      <a16:colId xmlns:a16="http://schemas.microsoft.com/office/drawing/2014/main" val="210484916"/>
                    </a:ext>
                  </a:extLst>
                </a:gridCol>
                <a:gridCol w="2231962">
                  <a:extLst>
                    <a:ext uri="{9D8B030D-6E8A-4147-A177-3AD203B41FA5}">
                      <a16:colId xmlns:a16="http://schemas.microsoft.com/office/drawing/2014/main" val="2534882265"/>
                    </a:ext>
                  </a:extLst>
                </a:gridCol>
              </a:tblGrid>
              <a:tr h="563676">
                <a:tc>
                  <a:txBody>
                    <a:bodyPr/>
                    <a:lstStyle/>
                    <a:p>
                      <a:pPr marL="0" marR="0" algn="ctr" rtl="1">
                        <a:lnSpc>
                          <a:spcPct val="200000"/>
                        </a:lnSpc>
                        <a:spcBef>
                          <a:spcPts val="0"/>
                        </a:spcBef>
                        <a:spcAft>
                          <a:spcPts val="0"/>
                        </a:spcAft>
                      </a:pPr>
                      <a:r>
                        <a:rPr lang="ar-SA" sz="1600" dirty="0">
                          <a:effectLst/>
                        </a:rPr>
                        <a:t>%</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200000"/>
                        </a:lnSpc>
                        <a:spcBef>
                          <a:spcPts val="0"/>
                        </a:spcBef>
                        <a:spcAft>
                          <a:spcPts val="0"/>
                        </a:spcAft>
                      </a:pPr>
                      <a:r>
                        <a:rPr lang="en-US" sz="1600">
                          <a:effectLst/>
                        </a:rPr>
                        <a:t>Wight(g) --- KN</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200000"/>
                        </a:lnSpc>
                        <a:spcBef>
                          <a:spcPts val="0"/>
                        </a:spcBef>
                        <a:spcAft>
                          <a:spcPts val="0"/>
                        </a:spcAft>
                      </a:pPr>
                      <a:r>
                        <a:rPr lang="en-US" sz="1600">
                          <a:effectLst/>
                        </a:rPr>
                        <a:t>Wight(g) --- KN</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200000"/>
                        </a:lnSpc>
                        <a:spcBef>
                          <a:spcPts val="0"/>
                        </a:spcBef>
                        <a:spcAft>
                          <a:spcPts val="0"/>
                        </a:spcAft>
                      </a:pPr>
                      <a:r>
                        <a:rPr lang="en-US" sz="1600">
                          <a:effectLst/>
                        </a:rPr>
                        <a:t>Wight(g) --- KN</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863573819"/>
                  </a:ext>
                </a:extLst>
              </a:tr>
              <a:tr h="563676">
                <a:tc>
                  <a:txBody>
                    <a:bodyPr/>
                    <a:lstStyle/>
                    <a:p>
                      <a:pPr marL="0" marR="0" algn="ctr" rtl="1">
                        <a:lnSpc>
                          <a:spcPct val="200000"/>
                        </a:lnSpc>
                        <a:spcBef>
                          <a:spcPts val="0"/>
                        </a:spcBef>
                        <a:spcAft>
                          <a:spcPts val="0"/>
                        </a:spcAft>
                      </a:pPr>
                      <a:r>
                        <a:rPr lang="ar-SA" sz="1600" dirty="0">
                          <a:effectLst/>
                        </a:rPr>
                        <a:t>0%</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200000"/>
                        </a:lnSpc>
                        <a:spcBef>
                          <a:spcPts val="0"/>
                        </a:spcBef>
                        <a:spcAft>
                          <a:spcPts val="0"/>
                        </a:spcAft>
                      </a:pPr>
                      <a:r>
                        <a:rPr lang="ar-SA" sz="1600" dirty="0">
                          <a:effectLst/>
                        </a:rPr>
                        <a:t>2.422</a:t>
                      </a:r>
                      <a:r>
                        <a:rPr lang="en-US" sz="1600" dirty="0">
                          <a:effectLst/>
                        </a:rPr>
                        <a:t>g --- 198kn</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200000"/>
                        </a:lnSpc>
                        <a:spcBef>
                          <a:spcPts val="0"/>
                        </a:spcBef>
                        <a:spcAft>
                          <a:spcPts val="0"/>
                        </a:spcAft>
                      </a:pPr>
                      <a:r>
                        <a:rPr lang="en-US" sz="1600">
                          <a:effectLst/>
                        </a:rPr>
                        <a:t>2.362g --- 201kn</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200000"/>
                        </a:lnSpc>
                        <a:spcBef>
                          <a:spcPts val="0"/>
                        </a:spcBef>
                        <a:spcAft>
                          <a:spcPts val="0"/>
                        </a:spcAft>
                      </a:pPr>
                      <a:r>
                        <a:rPr lang="en-US" sz="1600">
                          <a:effectLst/>
                        </a:rPr>
                        <a:t>2.360g --- 195kn</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171426556"/>
                  </a:ext>
                </a:extLst>
              </a:tr>
              <a:tr h="563676">
                <a:tc>
                  <a:txBody>
                    <a:bodyPr/>
                    <a:lstStyle/>
                    <a:p>
                      <a:pPr marL="0" marR="0" algn="ctr" rtl="1">
                        <a:lnSpc>
                          <a:spcPct val="200000"/>
                        </a:lnSpc>
                        <a:spcBef>
                          <a:spcPts val="0"/>
                        </a:spcBef>
                        <a:spcAft>
                          <a:spcPts val="0"/>
                        </a:spcAft>
                      </a:pPr>
                      <a:r>
                        <a:rPr lang="ar-SA" sz="1600">
                          <a:effectLst/>
                        </a:rPr>
                        <a:t>2.5%</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200000"/>
                        </a:lnSpc>
                        <a:spcBef>
                          <a:spcPts val="0"/>
                        </a:spcBef>
                        <a:spcAft>
                          <a:spcPts val="0"/>
                        </a:spcAft>
                      </a:pPr>
                      <a:r>
                        <a:rPr lang="en-US" sz="1600" dirty="0">
                          <a:effectLst/>
                        </a:rPr>
                        <a:t>2.318g --- 174kn</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200000"/>
                        </a:lnSpc>
                        <a:spcBef>
                          <a:spcPts val="0"/>
                        </a:spcBef>
                        <a:spcAft>
                          <a:spcPts val="0"/>
                        </a:spcAft>
                      </a:pPr>
                      <a:r>
                        <a:rPr lang="en-US" sz="1600">
                          <a:effectLst/>
                        </a:rPr>
                        <a:t>2.364g --- 169kn</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200000"/>
                        </a:lnSpc>
                        <a:spcBef>
                          <a:spcPts val="0"/>
                        </a:spcBef>
                        <a:spcAft>
                          <a:spcPts val="0"/>
                        </a:spcAft>
                      </a:pPr>
                      <a:r>
                        <a:rPr lang="en-US" sz="1600">
                          <a:effectLst/>
                        </a:rPr>
                        <a:t>2.381g --- 171kn</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347588391"/>
                  </a:ext>
                </a:extLst>
              </a:tr>
              <a:tr h="563301">
                <a:tc>
                  <a:txBody>
                    <a:bodyPr/>
                    <a:lstStyle/>
                    <a:p>
                      <a:pPr marL="0" marR="0" algn="ctr" rtl="1">
                        <a:lnSpc>
                          <a:spcPct val="200000"/>
                        </a:lnSpc>
                        <a:spcBef>
                          <a:spcPts val="0"/>
                        </a:spcBef>
                        <a:spcAft>
                          <a:spcPts val="0"/>
                        </a:spcAft>
                      </a:pPr>
                      <a:r>
                        <a:rPr lang="ar-SA" sz="1600">
                          <a:effectLst/>
                        </a:rPr>
                        <a:t>5%</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200000"/>
                        </a:lnSpc>
                        <a:spcBef>
                          <a:spcPts val="0"/>
                        </a:spcBef>
                        <a:spcAft>
                          <a:spcPts val="0"/>
                        </a:spcAft>
                      </a:pPr>
                      <a:r>
                        <a:rPr lang="en-US" sz="1600" dirty="0">
                          <a:effectLst/>
                        </a:rPr>
                        <a:t>2.282g --- </a:t>
                      </a:r>
                      <a:r>
                        <a:rPr lang="ar-SA" sz="1600" dirty="0">
                          <a:effectLst/>
                        </a:rPr>
                        <a:t>17</a:t>
                      </a:r>
                      <a:r>
                        <a:rPr lang="en-US" sz="1600" dirty="0">
                          <a:effectLst/>
                        </a:rPr>
                        <a:t>2kn</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200000"/>
                        </a:lnSpc>
                        <a:spcBef>
                          <a:spcPts val="0"/>
                        </a:spcBef>
                        <a:spcAft>
                          <a:spcPts val="0"/>
                        </a:spcAft>
                      </a:pPr>
                      <a:r>
                        <a:rPr lang="en-US" sz="1600" dirty="0">
                          <a:effectLst/>
                        </a:rPr>
                        <a:t>2.314g --- </a:t>
                      </a:r>
                      <a:r>
                        <a:rPr lang="ar-SA" sz="1600" dirty="0">
                          <a:effectLst/>
                        </a:rPr>
                        <a:t>16</a:t>
                      </a:r>
                      <a:r>
                        <a:rPr lang="en-US" sz="1600" dirty="0">
                          <a:effectLst/>
                        </a:rPr>
                        <a:t>5kn</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200000"/>
                        </a:lnSpc>
                        <a:spcBef>
                          <a:spcPts val="0"/>
                        </a:spcBef>
                        <a:spcAft>
                          <a:spcPts val="0"/>
                        </a:spcAft>
                      </a:pPr>
                      <a:r>
                        <a:rPr lang="en-US" sz="1600">
                          <a:effectLst/>
                        </a:rPr>
                        <a:t>2.326g --- </a:t>
                      </a:r>
                      <a:r>
                        <a:rPr lang="ar-SA" sz="1600">
                          <a:effectLst/>
                        </a:rPr>
                        <a:t>17</a:t>
                      </a:r>
                      <a:r>
                        <a:rPr lang="en-US" sz="1600">
                          <a:effectLst/>
                        </a:rPr>
                        <a:t>2kn</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630523292"/>
                  </a:ext>
                </a:extLst>
              </a:tr>
              <a:tr h="563301">
                <a:tc>
                  <a:txBody>
                    <a:bodyPr/>
                    <a:lstStyle/>
                    <a:p>
                      <a:pPr marL="0" marR="0" algn="ctr" rtl="1">
                        <a:lnSpc>
                          <a:spcPct val="200000"/>
                        </a:lnSpc>
                        <a:spcBef>
                          <a:spcPts val="0"/>
                        </a:spcBef>
                        <a:spcAft>
                          <a:spcPts val="0"/>
                        </a:spcAft>
                      </a:pPr>
                      <a:r>
                        <a:rPr lang="ar-SA" sz="1600">
                          <a:effectLst/>
                        </a:rPr>
                        <a:t>7.5%</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200000"/>
                        </a:lnSpc>
                        <a:spcBef>
                          <a:spcPts val="0"/>
                        </a:spcBef>
                        <a:spcAft>
                          <a:spcPts val="0"/>
                        </a:spcAft>
                      </a:pPr>
                      <a:r>
                        <a:rPr lang="en-US" sz="1600">
                          <a:effectLst/>
                        </a:rPr>
                        <a:t>2.268g --- </a:t>
                      </a:r>
                      <a:r>
                        <a:rPr lang="ar-SA" sz="1600">
                          <a:effectLst/>
                        </a:rPr>
                        <a:t>16</a:t>
                      </a:r>
                      <a:r>
                        <a:rPr lang="en-US" sz="1600">
                          <a:effectLst/>
                        </a:rPr>
                        <a:t>8kn</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200000"/>
                        </a:lnSpc>
                        <a:spcBef>
                          <a:spcPts val="0"/>
                        </a:spcBef>
                        <a:spcAft>
                          <a:spcPts val="0"/>
                        </a:spcAft>
                      </a:pPr>
                      <a:r>
                        <a:rPr lang="en-US" sz="1600" dirty="0">
                          <a:effectLst/>
                        </a:rPr>
                        <a:t>2.250g --- </a:t>
                      </a:r>
                      <a:r>
                        <a:rPr lang="ar-SA" sz="1600" dirty="0">
                          <a:effectLst/>
                        </a:rPr>
                        <a:t>15</a:t>
                      </a:r>
                      <a:r>
                        <a:rPr lang="en-US" sz="1600" dirty="0">
                          <a:effectLst/>
                        </a:rPr>
                        <a:t>5kn</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200000"/>
                        </a:lnSpc>
                        <a:spcBef>
                          <a:spcPts val="0"/>
                        </a:spcBef>
                        <a:spcAft>
                          <a:spcPts val="0"/>
                        </a:spcAft>
                      </a:pPr>
                      <a:r>
                        <a:rPr lang="en-US" sz="1600" dirty="0">
                          <a:effectLst/>
                        </a:rPr>
                        <a:t>2.328g --- </a:t>
                      </a:r>
                      <a:r>
                        <a:rPr lang="ar-SA" sz="1600" dirty="0">
                          <a:effectLst/>
                        </a:rPr>
                        <a:t>169</a:t>
                      </a:r>
                      <a:r>
                        <a:rPr lang="en-US" sz="1600" dirty="0" err="1">
                          <a:effectLst/>
                        </a:rPr>
                        <a:t>kn</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570258216"/>
                  </a:ext>
                </a:extLst>
              </a:tr>
              <a:tr h="563676">
                <a:tc>
                  <a:txBody>
                    <a:bodyPr/>
                    <a:lstStyle/>
                    <a:p>
                      <a:pPr marL="0" marR="0" algn="ctr" rtl="1">
                        <a:lnSpc>
                          <a:spcPct val="200000"/>
                        </a:lnSpc>
                        <a:spcBef>
                          <a:spcPts val="0"/>
                        </a:spcBef>
                        <a:spcAft>
                          <a:spcPts val="0"/>
                        </a:spcAft>
                      </a:pPr>
                      <a:r>
                        <a:rPr lang="ar-SA" sz="1600">
                          <a:effectLst/>
                        </a:rPr>
                        <a:t>10%</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200000"/>
                        </a:lnSpc>
                        <a:spcBef>
                          <a:spcPts val="0"/>
                        </a:spcBef>
                        <a:spcAft>
                          <a:spcPts val="0"/>
                        </a:spcAft>
                      </a:pPr>
                      <a:r>
                        <a:rPr lang="en-US" sz="1600">
                          <a:effectLst/>
                        </a:rPr>
                        <a:t>2.324g --- 159kn</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200000"/>
                        </a:lnSpc>
                        <a:spcBef>
                          <a:spcPts val="0"/>
                        </a:spcBef>
                        <a:spcAft>
                          <a:spcPts val="0"/>
                        </a:spcAft>
                      </a:pPr>
                      <a:r>
                        <a:rPr lang="en-US" sz="1600">
                          <a:effectLst/>
                        </a:rPr>
                        <a:t>2.364g --- 163kn</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200000"/>
                        </a:lnSpc>
                        <a:spcBef>
                          <a:spcPts val="0"/>
                        </a:spcBef>
                        <a:spcAft>
                          <a:spcPts val="0"/>
                        </a:spcAft>
                      </a:pPr>
                      <a:r>
                        <a:rPr lang="en-US" sz="1600" dirty="0">
                          <a:effectLst/>
                        </a:rPr>
                        <a:t>2.348g --- 166kn</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555965585"/>
                  </a:ext>
                </a:extLst>
              </a:tr>
              <a:tr h="563676">
                <a:tc>
                  <a:txBody>
                    <a:bodyPr/>
                    <a:lstStyle/>
                    <a:p>
                      <a:pPr marL="0" marR="0" algn="ctr" rtl="1">
                        <a:lnSpc>
                          <a:spcPct val="200000"/>
                        </a:lnSpc>
                        <a:spcBef>
                          <a:spcPts val="0"/>
                        </a:spcBef>
                        <a:spcAft>
                          <a:spcPts val="0"/>
                        </a:spcAft>
                      </a:pPr>
                      <a:r>
                        <a:rPr lang="ar-SA" sz="1600">
                          <a:effectLst/>
                        </a:rPr>
                        <a:t>15%</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200000"/>
                        </a:lnSpc>
                        <a:spcBef>
                          <a:spcPts val="0"/>
                        </a:spcBef>
                        <a:spcAft>
                          <a:spcPts val="0"/>
                        </a:spcAft>
                      </a:pPr>
                      <a:r>
                        <a:rPr lang="en-US" sz="1600">
                          <a:effectLst/>
                        </a:rPr>
                        <a:t>2.360g --- 153kn</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200000"/>
                        </a:lnSpc>
                        <a:spcBef>
                          <a:spcPts val="0"/>
                        </a:spcBef>
                        <a:spcAft>
                          <a:spcPts val="0"/>
                        </a:spcAft>
                      </a:pPr>
                      <a:r>
                        <a:rPr lang="en-US" sz="1600">
                          <a:effectLst/>
                        </a:rPr>
                        <a:t>2.380g --- 146kn</a:t>
                      </a:r>
                      <a:endParaRPr lang="en-US" sz="16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200000"/>
                        </a:lnSpc>
                        <a:spcBef>
                          <a:spcPts val="0"/>
                        </a:spcBef>
                        <a:spcAft>
                          <a:spcPts val="0"/>
                        </a:spcAft>
                      </a:pPr>
                      <a:r>
                        <a:rPr lang="en-US" sz="1600" dirty="0">
                          <a:effectLst/>
                        </a:rPr>
                        <a:t>2.280g --- 156kn</a:t>
                      </a:r>
                      <a:endParaRPr lang="en-US" sz="16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733331641"/>
                  </a:ext>
                </a:extLst>
              </a:tr>
            </a:tbl>
          </a:graphicData>
        </a:graphic>
      </p:graphicFrame>
    </p:spTree>
    <p:extLst>
      <p:ext uri="{BB962C8B-B14F-4D97-AF65-F5344CB8AC3E}">
        <p14:creationId xmlns:p14="http://schemas.microsoft.com/office/powerpoint/2010/main" val="33614160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p:cNvSpPr/>
          <p:nvPr/>
        </p:nvSpPr>
        <p:spPr>
          <a:xfrm>
            <a:off x="1" y="0"/>
            <a:ext cx="12192000" cy="68580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 name="Rectangle 5"/>
          <p:cNvSpPr/>
          <p:nvPr/>
        </p:nvSpPr>
        <p:spPr>
          <a:xfrm>
            <a:off x="-1" y="0"/>
            <a:ext cx="12192001" cy="68580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endParaRPr lang="en-US" sz="2400" dirty="0"/>
          </a:p>
        </p:txBody>
      </p:sp>
      <p:sp>
        <p:nvSpPr>
          <p:cNvPr id="8" name="Rectangle 7"/>
          <p:cNvSpPr/>
          <p:nvPr/>
        </p:nvSpPr>
        <p:spPr>
          <a:xfrm>
            <a:off x="0" y="0"/>
            <a:ext cx="2569029" cy="81280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1600" b="1" dirty="0" smtClean="0"/>
          </a:p>
          <a:p>
            <a:pPr algn="ctr"/>
            <a:r>
              <a:rPr lang="en-US" sz="2400" b="1" dirty="0" smtClean="0"/>
              <a:t>4 </a:t>
            </a:r>
            <a:r>
              <a:rPr lang="en-US" sz="2400" b="1" dirty="0"/>
              <a:t>Results and discussion </a:t>
            </a:r>
            <a:endParaRPr lang="en-US" sz="2400" dirty="0">
              <a:solidFill>
                <a:prstClr val="white"/>
              </a:solidFill>
            </a:endParaRPr>
          </a:p>
          <a:p>
            <a:pPr lvl="0"/>
            <a:endParaRPr lang="en-US" sz="2400" dirty="0">
              <a:solidFill>
                <a:prstClr val="white"/>
              </a:solidFill>
            </a:endParaRPr>
          </a:p>
        </p:txBody>
      </p:sp>
      <p:pic>
        <p:nvPicPr>
          <p:cNvPr id="2" name="Picture 1"/>
          <p:cNvPicPr>
            <a:picLocks noChangeAspect="1"/>
          </p:cNvPicPr>
          <p:nvPr/>
        </p:nvPicPr>
        <p:blipFill>
          <a:blip r:embed="rId3"/>
          <a:stretch>
            <a:fillRect/>
          </a:stretch>
        </p:blipFill>
        <p:spPr>
          <a:xfrm>
            <a:off x="3197100" y="812802"/>
            <a:ext cx="5797798" cy="853514"/>
          </a:xfrm>
          <a:prstGeom prst="rect">
            <a:avLst/>
          </a:prstGeom>
        </p:spPr>
      </p:pic>
      <p:sp>
        <p:nvSpPr>
          <p:cNvPr id="3" name="TextBox 2"/>
          <p:cNvSpPr txBox="1"/>
          <p:nvPr/>
        </p:nvSpPr>
        <p:spPr>
          <a:xfrm>
            <a:off x="2699656" y="1554480"/>
            <a:ext cx="7371807" cy="830997"/>
          </a:xfrm>
          <a:prstGeom prst="rect">
            <a:avLst/>
          </a:prstGeom>
          <a:noFill/>
        </p:spPr>
        <p:txBody>
          <a:bodyPr wrap="square" rtlCol="0">
            <a:spAutoFit/>
          </a:bodyPr>
          <a:lstStyle/>
          <a:p>
            <a:r>
              <a:rPr lang="en-US" sz="2400" dirty="0"/>
              <a:t>Compression test at 28 days for 10x10x10 cubes:</a:t>
            </a:r>
          </a:p>
          <a:p>
            <a:endParaRPr lang="en-US" sz="2400" dirty="0"/>
          </a:p>
        </p:txBody>
      </p:sp>
      <p:graphicFrame>
        <p:nvGraphicFramePr>
          <p:cNvPr id="9" name="Table 8"/>
          <p:cNvGraphicFramePr>
            <a:graphicFrameLocks noGrp="1"/>
          </p:cNvGraphicFramePr>
          <p:nvPr>
            <p:extLst>
              <p:ext uri="{D42A27DB-BD31-4B8C-83A1-F6EECF244321}">
                <p14:modId xmlns:p14="http://schemas.microsoft.com/office/powerpoint/2010/main" val="2992279511"/>
              </p:ext>
            </p:extLst>
          </p:nvPr>
        </p:nvGraphicFramePr>
        <p:xfrm>
          <a:off x="1345475" y="2103122"/>
          <a:ext cx="9757955" cy="4320159"/>
        </p:xfrm>
        <a:graphic>
          <a:graphicData uri="http://schemas.openxmlformats.org/drawingml/2006/table">
            <a:tbl>
              <a:tblPr firstRow="1" firstCol="1" bandRow="1">
                <a:tableStyleId>{5C22544A-7EE6-4342-B048-85BDC9FD1C3A}</a:tableStyleId>
              </a:tblPr>
              <a:tblGrid>
                <a:gridCol w="720553">
                  <a:extLst>
                    <a:ext uri="{9D8B030D-6E8A-4147-A177-3AD203B41FA5}">
                      <a16:colId xmlns:a16="http://schemas.microsoft.com/office/drawing/2014/main" val="1708221112"/>
                    </a:ext>
                  </a:extLst>
                </a:gridCol>
                <a:gridCol w="1443683">
                  <a:extLst>
                    <a:ext uri="{9D8B030D-6E8A-4147-A177-3AD203B41FA5}">
                      <a16:colId xmlns:a16="http://schemas.microsoft.com/office/drawing/2014/main" val="3221821980"/>
                    </a:ext>
                  </a:extLst>
                </a:gridCol>
                <a:gridCol w="1449694">
                  <a:extLst>
                    <a:ext uri="{9D8B030D-6E8A-4147-A177-3AD203B41FA5}">
                      <a16:colId xmlns:a16="http://schemas.microsoft.com/office/drawing/2014/main" val="3414762767"/>
                    </a:ext>
                  </a:extLst>
                </a:gridCol>
                <a:gridCol w="1514965">
                  <a:extLst>
                    <a:ext uri="{9D8B030D-6E8A-4147-A177-3AD203B41FA5}">
                      <a16:colId xmlns:a16="http://schemas.microsoft.com/office/drawing/2014/main" val="3449418316"/>
                    </a:ext>
                  </a:extLst>
                </a:gridCol>
                <a:gridCol w="1514965">
                  <a:extLst>
                    <a:ext uri="{9D8B030D-6E8A-4147-A177-3AD203B41FA5}">
                      <a16:colId xmlns:a16="http://schemas.microsoft.com/office/drawing/2014/main" val="2444033637"/>
                    </a:ext>
                  </a:extLst>
                </a:gridCol>
                <a:gridCol w="1599130">
                  <a:extLst>
                    <a:ext uri="{9D8B030D-6E8A-4147-A177-3AD203B41FA5}">
                      <a16:colId xmlns:a16="http://schemas.microsoft.com/office/drawing/2014/main" val="1338424337"/>
                    </a:ext>
                  </a:extLst>
                </a:gridCol>
                <a:gridCol w="1514965">
                  <a:extLst>
                    <a:ext uri="{9D8B030D-6E8A-4147-A177-3AD203B41FA5}">
                      <a16:colId xmlns:a16="http://schemas.microsoft.com/office/drawing/2014/main" val="2892672421"/>
                    </a:ext>
                  </a:extLst>
                </a:gridCol>
              </a:tblGrid>
              <a:tr h="617225">
                <a:tc>
                  <a:txBody>
                    <a:bodyPr/>
                    <a:lstStyle/>
                    <a:p>
                      <a:pPr marL="0" marR="0" algn="ctr" rtl="1">
                        <a:lnSpc>
                          <a:spcPct val="200000"/>
                        </a:lnSpc>
                        <a:spcBef>
                          <a:spcPts val="0"/>
                        </a:spcBef>
                        <a:spcAft>
                          <a:spcPts val="0"/>
                        </a:spcAft>
                      </a:pPr>
                      <a:r>
                        <a:rPr lang="ar-SA" sz="1200" dirty="0">
                          <a:effectLst/>
                        </a:rPr>
                        <a:t>%</a:t>
                      </a:r>
                      <a:endParaRPr lang="en-US" sz="12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200000"/>
                        </a:lnSpc>
                        <a:spcBef>
                          <a:spcPts val="0"/>
                        </a:spcBef>
                        <a:spcAft>
                          <a:spcPts val="0"/>
                        </a:spcAft>
                      </a:pPr>
                      <a:r>
                        <a:rPr lang="en-US" sz="1200" dirty="0">
                          <a:effectLst/>
                        </a:rPr>
                        <a:t>Wight(g) --- KN</a:t>
                      </a:r>
                      <a:endParaRPr lang="en-US" sz="12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200000"/>
                        </a:lnSpc>
                        <a:spcBef>
                          <a:spcPts val="0"/>
                        </a:spcBef>
                        <a:spcAft>
                          <a:spcPts val="0"/>
                        </a:spcAft>
                      </a:pPr>
                      <a:r>
                        <a:rPr lang="en-US" sz="1200">
                          <a:effectLst/>
                        </a:rPr>
                        <a:t>Wight(g) --- KN</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200000"/>
                        </a:lnSpc>
                        <a:spcBef>
                          <a:spcPts val="0"/>
                        </a:spcBef>
                        <a:spcAft>
                          <a:spcPts val="0"/>
                        </a:spcAft>
                      </a:pPr>
                      <a:r>
                        <a:rPr lang="en-US" sz="1200">
                          <a:effectLst/>
                        </a:rPr>
                        <a:t>Wight(g) --- KN</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200000"/>
                        </a:lnSpc>
                        <a:spcBef>
                          <a:spcPts val="0"/>
                        </a:spcBef>
                        <a:spcAft>
                          <a:spcPts val="0"/>
                        </a:spcAft>
                      </a:pPr>
                      <a:r>
                        <a:rPr lang="en-US" sz="1200">
                          <a:effectLst/>
                        </a:rPr>
                        <a:t>Wight(g) --- KN</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200000"/>
                        </a:lnSpc>
                        <a:spcBef>
                          <a:spcPts val="0"/>
                        </a:spcBef>
                        <a:spcAft>
                          <a:spcPts val="0"/>
                        </a:spcAft>
                      </a:pPr>
                      <a:r>
                        <a:rPr lang="en-US" sz="1200">
                          <a:effectLst/>
                        </a:rPr>
                        <a:t>Wight(g) --- KN</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rtl="1">
                        <a:lnSpc>
                          <a:spcPct val="200000"/>
                        </a:lnSpc>
                        <a:spcBef>
                          <a:spcPts val="0"/>
                        </a:spcBef>
                        <a:spcAft>
                          <a:spcPts val="0"/>
                        </a:spcAft>
                      </a:pPr>
                      <a:r>
                        <a:rPr lang="en-US" sz="1200">
                          <a:effectLst/>
                        </a:rPr>
                        <a:t>Wight(g) --- KN</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839383994"/>
                  </a:ext>
                </a:extLst>
              </a:tr>
              <a:tr h="617225">
                <a:tc>
                  <a:txBody>
                    <a:bodyPr/>
                    <a:lstStyle/>
                    <a:p>
                      <a:pPr marL="0" marR="0" algn="ctr" rtl="1">
                        <a:lnSpc>
                          <a:spcPct val="200000"/>
                        </a:lnSpc>
                        <a:spcBef>
                          <a:spcPts val="0"/>
                        </a:spcBef>
                        <a:spcAft>
                          <a:spcPts val="0"/>
                        </a:spcAft>
                      </a:pPr>
                      <a:r>
                        <a:rPr lang="ar-SA" sz="1200">
                          <a:effectLst/>
                        </a:rPr>
                        <a:t>0%</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rtl="1">
                        <a:lnSpc>
                          <a:spcPct val="200000"/>
                        </a:lnSpc>
                        <a:spcBef>
                          <a:spcPts val="0"/>
                        </a:spcBef>
                        <a:spcAft>
                          <a:spcPts val="0"/>
                        </a:spcAft>
                      </a:pPr>
                      <a:r>
                        <a:rPr lang="en-US" sz="1200" dirty="0">
                          <a:effectLst/>
                        </a:rPr>
                        <a:t>2.416g --- 265kn</a:t>
                      </a:r>
                      <a:endParaRPr lang="en-US" sz="12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rtl="1">
                        <a:lnSpc>
                          <a:spcPct val="200000"/>
                        </a:lnSpc>
                        <a:spcBef>
                          <a:spcPts val="0"/>
                        </a:spcBef>
                        <a:spcAft>
                          <a:spcPts val="0"/>
                        </a:spcAft>
                      </a:pPr>
                      <a:r>
                        <a:rPr lang="en-US" sz="1200" dirty="0">
                          <a:effectLst/>
                        </a:rPr>
                        <a:t>2.376g --- 261kn </a:t>
                      </a:r>
                      <a:endParaRPr lang="en-US" sz="12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rtl="1">
                        <a:lnSpc>
                          <a:spcPct val="200000"/>
                        </a:lnSpc>
                        <a:spcBef>
                          <a:spcPts val="0"/>
                        </a:spcBef>
                        <a:spcAft>
                          <a:spcPts val="0"/>
                        </a:spcAft>
                      </a:pPr>
                      <a:r>
                        <a:rPr lang="en-US" sz="1200">
                          <a:effectLst/>
                        </a:rPr>
                        <a:t>2.329g --- 273kn</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rtl="1">
                        <a:lnSpc>
                          <a:spcPct val="200000"/>
                        </a:lnSpc>
                        <a:spcBef>
                          <a:spcPts val="0"/>
                        </a:spcBef>
                        <a:spcAft>
                          <a:spcPts val="0"/>
                        </a:spcAft>
                      </a:pPr>
                      <a:r>
                        <a:rPr lang="en-US" sz="1200">
                          <a:effectLst/>
                        </a:rPr>
                        <a:t>2.399g --- 262kn</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rtl="1">
                        <a:lnSpc>
                          <a:spcPct val="200000"/>
                        </a:lnSpc>
                        <a:spcBef>
                          <a:spcPts val="0"/>
                        </a:spcBef>
                        <a:spcAft>
                          <a:spcPts val="0"/>
                        </a:spcAft>
                      </a:pPr>
                      <a:r>
                        <a:rPr lang="en-US" sz="1200">
                          <a:effectLst/>
                        </a:rPr>
                        <a:t>2.364g --- 277kn</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rtl="1">
                        <a:lnSpc>
                          <a:spcPct val="200000"/>
                        </a:lnSpc>
                        <a:spcBef>
                          <a:spcPts val="0"/>
                        </a:spcBef>
                        <a:spcAft>
                          <a:spcPts val="0"/>
                        </a:spcAft>
                      </a:pPr>
                      <a:r>
                        <a:rPr lang="en-US" sz="1200">
                          <a:effectLst/>
                        </a:rPr>
                        <a:t>2.421g --- 274kn</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57337158"/>
                  </a:ext>
                </a:extLst>
              </a:tr>
              <a:tr h="617225">
                <a:tc>
                  <a:txBody>
                    <a:bodyPr/>
                    <a:lstStyle/>
                    <a:p>
                      <a:pPr marL="0" marR="0" algn="ctr" rtl="1">
                        <a:lnSpc>
                          <a:spcPct val="200000"/>
                        </a:lnSpc>
                        <a:spcBef>
                          <a:spcPts val="0"/>
                        </a:spcBef>
                        <a:spcAft>
                          <a:spcPts val="0"/>
                        </a:spcAft>
                      </a:pPr>
                      <a:r>
                        <a:rPr lang="ar-SA" sz="1200">
                          <a:effectLst/>
                        </a:rPr>
                        <a:t>2.5%</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rtl="1">
                        <a:lnSpc>
                          <a:spcPct val="200000"/>
                        </a:lnSpc>
                        <a:spcBef>
                          <a:spcPts val="0"/>
                        </a:spcBef>
                        <a:spcAft>
                          <a:spcPts val="0"/>
                        </a:spcAft>
                      </a:pPr>
                      <a:r>
                        <a:rPr lang="en-US" sz="1200">
                          <a:effectLst/>
                        </a:rPr>
                        <a:t>2.332g --- 257kn</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rtl="1">
                        <a:lnSpc>
                          <a:spcPct val="200000"/>
                        </a:lnSpc>
                        <a:spcBef>
                          <a:spcPts val="0"/>
                        </a:spcBef>
                        <a:spcAft>
                          <a:spcPts val="0"/>
                        </a:spcAft>
                      </a:pPr>
                      <a:r>
                        <a:rPr lang="en-US" sz="1200" dirty="0">
                          <a:effectLst/>
                        </a:rPr>
                        <a:t>2.348g --- 263kn</a:t>
                      </a:r>
                      <a:endParaRPr lang="en-US" sz="12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rtl="1">
                        <a:lnSpc>
                          <a:spcPct val="200000"/>
                        </a:lnSpc>
                        <a:spcBef>
                          <a:spcPts val="0"/>
                        </a:spcBef>
                        <a:spcAft>
                          <a:spcPts val="0"/>
                        </a:spcAft>
                      </a:pPr>
                      <a:r>
                        <a:rPr lang="en-US" sz="1200" dirty="0">
                          <a:effectLst/>
                        </a:rPr>
                        <a:t>2.338g --- 255kn</a:t>
                      </a:r>
                      <a:endParaRPr lang="en-US" sz="12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rtl="1">
                        <a:lnSpc>
                          <a:spcPct val="200000"/>
                        </a:lnSpc>
                        <a:spcBef>
                          <a:spcPts val="0"/>
                        </a:spcBef>
                        <a:spcAft>
                          <a:spcPts val="0"/>
                        </a:spcAft>
                      </a:pPr>
                      <a:r>
                        <a:rPr lang="en-US" sz="1200">
                          <a:effectLst/>
                        </a:rPr>
                        <a:t>2.324g --- 254kn</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rtl="1">
                        <a:lnSpc>
                          <a:spcPct val="200000"/>
                        </a:lnSpc>
                        <a:spcBef>
                          <a:spcPts val="0"/>
                        </a:spcBef>
                        <a:spcAft>
                          <a:spcPts val="0"/>
                        </a:spcAft>
                      </a:pPr>
                      <a:r>
                        <a:rPr lang="en-US" sz="1200">
                          <a:effectLst/>
                        </a:rPr>
                        <a:t>2.364g --- 259kn</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rtl="1">
                        <a:lnSpc>
                          <a:spcPct val="200000"/>
                        </a:lnSpc>
                        <a:spcBef>
                          <a:spcPts val="0"/>
                        </a:spcBef>
                        <a:spcAft>
                          <a:spcPts val="0"/>
                        </a:spcAft>
                      </a:pPr>
                      <a:r>
                        <a:rPr lang="en-US" sz="1200" dirty="0">
                          <a:effectLst/>
                        </a:rPr>
                        <a:t>2.419g --- 259kn</a:t>
                      </a:r>
                      <a:endParaRPr lang="en-US" sz="12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455932787"/>
                  </a:ext>
                </a:extLst>
              </a:tr>
              <a:tr h="617017">
                <a:tc>
                  <a:txBody>
                    <a:bodyPr/>
                    <a:lstStyle/>
                    <a:p>
                      <a:pPr marL="0" marR="0" algn="ctr" rtl="1">
                        <a:lnSpc>
                          <a:spcPct val="200000"/>
                        </a:lnSpc>
                        <a:spcBef>
                          <a:spcPts val="0"/>
                        </a:spcBef>
                        <a:spcAft>
                          <a:spcPts val="0"/>
                        </a:spcAft>
                      </a:pPr>
                      <a:r>
                        <a:rPr lang="ar-SA" sz="1200">
                          <a:effectLst/>
                        </a:rPr>
                        <a:t>5%</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200000"/>
                        </a:lnSpc>
                        <a:spcBef>
                          <a:spcPts val="0"/>
                        </a:spcBef>
                        <a:spcAft>
                          <a:spcPts val="0"/>
                        </a:spcAft>
                      </a:pPr>
                      <a:r>
                        <a:rPr lang="en-US" sz="1200">
                          <a:effectLst/>
                        </a:rPr>
                        <a:t>2.500g --- </a:t>
                      </a:r>
                      <a:r>
                        <a:rPr lang="ar-SA" sz="1200">
                          <a:effectLst/>
                        </a:rPr>
                        <a:t>25</a:t>
                      </a:r>
                      <a:r>
                        <a:rPr lang="en-US" sz="1200">
                          <a:effectLst/>
                        </a:rPr>
                        <a:t>0kn</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200000"/>
                        </a:lnSpc>
                        <a:spcBef>
                          <a:spcPts val="0"/>
                        </a:spcBef>
                        <a:spcAft>
                          <a:spcPts val="0"/>
                        </a:spcAft>
                      </a:pPr>
                      <a:r>
                        <a:rPr lang="en-US" sz="1200">
                          <a:effectLst/>
                        </a:rPr>
                        <a:t>2.362g --- </a:t>
                      </a:r>
                      <a:r>
                        <a:rPr lang="ar-SA" sz="1200">
                          <a:effectLst/>
                        </a:rPr>
                        <a:t>25</a:t>
                      </a:r>
                      <a:r>
                        <a:rPr lang="en-US" sz="1200">
                          <a:effectLst/>
                        </a:rPr>
                        <a:t>5kn</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200000"/>
                        </a:lnSpc>
                        <a:spcBef>
                          <a:spcPts val="0"/>
                        </a:spcBef>
                        <a:spcAft>
                          <a:spcPts val="0"/>
                        </a:spcAft>
                      </a:pPr>
                      <a:r>
                        <a:rPr lang="en-US" sz="1200" dirty="0">
                          <a:effectLst/>
                        </a:rPr>
                        <a:t>2.336g --- </a:t>
                      </a:r>
                      <a:r>
                        <a:rPr lang="ar-SA" sz="1200" dirty="0">
                          <a:effectLst/>
                        </a:rPr>
                        <a:t>249</a:t>
                      </a:r>
                      <a:r>
                        <a:rPr lang="en-US" sz="1200" dirty="0" err="1">
                          <a:effectLst/>
                        </a:rPr>
                        <a:t>kn</a:t>
                      </a:r>
                      <a:endParaRPr lang="en-US" sz="12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200000"/>
                        </a:lnSpc>
                        <a:spcBef>
                          <a:spcPts val="0"/>
                        </a:spcBef>
                        <a:spcAft>
                          <a:spcPts val="0"/>
                        </a:spcAft>
                      </a:pPr>
                      <a:r>
                        <a:rPr lang="en-US" sz="1200" dirty="0">
                          <a:effectLst/>
                        </a:rPr>
                        <a:t>2.451g --- </a:t>
                      </a:r>
                      <a:r>
                        <a:rPr lang="ar-SA" sz="1200" dirty="0">
                          <a:effectLst/>
                        </a:rPr>
                        <a:t>25</a:t>
                      </a:r>
                      <a:r>
                        <a:rPr lang="en-US" sz="1200" dirty="0">
                          <a:effectLst/>
                        </a:rPr>
                        <a:t>0kn</a:t>
                      </a:r>
                      <a:endParaRPr lang="en-US" sz="12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200000"/>
                        </a:lnSpc>
                        <a:spcBef>
                          <a:spcPts val="0"/>
                        </a:spcBef>
                        <a:spcAft>
                          <a:spcPts val="0"/>
                        </a:spcAft>
                      </a:pPr>
                      <a:r>
                        <a:rPr lang="en-US" sz="1200">
                          <a:effectLst/>
                        </a:rPr>
                        <a:t>2.389g --- </a:t>
                      </a:r>
                      <a:r>
                        <a:rPr lang="ar-SA" sz="1200">
                          <a:effectLst/>
                        </a:rPr>
                        <a:t>2</a:t>
                      </a:r>
                      <a:r>
                        <a:rPr lang="en-US" sz="1200">
                          <a:effectLst/>
                        </a:rPr>
                        <a:t>6</a:t>
                      </a:r>
                      <a:r>
                        <a:rPr lang="ar-SA" sz="1200">
                          <a:effectLst/>
                        </a:rPr>
                        <a:t>1</a:t>
                      </a:r>
                      <a:r>
                        <a:rPr lang="en-US" sz="1200">
                          <a:effectLst/>
                        </a:rPr>
                        <a:t>kn</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200000"/>
                        </a:lnSpc>
                        <a:spcBef>
                          <a:spcPts val="0"/>
                        </a:spcBef>
                        <a:spcAft>
                          <a:spcPts val="0"/>
                        </a:spcAft>
                      </a:pPr>
                      <a:r>
                        <a:rPr lang="en-US" sz="1200">
                          <a:effectLst/>
                        </a:rPr>
                        <a:t>2.412g --- </a:t>
                      </a:r>
                      <a:r>
                        <a:rPr lang="ar-SA" sz="1200">
                          <a:effectLst/>
                        </a:rPr>
                        <a:t>24</a:t>
                      </a:r>
                      <a:r>
                        <a:rPr lang="en-US" sz="1200">
                          <a:effectLst/>
                        </a:rPr>
                        <a:t>0kn</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823702786"/>
                  </a:ext>
                </a:extLst>
              </a:tr>
              <a:tr h="617017">
                <a:tc>
                  <a:txBody>
                    <a:bodyPr/>
                    <a:lstStyle/>
                    <a:p>
                      <a:pPr marL="0" marR="0" algn="ctr" rtl="1">
                        <a:lnSpc>
                          <a:spcPct val="200000"/>
                        </a:lnSpc>
                        <a:spcBef>
                          <a:spcPts val="0"/>
                        </a:spcBef>
                        <a:spcAft>
                          <a:spcPts val="0"/>
                        </a:spcAft>
                      </a:pPr>
                      <a:r>
                        <a:rPr lang="ar-SA" sz="1200">
                          <a:effectLst/>
                        </a:rPr>
                        <a:t>7.5%</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200000"/>
                        </a:lnSpc>
                        <a:spcBef>
                          <a:spcPts val="0"/>
                        </a:spcBef>
                        <a:spcAft>
                          <a:spcPts val="0"/>
                        </a:spcAft>
                      </a:pPr>
                      <a:r>
                        <a:rPr lang="en-US" sz="1200">
                          <a:effectLst/>
                        </a:rPr>
                        <a:t>2.276g --- </a:t>
                      </a:r>
                      <a:r>
                        <a:rPr lang="ar-SA" sz="1200">
                          <a:effectLst/>
                        </a:rPr>
                        <a:t>22</a:t>
                      </a:r>
                      <a:r>
                        <a:rPr lang="en-US" sz="1200">
                          <a:effectLst/>
                        </a:rPr>
                        <a:t>6kn</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200000"/>
                        </a:lnSpc>
                        <a:spcBef>
                          <a:spcPts val="0"/>
                        </a:spcBef>
                        <a:spcAft>
                          <a:spcPts val="0"/>
                        </a:spcAft>
                      </a:pPr>
                      <a:r>
                        <a:rPr lang="en-US" sz="1200">
                          <a:effectLst/>
                        </a:rPr>
                        <a:t>2.289g --- </a:t>
                      </a:r>
                      <a:r>
                        <a:rPr lang="ar-SA" sz="1200">
                          <a:effectLst/>
                        </a:rPr>
                        <a:t>229</a:t>
                      </a:r>
                      <a:r>
                        <a:rPr lang="en-US" sz="1200">
                          <a:effectLst/>
                        </a:rPr>
                        <a:t>kn</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200000"/>
                        </a:lnSpc>
                        <a:spcBef>
                          <a:spcPts val="0"/>
                        </a:spcBef>
                        <a:spcAft>
                          <a:spcPts val="0"/>
                        </a:spcAft>
                      </a:pPr>
                      <a:r>
                        <a:rPr lang="en-US" sz="1200">
                          <a:effectLst/>
                        </a:rPr>
                        <a:t>2.463g --- </a:t>
                      </a:r>
                      <a:r>
                        <a:rPr lang="ar-SA" sz="1200">
                          <a:effectLst/>
                        </a:rPr>
                        <a:t>23</a:t>
                      </a:r>
                      <a:r>
                        <a:rPr lang="en-US" sz="1200">
                          <a:effectLst/>
                        </a:rPr>
                        <a:t>0kn</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200000"/>
                        </a:lnSpc>
                        <a:spcBef>
                          <a:spcPts val="0"/>
                        </a:spcBef>
                        <a:spcAft>
                          <a:spcPts val="0"/>
                        </a:spcAft>
                      </a:pPr>
                      <a:r>
                        <a:rPr lang="en-US" sz="1200" dirty="0">
                          <a:effectLst/>
                        </a:rPr>
                        <a:t>2.237g --- </a:t>
                      </a:r>
                      <a:r>
                        <a:rPr lang="ar-SA" sz="1200" dirty="0">
                          <a:effectLst/>
                        </a:rPr>
                        <a:t>237</a:t>
                      </a:r>
                      <a:r>
                        <a:rPr lang="en-US" sz="1200" dirty="0" err="1">
                          <a:effectLst/>
                        </a:rPr>
                        <a:t>kn</a:t>
                      </a:r>
                      <a:endParaRPr lang="en-US" sz="12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200000"/>
                        </a:lnSpc>
                        <a:spcBef>
                          <a:spcPts val="0"/>
                        </a:spcBef>
                        <a:spcAft>
                          <a:spcPts val="0"/>
                        </a:spcAft>
                      </a:pPr>
                      <a:r>
                        <a:rPr lang="en-US" sz="1200" dirty="0">
                          <a:effectLst/>
                        </a:rPr>
                        <a:t>2.251g --- </a:t>
                      </a:r>
                      <a:r>
                        <a:rPr lang="ar-SA" sz="1200" dirty="0">
                          <a:effectLst/>
                        </a:rPr>
                        <a:t>24</a:t>
                      </a:r>
                      <a:r>
                        <a:rPr lang="en-US" sz="1200" dirty="0">
                          <a:effectLst/>
                        </a:rPr>
                        <a:t>5kn</a:t>
                      </a:r>
                      <a:endParaRPr lang="en-US" sz="12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l" rtl="0">
                        <a:lnSpc>
                          <a:spcPct val="200000"/>
                        </a:lnSpc>
                        <a:spcBef>
                          <a:spcPts val="0"/>
                        </a:spcBef>
                        <a:spcAft>
                          <a:spcPts val="0"/>
                        </a:spcAft>
                      </a:pPr>
                      <a:r>
                        <a:rPr lang="en-US" sz="1200">
                          <a:effectLst/>
                        </a:rPr>
                        <a:t>2.267g --- </a:t>
                      </a:r>
                      <a:r>
                        <a:rPr lang="ar-SA" sz="1200">
                          <a:effectLst/>
                        </a:rPr>
                        <a:t>239</a:t>
                      </a:r>
                      <a:r>
                        <a:rPr lang="en-US" sz="1200">
                          <a:effectLst/>
                        </a:rPr>
                        <a:t>kn</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818409059"/>
                  </a:ext>
                </a:extLst>
              </a:tr>
              <a:tr h="617225">
                <a:tc>
                  <a:txBody>
                    <a:bodyPr/>
                    <a:lstStyle/>
                    <a:p>
                      <a:pPr marL="0" marR="0" algn="ctr" rtl="1">
                        <a:lnSpc>
                          <a:spcPct val="200000"/>
                        </a:lnSpc>
                        <a:spcBef>
                          <a:spcPts val="0"/>
                        </a:spcBef>
                        <a:spcAft>
                          <a:spcPts val="0"/>
                        </a:spcAft>
                      </a:pPr>
                      <a:r>
                        <a:rPr lang="ar-SA" sz="1200">
                          <a:effectLst/>
                        </a:rPr>
                        <a:t>10%</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rtl="1">
                        <a:lnSpc>
                          <a:spcPct val="200000"/>
                        </a:lnSpc>
                        <a:spcBef>
                          <a:spcPts val="0"/>
                        </a:spcBef>
                        <a:spcAft>
                          <a:spcPts val="0"/>
                        </a:spcAft>
                      </a:pPr>
                      <a:r>
                        <a:rPr lang="en-US" sz="1200">
                          <a:effectLst/>
                        </a:rPr>
                        <a:t>2.376g --- 202kn</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rtl="1">
                        <a:lnSpc>
                          <a:spcPct val="200000"/>
                        </a:lnSpc>
                        <a:spcBef>
                          <a:spcPts val="0"/>
                        </a:spcBef>
                        <a:spcAft>
                          <a:spcPts val="0"/>
                        </a:spcAft>
                      </a:pPr>
                      <a:r>
                        <a:rPr lang="en-US" sz="1200">
                          <a:effectLst/>
                        </a:rPr>
                        <a:t>2.338g --- 194kn</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rtl="1">
                        <a:lnSpc>
                          <a:spcPct val="200000"/>
                        </a:lnSpc>
                        <a:spcBef>
                          <a:spcPts val="0"/>
                        </a:spcBef>
                        <a:spcAft>
                          <a:spcPts val="0"/>
                        </a:spcAft>
                      </a:pPr>
                      <a:r>
                        <a:rPr lang="en-US" sz="1200">
                          <a:effectLst/>
                        </a:rPr>
                        <a:t>2.401g --- 202kn</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rtl="1">
                        <a:lnSpc>
                          <a:spcPct val="200000"/>
                        </a:lnSpc>
                        <a:spcBef>
                          <a:spcPts val="0"/>
                        </a:spcBef>
                        <a:spcAft>
                          <a:spcPts val="0"/>
                        </a:spcAft>
                      </a:pPr>
                      <a:r>
                        <a:rPr lang="en-US" sz="1200">
                          <a:effectLst/>
                        </a:rPr>
                        <a:t>2.351g --- 198kn</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rtl="1">
                        <a:lnSpc>
                          <a:spcPct val="200000"/>
                        </a:lnSpc>
                        <a:spcBef>
                          <a:spcPts val="0"/>
                        </a:spcBef>
                        <a:spcAft>
                          <a:spcPts val="0"/>
                        </a:spcAft>
                      </a:pPr>
                      <a:r>
                        <a:rPr lang="en-US" sz="1200" dirty="0">
                          <a:effectLst/>
                        </a:rPr>
                        <a:t>2.378g --- 200kn</a:t>
                      </a:r>
                      <a:endParaRPr lang="en-US" sz="12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rtl="1">
                        <a:lnSpc>
                          <a:spcPct val="200000"/>
                        </a:lnSpc>
                        <a:spcBef>
                          <a:spcPts val="0"/>
                        </a:spcBef>
                        <a:spcAft>
                          <a:spcPts val="0"/>
                        </a:spcAft>
                      </a:pPr>
                      <a:r>
                        <a:rPr lang="en-US" sz="1200" dirty="0">
                          <a:effectLst/>
                        </a:rPr>
                        <a:t>2.404g --- 215kn</a:t>
                      </a:r>
                      <a:endParaRPr lang="en-US" sz="12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134470539"/>
                  </a:ext>
                </a:extLst>
              </a:tr>
              <a:tr h="617225">
                <a:tc>
                  <a:txBody>
                    <a:bodyPr/>
                    <a:lstStyle/>
                    <a:p>
                      <a:pPr marL="0" marR="0" algn="ctr" rtl="1">
                        <a:lnSpc>
                          <a:spcPct val="200000"/>
                        </a:lnSpc>
                        <a:spcBef>
                          <a:spcPts val="0"/>
                        </a:spcBef>
                        <a:spcAft>
                          <a:spcPts val="0"/>
                        </a:spcAft>
                      </a:pPr>
                      <a:r>
                        <a:rPr lang="ar-SA" sz="1200">
                          <a:effectLst/>
                        </a:rPr>
                        <a:t>15%</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rtl="1">
                        <a:lnSpc>
                          <a:spcPct val="200000"/>
                        </a:lnSpc>
                        <a:spcBef>
                          <a:spcPts val="0"/>
                        </a:spcBef>
                        <a:spcAft>
                          <a:spcPts val="0"/>
                        </a:spcAft>
                      </a:pPr>
                      <a:r>
                        <a:rPr lang="en-US" sz="1200">
                          <a:effectLst/>
                        </a:rPr>
                        <a:t>2.356g --- 203kn</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rtl="1">
                        <a:lnSpc>
                          <a:spcPct val="200000"/>
                        </a:lnSpc>
                        <a:spcBef>
                          <a:spcPts val="0"/>
                        </a:spcBef>
                        <a:spcAft>
                          <a:spcPts val="0"/>
                        </a:spcAft>
                      </a:pPr>
                      <a:r>
                        <a:rPr lang="en-US" sz="1200">
                          <a:effectLst/>
                        </a:rPr>
                        <a:t>2.408g --- 190kn</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rtl="1">
                        <a:lnSpc>
                          <a:spcPct val="200000"/>
                        </a:lnSpc>
                        <a:spcBef>
                          <a:spcPts val="0"/>
                        </a:spcBef>
                        <a:spcAft>
                          <a:spcPts val="0"/>
                        </a:spcAft>
                      </a:pPr>
                      <a:r>
                        <a:rPr lang="en-US" sz="1200">
                          <a:effectLst/>
                        </a:rPr>
                        <a:t>2.338g --- 205kn</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rtl="1">
                        <a:lnSpc>
                          <a:spcPct val="200000"/>
                        </a:lnSpc>
                        <a:spcBef>
                          <a:spcPts val="0"/>
                        </a:spcBef>
                        <a:spcAft>
                          <a:spcPts val="0"/>
                        </a:spcAft>
                      </a:pPr>
                      <a:r>
                        <a:rPr lang="en-US" sz="1200">
                          <a:effectLst/>
                        </a:rPr>
                        <a:t>2.324g --- 200kn</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rtl="1">
                        <a:lnSpc>
                          <a:spcPct val="200000"/>
                        </a:lnSpc>
                        <a:spcBef>
                          <a:spcPts val="0"/>
                        </a:spcBef>
                        <a:spcAft>
                          <a:spcPts val="0"/>
                        </a:spcAft>
                      </a:pPr>
                      <a:r>
                        <a:rPr lang="en-US" sz="1200">
                          <a:effectLst/>
                        </a:rPr>
                        <a:t>2.364g --- 201kn</a:t>
                      </a:r>
                      <a:endParaRPr lang="en-US" sz="120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r" rtl="1">
                        <a:lnSpc>
                          <a:spcPct val="200000"/>
                        </a:lnSpc>
                        <a:spcBef>
                          <a:spcPts val="0"/>
                        </a:spcBef>
                        <a:spcAft>
                          <a:spcPts val="0"/>
                        </a:spcAft>
                      </a:pPr>
                      <a:r>
                        <a:rPr lang="en-US" sz="1200" dirty="0">
                          <a:effectLst/>
                        </a:rPr>
                        <a:t>2.349g --- 195kn</a:t>
                      </a:r>
                      <a:endParaRPr lang="en-US" sz="12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4218371361"/>
                  </a:ext>
                </a:extLst>
              </a:tr>
            </a:tbl>
          </a:graphicData>
        </a:graphic>
      </p:graphicFrame>
    </p:spTree>
    <p:extLst>
      <p:ext uri="{BB962C8B-B14F-4D97-AF65-F5344CB8AC3E}">
        <p14:creationId xmlns:p14="http://schemas.microsoft.com/office/powerpoint/2010/main" val="529536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514"/>
            <a:ext cx="12192000" cy="6858000"/>
          </a:xfrm>
          <a:prstGeom prst="rect">
            <a:avLst/>
          </a:prstGeom>
        </p:spPr>
      </p:pic>
      <p:sp>
        <p:nvSpPr>
          <p:cNvPr id="5" name="Rectangle 4"/>
          <p:cNvSpPr/>
          <p:nvPr/>
        </p:nvSpPr>
        <p:spPr>
          <a:xfrm>
            <a:off x="1" y="14514"/>
            <a:ext cx="12192000" cy="68580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 name="Rectangle 5"/>
          <p:cNvSpPr/>
          <p:nvPr/>
        </p:nvSpPr>
        <p:spPr>
          <a:xfrm>
            <a:off x="-1" y="14514"/>
            <a:ext cx="12192001" cy="68580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7" name="Rectangle 6"/>
          <p:cNvSpPr/>
          <p:nvPr/>
        </p:nvSpPr>
        <p:spPr>
          <a:xfrm>
            <a:off x="-3" y="-3"/>
            <a:ext cx="2569029" cy="81280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400" b="1" dirty="0" smtClean="0"/>
          </a:p>
          <a:p>
            <a:pPr algn="ctr"/>
            <a:r>
              <a:rPr lang="en-US" sz="2400" b="1" dirty="0" smtClean="0"/>
              <a:t>4 </a:t>
            </a:r>
            <a:r>
              <a:rPr lang="en-US" sz="2400" b="1" dirty="0"/>
              <a:t>Results and discussion </a:t>
            </a:r>
            <a:endParaRPr lang="en-US" sz="3200" dirty="0">
              <a:solidFill>
                <a:prstClr val="white"/>
              </a:solidFill>
            </a:endParaRPr>
          </a:p>
          <a:p>
            <a:pPr lvl="0"/>
            <a:r>
              <a:rPr lang="en-US" sz="2400" b="1" dirty="0" smtClean="0">
                <a:solidFill>
                  <a:prstClr val="white"/>
                </a:solidFill>
              </a:rPr>
              <a:t> </a:t>
            </a:r>
            <a:endParaRPr lang="en-US" sz="2400" dirty="0">
              <a:solidFill>
                <a:prstClr val="white"/>
              </a:solidFill>
            </a:endParaRPr>
          </a:p>
        </p:txBody>
      </p:sp>
      <p:sp>
        <p:nvSpPr>
          <p:cNvPr id="8" name="TextBox 7"/>
          <p:cNvSpPr txBox="1"/>
          <p:nvPr/>
        </p:nvSpPr>
        <p:spPr>
          <a:xfrm>
            <a:off x="1306286" y="2325189"/>
            <a:ext cx="9170125" cy="2677656"/>
          </a:xfrm>
          <a:prstGeom prst="rect">
            <a:avLst/>
          </a:prstGeom>
          <a:noFill/>
        </p:spPr>
        <p:txBody>
          <a:bodyPr wrap="square" rtlCol="0">
            <a:spAutoFit/>
          </a:bodyPr>
          <a:lstStyle/>
          <a:p>
            <a:r>
              <a:rPr lang="en-US" sz="2400" dirty="0"/>
              <a:t>The compressive strength tests at 7 and 28 days show a consistency of gaining compressive strength for all specimens with different PCB/c ratios. This indicates that the use of concrete with PCB will have the same design strategy of casting concrete and removing formwork as normal concrete. Since the gained strength of concrete with PCB at 7 days compared to 28 days is relatively the same as for normal concrete. </a:t>
            </a:r>
            <a:r>
              <a:rPr lang="en-US" dirty="0" smtClean="0"/>
              <a:t> </a:t>
            </a:r>
            <a:endParaRPr lang="en-US" dirty="0"/>
          </a:p>
        </p:txBody>
      </p:sp>
      <p:pic>
        <p:nvPicPr>
          <p:cNvPr id="9" name="Picture 8"/>
          <p:cNvPicPr>
            <a:picLocks noChangeAspect="1"/>
          </p:cNvPicPr>
          <p:nvPr/>
        </p:nvPicPr>
        <p:blipFill>
          <a:blip r:embed="rId3"/>
          <a:stretch>
            <a:fillRect/>
          </a:stretch>
        </p:blipFill>
        <p:spPr>
          <a:xfrm>
            <a:off x="3197100" y="812802"/>
            <a:ext cx="5797798" cy="853514"/>
          </a:xfrm>
          <a:prstGeom prst="rect">
            <a:avLst/>
          </a:prstGeom>
        </p:spPr>
      </p:pic>
    </p:spTree>
    <p:extLst>
      <p:ext uri="{BB962C8B-B14F-4D97-AF65-F5344CB8AC3E}">
        <p14:creationId xmlns:p14="http://schemas.microsoft.com/office/powerpoint/2010/main" val="22696093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192000" cy="6857999"/>
          </a:xfrm>
          <a:prstGeom prst="rect">
            <a:avLst/>
          </a:prstGeom>
        </p:spPr>
      </p:pic>
      <p:sp>
        <p:nvSpPr>
          <p:cNvPr id="10" name="Rectangle 9"/>
          <p:cNvSpPr/>
          <p:nvPr/>
        </p:nvSpPr>
        <p:spPr>
          <a:xfrm>
            <a:off x="0" y="0"/>
            <a:ext cx="12192000" cy="685799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1" name="Rectangle 10"/>
          <p:cNvSpPr/>
          <p:nvPr/>
        </p:nvSpPr>
        <p:spPr>
          <a:xfrm>
            <a:off x="0" y="0"/>
            <a:ext cx="12192000" cy="685799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dirty="0" smtClean="0"/>
              <a:t> </a:t>
            </a:r>
            <a:endParaRPr lang="en-US" dirty="0"/>
          </a:p>
        </p:txBody>
      </p:sp>
      <p:sp>
        <p:nvSpPr>
          <p:cNvPr id="12" name="Rectangle 11"/>
          <p:cNvSpPr/>
          <p:nvPr/>
        </p:nvSpPr>
        <p:spPr>
          <a:xfrm>
            <a:off x="0" y="-14514"/>
            <a:ext cx="3410857" cy="10160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altLang="ko-KR" sz="4000" b="1" dirty="0" smtClean="0">
                <a:solidFill>
                  <a:schemeClr val="tx1"/>
                </a:solidFill>
                <a:cs typeface="Arial" pitchFamily="34" charset="0"/>
              </a:rPr>
              <a:t>Content:</a:t>
            </a:r>
            <a:r>
              <a:rPr lang="en-US" altLang="ko-KR" dirty="0" smtClean="0">
                <a:solidFill>
                  <a:schemeClr val="bg1"/>
                </a:solidFill>
                <a:cs typeface="Arial" pitchFamily="34" charset="0"/>
              </a:rPr>
              <a:t>: </a:t>
            </a:r>
            <a:endParaRPr lang="ko-KR" altLang="en-US" dirty="0">
              <a:solidFill>
                <a:schemeClr val="bg1"/>
              </a:solidFill>
              <a:cs typeface="Arial" pitchFamily="34" charset="0"/>
            </a:endParaRPr>
          </a:p>
        </p:txBody>
      </p:sp>
      <p:sp>
        <p:nvSpPr>
          <p:cNvPr id="13" name="TextBox 12"/>
          <p:cNvSpPr txBox="1"/>
          <p:nvPr/>
        </p:nvSpPr>
        <p:spPr>
          <a:xfrm>
            <a:off x="304411" y="1575252"/>
            <a:ext cx="3904344" cy="1569660"/>
          </a:xfrm>
          <a:prstGeom prst="rect">
            <a:avLst/>
          </a:prstGeom>
          <a:noFill/>
        </p:spPr>
        <p:txBody>
          <a:bodyPr wrap="square" rtlCol="0">
            <a:spAutoFit/>
          </a:bodyPr>
          <a:lstStyle/>
          <a:p>
            <a:r>
              <a:rPr lang="en-US" sz="2400" b="1" dirty="0" smtClean="0"/>
              <a:t>1 Introduction:</a:t>
            </a:r>
          </a:p>
          <a:p>
            <a:r>
              <a:rPr lang="en-US" dirty="0"/>
              <a:t>concrete Industry </a:t>
            </a:r>
            <a:r>
              <a:rPr lang="en-US" dirty="0" smtClean="0"/>
              <a:t> </a:t>
            </a:r>
          </a:p>
          <a:p>
            <a:r>
              <a:rPr lang="en-US" dirty="0"/>
              <a:t>Waste Tires </a:t>
            </a:r>
            <a:r>
              <a:rPr lang="en-US" dirty="0" smtClean="0"/>
              <a:t> </a:t>
            </a:r>
          </a:p>
          <a:p>
            <a:r>
              <a:rPr lang="en-US" dirty="0"/>
              <a:t>Pyrolysis carbon black </a:t>
            </a:r>
            <a:r>
              <a:rPr lang="en-US" dirty="0" smtClean="0"/>
              <a:t> </a:t>
            </a:r>
          </a:p>
          <a:p>
            <a:r>
              <a:rPr lang="en-US" dirty="0"/>
              <a:t>Materials and Methodology </a:t>
            </a:r>
            <a:r>
              <a:rPr lang="en-US" dirty="0" smtClean="0"/>
              <a:t>  </a:t>
            </a:r>
            <a:endParaRPr lang="en-US" dirty="0"/>
          </a:p>
        </p:txBody>
      </p:sp>
      <p:sp>
        <p:nvSpPr>
          <p:cNvPr id="14" name="TextBox 13"/>
          <p:cNvSpPr txBox="1"/>
          <p:nvPr/>
        </p:nvSpPr>
        <p:spPr>
          <a:xfrm>
            <a:off x="304411" y="4036437"/>
            <a:ext cx="2133600" cy="461665"/>
          </a:xfrm>
          <a:prstGeom prst="rect">
            <a:avLst/>
          </a:prstGeom>
          <a:noFill/>
        </p:spPr>
        <p:txBody>
          <a:bodyPr wrap="square" rtlCol="0">
            <a:spAutoFit/>
          </a:bodyPr>
          <a:lstStyle/>
          <a:p>
            <a:r>
              <a:rPr lang="en-US" sz="2400" b="1" dirty="0" smtClean="0"/>
              <a:t>2 Objectives</a:t>
            </a:r>
            <a:r>
              <a:rPr lang="en-US" dirty="0" smtClean="0"/>
              <a:t> </a:t>
            </a:r>
            <a:endParaRPr lang="en-US" dirty="0"/>
          </a:p>
        </p:txBody>
      </p:sp>
      <p:sp>
        <p:nvSpPr>
          <p:cNvPr id="15" name="TextBox 14"/>
          <p:cNvSpPr txBox="1"/>
          <p:nvPr/>
        </p:nvSpPr>
        <p:spPr>
          <a:xfrm>
            <a:off x="304411" y="5389627"/>
            <a:ext cx="5545236" cy="1015663"/>
          </a:xfrm>
          <a:prstGeom prst="rect">
            <a:avLst/>
          </a:prstGeom>
          <a:noFill/>
        </p:spPr>
        <p:txBody>
          <a:bodyPr wrap="none" rtlCol="0">
            <a:spAutoFit/>
          </a:bodyPr>
          <a:lstStyle/>
          <a:p>
            <a:r>
              <a:rPr lang="en-US" sz="2400" b="1" dirty="0" smtClean="0"/>
              <a:t>3 Methodology:</a:t>
            </a:r>
          </a:p>
          <a:p>
            <a:r>
              <a:rPr lang="en-US" dirty="0"/>
              <a:t>Concrete compositions and specimen </a:t>
            </a:r>
            <a:r>
              <a:rPr lang="en-US" dirty="0" smtClean="0"/>
              <a:t>preparation </a:t>
            </a:r>
          </a:p>
          <a:p>
            <a:r>
              <a:rPr lang="en-US" dirty="0"/>
              <a:t>Mixing Pattern </a:t>
            </a:r>
            <a:r>
              <a:rPr lang="en-US" dirty="0" smtClean="0"/>
              <a:t> </a:t>
            </a:r>
          </a:p>
        </p:txBody>
      </p:sp>
      <p:sp>
        <p:nvSpPr>
          <p:cNvPr id="16" name="TextBox 15"/>
          <p:cNvSpPr txBox="1"/>
          <p:nvPr/>
        </p:nvSpPr>
        <p:spPr>
          <a:xfrm>
            <a:off x="6777393" y="1575252"/>
            <a:ext cx="3919635" cy="1292662"/>
          </a:xfrm>
          <a:prstGeom prst="rect">
            <a:avLst/>
          </a:prstGeom>
          <a:noFill/>
        </p:spPr>
        <p:txBody>
          <a:bodyPr wrap="square" rtlCol="0">
            <a:spAutoFit/>
          </a:bodyPr>
          <a:lstStyle/>
          <a:p>
            <a:r>
              <a:rPr lang="en-US" sz="2400" b="1" dirty="0" smtClean="0"/>
              <a:t>4</a:t>
            </a:r>
            <a:r>
              <a:rPr lang="en-US" sz="2400" dirty="0" smtClean="0"/>
              <a:t> </a:t>
            </a:r>
            <a:r>
              <a:rPr lang="en-US" sz="2400" b="1" dirty="0"/>
              <a:t>Results and discussion </a:t>
            </a:r>
            <a:endParaRPr lang="ar-SA" sz="2400" dirty="0" smtClean="0"/>
          </a:p>
          <a:p>
            <a:r>
              <a:rPr lang="en-US" dirty="0" smtClean="0"/>
              <a:t>Slump </a:t>
            </a:r>
            <a:r>
              <a:rPr lang="en-US" dirty="0"/>
              <a:t>test </a:t>
            </a:r>
            <a:r>
              <a:rPr lang="en-US" dirty="0" smtClean="0"/>
              <a:t> </a:t>
            </a:r>
          </a:p>
          <a:p>
            <a:r>
              <a:rPr lang="en-US" dirty="0"/>
              <a:t>Compressive strength </a:t>
            </a:r>
            <a:r>
              <a:rPr lang="en-US" dirty="0" smtClean="0"/>
              <a:t>test </a:t>
            </a:r>
            <a:endParaRPr lang="ar-SA" dirty="0" smtClean="0"/>
          </a:p>
          <a:p>
            <a:r>
              <a:rPr lang="en-US" dirty="0" smtClean="0"/>
              <a:t>Tensile Test </a:t>
            </a:r>
            <a:endParaRPr lang="en-US" dirty="0" smtClean="0"/>
          </a:p>
        </p:txBody>
      </p:sp>
      <p:sp>
        <p:nvSpPr>
          <p:cNvPr id="3" name="TextBox 2"/>
          <p:cNvSpPr txBox="1"/>
          <p:nvPr/>
        </p:nvSpPr>
        <p:spPr>
          <a:xfrm>
            <a:off x="6777393" y="3853543"/>
            <a:ext cx="3503076" cy="461665"/>
          </a:xfrm>
          <a:prstGeom prst="rect">
            <a:avLst/>
          </a:prstGeom>
          <a:noFill/>
        </p:spPr>
        <p:txBody>
          <a:bodyPr wrap="square" rtlCol="0">
            <a:spAutoFit/>
          </a:bodyPr>
          <a:lstStyle/>
          <a:p>
            <a:r>
              <a:rPr lang="en-US" sz="2400" dirty="0" smtClean="0"/>
              <a:t>5 </a:t>
            </a:r>
            <a:r>
              <a:rPr lang="en-US" sz="2400" b="1" dirty="0" smtClean="0"/>
              <a:t>Conclusion </a:t>
            </a:r>
            <a:endParaRPr lang="en-US" sz="2400" dirty="0"/>
          </a:p>
        </p:txBody>
      </p:sp>
    </p:spTree>
    <p:extLst>
      <p:ext uri="{BB962C8B-B14F-4D97-AF65-F5344CB8AC3E}">
        <p14:creationId xmlns:p14="http://schemas.microsoft.com/office/powerpoint/2010/main" val="10395450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514"/>
            <a:ext cx="12192000" cy="6858000"/>
          </a:xfrm>
          <a:prstGeom prst="rect">
            <a:avLst/>
          </a:prstGeom>
        </p:spPr>
      </p:pic>
      <p:sp>
        <p:nvSpPr>
          <p:cNvPr id="5" name="Rectangle 4"/>
          <p:cNvSpPr/>
          <p:nvPr/>
        </p:nvSpPr>
        <p:spPr>
          <a:xfrm>
            <a:off x="1" y="14514"/>
            <a:ext cx="12192000" cy="68580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 name="Rectangle 5"/>
          <p:cNvSpPr/>
          <p:nvPr/>
        </p:nvSpPr>
        <p:spPr>
          <a:xfrm>
            <a:off x="-1" y="14514"/>
            <a:ext cx="12192001" cy="68580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7" name="Rectangle 6"/>
          <p:cNvSpPr/>
          <p:nvPr/>
        </p:nvSpPr>
        <p:spPr>
          <a:xfrm>
            <a:off x="-3" y="-3"/>
            <a:ext cx="2569029" cy="81280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400" b="1" dirty="0" smtClean="0"/>
          </a:p>
          <a:p>
            <a:pPr algn="ctr"/>
            <a:r>
              <a:rPr lang="en-US" sz="2400" b="1" dirty="0" smtClean="0"/>
              <a:t>4 </a:t>
            </a:r>
            <a:r>
              <a:rPr lang="en-US" sz="2400" b="1" dirty="0"/>
              <a:t>Results and discussion </a:t>
            </a:r>
            <a:endParaRPr lang="en-US" sz="3200" dirty="0">
              <a:solidFill>
                <a:prstClr val="white"/>
              </a:solidFill>
            </a:endParaRPr>
          </a:p>
          <a:p>
            <a:pPr lvl="0"/>
            <a:r>
              <a:rPr lang="en-US" sz="2400" b="1" dirty="0" smtClean="0">
                <a:solidFill>
                  <a:prstClr val="white"/>
                </a:solidFill>
              </a:rPr>
              <a:t> </a:t>
            </a:r>
            <a:endParaRPr lang="en-US" sz="2400" dirty="0">
              <a:solidFill>
                <a:prstClr val="white"/>
              </a:solidFill>
            </a:endParaRPr>
          </a:p>
        </p:txBody>
      </p:sp>
      <p:pic>
        <p:nvPicPr>
          <p:cNvPr id="8" name="Picture 7"/>
          <p:cNvPicPr>
            <a:picLocks noChangeAspect="1"/>
          </p:cNvPicPr>
          <p:nvPr/>
        </p:nvPicPr>
        <p:blipFill>
          <a:blip r:embed="rId3"/>
          <a:stretch>
            <a:fillRect/>
          </a:stretch>
        </p:blipFill>
        <p:spPr>
          <a:xfrm>
            <a:off x="3191776" y="812799"/>
            <a:ext cx="5797798" cy="853514"/>
          </a:xfrm>
          <a:prstGeom prst="rect">
            <a:avLst/>
          </a:prstGeom>
        </p:spPr>
      </p:pic>
      <p:sp>
        <p:nvSpPr>
          <p:cNvPr id="9" name="TextBox 8"/>
          <p:cNvSpPr txBox="1"/>
          <p:nvPr/>
        </p:nvSpPr>
        <p:spPr>
          <a:xfrm>
            <a:off x="1162291" y="2789470"/>
            <a:ext cx="9856767" cy="2308324"/>
          </a:xfrm>
          <a:prstGeom prst="rect">
            <a:avLst/>
          </a:prstGeom>
          <a:noFill/>
        </p:spPr>
        <p:txBody>
          <a:bodyPr wrap="square" rtlCol="0">
            <a:spAutoFit/>
          </a:bodyPr>
          <a:lstStyle/>
          <a:p>
            <a:r>
              <a:rPr lang="en-US" sz="2400" dirty="0"/>
              <a:t>The results showed that the highest percentage of destructive power was for the lowest replacement ratios, The results were good, but not as expected and according to the results that appeared, it is not preferable to use the previous concrete mixes in construction uses, and the best is to use them in non-structural uses. As for the weights of the samples, they remained within the basic mixture</a:t>
            </a:r>
            <a:r>
              <a:rPr lang="en-US" sz="2400" dirty="0" smtClean="0"/>
              <a:t>. </a:t>
            </a:r>
            <a:endParaRPr lang="en-US" sz="2400" dirty="0"/>
          </a:p>
        </p:txBody>
      </p:sp>
    </p:spTree>
    <p:extLst>
      <p:ext uri="{BB962C8B-B14F-4D97-AF65-F5344CB8AC3E}">
        <p14:creationId xmlns:p14="http://schemas.microsoft.com/office/powerpoint/2010/main" val="159011066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 name="Content Placeholder 9"/>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844938" y="2481942"/>
            <a:ext cx="2771775" cy="3695700"/>
          </a:xfr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514"/>
            <a:ext cx="12192000" cy="6858000"/>
          </a:xfrm>
          <a:prstGeom prst="rect">
            <a:avLst/>
          </a:prstGeom>
        </p:spPr>
      </p:pic>
      <p:sp>
        <p:nvSpPr>
          <p:cNvPr id="5" name="Rectangle 4"/>
          <p:cNvSpPr/>
          <p:nvPr/>
        </p:nvSpPr>
        <p:spPr>
          <a:xfrm>
            <a:off x="1" y="14514"/>
            <a:ext cx="12192000" cy="68580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 name="Rectangle 5"/>
          <p:cNvSpPr/>
          <p:nvPr/>
        </p:nvSpPr>
        <p:spPr>
          <a:xfrm>
            <a:off x="-5327" y="-15238"/>
            <a:ext cx="12192001" cy="68580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7" name="Rectangle 6"/>
          <p:cNvSpPr/>
          <p:nvPr/>
        </p:nvSpPr>
        <p:spPr>
          <a:xfrm>
            <a:off x="-3" y="-3"/>
            <a:ext cx="2569029" cy="81280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400" b="1" dirty="0" smtClean="0"/>
          </a:p>
          <a:p>
            <a:pPr algn="ctr"/>
            <a:r>
              <a:rPr lang="en-US" sz="2400" b="1" dirty="0" smtClean="0"/>
              <a:t>4 </a:t>
            </a:r>
            <a:r>
              <a:rPr lang="en-US" sz="2400" b="1" dirty="0"/>
              <a:t>Results and discussion </a:t>
            </a:r>
            <a:endParaRPr lang="en-US" sz="3200" dirty="0">
              <a:solidFill>
                <a:prstClr val="white"/>
              </a:solidFill>
            </a:endParaRPr>
          </a:p>
          <a:p>
            <a:pPr lvl="0"/>
            <a:r>
              <a:rPr lang="en-US" sz="2400" b="1" dirty="0" smtClean="0">
                <a:solidFill>
                  <a:prstClr val="white"/>
                </a:solidFill>
              </a:rPr>
              <a:t> </a:t>
            </a:r>
            <a:endParaRPr lang="en-US" sz="2400" dirty="0">
              <a:solidFill>
                <a:prstClr val="white"/>
              </a:solidFill>
            </a:endParaRPr>
          </a:p>
        </p:txBody>
      </p:sp>
      <p:sp>
        <p:nvSpPr>
          <p:cNvPr id="8" name="TextBox 7"/>
          <p:cNvSpPr txBox="1"/>
          <p:nvPr/>
        </p:nvSpPr>
        <p:spPr>
          <a:xfrm>
            <a:off x="4777857" y="812799"/>
            <a:ext cx="2625635" cy="584775"/>
          </a:xfrm>
          <a:prstGeom prst="rect">
            <a:avLst/>
          </a:prstGeom>
          <a:noFill/>
        </p:spPr>
        <p:txBody>
          <a:bodyPr wrap="square" rtlCol="0">
            <a:spAutoFit/>
          </a:bodyPr>
          <a:lstStyle/>
          <a:p>
            <a:r>
              <a:rPr lang="en-US" sz="3200" b="1" dirty="0"/>
              <a:t>Tensile </a:t>
            </a:r>
            <a:r>
              <a:rPr lang="en-US" sz="3200" b="1" dirty="0"/>
              <a:t>T</a:t>
            </a:r>
            <a:r>
              <a:rPr lang="en-US" sz="3200" b="1" dirty="0" smtClean="0"/>
              <a:t>est  </a:t>
            </a:r>
            <a:endParaRPr lang="en-US" sz="3200" b="1" dirty="0"/>
          </a:p>
        </p:txBody>
      </p:sp>
      <p:sp>
        <p:nvSpPr>
          <p:cNvPr id="9" name="TextBox 8"/>
          <p:cNvSpPr txBox="1"/>
          <p:nvPr/>
        </p:nvSpPr>
        <p:spPr>
          <a:xfrm>
            <a:off x="587829" y="2481942"/>
            <a:ext cx="6204857" cy="1569660"/>
          </a:xfrm>
          <a:prstGeom prst="rect">
            <a:avLst/>
          </a:prstGeom>
          <a:noFill/>
        </p:spPr>
        <p:txBody>
          <a:bodyPr wrap="square" rtlCol="0">
            <a:spAutoFit/>
          </a:bodyPr>
          <a:lstStyle/>
          <a:p>
            <a:r>
              <a:rPr lang="en-US" sz="2400" dirty="0"/>
              <a:t>The Tensile test for cylinders is no less important than any other test. A 12 samples was taken and sampling was taken 27 days later</a:t>
            </a:r>
            <a:r>
              <a:rPr lang="en-US" sz="2400" dirty="0" smtClean="0"/>
              <a:t>. </a:t>
            </a:r>
            <a:endParaRPr lang="en-US" sz="2400" dirty="0"/>
          </a:p>
        </p:txBody>
      </p:sp>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02544" y="1621937"/>
            <a:ext cx="3416779" cy="4555705"/>
          </a:xfrm>
          <a:prstGeom prst="rect">
            <a:avLst/>
          </a:prstGeom>
        </p:spPr>
      </p:pic>
    </p:spTree>
    <p:extLst>
      <p:ext uri="{BB962C8B-B14F-4D97-AF65-F5344CB8AC3E}">
        <p14:creationId xmlns:p14="http://schemas.microsoft.com/office/powerpoint/2010/main" val="374302297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514"/>
            <a:ext cx="12192000" cy="6858000"/>
          </a:xfrm>
          <a:prstGeom prst="rect">
            <a:avLst/>
          </a:prstGeom>
        </p:spPr>
      </p:pic>
      <p:sp>
        <p:nvSpPr>
          <p:cNvPr id="5" name="Rectangle 4"/>
          <p:cNvSpPr/>
          <p:nvPr/>
        </p:nvSpPr>
        <p:spPr>
          <a:xfrm>
            <a:off x="1" y="14514"/>
            <a:ext cx="12192000" cy="68580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 name="Rectangle 5"/>
          <p:cNvSpPr/>
          <p:nvPr/>
        </p:nvSpPr>
        <p:spPr>
          <a:xfrm>
            <a:off x="0" y="0"/>
            <a:ext cx="12192001" cy="68580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7" name="Rectangle 6"/>
          <p:cNvSpPr/>
          <p:nvPr/>
        </p:nvSpPr>
        <p:spPr>
          <a:xfrm>
            <a:off x="-3" y="-3"/>
            <a:ext cx="2569029" cy="81280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400" b="1" dirty="0" smtClean="0"/>
          </a:p>
          <a:p>
            <a:pPr algn="ctr"/>
            <a:r>
              <a:rPr lang="en-US" sz="2400" b="1" dirty="0" smtClean="0"/>
              <a:t>4 </a:t>
            </a:r>
            <a:r>
              <a:rPr lang="en-US" sz="2400" b="1" dirty="0"/>
              <a:t>Results and discussion </a:t>
            </a:r>
            <a:endParaRPr lang="en-US" sz="3200" dirty="0">
              <a:solidFill>
                <a:prstClr val="white"/>
              </a:solidFill>
            </a:endParaRPr>
          </a:p>
          <a:p>
            <a:pPr lvl="0"/>
            <a:r>
              <a:rPr lang="en-US" sz="2400" b="1" dirty="0" smtClean="0">
                <a:solidFill>
                  <a:prstClr val="white"/>
                </a:solidFill>
              </a:rPr>
              <a:t> </a:t>
            </a:r>
            <a:endParaRPr lang="en-US" sz="2400" dirty="0">
              <a:solidFill>
                <a:prstClr val="white"/>
              </a:solidFill>
            </a:endParaRPr>
          </a:p>
        </p:txBody>
      </p:sp>
      <p:sp>
        <p:nvSpPr>
          <p:cNvPr id="8" name="TextBox 7"/>
          <p:cNvSpPr txBox="1"/>
          <p:nvPr/>
        </p:nvSpPr>
        <p:spPr>
          <a:xfrm>
            <a:off x="4777857" y="812799"/>
            <a:ext cx="2625635" cy="584775"/>
          </a:xfrm>
          <a:prstGeom prst="rect">
            <a:avLst/>
          </a:prstGeom>
          <a:noFill/>
        </p:spPr>
        <p:txBody>
          <a:bodyPr wrap="square" rtlCol="0">
            <a:spAutoFit/>
          </a:bodyPr>
          <a:lstStyle/>
          <a:p>
            <a:r>
              <a:rPr lang="en-US" sz="3200" b="1" dirty="0"/>
              <a:t>Tensile </a:t>
            </a:r>
            <a:r>
              <a:rPr lang="en-US" sz="3200" b="1" dirty="0"/>
              <a:t>T</a:t>
            </a:r>
            <a:r>
              <a:rPr lang="en-US" sz="3200" b="1" dirty="0" smtClean="0"/>
              <a:t>est  </a:t>
            </a:r>
            <a:endParaRPr lang="en-US" sz="3200" b="1" dirty="0"/>
          </a:p>
        </p:txBody>
      </p:sp>
      <p:pic>
        <p:nvPicPr>
          <p:cNvPr id="12" name="Content Placeholder 11"/>
          <p:cNvPicPr>
            <a:picLocks noGrp="1" noChangeAspect="1"/>
          </p:cNvPicPr>
          <p:nvPr>
            <p:ph idx="1"/>
          </p:nvPr>
        </p:nvPicPr>
        <p:blipFill>
          <a:blip r:embed="rId3"/>
          <a:stretch>
            <a:fillRect/>
          </a:stretch>
        </p:blipFill>
        <p:spPr>
          <a:xfrm>
            <a:off x="2766177" y="1935921"/>
            <a:ext cx="6648994" cy="3699977"/>
          </a:xfrm>
          <a:prstGeom prst="rect">
            <a:avLst/>
          </a:prstGeom>
        </p:spPr>
      </p:pic>
      <p:sp>
        <p:nvSpPr>
          <p:cNvPr id="13" name="TextBox 12"/>
          <p:cNvSpPr txBox="1"/>
          <p:nvPr/>
        </p:nvSpPr>
        <p:spPr>
          <a:xfrm>
            <a:off x="4167051" y="5650412"/>
            <a:ext cx="5839098" cy="646331"/>
          </a:xfrm>
          <a:prstGeom prst="rect">
            <a:avLst/>
          </a:prstGeom>
          <a:noFill/>
        </p:spPr>
        <p:txBody>
          <a:bodyPr wrap="square" rtlCol="0">
            <a:spAutoFit/>
          </a:bodyPr>
          <a:lstStyle/>
          <a:p>
            <a:r>
              <a:rPr lang="en-US" dirty="0"/>
              <a:t>Tensile test for cylinders at 27 days:</a:t>
            </a:r>
          </a:p>
          <a:p>
            <a:r>
              <a:rPr lang="en-US" dirty="0" smtClean="0"/>
              <a:t> </a:t>
            </a:r>
            <a:endParaRPr lang="en-US" dirty="0"/>
          </a:p>
        </p:txBody>
      </p:sp>
    </p:spTree>
    <p:extLst>
      <p:ext uri="{BB962C8B-B14F-4D97-AF65-F5344CB8AC3E}">
        <p14:creationId xmlns:p14="http://schemas.microsoft.com/office/powerpoint/2010/main" val="333055750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 name="Content Placeholder 9"/>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844938" y="2481942"/>
            <a:ext cx="2771775" cy="3695700"/>
          </a:xfr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514"/>
            <a:ext cx="12192000" cy="6858000"/>
          </a:xfrm>
          <a:prstGeom prst="rect">
            <a:avLst/>
          </a:prstGeom>
        </p:spPr>
      </p:pic>
      <p:sp>
        <p:nvSpPr>
          <p:cNvPr id="5" name="Rectangle 4"/>
          <p:cNvSpPr/>
          <p:nvPr/>
        </p:nvSpPr>
        <p:spPr>
          <a:xfrm>
            <a:off x="1" y="14514"/>
            <a:ext cx="12192000" cy="68580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 name="Rectangle 5"/>
          <p:cNvSpPr/>
          <p:nvPr/>
        </p:nvSpPr>
        <p:spPr>
          <a:xfrm>
            <a:off x="-5327" y="-15238"/>
            <a:ext cx="12192001" cy="68580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7" name="Rectangle 6"/>
          <p:cNvSpPr/>
          <p:nvPr/>
        </p:nvSpPr>
        <p:spPr>
          <a:xfrm>
            <a:off x="-3" y="-3"/>
            <a:ext cx="2569029" cy="81280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2400" b="1" dirty="0" smtClean="0"/>
          </a:p>
          <a:p>
            <a:pPr algn="ctr"/>
            <a:r>
              <a:rPr lang="en-US" sz="2400" b="1" dirty="0" smtClean="0"/>
              <a:t>4 </a:t>
            </a:r>
            <a:r>
              <a:rPr lang="en-US" sz="2400" b="1" dirty="0"/>
              <a:t>Results and discussion </a:t>
            </a:r>
            <a:endParaRPr lang="en-US" sz="3200" dirty="0">
              <a:solidFill>
                <a:prstClr val="white"/>
              </a:solidFill>
            </a:endParaRPr>
          </a:p>
          <a:p>
            <a:pPr lvl="0"/>
            <a:r>
              <a:rPr lang="en-US" sz="2400" b="1" dirty="0" smtClean="0">
                <a:solidFill>
                  <a:prstClr val="white"/>
                </a:solidFill>
              </a:rPr>
              <a:t> </a:t>
            </a:r>
            <a:endParaRPr lang="en-US" sz="2400" dirty="0">
              <a:solidFill>
                <a:prstClr val="white"/>
              </a:solidFill>
            </a:endParaRPr>
          </a:p>
        </p:txBody>
      </p:sp>
      <p:sp>
        <p:nvSpPr>
          <p:cNvPr id="8" name="TextBox 7"/>
          <p:cNvSpPr txBox="1"/>
          <p:nvPr/>
        </p:nvSpPr>
        <p:spPr>
          <a:xfrm>
            <a:off x="4777857" y="812799"/>
            <a:ext cx="2625635" cy="584775"/>
          </a:xfrm>
          <a:prstGeom prst="rect">
            <a:avLst/>
          </a:prstGeom>
          <a:noFill/>
        </p:spPr>
        <p:txBody>
          <a:bodyPr wrap="square" rtlCol="0">
            <a:spAutoFit/>
          </a:bodyPr>
          <a:lstStyle/>
          <a:p>
            <a:r>
              <a:rPr lang="en-US" sz="3200" b="1" dirty="0"/>
              <a:t>Tensile </a:t>
            </a:r>
            <a:r>
              <a:rPr lang="en-US" sz="3200" b="1" dirty="0"/>
              <a:t>T</a:t>
            </a:r>
            <a:r>
              <a:rPr lang="en-US" sz="3200" b="1" dirty="0" smtClean="0"/>
              <a:t>est  </a:t>
            </a:r>
            <a:endParaRPr lang="en-US" sz="3200" b="1" dirty="0"/>
          </a:p>
        </p:txBody>
      </p:sp>
      <p:sp>
        <p:nvSpPr>
          <p:cNvPr id="3" name="TextBox 2"/>
          <p:cNvSpPr txBox="1"/>
          <p:nvPr/>
        </p:nvSpPr>
        <p:spPr>
          <a:xfrm>
            <a:off x="913795" y="2664823"/>
            <a:ext cx="10353761" cy="1846659"/>
          </a:xfrm>
          <a:prstGeom prst="rect">
            <a:avLst/>
          </a:prstGeom>
          <a:noFill/>
        </p:spPr>
        <p:txBody>
          <a:bodyPr wrap="square" rtlCol="0">
            <a:spAutoFit/>
          </a:bodyPr>
          <a:lstStyle/>
          <a:p>
            <a:r>
              <a:rPr lang="en-US" sz="2400" dirty="0"/>
              <a:t>The results were good, but not as expected. The best results showed at 2.5% and 5% of </a:t>
            </a:r>
            <a:r>
              <a:rPr lang="en-US" sz="2400" dirty="0" err="1"/>
              <a:t>pcb</a:t>
            </a:r>
            <a:r>
              <a:rPr lang="en-US" sz="2400" dirty="0"/>
              <a:t> cement </a:t>
            </a:r>
            <a:r>
              <a:rPr lang="en-US" sz="2400" dirty="0" err="1" smtClean="0"/>
              <a:t>replecment</a:t>
            </a:r>
            <a:r>
              <a:rPr lang="en-US" sz="2400" dirty="0" smtClean="0"/>
              <a:t> </a:t>
            </a:r>
            <a:r>
              <a:rPr lang="en-US" sz="2400" dirty="0"/>
              <a:t>according to the results that appeared, it is not preferable to use the previous concrete mixes in construction uses, and the best is to use them in non-structural uses. </a:t>
            </a:r>
          </a:p>
          <a:p>
            <a:r>
              <a:rPr lang="en-US" dirty="0" smtClean="0"/>
              <a:t> </a:t>
            </a:r>
            <a:endParaRPr lang="en-US" dirty="0"/>
          </a:p>
        </p:txBody>
      </p:sp>
    </p:spTree>
    <p:extLst>
      <p:ext uri="{BB962C8B-B14F-4D97-AF65-F5344CB8AC3E}">
        <p14:creationId xmlns:p14="http://schemas.microsoft.com/office/powerpoint/2010/main" val="186960455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p:cNvSpPr/>
          <p:nvPr/>
        </p:nvSpPr>
        <p:spPr>
          <a:xfrm>
            <a:off x="1" y="0"/>
            <a:ext cx="12192000" cy="68580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 name="Rectangle 5"/>
          <p:cNvSpPr/>
          <p:nvPr/>
        </p:nvSpPr>
        <p:spPr>
          <a:xfrm>
            <a:off x="-10649" y="0"/>
            <a:ext cx="12192001" cy="68580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7" name="Rectangle 6"/>
          <p:cNvSpPr/>
          <p:nvPr/>
        </p:nvSpPr>
        <p:spPr>
          <a:xfrm>
            <a:off x="-10649" y="0"/>
            <a:ext cx="3029620" cy="81280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lvl="0" algn="ctr"/>
            <a:r>
              <a:rPr lang="en-US" sz="2400" b="1" dirty="0" smtClean="0">
                <a:latin typeface="Times New Roman" panose="02020603050405020304" pitchFamily="18" charset="0"/>
                <a:ea typeface="Calibri" panose="020F0502020204030204" pitchFamily="34" charset="0"/>
              </a:rPr>
              <a:t> </a:t>
            </a:r>
            <a:r>
              <a:rPr lang="en-US" sz="2400" b="1" dirty="0">
                <a:ea typeface="Calibri" panose="020F0502020204030204" pitchFamily="34" charset="0"/>
              </a:rPr>
              <a:t>5</a:t>
            </a:r>
            <a:r>
              <a:rPr lang="en-US" sz="2400" b="1" dirty="0" smtClean="0">
                <a:ea typeface="Calibri" panose="020F0502020204030204" pitchFamily="34" charset="0"/>
              </a:rPr>
              <a:t> </a:t>
            </a:r>
            <a:r>
              <a:rPr lang="en-US" sz="2400" b="1" dirty="0" smtClean="0"/>
              <a:t>Conclusion </a:t>
            </a:r>
            <a:endParaRPr lang="en-US" sz="2400" dirty="0">
              <a:solidFill>
                <a:prstClr val="white"/>
              </a:solidFill>
            </a:endParaRPr>
          </a:p>
        </p:txBody>
      </p:sp>
      <p:sp>
        <p:nvSpPr>
          <p:cNvPr id="8" name="TextBox 7"/>
          <p:cNvSpPr txBox="1"/>
          <p:nvPr/>
        </p:nvSpPr>
        <p:spPr>
          <a:xfrm>
            <a:off x="1635755" y="1029264"/>
            <a:ext cx="8909840" cy="584775"/>
          </a:xfrm>
          <a:prstGeom prst="rect">
            <a:avLst/>
          </a:prstGeom>
          <a:noFill/>
        </p:spPr>
        <p:txBody>
          <a:bodyPr wrap="square" rtlCol="0">
            <a:spAutoFit/>
          </a:bodyPr>
          <a:lstStyle/>
          <a:p>
            <a:pPr algn="ctr"/>
            <a:r>
              <a:rPr lang="en-US" sz="3200" b="1" dirty="0" smtClean="0"/>
              <a:t>Conclusion</a:t>
            </a:r>
            <a:r>
              <a:rPr lang="ar-SA" b="1" dirty="0" smtClean="0"/>
              <a:t> </a:t>
            </a:r>
            <a:endParaRPr lang="en-US" sz="3200" dirty="0"/>
          </a:p>
        </p:txBody>
      </p:sp>
      <p:sp>
        <p:nvSpPr>
          <p:cNvPr id="9" name="TextBox 8"/>
          <p:cNvSpPr txBox="1"/>
          <p:nvPr/>
        </p:nvSpPr>
        <p:spPr>
          <a:xfrm>
            <a:off x="1816218" y="2152383"/>
            <a:ext cx="8548914" cy="830997"/>
          </a:xfrm>
          <a:prstGeom prst="rect">
            <a:avLst/>
          </a:prstGeom>
          <a:noFill/>
        </p:spPr>
        <p:txBody>
          <a:bodyPr wrap="square" rtlCol="0">
            <a:spAutoFit/>
          </a:bodyPr>
          <a:lstStyle/>
          <a:p>
            <a:r>
              <a:rPr lang="en-US" sz="2400" dirty="0"/>
              <a:t>The idea </a:t>
            </a:r>
            <a:r>
              <a:rPr lang="en-US" sz="2400" dirty="0" smtClean="0"/>
              <a:t>of</a:t>
            </a:r>
            <a:r>
              <a:rPr lang="ar-SA" sz="2400" dirty="0" smtClean="0"/>
              <a:t> </a:t>
            </a:r>
            <a:r>
              <a:rPr lang="en-US" sz="2400" dirty="0" smtClean="0"/>
              <a:t>this project </a:t>
            </a:r>
            <a:r>
              <a:rPr lang="en-US" sz="2400" dirty="0"/>
              <a:t>is a such great idea </a:t>
            </a:r>
            <a:r>
              <a:rPr lang="en-US" sz="2400" dirty="0" smtClean="0"/>
              <a:t>because of the </a:t>
            </a:r>
            <a:r>
              <a:rPr lang="en-US" sz="2400" dirty="0"/>
              <a:t>good results based in previous researches</a:t>
            </a:r>
            <a:r>
              <a:rPr lang="en-US" sz="2400" dirty="0" smtClean="0"/>
              <a:t>.  </a:t>
            </a:r>
            <a:endParaRPr lang="en-US" sz="2400" dirty="0"/>
          </a:p>
        </p:txBody>
      </p:sp>
      <p:sp>
        <p:nvSpPr>
          <p:cNvPr id="10" name="TextBox 9"/>
          <p:cNvSpPr txBox="1"/>
          <p:nvPr/>
        </p:nvSpPr>
        <p:spPr>
          <a:xfrm>
            <a:off x="1816218" y="2983380"/>
            <a:ext cx="8430868" cy="2308324"/>
          </a:xfrm>
          <a:prstGeom prst="rect">
            <a:avLst/>
          </a:prstGeom>
          <a:noFill/>
        </p:spPr>
        <p:txBody>
          <a:bodyPr wrap="square" rtlCol="0">
            <a:spAutoFit/>
          </a:bodyPr>
          <a:lstStyle/>
          <a:p>
            <a:r>
              <a:rPr lang="en-US" sz="2400" dirty="0"/>
              <a:t>Based on the results of our three previous experiments, it can be said that concrete mixes that contain black carbon as a partial substitute for cement may not be the safe option to use them for structural purposes such as using them in columns or ceilings, but they can certainly be used for non-structural purposes such as floors and others.</a:t>
            </a:r>
            <a:endParaRPr lang="en-US" sz="2400" dirty="0"/>
          </a:p>
        </p:txBody>
      </p:sp>
    </p:spTree>
    <p:extLst>
      <p:ext uri="{BB962C8B-B14F-4D97-AF65-F5344CB8AC3E}">
        <p14:creationId xmlns:p14="http://schemas.microsoft.com/office/powerpoint/2010/main" val="3699613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endParaRPr lang="en-US" dirty="0"/>
          </a:p>
        </p:txBody>
      </p:sp>
      <p:pic>
        <p:nvPicPr>
          <p:cNvPr id="16" name="Picture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7" name="Rectangle 16"/>
          <p:cNvSpPr/>
          <p:nvPr/>
        </p:nvSpPr>
        <p:spPr>
          <a:xfrm>
            <a:off x="1" y="0"/>
            <a:ext cx="12192000" cy="68580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8" name="Rectangle 17"/>
          <p:cNvSpPr/>
          <p:nvPr/>
        </p:nvSpPr>
        <p:spPr>
          <a:xfrm>
            <a:off x="-10649" y="0"/>
            <a:ext cx="12192001" cy="68580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7" name="Rectangle 26"/>
          <p:cNvSpPr/>
          <p:nvPr/>
        </p:nvSpPr>
        <p:spPr>
          <a:xfrm>
            <a:off x="-10649" y="1"/>
            <a:ext cx="12202649" cy="68580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9" name="Rectangle 18"/>
          <p:cNvSpPr/>
          <p:nvPr/>
        </p:nvSpPr>
        <p:spPr>
          <a:xfrm>
            <a:off x="0" y="109100"/>
            <a:ext cx="3029620" cy="81280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lvl="0" algn="ctr"/>
            <a:r>
              <a:rPr lang="en-US" sz="2400" b="1" dirty="0">
                <a:latin typeface="Times New Roman" panose="02020603050405020304" pitchFamily="18" charset="0"/>
                <a:ea typeface="Calibri" panose="020F0502020204030204" pitchFamily="34" charset="0"/>
              </a:rPr>
              <a:t> </a:t>
            </a:r>
            <a:r>
              <a:rPr lang="en-US" sz="3200" b="1" dirty="0" smtClean="0">
                <a:latin typeface="Times New Roman" panose="02020603050405020304" pitchFamily="18" charset="0"/>
                <a:ea typeface="Calibri" panose="020F0502020204030204" pitchFamily="34" charset="0"/>
              </a:rPr>
              <a:t>Finally</a:t>
            </a:r>
            <a:r>
              <a:rPr lang="en-US" sz="3200" b="1" dirty="0" smtClean="0"/>
              <a:t> </a:t>
            </a:r>
            <a:endParaRPr lang="en-US" sz="3200" dirty="0">
              <a:solidFill>
                <a:prstClr val="white"/>
              </a:solidFill>
            </a:endParaRPr>
          </a:p>
        </p:txBody>
      </p:sp>
      <p:sp>
        <p:nvSpPr>
          <p:cNvPr id="23" name="TextBox 22"/>
          <p:cNvSpPr txBox="1"/>
          <p:nvPr/>
        </p:nvSpPr>
        <p:spPr>
          <a:xfrm>
            <a:off x="1215807" y="2096063"/>
            <a:ext cx="9739087" cy="2308324"/>
          </a:xfrm>
          <a:prstGeom prst="rect">
            <a:avLst/>
          </a:prstGeom>
          <a:noFill/>
        </p:spPr>
        <p:txBody>
          <a:bodyPr wrap="square" rtlCol="0">
            <a:spAutoFit/>
          </a:bodyPr>
          <a:lstStyle/>
          <a:p>
            <a:pPr algn="ctr"/>
            <a:r>
              <a:rPr lang="en-US" sz="3600" b="1" dirty="0"/>
              <a:t>All thanks </a:t>
            </a:r>
            <a:r>
              <a:rPr lang="en-US" sz="3600" b="1" dirty="0" smtClean="0"/>
              <a:t>to the Supervising</a:t>
            </a:r>
          </a:p>
          <a:p>
            <a:pPr algn="ctr"/>
            <a:r>
              <a:rPr lang="en-US" sz="3600" b="1" dirty="0" smtClean="0"/>
              <a:t> Dr. </a:t>
            </a:r>
            <a:r>
              <a:rPr lang="en-US" sz="3600" b="1" dirty="0"/>
              <a:t>Mohammad </a:t>
            </a:r>
            <a:r>
              <a:rPr lang="en-US" sz="3600" b="1" dirty="0" err="1"/>
              <a:t>Samaaneh</a:t>
            </a:r>
            <a:endParaRPr lang="en-US" sz="3600" b="1" dirty="0"/>
          </a:p>
          <a:p>
            <a:pPr algn="ctr"/>
            <a:r>
              <a:rPr lang="en-US" sz="3600" b="1" dirty="0" smtClean="0"/>
              <a:t>And </a:t>
            </a:r>
            <a:r>
              <a:rPr lang="en-US" sz="3600" b="1" dirty="0"/>
              <a:t>everyone who helped me complete this </a:t>
            </a:r>
            <a:r>
              <a:rPr lang="en-US" sz="3600" b="1" dirty="0" smtClean="0"/>
              <a:t>work</a:t>
            </a:r>
            <a:r>
              <a:rPr lang="en-US" sz="3600" b="1" dirty="0"/>
              <a:t>.</a:t>
            </a:r>
            <a:endParaRPr lang="en-US" sz="3600" b="1" dirty="0"/>
          </a:p>
        </p:txBody>
      </p:sp>
    </p:spTree>
    <p:extLst>
      <p:ext uri="{BB962C8B-B14F-4D97-AF65-F5344CB8AC3E}">
        <p14:creationId xmlns:p14="http://schemas.microsoft.com/office/powerpoint/2010/main" val="6014552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3629"/>
            <a:ext cx="12192000" cy="6854371"/>
          </a:xfrm>
          <a:prstGeom prst="rect">
            <a:avLst/>
          </a:prstGeom>
        </p:spPr>
      </p:pic>
      <p:sp>
        <p:nvSpPr>
          <p:cNvPr id="5" name="Rectangle 4"/>
          <p:cNvSpPr/>
          <p:nvPr/>
        </p:nvSpPr>
        <p:spPr>
          <a:xfrm>
            <a:off x="-1" y="-1"/>
            <a:ext cx="12192001" cy="685800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 name="Rectangle 5"/>
          <p:cNvSpPr/>
          <p:nvPr/>
        </p:nvSpPr>
        <p:spPr>
          <a:xfrm>
            <a:off x="0" y="-3"/>
            <a:ext cx="12192001" cy="685800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endParaRPr lang="en-US" dirty="0"/>
          </a:p>
        </p:txBody>
      </p:sp>
      <p:sp>
        <p:nvSpPr>
          <p:cNvPr id="7" name="TextBox 6"/>
          <p:cNvSpPr txBox="1"/>
          <p:nvPr/>
        </p:nvSpPr>
        <p:spPr>
          <a:xfrm>
            <a:off x="4085768" y="1059541"/>
            <a:ext cx="4020457" cy="584775"/>
          </a:xfrm>
          <a:prstGeom prst="rect">
            <a:avLst/>
          </a:prstGeom>
          <a:noFill/>
        </p:spPr>
        <p:txBody>
          <a:bodyPr wrap="square" rtlCol="0">
            <a:spAutoFit/>
          </a:bodyPr>
          <a:lstStyle/>
          <a:p>
            <a:r>
              <a:rPr lang="en-US" sz="3200" b="1" dirty="0"/>
              <a:t>C</a:t>
            </a:r>
            <a:r>
              <a:rPr lang="en-US" sz="3200" b="1" dirty="0" smtClean="0"/>
              <a:t>oncrete </a:t>
            </a:r>
            <a:r>
              <a:rPr lang="en-US" sz="3200" b="1" dirty="0"/>
              <a:t>Industry </a:t>
            </a:r>
            <a:r>
              <a:rPr lang="en-US" sz="3200" b="1" dirty="0" smtClean="0"/>
              <a:t> </a:t>
            </a:r>
            <a:endParaRPr lang="en-US" sz="3200" dirty="0"/>
          </a:p>
        </p:txBody>
      </p:sp>
      <p:sp>
        <p:nvSpPr>
          <p:cNvPr id="12" name="TextBox 11"/>
          <p:cNvSpPr txBox="1"/>
          <p:nvPr/>
        </p:nvSpPr>
        <p:spPr>
          <a:xfrm>
            <a:off x="566053" y="2573774"/>
            <a:ext cx="11059886" cy="3354765"/>
          </a:xfrm>
          <a:prstGeom prst="rect">
            <a:avLst/>
          </a:prstGeom>
          <a:noFill/>
        </p:spPr>
        <p:txBody>
          <a:bodyPr wrap="square" rtlCol="0">
            <a:spAutoFit/>
          </a:bodyPr>
          <a:lstStyle/>
          <a:p>
            <a:r>
              <a:rPr lang="en-US" sz="2400" dirty="0">
                <a:cs typeface="+mj-cs"/>
              </a:rPr>
              <a:t>The concrete industry is considered one of the most important industries in the </a:t>
            </a:r>
            <a:r>
              <a:rPr lang="en-US" sz="2400" dirty="0" smtClean="0">
                <a:cs typeface="+mj-cs"/>
              </a:rPr>
              <a:t>construction sector</a:t>
            </a:r>
            <a:r>
              <a:rPr lang="en-US" sz="2400" b="1" dirty="0" smtClean="0">
                <a:cs typeface="+mj-cs"/>
              </a:rPr>
              <a:t>. </a:t>
            </a:r>
            <a:r>
              <a:rPr lang="en-US" sz="2400" dirty="0" smtClean="0">
                <a:cs typeface="+mj-cs"/>
              </a:rPr>
              <a:t>Concrete </a:t>
            </a:r>
            <a:r>
              <a:rPr lang="en-US" sz="2400" dirty="0">
                <a:cs typeface="+mj-cs"/>
              </a:rPr>
              <a:t>is widely used in most </a:t>
            </a:r>
            <a:r>
              <a:rPr lang="en-US" sz="2400" dirty="0" smtClean="0">
                <a:cs typeface="+mj-cs"/>
              </a:rPr>
              <a:t>construction operations</a:t>
            </a:r>
            <a:r>
              <a:rPr lang="en-US" sz="2400" dirty="0">
                <a:cs typeface="+mj-cs"/>
              </a:rPr>
              <a:t>. </a:t>
            </a:r>
            <a:r>
              <a:rPr lang="en-US" sz="2400" dirty="0" smtClean="0">
                <a:cs typeface="+mj-cs"/>
              </a:rPr>
              <a:t>Today</a:t>
            </a:r>
            <a:r>
              <a:rPr lang="en-US" sz="2400" dirty="0">
                <a:cs typeface="+mj-cs"/>
              </a:rPr>
              <a:t>, the world needs large quantities of cement to keep pace with urban </a:t>
            </a:r>
            <a:r>
              <a:rPr lang="en-US" sz="2400" dirty="0" smtClean="0">
                <a:cs typeface="+mj-cs"/>
              </a:rPr>
              <a:t>development.</a:t>
            </a:r>
            <a:r>
              <a:rPr lang="en-US" sz="2400" dirty="0">
                <a:cs typeface="+mj-cs"/>
              </a:rPr>
              <a:t> </a:t>
            </a:r>
            <a:r>
              <a:rPr lang="en-US" sz="2400" dirty="0" smtClean="0">
                <a:cs typeface="+mj-cs"/>
              </a:rPr>
              <a:t>Every </a:t>
            </a:r>
            <a:r>
              <a:rPr lang="en-US" sz="2400" dirty="0">
                <a:cs typeface="+mj-cs"/>
              </a:rPr>
              <a:t>day the manufacturing of cement is expanding Causing seriously environmental  </a:t>
            </a:r>
            <a:r>
              <a:rPr lang="en-US" sz="2400" dirty="0" smtClean="0">
                <a:cs typeface="+mj-cs"/>
              </a:rPr>
              <a:t>impacts due </a:t>
            </a:r>
            <a:r>
              <a:rPr lang="en-US" sz="2400" dirty="0">
                <a:cs typeface="+mj-cs"/>
              </a:rPr>
              <a:t>to the massive production of </a:t>
            </a:r>
            <a:r>
              <a:rPr lang="en-US" sz="2400" dirty="0" smtClean="0">
                <a:cs typeface="+mj-cs"/>
              </a:rPr>
              <a:t>cement. </a:t>
            </a:r>
            <a:r>
              <a:rPr lang="en-US" sz="2400" dirty="0">
                <a:cs typeface="+mj-cs"/>
              </a:rPr>
              <a:t>Cement production only is responsible about 5-6% of all </a:t>
            </a:r>
            <a:r>
              <a:rPr lang="en-US" sz="2400" dirty="0" smtClean="0">
                <a:cs typeface="+mj-cs"/>
              </a:rPr>
              <a:t>CO2 </a:t>
            </a:r>
            <a:r>
              <a:rPr lang="en-US" sz="2400" dirty="0">
                <a:cs typeface="+mj-cs"/>
              </a:rPr>
              <a:t>in the world, manufacturing a 1kg of cement can released 1kg of CO2 into the atmosphere, </a:t>
            </a:r>
            <a:r>
              <a:rPr lang="en-US" sz="2400" dirty="0" smtClean="0">
                <a:cs typeface="+mj-cs"/>
              </a:rPr>
              <a:t>also </a:t>
            </a:r>
            <a:r>
              <a:rPr lang="en-US" sz="2400" dirty="0">
                <a:cs typeface="+mj-cs"/>
              </a:rPr>
              <a:t>responsible about 4% of global </a:t>
            </a:r>
            <a:r>
              <a:rPr lang="en-US" sz="2400" dirty="0" smtClean="0">
                <a:cs typeface="+mj-cs"/>
              </a:rPr>
              <a:t>warming.</a:t>
            </a:r>
            <a:endParaRPr lang="en-US" sz="2400" dirty="0">
              <a:cs typeface="+mj-cs"/>
            </a:endParaRPr>
          </a:p>
          <a:p>
            <a:r>
              <a:rPr lang="ar-SA" sz="2000" dirty="0" smtClean="0">
                <a:cs typeface="+mj-cs"/>
              </a:rPr>
              <a:t> </a:t>
            </a:r>
            <a:endParaRPr lang="en-US" sz="2000" dirty="0">
              <a:cs typeface="+mj-cs"/>
            </a:endParaRPr>
          </a:p>
        </p:txBody>
      </p:sp>
      <p:sp>
        <p:nvSpPr>
          <p:cNvPr id="14" name="Rectangle 13"/>
          <p:cNvSpPr/>
          <p:nvPr/>
        </p:nvSpPr>
        <p:spPr>
          <a:xfrm>
            <a:off x="-3" y="-3"/>
            <a:ext cx="2569029" cy="81280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3" name="TextBox 12"/>
          <p:cNvSpPr txBox="1"/>
          <p:nvPr/>
        </p:nvSpPr>
        <p:spPr>
          <a:xfrm>
            <a:off x="0" y="175565"/>
            <a:ext cx="3077035" cy="461665"/>
          </a:xfrm>
          <a:prstGeom prst="rect">
            <a:avLst/>
          </a:prstGeom>
          <a:noFill/>
        </p:spPr>
        <p:txBody>
          <a:bodyPr wrap="square" rtlCol="0">
            <a:spAutoFit/>
          </a:bodyPr>
          <a:lstStyle/>
          <a:p>
            <a:r>
              <a:rPr lang="en-US" sz="2400" b="1" dirty="0" smtClean="0"/>
              <a:t>1 Introduction</a:t>
            </a:r>
            <a:endParaRPr lang="en-US" sz="2400" dirty="0"/>
          </a:p>
        </p:txBody>
      </p:sp>
    </p:spTree>
    <p:extLst>
      <p:ext uri="{BB962C8B-B14F-4D97-AF65-F5344CB8AC3E}">
        <p14:creationId xmlns:p14="http://schemas.microsoft.com/office/powerpoint/2010/main" val="21539171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p:cNvSpPr/>
          <p:nvPr/>
        </p:nvSpPr>
        <p:spPr>
          <a:xfrm>
            <a:off x="0" y="0"/>
            <a:ext cx="12192000" cy="68580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 name="Rectangle 5"/>
          <p:cNvSpPr/>
          <p:nvPr/>
        </p:nvSpPr>
        <p:spPr>
          <a:xfrm>
            <a:off x="0" y="11363"/>
            <a:ext cx="12192000" cy="68580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7" name="Picture 6"/>
          <p:cNvPicPr>
            <a:picLocks noChangeAspect="1"/>
          </p:cNvPicPr>
          <p:nvPr/>
        </p:nvPicPr>
        <p:blipFill>
          <a:blip r:embed="rId3"/>
          <a:stretch>
            <a:fillRect/>
          </a:stretch>
        </p:blipFill>
        <p:spPr>
          <a:xfrm>
            <a:off x="725714" y="1845235"/>
            <a:ext cx="4586515" cy="3163193"/>
          </a:xfrm>
          <a:prstGeom prst="rect">
            <a:avLst/>
          </a:prstGeom>
        </p:spPr>
      </p:pic>
      <p:pic>
        <p:nvPicPr>
          <p:cNvPr id="8" name="Picture 7"/>
          <p:cNvPicPr>
            <a:picLocks noChangeAspect="1"/>
          </p:cNvPicPr>
          <p:nvPr/>
        </p:nvPicPr>
        <p:blipFill>
          <a:blip r:embed="rId4"/>
          <a:stretch>
            <a:fillRect/>
          </a:stretch>
        </p:blipFill>
        <p:spPr>
          <a:xfrm>
            <a:off x="7024914" y="1872299"/>
            <a:ext cx="4223657" cy="3136129"/>
          </a:xfrm>
          <a:prstGeom prst="rect">
            <a:avLst/>
          </a:prstGeom>
        </p:spPr>
      </p:pic>
      <p:sp>
        <p:nvSpPr>
          <p:cNvPr id="9" name="TextBox 8"/>
          <p:cNvSpPr txBox="1"/>
          <p:nvPr/>
        </p:nvSpPr>
        <p:spPr>
          <a:xfrm>
            <a:off x="2795948" y="5517644"/>
            <a:ext cx="6600096" cy="523220"/>
          </a:xfrm>
          <a:prstGeom prst="rect">
            <a:avLst/>
          </a:prstGeom>
          <a:noFill/>
        </p:spPr>
        <p:txBody>
          <a:bodyPr wrap="square" rtlCol="0">
            <a:spAutoFit/>
          </a:bodyPr>
          <a:lstStyle/>
          <a:p>
            <a:pPr algn="ctr"/>
            <a:r>
              <a:rPr lang="en-US" sz="2800" dirty="0"/>
              <a:t>Emissions of concrete </a:t>
            </a:r>
            <a:r>
              <a:rPr lang="en-US" sz="2800" dirty="0" smtClean="0"/>
              <a:t>production </a:t>
            </a:r>
            <a:endParaRPr lang="en-US" sz="2800" dirty="0"/>
          </a:p>
        </p:txBody>
      </p:sp>
      <p:sp>
        <p:nvSpPr>
          <p:cNvPr id="11" name="TextBox 10"/>
          <p:cNvSpPr txBox="1"/>
          <p:nvPr/>
        </p:nvSpPr>
        <p:spPr>
          <a:xfrm>
            <a:off x="4085768" y="1059541"/>
            <a:ext cx="4020457" cy="584775"/>
          </a:xfrm>
          <a:prstGeom prst="rect">
            <a:avLst/>
          </a:prstGeom>
          <a:noFill/>
        </p:spPr>
        <p:txBody>
          <a:bodyPr wrap="square" rtlCol="0">
            <a:spAutoFit/>
          </a:bodyPr>
          <a:lstStyle/>
          <a:p>
            <a:r>
              <a:rPr lang="en-US" sz="3200" b="1" dirty="0"/>
              <a:t>C</a:t>
            </a:r>
            <a:r>
              <a:rPr lang="en-US" sz="3200" b="1" dirty="0" smtClean="0"/>
              <a:t>oncrete </a:t>
            </a:r>
            <a:r>
              <a:rPr lang="en-US" sz="3200" b="1" dirty="0"/>
              <a:t>Industry </a:t>
            </a:r>
            <a:r>
              <a:rPr lang="en-US" sz="3200" b="1" dirty="0" smtClean="0"/>
              <a:t> </a:t>
            </a:r>
            <a:endParaRPr lang="en-US" sz="3200" dirty="0"/>
          </a:p>
        </p:txBody>
      </p:sp>
      <p:sp>
        <p:nvSpPr>
          <p:cNvPr id="12" name="Rectangle 11"/>
          <p:cNvSpPr/>
          <p:nvPr/>
        </p:nvSpPr>
        <p:spPr>
          <a:xfrm>
            <a:off x="-3" y="-3"/>
            <a:ext cx="2569029" cy="81280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lvl="0"/>
            <a:r>
              <a:rPr lang="en-US" sz="2400" b="1" dirty="0">
                <a:solidFill>
                  <a:prstClr val="white"/>
                </a:solidFill>
              </a:rPr>
              <a:t>1 Introduction</a:t>
            </a:r>
            <a:endParaRPr lang="en-US" sz="2400" dirty="0">
              <a:solidFill>
                <a:prstClr val="white"/>
              </a:solidFill>
            </a:endParaRPr>
          </a:p>
        </p:txBody>
      </p:sp>
    </p:spTree>
    <p:extLst>
      <p:ext uri="{BB962C8B-B14F-4D97-AF65-F5344CB8AC3E}">
        <p14:creationId xmlns:p14="http://schemas.microsoft.com/office/powerpoint/2010/main" val="23141894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p:cNvSpPr/>
          <p:nvPr/>
        </p:nvSpPr>
        <p:spPr>
          <a:xfrm>
            <a:off x="1" y="0"/>
            <a:ext cx="12192000" cy="68580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 name="Rectangle 5"/>
          <p:cNvSpPr/>
          <p:nvPr/>
        </p:nvSpPr>
        <p:spPr>
          <a:xfrm>
            <a:off x="-1" y="0"/>
            <a:ext cx="12192001" cy="68580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7" name="TextBox 6"/>
          <p:cNvSpPr txBox="1"/>
          <p:nvPr/>
        </p:nvSpPr>
        <p:spPr>
          <a:xfrm>
            <a:off x="3958768" y="1045027"/>
            <a:ext cx="4274461" cy="584775"/>
          </a:xfrm>
          <a:prstGeom prst="rect">
            <a:avLst/>
          </a:prstGeom>
          <a:noFill/>
        </p:spPr>
        <p:txBody>
          <a:bodyPr wrap="square" rtlCol="0">
            <a:spAutoFit/>
          </a:bodyPr>
          <a:lstStyle/>
          <a:p>
            <a:pPr algn="ctr"/>
            <a:r>
              <a:rPr lang="en-US" sz="3200" b="1" dirty="0"/>
              <a:t>Waste </a:t>
            </a:r>
            <a:r>
              <a:rPr lang="en-US" sz="3200" b="1" dirty="0" smtClean="0"/>
              <a:t>Tires </a:t>
            </a:r>
            <a:endParaRPr lang="en-US" sz="3200" dirty="0"/>
          </a:p>
        </p:txBody>
      </p:sp>
      <p:sp>
        <p:nvSpPr>
          <p:cNvPr id="8" name="Rectangle 7"/>
          <p:cNvSpPr/>
          <p:nvPr/>
        </p:nvSpPr>
        <p:spPr>
          <a:xfrm>
            <a:off x="-3" y="-3"/>
            <a:ext cx="2569029" cy="81280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lvl="0"/>
            <a:r>
              <a:rPr lang="en-US" sz="2400" b="1" dirty="0">
                <a:solidFill>
                  <a:prstClr val="white"/>
                </a:solidFill>
              </a:rPr>
              <a:t>1 Introduction</a:t>
            </a:r>
            <a:endParaRPr lang="en-US" sz="2400" dirty="0">
              <a:solidFill>
                <a:prstClr val="white"/>
              </a:solidFill>
            </a:endParaRPr>
          </a:p>
        </p:txBody>
      </p:sp>
      <p:sp>
        <p:nvSpPr>
          <p:cNvPr id="9" name="TextBox 8"/>
          <p:cNvSpPr txBox="1"/>
          <p:nvPr/>
        </p:nvSpPr>
        <p:spPr>
          <a:xfrm>
            <a:off x="1107228" y="2681237"/>
            <a:ext cx="9114868" cy="1200329"/>
          </a:xfrm>
          <a:prstGeom prst="rect">
            <a:avLst/>
          </a:prstGeom>
          <a:noFill/>
        </p:spPr>
        <p:txBody>
          <a:bodyPr wrap="none" rtlCol="0">
            <a:spAutoFit/>
          </a:bodyPr>
          <a:lstStyle/>
          <a:p>
            <a:r>
              <a:rPr lang="en-US" sz="2400" dirty="0" smtClean="0"/>
              <a:t>Waste </a:t>
            </a:r>
            <a:r>
              <a:rPr lang="en-US" sz="2400" dirty="0"/>
              <a:t>tires are a big problem facing </a:t>
            </a:r>
            <a:r>
              <a:rPr lang="en-US" sz="2400" dirty="0" smtClean="0"/>
              <a:t>humanity because </a:t>
            </a:r>
            <a:r>
              <a:rPr lang="en-US" sz="2400" dirty="0"/>
              <a:t>of their </a:t>
            </a:r>
            <a:endParaRPr lang="en-US" sz="2400" dirty="0" smtClean="0"/>
          </a:p>
          <a:p>
            <a:r>
              <a:rPr lang="en-US" sz="2400" dirty="0" smtClean="0"/>
              <a:t>huge numbers and </a:t>
            </a:r>
            <a:r>
              <a:rPr lang="en-US" sz="2400" dirty="0"/>
              <a:t>the inability to dispose of them </a:t>
            </a:r>
            <a:r>
              <a:rPr lang="en-US" sz="2400" dirty="0" smtClean="0"/>
              <a:t>in </a:t>
            </a:r>
            <a:r>
              <a:rPr lang="en-US" sz="2400" dirty="0"/>
              <a:t>a way </a:t>
            </a:r>
            <a:endParaRPr lang="en-US" sz="2400" dirty="0" smtClean="0"/>
          </a:p>
          <a:p>
            <a:r>
              <a:rPr lang="en-US" sz="2400" dirty="0" smtClean="0"/>
              <a:t>that </a:t>
            </a:r>
            <a:r>
              <a:rPr lang="en-US" sz="2400" dirty="0"/>
              <a:t>does not harm the </a:t>
            </a:r>
            <a:r>
              <a:rPr lang="en-US" sz="2400" dirty="0" smtClean="0"/>
              <a:t>environment.</a:t>
            </a:r>
            <a:endParaRPr lang="en-US" sz="2400" dirty="0"/>
          </a:p>
        </p:txBody>
      </p:sp>
    </p:spTree>
    <p:extLst>
      <p:ext uri="{BB962C8B-B14F-4D97-AF65-F5344CB8AC3E}">
        <p14:creationId xmlns:p14="http://schemas.microsoft.com/office/powerpoint/2010/main" val="22075093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p:cNvSpPr/>
          <p:nvPr/>
        </p:nvSpPr>
        <p:spPr>
          <a:xfrm>
            <a:off x="1" y="0"/>
            <a:ext cx="12192000" cy="68580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 name="Rectangle 5"/>
          <p:cNvSpPr/>
          <p:nvPr/>
        </p:nvSpPr>
        <p:spPr>
          <a:xfrm>
            <a:off x="-1" y="0"/>
            <a:ext cx="12192001" cy="68580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7" name="Rectangle 6"/>
          <p:cNvSpPr/>
          <p:nvPr/>
        </p:nvSpPr>
        <p:spPr>
          <a:xfrm>
            <a:off x="-3" y="-3"/>
            <a:ext cx="2569029" cy="81280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lvl="0"/>
            <a:r>
              <a:rPr lang="en-US" sz="2400" b="1" dirty="0">
                <a:solidFill>
                  <a:prstClr val="white"/>
                </a:solidFill>
              </a:rPr>
              <a:t>1 </a:t>
            </a:r>
            <a:r>
              <a:rPr lang="en-US" sz="2400" b="1" dirty="0" smtClean="0">
                <a:solidFill>
                  <a:prstClr val="white"/>
                </a:solidFill>
              </a:rPr>
              <a:t>Introduction </a:t>
            </a:r>
            <a:endParaRPr lang="en-US" sz="2400" dirty="0">
              <a:solidFill>
                <a:prstClr val="white"/>
              </a:solidFill>
            </a:endParaRPr>
          </a:p>
        </p:txBody>
      </p:sp>
      <p:sp>
        <p:nvSpPr>
          <p:cNvPr id="8" name="TextBox 7"/>
          <p:cNvSpPr txBox="1"/>
          <p:nvPr/>
        </p:nvSpPr>
        <p:spPr>
          <a:xfrm>
            <a:off x="3958768" y="1045027"/>
            <a:ext cx="4274461" cy="584775"/>
          </a:xfrm>
          <a:prstGeom prst="rect">
            <a:avLst/>
          </a:prstGeom>
          <a:noFill/>
        </p:spPr>
        <p:txBody>
          <a:bodyPr wrap="square" rtlCol="0">
            <a:spAutoFit/>
          </a:bodyPr>
          <a:lstStyle/>
          <a:p>
            <a:pPr algn="ctr"/>
            <a:r>
              <a:rPr lang="en-US" sz="3200" b="1" dirty="0"/>
              <a:t>Waste </a:t>
            </a:r>
            <a:r>
              <a:rPr lang="en-US" sz="3200" b="1" dirty="0" smtClean="0"/>
              <a:t>Tires </a:t>
            </a:r>
            <a:endParaRPr lang="en-US" sz="3200" dirty="0"/>
          </a:p>
        </p:txBody>
      </p:sp>
      <p:pic>
        <p:nvPicPr>
          <p:cNvPr id="9" name="Picture 8"/>
          <p:cNvPicPr>
            <a:picLocks noChangeAspect="1"/>
          </p:cNvPicPr>
          <p:nvPr/>
        </p:nvPicPr>
        <p:blipFill>
          <a:blip r:embed="rId3"/>
          <a:stretch>
            <a:fillRect/>
          </a:stretch>
        </p:blipFill>
        <p:spPr>
          <a:xfrm>
            <a:off x="728380" y="2024338"/>
            <a:ext cx="4950576" cy="2809324"/>
          </a:xfrm>
          <a:prstGeom prst="rect">
            <a:avLst/>
          </a:prstGeom>
        </p:spPr>
      </p:pic>
      <p:pic>
        <p:nvPicPr>
          <p:cNvPr id="10" name="Picture 9"/>
          <p:cNvPicPr>
            <a:picLocks noChangeAspect="1"/>
          </p:cNvPicPr>
          <p:nvPr/>
        </p:nvPicPr>
        <p:blipFill>
          <a:blip r:embed="rId4"/>
          <a:stretch>
            <a:fillRect/>
          </a:stretch>
        </p:blipFill>
        <p:spPr>
          <a:xfrm>
            <a:off x="6460189" y="1987617"/>
            <a:ext cx="4950577" cy="2846045"/>
          </a:xfrm>
          <a:prstGeom prst="rect">
            <a:avLst/>
          </a:prstGeom>
        </p:spPr>
      </p:pic>
      <p:sp>
        <p:nvSpPr>
          <p:cNvPr id="11" name="TextBox 10"/>
          <p:cNvSpPr txBox="1"/>
          <p:nvPr/>
        </p:nvSpPr>
        <p:spPr>
          <a:xfrm>
            <a:off x="1814282" y="5061001"/>
            <a:ext cx="8563431" cy="523220"/>
          </a:xfrm>
          <a:prstGeom prst="rect">
            <a:avLst/>
          </a:prstGeom>
          <a:noFill/>
        </p:spPr>
        <p:txBody>
          <a:bodyPr wrap="square" rtlCol="0">
            <a:spAutoFit/>
          </a:bodyPr>
          <a:lstStyle/>
          <a:p>
            <a:pPr algn="ctr"/>
            <a:r>
              <a:rPr lang="en-US" sz="2800" dirty="0">
                <a:latin typeface="Calibri" panose="020F0502020204030204" pitchFamily="34" charset="0"/>
                <a:ea typeface="Times New Roman" panose="02020603050405020304" pitchFamily="18" charset="0"/>
                <a:cs typeface="Arial" panose="020B0604020202020204" pitchFamily="34" charset="0"/>
              </a:rPr>
              <a:t>Harmful effects of waste tires</a:t>
            </a:r>
            <a:endParaRPr lang="en-US" sz="2800" dirty="0"/>
          </a:p>
        </p:txBody>
      </p:sp>
    </p:spTree>
    <p:extLst>
      <p:ext uri="{BB962C8B-B14F-4D97-AF65-F5344CB8AC3E}">
        <p14:creationId xmlns:p14="http://schemas.microsoft.com/office/powerpoint/2010/main" val="19106037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p:cNvSpPr/>
          <p:nvPr/>
        </p:nvSpPr>
        <p:spPr>
          <a:xfrm>
            <a:off x="1" y="0"/>
            <a:ext cx="12192000" cy="68580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 name="Rectangle 5"/>
          <p:cNvSpPr/>
          <p:nvPr/>
        </p:nvSpPr>
        <p:spPr>
          <a:xfrm>
            <a:off x="-1" y="0"/>
            <a:ext cx="12192001" cy="68580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7" name="Rectangle 6"/>
          <p:cNvSpPr/>
          <p:nvPr/>
        </p:nvSpPr>
        <p:spPr>
          <a:xfrm>
            <a:off x="-3" y="-3"/>
            <a:ext cx="2569029" cy="81280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lvl="0"/>
            <a:r>
              <a:rPr lang="en-US" sz="2400" b="1" dirty="0">
                <a:solidFill>
                  <a:prstClr val="white"/>
                </a:solidFill>
              </a:rPr>
              <a:t>1 </a:t>
            </a:r>
            <a:r>
              <a:rPr lang="en-US" sz="2400" b="1" dirty="0" smtClean="0">
                <a:solidFill>
                  <a:prstClr val="white"/>
                </a:solidFill>
              </a:rPr>
              <a:t>Introduction </a:t>
            </a:r>
            <a:endParaRPr lang="en-US" sz="2400" dirty="0">
              <a:solidFill>
                <a:prstClr val="white"/>
              </a:solidFill>
            </a:endParaRPr>
          </a:p>
        </p:txBody>
      </p:sp>
      <p:sp>
        <p:nvSpPr>
          <p:cNvPr id="8" name="TextBox 7"/>
          <p:cNvSpPr txBox="1"/>
          <p:nvPr/>
        </p:nvSpPr>
        <p:spPr>
          <a:xfrm>
            <a:off x="3958768" y="1045027"/>
            <a:ext cx="4274461" cy="584775"/>
          </a:xfrm>
          <a:prstGeom prst="rect">
            <a:avLst/>
          </a:prstGeom>
          <a:noFill/>
        </p:spPr>
        <p:txBody>
          <a:bodyPr wrap="square" rtlCol="0">
            <a:spAutoFit/>
          </a:bodyPr>
          <a:lstStyle/>
          <a:p>
            <a:pPr algn="ctr"/>
            <a:r>
              <a:rPr lang="en-US" sz="3200" b="1" dirty="0"/>
              <a:t>Waste </a:t>
            </a:r>
            <a:r>
              <a:rPr lang="en-US" sz="3200" b="1" dirty="0" smtClean="0"/>
              <a:t>Tires </a:t>
            </a:r>
            <a:endParaRPr lang="en-US" sz="3200" dirty="0"/>
          </a:p>
        </p:txBody>
      </p:sp>
      <p:sp>
        <p:nvSpPr>
          <p:cNvPr id="9" name="TextBox 8"/>
          <p:cNvSpPr txBox="1"/>
          <p:nvPr/>
        </p:nvSpPr>
        <p:spPr>
          <a:xfrm>
            <a:off x="444368" y="2202372"/>
            <a:ext cx="6253725" cy="3046988"/>
          </a:xfrm>
          <a:prstGeom prst="rect">
            <a:avLst/>
          </a:prstGeom>
          <a:noFill/>
        </p:spPr>
        <p:txBody>
          <a:bodyPr wrap="square" rtlCol="0">
            <a:spAutoFit/>
          </a:bodyPr>
          <a:lstStyle/>
          <a:p>
            <a:r>
              <a:rPr lang="en-US" sz="2400" dirty="0"/>
              <a:t>Pyrolysis is the process of converting waste tires into gases, fuel oil, steel and a by-product, which is (PCB). Black carbon is present in tire waste in a very good proportion, representing 30%-35% of the components of the tire, attached below is a picture representing the contents of the </a:t>
            </a:r>
            <a:r>
              <a:rPr lang="en-US" sz="2400" dirty="0" smtClean="0"/>
              <a:t>tire.</a:t>
            </a:r>
            <a:endParaRPr lang="en-US" sz="2400" dirty="0"/>
          </a:p>
        </p:txBody>
      </p:sp>
      <p:pic>
        <p:nvPicPr>
          <p:cNvPr id="11" name="Picture 10"/>
          <p:cNvPicPr>
            <a:picLocks noChangeAspect="1"/>
          </p:cNvPicPr>
          <p:nvPr/>
        </p:nvPicPr>
        <p:blipFill>
          <a:blip r:embed="rId3"/>
          <a:stretch>
            <a:fillRect/>
          </a:stretch>
        </p:blipFill>
        <p:spPr>
          <a:xfrm>
            <a:off x="7160315" y="2332790"/>
            <a:ext cx="4569463" cy="3667166"/>
          </a:xfrm>
          <a:prstGeom prst="rect">
            <a:avLst/>
          </a:prstGeom>
        </p:spPr>
      </p:pic>
      <p:sp>
        <p:nvSpPr>
          <p:cNvPr id="12" name="TextBox 11"/>
          <p:cNvSpPr txBox="1"/>
          <p:nvPr/>
        </p:nvSpPr>
        <p:spPr>
          <a:xfrm>
            <a:off x="8418290" y="5999954"/>
            <a:ext cx="2108013" cy="369332"/>
          </a:xfrm>
          <a:prstGeom prst="rect">
            <a:avLst/>
          </a:prstGeom>
          <a:noFill/>
        </p:spPr>
        <p:txBody>
          <a:bodyPr wrap="none" rtlCol="0">
            <a:spAutoFit/>
          </a:bodyPr>
          <a:lstStyle/>
          <a:p>
            <a:r>
              <a:rPr lang="en-US" dirty="0"/>
              <a:t>C</a:t>
            </a:r>
            <a:r>
              <a:rPr lang="en-US" dirty="0" smtClean="0"/>
              <a:t>omponent </a:t>
            </a:r>
            <a:r>
              <a:rPr lang="en-US" dirty="0"/>
              <a:t>of tire</a:t>
            </a:r>
          </a:p>
        </p:txBody>
      </p:sp>
    </p:spTree>
    <p:extLst>
      <p:ext uri="{BB962C8B-B14F-4D97-AF65-F5344CB8AC3E}">
        <p14:creationId xmlns:p14="http://schemas.microsoft.com/office/powerpoint/2010/main" val="26208912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p:cNvSpPr/>
          <p:nvPr/>
        </p:nvSpPr>
        <p:spPr>
          <a:xfrm>
            <a:off x="1" y="0"/>
            <a:ext cx="12192000" cy="68580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 name="Rectangle 5"/>
          <p:cNvSpPr/>
          <p:nvPr/>
        </p:nvSpPr>
        <p:spPr>
          <a:xfrm>
            <a:off x="-1" y="0"/>
            <a:ext cx="12192001" cy="68580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9" name="TextBox 8"/>
          <p:cNvSpPr txBox="1"/>
          <p:nvPr/>
        </p:nvSpPr>
        <p:spPr>
          <a:xfrm>
            <a:off x="3686744" y="980372"/>
            <a:ext cx="4807861" cy="584775"/>
          </a:xfrm>
          <a:prstGeom prst="rect">
            <a:avLst/>
          </a:prstGeom>
          <a:noFill/>
        </p:spPr>
        <p:txBody>
          <a:bodyPr wrap="square" rtlCol="0">
            <a:spAutoFit/>
          </a:bodyPr>
          <a:lstStyle/>
          <a:p>
            <a:pPr algn="ctr"/>
            <a:r>
              <a:rPr lang="en-US" sz="3200" b="1" dirty="0"/>
              <a:t>Pyrolysis carbon black</a:t>
            </a:r>
            <a:r>
              <a:rPr lang="en-US" sz="2800" b="1" dirty="0"/>
              <a:t> </a:t>
            </a:r>
            <a:r>
              <a:rPr lang="en-US" sz="2800" b="1" dirty="0" smtClean="0"/>
              <a:t> </a:t>
            </a:r>
            <a:endParaRPr lang="en-US" sz="2800" dirty="0"/>
          </a:p>
        </p:txBody>
      </p:sp>
      <p:sp>
        <p:nvSpPr>
          <p:cNvPr id="10" name="Rectangle 9"/>
          <p:cNvSpPr/>
          <p:nvPr/>
        </p:nvSpPr>
        <p:spPr>
          <a:xfrm>
            <a:off x="-3" y="-3"/>
            <a:ext cx="2569029" cy="81280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lvl="0"/>
            <a:r>
              <a:rPr lang="en-US" sz="2400" b="1" dirty="0">
                <a:solidFill>
                  <a:prstClr val="white"/>
                </a:solidFill>
              </a:rPr>
              <a:t>1 </a:t>
            </a:r>
            <a:r>
              <a:rPr lang="en-US" sz="2400" b="1" dirty="0" smtClean="0">
                <a:solidFill>
                  <a:prstClr val="white"/>
                </a:solidFill>
              </a:rPr>
              <a:t>Introduction  </a:t>
            </a:r>
            <a:endParaRPr lang="en-US" sz="2400" dirty="0">
              <a:solidFill>
                <a:prstClr val="white"/>
              </a:solidFill>
            </a:endParaRPr>
          </a:p>
        </p:txBody>
      </p:sp>
      <p:sp>
        <p:nvSpPr>
          <p:cNvPr id="11" name="TextBox 10"/>
          <p:cNvSpPr txBox="1"/>
          <p:nvPr/>
        </p:nvSpPr>
        <p:spPr>
          <a:xfrm>
            <a:off x="946570" y="2545521"/>
            <a:ext cx="10551886" cy="1569660"/>
          </a:xfrm>
          <a:prstGeom prst="rect">
            <a:avLst/>
          </a:prstGeom>
          <a:noFill/>
        </p:spPr>
        <p:txBody>
          <a:bodyPr wrap="square" rtlCol="0">
            <a:spAutoFit/>
          </a:bodyPr>
          <a:lstStyle/>
          <a:p>
            <a:r>
              <a:rPr lang="en-US" sz="2400" dirty="0"/>
              <a:t>T</a:t>
            </a:r>
            <a:r>
              <a:rPr lang="en-US" sz="2400" dirty="0" smtClean="0"/>
              <a:t>his </a:t>
            </a:r>
            <a:r>
              <a:rPr lang="en-US" sz="2400" dirty="0"/>
              <a:t>product is harmful to the environment and human health if left for a long period of time </a:t>
            </a:r>
            <a:r>
              <a:rPr lang="en-US" sz="2400" dirty="0" smtClean="0"/>
              <a:t>and </a:t>
            </a:r>
            <a:r>
              <a:rPr lang="en-US" sz="2400" dirty="0"/>
              <a:t>the release of toxic gases. Therefore, finding a suitable application process for carbon black will </a:t>
            </a:r>
            <a:r>
              <a:rPr lang="en-US" sz="2400" dirty="0" smtClean="0"/>
              <a:t>make the </a:t>
            </a:r>
            <a:r>
              <a:rPr lang="en-US" sz="2400" dirty="0"/>
              <a:t>process environmentally </a:t>
            </a:r>
            <a:r>
              <a:rPr lang="en-US" sz="2400" dirty="0" smtClean="0"/>
              <a:t>friendly</a:t>
            </a:r>
            <a:r>
              <a:rPr lang="en-US" sz="2400" dirty="0"/>
              <a:t>.</a:t>
            </a:r>
          </a:p>
        </p:txBody>
      </p:sp>
    </p:spTree>
    <p:extLst>
      <p:ext uri="{BB962C8B-B14F-4D97-AF65-F5344CB8AC3E}">
        <p14:creationId xmlns:p14="http://schemas.microsoft.com/office/powerpoint/2010/main" val="8472285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p:cNvSpPr/>
          <p:nvPr/>
        </p:nvSpPr>
        <p:spPr>
          <a:xfrm>
            <a:off x="1" y="0"/>
            <a:ext cx="12192000" cy="68580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 name="Rectangle 5"/>
          <p:cNvSpPr/>
          <p:nvPr/>
        </p:nvSpPr>
        <p:spPr>
          <a:xfrm>
            <a:off x="-1" y="0"/>
            <a:ext cx="12192001" cy="68580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7" name="Rectangle 6"/>
          <p:cNvSpPr/>
          <p:nvPr/>
        </p:nvSpPr>
        <p:spPr>
          <a:xfrm>
            <a:off x="-3" y="-3"/>
            <a:ext cx="2569029" cy="81280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lvl="0"/>
            <a:r>
              <a:rPr lang="en-US" sz="2400" b="1" dirty="0">
                <a:solidFill>
                  <a:prstClr val="white"/>
                </a:solidFill>
              </a:rPr>
              <a:t>1 </a:t>
            </a:r>
            <a:r>
              <a:rPr lang="en-US" sz="2400" b="1" dirty="0" smtClean="0">
                <a:solidFill>
                  <a:prstClr val="white"/>
                </a:solidFill>
              </a:rPr>
              <a:t>Introduction  </a:t>
            </a:r>
            <a:endParaRPr lang="en-US" sz="2400" dirty="0">
              <a:solidFill>
                <a:prstClr val="white"/>
              </a:solidFill>
            </a:endParaRPr>
          </a:p>
        </p:txBody>
      </p:sp>
      <p:sp>
        <p:nvSpPr>
          <p:cNvPr id="8" name="TextBox 7"/>
          <p:cNvSpPr txBox="1"/>
          <p:nvPr/>
        </p:nvSpPr>
        <p:spPr>
          <a:xfrm>
            <a:off x="3686744" y="980372"/>
            <a:ext cx="4807861" cy="584775"/>
          </a:xfrm>
          <a:prstGeom prst="rect">
            <a:avLst/>
          </a:prstGeom>
          <a:noFill/>
        </p:spPr>
        <p:txBody>
          <a:bodyPr wrap="square" rtlCol="0">
            <a:spAutoFit/>
          </a:bodyPr>
          <a:lstStyle/>
          <a:p>
            <a:pPr algn="ctr"/>
            <a:r>
              <a:rPr lang="en-US" sz="3200" b="1" dirty="0"/>
              <a:t>Pyrolysis carbon black</a:t>
            </a:r>
            <a:r>
              <a:rPr lang="en-US" sz="2800" b="1" dirty="0"/>
              <a:t> </a:t>
            </a:r>
            <a:r>
              <a:rPr lang="en-US" sz="2800" b="1" dirty="0" smtClean="0"/>
              <a:t> </a:t>
            </a:r>
            <a:endParaRPr lang="en-US" sz="2800" dirty="0"/>
          </a:p>
        </p:txBody>
      </p:sp>
      <p:pic>
        <p:nvPicPr>
          <p:cNvPr id="9" name="Picture 8"/>
          <p:cNvPicPr>
            <a:picLocks noChangeAspect="1"/>
          </p:cNvPicPr>
          <p:nvPr/>
        </p:nvPicPr>
        <p:blipFill>
          <a:blip r:embed="rId3"/>
          <a:stretch>
            <a:fillRect/>
          </a:stretch>
        </p:blipFill>
        <p:spPr>
          <a:xfrm>
            <a:off x="3388230" y="2096064"/>
            <a:ext cx="5404888" cy="2981457"/>
          </a:xfrm>
          <a:prstGeom prst="rect">
            <a:avLst/>
          </a:prstGeom>
        </p:spPr>
      </p:pic>
      <p:sp>
        <p:nvSpPr>
          <p:cNvPr id="10" name="TextBox 9"/>
          <p:cNvSpPr txBox="1"/>
          <p:nvPr/>
        </p:nvSpPr>
        <p:spPr>
          <a:xfrm>
            <a:off x="5748272" y="5077521"/>
            <a:ext cx="684803" cy="369332"/>
          </a:xfrm>
          <a:prstGeom prst="rect">
            <a:avLst/>
          </a:prstGeom>
          <a:noFill/>
        </p:spPr>
        <p:txBody>
          <a:bodyPr wrap="none" rtlCol="0">
            <a:spAutoFit/>
          </a:bodyPr>
          <a:lstStyle/>
          <a:p>
            <a:r>
              <a:rPr lang="en-US" dirty="0" smtClean="0"/>
              <a:t>PCB </a:t>
            </a:r>
            <a:endParaRPr lang="en-US" dirty="0"/>
          </a:p>
        </p:txBody>
      </p:sp>
    </p:spTree>
    <p:extLst>
      <p:ext uri="{BB962C8B-B14F-4D97-AF65-F5344CB8AC3E}">
        <p14:creationId xmlns:p14="http://schemas.microsoft.com/office/powerpoint/2010/main" val="422639129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Damask">
      <a:majorFont>
        <a:latin typeface="Bookman Old Style" panose="02050604050505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name="Damask" id="{F9A299A0-33D0-4E0F-9F3F-7163E3744208}" vid="{746EEEEA-FB6A-406B-B510-531588D54811}"/>
    </a:ext>
  </a:extLst>
</a:theme>
</file>

<file path=docProps/app.xml><?xml version="1.0" encoding="utf-8"?>
<Properties xmlns="http://schemas.openxmlformats.org/officeDocument/2006/extended-properties" xmlns:vt="http://schemas.openxmlformats.org/officeDocument/2006/docPropsVTypes">
  <Template>Slice</Template>
  <TotalTime>9260</TotalTime>
  <Words>1438</Words>
  <Application>Microsoft Office PowerPoint</Application>
  <PresentationFormat>Widescreen</PresentationFormat>
  <Paragraphs>222</Paragraphs>
  <Slides>25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Malgun Gothic</vt:lpstr>
      <vt:lpstr>Arial</vt:lpstr>
      <vt:lpstr>Bookman Old Style</vt:lpstr>
      <vt:lpstr>Calibri</vt:lpstr>
      <vt:lpstr>Rockwell</vt:lpstr>
      <vt:lpstr>Times New Roman</vt:lpstr>
      <vt:lpstr>Damask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lenovo</dc:creator>
  <cp:lastModifiedBy>lenovo</cp:lastModifiedBy>
  <cp:revision>67</cp:revision>
  <dcterms:created xsi:type="dcterms:W3CDTF">2022-01-25T11:28:56Z</dcterms:created>
  <dcterms:modified xsi:type="dcterms:W3CDTF">2022-08-22T18:39:47Z</dcterms:modified>
</cp:coreProperties>
</file>