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Economica"/>
      <p:regular r:id="rId19"/>
      <p:bold r:id="rId20"/>
      <p:italic r:id="rId21"/>
      <p:boldItalic r:id="rId22"/>
    </p:embeddedFont>
    <p:embeddedFont>
      <p:font typeface="Proxima Nova"/>
      <p:regular r:id="rId23"/>
      <p:bold r:id="rId24"/>
      <p:italic r:id="rId25"/>
      <p:boldItalic r:id="rId26"/>
    </p:embeddedFont>
    <p:embeddedFont>
      <p:font typeface="Yanone Kaffeesatz"/>
      <p:regular r:id="rId27"/>
      <p:bold r:id="rId28"/>
    </p:embeddedFont>
    <p:embeddedFont>
      <p:font typeface="Open Sa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Economica-bold.fntdata"/><Relationship Id="rId22" Type="http://schemas.openxmlformats.org/officeDocument/2006/relationships/font" Target="fonts/Economica-boldItalic.fntdata"/><Relationship Id="rId21" Type="http://schemas.openxmlformats.org/officeDocument/2006/relationships/font" Target="fonts/Economica-italic.fntdata"/><Relationship Id="rId24" Type="http://schemas.openxmlformats.org/officeDocument/2006/relationships/font" Target="fonts/ProximaNova-bold.fntdata"/><Relationship Id="rId23" Type="http://schemas.openxmlformats.org/officeDocument/2006/relationships/font" Target="fonts/ProximaNov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boldItalic.fntdata"/><Relationship Id="rId25" Type="http://schemas.openxmlformats.org/officeDocument/2006/relationships/font" Target="fonts/ProximaNova-italic.fntdata"/><Relationship Id="rId28" Type="http://schemas.openxmlformats.org/officeDocument/2006/relationships/font" Target="fonts/YanoneKaffeesatz-bold.fntdata"/><Relationship Id="rId27" Type="http://schemas.openxmlformats.org/officeDocument/2006/relationships/font" Target="fonts/YanoneKaffeesatz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Economica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e73a362f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e73a362f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a3cfb30e9d_0_10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a3cfb30e9d_0_10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3cfb30e9d_0_10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3cfb30e9d_0_10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3cfb30e9d_0_10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a3cfb30e9d_0_10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3cfb30e9d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3cfb30e9d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3cfb30e9d_0_9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a3cfb30e9d_0_9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3cfb30e9d_0_9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3cfb30e9d_0_9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a3cfb30e9d_0_10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a3cfb30e9d_0_10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a3cfb30e9d_0_10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a3cfb30e9d_0_1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3cfb30e9d_0_10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a3cfb30e9d_0_1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a3cfb30e9d_0_10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a3cfb30e9d_0_10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3cfb30e9d_0_10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a3cfb30e9d_0_10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drive.google.com/file/d/1fMYeVLPn1nALZW_bOsDauJhJcFuF3V66/view" TargetMode="External"/><Relationship Id="rId4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2.jpg"/><Relationship Id="rId5" Type="http://schemas.openxmlformats.org/officeDocument/2006/relationships/image" Target="../media/image17.png"/><Relationship Id="rId6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8.jpg"/><Relationship Id="rId5" Type="http://schemas.openxmlformats.org/officeDocument/2006/relationships/image" Target="../media/image1.jpg"/><Relationship Id="rId6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4.jpg"/><Relationship Id="rId5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044700" y="1604250"/>
            <a:ext cx="3054600" cy="90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Mr. Autonomous</a:t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>
            <a:off x="997800" y="3157250"/>
            <a:ext cx="5101500" cy="9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Proxima Nova"/>
                <a:ea typeface="Proxima Nova"/>
                <a:cs typeface="Proxima Nova"/>
                <a:sym typeface="Proxima Nova"/>
              </a:rPr>
              <a:t>Presented by:</a:t>
            </a:r>
            <a:r>
              <a:rPr lang="en-GB" sz="1800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-GB" sz="2000">
                <a:latin typeface="Proxima Nova"/>
                <a:ea typeface="Proxima Nova"/>
                <a:cs typeface="Proxima Nova"/>
                <a:sym typeface="Proxima Nova"/>
              </a:rPr>
              <a:t>Ban Afanah &amp; Rema’ Bdair</a:t>
            </a:r>
            <a:endParaRPr sz="20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700">
                <a:latin typeface="Proxima Nova"/>
                <a:ea typeface="Proxima Nova"/>
                <a:cs typeface="Proxima Nova"/>
                <a:sym typeface="Proxima Nova"/>
              </a:rPr>
              <a:t>Supervised by:</a:t>
            </a:r>
            <a:r>
              <a:rPr lang="en-GB" sz="180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-GB" sz="2000">
                <a:latin typeface="Proxima Nova"/>
                <a:ea typeface="Proxima Nova"/>
                <a:cs typeface="Proxima Nova"/>
                <a:sym typeface="Proxima Nova"/>
              </a:rPr>
              <a:t>Dr. Hanal AbuZant</a:t>
            </a:r>
            <a:endParaRPr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2" title="20201010_125845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9175" y="218925"/>
            <a:ext cx="4528325" cy="452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rgbClr val="202729"/>
                </a:solidFill>
                <a:latin typeface="Proxima Nova"/>
                <a:ea typeface="Proxima Nova"/>
                <a:cs typeface="Proxima Nova"/>
                <a:sym typeface="Proxima Nova"/>
              </a:rPr>
              <a:t>Challenges</a:t>
            </a:r>
            <a:endParaRPr/>
          </a:p>
        </p:txBody>
      </p:sp>
      <p:sp>
        <p:nvSpPr>
          <p:cNvPr id="149" name="Google Shape;149;p2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Lack of hardware knowledge.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Testing in sight.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Covid-19.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/>
          </a:p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Way points.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Autonomous path.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/>
          <p:nvPr/>
        </p:nvSpPr>
        <p:spPr>
          <a:xfrm rot="921474">
            <a:off x="4678544" y="814020"/>
            <a:ext cx="2552032" cy="11491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>
                <a:solidFill>
                  <a:srgbClr val="FF5252"/>
                </a:solidFill>
                <a:latin typeface="Yanone Kaffeesatz"/>
                <a:ea typeface="Yanone Kaffeesatz"/>
                <a:cs typeface="Yanone Kaffeesatz"/>
                <a:sym typeface="Yanone Kaffeesatz"/>
              </a:rPr>
              <a:t>Thank you!</a:t>
            </a:r>
            <a:endParaRPr sz="5000">
              <a:solidFill>
                <a:srgbClr val="FF5252"/>
              </a:solidFill>
              <a:latin typeface="Yanone Kaffeesatz"/>
              <a:ea typeface="Yanone Kaffeesatz"/>
              <a:cs typeface="Yanone Kaffeesatz"/>
              <a:sym typeface="Yanone Kaffeesatz"/>
            </a:endParaRPr>
          </a:p>
        </p:txBody>
      </p:sp>
      <p:pic>
        <p:nvPicPr>
          <p:cNvPr id="161" name="Google Shape;16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025" y="1383800"/>
            <a:ext cx="3614675" cy="338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Project’s</a:t>
            </a:r>
            <a:r>
              <a:rPr lang="en-GB"/>
              <a:t> idea.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Users’ segment.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Process.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Features.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Challenges.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Future work.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Mr. Autonomous?</a:t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Multi-robot system.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Dedicated for working areas.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Replaces humans’ work.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Moving robots with master-slave communication.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133700"/>
            <a:ext cx="8520600" cy="75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What is Mr. Autonomous?</a:t>
            </a:r>
            <a:endParaRPr sz="4000"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2561" y="1657875"/>
            <a:ext cx="1349475" cy="1349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" name="Google Shape;82;p16"/>
          <p:cNvCxnSpPr/>
          <p:nvPr/>
        </p:nvCxnSpPr>
        <p:spPr>
          <a:xfrm flipH="1" rot="10800000">
            <a:off x="4831311" y="2316425"/>
            <a:ext cx="1196100" cy="10800"/>
          </a:xfrm>
          <a:prstGeom prst="straightConnector1">
            <a:avLst/>
          </a:pr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3" name="Google Shape;83;p16"/>
          <p:cNvCxnSpPr/>
          <p:nvPr/>
        </p:nvCxnSpPr>
        <p:spPr>
          <a:xfrm flipH="1">
            <a:off x="4807150" y="2440425"/>
            <a:ext cx="1244400" cy="7200"/>
          </a:xfrm>
          <a:prstGeom prst="straightConnector1">
            <a:avLst/>
          </a:pr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15600" y="1008552"/>
            <a:ext cx="766544" cy="831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" name="Google Shape;85;p16"/>
          <p:cNvCxnSpPr/>
          <p:nvPr/>
        </p:nvCxnSpPr>
        <p:spPr>
          <a:xfrm flipH="1" rot="10800000">
            <a:off x="1984411" y="2316425"/>
            <a:ext cx="1196100" cy="10800"/>
          </a:xfrm>
          <a:prstGeom prst="straightConnector1">
            <a:avLst/>
          </a:pr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86" name="Google Shape;8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600" y="3481900"/>
            <a:ext cx="1196100" cy="1196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" name="Google Shape;87;p16"/>
          <p:cNvCxnSpPr>
            <a:stCxn id="86" idx="2"/>
            <a:endCxn id="88" idx="2"/>
          </p:cNvCxnSpPr>
          <p:nvPr/>
        </p:nvCxnSpPr>
        <p:spPr>
          <a:xfrm rot="-5400000">
            <a:off x="3058600" y="1008250"/>
            <a:ext cx="1645800" cy="5693700"/>
          </a:xfrm>
          <a:prstGeom prst="bentConnector3">
            <a:avLst>
              <a:gd fmla="val -787" name="adj1"/>
            </a:avLst>
          </a:prstGeom>
          <a:noFill/>
          <a:ln cap="flat" cmpd="sng" w="2857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9" name="Google Shape;89;p16"/>
          <p:cNvPicPr preferRelativeResize="0"/>
          <p:nvPr/>
        </p:nvPicPr>
        <p:blipFill rotWithShape="1">
          <a:blip r:embed="rId6">
            <a:alphaModFix/>
          </a:blip>
          <a:srcRect b="19806" l="12796" r="17008" t="32014"/>
          <a:stretch/>
        </p:blipFill>
        <p:spPr>
          <a:xfrm>
            <a:off x="715775" y="1633137"/>
            <a:ext cx="1196101" cy="1398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/>
          <p:cNvPicPr preferRelativeResize="0"/>
          <p:nvPr/>
        </p:nvPicPr>
        <p:blipFill rotWithShape="1">
          <a:blip r:embed="rId6">
            <a:alphaModFix/>
          </a:blip>
          <a:srcRect b="19806" l="12796" r="17008" t="32014"/>
          <a:stretch/>
        </p:blipFill>
        <p:spPr>
          <a:xfrm>
            <a:off x="6130225" y="1633137"/>
            <a:ext cx="1196101" cy="13989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6"/>
          <p:cNvCxnSpPr>
            <a:endCxn id="84" idx="2"/>
          </p:cNvCxnSpPr>
          <p:nvPr/>
        </p:nvCxnSpPr>
        <p:spPr>
          <a:xfrm flipH="1" rot="10800000">
            <a:off x="7476072" y="1839851"/>
            <a:ext cx="922800" cy="590100"/>
          </a:xfrm>
          <a:prstGeom prst="bentConnector2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1" name="Google Shape;91;p16"/>
          <p:cNvCxnSpPr>
            <a:stCxn id="84" idx="1"/>
          </p:cNvCxnSpPr>
          <p:nvPr/>
        </p:nvCxnSpPr>
        <p:spPr>
          <a:xfrm flipH="1">
            <a:off x="7475900" y="1424202"/>
            <a:ext cx="539700" cy="897000"/>
          </a:xfrm>
          <a:prstGeom prst="bentConnector2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2" name="Google Shape;92;p16"/>
          <p:cNvCxnSpPr/>
          <p:nvPr/>
        </p:nvCxnSpPr>
        <p:spPr>
          <a:xfrm flipH="1">
            <a:off x="1984400" y="2440425"/>
            <a:ext cx="1244400" cy="7200"/>
          </a:xfrm>
          <a:prstGeom prst="straightConnector1">
            <a:avLst/>
          </a:pr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Process</a:t>
            </a:r>
            <a:endParaRPr/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075" y="1492025"/>
            <a:ext cx="1757061" cy="18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6961" y="1448463"/>
            <a:ext cx="1653565" cy="193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63696" y="1243750"/>
            <a:ext cx="2752234" cy="2183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17"/>
          <p:cNvCxnSpPr/>
          <p:nvPr/>
        </p:nvCxnSpPr>
        <p:spPr>
          <a:xfrm flipH="1" rot="10800000">
            <a:off x="2063381" y="2411350"/>
            <a:ext cx="1123500" cy="9300"/>
          </a:xfrm>
          <a:prstGeom prst="straightConnector1">
            <a:avLst/>
          </a:prstGeom>
          <a:noFill/>
          <a:ln cap="flat" cmpd="sng" w="38100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" name="Google Shape;102;p17"/>
          <p:cNvCxnSpPr/>
          <p:nvPr/>
        </p:nvCxnSpPr>
        <p:spPr>
          <a:xfrm flipH="1" rot="10800000">
            <a:off x="4698260" y="2411363"/>
            <a:ext cx="1123500" cy="9300"/>
          </a:xfrm>
          <a:prstGeom prst="straightConnector1">
            <a:avLst/>
          </a:prstGeom>
          <a:noFill/>
          <a:ln cap="flat" cmpd="sng" w="38100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" name="Google Shape;103;p17"/>
          <p:cNvCxnSpPr/>
          <p:nvPr/>
        </p:nvCxnSpPr>
        <p:spPr>
          <a:xfrm>
            <a:off x="7260282" y="3672125"/>
            <a:ext cx="0" cy="821100"/>
          </a:xfrm>
          <a:prstGeom prst="straightConnector1">
            <a:avLst/>
          </a:prstGeom>
          <a:noFill/>
          <a:ln cap="flat" cmpd="sng" w="38100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" name="Google Shape;104;p17"/>
          <p:cNvCxnSpPr/>
          <p:nvPr/>
        </p:nvCxnSpPr>
        <p:spPr>
          <a:xfrm rot="10800000">
            <a:off x="3978746" y="4488825"/>
            <a:ext cx="3294300" cy="4500"/>
          </a:xfrm>
          <a:prstGeom prst="straightConnector1">
            <a:avLst/>
          </a:prstGeom>
          <a:noFill/>
          <a:ln cap="flat" cmpd="sng" w="38100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5" name="Google Shape;105;p17"/>
          <p:cNvCxnSpPr/>
          <p:nvPr/>
        </p:nvCxnSpPr>
        <p:spPr>
          <a:xfrm rot="10800000">
            <a:off x="3978570" y="3756125"/>
            <a:ext cx="12900" cy="730500"/>
          </a:xfrm>
          <a:prstGeom prst="straightConnector1">
            <a:avLst/>
          </a:prstGeom>
          <a:noFill/>
          <a:ln cap="flat" cmpd="sng" w="38100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7"/>
          <p:cNvSpPr txBox="1"/>
          <p:nvPr/>
        </p:nvSpPr>
        <p:spPr>
          <a:xfrm>
            <a:off x="785226" y="3427100"/>
            <a:ext cx="17571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B45F06"/>
                </a:solidFill>
                <a:latin typeface="Proxima Nova"/>
                <a:ea typeface="Proxima Nova"/>
                <a:cs typeface="Proxima Nova"/>
                <a:sym typeface="Proxima Nova"/>
              </a:rPr>
              <a:t>Data collection</a:t>
            </a:r>
            <a:endParaRPr b="1" sz="1500">
              <a:solidFill>
                <a:srgbClr val="B45F0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3397756" y="3427088"/>
            <a:ext cx="14427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B45F06"/>
                </a:solidFill>
                <a:latin typeface="Proxima Nova"/>
                <a:ea typeface="Proxima Nova"/>
                <a:cs typeface="Proxima Nova"/>
                <a:sym typeface="Proxima Nova"/>
              </a:rPr>
              <a:t>Development</a:t>
            </a:r>
            <a:r>
              <a:rPr b="1" lang="en-GB" sz="1500">
                <a:solidFill>
                  <a:srgbClr val="1155CC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b="1" sz="1500">
              <a:solidFill>
                <a:srgbClr val="1155CC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6928280" y="3383550"/>
            <a:ext cx="14427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B45F06"/>
                </a:solidFill>
                <a:latin typeface="Proxima Nova"/>
                <a:ea typeface="Proxima Nova"/>
                <a:cs typeface="Proxima Nova"/>
                <a:sym typeface="Proxima Nova"/>
              </a:rPr>
              <a:t>Testing</a:t>
            </a:r>
            <a:endParaRPr b="1" sz="1500">
              <a:solidFill>
                <a:srgbClr val="B45F0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Motion</a:t>
            </a:r>
            <a:endParaRPr/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Walk through a given path.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High accuracy.</a:t>
            </a:r>
            <a:endParaRPr/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16184" l="0" r="0" t="0"/>
          <a:stretch/>
        </p:blipFill>
        <p:spPr>
          <a:xfrm rot="754875">
            <a:off x="529168" y="2628631"/>
            <a:ext cx="1585061" cy="1340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098410">
            <a:off x="6618339" y="2108365"/>
            <a:ext cx="2352698" cy="1899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5200" y="2314676"/>
            <a:ext cx="1838900" cy="181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 rotWithShape="1">
          <a:blip r:embed="rId6">
            <a:alphaModFix/>
          </a:blip>
          <a:srcRect b="0" l="15558" r="14862" t="0"/>
          <a:stretch/>
        </p:blipFill>
        <p:spPr>
          <a:xfrm rot="5">
            <a:off x="4793925" y="2201526"/>
            <a:ext cx="1873276" cy="18105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WiFi Communication</a:t>
            </a:r>
            <a:endParaRPr/>
          </a:p>
        </p:txBody>
      </p:sp>
      <p:sp>
        <p:nvSpPr>
          <p:cNvPr id="124" name="Google Shape;124;p1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Network communication using NodeMCU.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Server-client web App.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7925" y="2416725"/>
            <a:ext cx="2268174" cy="172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4452" y="2679747"/>
            <a:ext cx="1575122" cy="1195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73450" y="2271500"/>
            <a:ext cx="3077125" cy="259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Feature: WiFi Communication</a:t>
            </a:r>
            <a:endParaRPr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4913" y="1392500"/>
            <a:ext cx="5414176" cy="327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1"/>
          <p:cNvPicPr preferRelativeResize="0"/>
          <p:nvPr/>
        </p:nvPicPr>
        <p:blipFill rotWithShape="1">
          <a:blip r:embed="rId3">
            <a:alphaModFix/>
          </a:blip>
          <a:srcRect b="19806" l="3063" r="0" t="32014"/>
          <a:stretch/>
        </p:blipFill>
        <p:spPr>
          <a:xfrm>
            <a:off x="2204825" y="249238"/>
            <a:ext cx="4734351" cy="4645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