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1"/>
  </p:notesMasterIdLst>
  <p:sldIdLst>
    <p:sldId id="256" r:id="rId2"/>
    <p:sldId id="257" r:id="rId3"/>
    <p:sldId id="259" r:id="rId4"/>
    <p:sldId id="258" r:id="rId5"/>
    <p:sldId id="295" r:id="rId6"/>
    <p:sldId id="260" r:id="rId7"/>
    <p:sldId id="261" r:id="rId8"/>
    <p:sldId id="262" r:id="rId9"/>
    <p:sldId id="263" r:id="rId10"/>
    <p:sldId id="264" r:id="rId11"/>
    <p:sldId id="270" r:id="rId12"/>
    <p:sldId id="275" r:id="rId13"/>
    <p:sldId id="271" r:id="rId14"/>
    <p:sldId id="265" r:id="rId15"/>
    <p:sldId id="266" r:id="rId16"/>
    <p:sldId id="267" r:id="rId17"/>
    <p:sldId id="268" r:id="rId18"/>
    <p:sldId id="269" r:id="rId19"/>
    <p:sldId id="273"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3" r:id="rId33"/>
    <p:sldId id="292" r:id="rId34"/>
    <p:sldId id="274" r:id="rId35"/>
    <p:sldId id="276" r:id="rId36"/>
    <p:sldId id="277" r:id="rId37"/>
    <p:sldId id="278" r:id="rId38"/>
    <p:sldId id="279" r:id="rId39"/>
    <p:sldId id="294" r:id="rId4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9202"/>
    <a:srgbClr val="E7FF01"/>
    <a:srgbClr val="E39A39"/>
    <a:srgbClr val="1D3A00"/>
    <a:srgbClr val="5EEC3C"/>
    <a:srgbClr val="990099"/>
    <a:srgbClr val="CC0099"/>
    <a:srgbClr val="007033"/>
    <a:srgbClr val="6C1A00"/>
    <a:srgbClr val="00A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8" d="100"/>
          <a:sy n="78" d="100"/>
        </p:scale>
        <p:origin x="96" y="312"/>
      </p:cViewPr>
      <p:guideLst>
        <p:guide orient="horz" pos="162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D18E60-4300-4729-A0D7-6AB984C3922D}" type="datetimeFigureOut">
              <a:rPr lang="en-US" smtClean="0"/>
              <a:t>6/20/2023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533E96-F078-4B3D-A8F4-F1AF21EBC357}" type="slidenum">
              <a:rPr lang="en-US" smtClean="0"/>
              <a:t>‹#›</a:t>
            </a:fld>
            <a:endParaRPr lang="en-US" dirty="0"/>
          </a:p>
        </p:txBody>
      </p:sp>
    </p:spTree>
    <p:extLst>
      <p:ext uri="{BB962C8B-B14F-4D97-AF65-F5344CB8AC3E}">
        <p14:creationId xmlns:p14="http://schemas.microsoft.com/office/powerpoint/2010/main" val="284430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50B06-B074-48FC-8CFD-53D2CD8FB95F}" type="slidenum">
              <a:rPr lang="en-US" smtClean="0"/>
              <a:t>6</a:t>
            </a:fld>
            <a:endParaRPr lang="en-US" dirty="0"/>
          </a:p>
        </p:txBody>
      </p:sp>
    </p:spTree>
    <p:extLst>
      <p:ext uri="{BB962C8B-B14F-4D97-AF65-F5344CB8AC3E}">
        <p14:creationId xmlns:p14="http://schemas.microsoft.com/office/powerpoint/2010/main" val="12845968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3556" y="586585"/>
            <a:ext cx="4275740" cy="1679755"/>
          </a:xfrm>
          <a:noFill/>
          <a:effectLst>
            <a:outerShdw blurRad="50800" dist="38100" dir="2700000" algn="tl" rotWithShape="0">
              <a:prstClr val="black">
                <a:alpha val="40000"/>
              </a:prstClr>
            </a:outerShdw>
          </a:effectLst>
        </p:spPr>
        <p:txBody>
          <a:bodyPr>
            <a:normAutofit/>
          </a:bodyPr>
          <a:lstStyle>
            <a:lvl1pPr algn="r">
              <a:defRPr sz="3600">
                <a:solidFill>
                  <a:schemeClr val="bg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4724705" y="891994"/>
            <a:ext cx="4275740" cy="1374345"/>
          </a:xfrm>
        </p:spPr>
        <p:txBody>
          <a:bodyPr>
            <a:normAutofit/>
          </a:bodyPr>
          <a:lstStyle>
            <a:lvl1pPr marL="0" indent="0" algn="l">
              <a:buNone/>
              <a:defRPr sz="2800" b="0" i="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a:t>
            </a:r>
          </a:p>
          <a:p>
            <a:r>
              <a:rPr lang="en-US" dirty="0"/>
              <a:t>Master subtitle style</a:t>
            </a:r>
          </a:p>
        </p:txBody>
      </p:sp>
      <p:sp>
        <p:nvSpPr>
          <p:cNvPr id="4" name="Date Placeholder 3"/>
          <p:cNvSpPr>
            <a:spLocks noGrp="1"/>
          </p:cNvSpPr>
          <p:nvPr>
            <p:ph type="dt" sz="half" idx="10"/>
          </p:nvPr>
        </p:nvSpPr>
        <p:spPr/>
        <p:txBody>
          <a:bodyPr/>
          <a:lstStyle/>
          <a:p>
            <a:fld id="{28196273-E288-44EF-BFCF-BB4A527EBAD5}" type="datetime1">
              <a:rPr lang="en-US" smtClean="0"/>
              <a:t>6/20/2023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8336F68-38D9-4E81-9780-E8081F5FE675}" type="datetime1">
              <a:rPr lang="en-US" smtClean="0"/>
              <a:t>6/20/2023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53DDA8E-277D-47C7-B562-503D6F09215A}" type="datetime1">
              <a:rPr lang="en-US" smtClean="0"/>
              <a:t>6/20/2023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A5BCDD-55E9-4758-AEEE-045EACE36065}" type="datetime1">
              <a:rPr lang="en-US" smtClean="0"/>
              <a:t>6/20/2023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pic>
        <p:nvPicPr>
          <p:cNvPr id="7" name="Picture 6" descr="E:\websites\free-power-point-templates\2012\logos.png">
            <a:extLst>
              <a:ext uri="{FF2B5EF4-FFF2-40B4-BE49-F238E27FC236}">
                <a16:creationId xmlns:a16="http://schemas.microsoft.com/office/drawing/2014/main" id="{08B89D22-1D6E-450B-881F-4D2A4C527F7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08475" y="2326213"/>
            <a:ext cx="1463784" cy="526961"/>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128470"/>
            <a:ext cx="8246070" cy="763525"/>
          </a:xfrm>
        </p:spPr>
        <p:txBody>
          <a:bodyPr>
            <a:normAutofit/>
          </a:bodyPr>
          <a:lstStyle>
            <a:lvl1pPr algn="l">
              <a:defRPr sz="3600" baseline="0">
                <a:solidFill>
                  <a:schemeClr val="bg1"/>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48966" y="1044700"/>
            <a:ext cx="8246070" cy="3817623"/>
          </a:xfrm>
        </p:spPr>
        <p:txBody>
          <a:bodyPr/>
          <a:lstStyle>
            <a:lvl1pPr algn="l">
              <a:defRPr sz="2800">
                <a:solidFill>
                  <a:schemeClr val="tx1"/>
                </a:solidFill>
              </a:defRPr>
            </a:lvl1pPr>
            <a:lvl2pPr algn="l">
              <a:defRPr>
                <a:solidFill>
                  <a:schemeClr val="tx1"/>
                </a:solidFill>
              </a:defRPr>
            </a:lvl2pPr>
            <a:lvl3pPr algn="l">
              <a:defRPr>
                <a:solidFill>
                  <a:schemeClr val="tx1"/>
                </a:solidFill>
              </a:defRPr>
            </a:lvl3pPr>
            <a:lvl4pPr algn="l">
              <a:defRPr>
                <a:solidFill>
                  <a:schemeClr val="tx1"/>
                </a:solidFill>
              </a:defRPr>
            </a:lvl4pPr>
            <a:lvl5pPr algn="l">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772491E-3466-4B5E-890E-CFF577332BED}" type="datetime1">
              <a:rPr lang="en-US" smtClean="0"/>
              <a:t>6/20/2023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1425" y="281175"/>
            <a:ext cx="6413610" cy="788682"/>
          </a:xfrm>
        </p:spPr>
        <p:txBody>
          <a:bodyPr>
            <a:normAutofit/>
          </a:bodyPr>
          <a:lstStyle>
            <a:lvl1pPr algn="l">
              <a:defRPr sz="3600">
                <a:solidFill>
                  <a:schemeClr val="bg1"/>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2281425" y="1044700"/>
            <a:ext cx="6413610" cy="3817625"/>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5002DB0-BDF2-4610-828B-ACFFA21D781B}" type="datetime1">
              <a:rPr lang="en-US" smtClean="0"/>
              <a:t>6/20/2023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D2E5E2E-4E03-4EE7-924E-9FCB536EDD2B}" type="datetime1">
              <a:rPr lang="en-US" smtClean="0"/>
              <a:t>6/20/2023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56B7E55-874C-4A34-A1F0-5D6BD5C0262F}" type="datetime1">
              <a:rPr lang="en-US" smtClean="0"/>
              <a:t>6/20/2023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128470"/>
            <a:ext cx="8093365" cy="763525"/>
          </a:xfrm>
        </p:spPr>
        <p:txBody>
          <a:bodyPr>
            <a:normAutofit/>
          </a:bodyPr>
          <a:lstStyle>
            <a:lvl1pPr algn="l">
              <a:defRPr sz="3600" baseline="0">
                <a:solidFill>
                  <a:schemeClr val="bg1"/>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1502815"/>
            <a:ext cx="4040188" cy="479822"/>
          </a:xfrm>
        </p:spPr>
        <p:txBody>
          <a:bodyPr anchor="b"/>
          <a:lstStyle>
            <a:lvl1pPr marL="0" indent="0" algn="ctr">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1975212"/>
            <a:ext cx="4040188" cy="2276294"/>
          </a:xfrm>
        </p:spPr>
        <p:txBody>
          <a:bodyPr/>
          <a:lstStyle>
            <a:lvl1pPr algn="ctr">
              <a:defRPr sz="2400">
                <a:solidFill>
                  <a:schemeClr val="tx1"/>
                </a:solidFill>
              </a:defRPr>
            </a:lvl1pPr>
            <a:lvl2pPr algn="ctr">
              <a:defRPr sz="2000">
                <a:solidFill>
                  <a:schemeClr val="tx1"/>
                </a:solidFill>
              </a:defRPr>
            </a:lvl2pPr>
            <a:lvl3pPr algn="ctr">
              <a:defRPr sz="1800">
                <a:solidFill>
                  <a:schemeClr val="tx1"/>
                </a:solidFill>
              </a:defRPr>
            </a:lvl3pPr>
            <a:lvl4pPr algn="ctr">
              <a:defRPr sz="1600">
                <a:solidFill>
                  <a:schemeClr val="tx1"/>
                </a:solidFill>
              </a:defRPr>
            </a:lvl4pPr>
            <a:lvl5pPr algn="ctr">
              <a:defRPr sz="1600">
                <a:solidFill>
                  <a:schemeClr val="tx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0" y="1502815"/>
            <a:ext cx="4041775" cy="479822"/>
          </a:xfrm>
        </p:spPr>
        <p:txBody>
          <a:bodyPr anchor="b"/>
          <a:lstStyle>
            <a:lvl1pPr marL="0" indent="0" algn="ctr">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0" y="1975212"/>
            <a:ext cx="4041775" cy="2276294"/>
          </a:xfrm>
        </p:spPr>
        <p:txBody>
          <a:bodyPr/>
          <a:lstStyle>
            <a:lvl1pPr algn="ctr">
              <a:defRPr sz="2400">
                <a:solidFill>
                  <a:schemeClr val="tx1"/>
                </a:solidFill>
              </a:defRPr>
            </a:lvl1pPr>
            <a:lvl2pPr algn="ctr">
              <a:defRPr sz="2000">
                <a:solidFill>
                  <a:schemeClr val="tx1"/>
                </a:solidFill>
              </a:defRPr>
            </a:lvl2pPr>
            <a:lvl3pPr algn="ctr">
              <a:defRPr sz="1800">
                <a:solidFill>
                  <a:schemeClr val="tx1"/>
                </a:solidFill>
              </a:defRPr>
            </a:lvl3pPr>
            <a:lvl4pPr algn="ctr">
              <a:defRPr sz="1600">
                <a:solidFill>
                  <a:schemeClr val="tx1"/>
                </a:solidFill>
              </a:defRPr>
            </a:lvl4pPr>
            <a:lvl5pPr algn="ctr">
              <a:defRPr sz="1600">
                <a:solidFill>
                  <a:schemeClr val="tx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159EE7AB-C504-4822-9775-AED32D74443C}" type="datetime1">
              <a:rPr lang="en-US" smtClean="0"/>
              <a:t>6/20/2023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3EB32A5-40B5-4C73-9166-A5CD3D023AD8}" type="datetime1">
              <a:rPr lang="en-US" smtClean="0"/>
              <a:t>6/20/2023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930BEE-60EC-436C-B98C-F8587A8D850C}" type="datetime1">
              <a:rPr lang="en-US" smtClean="0"/>
              <a:t>6/20/2023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56DD60-42F6-48E4-A72E-2E8787F4D1BC}" type="datetime1">
              <a:rPr lang="en-US" smtClean="0"/>
              <a:t>6/20/2023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C807518-4C2E-4DC9-AD0F-3572D85E5BCC}" type="datetime1">
              <a:rPr lang="en-US" smtClean="0"/>
              <a:t>6/20/2023</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dirty="0"/>
          </a:p>
        </p:txBody>
      </p:sp>
      <p:sp>
        <p:nvSpPr>
          <p:cNvPr id="7" name="TextBox 6">
            <a:extLst>
              <a:ext uri="{FF2B5EF4-FFF2-40B4-BE49-F238E27FC236}">
                <a16:creationId xmlns:a16="http://schemas.microsoft.com/office/drawing/2014/main" id="{11E867DF-3DCA-4725-94F0-F2B6BD747A82}"/>
              </a:ext>
            </a:extLst>
          </p:cNvPr>
          <p:cNvSpPr txBox="1"/>
          <p:nvPr userDrawn="1"/>
        </p:nvSpPr>
        <p:spPr>
          <a:xfrm>
            <a:off x="-9150" y="5213747"/>
            <a:ext cx="8389625" cy="523220"/>
          </a:xfrm>
          <a:prstGeom prst="rect">
            <a:avLst/>
          </a:prstGeom>
          <a:noFill/>
        </p:spPr>
        <p:txBody>
          <a:bodyPr wrap="square" rtlCol="0">
            <a:spAutoFit/>
          </a:bodyPr>
          <a:lstStyle/>
          <a:p>
            <a:r>
              <a:rPr lang="en-US" sz="1400" dirty="0">
                <a:solidFill>
                  <a:schemeClr val="bg1">
                    <a:lumMod val="65000"/>
                  </a:schemeClr>
                </a:solidFill>
              </a:rPr>
              <a:t>This presentation uses a free template provided by FPPT.com</a:t>
            </a:r>
          </a:p>
          <a:p>
            <a:r>
              <a:rPr lang="en-US" sz="1400" dirty="0">
                <a:solidFill>
                  <a:schemeClr val="bg1">
                    <a:lumMod val="65000"/>
                  </a:schemeClr>
                </a:solidFill>
              </a:rPr>
              <a:t>www.free-power-point-templates.com</a:t>
            </a:r>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jpg"/><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5.jp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54375" y="658116"/>
            <a:ext cx="7787954" cy="3827267"/>
          </a:xfrm>
        </p:spPr>
        <p:txBody>
          <a:bodyPr>
            <a:normAutofit fontScale="92500" lnSpcReduction="20000"/>
          </a:bodyPr>
          <a:lstStyle/>
          <a:p>
            <a:pPr marL="0" marR="0" algn="ctr">
              <a:lnSpc>
                <a:spcPct val="107000"/>
              </a:lnSpc>
              <a:spcBef>
                <a:spcPts val="0"/>
              </a:spcBef>
              <a:spcAft>
                <a:spcPts val="800"/>
              </a:spcAft>
            </a:pPr>
            <a:r>
              <a:rPr lang="en-US" sz="23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Structural Analysis and design     </a:t>
            </a:r>
            <a:r>
              <a:rPr lang="en-US" sz="2300" b="1" dirty="0">
                <a:effectLst/>
                <a:latin typeface="Times New Roman" panose="02020603050405020304" pitchFamily="18" charset="0"/>
                <a:ea typeface="Calibri" panose="020F0502020204030204" pitchFamily="34" charset="0"/>
                <a:cs typeface="Arial" panose="020B0604020202020204" pitchFamily="34" charset="0"/>
              </a:rPr>
              <a:t>of Ammar Tower on Ramallah- Palestine. </a:t>
            </a:r>
            <a:endParaRPr lang="en-US" sz="2800" b="1" dirty="0">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800" b="1" dirty="0">
                <a:effectLst/>
                <a:latin typeface="Times New Roman" panose="02020603050405020304" pitchFamily="18" charset="0"/>
                <a:ea typeface="Calibri" panose="020F0502020204030204" pitchFamily="34" charset="0"/>
                <a:cs typeface="Arial" panose="020B0604020202020204" pitchFamily="34" charset="0"/>
              </a:rPr>
              <a:t>By:</a:t>
            </a:r>
            <a:r>
              <a:rPr lang="en-US" sz="2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 </a:t>
            </a:r>
            <a:endParaRPr lang="en-US" sz="28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2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           Karsou Othman             </a:t>
            </a:r>
            <a:r>
              <a:rPr lang="en-US" sz="2800" b="1" dirty="0">
                <a:effectLst/>
                <a:latin typeface="Times New Roman" panose="02020603050405020304" pitchFamily="18" charset="0"/>
                <a:ea typeface="Calibri" panose="020F0502020204030204" pitchFamily="34" charset="0"/>
                <a:cs typeface="Arial" panose="020B0604020202020204" pitchFamily="34" charset="0"/>
              </a:rPr>
              <a:t>(11819320)</a:t>
            </a:r>
            <a:endParaRPr lang="en-US" dirty="0">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28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          </a:t>
            </a:r>
            <a:r>
              <a:rPr lang="en-US" sz="2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  Osaid Abu Shanab         </a:t>
            </a:r>
            <a:r>
              <a:rPr lang="en-US" sz="2800" b="1" dirty="0">
                <a:effectLst/>
                <a:latin typeface="Times New Roman" panose="02020603050405020304" pitchFamily="18" charset="0"/>
                <a:ea typeface="Calibri" panose="020F0502020204030204" pitchFamily="34" charset="0"/>
                <a:cs typeface="Arial" panose="020B0604020202020204" pitchFamily="34" charset="0"/>
              </a:rPr>
              <a:t>(11821753)</a:t>
            </a:r>
            <a:endParaRPr lang="en-US" sz="2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           Mahmoud Najjar           </a:t>
            </a:r>
            <a:r>
              <a:rPr lang="en-US" sz="2800" b="1" dirty="0">
                <a:effectLst/>
                <a:latin typeface="Times New Roman" panose="02020603050405020304" pitchFamily="18" charset="0"/>
                <a:ea typeface="Calibri" panose="020F0502020204030204" pitchFamily="34" charset="0"/>
                <a:cs typeface="Arial" panose="020B0604020202020204" pitchFamily="34" charset="0"/>
              </a:rPr>
              <a:t>(11821751)</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2800" b="1" dirty="0">
                <a:latin typeface="Times New Roman" panose="02020603050405020304" pitchFamily="18" charset="0"/>
                <a:cs typeface="Arial" panose="020B0604020202020204" pitchFamily="34" charset="0"/>
              </a:rPr>
              <a:t>Under supervision of:</a:t>
            </a:r>
          </a:p>
          <a:p>
            <a:pPr algn="ctr">
              <a:lnSpc>
                <a:spcPct val="107000"/>
              </a:lnSpc>
              <a:spcAft>
                <a:spcPts val="800"/>
              </a:spcAft>
            </a:pPr>
            <a:r>
              <a:rPr lang="en-US" sz="2800" b="1" dirty="0">
                <a:latin typeface="Times New Roman" panose="02020603050405020304" pitchFamily="18" charset="0"/>
                <a:cs typeface="Arial" panose="020B0604020202020204" pitchFamily="34" charset="0"/>
              </a:rPr>
              <a:t>Dr. Munther Diab</a:t>
            </a:r>
          </a:p>
          <a:p>
            <a:endParaRPr lang="en-US" dirty="0">
              <a:solidFill>
                <a:schemeClr val="bg1"/>
              </a:solidFill>
            </a:endParaRPr>
          </a:p>
        </p:txBody>
      </p:sp>
      <p:sp>
        <p:nvSpPr>
          <p:cNvPr id="5" name="عنصر نائب لرقم الشريحة 10">
            <a:extLst>
              <a:ext uri="{FF2B5EF4-FFF2-40B4-BE49-F238E27FC236}">
                <a16:creationId xmlns:a16="http://schemas.microsoft.com/office/drawing/2014/main" id="{3F00DEEA-4575-4CA4-93A1-A65E94A35572}"/>
              </a:ext>
            </a:extLst>
          </p:cNvPr>
          <p:cNvSpPr>
            <a:spLocks noGrp="1"/>
          </p:cNvSpPr>
          <p:nvPr>
            <p:ph type="sldNum" sz="quarter" idx="12"/>
          </p:nvPr>
        </p:nvSpPr>
        <p:spPr>
          <a:xfrm>
            <a:off x="104353" y="4767263"/>
            <a:ext cx="305410" cy="273844"/>
          </a:xfrm>
        </p:spPr>
        <p:txBody>
          <a:bodyPr/>
          <a:lstStyle/>
          <a:p>
            <a:fld id="{B82CCC60-E8CD-4174-8B1A-7DF615B22EEF}" type="slidenum">
              <a:rPr lang="en-US" sz="1600" smtClean="0">
                <a:solidFill>
                  <a:schemeClr val="bg1"/>
                </a:solidFill>
              </a:rPr>
              <a:pPr/>
              <a:t>1</a:t>
            </a:fld>
            <a:endParaRPr lang="en-US" sz="1600" dirty="0">
              <a:solidFill>
                <a:schemeClr val="bg1"/>
              </a:solidFill>
            </a:endParaRPr>
          </a:p>
        </p:txBody>
      </p:sp>
    </p:spTree>
    <p:extLst>
      <p:ext uri="{BB962C8B-B14F-4D97-AF65-F5344CB8AC3E}">
        <p14:creationId xmlns:p14="http://schemas.microsoft.com/office/powerpoint/2010/main"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23220"/>
          </a:xfrm>
          <a:prstGeom prst="rect">
            <a:avLst/>
          </a:prstGeom>
          <a:noFill/>
        </p:spPr>
        <p:txBody>
          <a:bodyPr wrap="square">
            <a:spAutoFit/>
          </a:bodyPr>
          <a:lstStyle/>
          <a:p>
            <a:r>
              <a:rPr lang="en-US" sz="2800" b="1" dirty="0">
                <a:solidFill>
                  <a:schemeClr val="bg1"/>
                </a:solidFill>
                <a:effectLst/>
                <a:latin typeface="Times New Roman" panose="02020603050405020304" pitchFamily="18" charset="0"/>
                <a:ea typeface="Calibri" panose="020F0502020204030204" pitchFamily="34" charset="0"/>
              </a:rPr>
              <a:t>Design load combinations.</a:t>
            </a:r>
            <a:endParaRPr lang="en-US" sz="4400" dirty="0">
              <a:solidFill>
                <a:schemeClr val="bg1"/>
              </a:solidFill>
            </a:endParaRPr>
          </a:p>
        </p:txBody>
      </p:sp>
      <p:sp>
        <p:nvSpPr>
          <p:cNvPr id="8" name="مربع نص 7">
            <a:extLst>
              <a:ext uri="{FF2B5EF4-FFF2-40B4-BE49-F238E27FC236}">
                <a16:creationId xmlns:a16="http://schemas.microsoft.com/office/drawing/2014/main" id="{554329CA-3D47-41E5-AFEF-704E422C9326}"/>
              </a:ext>
            </a:extLst>
          </p:cNvPr>
          <p:cNvSpPr txBox="1"/>
          <p:nvPr/>
        </p:nvSpPr>
        <p:spPr>
          <a:xfrm>
            <a:off x="2281425" y="1350110"/>
            <a:ext cx="6566315" cy="3743589"/>
          </a:xfrm>
          <a:prstGeom prst="rect">
            <a:avLst/>
          </a:prstGeom>
          <a:noFill/>
        </p:spPr>
        <p:txBody>
          <a:bodyPr wrap="square">
            <a:spAutoFit/>
          </a:bodyPr>
          <a:lstStyle/>
          <a:p>
            <a:pPr marL="0" marR="0">
              <a:lnSpc>
                <a:spcPct val="107000"/>
              </a:lnSpc>
              <a:spcBef>
                <a:spcPts val="0"/>
              </a:spcBef>
              <a:spcAft>
                <a:spcPts val="800"/>
              </a:spcAft>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Ev= 0.2*SDs*D= 0.2*0.275*D=0.055D</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07000"/>
              </a:lnSpc>
              <a:spcBef>
                <a:spcPts val="0"/>
              </a:spcBef>
              <a:spcAft>
                <a:spcPts val="800"/>
              </a:spcAft>
              <a:buFont typeface="+mj-lt"/>
              <a:buAutoNum type="arabicPeriod"/>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1.4D.</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07000"/>
              </a:lnSpc>
              <a:spcBef>
                <a:spcPts val="0"/>
              </a:spcBef>
              <a:spcAft>
                <a:spcPts val="800"/>
              </a:spcAft>
              <a:buFont typeface="+mj-lt"/>
              <a:buAutoNum type="arabicPeriod"/>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1.2D + 1.6L.</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07000"/>
              </a:lnSpc>
              <a:spcBef>
                <a:spcPts val="0"/>
              </a:spcBef>
              <a:spcAft>
                <a:spcPts val="800"/>
              </a:spcAft>
              <a:buFont typeface="+mj-lt"/>
              <a:buAutoNum type="arabicPeriod"/>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1.2D + L ± Ex + Ev= 1.2D + L ± Ex + 0.055D= 1.25D + L ± Ex.</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07000"/>
              </a:lnSpc>
              <a:spcBef>
                <a:spcPts val="0"/>
              </a:spcBef>
              <a:spcAft>
                <a:spcPts val="800"/>
              </a:spcAft>
              <a:buFont typeface="+mj-lt"/>
              <a:buAutoNum type="arabicPeriod"/>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1.2D + L ± Ey + Ev= 1.2D + L ± Ey + 0.055D= 1.25D + L ± Ex.</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07000"/>
              </a:lnSpc>
              <a:spcBef>
                <a:spcPts val="0"/>
              </a:spcBef>
              <a:spcAft>
                <a:spcPts val="800"/>
              </a:spcAft>
              <a:buFont typeface="+mj-lt"/>
              <a:buAutoNum type="arabicPeriod"/>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0.9D ± Ex - Ev= 0.9D ± Ex - 0.055D= 0.85D ± Ex.</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07000"/>
              </a:lnSpc>
              <a:spcBef>
                <a:spcPts val="0"/>
              </a:spcBef>
              <a:spcAft>
                <a:spcPts val="800"/>
              </a:spcAft>
              <a:buFont typeface="+mj-lt"/>
              <a:buAutoNum type="arabicPeriod"/>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0.9D ± Ey - Ev= 0.9D ± Ey - 0.055D= 0.85D ± Ey.</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200"/>
              </a:spcBef>
              <a:spcAft>
                <a:spcPts val="0"/>
              </a:spcAft>
            </a:pPr>
            <a:r>
              <a:rPr lang="en-US" sz="20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marR="0">
              <a:lnSpc>
                <a:spcPct val="107000"/>
              </a:lnSpc>
              <a:spcBef>
                <a:spcPts val="0"/>
              </a:spcBef>
              <a:spcAft>
                <a:spcPts val="800"/>
              </a:spcAft>
            </a:pPr>
            <a:r>
              <a:rPr lang="en-US" sz="32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0" name="عنصر نائب لرقم الشريحة 10">
            <a:extLst>
              <a:ext uri="{FF2B5EF4-FFF2-40B4-BE49-F238E27FC236}">
                <a16:creationId xmlns:a16="http://schemas.microsoft.com/office/drawing/2014/main" id="{78009A41-B5FA-4E46-B47C-A6E27E2AC961}"/>
              </a:ext>
            </a:extLst>
          </p:cNvPr>
          <p:cNvSpPr txBox="1">
            <a:spLocks/>
          </p:cNvSpPr>
          <p:nvPr/>
        </p:nvSpPr>
        <p:spPr>
          <a:xfrm>
            <a:off x="104353" y="4767263"/>
            <a:ext cx="30541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10</a:t>
            </a:fld>
            <a:endParaRPr lang="en-US" sz="1600" dirty="0">
              <a:solidFill>
                <a:schemeClr val="bg1"/>
              </a:solidFill>
            </a:endParaRPr>
          </a:p>
        </p:txBody>
      </p:sp>
    </p:spTree>
    <p:extLst>
      <p:ext uri="{BB962C8B-B14F-4D97-AF65-F5344CB8AC3E}">
        <p14:creationId xmlns:p14="http://schemas.microsoft.com/office/powerpoint/2010/main" val="3676416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490199"/>
          </a:xfrm>
          <a:prstGeom prst="rect">
            <a:avLst/>
          </a:prstGeom>
          <a:noFill/>
        </p:spPr>
        <p:txBody>
          <a:bodyPr wrap="square">
            <a:spAutoFit/>
          </a:bodyPr>
          <a:lstStyle/>
          <a:p>
            <a:pPr marL="342900" marR="0" lvl="0" indent="-342900" algn="l" rtl="0">
              <a:lnSpc>
                <a:spcPct val="115000"/>
              </a:lnSpc>
              <a:spcBef>
                <a:spcPts val="0"/>
              </a:spcBef>
              <a:spcAft>
                <a:spcPts val="1000"/>
              </a:spcAft>
              <a:buFont typeface="Wingdings" panose="05000000000000000000" pitchFamily="2" charset="2"/>
              <a:buChar char=""/>
            </a:pPr>
            <a:r>
              <a:rPr lang="en-US" sz="2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Deflection Check.</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4" name="صورة 3">
            <a:extLst>
              <a:ext uri="{FF2B5EF4-FFF2-40B4-BE49-F238E27FC236}">
                <a16:creationId xmlns:a16="http://schemas.microsoft.com/office/drawing/2014/main" id="{4B960CA1-C790-493C-A651-E04381337B1C}"/>
              </a:ext>
            </a:extLst>
          </p:cNvPr>
          <p:cNvPicPr>
            <a:picLocks noChangeAspect="1"/>
          </p:cNvPicPr>
          <p:nvPr/>
        </p:nvPicPr>
        <p:blipFill>
          <a:blip r:embed="rId3"/>
          <a:stretch>
            <a:fillRect/>
          </a:stretch>
        </p:blipFill>
        <p:spPr>
          <a:xfrm>
            <a:off x="2281425" y="1044700"/>
            <a:ext cx="6623537" cy="3817625"/>
          </a:xfrm>
          <a:prstGeom prst="rect">
            <a:avLst/>
          </a:prstGeom>
        </p:spPr>
      </p:pic>
      <p:sp>
        <p:nvSpPr>
          <p:cNvPr id="11" name="عنصر نائب لرقم الشريحة 10">
            <a:extLst>
              <a:ext uri="{FF2B5EF4-FFF2-40B4-BE49-F238E27FC236}">
                <a16:creationId xmlns:a16="http://schemas.microsoft.com/office/drawing/2014/main" id="{10E947A2-B4FF-440D-979B-BD9B23790C10}"/>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11</a:t>
            </a:fld>
            <a:endParaRPr lang="en-US" sz="1600" dirty="0">
              <a:solidFill>
                <a:schemeClr val="bg1"/>
              </a:solidFill>
            </a:endParaRPr>
          </a:p>
        </p:txBody>
      </p:sp>
    </p:spTree>
    <p:extLst>
      <p:ext uri="{BB962C8B-B14F-4D97-AF65-F5344CB8AC3E}">
        <p14:creationId xmlns:p14="http://schemas.microsoft.com/office/powerpoint/2010/main" val="191760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490199"/>
          </a:xfrm>
          <a:prstGeom prst="rect">
            <a:avLst/>
          </a:prstGeom>
          <a:noFill/>
        </p:spPr>
        <p:txBody>
          <a:bodyPr wrap="square">
            <a:spAutoFit/>
          </a:bodyPr>
          <a:lstStyle/>
          <a:p>
            <a:pPr marL="342900" marR="0" lvl="0" indent="-342900" algn="l" rtl="0">
              <a:lnSpc>
                <a:spcPct val="115000"/>
              </a:lnSpc>
              <a:spcBef>
                <a:spcPts val="0"/>
              </a:spcBef>
              <a:spcAft>
                <a:spcPts val="1000"/>
              </a:spcAft>
              <a:buFont typeface="Wingdings" panose="05000000000000000000" pitchFamily="2" charset="2"/>
              <a:buChar char=""/>
            </a:pPr>
            <a:r>
              <a:rPr lang="en-US" sz="2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Deflection Check.</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عنصر نائب لرقم الشريحة 10">
            <a:extLst>
              <a:ext uri="{FF2B5EF4-FFF2-40B4-BE49-F238E27FC236}">
                <a16:creationId xmlns:a16="http://schemas.microsoft.com/office/drawing/2014/main" id="{10E947A2-B4FF-440D-979B-BD9B23790C10}"/>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12</a:t>
            </a:fld>
            <a:endParaRPr lang="en-US" sz="1600" dirty="0">
              <a:solidFill>
                <a:schemeClr val="bg1"/>
              </a:solidFill>
            </a:endParaRPr>
          </a:p>
        </p:txBody>
      </p:sp>
      <p:pic>
        <p:nvPicPr>
          <p:cNvPr id="5" name="صورة 4">
            <a:extLst>
              <a:ext uri="{FF2B5EF4-FFF2-40B4-BE49-F238E27FC236}">
                <a16:creationId xmlns:a16="http://schemas.microsoft.com/office/drawing/2014/main" id="{008DE1E3-A0FA-4544-AC44-8D1A20F89A72}"/>
              </a:ext>
            </a:extLst>
          </p:cNvPr>
          <p:cNvPicPr/>
          <p:nvPr/>
        </p:nvPicPr>
        <p:blipFill>
          <a:blip r:embed="rId3"/>
          <a:stretch>
            <a:fillRect/>
          </a:stretch>
        </p:blipFill>
        <p:spPr>
          <a:xfrm>
            <a:off x="5182819" y="1350110"/>
            <a:ext cx="3512215" cy="3306123"/>
          </a:xfrm>
          <a:prstGeom prst="rect">
            <a:avLst/>
          </a:prstGeom>
        </p:spPr>
      </p:pic>
      <p:sp>
        <p:nvSpPr>
          <p:cNvPr id="7" name="مربع نص 6">
            <a:extLst>
              <a:ext uri="{FF2B5EF4-FFF2-40B4-BE49-F238E27FC236}">
                <a16:creationId xmlns:a16="http://schemas.microsoft.com/office/drawing/2014/main" id="{9A746A6E-CAB4-40CC-AAC7-FC72B7224CCF}"/>
              </a:ext>
            </a:extLst>
          </p:cNvPr>
          <p:cNvSpPr txBox="1"/>
          <p:nvPr/>
        </p:nvSpPr>
        <p:spPr>
          <a:xfrm>
            <a:off x="2128720" y="1540698"/>
            <a:ext cx="2901395" cy="2062103"/>
          </a:xfrm>
          <a:prstGeom prst="rect">
            <a:avLst/>
          </a:prstGeom>
          <a:noFill/>
        </p:spPr>
        <p:txBody>
          <a:bodyPr wrap="square">
            <a:spAutoFit/>
          </a:bodyPr>
          <a:lstStyle/>
          <a:p>
            <a:r>
              <a:rPr lang="en-US" sz="3200" b="0" i="0" dirty="0">
                <a:solidFill>
                  <a:schemeClr val="bg1"/>
                </a:solidFill>
                <a:effectLst/>
                <a:latin typeface="Times New Roman" panose="02020603050405020304" pitchFamily="18" charset="0"/>
                <a:cs typeface="Times New Roman" panose="02020603050405020304" pitchFamily="18" charset="0"/>
              </a:rPr>
              <a:t>The points at which the deflection value was checked</a:t>
            </a:r>
            <a:endParaRPr lang="en-US" sz="3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4226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490199"/>
          </a:xfrm>
          <a:prstGeom prst="rect">
            <a:avLst/>
          </a:prstGeom>
          <a:noFill/>
        </p:spPr>
        <p:txBody>
          <a:bodyPr wrap="square">
            <a:spAutoFit/>
          </a:bodyPr>
          <a:lstStyle/>
          <a:p>
            <a:pPr marL="342900" marR="0" lvl="0" indent="-342900" algn="l" rtl="0">
              <a:lnSpc>
                <a:spcPct val="115000"/>
              </a:lnSpc>
              <a:spcBef>
                <a:spcPts val="0"/>
              </a:spcBef>
              <a:spcAft>
                <a:spcPts val="1000"/>
              </a:spcAft>
              <a:buFont typeface="Wingdings" panose="05000000000000000000" pitchFamily="2" charset="2"/>
              <a:buChar char=""/>
            </a:pPr>
            <a:r>
              <a:rPr lang="en-US" sz="24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Deflection Check.</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3" name="جدول 2">
            <a:extLst>
              <a:ext uri="{FF2B5EF4-FFF2-40B4-BE49-F238E27FC236}">
                <a16:creationId xmlns:a16="http://schemas.microsoft.com/office/drawing/2014/main" id="{1DF7A240-A96D-4633-87A3-09D313AD9690}"/>
              </a:ext>
            </a:extLst>
          </p:cNvPr>
          <p:cNvGraphicFramePr>
            <a:graphicFrameLocks noGrp="1"/>
          </p:cNvGraphicFramePr>
          <p:nvPr>
            <p:extLst>
              <p:ext uri="{D42A27DB-BD31-4B8C-83A1-F6EECF244321}">
                <p14:modId xmlns:p14="http://schemas.microsoft.com/office/powerpoint/2010/main" val="3208295242"/>
              </p:ext>
            </p:extLst>
          </p:nvPr>
        </p:nvGraphicFramePr>
        <p:xfrm>
          <a:off x="2434130" y="1808225"/>
          <a:ext cx="6413610" cy="916230"/>
        </p:xfrm>
        <a:graphic>
          <a:graphicData uri="http://schemas.openxmlformats.org/drawingml/2006/table">
            <a:tbl>
              <a:tblPr firstRow="1" firstCol="1" bandRow="1">
                <a:tableStyleId>{5C22544A-7EE6-4342-B048-85BDC9FD1C3A}</a:tableStyleId>
              </a:tblPr>
              <a:tblGrid>
                <a:gridCol w="640959">
                  <a:extLst>
                    <a:ext uri="{9D8B030D-6E8A-4147-A177-3AD203B41FA5}">
                      <a16:colId xmlns:a16="http://schemas.microsoft.com/office/drawing/2014/main" val="3988540047"/>
                    </a:ext>
                  </a:extLst>
                </a:gridCol>
                <a:gridCol w="640959">
                  <a:extLst>
                    <a:ext uri="{9D8B030D-6E8A-4147-A177-3AD203B41FA5}">
                      <a16:colId xmlns:a16="http://schemas.microsoft.com/office/drawing/2014/main" val="864297342"/>
                    </a:ext>
                  </a:extLst>
                </a:gridCol>
                <a:gridCol w="640959">
                  <a:extLst>
                    <a:ext uri="{9D8B030D-6E8A-4147-A177-3AD203B41FA5}">
                      <a16:colId xmlns:a16="http://schemas.microsoft.com/office/drawing/2014/main" val="2171087711"/>
                    </a:ext>
                  </a:extLst>
                </a:gridCol>
                <a:gridCol w="640959">
                  <a:extLst>
                    <a:ext uri="{9D8B030D-6E8A-4147-A177-3AD203B41FA5}">
                      <a16:colId xmlns:a16="http://schemas.microsoft.com/office/drawing/2014/main" val="3483427"/>
                    </a:ext>
                  </a:extLst>
                </a:gridCol>
                <a:gridCol w="641629">
                  <a:extLst>
                    <a:ext uri="{9D8B030D-6E8A-4147-A177-3AD203B41FA5}">
                      <a16:colId xmlns:a16="http://schemas.microsoft.com/office/drawing/2014/main" val="3886891968"/>
                    </a:ext>
                  </a:extLst>
                </a:gridCol>
                <a:gridCol w="641629">
                  <a:extLst>
                    <a:ext uri="{9D8B030D-6E8A-4147-A177-3AD203B41FA5}">
                      <a16:colId xmlns:a16="http://schemas.microsoft.com/office/drawing/2014/main" val="2289180149"/>
                    </a:ext>
                  </a:extLst>
                </a:gridCol>
                <a:gridCol w="641629">
                  <a:extLst>
                    <a:ext uri="{9D8B030D-6E8A-4147-A177-3AD203B41FA5}">
                      <a16:colId xmlns:a16="http://schemas.microsoft.com/office/drawing/2014/main" val="2310705215"/>
                    </a:ext>
                  </a:extLst>
                </a:gridCol>
                <a:gridCol w="641629">
                  <a:extLst>
                    <a:ext uri="{9D8B030D-6E8A-4147-A177-3AD203B41FA5}">
                      <a16:colId xmlns:a16="http://schemas.microsoft.com/office/drawing/2014/main" val="193921567"/>
                    </a:ext>
                  </a:extLst>
                </a:gridCol>
                <a:gridCol w="641629">
                  <a:extLst>
                    <a:ext uri="{9D8B030D-6E8A-4147-A177-3AD203B41FA5}">
                      <a16:colId xmlns:a16="http://schemas.microsoft.com/office/drawing/2014/main" val="1312826575"/>
                    </a:ext>
                  </a:extLst>
                </a:gridCol>
                <a:gridCol w="641629">
                  <a:extLst>
                    <a:ext uri="{9D8B030D-6E8A-4147-A177-3AD203B41FA5}">
                      <a16:colId xmlns:a16="http://schemas.microsoft.com/office/drawing/2014/main" val="3531948196"/>
                    </a:ext>
                  </a:extLst>
                </a:gridCol>
              </a:tblGrid>
              <a:tr h="300782">
                <a:tc>
                  <a:txBody>
                    <a:bodyPr/>
                    <a:lstStyle/>
                    <a:p>
                      <a:pPr marL="0" marR="0" algn="ctr">
                        <a:lnSpc>
                          <a:spcPct val="107000"/>
                        </a:lnSpc>
                        <a:spcBef>
                          <a:spcPts val="0"/>
                        </a:spcBef>
                        <a:spcAft>
                          <a:spcPts val="0"/>
                        </a:spcAft>
                      </a:pPr>
                      <a:r>
                        <a:rPr lang="en-US" sz="1200" dirty="0">
                          <a:effectLst/>
                        </a:rPr>
                        <a:t>Point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extLst>
                  <a:ext uri="{0D108BD9-81ED-4DB2-BD59-A6C34878D82A}">
                    <a16:rowId xmlns:a16="http://schemas.microsoft.com/office/drawing/2014/main" val="3000494336"/>
                  </a:ext>
                </a:extLst>
              </a:tr>
              <a:tr h="615448">
                <a:tc>
                  <a:txBody>
                    <a:bodyPr/>
                    <a:lstStyle/>
                    <a:p>
                      <a:pPr marL="0" marR="0" algn="ctr">
                        <a:lnSpc>
                          <a:spcPct val="107000"/>
                        </a:lnSpc>
                        <a:spcBef>
                          <a:spcPts val="0"/>
                        </a:spcBef>
                        <a:spcAft>
                          <a:spcPts val="0"/>
                        </a:spcAft>
                      </a:pPr>
                      <a:r>
                        <a:rPr lang="en-US" sz="1200" dirty="0">
                          <a:effectLst/>
                        </a:rPr>
                        <a:t>Deflection mm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endParaRPr lang="en-US" sz="1200" dirty="0">
                        <a:effectLst/>
                      </a:endParaRPr>
                    </a:p>
                    <a:p>
                      <a:pPr marL="0" marR="0" algn="ctr">
                        <a:lnSpc>
                          <a:spcPct val="107000"/>
                        </a:lnSpc>
                        <a:spcBef>
                          <a:spcPts val="0"/>
                        </a:spcBef>
                        <a:spcAft>
                          <a:spcPts val="0"/>
                        </a:spcAft>
                      </a:pPr>
                      <a:r>
                        <a:rPr lang="en-US" sz="1200" dirty="0">
                          <a:effectLst/>
                        </a:rPr>
                        <a:t>46.159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endParaRPr lang="en-US" sz="1200" dirty="0">
                        <a:effectLst/>
                      </a:endParaRPr>
                    </a:p>
                    <a:p>
                      <a:pPr marL="0" marR="0" algn="ctr">
                        <a:lnSpc>
                          <a:spcPct val="107000"/>
                        </a:lnSpc>
                        <a:spcBef>
                          <a:spcPts val="0"/>
                        </a:spcBef>
                        <a:spcAft>
                          <a:spcPts val="0"/>
                        </a:spcAft>
                      </a:pPr>
                      <a:r>
                        <a:rPr lang="en-US" sz="1200" dirty="0">
                          <a:effectLst/>
                        </a:rPr>
                        <a:t>53.635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endParaRPr lang="en-US" sz="1200" dirty="0">
                        <a:effectLst/>
                      </a:endParaRPr>
                    </a:p>
                    <a:p>
                      <a:pPr marL="0" marR="0" algn="ctr">
                        <a:lnSpc>
                          <a:spcPct val="107000"/>
                        </a:lnSpc>
                        <a:spcBef>
                          <a:spcPts val="0"/>
                        </a:spcBef>
                        <a:spcAft>
                          <a:spcPts val="0"/>
                        </a:spcAft>
                      </a:pPr>
                      <a:r>
                        <a:rPr lang="en-US" sz="1200" dirty="0">
                          <a:effectLst/>
                        </a:rPr>
                        <a:t>52.595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endParaRPr lang="en-US" sz="1200" dirty="0">
                        <a:effectLst/>
                      </a:endParaRPr>
                    </a:p>
                    <a:p>
                      <a:pPr marL="0" marR="0" algn="ctr">
                        <a:lnSpc>
                          <a:spcPct val="107000"/>
                        </a:lnSpc>
                        <a:spcBef>
                          <a:spcPts val="0"/>
                        </a:spcBef>
                        <a:spcAft>
                          <a:spcPts val="0"/>
                        </a:spcAft>
                      </a:pPr>
                      <a:r>
                        <a:rPr lang="en-US" sz="1200" dirty="0">
                          <a:effectLst/>
                        </a:rPr>
                        <a:t>55.505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endParaRPr lang="en-US" sz="1200" dirty="0">
                        <a:effectLst/>
                      </a:endParaRPr>
                    </a:p>
                    <a:p>
                      <a:pPr marL="0" marR="0" algn="ctr">
                        <a:lnSpc>
                          <a:spcPct val="107000"/>
                        </a:lnSpc>
                        <a:spcBef>
                          <a:spcPts val="0"/>
                        </a:spcBef>
                        <a:spcAft>
                          <a:spcPts val="0"/>
                        </a:spcAft>
                      </a:pPr>
                      <a:r>
                        <a:rPr lang="en-US" sz="1200" dirty="0">
                          <a:effectLst/>
                        </a:rPr>
                        <a:t>68.305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endParaRPr lang="en-US" sz="1200" dirty="0">
                        <a:effectLst/>
                      </a:endParaRPr>
                    </a:p>
                    <a:p>
                      <a:pPr marL="0" marR="0" algn="ctr">
                        <a:lnSpc>
                          <a:spcPct val="107000"/>
                        </a:lnSpc>
                        <a:spcBef>
                          <a:spcPts val="0"/>
                        </a:spcBef>
                        <a:spcAft>
                          <a:spcPts val="0"/>
                        </a:spcAft>
                      </a:pPr>
                      <a:r>
                        <a:rPr lang="en-US" sz="1200" dirty="0">
                          <a:effectLst/>
                        </a:rPr>
                        <a:t>49.138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endParaRPr lang="en-US" sz="1200" dirty="0">
                        <a:effectLst/>
                      </a:endParaRPr>
                    </a:p>
                    <a:p>
                      <a:pPr marL="0" marR="0" algn="ctr">
                        <a:lnSpc>
                          <a:spcPct val="107000"/>
                        </a:lnSpc>
                        <a:spcBef>
                          <a:spcPts val="0"/>
                        </a:spcBef>
                        <a:spcAft>
                          <a:spcPts val="0"/>
                        </a:spcAft>
                      </a:pPr>
                      <a:r>
                        <a:rPr lang="en-US" sz="1200" dirty="0">
                          <a:effectLst/>
                        </a:rPr>
                        <a:t>57.606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endParaRPr lang="en-US" sz="1200" dirty="0">
                        <a:effectLst/>
                      </a:endParaRPr>
                    </a:p>
                    <a:p>
                      <a:pPr marL="0" marR="0" algn="ctr">
                        <a:lnSpc>
                          <a:spcPct val="107000"/>
                        </a:lnSpc>
                        <a:spcBef>
                          <a:spcPts val="0"/>
                        </a:spcBef>
                        <a:spcAft>
                          <a:spcPts val="0"/>
                        </a:spcAft>
                      </a:pPr>
                      <a:r>
                        <a:rPr lang="en-US" sz="1200" dirty="0">
                          <a:effectLst/>
                        </a:rPr>
                        <a:t>57.130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endParaRPr lang="en-US" sz="1200" dirty="0">
                        <a:effectLst/>
                      </a:endParaRPr>
                    </a:p>
                    <a:p>
                      <a:pPr marL="0" marR="0" algn="ctr">
                        <a:lnSpc>
                          <a:spcPct val="107000"/>
                        </a:lnSpc>
                        <a:spcBef>
                          <a:spcPts val="0"/>
                        </a:spcBef>
                        <a:spcAft>
                          <a:spcPts val="0"/>
                        </a:spcAft>
                      </a:pPr>
                      <a:r>
                        <a:rPr lang="en-US" sz="1200" dirty="0">
                          <a:effectLst/>
                        </a:rPr>
                        <a:t>38.681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extLst>
                  <a:ext uri="{0D108BD9-81ED-4DB2-BD59-A6C34878D82A}">
                    <a16:rowId xmlns:a16="http://schemas.microsoft.com/office/drawing/2014/main" val="3630781922"/>
                  </a:ext>
                </a:extLst>
              </a:tr>
            </a:tbl>
          </a:graphicData>
        </a:graphic>
      </p:graphicFrame>
      <p:graphicFrame>
        <p:nvGraphicFramePr>
          <p:cNvPr id="5" name="جدول 4">
            <a:extLst>
              <a:ext uri="{FF2B5EF4-FFF2-40B4-BE49-F238E27FC236}">
                <a16:creationId xmlns:a16="http://schemas.microsoft.com/office/drawing/2014/main" id="{CC3DB053-0001-41E2-894A-F3D970C22E59}"/>
              </a:ext>
            </a:extLst>
          </p:cNvPr>
          <p:cNvGraphicFramePr>
            <a:graphicFrameLocks noGrp="1"/>
          </p:cNvGraphicFramePr>
          <p:nvPr>
            <p:extLst>
              <p:ext uri="{D42A27DB-BD31-4B8C-83A1-F6EECF244321}">
                <p14:modId xmlns:p14="http://schemas.microsoft.com/office/powerpoint/2010/main" val="976023325"/>
              </p:ext>
            </p:extLst>
          </p:nvPr>
        </p:nvGraphicFramePr>
        <p:xfrm>
          <a:off x="2434129" y="3335275"/>
          <a:ext cx="6413610" cy="1344041"/>
        </p:xfrm>
        <a:graphic>
          <a:graphicData uri="http://schemas.openxmlformats.org/drawingml/2006/table">
            <a:tbl>
              <a:tblPr firstRow="1" firstCol="1" bandRow="1">
                <a:tableStyleId>{5C22544A-7EE6-4342-B048-85BDC9FD1C3A}</a:tableStyleId>
              </a:tblPr>
              <a:tblGrid>
                <a:gridCol w="916230">
                  <a:extLst>
                    <a:ext uri="{9D8B030D-6E8A-4147-A177-3AD203B41FA5}">
                      <a16:colId xmlns:a16="http://schemas.microsoft.com/office/drawing/2014/main" val="3520698101"/>
                    </a:ext>
                  </a:extLst>
                </a:gridCol>
                <a:gridCol w="916230">
                  <a:extLst>
                    <a:ext uri="{9D8B030D-6E8A-4147-A177-3AD203B41FA5}">
                      <a16:colId xmlns:a16="http://schemas.microsoft.com/office/drawing/2014/main" val="1289422177"/>
                    </a:ext>
                  </a:extLst>
                </a:gridCol>
                <a:gridCol w="916230">
                  <a:extLst>
                    <a:ext uri="{9D8B030D-6E8A-4147-A177-3AD203B41FA5}">
                      <a16:colId xmlns:a16="http://schemas.microsoft.com/office/drawing/2014/main" val="1573935924"/>
                    </a:ext>
                  </a:extLst>
                </a:gridCol>
                <a:gridCol w="916230">
                  <a:extLst>
                    <a:ext uri="{9D8B030D-6E8A-4147-A177-3AD203B41FA5}">
                      <a16:colId xmlns:a16="http://schemas.microsoft.com/office/drawing/2014/main" val="2008465849"/>
                    </a:ext>
                  </a:extLst>
                </a:gridCol>
                <a:gridCol w="916230">
                  <a:extLst>
                    <a:ext uri="{9D8B030D-6E8A-4147-A177-3AD203B41FA5}">
                      <a16:colId xmlns:a16="http://schemas.microsoft.com/office/drawing/2014/main" val="2952080285"/>
                    </a:ext>
                  </a:extLst>
                </a:gridCol>
                <a:gridCol w="916230">
                  <a:extLst>
                    <a:ext uri="{9D8B030D-6E8A-4147-A177-3AD203B41FA5}">
                      <a16:colId xmlns:a16="http://schemas.microsoft.com/office/drawing/2014/main" val="4261239386"/>
                    </a:ext>
                  </a:extLst>
                </a:gridCol>
                <a:gridCol w="916230">
                  <a:extLst>
                    <a:ext uri="{9D8B030D-6E8A-4147-A177-3AD203B41FA5}">
                      <a16:colId xmlns:a16="http://schemas.microsoft.com/office/drawing/2014/main" val="2531236210"/>
                    </a:ext>
                  </a:extLst>
                </a:gridCol>
              </a:tblGrid>
              <a:tr h="0">
                <a:tc>
                  <a:txBody>
                    <a:bodyPr/>
                    <a:lstStyle/>
                    <a:p>
                      <a:pPr marL="0" marR="0" algn="ctr">
                        <a:lnSpc>
                          <a:spcPct val="107000"/>
                        </a:lnSpc>
                        <a:spcBef>
                          <a:spcPts val="0"/>
                        </a:spcBef>
                        <a:spcAft>
                          <a:spcPts val="0"/>
                        </a:spcAft>
                      </a:pPr>
                      <a:r>
                        <a:rPr lang="en-US" sz="1200" dirty="0">
                          <a:effectLst/>
                        </a:rPr>
                        <a:t>line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1-2-3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4-5-6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7-8-9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1-4-7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2-5-8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3-6-9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extLst>
                  <a:ext uri="{0D108BD9-81ED-4DB2-BD59-A6C34878D82A}">
                    <a16:rowId xmlns:a16="http://schemas.microsoft.com/office/drawing/2014/main" val="4139522812"/>
                  </a:ext>
                </a:extLst>
              </a:tr>
              <a:tr h="0">
                <a:tc>
                  <a:txBody>
                    <a:bodyPr/>
                    <a:lstStyle/>
                    <a:p>
                      <a:pPr marL="0" marR="0" algn="ctr">
                        <a:lnSpc>
                          <a:spcPct val="107000"/>
                        </a:lnSpc>
                        <a:spcBef>
                          <a:spcPts val="0"/>
                        </a:spcBef>
                        <a:spcAft>
                          <a:spcPts val="0"/>
                        </a:spcAft>
                      </a:pPr>
                      <a:r>
                        <a:rPr lang="en-US" sz="1200" dirty="0">
                          <a:effectLst/>
                        </a:rPr>
                        <a:t>Avg Deflection mm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 </a:t>
                      </a:r>
                      <a:endParaRPr lang="en-US" sz="1100" dirty="0">
                        <a:effectLst/>
                      </a:endParaRPr>
                    </a:p>
                    <a:p>
                      <a:pPr marL="0" marR="0" algn="ctr">
                        <a:lnSpc>
                          <a:spcPct val="107000"/>
                        </a:lnSpc>
                        <a:spcBef>
                          <a:spcPts val="0"/>
                        </a:spcBef>
                        <a:spcAft>
                          <a:spcPts val="0"/>
                        </a:spcAft>
                      </a:pPr>
                      <a:r>
                        <a:rPr lang="en-US" sz="1200" dirty="0">
                          <a:effectLst/>
                        </a:rPr>
                        <a:t>4.303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 </a:t>
                      </a:r>
                      <a:endParaRPr lang="en-US" sz="1100" dirty="0">
                        <a:effectLst/>
                      </a:endParaRPr>
                    </a:p>
                    <a:p>
                      <a:pPr marL="0" marR="0" algn="ctr">
                        <a:lnSpc>
                          <a:spcPct val="107000"/>
                        </a:lnSpc>
                        <a:spcBef>
                          <a:spcPts val="0"/>
                        </a:spcBef>
                        <a:spcAft>
                          <a:spcPts val="0"/>
                        </a:spcAft>
                      </a:pPr>
                      <a:r>
                        <a:rPr lang="en-US" sz="1200" dirty="0">
                          <a:effectLst/>
                        </a:rPr>
                        <a:t>15.9835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 </a:t>
                      </a:r>
                      <a:endParaRPr lang="en-US" sz="1100" dirty="0">
                        <a:effectLst/>
                      </a:endParaRPr>
                    </a:p>
                    <a:p>
                      <a:pPr marL="0" marR="0" algn="ctr">
                        <a:lnSpc>
                          <a:spcPct val="107000"/>
                        </a:lnSpc>
                        <a:spcBef>
                          <a:spcPts val="0"/>
                        </a:spcBef>
                        <a:spcAft>
                          <a:spcPts val="0"/>
                        </a:spcAft>
                      </a:pPr>
                      <a:r>
                        <a:rPr lang="en-US" sz="1200" dirty="0">
                          <a:effectLst/>
                        </a:rPr>
                        <a:t>9.2092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 </a:t>
                      </a:r>
                      <a:endParaRPr lang="en-US" sz="1100" dirty="0">
                        <a:effectLst/>
                      </a:endParaRPr>
                    </a:p>
                    <a:p>
                      <a:pPr marL="0" marR="0" algn="ctr">
                        <a:lnSpc>
                          <a:spcPct val="107000"/>
                        </a:lnSpc>
                        <a:spcBef>
                          <a:spcPts val="0"/>
                        </a:spcBef>
                        <a:spcAft>
                          <a:spcPts val="0"/>
                        </a:spcAft>
                      </a:pPr>
                      <a:r>
                        <a:rPr lang="en-US" sz="1200" dirty="0">
                          <a:effectLst/>
                        </a:rPr>
                        <a:t>3.6225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 </a:t>
                      </a:r>
                      <a:endParaRPr lang="en-US" sz="1100" dirty="0">
                        <a:effectLst/>
                      </a:endParaRPr>
                    </a:p>
                    <a:p>
                      <a:pPr marL="0" marR="0" algn="ctr">
                        <a:lnSpc>
                          <a:spcPct val="107000"/>
                        </a:lnSpc>
                        <a:spcBef>
                          <a:spcPts val="0"/>
                        </a:spcBef>
                        <a:spcAft>
                          <a:spcPts val="0"/>
                        </a:spcAft>
                      </a:pPr>
                      <a:r>
                        <a:rPr lang="en-US" sz="1200" dirty="0">
                          <a:effectLst/>
                        </a:rPr>
                        <a:t>12.9225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 </a:t>
                      </a:r>
                      <a:endParaRPr lang="en-US" sz="1100" dirty="0">
                        <a:effectLst/>
                      </a:endParaRPr>
                    </a:p>
                    <a:p>
                      <a:pPr marL="0" marR="0" algn="ctr">
                        <a:lnSpc>
                          <a:spcPct val="107000"/>
                        </a:lnSpc>
                        <a:spcBef>
                          <a:spcPts val="0"/>
                        </a:spcBef>
                        <a:spcAft>
                          <a:spcPts val="0"/>
                        </a:spcAft>
                      </a:pPr>
                      <a:r>
                        <a:rPr lang="en-US" sz="1200" dirty="0">
                          <a:effectLst/>
                        </a:rPr>
                        <a:t>3.545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extLst>
                  <a:ext uri="{0D108BD9-81ED-4DB2-BD59-A6C34878D82A}">
                    <a16:rowId xmlns:a16="http://schemas.microsoft.com/office/drawing/2014/main" val="4035232554"/>
                  </a:ext>
                </a:extLst>
              </a:tr>
              <a:tr h="0">
                <a:tc>
                  <a:txBody>
                    <a:bodyPr/>
                    <a:lstStyle/>
                    <a:p>
                      <a:pPr marL="0" marR="0" algn="ctr">
                        <a:lnSpc>
                          <a:spcPct val="107000"/>
                        </a:lnSpc>
                        <a:spcBef>
                          <a:spcPts val="0"/>
                        </a:spcBef>
                        <a:spcAft>
                          <a:spcPts val="0"/>
                        </a:spcAft>
                      </a:pPr>
                      <a:r>
                        <a:rPr lang="en-US" sz="1200" dirty="0">
                          <a:effectLst/>
                        </a:rPr>
                        <a:t>Allowable deflection mm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 </a:t>
                      </a:r>
                      <a:endParaRPr lang="en-US" sz="1100" dirty="0">
                        <a:effectLst/>
                      </a:endParaRPr>
                    </a:p>
                    <a:p>
                      <a:pPr marL="0" marR="0" algn="ctr">
                        <a:lnSpc>
                          <a:spcPct val="107000"/>
                        </a:lnSpc>
                        <a:spcBef>
                          <a:spcPts val="0"/>
                        </a:spcBef>
                        <a:spcAft>
                          <a:spcPts val="0"/>
                        </a:spcAft>
                      </a:pPr>
                      <a:r>
                        <a:rPr lang="en-US" sz="1200" dirty="0">
                          <a:effectLst/>
                        </a:rPr>
                        <a:t>37.08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 </a:t>
                      </a:r>
                      <a:endParaRPr lang="en-US" sz="1100" dirty="0">
                        <a:effectLst/>
                      </a:endParaRPr>
                    </a:p>
                    <a:p>
                      <a:pPr marL="0" marR="0" algn="ctr">
                        <a:lnSpc>
                          <a:spcPct val="107000"/>
                        </a:lnSpc>
                        <a:spcBef>
                          <a:spcPts val="0"/>
                        </a:spcBef>
                        <a:spcAft>
                          <a:spcPts val="0"/>
                        </a:spcAft>
                      </a:pPr>
                      <a:r>
                        <a:rPr lang="en-US" sz="1200" dirty="0">
                          <a:effectLst/>
                        </a:rPr>
                        <a:t>37.08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 </a:t>
                      </a:r>
                      <a:endParaRPr lang="en-US" sz="1100" dirty="0">
                        <a:effectLst/>
                      </a:endParaRPr>
                    </a:p>
                    <a:p>
                      <a:pPr marL="0" marR="0" algn="ctr">
                        <a:lnSpc>
                          <a:spcPct val="107000"/>
                        </a:lnSpc>
                        <a:spcBef>
                          <a:spcPts val="0"/>
                        </a:spcBef>
                        <a:spcAft>
                          <a:spcPts val="0"/>
                        </a:spcAft>
                      </a:pPr>
                      <a:r>
                        <a:rPr lang="en-US" sz="1200" dirty="0">
                          <a:effectLst/>
                        </a:rPr>
                        <a:t>37.08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 </a:t>
                      </a:r>
                      <a:endParaRPr lang="en-US" sz="1100" dirty="0">
                        <a:effectLst/>
                      </a:endParaRPr>
                    </a:p>
                    <a:p>
                      <a:pPr marL="0" marR="0" algn="ctr">
                        <a:lnSpc>
                          <a:spcPct val="107000"/>
                        </a:lnSpc>
                        <a:spcBef>
                          <a:spcPts val="0"/>
                        </a:spcBef>
                        <a:spcAft>
                          <a:spcPts val="0"/>
                        </a:spcAft>
                      </a:pPr>
                      <a:r>
                        <a:rPr lang="en-US" sz="1200" dirty="0">
                          <a:effectLst/>
                        </a:rPr>
                        <a:t>34.7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 </a:t>
                      </a:r>
                      <a:endParaRPr lang="en-US" sz="1100" dirty="0">
                        <a:effectLst/>
                      </a:endParaRPr>
                    </a:p>
                    <a:p>
                      <a:pPr marL="0" marR="0" algn="ctr">
                        <a:lnSpc>
                          <a:spcPct val="107000"/>
                        </a:lnSpc>
                        <a:spcBef>
                          <a:spcPts val="0"/>
                        </a:spcBef>
                        <a:spcAft>
                          <a:spcPts val="0"/>
                        </a:spcAft>
                      </a:pPr>
                      <a:r>
                        <a:rPr lang="en-US" sz="1200" dirty="0">
                          <a:effectLst/>
                        </a:rPr>
                        <a:t>34.7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pPr>
                      <a:r>
                        <a:rPr lang="en-US" sz="1200" dirty="0">
                          <a:effectLst/>
                        </a:rPr>
                        <a:t> </a:t>
                      </a:r>
                      <a:endParaRPr lang="en-US" sz="1100" dirty="0">
                        <a:effectLst/>
                      </a:endParaRPr>
                    </a:p>
                    <a:p>
                      <a:pPr marL="0" marR="0" algn="ctr">
                        <a:lnSpc>
                          <a:spcPct val="107000"/>
                        </a:lnSpc>
                        <a:spcBef>
                          <a:spcPts val="0"/>
                        </a:spcBef>
                        <a:spcAft>
                          <a:spcPts val="0"/>
                        </a:spcAft>
                      </a:pPr>
                      <a:r>
                        <a:rPr lang="en-US" sz="1200" dirty="0">
                          <a:effectLst/>
                        </a:rPr>
                        <a:t>34.7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extLst>
                  <a:ext uri="{0D108BD9-81ED-4DB2-BD59-A6C34878D82A}">
                    <a16:rowId xmlns:a16="http://schemas.microsoft.com/office/drawing/2014/main" val="2894019234"/>
                  </a:ext>
                </a:extLst>
              </a:tr>
            </a:tbl>
          </a:graphicData>
        </a:graphic>
      </p:graphicFrame>
      <p:sp>
        <p:nvSpPr>
          <p:cNvPr id="8" name="عنصر نائب لرقم الشريحة 10">
            <a:extLst>
              <a:ext uri="{FF2B5EF4-FFF2-40B4-BE49-F238E27FC236}">
                <a16:creationId xmlns:a16="http://schemas.microsoft.com/office/drawing/2014/main" id="{C742FC36-FBF3-45CD-9B4C-8F1DB85A6F7E}"/>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13</a:t>
            </a:fld>
            <a:endParaRPr lang="en-US" sz="1600" dirty="0">
              <a:solidFill>
                <a:schemeClr val="bg1"/>
              </a:solidFill>
            </a:endParaRPr>
          </a:p>
        </p:txBody>
      </p:sp>
    </p:spTree>
    <p:extLst>
      <p:ext uri="{BB962C8B-B14F-4D97-AF65-F5344CB8AC3E}">
        <p14:creationId xmlns:p14="http://schemas.microsoft.com/office/powerpoint/2010/main" val="2846502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461665"/>
          </a:xfrm>
          <a:prstGeom prst="rect">
            <a:avLst/>
          </a:prstGeom>
          <a:noFill/>
        </p:spPr>
        <p:txBody>
          <a:bodyPr wrap="square">
            <a:spAutoFit/>
          </a:bodyPr>
          <a:lstStyle/>
          <a:p>
            <a:r>
              <a:rPr lang="en-US" sz="2400" b="1" dirty="0">
                <a:solidFill>
                  <a:schemeClr val="bg1"/>
                </a:solidFill>
                <a:effectLst/>
                <a:latin typeface="Times New Roman" panose="02020603050405020304" pitchFamily="18" charset="0"/>
                <a:ea typeface="Calibri" panose="020F0502020204030204" pitchFamily="34" charset="0"/>
              </a:rPr>
              <a:t>Design of Slab system.</a:t>
            </a:r>
            <a:endParaRPr lang="en-US" sz="5400" dirty="0">
              <a:solidFill>
                <a:schemeClr val="bg1"/>
              </a:solidFill>
            </a:endParaRPr>
          </a:p>
        </p:txBody>
      </p:sp>
      <p:pic>
        <p:nvPicPr>
          <p:cNvPr id="4" name="صورة 3">
            <a:extLst>
              <a:ext uri="{FF2B5EF4-FFF2-40B4-BE49-F238E27FC236}">
                <a16:creationId xmlns:a16="http://schemas.microsoft.com/office/drawing/2014/main" id="{89A27499-1579-42B1-9C10-1F145B6397BD}"/>
              </a:ext>
            </a:extLst>
          </p:cNvPr>
          <p:cNvPicPr/>
          <p:nvPr/>
        </p:nvPicPr>
        <p:blipFill>
          <a:blip r:embed="rId3"/>
          <a:stretch>
            <a:fillRect/>
          </a:stretch>
        </p:blipFill>
        <p:spPr>
          <a:xfrm>
            <a:off x="2281425" y="1655520"/>
            <a:ext cx="6719020" cy="3359510"/>
          </a:xfrm>
          <a:prstGeom prst="rect">
            <a:avLst/>
          </a:prstGeom>
        </p:spPr>
      </p:pic>
      <p:sp>
        <p:nvSpPr>
          <p:cNvPr id="6" name="مربع نص 5">
            <a:extLst>
              <a:ext uri="{FF2B5EF4-FFF2-40B4-BE49-F238E27FC236}">
                <a16:creationId xmlns:a16="http://schemas.microsoft.com/office/drawing/2014/main" id="{D826BA19-91A6-4A55-84C7-CC16540EA5A2}"/>
              </a:ext>
            </a:extLst>
          </p:cNvPr>
          <p:cNvSpPr txBox="1"/>
          <p:nvPr/>
        </p:nvSpPr>
        <p:spPr>
          <a:xfrm>
            <a:off x="2176316" y="818240"/>
            <a:ext cx="6824129" cy="837280"/>
          </a:xfrm>
          <a:prstGeom prst="rect">
            <a:avLst/>
          </a:prstGeom>
          <a:noFill/>
        </p:spPr>
        <p:txBody>
          <a:bodyPr wrap="square">
            <a:spAutoFit/>
          </a:bodyPr>
          <a:lstStyle/>
          <a:p>
            <a:pPr marL="0" marR="0" algn="just">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The slab of the 25th story will be designed: ρ min = 0.0018 </a:t>
            </a:r>
          </a:p>
          <a:p>
            <a:pPr marL="0" marR="0" algn="just">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As min = 540 mm2 /m</a:t>
            </a: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عنصر نائب لرقم الشريحة 10">
            <a:extLst>
              <a:ext uri="{FF2B5EF4-FFF2-40B4-BE49-F238E27FC236}">
                <a16:creationId xmlns:a16="http://schemas.microsoft.com/office/drawing/2014/main" id="{FA090897-AAB1-497D-B403-91F7ABC052F6}"/>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14</a:t>
            </a:fld>
            <a:endParaRPr lang="en-US" sz="1600" dirty="0">
              <a:solidFill>
                <a:schemeClr val="bg1"/>
              </a:solidFill>
            </a:endParaRPr>
          </a:p>
        </p:txBody>
      </p:sp>
    </p:spTree>
    <p:extLst>
      <p:ext uri="{BB962C8B-B14F-4D97-AF65-F5344CB8AC3E}">
        <p14:creationId xmlns:p14="http://schemas.microsoft.com/office/powerpoint/2010/main" val="462036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461665"/>
          </a:xfrm>
          <a:prstGeom prst="rect">
            <a:avLst/>
          </a:prstGeom>
          <a:noFill/>
        </p:spPr>
        <p:txBody>
          <a:bodyPr wrap="square">
            <a:spAutoFit/>
          </a:bodyPr>
          <a:lstStyle/>
          <a:p>
            <a:r>
              <a:rPr lang="en-US" sz="2400" b="1" dirty="0">
                <a:solidFill>
                  <a:schemeClr val="bg1"/>
                </a:solidFill>
                <a:effectLst/>
                <a:latin typeface="Times New Roman" panose="02020603050405020304" pitchFamily="18" charset="0"/>
                <a:ea typeface="Calibri" panose="020F0502020204030204" pitchFamily="34" charset="0"/>
              </a:rPr>
              <a:t>Design of Slab system.</a:t>
            </a:r>
            <a:endParaRPr lang="en-US" sz="5400" dirty="0">
              <a:solidFill>
                <a:schemeClr val="bg1"/>
              </a:solidFill>
            </a:endParaRPr>
          </a:p>
        </p:txBody>
      </p:sp>
      <p:sp>
        <p:nvSpPr>
          <p:cNvPr id="6" name="مربع نص 5">
            <a:extLst>
              <a:ext uri="{FF2B5EF4-FFF2-40B4-BE49-F238E27FC236}">
                <a16:creationId xmlns:a16="http://schemas.microsoft.com/office/drawing/2014/main" id="{D826BA19-91A6-4A55-84C7-CC16540EA5A2}"/>
              </a:ext>
            </a:extLst>
          </p:cNvPr>
          <p:cNvSpPr txBox="1"/>
          <p:nvPr/>
        </p:nvSpPr>
        <p:spPr>
          <a:xfrm>
            <a:off x="2176316" y="818240"/>
            <a:ext cx="6824129" cy="837280"/>
          </a:xfrm>
          <a:prstGeom prst="rect">
            <a:avLst/>
          </a:prstGeom>
          <a:noFill/>
        </p:spPr>
        <p:txBody>
          <a:bodyPr wrap="square">
            <a:spAutoFit/>
          </a:bodyPr>
          <a:lstStyle/>
          <a:p>
            <a:pPr marL="0" marR="0" algn="just">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The slab of the 25th story will be designed: ρ min = 0.0018 </a:t>
            </a:r>
          </a:p>
          <a:p>
            <a:pPr marL="0" marR="0" algn="just">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As min = 540 mm2 /m</a:t>
            </a: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5" name="صورة 4">
            <a:extLst>
              <a:ext uri="{FF2B5EF4-FFF2-40B4-BE49-F238E27FC236}">
                <a16:creationId xmlns:a16="http://schemas.microsoft.com/office/drawing/2014/main" id="{71876D2B-5EC0-4512-8686-7D53FF3633C3}"/>
              </a:ext>
            </a:extLst>
          </p:cNvPr>
          <p:cNvPicPr/>
          <p:nvPr/>
        </p:nvPicPr>
        <p:blipFill>
          <a:blip r:embed="rId3"/>
          <a:stretch>
            <a:fillRect/>
          </a:stretch>
        </p:blipFill>
        <p:spPr>
          <a:xfrm>
            <a:off x="2281425" y="1808226"/>
            <a:ext cx="6671424" cy="4883962"/>
          </a:xfrm>
          <a:prstGeom prst="rect">
            <a:avLst/>
          </a:prstGeom>
        </p:spPr>
      </p:pic>
      <p:sp>
        <p:nvSpPr>
          <p:cNvPr id="8" name="عنصر نائب لرقم الشريحة 10">
            <a:extLst>
              <a:ext uri="{FF2B5EF4-FFF2-40B4-BE49-F238E27FC236}">
                <a16:creationId xmlns:a16="http://schemas.microsoft.com/office/drawing/2014/main" id="{5FFABFA7-DE74-43AA-8D5C-FFC050313578}"/>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15</a:t>
            </a:fld>
            <a:endParaRPr lang="en-US" sz="1600" dirty="0">
              <a:solidFill>
                <a:schemeClr val="bg1"/>
              </a:solidFill>
            </a:endParaRPr>
          </a:p>
        </p:txBody>
      </p:sp>
    </p:spTree>
    <p:extLst>
      <p:ext uri="{BB962C8B-B14F-4D97-AF65-F5344CB8AC3E}">
        <p14:creationId xmlns:p14="http://schemas.microsoft.com/office/powerpoint/2010/main" val="16037342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461665"/>
          </a:xfrm>
          <a:prstGeom prst="rect">
            <a:avLst/>
          </a:prstGeom>
          <a:noFill/>
        </p:spPr>
        <p:txBody>
          <a:bodyPr wrap="square">
            <a:spAutoFit/>
          </a:bodyPr>
          <a:lstStyle/>
          <a:p>
            <a:r>
              <a:rPr lang="en-US" sz="2400" b="1" dirty="0">
                <a:solidFill>
                  <a:schemeClr val="bg1"/>
                </a:solidFill>
                <a:effectLst/>
                <a:latin typeface="Times New Roman" panose="02020603050405020304" pitchFamily="18" charset="0"/>
                <a:ea typeface="Calibri" panose="020F0502020204030204" pitchFamily="34" charset="0"/>
              </a:rPr>
              <a:t>Design of Slab system.</a:t>
            </a:r>
            <a:endParaRPr lang="en-US" sz="5400" dirty="0">
              <a:solidFill>
                <a:schemeClr val="bg1"/>
              </a:solidFill>
            </a:endParaRPr>
          </a:p>
        </p:txBody>
      </p:sp>
      <p:sp>
        <p:nvSpPr>
          <p:cNvPr id="6" name="مربع نص 5">
            <a:extLst>
              <a:ext uri="{FF2B5EF4-FFF2-40B4-BE49-F238E27FC236}">
                <a16:creationId xmlns:a16="http://schemas.microsoft.com/office/drawing/2014/main" id="{D826BA19-91A6-4A55-84C7-CC16540EA5A2}"/>
              </a:ext>
            </a:extLst>
          </p:cNvPr>
          <p:cNvSpPr txBox="1"/>
          <p:nvPr/>
        </p:nvSpPr>
        <p:spPr>
          <a:xfrm>
            <a:off x="2176316" y="818240"/>
            <a:ext cx="6824129" cy="837280"/>
          </a:xfrm>
          <a:prstGeom prst="rect">
            <a:avLst/>
          </a:prstGeom>
          <a:noFill/>
        </p:spPr>
        <p:txBody>
          <a:bodyPr wrap="square">
            <a:spAutoFit/>
          </a:bodyPr>
          <a:lstStyle/>
          <a:p>
            <a:pPr marL="0" marR="0" algn="just">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The slab of the 25th story will be designed: ρ min = 0.0018 </a:t>
            </a:r>
          </a:p>
          <a:p>
            <a:pPr marL="0" marR="0" algn="just">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As min = 540 mm2 /m</a:t>
            </a: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7" name="صورة 6">
            <a:extLst>
              <a:ext uri="{FF2B5EF4-FFF2-40B4-BE49-F238E27FC236}">
                <a16:creationId xmlns:a16="http://schemas.microsoft.com/office/drawing/2014/main" id="{050B3F79-019C-4C37-9E74-D48C448CDB0E}"/>
              </a:ext>
            </a:extLst>
          </p:cNvPr>
          <p:cNvPicPr/>
          <p:nvPr/>
        </p:nvPicPr>
        <p:blipFill>
          <a:blip r:embed="rId3"/>
          <a:stretch>
            <a:fillRect/>
          </a:stretch>
        </p:blipFill>
        <p:spPr>
          <a:xfrm>
            <a:off x="2246184" y="1797908"/>
            <a:ext cx="6676762" cy="3206804"/>
          </a:xfrm>
          <a:prstGeom prst="rect">
            <a:avLst/>
          </a:prstGeom>
        </p:spPr>
      </p:pic>
      <p:sp>
        <p:nvSpPr>
          <p:cNvPr id="8" name="عنصر نائب لرقم الشريحة 10">
            <a:extLst>
              <a:ext uri="{FF2B5EF4-FFF2-40B4-BE49-F238E27FC236}">
                <a16:creationId xmlns:a16="http://schemas.microsoft.com/office/drawing/2014/main" id="{CDE9595A-B850-4F80-A2FC-FFE0CDD9D00F}"/>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16</a:t>
            </a:fld>
            <a:endParaRPr lang="en-US" sz="1600" dirty="0">
              <a:solidFill>
                <a:schemeClr val="bg1"/>
              </a:solidFill>
            </a:endParaRPr>
          </a:p>
        </p:txBody>
      </p:sp>
    </p:spTree>
    <p:extLst>
      <p:ext uri="{BB962C8B-B14F-4D97-AF65-F5344CB8AC3E}">
        <p14:creationId xmlns:p14="http://schemas.microsoft.com/office/powerpoint/2010/main" val="16679593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461665"/>
          </a:xfrm>
          <a:prstGeom prst="rect">
            <a:avLst/>
          </a:prstGeom>
          <a:noFill/>
        </p:spPr>
        <p:txBody>
          <a:bodyPr wrap="square">
            <a:spAutoFit/>
          </a:bodyPr>
          <a:lstStyle/>
          <a:p>
            <a:r>
              <a:rPr lang="en-US" sz="2400" b="1" dirty="0">
                <a:solidFill>
                  <a:schemeClr val="bg1"/>
                </a:solidFill>
                <a:effectLst/>
                <a:latin typeface="Times New Roman" panose="02020603050405020304" pitchFamily="18" charset="0"/>
                <a:ea typeface="Calibri" panose="020F0502020204030204" pitchFamily="34" charset="0"/>
              </a:rPr>
              <a:t>Design of Slab system.</a:t>
            </a:r>
            <a:endParaRPr lang="en-US" sz="5400" dirty="0">
              <a:solidFill>
                <a:schemeClr val="bg1"/>
              </a:solidFill>
            </a:endParaRPr>
          </a:p>
        </p:txBody>
      </p:sp>
      <p:sp>
        <p:nvSpPr>
          <p:cNvPr id="6" name="مربع نص 5">
            <a:extLst>
              <a:ext uri="{FF2B5EF4-FFF2-40B4-BE49-F238E27FC236}">
                <a16:creationId xmlns:a16="http://schemas.microsoft.com/office/drawing/2014/main" id="{D826BA19-91A6-4A55-84C7-CC16540EA5A2}"/>
              </a:ext>
            </a:extLst>
          </p:cNvPr>
          <p:cNvSpPr txBox="1"/>
          <p:nvPr/>
        </p:nvSpPr>
        <p:spPr>
          <a:xfrm>
            <a:off x="2176316" y="818240"/>
            <a:ext cx="6824129" cy="837280"/>
          </a:xfrm>
          <a:prstGeom prst="rect">
            <a:avLst/>
          </a:prstGeom>
          <a:noFill/>
        </p:spPr>
        <p:txBody>
          <a:bodyPr wrap="square">
            <a:spAutoFit/>
          </a:bodyPr>
          <a:lstStyle/>
          <a:p>
            <a:pPr marL="0" marR="0" algn="just">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The slab of the 25th story will be designed: ρ min = 0.0018 </a:t>
            </a:r>
          </a:p>
          <a:p>
            <a:pPr marL="0" marR="0" algn="just">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As min = 540 mm2 /m</a:t>
            </a: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5" name="صورة 4">
            <a:extLst>
              <a:ext uri="{FF2B5EF4-FFF2-40B4-BE49-F238E27FC236}">
                <a16:creationId xmlns:a16="http://schemas.microsoft.com/office/drawing/2014/main" id="{4A8FD700-2DDB-4C87-AC2C-97E3F4A7E892}"/>
              </a:ext>
            </a:extLst>
          </p:cNvPr>
          <p:cNvPicPr/>
          <p:nvPr/>
        </p:nvPicPr>
        <p:blipFill>
          <a:blip r:embed="rId3"/>
          <a:stretch>
            <a:fillRect/>
          </a:stretch>
        </p:blipFill>
        <p:spPr>
          <a:xfrm>
            <a:off x="2281425" y="1730921"/>
            <a:ext cx="6719020" cy="3305508"/>
          </a:xfrm>
          <a:prstGeom prst="rect">
            <a:avLst/>
          </a:prstGeom>
        </p:spPr>
      </p:pic>
      <p:sp>
        <p:nvSpPr>
          <p:cNvPr id="8" name="عنصر نائب لرقم الشريحة 10">
            <a:extLst>
              <a:ext uri="{FF2B5EF4-FFF2-40B4-BE49-F238E27FC236}">
                <a16:creationId xmlns:a16="http://schemas.microsoft.com/office/drawing/2014/main" id="{F09C108C-56D5-466F-8758-256F89286BB1}"/>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17</a:t>
            </a:fld>
            <a:endParaRPr lang="en-US" sz="1600" dirty="0">
              <a:solidFill>
                <a:schemeClr val="bg1"/>
              </a:solidFill>
            </a:endParaRPr>
          </a:p>
        </p:txBody>
      </p:sp>
    </p:spTree>
    <p:extLst>
      <p:ext uri="{BB962C8B-B14F-4D97-AF65-F5344CB8AC3E}">
        <p14:creationId xmlns:p14="http://schemas.microsoft.com/office/powerpoint/2010/main" val="28052479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461665"/>
          </a:xfrm>
          <a:prstGeom prst="rect">
            <a:avLst/>
          </a:prstGeom>
          <a:noFill/>
        </p:spPr>
        <p:txBody>
          <a:bodyPr wrap="square">
            <a:spAutoFit/>
          </a:bodyPr>
          <a:lstStyle/>
          <a:p>
            <a:r>
              <a:rPr lang="en-US" sz="2400" b="1" dirty="0">
                <a:solidFill>
                  <a:schemeClr val="bg1"/>
                </a:solidFill>
                <a:effectLst/>
                <a:latin typeface="Times New Roman" panose="02020603050405020304" pitchFamily="18" charset="0"/>
                <a:ea typeface="Calibri" panose="020F0502020204030204" pitchFamily="34" charset="0"/>
              </a:rPr>
              <a:t>Design of Slab system.</a:t>
            </a:r>
            <a:endParaRPr lang="en-US" sz="5400" dirty="0">
              <a:solidFill>
                <a:schemeClr val="bg1"/>
              </a:solidFill>
            </a:endParaRPr>
          </a:p>
        </p:txBody>
      </p:sp>
      <p:pic>
        <p:nvPicPr>
          <p:cNvPr id="7" name="Picture 1">
            <a:extLst>
              <a:ext uri="{FF2B5EF4-FFF2-40B4-BE49-F238E27FC236}">
                <a16:creationId xmlns:a16="http://schemas.microsoft.com/office/drawing/2014/main" id="{A6C1579D-78EB-4A20-A930-EBD096BBFF2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586835" y="1580826"/>
            <a:ext cx="2620287" cy="3394660"/>
          </a:xfrm>
          <a:prstGeom prst="rect">
            <a:avLst/>
          </a:prstGeom>
        </p:spPr>
      </p:pic>
      <p:pic>
        <p:nvPicPr>
          <p:cNvPr id="8" name="Picture 1">
            <a:extLst>
              <a:ext uri="{FF2B5EF4-FFF2-40B4-BE49-F238E27FC236}">
                <a16:creationId xmlns:a16="http://schemas.microsoft.com/office/drawing/2014/main" id="{0008E621-EBDA-4E98-B0C7-9C5DD38FF484}"/>
              </a:ext>
            </a:extLst>
          </p:cNvPr>
          <p:cNvPicPr/>
          <p:nvPr/>
        </p:nvPicPr>
        <p:blipFill>
          <a:blip r:embed="rId4"/>
          <a:stretch>
            <a:fillRect/>
          </a:stretch>
        </p:blipFill>
        <p:spPr>
          <a:xfrm>
            <a:off x="5946345" y="1582790"/>
            <a:ext cx="2620287" cy="3394660"/>
          </a:xfrm>
          <a:prstGeom prst="rect">
            <a:avLst/>
          </a:prstGeom>
        </p:spPr>
      </p:pic>
      <p:sp>
        <p:nvSpPr>
          <p:cNvPr id="9" name="مربع نص 8">
            <a:extLst>
              <a:ext uri="{FF2B5EF4-FFF2-40B4-BE49-F238E27FC236}">
                <a16:creationId xmlns:a16="http://schemas.microsoft.com/office/drawing/2014/main" id="{EBC83CAB-C259-43EC-ABDE-D7D54E56768D}"/>
              </a:ext>
            </a:extLst>
          </p:cNvPr>
          <p:cNvSpPr txBox="1"/>
          <p:nvPr/>
        </p:nvSpPr>
        <p:spPr>
          <a:xfrm>
            <a:off x="2279822" y="976185"/>
            <a:ext cx="4584356" cy="369332"/>
          </a:xfrm>
          <a:prstGeom prst="rect">
            <a:avLst/>
          </a:prstGeom>
          <a:noFill/>
        </p:spPr>
        <p:txBody>
          <a:bodyPr wrap="square">
            <a:spAutoFit/>
          </a:bodyPr>
          <a:lstStyle/>
          <a:p>
            <a:pPr marL="285750" indent="-285750">
              <a:buFont typeface="Wingdings" panose="05000000000000000000" pitchFamily="2" charset="2"/>
              <a:buChar char="Ø"/>
            </a:pPr>
            <a:r>
              <a:rPr lang="en-US" sz="1800" dirty="0">
                <a:solidFill>
                  <a:schemeClr val="bg1"/>
                </a:solidFill>
                <a:effectLst/>
                <a:latin typeface="Times New Roman" panose="02020603050405020304" pitchFamily="18" charset="0"/>
                <a:ea typeface="Calibri" panose="020F0502020204030204" pitchFamily="34" charset="0"/>
              </a:rPr>
              <a:t>no need for shear reinforcement.</a:t>
            </a:r>
            <a:endParaRPr lang="en-US" dirty="0">
              <a:solidFill>
                <a:schemeClr val="bg1"/>
              </a:solidFill>
            </a:endParaRPr>
          </a:p>
        </p:txBody>
      </p:sp>
      <p:sp>
        <p:nvSpPr>
          <p:cNvPr id="11" name="عنصر نائب لرقم الشريحة 10">
            <a:extLst>
              <a:ext uri="{FF2B5EF4-FFF2-40B4-BE49-F238E27FC236}">
                <a16:creationId xmlns:a16="http://schemas.microsoft.com/office/drawing/2014/main" id="{8927A17D-F150-4133-BCF9-B20DEB915E7E}"/>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18</a:t>
            </a:fld>
            <a:endParaRPr lang="en-US" sz="1600" dirty="0">
              <a:solidFill>
                <a:schemeClr val="bg1"/>
              </a:solidFill>
            </a:endParaRPr>
          </a:p>
        </p:txBody>
      </p:sp>
    </p:spTree>
    <p:extLst>
      <p:ext uri="{BB962C8B-B14F-4D97-AF65-F5344CB8AC3E}">
        <p14:creationId xmlns:p14="http://schemas.microsoft.com/office/powerpoint/2010/main" val="35408859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19</a:t>
            </a:fld>
            <a:endParaRPr lang="en-US" sz="1600" dirty="0">
              <a:solidFill>
                <a:schemeClr val="bg1"/>
              </a:solidFill>
            </a:endParaRPr>
          </a:p>
        </p:txBody>
      </p:sp>
      <p:sp>
        <p:nvSpPr>
          <p:cNvPr id="4" name="مربع نص 3">
            <a:extLst>
              <a:ext uri="{FF2B5EF4-FFF2-40B4-BE49-F238E27FC236}">
                <a16:creationId xmlns:a16="http://schemas.microsoft.com/office/drawing/2014/main" id="{6D223786-AF18-4156-92E2-9646B03E0193}"/>
              </a:ext>
            </a:extLst>
          </p:cNvPr>
          <p:cNvSpPr txBox="1"/>
          <p:nvPr/>
        </p:nvSpPr>
        <p:spPr>
          <a:xfrm>
            <a:off x="2191869" y="905026"/>
            <a:ext cx="3296361" cy="523220"/>
          </a:xfrm>
          <a:prstGeom prst="rect">
            <a:avLst/>
          </a:prstGeom>
          <a:noFill/>
        </p:spPr>
        <p:txBody>
          <a:bodyPr wrap="square" rtlCol="0">
            <a:spAutoFit/>
          </a:bodyPr>
          <a:lstStyle/>
          <a:p>
            <a:pPr marL="457200" indent="-457200">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Special frames </a:t>
            </a:r>
          </a:p>
        </p:txBody>
      </p:sp>
      <p:sp>
        <p:nvSpPr>
          <p:cNvPr id="10" name="مربع نص 9">
            <a:extLst>
              <a:ext uri="{FF2B5EF4-FFF2-40B4-BE49-F238E27FC236}">
                <a16:creationId xmlns:a16="http://schemas.microsoft.com/office/drawing/2014/main" id="{D3E8C0A1-73B8-4118-BD0E-6097F52C9C32}"/>
              </a:ext>
            </a:extLst>
          </p:cNvPr>
          <p:cNvSpPr txBox="1"/>
          <p:nvPr/>
        </p:nvSpPr>
        <p:spPr>
          <a:xfrm>
            <a:off x="2257486" y="1808225"/>
            <a:ext cx="6587783" cy="1722651"/>
          </a:xfrm>
          <a:prstGeom prst="rect">
            <a:avLst/>
          </a:prstGeom>
          <a:noFill/>
        </p:spPr>
        <p:txBody>
          <a:bodyPr wrap="square">
            <a:spAutoFit/>
          </a:bodyPr>
          <a:lstStyle/>
          <a:p>
            <a:pPr marL="0" marR="0" algn="just">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The frames on the ETABS were defined as special frames (that is, pressure steel is added at the edges of the beam and the stirrups are thickened at the edges of the beam according to the instructions of the ACI318-19), so the reinforcement given is the full reinforcement of the special frames.</a:t>
            </a: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94726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76015" y="147148"/>
            <a:ext cx="8246070" cy="763525"/>
          </a:xfrm>
        </p:spPr>
        <p:txBody>
          <a:bodyPr>
            <a:normAutofit fontScale="90000"/>
          </a:bodyPr>
          <a:lstStyle/>
          <a:p>
            <a:r>
              <a:rPr lang="en-US" sz="7300" dirty="0">
                <a:latin typeface="Times New Roman" panose="02020603050405020304" pitchFamily="18" charset="0"/>
                <a:cs typeface="Times New Roman" panose="02020603050405020304" pitchFamily="18" charset="0"/>
              </a:rPr>
              <a:t>O</a:t>
            </a:r>
            <a:r>
              <a:rPr lang="en-US" sz="4400" dirty="0">
                <a:latin typeface="Times New Roman" panose="02020603050405020304" pitchFamily="18" charset="0"/>
                <a:cs typeface="Times New Roman" panose="02020603050405020304" pitchFamily="18" charset="0"/>
              </a:rPr>
              <a:t>utline. </a:t>
            </a:r>
          </a:p>
        </p:txBody>
      </p:sp>
      <p:cxnSp>
        <p:nvCxnSpPr>
          <p:cNvPr id="10" name="Google Shape;193;p32">
            <a:extLst>
              <a:ext uri="{FF2B5EF4-FFF2-40B4-BE49-F238E27FC236}">
                <a16:creationId xmlns:a16="http://schemas.microsoft.com/office/drawing/2014/main" id="{52F5C841-3CF5-4AD9-B3DA-D5276843670A}"/>
              </a:ext>
            </a:extLst>
          </p:cNvPr>
          <p:cNvCxnSpPr>
            <a:cxnSpLocks/>
          </p:cNvCxnSpPr>
          <p:nvPr/>
        </p:nvCxnSpPr>
        <p:spPr>
          <a:xfrm>
            <a:off x="2223074" y="1736854"/>
            <a:ext cx="2631989" cy="0"/>
          </a:xfrm>
          <a:prstGeom prst="straightConnector1">
            <a:avLst/>
          </a:prstGeom>
          <a:noFill/>
          <a:ln w="9525" cap="flat" cmpd="sng">
            <a:solidFill>
              <a:schemeClr val="dk1"/>
            </a:solidFill>
            <a:prstDash val="solid"/>
            <a:round/>
            <a:headEnd type="none" w="med" len="med"/>
            <a:tailEnd type="none" w="med" len="med"/>
          </a:ln>
        </p:spPr>
      </p:cxnSp>
      <p:sp>
        <p:nvSpPr>
          <p:cNvPr id="12" name="مربع نص 11">
            <a:extLst>
              <a:ext uri="{FF2B5EF4-FFF2-40B4-BE49-F238E27FC236}">
                <a16:creationId xmlns:a16="http://schemas.microsoft.com/office/drawing/2014/main" id="{49FF814E-88FA-4514-9F81-E5530F187D58}"/>
              </a:ext>
            </a:extLst>
          </p:cNvPr>
          <p:cNvSpPr txBox="1"/>
          <p:nvPr/>
        </p:nvSpPr>
        <p:spPr>
          <a:xfrm>
            <a:off x="1026375" y="1287715"/>
            <a:ext cx="4584356" cy="468077"/>
          </a:xfrm>
          <a:prstGeom prst="rect">
            <a:avLst/>
          </a:prstGeom>
          <a:noFill/>
        </p:spPr>
        <p:txBody>
          <a:bodyPr wrap="square">
            <a:spAutoFit/>
          </a:bodyPr>
          <a:lstStyle/>
          <a:p>
            <a:pPr marL="228600" marR="0" algn="r" rtl="1">
              <a:lnSpc>
                <a:spcPct val="107000"/>
              </a:lnSpc>
              <a:spcBef>
                <a:spcPts val="0"/>
              </a:spcBef>
              <a:spcAft>
                <a:spcPts val="800"/>
              </a:spcAft>
            </a:pPr>
            <a:r>
              <a:rPr lang="en-US" sz="2400" b="1" dirty="0">
                <a:solidFill>
                  <a:schemeClr val="bg1"/>
                </a:solidFill>
                <a:latin typeface="Times New Roman" panose="02020603050405020304" pitchFamily="18" charset="0"/>
                <a:ea typeface="Calibri" panose="020F0502020204030204" pitchFamily="34" charset="0"/>
                <a:cs typeface="Arial" panose="020B0604020202020204" pitchFamily="34" charset="0"/>
              </a:rPr>
              <a:t>Design final dimensions</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4" name="مربع نص 13">
            <a:extLst>
              <a:ext uri="{FF2B5EF4-FFF2-40B4-BE49-F238E27FC236}">
                <a16:creationId xmlns:a16="http://schemas.microsoft.com/office/drawing/2014/main" id="{0965BD71-641F-4D34-AD05-3466FCCFB7DB}"/>
              </a:ext>
            </a:extLst>
          </p:cNvPr>
          <p:cNvSpPr txBox="1"/>
          <p:nvPr/>
        </p:nvSpPr>
        <p:spPr>
          <a:xfrm>
            <a:off x="10527" y="2739986"/>
            <a:ext cx="5263978" cy="468077"/>
          </a:xfrm>
          <a:prstGeom prst="rect">
            <a:avLst/>
          </a:prstGeom>
          <a:noFill/>
        </p:spPr>
        <p:txBody>
          <a:bodyPr wrap="square">
            <a:spAutoFit/>
          </a:bodyPr>
          <a:lstStyle/>
          <a:p>
            <a:pPr marL="228600" marR="0" algn="r" rtl="1">
              <a:lnSpc>
                <a:spcPct val="107000"/>
              </a:lnSpc>
              <a:spcBef>
                <a:spcPts val="0"/>
              </a:spcBef>
              <a:spcAft>
                <a:spcPts val="800"/>
              </a:spcAft>
            </a:pPr>
            <a:r>
              <a:rPr lang="en-US" sz="2400" b="1" dirty="0">
                <a:solidFill>
                  <a:schemeClr val="bg1"/>
                </a:solidFill>
                <a:latin typeface="Times New Roman" panose="02020603050405020304" pitchFamily="18" charset="0"/>
                <a:ea typeface="Calibri" panose="020F0502020204030204" pitchFamily="34" charset="0"/>
                <a:cs typeface="Arial" panose="020B0604020202020204" pitchFamily="34" charset="0"/>
              </a:rPr>
              <a:t>Design of slab system</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cxnSp>
        <p:nvCxnSpPr>
          <p:cNvPr id="15" name="Google Shape;193;p32">
            <a:extLst>
              <a:ext uri="{FF2B5EF4-FFF2-40B4-BE49-F238E27FC236}">
                <a16:creationId xmlns:a16="http://schemas.microsoft.com/office/drawing/2014/main" id="{824509BB-6B7D-41D6-BBF6-CEE0F392B55A}"/>
              </a:ext>
            </a:extLst>
          </p:cNvPr>
          <p:cNvCxnSpPr>
            <a:cxnSpLocks/>
          </p:cNvCxnSpPr>
          <p:nvPr/>
        </p:nvCxnSpPr>
        <p:spPr>
          <a:xfrm>
            <a:off x="2223074" y="3182570"/>
            <a:ext cx="2631989" cy="0"/>
          </a:xfrm>
          <a:prstGeom prst="straightConnector1">
            <a:avLst/>
          </a:prstGeom>
          <a:noFill/>
          <a:ln w="9525" cap="flat" cmpd="sng">
            <a:solidFill>
              <a:schemeClr val="dk1"/>
            </a:solidFill>
            <a:prstDash val="solid"/>
            <a:round/>
            <a:headEnd type="none" w="med" len="med"/>
            <a:tailEnd type="none" w="med" len="med"/>
          </a:ln>
        </p:spPr>
      </p:cxnSp>
      <p:cxnSp>
        <p:nvCxnSpPr>
          <p:cNvPr id="16" name="Google Shape;193;p32">
            <a:extLst>
              <a:ext uri="{FF2B5EF4-FFF2-40B4-BE49-F238E27FC236}">
                <a16:creationId xmlns:a16="http://schemas.microsoft.com/office/drawing/2014/main" id="{D2FCA6AA-D242-460C-8B1C-E08CF454356B}"/>
              </a:ext>
            </a:extLst>
          </p:cNvPr>
          <p:cNvCxnSpPr>
            <a:cxnSpLocks/>
          </p:cNvCxnSpPr>
          <p:nvPr/>
        </p:nvCxnSpPr>
        <p:spPr>
          <a:xfrm>
            <a:off x="5396545" y="2419045"/>
            <a:ext cx="2290575" cy="0"/>
          </a:xfrm>
          <a:prstGeom prst="straightConnector1">
            <a:avLst/>
          </a:prstGeom>
          <a:noFill/>
          <a:ln w="9525" cap="flat" cmpd="sng">
            <a:solidFill>
              <a:schemeClr val="dk1"/>
            </a:solidFill>
            <a:prstDash val="solid"/>
            <a:round/>
            <a:headEnd type="none" w="med" len="med"/>
            <a:tailEnd type="none" w="med" len="med"/>
          </a:ln>
        </p:spPr>
      </p:cxnSp>
      <p:cxnSp>
        <p:nvCxnSpPr>
          <p:cNvPr id="17" name="Google Shape;193;p32">
            <a:extLst>
              <a:ext uri="{FF2B5EF4-FFF2-40B4-BE49-F238E27FC236}">
                <a16:creationId xmlns:a16="http://schemas.microsoft.com/office/drawing/2014/main" id="{7C251D2B-AB23-4B43-9095-B0FDC0533A51}"/>
              </a:ext>
            </a:extLst>
          </p:cNvPr>
          <p:cNvCxnSpPr>
            <a:cxnSpLocks/>
          </p:cNvCxnSpPr>
          <p:nvPr/>
        </p:nvCxnSpPr>
        <p:spPr>
          <a:xfrm>
            <a:off x="5396545" y="3775956"/>
            <a:ext cx="2443280" cy="16916"/>
          </a:xfrm>
          <a:prstGeom prst="straightConnector1">
            <a:avLst/>
          </a:prstGeom>
          <a:noFill/>
          <a:ln w="9525" cap="flat" cmpd="sng">
            <a:solidFill>
              <a:schemeClr val="dk1"/>
            </a:solidFill>
            <a:prstDash val="solid"/>
            <a:round/>
            <a:headEnd type="none" w="med" len="med"/>
            <a:tailEnd type="none" w="med" len="med"/>
          </a:ln>
        </p:spPr>
      </p:cxnSp>
      <p:sp>
        <p:nvSpPr>
          <p:cNvPr id="30" name="مربع نص 29">
            <a:extLst>
              <a:ext uri="{FF2B5EF4-FFF2-40B4-BE49-F238E27FC236}">
                <a16:creationId xmlns:a16="http://schemas.microsoft.com/office/drawing/2014/main" id="{53488791-5983-4CC5-9B0E-54A35B044676}"/>
              </a:ext>
            </a:extLst>
          </p:cNvPr>
          <p:cNvSpPr txBox="1"/>
          <p:nvPr/>
        </p:nvSpPr>
        <p:spPr>
          <a:xfrm>
            <a:off x="2439159" y="1940616"/>
            <a:ext cx="5436972" cy="468077"/>
          </a:xfrm>
          <a:prstGeom prst="rect">
            <a:avLst/>
          </a:prstGeom>
          <a:noFill/>
        </p:spPr>
        <p:txBody>
          <a:bodyPr wrap="square">
            <a:spAutoFit/>
          </a:bodyPr>
          <a:lstStyle/>
          <a:p>
            <a:pPr marL="228600" marR="0" algn="r" rtl="1">
              <a:lnSpc>
                <a:spcPct val="107000"/>
              </a:lnSpc>
              <a:spcBef>
                <a:spcPts val="0"/>
              </a:spcBef>
              <a:spcAft>
                <a:spcPts val="800"/>
              </a:spcAft>
            </a:pPr>
            <a:r>
              <a:rPr lang="en-US" sz="2400" b="1" dirty="0">
                <a:solidFill>
                  <a:schemeClr val="bg1"/>
                </a:solidFill>
                <a:latin typeface="Times New Roman" panose="02020603050405020304" pitchFamily="18" charset="0"/>
                <a:ea typeface="Calibri" panose="020F0502020204030204" pitchFamily="34" charset="0"/>
                <a:cs typeface="Arial" panose="020B0604020202020204" pitchFamily="34" charset="0"/>
              </a:rPr>
              <a:t>Design of frames</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مربع نص 31">
            <a:extLst>
              <a:ext uri="{FF2B5EF4-FFF2-40B4-BE49-F238E27FC236}">
                <a16:creationId xmlns:a16="http://schemas.microsoft.com/office/drawing/2014/main" id="{69C3A501-7E5C-4B62-9237-639DD87AB7FA}"/>
              </a:ext>
            </a:extLst>
          </p:cNvPr>
          <p:cNvSpPr txBox="1"/>
          <p:nvPr/>
        </p:nvSpPr>
        <p:spPr>
          <a:xfrm>
            <a:off x="2892245" y="3316337"/>
            <a:ext cx="5436972" cy="468077"/>
          </a:xfrm>
          <a:prstGeom prst="rect">
            <a:avLst/>
          </a:prstGeom>
          <a:noFill/>
        </p:spPr>
        <p:txBody>
          <a:bodyPr wrap="square">
            <a:spAutoFit/>
          </a:bodyPr>
          <a:lstStyle/>
          <a:p>
            <a:pPr marL="228600" marR="0" algn="r" rtl="1">
              <a:lnSpc>
                <a:spcPct val="107000"/>
              </a:lnSpc>
              <a:spcBef>
                <a:spcPts val="0"/>
              </a:spcBef>
              <a:spcAft>
                <a:spcPts val="800"/>
              </a:spcAft>
            </a:pPr>
            <a:r>
              <a:rPr lang="en-US" sz="2400" b="1" dirty="0">
                <a:solidFill>
                  <a:schemeClr val="bg1"/>
                </a:solidFill>
                <a:latin typeface="Times New Roman" panose="02020603050405020304" pitchFamily="18" charset="0"/>
                <a:ea typeface="Calibri" panose="020F0502020204030204" pitchFamily="34" charset="0"/>
                <a:cs typeface="Arial" panose="020B0604020202020204" pitchFamily="34" charset="0"/>
              </a:rPr>
              <a:t>Design of shear wall</a:t>
            </a:r>
            <a:endParaRPr lang="en-US" sz="2400"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5" name="عنصر نائب لرقم الشريحة 10">
            <a:extLst>
              <a:ext uri="{FF2B5EF4-FFF2-40B4-BE49-F238E27FC236}">
                <a16:creationId xmlns:a16="http://schemas.microsoft.com/office/drawing/2014/main" id="{E8941192-9359-4F17-86ED-482055F5DF56}"/>
              </a:ext>
            </a:extLst>
          </p:cNvPr>
          <p:cNvSpPr txBox="1">
            <a:spLocks/>
          </p:cNvSpPr>
          <p:nvPr/>
        </p:nvSpPr>
        <p:spPr>
          <a:xfrm>
            <a:off x="104353" y="4767263"/>
            <a:ext cx="30541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2</a:t>
            </a:fld>
            <a:endParaRPr lang="en-US" sz="1600" dirty="0">
              <a:solidFill>
                <a:schemeClr val="bg1"/>
              </a:solidFill>
            </a:endParaRPr>
          </a:p>
        </p:txBody>
      </p:sp>
    </p:spTree>
    <p:extLst>
      <p:ext uri="{BB962C8B-B14F-4D97-AF65-F5344CB8AC3E}">
        <p14:creationId xmlns:p14="http://schemas.microsoft.com/office/powerpoint/2010/main" val="4103309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20</a:t>
            </a:fld>
            <a:endParaRPr lang="en-US" sz="1600" dirty="0">
              <a:solidFill>
                <a:schemeClr val="bg1"/>
              </a:solidFill>
            </a:endParaRPr>
          </a:p>
        </p:txBody>
      </p:sp>
      <p:pic>
        <p:nvPicPr>
          <p:cNvPr id="8" name="صورة 7">
            <a:extLst>
              <a:ext uri="{FF2B5EF4-FFF2-40B4-BE49-F238E27FC236}">
                <a16:creationId xmlns:a16="http://schemas.microsoft.com/office/drawing/2014/main" id="{AF8EB3EF-1AC3-45FC-96B1-7AA25DA20033}"/>
              </a:ext>
            </a:extLst>
          </p:cNvPr>
          <p:cNvPicPr/>
          <p:nvPr/>
        </p:nvPicPr>
        <p:blipFill>
          <a:blip r:embed="rId3">
            <a:extLst>
              <a:ext uri="{28A0092B-C50C-407E-A947-70E740481C1C}">
                <a14:useLocalDpi xmlns:a14="http://schemas.microsoft.com/office/drawing/2010/main" val="0"/>
              </a:ext>
            </a:extLst>
          </a:blip>
          <a:stretch>
            <a:fillRect/>
          </a:stretch>
        </p:blipFill>
        <p:spPr>
          <a:xfrm>
            <a:off x="5417309" y="2266340"/>
            <a:ext cx="3212365" cy="2595985"/>
          </a:xfrm>
          <a:prstGeom prst="rect">
            <a:avLst/>
          </a:prstGeom>
        </p:spPr>
      </p:pic>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beam.</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ربع نص 8">
            <a:extLst>
              <a:ext uri="{FF2B5EF4-FFF2-40B4-BE49-F238E27FC236}">
                <a16:creationId xmlns:a16="http://schemas.microsoft.com/office/drawing/2014/main" id="{B027C636-0224-434F-BADC-76E8F73DF924}"/>
              </a:ext>
            </a:extLst>
          </p:cNvPr>
          <p:cNvSpPr txBox="1"/>
          <p:nvPr/>
        </p:nvSpPr>
        <p:spPr>
          <a:xfrm>
            <a:off x="2434130" y="1411676"/>
            <a:ext cx="4589362" cy="374077"/>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Ø"/>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Interior beam. </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مربع نص 10">
            <a:extLst>
              <a:ext uri="{FF2B5EF4-FFF2-40B4-BE49-F238E27FC236}">
                <a16:creationId xmlns:a16="http://schemas.microsoft.com/office/drawing/2014/main" id="{5F1474ED-0E27-4EAA-B9CB-2112B729A2E3}"/>
              </a:ext>
            </a:extLst>
          </p:cNvPr>
          <p:cNvSpPr txBox="1"/>
          <p:nvPr/>
        </p:nvSpPr>
        <p:spPr>
          <a:xfrm>
            <a:off x="2128720" y="1847476"/>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shear and torsion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38699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21</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shear and torsion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ربع نص 8">
            <a:extLst>
              <a:ext uri="{FF2B5EF4-FFF2-40B4-BE49-F238E27FC236}">
                <a16:creationId xmlns:a16="http://schemas.microsoft.com/office/drawing/2014/main" id="{B027C636-0224-434F-BADC-76E8F73DF924}"/>
              </a:ext>
            </a:extLst>
          </p:cNvPr>
          <p:cNvSpPr txBox="1"/>
          <p:nvPr/>
        </p:nvSpPr>
        <p:spPr>
          <a:xfrm>
            <a:off x="2586530" y="2987606"/>
            <a:ext cx="4589362" cy="374077"/>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Ø"/>
            </a:pPr>
            <a:r>
              <a:rPr lang="en-US" b="1" dirty="0">
                <a:solidFill>
                  <a:schemeClr val="bg1"/>
                </a:solidFill>
                <a:latin typeface="Times New Roman" panose="02020603050405020304" pitchFamily="18" charset="0"/>
                <a:ea typeface="Calibri" panose="020F0502020204030204" pitchFamily="34" charset="0"/>
                <a:cs typeface="Arial" panose="020B0604020202020204" pitchFamily="34" charset="0"/>
              </a:rPr>
              <a:t>AV/S</a:t>
            </a: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4" name="صورة 3">
            <a:extLst>
              <a:ext uri="{FF2B5EF4-FFF2-40B4-BE49-F238E27FC236}">
                <a16:creationId xmlns:a16="http://schemas.microsoft.com/office/drawing/2014/main" id="{86DFBDF5-3878-4587-A82F-CE06CB5D39A1}"/>
              </a:ext>
            </a:extLst>
          </p:cNvPr>
          <p:cNvPicPr>
            <a:picLocks noChangeAspect="1"/>
          </p:cNvPicPr>
          <p:nvPr/>
        </p:nvPicPr>
        <p:blipFill>
          <a:blip r:embed="rId3"/>
          <a:stretch>
            <a:fillRect/>
          </a:stretch>
        </p:blipFill>
        <p:spPr>
          <a:xfrm>
            <a:off x="2402856" y="1806911"/>
            <a:ext cx="6413610" cy="1028844"/>
          </a:xfrm>
          <a:prstGeom prst="rect">
            <a:avLst/>
          </a:prstGeom>
        </p:spPr>
      </p:pic>
      <p:graphicFrame>
        <p:nvGraphicFramePr>
          <p:cNvPr id="5" name="جدول 9">
            <a:extLst>
              <a:ext uri="{FF2B5EF4-FFF2-40B4-BE49-F238E27FC236}">
                <a16:creationId xmlns:a16="http://schemas.microsoft.com/office/drawing/2014/main" id="{1279FAFF-EA60-4E49-8B65-7CFC604423FA}"/>
              </a:ext>
            </a:extLst>
          </p:cNvPr>
          <p:cNvGraphicFramePr>
            <a:graphicFrameLocks noGrp="1"/>
          </p:cNvGraphicFramePr>
          <p:nvPr>
            <p:extLst>
              <p:ext uri="{D42A27DB-BD31-4B8C-83A1-F6EECF244321}">
                <p14:modId xmlns:p14="http://schemas.microsoft.com/office/powerpoint/2010/main" val="192462617"/>
              </p:ext>
            </p:extLst>
          </p:nvPr>
        </p:nvGraphicFramePr>
        <p:xfrm>
          <a:off x="2402858" y="3507656"/>
          <a:ext cx="6413608" cy="914400"/>
        </p:xfrm>
        <a:graphic>
          <a:graphicData uri="http://schemas.openxmlformats.org/drawingml/2006/table">
            <a:tbl>
              <a:tblPr firstRow="1" bandRow="1">
                <a:tableStyleId>{5C22544A-7EE6-4342-B048-85BDC9FD1C3A}</a:tableStyleId>
              </a:tblPr>
              <a:tblGrid>
                <a:gridCol w="3206804">
                  <a:extLst>
                    <a:ext uri="{9D8B030D-6E8A-4147-A177-3AD203B41FA5}">
                      <a16:colId xmlns:a16="http://schemas.microsoft.com/office/drawing/2014/main" val="1653939524"/>
                    </a:ext>
                  </a:extLst>
                </a:gridCol>
                <a:gridCol w="3206804">
                  <a:extLst>
                    <a:ext uri="{9D8B030D-6E8A-4147-A177-3AD203B41FA5}">
                      <a16:colId xmlns:a16="http://schemas.microsoft.com/office/drawing/2014/main" val="3784919237"/>
                    </a:ext>
                  </a:extLst>
                </a:gridCol>
              </a:tblGrid>
              <a:tr h="370840">
                <a:tc>
                  <a:txBody>
                    <a:bodyPr/>
                    <a:lstStyle/>
                    <a:p>
                      <a:pPr algn="ctr"/>
                      <a:r>
                        <a:rPr lang="en-US" sz="2400" dirty="0">
                          <a:solidFill>
                            <a:schemeClr val="bg1"/>
                          </a:solidFill>
                          <a:latin typeface="Times New Roman" panose="02020603050405020304" pitchFamily="18" charset="0"/>
                          <a:cs typeface="Times New Roman" panose="02020603050405020304" pitchFamily="18" charset="0"/>
                        </a:rPr>
                        <a:t>Manual </a:t>
                      </a:r>
                    </a:p>
                  </a:txBody>
                  <a:tcPr>
                    <a:solidFill>
                      <a:schemeClr val="bg1">
                        <a:lumMod val="50000"/>
                      </a:schemeClr>
                    </a:solidFill>
                  </a:tcPr>
                </a:tc>
                <a:tc>
                  <a:txBody>
                    <a:bodyPr/>
                    <a:lstStyle/>
                    <a:p>
                      <a:pPr algn="ctr"/>
                      <a:r>
                        <a:rPr lang="en-US" sz="2400" dirty="0">
                          <a:solidFill>
                            <a:schemeClr val="bg1"/>
                          </a:solidFill>
                          <a:latin typeface="Times New Roman" panose="02020603050405020304" pitchFamily="18" charset="0"/>
                          <a:cs typeface="Times New Roman" panose="02020603050405020304" pitchFamily="18" charset="0"/>
                        </a:rPr>
                        <a:t>Etabs </a:t>
                      </a:r>
                    </a:p>
                  </a:txBody>
                  <a:tcPr>
                    <a:solidFill>
                      <a:schemeClr val="bg1">
                        <a:lumMod val="50000"/>
                      </a:schemeClr>
                    </a:solidFill>
                  </a:tcPr>
                </a:tc>
                <a:extLst>
                  <a:ext uri="{0D108BD9-81ED-4DB2-BD59-A6C34878D82A}">
                    <a16:rowId xmlns:a16="http://schemas.microsoft.com/office/drawing/2014/main" val="1303576382"/>
                  </a:ext>
                </a:extLst>
              </a:tr>
              <a:tr h="370840">
                <a:tc>
                  <a:txBody>
                    <a:bodyPr/>
                    <a:lstStyle/>
                    <a:p>
                      <a:pPr algn="ctr"/>
                      <a:r>
                        <a:rPr lang="en-US" sz="2400" dirty="0">
                          <a:solidFill>
                            <a:schemeClr val="bg1"/>
                          </a:solidFill>
                          <a:latin typeface="Times New Roman" panose="02020603050405020304" pitchFamily="18" charset="0"/>
                          <a:cs typeface="Times New Roman" panose="02020603050405020304" pitchFamily="18" charset="0"/>
                        </a:rPr>
                        <a:t>0.4 </a:t>
                      </a:r>
                      <a:r>
                        <a:rPr lang="en-US" sz="1800" kern="1200" dirty="0">
                          <a:solidFill>
                            <a:schemeClr val="bg1"/>
                          </a:solidFill>
                          <a:effectLst/>
                          <a:latin typeface="+mn-lt"/>
                          <a:ea typeface="+mn-ea"/>
                          <a:cs typeface="+mn-cs"/>
                        </a:rPr>
                        <a:t>mm2 /mm </a:t>
                      </a:r>
                      <a:endParaRPr lang="en-US" sz="2400" dirty="0">
                        <a:solidFill>
                          <a:schemeClr val="bg1"/>
                        </a:solidFill>
                        <a:latin typeface="Times New Roman" panose="02020603050405020304" pitchFamily="18" charset="0"/>
                        <a:cs typeface="Times New Roman" panose="02020603050405020304" pitchFamily="18" charset="0"/>
                      </a:endParaRPr>
                    </a:p>
                  </a:txBody>
                  <a:tcPr>
                    <a:solidFill>
                      <a:schemeClr val="bg1">
                        <a:lumMod val="50000"/>
                      </a:schemeClr>
                    </a:solidFill>
                  </a:tcPr>
                </a:tc>
                <a:tc>
                  <a:txBody>
                    <a:bodyPr/>
                    <a:lstStyle/>
                    <a:p>
                      <a:pPr algn="ctr"/>
                      <a:r>
                        <a:rPr lang="en-US" sz="2400" dirty="0">
                          <a:solidFill>
                            <a:schemeClr val="bg1"/>
                          </a:solidFill>
                          <a:latin typeface="Times New Roman" panose="02020603050405020304" pitchFamily="18" charset="0"/>
                          <a:cs typeface="Times New Roman" panose="02020603050405020304" pitchFamily="18" charset="0"/>
                        </a:rPr>
                        <a:t>0.63</a:t>
                      </a:r>
                      <a:r>
                        <a:rPr lang="en-US" sz="1800" kern="1200" dirty="0">
                          <a:solidFill>
                            <a:schemeClr val="bg1"/>
                          </a:solidFill>
                          <a:effectLst/>
                          <a:latin typeface="+mn-lt"/>
                          <a:ea typeface="+mn-ea"/>
                          <a:cs typeface="+mn-cs"/>
                        </a:rPr>
                        <a:t>mm2 /mm </a:t>
                      </a:r>
                      <a:endParaRPr lang="en-US" sz="2400" dirty="0">
                        <a:solidFill>
                          <a:schemeClr val="bg1"/>
                        </a:solidFill>
                        <a:latin typeface="Times New Roman" panose="02020603050405020304" pitchFamily="18" charset="0"/>
                        <a:cs typeface="Times New Roman" panose="02020603050405020304" pitchFamily="18" charset="0"/>
                      </a:endParaRPr>
                    </a:p>
                  </a:txBody>
                  <a:tcPr>
                    <a:solidFill>
                      <a:schemeClr val="bg1">
                        <a:lumMod val="50000"/>
                      </a:schemeClr>
                    </a:solidFill>
                  </a:tcPr>
                </a:tc>
                <a:extLst>
                  <a:ext uri="{0D108BD9-81ED-4DB2-BD59-A6C34878D82A}">
                    <a16:rowId xmlns:a16="http://schemas.microsoft.com/office/drawing/2014/main" val="3362030535"/>
                  </a:ext>
                </a:extLst>
              </a:tr>
            </a:tbl>
          </a:graphicData>
        </a:graphic>
      </p:graphicFrame>
      <p:sp>
        <p:nvSpPr>
          <p:cNvPr id="10" name="مربع نص 9">
            <a:extLst>
              <a:ext uri="{FF2B5EF4-FFF2-40B4-BE49-F238E27FC236}">
                <a16:creationId xmlns:a16="http://schemas.microsoft.com/office/drawing/2014/main" id="{9274513A-47F3-4154-938A-DF4298271A94}"/>
              </a:ext>
            </a:extLst>
          </p:cNvPr>
          <p:cNvSpPr txBox="1"/>
          <p:nvPr/>
        </p:nvSpPr>
        <p:spPr>
          <a:xfrm>
            <a:off x="2586530" y="1349453"/>
            <a:ext cx="4589362" cy="374077"/>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Ø"/>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Interior beam. </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498944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22</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shear and torsion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ربع نص 8">
            <a:extLst>
              <a:ext uri="{FF2B5EF4-FFF2-40B4-BE49-F238E27FC236}">
                <a16:creationId xmlns:a16="http://schemas.microsoft.com/office/drawing/2014/main" id="{B027C636-0224-434F-BADC-76E8F73DF924}"/>
              </a:ext>
            </a:extLst>
          </p:cNvPr>
          <p:cNvSpPr txBox="1"/>
          <p:nvPr/>
        </p:nvSpPr>
        <p:spPr>
          <a:xfrm>
            <a:off x="2434130" y="1411676"/>
            <a:ext cx="4589362" cy="374077"/>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Ø"/>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Interior beam. </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8" name="مربع نص 7">
            <a:extLst>
              <a:ext uri="{FF2B5EF4-FFF2-40B4-BE49-F238E27FC236}">
                <a16:creationId xmlns:a16="http://schemas.microsoft.com/office/drawing/2014/main" id="{14976F42-9A9F-4893-890A-27CA9B8C3DFC}"/>
              </a:ext>
            </a:extLst>
          </p:cNvPr>
          <p:cNvSpPr txBox="1"/>
          <p:nvPr/>
        </p:nvSpPr>
        <p:spPr>
          <a:xfrm>
            <a:off x="2123714" y="1969520"/>
            <a:ext cx="6743423" cy="1365758"/>
          </a:xfrm>
          <a:prstGeom prst="rect">
            <a:avLst/>
          </a:prstGeom>
          <a:noFill/>
        </p:spPr>
        <p:txBody>
          <a:bodyPr wrap="square">
            <a:spAutoFit/>
          </a:bodyPr>
          <a:lstStyle/>
          <a:p>
            <a:pPr marL="0" marR="0">
              <a:lnSpc>
                <a:spcPct val="107000"/>
              </a:lnSpc>
              <a:spcBef>
                <a:spcPts val="0"/>
              </a:spcBef>
              <a:spcAft>
                <a:spcPts val="800"/>
              </a:spcAft>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the spacing is 150 mm between stirrups, then 8mm stirrups can be used.</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the spacing is 100 mm between stirrups at the edge of beam, then 10mm stirrups can be used.</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0" name="مربع نص 9">
            <a:extLst>
              <a:ext uri="{FF2B5EF4-FFF2-40B4-BE49-F238E27FC236}">
                <a16:creationId xmlns:a16="http://schemas.microsoft.com/office/drawing/2014/main" id="{A3EF9F4E-CA73-4AC4-ABD2-1466714DD8CE}"/>
              </a:ext>
            </a:extLst>
          </p:cNvPr>
          <p:cNvSpPr txBox="1"/>
          <p:nvPr/>
        </p:nvSpPr>
        <p:spPr>
          <a:xfrm>
            <a:off x="2123714" y="3519045"/>
            <a:ext cx="6743422" cy="670440"/>
          </a:xfrm>
          <a:prstGeom prst="rect">
            <a:avLst/>
          </a:prstGeom>
          <a:noFill/>
        </p:spPr>
        <p:txBody>
          <a:bodyPr wrap="square">
            <a:spAutoFit/>
          </a:bodyPr>
          <a:lstStyle/>
          <a:p>
            <a:pPr marL="0" marR="0">
              <a:lnSpc>
                <a:spcPct val="107000"/>
              </a:lnSpc>
              <a:spcBef>
                <a:spcPts val="0"/>
              </a:spcBef>
              <a:spcAft>
                <a:spcPts val="800"/>
              </a:spcAft>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Since it’s an interior beam, no reinforcement against torsion to be added. </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53727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23</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shear and torsion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ربع نص 8">
            <a:extLst>
              <a:ext uri="{FF2B5EF4-FFF2-40B4-BE49-F238E27FC236}">
                <a16:creationId xmlns:a16="http://schemas.microsoft.com/office/drawing/2014/main" id="{B027C636-0224-434F-BADC-76E8F73DF924}"/>
              </a:ext>
            </a:extLst>
          </p:cNvPr>
          <p:cNvSpPr txBox="1"/>
          <p:nvPr/>
        </p:nvSpPr>
        <p:spPr>
          <a:xfrm>
            <a:off x="2434130" y="1411676"/>
            <a:ext cx="4589362" cy="374077"/>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Ø"/>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Exterior beam. </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10" name="صورة 9">
            <a:extLst>
              <a:ext uri="{FF2B5EF4-FFF2-40B4-BE49-F238E27FC236}">
                <a16:creationId xmlns:a16="http://schemas.microsoft.com/office/drawing/2014/main" id="{A0B3A346-DBED-4E65-8994-679BBAD46436}"/>
              </a:ext>
            </a:extLst>
          </p:cNvPr>
          <p:cNvPicPr/>
          <p:nvPr/>
        </p:nvPicPr>
        <p:blipFill>
          <a:blip r:embed="rId3">
            <a:extLst>
              <a:ext uri="{28A0092B-C50C-407E-A947-70E740481C1C}">
                <a14:useLocalDpi xmlns:a14="http://schemas.microsoft.com/office/drawing/2010/main" val="0"/>
              </a:ext>
            </a:extLst>
          </a:blip>
          <a:stretch>
            <a:fillRect/>
          </a:stretch>
        </p:blipFill>
        <p:spPr>
          <a:xfrm>
            <a:off x="5488231" y="1907454"/>
            <a:ext cx="3195848" cy="2958201"/>
          </a:xfrm>
          <a:prstGeom prst="rect">
            <a:avLst/>
          </a:prstGeom>
        </p:spPr>
      </p:pic>
    </p:spTree>
    <p:extLst>
      <p:ext uri="{BB962C8B-B14F-4D97-AF65-F5344CB8AC3E}">
        <p14:creationId xmlns:p14="http://schemas.microsoft.com/office/powerpoint/2010/main" val="6871750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24</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shear and torsion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ربع نص 8">
            <a:extLst>
              <a:ext uri="{FF2B5EF4-FFF2-40B4-BE49-F238E27FC236}">
                <a16:creationId xmlns:a16="http://schemas.microsoft.com/office/drawing/2014/main" id="{B027C636-0224-434F-BADC-76E8F73DF924}"/>
              </a:ext>
            </a:extLst>
          </p:cNvPr>
          <p:cNvSpPr txBox="1"/>
          <p:nvPr/>
        </p:nvSpPr>
        <p:spPr>
          <a:xfrm>
            <a:off x="2434130" y="1411676"/>
            <a:ext cx="4589362" cy="374077"/>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Ø"/>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Exterior beam. </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4" name="صورة 3">
            <a:extLst>
              <a:ext uri="{FF2B5EF4-FFF2-40B4-BE49-F238E27FC236}">
                <a16:creationId xmlns:a16="http://schemas.microsoft.com/office/drawing/2014/main" id="{3FE96F1B-4FA4-496A-B25B-6BD3F76D08C0}"/>
              </a:ext>
            </a:extLst>
          </p:cNvPr>
          <p:cNvPicPr>
            <a:picLocks noChangeAspect="1"/>
          </p:cNvPicPr>
          <p:nvPr/>
        </p:nvPicPr>
        <p:blipFill>
          <a:blip r:embed="rId3"/>
          <a:stretch>
            <a:fillRect/>
          </a:stretch>
        </p:blipFill>
        <p:spPr>
          <a:xfrm>
            <a:off x="2739540" y="2009917"/>
            <a:ext cx="5753903" cy="1724266"/>
          </a:xfrm>
          <a:prstGeom prst="rect">
            <a:avLst/>
          </a:prstGeom>
        </p:spPr>
      </p:pic>
      <p:sp>
        <p:nvSpPr>
          <p:cNvPr id="11" name="مربع نص 10">
            <a:extLst>
              <a:ext uri="{FF2B5EF4-FFF2-40B4-BE49-F238E27FC236}">
                <a16:creationId xmlns:a16="http://schemas.microsoft.com/office/drawing/2014/main" id="{2C7A9BCE-E614-465B-9AA0-C65207E0E30E}"/>
              </a:ext>
            </a:extLst>
          </p:cNvPr>
          <p:cNvSpPr txBox="1"/>
          <p:nvPr/>
        </p:nvSpPr>
        <p:spPr>
          <a:xfrm>
            <a:off x="2432174" y="4067127"/>
            <a:ext cx="4591318" cy="368755"/>
          </a:xfrm>
          <a:prstGeom prst="rect">
            <a:avLst/>
          </a:prstGeom>
          <a:noFill/>
        </p:spPr>
        <p:txBody>
          <a:bodyPr wrap="square">
            <a:spAutoFit/>
          </a:bodyPr>
          <a:lstStyle/>
          <a:p>
            <a:pPr marL="0" marR="0">
              <a:lnSpc>
                <a:spcPct val="107000"/>
              </a:lnSpc>
              <a:spcBef>
                <a:spcPts val="0"/>
              </a:spcBef>
              <a:spcAft>
                <a:spcPts val="800"/>
              </a:spcAft>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Vu &lt; ɸVc, then no shear reinforcement.</a:t>
            </a:r>
            <a:r>
              <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21480874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25</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shear and torsion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ربع نص 8">
            <a:extLst>
              <a:ext uri="{FF2B5EF4-FFF2-40B4-BE49-F238E27FC236}">
                <a16:creationId xmlns:a16="http://schemas.microsoft.com/office/drawing/2014/main" id="{B027C636-0224-434F-BADC-76E8F73DF924}"/>
              </a:ext>
            </a:extLst>
          </p:cNvPr>
          <p:cNvSpPr txBox="1"/>
          <p:nvPr/>
        </p:nvSpPr>
        <p:spPr>
          <a:xfrm>
            <a:off x="2434130" y="1411676"/>
            <a:ext cx="4589362" cy="374077"/>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Ø"/>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Exterior beam. </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3" name="جدول 4">
            <a:extLst>
              <a:ext uri="{FF2B5EF4-FFF2-40B4-BE49-F238E27FC236}">
                <a16:creationId xmlns:a16="http://schemas.microsoft.com/office/drawing/2014/main" id="{998D9945-3708-44D4-8098-32D515F1D9EB}"/>
              </a:ext>
            </a:extLst>
          </p:cNvPr>
          <p:cNvGraphicFramePr>
            <a:graphicFrameLocks noGrp="1"/>
          </p:cNvGraphicFramePr>
          <p:nvPr>
            <p:extLst>
              <p:ext uri="{D42A27DB-BD31-4B8C-83A1-F6EECF244321}">
                <p14:modId xmlns:p14="http://schemas.microsoft.com/office/powerpoint/2010/main" val="1352148124"/>
              </p:ext>
            </p:extLst>
          </p:nvPr>
        </p:nvGraphicFramePr>
        <p:xfrm>
          <a:off x="2456216" y="3094702"/>
          <a:ext cx="6096000" cy="91440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304789321"/>
                    </a:ext>
                  </a:extLst>
                </a:gridCol>
                <a:gridCol w="3048000">
                  <a:extLst>
                    <a:ext uri="{9D8B030D-6E8A-4147-A177-3AD203B41FA5}">
                      <a16:colId xmlns:a16="http://schemas.microsoft.com/office/drawing/2014/main" val="4081689726"/>
                    </a:ext>
                  </a:extLst>
                </a:gridCol>
              </a:tblGrid>
              <a:tr h="370840">
                <a:tc>
                  <a:txBody>
                    <a:bodyPr/>
                    <a:lstStyle/>
                    <a:p>
                      <a:pPr algn="ctr"/>
                      <a:r>
                        <a:rPr lang="en-US" sz="2400" dirty="0">
                          <a:solidFill>
                            <a:schemeClr val="bg1"/>
                          </a:solidFill>
                        </a:rPr>
                        <a:t>Manual </a:t>
                      </a:r>
                    </a:p>
                  </a:txBody>
                  <a:tcPr>
                    <a:solidFill>
                      <a:schemeClr val="bg1">
                        <a:lumMod val="50000"/>
                      </a:schemeClr>
                    </a:solidFill>
                  </a:tcPr>
                </a:tc>
                <a:tc>
                  <a:txBody>
                    <a:bodyPr/>
                    <a:lstStyle/>
                    <a:p>
                      <a:pPr algn="ctr"/>
                      <a:r>
                        <a:rPr lang="en-US" sz="2400" dirty="0">
                          <a:solidFill>
                            <a:schemeClr val="bg1"/>
                          </a:solidFill>
                        </a:rPr>
                        <a:t>ETABS </a:t>
                      </a:r>
                    </a:p>
                  </a:txBody>
                  <a:tcPr>
                    <a:solidFill>
                      <a:schemeClr val="bg1">
                        <a:lumMod val="50000"/>
                      </a:schemeClr>
                    </a:solidFill>
                  </a:tcPr>
                </a:tc>
                <a:extLst>
                  <a:ext uri="{0D108BD9-81ED-4DB2-BD59-A6C34878D82A}">
                    <a16:rowId xmlns:a16="http://schemas.microsoft.com/office/drawing/2014/main" val="3073631449"/>
                  </a:ext>
                </a:extLst>
              </a:tr>
              <a:tr h="385024">
                <a:tc>
                  <a:txBody>
                    <a:bodyPr/>
                    <a:lstStyle/>
                    <a:p>
                      <a:pPr algn="ctr"/>
                      <a:r>
                        <a:rPr lang="en-US" sz="2400" dirty="0">
                          <a:solidFill>
                            <a:schemeClr val="bg1"/>
                          </a:solidFill>
                        </a:rPr>
                        <a:t>34.6 </a:t>
                      </a:r>
                      <a:r>
                        <a:rPr lang="en-US" sz="1800" kern="1200" dirty="0">
                          <a:solidFill>
                            <a:schemeClr val="bg1"/>
                          </a:solidFill>
                          <a:effectLst/>
                          <a:latin typeface="+mn-lt"/>
                          <a:ea typeface="+mn-ea"/>
                          <a:cs typeface="+mn-cs"/>
                        </a:rPr>
                        <a:t>kN.m</a:t>
                      </a:r>
                      <a:endParaRPr lang="en-US" sz="2400" dirty="0">
                        <a:solidFill>
                          <a:schemeClr val="bg1"/>
                        </a:solidFill>
                      </a:endParaRPr>
                    </a:p>
                  </a:txBody>
                  <a:tcPr>
                    <a:solidFill>
                      <a:schemeClr val="bg1">
                        <a:lumMod val="50000"/>
                      </a:schemeClr>
                    </a:solidFill>
                  </a:tcPr>
                </a:tc>
                <a:tc>
                  <a:txBody>
                    <a:bodyPr/>
                    <a:lstStyle/>
                    <a:p>
                      <a:pPr algn="ctr"/>
                      <a:r>
                        <a:rPr lang="en-US" sz="2400" dirty="0">
                          <a:solidFill>
                            <a:schemeClr val="bg1"/>
                          </a:solidFill>
                        </a:rPr>
                        <a:t>45.23</a:t>
                      </a:r>
                      <a:r>
                        <a:rPr lang="ar-JO" sz="2400" dirty="0">
                          <a:solidFill>
                            <a:schemeClr val="bg1"/>
                          </a:solidFill>
                        </a:rPr>
                        <a:t> </a:t>
                      </a:r>
                      <a:r>
                        <a:rPr lang="en-US" sz="1800" kern="1200" dirty="0">
                          <a:solidFill>
                            <a:schemeClr val="bg1"/>
                          </a:solidFill>
                          <a:effectLst/>
                          <a:latin typeface="+mn-lt"/>
                          <a:ea typeface="+mn-ea"/>
                          <a:cs typeface="+mn-cs"/>
                        </a:rPr>
                        <a:t>kN.m</a:t>
                      </a:r>
                      <a:endParaRPr lang="en-US" sz="2400" dirty="0">
                        <a:solidFill>
                          <a:schemeClr val="bg1"/>
                        </a:solidFill>
                      </a:endParaRPr>
                    </a:p>
                  </a:txBody>
                  <a:tcPr>
                    <a:solidFill>
                      <a:schemeClr val="bg1">
                        <a:lumMod val="50000"/>
                      </a:schemeClr>
                    </a:solidFill>
                  </a:tcPr>
                </a:tc>
                <a:extLst>
                  <a:ext uri="{0D108BD9-81ED-4DB2-BD59-A6C34878D82A}">
                    <a16:rowId xmlns:a16="http://schemas.microsoft.com/office/drawing/2014/main" val="1475430138"/>
                  </a:ext>
                </a:extLst>
              </a:tr>
            </a:tbl>
          </a:graphicData>
        </a:graphic>
      </p:graphicFrame>
      <p:sp>
        <p:nvSpPr>
          <p:cNvPr id="10" name="مربع نص 9">
            <a:extLst>
              <a:ext uri="{FF2B5EF4-FFF2-40B4-BE49-F238E27FC236}">
                <a16:creationId xmlns:a16="http://schemas.microsoft.com/office/drawing/2014/main" id="{A6D65179-0CAC-4F9B-814B-88A5DB4D5F92}"/>
              </a:ext>
            </a:extLst>
          </p:cNvPr>
          <p:cNvSpPr txBox="1"/>
          <p:nvPr/>
        </p:nvSpPr>
        <p:spPr>
          <a:xfrm>
            <a:off x="2456216" y="1919191"/>
            <a:ext cx="4591318" cy="374077"/>
          </a:xfrm>
          <a:prstGeom prst="rect">
            <a:avLst/>
          </a:prstGeom>
          <a:noFill/>
        </p:spPr>
        <p:txBody>
          <a:bodyPr wrap="square">
            <a:spAutoFit/>
          </a:bodyPr>
          <a:lstStyle/>
          <a:p>
            <a:pPr marL="0" marR="0">
              <a:lnSpc>
                <a:spcPct val="107000"/>
              </a:lnSpc>
              <a:spcBef>
                <a:spcPts val="0"/>
              </a:spcBef>
              <a:spcAft>
                <a:spcPts val="800"/>
              </a:spcAft>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Section capacity against torsion: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مربع نص 10">
            <a:extLst>
              <a:ext uri="{FF2B5EF4-FFF2-40B4-BE49-F238E27FC236}">
                <a16:creationId xmlns:a16="http://schemas.microsoft.com/office/drawing/2014/main" id="{19D96EB1-FAE2-4A0F-9CC3-D442878DEF90}"/>
              </a:ext>
            </a:extLst>
          </p:cNvPr>
          <p:cNvSpPr txBox="1"/>
          <p:nvPr/>
        </p:nvSpPr>
        <p:spPr>
          <a:xfrm>
            <a:off x="2487510" y="2453292"/>
            <a:ext cx="4591318" cy="369332"/>
          </a:xfrm>
          <a:prstGeom prst="rect">
            <a:avLst/>
          </a:prstGeom>
          <a:noFill/>
        </p:spPr>
        <p:txBody>
          <a:bodyPr wrap="square">
            <a:spAutoFit/>
          </a:bodyPr>
          <a:lstStyle/>
          <a:p>
            <a:pPr marL="285750" indent="-285750">
              <a:buFont typeface="Wingdings" panose="05000000000000000000" pitchFamily="2" charset="2"/>
              <a:buChar char="Ø"/>
            </a:pPr>
            <a:r>
              <a:rPr lang="en-US" sz="1800" dirty="0">
                <a:solidFill>
                  <a:schemeClr val="bg1"/>
                </a:solidFill>
                <a:effectLst/>
                <a:latin typeface="Times New Roman" panose="02020603050405020304" pitchFamily="18" charset="0"/>
                <a:ea typeface="Calibri" panose="020F0502020204030204" pitchFamily="34" charset="0"/>
              </a:rPr>
              <a:t>ɸTth</a:t>
            </a:r>
            <a:endParaRPr lang="en-US" dirty="0">
              <a:solidFill>
                <a:schemeClr val="bg1"/>
              </a:solidFill>
            </a:endParaRPr>
          </a:p>
        </p:txBody>
      </p:sp>
      <p:sp>
        <p:nvSpPr>
          <p:cNvPr id="13" name="مربع نص 12">
            <a:extLst>
              <a:ext uri="{FF2B5EF4-FFF2-40B4-BE49-F238E27FC236}">
                <a16:creationId xmlns:a16="http://schemas.microsoft.com/office/drawing/2014/main" id="{62724817-B148-4F2E-9D2F-487C7A2577FD}"/>
              </a:ext>
            </a:extLst>
          </p:cNvPr>
          <p:cNvSpPr txBox="1"/>
          <p:nvPr/>
        </p:nvSpPr>
        <p:spPr>
          <a:xfrm>
            <a:off x="2411555" y="4278740"/>
            <a:ext cx="6140661" cy="405367"/>
          </a:xfrm>
          <a:prstGeom prst="rect">
            <a:avLst/>
          </a:prstGeom>
          <a:noFill/>
        </p:spPr>
        <p:txBody>
          <a:bodyPr wrap="square">
            <a:spAutoFit/>
          </a:bodyPr>
          <a:lstStyle/>
          <a:p>
            <a:pPr marL="0" marR="0">
              <a:lnSpc>
                <a:spcPct val="107000"/>
              </a:lnSpc>
              <a:spcBef>
                <a:spcPts val="0"/>
              </a:spcBef>
              <a:spcAft>
                <a:spcPts val="800"/>
              </a:spcAft>
            </a:pP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Tu &gt; ɸTth, </a:t>
            </a:r>
            <a:r>
              <a:rPr lang="en-US" sz="20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no reinforcement against torsion to be added.</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392198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26</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against flexural.</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ربع نص 8">
            <a:extLst>
              <a:ext uri="{FF2B5EF4-FFF2-40B4-BE49-F238E27FC236}">
                <a16:creationId xmlns:a16="http://schemas.microsoft.com/office/drawing/2014/main" id="{B027C636-0224-434F-BADC-76E8F73DF924}"/>
              </a:ext>
            </a:extLst>
          </p:cNvPr>
          <p:cNvSpPr txBox="1"/>
          <p:nvPr/>
        </p:nvSpPr>
        <p:spPr>
          <a:xfrm>
            <a:off x="2434130" y="1411676"/>
            <a:ext cx="4589362" cy="374077"/>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Ø"/>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interior beam. </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12" name="صورة 11">
            <a:extLst>
              <a:ext uri="{FF2B5EF4-FFF2-40B4-BE49-F238E27FC236}">
                <a16:creationId xmlns:a16="http://schemas.microsoft.com/office/drawing/2014/main" id="{79B64962-099C-4F97-B79C-94F9BFD5BDAB}"/>
              </a:ext>
            </a:extLst>
          </p:cNvPr>
          <p:cNvPicPr/>
          <p:nvPr/>
        </p:nvPicPr>
        <p:blipFill>
          <a:blip r:embed="rId3"/>
          <a:stretch>
            <a:fillRect/>
          </a:stretch>
        </p:blipFill>
        <p:spPr>
          <a:xfrm>
            <a:off x="2539832" y="2003662"/>
            <a:ext cx="6136490" cy="1333500"/>
          </a:xfrm>
          <a:prstGeom prst="rect">
            <a:avLst/>
          </a:prstGeom>
        </p:spPr>
      </p:pic>
      <p:graphicFrame>
        <p:nvGraphicFramePr>
          <p:cNvPr id="4" name="جدول 4">
            <a:extLst>
              <a:ext uri="{FF2B5EF4-FFF2-40B4-BE49-F238E27FC236}">
                <a16:creationId xmlns:a16="http://schemas.microsoft.com/office/drawing/2014/main" id="{A0402B94-A326-4C4D-A677-967352FE79A6}"/>
              </a:ext>
            </a:extLst>
          </p:cNvPr>
          <p:cNvGraphicFramePr>
            <a:graphicFrameLocks noGrp="1"/>
          </p:cNvGraphicFramePr>
          <p:nvPr>
            <p:extLst>
              <p:ext uri="{D42A27DB-BD31-4B8C-83A1-F6EECF244321}">
                <p14:modId xmlns:p14="http://schemas.microsoft.com/office/powerpoint/2010/main" val="741000646"/>
              </p:ext>
            </p:extLst>
          </p:nvPr>
        </p:nvGraphicFramePr>
        <p:xfrm>
          <a:off x="2580322" y="4102536"/>
          <a:ext cx="6096000" cy="74168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579297253"/>
                    </a:ext>
                  </a:extLst>
                </a:gridCol>
                <a:gridCol w="2032000">
                  <a:extLst>
                    <a:ext uri="{9D8B030D-6E8A-4147-A177-3AD203B41FA5}">
                      <a16:colId xmlns:a16="http://schemas.microsoft.com/office/drawing/2014/main" val="2288990108"/>
                    </a:ext>
                  </a:extLst>
                </a:gridCol>
                <a:gridCol w="2032000">
                  <a:extLst>
                    <a:ext uri="{9D8B030D-6E8A-4147-A177-3AD203B41FA5}">
                      <a16:colId xmlns:a16="http://schemas.microsoft.com/office/drawing/2014/main" val="267696480"/>
                    </a:ext>
                  </a:extLst>
                </a:gridCol>
              </a:tblGrid>
              <a:tr h="370840">
                <a:tc>
                  <a:txBody>
                    <a:bodyPr/>
                    <a:lstStyle/>
                    <a:p>
                      <a:pPr algn="ctr"/>
                      <a:r>
                        <a:rPr lang="en-US" dirty="0">
                          <a:solidFill>
                            <a:schemeClr val="bg1"/>
                          </a:solidFill>
                        </a:rPr>
                        <a:t>Manual </a:t>
                      </a:r>
                    </a:p>
                  </a:txBody>
                  <a:tcPr>
                    <a:solidFill>
                      <a:schemeClr val="bg1">
                        <a:lumMod val="50000"/>
                      </a:schemeClr>
                    </a:solidFill>
                  </a:tcPr>
                </a:tc>
                <a:tc>
                  <a:txBody>
                    <a:bodyPr/>
                    <a:lstStyle/>
                    <a:p>
                      <a:pPr algn="ctr"/>
                      <a:r>
                        <a:rPr lang="en-US" dirty="0">
                          <a:solidFill>
                            <a:schemeClr val="bg1"/>
                          </a:solidFill>
                        </a:rPr>
                        <a:t>ETABS </a:t>
                      </a:r>
                    </a:p>
                  </a:txBody>
                  <a:tcPr>
                    <a:solidFill>
                      <a:schemeClr val="bg1">
                        <a:lumMod val="50000"/>
                      </a:schemeClr>
                    </a:solidFill>
                  </a:tcPr>
                </a:tc>
                <a:tc>
                  <a:txBody>
                    <a:bodyPr/>
                    <a:lstStyle/>
                    <a:p>
                      <a:pPr algn="ctr"/>
                      <a:r>
                        <a:rPr lang="en-US" dirty="0">
                          <a:solidFill>
                            <a:schemeClr val="bg1"/>
                          </a:solidFill>
                        </a:rPr>
                        <a:t>%error </a:t>
                      </a:r>
                    </a:p>
                  </a:txBody>
                  <a:tcPr>
                    <a:solidFill>
                      <a:schemeClr val="bg1">
                        <a:lumMod val="50000"/>
                      </a:schemeClr>
                    </a:solidFill>
                  </a:tcPr>
                </a:tc>
                <a:extLst>
                  <a:ext uri="{0D108BD9-81ED-4DB2-BD59-A6C34878D82A}">
                    <a16:rowId xmlns:a16="http://schemas.microsoft.com/office/drawing/2014/main" val="3793348866"/>
                  </a:ext>
                </a:extLst>
              </a:tr>
              <a:tr h="370840">
                <a:tc>
                  <a:txBody>
                    <a:bodyPr/>
                    <a:lstStyle/>
                    <a:p>
                      <a:pPr algn="ctr"/>
                      <a:r>
                        <a:rPr lang="en-US" dirty="0">
                          <a:solidFill>
                            <a:schemeClr val="bg1"/>
                          </a:solidFill>
                        </a:rPr>
                        <a:t>2200.2</a:t>
                      </a:r>
                      <a:r>
                        <a:rPr lang="en-US" sz="1800" kern="1200" dirty="0">
                          <a:solidFill>
                            <a:schemeClr val="bg1"/>
                          </a:solidFill>
                          <a:effectLst/>
                          <a:latin typeface="+mn-lt"/>
                          <a:ea typeface="+mn-ea"/>
                          <a:cs typeface="+mn-cs"/>
                        </a:rPr>
                        <a:t>mm2 </a:t>
                      </a:r>
                      <a:endParaRPr lang="en-US" dirty="0">
                        <a:solidFill>
                          <a:schemeClr val="bg1"/>
                        </a:solidFill>
                      </a:endParaRPr>
                    </a:p>
                  </a:txBody>
                  <a:tcPr>
                    <a:solidFill>
                      <a:schemeClr val="bg1">
                        <a:lumMod val="50000"/>
                      </a:schemeClr>
                    </a:solidFill>
                  </a:tcPr>
                </a:tc>
                <a:tc>
                  <a:txBody>
                    <a:bodyPr/>
                    <a:lstStyle/>
                    <a:p>
                      <a:pPr algn="ctr"/>
                      <a:r>
                        <a:rPr lang="en-US" dirty="0">
                          <a:solidFill>
                            <a:schemeClr val="bg1"/>
                          </a:solidFill>
                        </a:rPr>
                        <a:t>2228</a:t>
                      </a:r>
                      <a:r>
                        <a:rPr lang="en-US" sz="1800" kern="1200" dirty="0">
                          <a:solidFill>
                            <a:schemeClr val="bg1"/>
                          </a:solidFill>
                          <a:effectLst/>
                          <a:latin typeface="+mn-lt"/>
                          <a:ea typeface="+mn-ea"/>
                          <a:cs typeface="+mn-cs"/>
                        </a:rPr>
                        <a:t>mm2 </a:t>
                      </a:r>
                      <a:endParaRPr lang="en-US" dirty="0">
                        <a:solidFill>
                          <a:schemeClr val="bg1"/>
                        </a:solidFill>
                      </a:endParaRPr>
                    </a:p>
                  </a:txBody>
                  <a:tcPr>
                    <a:solidFill>
                      <a:schemeClr val="bg1">
                        <a:lumMod val="50000"/>
                      </a:schemeClr>
                    </a:solidFill>
                  </a:tcPr>
                </a:tc>
                <a:tc>
                  <a:txBody>
                    <a:bodyPr/>
                    <a:lstStyle/>
                    <a:p>
                      <a:pPr algn="ctr"/>
                      <a:r>
                        <a:rPr lang="en-US" dirty="0">
                          <a:solidFill>
                            <a:schemeClr val="bg1"/>
                          </a:solidFill>
                        </a:rPr>
                        <a:t>1.26%</a:t>
                      </a:r>
                    </a:p>
                  </a:txBody>
                  <a:tcPr>
                    <a:solidFill>
                      <a:schemeClr val="bg1">
                        <a:lumMod val="50000"/>
                      </a:schemeClr>
                    </a:solidFill>
                  </a:tcPr>
                </a:tc>
                <a:extLst>
                  <a:ext uri="{0D108BD9-81ED-4DB2-BD59-A6C34878D82A}">
                    <a16:rowId xmlns:a16="http://schemas.microsoft.com/office/drawing/2014/main" val="3385874157"/>
                  </a:ext>
                </a:extLst>
              </a:tr>
            </a:tbl>
          </a:graphicData>
        </a:graphic>
      </p:graphicFrame>
      <p:sp>
        <p:nvSpPr>
          <p:cNvPr id="14" name="مربع نص 13">
            <a:extLst>
              <a:ext uri="{FF2B5EF4-FFF2-40B4-BE49-F238E27FC236}">
                <a16:creationId xmlns:a16="http://schemas.microsoft.com/office/drawing/2014/main" id="{54E8BF81-F788-4036-BF6C-B4175E7501B0}"/>
              </a:ext>
            </a:extLst>
          </p:cNvPr>
          <p:cNvSpPr txBox="1"/>
          <p:nvPr/>
        </p:nvSpPr>
        <p:spPr>
          <a:xfrm>
            <a:off x="2539832" y="3494301"/>
            <a:ext cx="4591318"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bg1"/>
                </a:solidFill>
                <a:effectLst/>
                <a:latin typeface="Times New Roman" panose="02020603050405020304" pitchFamily="18" charset="0"/>
                <a:ea typeface="Calibri" panose="020F0502020204030204" pitchFamily="34" charset="0"/>
              </a:rPr>
              <a:t>As </a:t>
            </a:r>
            <a:endParaRPr lang="en-US" sz="2400" dirty="0">
              <a:solidFill>
                <a:schemeClr val="bg1"/>
              </a:solidFill>
            </a:endParaRPr>
          </a:p>
        </p:txBody>
      </p:sp>
    </p:spTree>
    <p:extLst>
      <p:ext uri="{BB962C8B-B14F-4D97-AF65-F5344CB8AC3E}">
        <p14:creationId xmlns:p14="http://schemas.microsoft.com/office/powerpoint/2010/main" val="4271536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27</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column.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10" name="صورة 9">
            <a:extLst>
              <a:ext uri="{FF2B5EF4-FFF2-40B4-BE49-F238E27FC236}">
                <a16:creationId xmlns:a16="http://schemas.microsoft.com/office/drawing/2014/main" id="{AC204561-D415-4680-98AC-5E3667609B5E}"/>
              </a:ext>
            </a:extLst>
          </p:cNvPr>
          <p:cNvPicPr/>
          <p:nvPr/>
        </p:nvPicPr>
        <p:blipFill>
          <a:blip r:embed="rId3">
            <a:extLst>
              <a:ext uri="{28A0092B-C50C-407E-A947-70E740481C1C}">
                <a14:useLocalDpi xmlns:a14="http://schemas.microsoft.com/office/drawing/2010/main" val="0"/>
              </a:ext>
            </a:extLst>
          </a:blip>
          <a:stretch>
            <a:fillRect/>
          </a:stretch>
        </p:blipFill>
        <p:spPr>
          <a:xfrm>
            <a:off x="4418395" y="1821482"/>
            <a:ext cx="1800225" cy="3292224"/>
          </a:xfrm>
          <a:prstGeom prst="rect">
            <a:avLst/>
          </a:prstGeom>
        </p:spPr>
      </p:pic>
      <p:sp>
        <p:nvSpPr>
          <p:cNvPr id="11" name="مربع نص 10">
            <a:extLst>
              <a:ext uri="{FF2B5EF4-FFF2-40B4-BE49-F238E27FC236}">
                <a16:creationId xmlns:a16="http://schemas.microsoft.com/office/drawing/2014/main" id="{2C6A97EC-7D83-4ACD-8D11-37AC3C74776A}"/>
              </a:ext>
            </a:extLst>
          </p:cNvPr>
          <p:cNvSpPr txBox="1"/>
          <p:nvPr/>
        </p:nvSpPr>
        <p:spPr>
          <a:xfrm>
            <a:off x="2434130" y="1357635"/>
            <a:ext cx="4591318" cy="405367"/>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Ø"/>
            </a:pPr>
            <a:r>
              <a:rPr lang="en-US" sz="20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Slenderness check: </a:t>
            </a: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8" name="صورة 7">
            <a:extLst>
              <a:ext uri="{FF2B5EF4-FFF2-40B4-BE49-F238E27FC236}">
                <a16:creationId xmlns:a16="http://schemas.microsoft.com/office/drawing/2014/main" id="{974363AA-789B-41F7-BEF4-EAF9DD001466}"/>
              </a:ext>
            </a:extLst>
          </p:cNvPr>
          <p:cNvPicPr>
            <a:picLocks noChangeAspect="1"/>
          </p:cNvPicPr>
          <p:nvPr/>
        </p:nvPicPr>
        <p:blipFill>
          <a:blip r:embed="rId4"/>
          <a:stretch>
            <a:fillRect/>
          </a:stretch>
        </p:blipFill>
        <p:spPr>
          <a:xfrm>
            <a:off x="6409378" y="1044700"/>
            <a:ext cx="2695951" cy="4069006"/>
          </a:xfrm>
          <a:prstGeom prst="rect">
            <a:avLst/>
          </a:prstGeom>
        </p:spPr>
      </p:pic>
      <p:sp>
        <p:nvSpPr>
          <p:cNvPr id="15" name="مربع نص 14">
            <a:extLst>
              <a:ext uri="{FF2B5EF4-FFF2-40B4-BE49-F238E27FC236}">
                <a16:creationId xmlns:a16="http://schemas.microsoft.com/office/drawing/2014/main" id="{4B94D458-119F-4D2A-A2E5-1313D843DC92}"/>
              </a:ext>
            </a:extLst>
          </p:cNvPr>
          <p:cNvSpPr txBox="1"/>
          <p:nvPr/>
        </p:nvSpPr>
        <p:spPr>
          <a:xfrm>
            <a:off x="2586835" y="2060118"/>
            <a:ext cx="4591318" cy="468077"/>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K=1</a:t>
            </a:r>
            <a:endParaRPr lang="en-US" sz="2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099040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28</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column.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مربع نص 10">
            <a:extLst>
              <a:ext uri="{FF2B5EF4-FFF2-40B4-BE49-F238E27FC236}">
                <a16:creationId xmlns:a16="http://schemas.microsoft.com/office/drawing/2014/main" id="{2C6A97EC-7D83-4ACD-8D11-37AC3C74776A}"/>
              </a:ext>
            </a:extLst>
          </p:cNvPr>
          <p:cNvSpPr txBox="1"/>
          <p:nvPr/>
        </p:nvSpPr>
        <p:spPr>
          <a:xfrm>
            <a:off x="2434130" y="1357635"/>
            <a:ext cx="4591318" cy="405367"/>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Ø"/>
            </a:pPr>
            <a:r>
              <a:rPr lang="en-US" sz="20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Slenderness check: </a:t>
            </a: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2" name="مربع نص 11">
            <a:extLst>
              <a:ext uri="{FF2B5EF4-FFF2-40B4-BE49-F238E27FC236}">
                <a16:creationId xmlns:a16="http://schemas.microsoft.com/office/drawing/2014/main" id="{F93D4E5E-F01D-45C6-A1FB-E0EC09ECBCCF}"/>
              </a:ext>
            </a:extLst>
          </p:cNvPr>
          <p:cNvSpPr txBox="1"/>
          <p:nvPr/>
        </p:nvSpPr>
        <p:spPr>
          <a:xfrm>
            <a:off x="2143924" y="1910874"/>
            <a:ext cx="6871725" cy="369332"/>
          </a:xfrm>
          <a:prstGeom prst="rect">
            <a:avLst/>
          </a:prstGeom>
          <a:noFill/>
        </p:spPr>
        <p:txBody>
          <a:bodyPr wrap="square">
            <a:spAutoFit/>
          </a:bodyPr>
          <a:lstStyle/>
          <a:p>
            <a:r>
              <a:rPr lang="en-US" sz="1800" dirty="0">
                <a:solidFill>
                  <a:schemeClr val="bg1"/>
                </a:solidFill>
                <a:effectLst/>
                <a:latin typeface="Times New Roman" panose="02020603050405020304" pitchFamily="18" charset="0"/>
                <a:ea typeface="Calibri" panose="020F0502020204030204" pitchFamily="34" charset="0"/>
              </a:rPr>
              <a:t>assuming that it’s a single curvature and M1/M2 = 1 (the worst cases), </a:t>
            </a:r>
            <a:endParaRPr lang="en-US" dirty="0">
              <a:solidFill>
                <a:schemeClr val="bg1"/>
              </a:solidFill>
            </a:endParaRPr>
          </a:p>
        </p:txBody>
      </p:sp>
      <p:pic>
        <p:nvPicPr>
          <p:cNvPr id="13" name="صورة 12">
            <a:extLst>
              <a:ext uri="{FF2B5EF4-FFF2-40B4-BE49-F238E27FC236}">
                <a16:creationId xmlns:a16="http://schemas.microsoft.com/office/drawing/2014/main" id="{9A8495D0-D977-4EB0-AEB6-59DF6F028C3B}"/>
              </a:ext>
            </a:extLst>
          </p:cNvPr>
          <p:cNvPicPr/>
          <p:nvPr/>
        </p:nvPicPr>
        <p:blipFill>
          <a:blip r:embed="rId3"/>
          <a:stretch>
            <a:fillRect/>
          </a:stretch>
        </p:blipFill>
        <p:spPr>
          <a:xfrm>
            <a:off x="2212674" y="2398284"/>
            <a:ext cx="6734224" cy="2645646"/>
          </a:xfrm>
          <a:prstGeom prst="rect">
            <a:avLst/>
          </a:prstGeom>
        </p:spPr>
      </p:pic>
    </p:spTree>
    <p:extLst>
      <p:ext uri="{BB962C8B-B14F-4D97-AF65-F5344CB8AC3E}">
        <p14:creationId xmlns:p14="http://schemas.microsoft.com/office/powerpoint/2010/main" val="381595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29</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column.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مربع نص 10">
            <a:extLst>
              <a:ext uri="{FF2B5EF4-FFF2-40B4-BE49-F238E27FC236}">
                <a16:creationId xmlns:a16="http://schemas.microsoft.com/office/drawing/2014/main" id="{2C6A97EC-7D83-4ACD-8D11-37AC3C74776A}"/>
              </a:ext>
            </a:extLst>
          </p:cNvPr>
          <p:cNvSpPr txBox="1"/>
          <p:nvPr/>
        </p:nvSpPr>
        <p:spPr>
          <a:xfrm>
            <a:off x="2434130" y="1357635"/>
            <a:ext cx="4591318" cy="405367"/>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Ø"/>
            </a:pPr>
            <a:r>
              <a:rPr lang="en-US" sz="20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Slenderness check: </a:t>
            </a: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2" name="مربع نص 11">
            <a:extLst>
              <a:ext uri="{FF2B5EF4-FFF2-40B4-BE49-F238E27FC236}">
                <a16:creationId xmlns:a16="http://schemas.microsoft.com/office/drawing/2014/main" id="{F93D4E5E-F01D-45C6-A1FB-E0EC09ECBCCF}"/>
              </a:ext>
            </a:extLst>
          </p:cNvPr>
          <p:cNvSpPr txBox="1"/>
          <p:nvPr/>
        </p:nvSpPr>
        <p:spPr>
          <a:xfrm>
            <a:off x="2143924" y="1910874"/>
            <a:ext cx="6871725" cy="369332"/>
          </a:xfrm>
          <a:prstGeom prst="rect">
            <a:avLst/>
          </a:prstGeom>
          <a:noFill/>
        </p:spPr>
        <p:txBody>
          <a:bodyPr wrap="square">
            <a:spAutoFit/>
          </a:bodyPr>
          <a:lstStyle/>
          <a:p>
            <a:r>
              <a:rPr lang="en-US" sz="1800" dirty="0">
                <a:solidFill>
                  <a:schemeClr val="bg1"/>
                </a:solidFill>
                <a:effectLst/>
                <a:latin typeface="Times New Roman" panose="02020603050405020304" pitchFamily="18" charset="0"/>
                <a:ea typeface="Calibri" panose="020F0502020204030204" pitchFamily="34" charset="0"/>
              </a:rPr>
              <a:t>assuming that it’s a single curvature and M1/M2 = 1 (the worst cases), </a:t>
            </a:r>
            <a:endParaRPr lang="en-US" dirty="0">
              <a:solidFill>
                <a:schemeClr val="bg1"/>
              </a:solidFill>
            </a:endParaRPr>
          </a:p>
        </p:txBody>
      </p:sp>
      <p:pic>
        <p:nvPicPr>
          <p:cNvPr id="8" name="صورة 7">
            <a:extLst>
              <a:ext uri="{FF2B5EF4-FFF2-40B4-BE49-F238E27FC236}">
                <a16:creationId xmlns:a16="http://schemas.microsoft.com/office/drawing/2014/main" id="{A3FE9FAA-F302-4FD7-A754-6166AE2AD68C}"/>
              </a:ext>
            </a:extLst>
          </p:cNvPr>
          <p:cNvPicPr/>
          <p:nvPr/>
        </p:nvPicPr>
        <p:blipFill>
          <a:blip r:embed="rId3"/>
          <a:stretch>
            <a:fillRect/>
          </a:stretch>
        </p:blipFill>
        <p:spPr>
          <a:xfrm>
            <a:off x="2195451" y="2291363"/>
            <a:ext cx="6734224" cy="2724150"/>
          </a:xfrm>
          <a:prstGeom prst="rect">
            <a:avLst/>
          </a:prstGeom>
        </p:spPr>
      </p:pic>
    </p:spTree>
    <p:extLst>
      <p:ext uri="{BB962C8B-B14F-4D97-AF65-F5344CB8AC3E}">
        <p14:creationId xmlns:p14="http://schemas.microsoft.com/office/powerpoint/2010/main" val="3264595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74336" y="158237"/>
            <a:ext cx="6413610" cy="788682"/>
          </a:xfrm>
        </p:spPr>
        <p:txBody>
          <a:bodyPr>
            <a:normAutofit/>
          </a:bodyPr>
          <a:lstStyle/>
          <a:p>
            <a:r>
              <a:rPr lang="en-US" dirty="0">
                <a:latin typeface="Times New Roman" panose="02020603050405020304" pitchFamily="18" charset="0"/>
                <a:cs typeface="Times New Roman" panose="02020603050405020304" pitchFamily="18" charset="0"/>
              </a:rPr>
              <a:t>Part to be design.</a:t>
            </a:r>
          </a:p>
        </p:txBody>
      </p:sp>
      <p:pic>
        <p:nvPicPr>
          <p:cNvPr id="6" name="Picture 4">
            <a:extLst>
              <a:ext uri="{FF2B5EF4-FFF2-40B4-BE49-F238E27FC236}">
                <a16:creationId xmlns:a16="http://schemas.microsoft.com/office/drawing/2014/main" id="{D4D1742E-9689-41DD-A01E-6F2A239CFBF2}"/>
              </a:ext>
            </a:extLst>
          </p:cNvPr>
          <p:cNvPicPr>
            <a:picLocks noGrp="1"/>
          </p:cNvPicPr>
          <p:nvPr>
            <p:ph idx="1"/>
          </p:nvPr>
        </p:nvPicPr>
        <p:blipFill rotWithShape="1">
          <a:blip r:embed="rId2" cstate="print">
            <a:extLst>
              <a:ext uri="{28A0092B-C50C-407E-A947-70E740481C1C}">
                <a14:useLocalDpi xmlns:a14="http://schemas.microsoft.com/office/drawing/2010/main" val="0"/>
              </a:ext>
            </a:extLst>
          </a:blip>
          <a:srcRect t="17083" r="51548" b="2107"/>
          <a:stretch/>
        </p:blipFill>
        <p:spPr bwMode="auto">
          <a:xfrm>
            <a:off x="2281425" y="1069857"/>
            <a:ext cx="3206805" cy="3915406"/>
          </a:xfrm>
          <a:prstGeom prst="rect">
            <a:avLst/>
          </a:prstGeom>
          <a:ln>
            <a:noFill/>
          </a:ln>
          <a:extLst>
            <a:ext uri="{53640926-AAD7-44D8-BBD7-CCE9431645EC}">
              <a14:shadowObscured xmlns:a14="http://schemas.microsoft.com/office/drawing/2010/main"/>
            </a:ext>
          </a:extLst>
        </p:spPr>
      </p:pic>
      <p:sp>
        <p:nvSpPr>
          <p:cNvPr id="2" name="مربع نص 1">
            <a:extLst>
              <a:ext uri="{FF2B5EF4-FFF2-40B4-BE49-F238E27FC236}">
                <a16:creationId xmlns:a16="http://schemas.microsoft.com/office/drawing/2014/main" id="{5DD38EAD-11F0-4186-8118-8B670D76B445}"/>
              </a:ext>
            </a:extLst>
          </p:cNvPr>
          <p:cNvSpPr txBox="1"/>
          <p:nvPr/>
        </p:nvSpPr>
        <p:spPr>
          <a:xfrm>
            <a:off x="5717287" y="1168834"/>
            <a:ext cx="2748690" cy="3816429"/>
          </a:xfrm>
          <a:prstGeom prst="rect">
            <a:avLst/>
          </a:prstGeom>
          <a:noFill/>
        </p:spPr>
        <p:txBody>
          <a:bodyPr wrap="square" rtlCol="0">
            <a:spAutoFit/>
          </a:bodyPr>
          <a:lstStyle/>
          <a:p>
            <a:r>
              <a:rPr lang="en-US" sz="3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The structure is formed by two isolated parts, and in this project the upper part will be designed.</a:t>
            </a:r>
          </a:p>
          <a:p>
            <a:endParaRPr lang="en-US" dirty="0"/>
          </a:p>
        </p:txBody>
      </p:sp>
      <p:sp>
        <p:nvSpPr>
          <p:cNvPr id="8" name="عنصر نائب لرقم الشريحة 10">
            <a:extLst>
              <a:ext uri="{FF2B5EF4-FFF2-40B4-BE49-F238E27FC236}">
                <a16:creationId xmlns:a16="http://schemas.microsoft.com/office/drawing/2014/main" id="{9BAAC6AB-CB74-45FB-9C3C-530D6FB8E3E6}"/>
              </a:ext>
            </a:extLst>
          </p:cNvPr>
          <p:cNvSpPr txBox="1">
            <a:spLocks/>
          </p:cNvSpPr>
          <p:nvPr/>
        </p:nvSpPr>
        <p:spPr>
          <a:xfrm>
            <a:off x="104353" y="4767263"/>
            <a:ext cx="30541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3</a:t>
            </a:fld>
            <a:endParaRPr lang="en-US" sz="1600" dirty="0">
              <a:solidFill>
                <a:schemeClr val="bg1"/>
              </a:solidFill>
            </a:endParaRPr>
          </a:p>
        </p:txBody>
      </p:sp>
    </p:spTree>
    <p:extLst>
      <p:ext uri="{BB962C8B-B14F-4D97-AF65-F5344CB8AC3E}">
        <p14:creationId xmlns:p14="http://schemas.microsoft.com/office/powerpoint/2010/main" val="11016338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30</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column.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ربع نص 8">
            <a:extLst>
              <a:ext uri="{FF2B5EF4-FFF2-40B4-BE49-F238E27FC236}">
                <a16:creationId xmlns:a16="http://schemas.microsoft.com/office/drawing/2014/main" id="{C09D7210-0463-4412-979B-087A2F384FE4}"/>
              </a:ext>
            </a:extLst>
          </p:cNvPr>
          <p:cNvSpPr txBox="1"/>
          <p:nvPr/>
        </p:nvSpPr>
        <p:spPr>
          <a:xfrm>
            <a:off x="2434130" y="1374442"/>
            <a:ext cx="4591318" cy="374077"/>
          </a:xfrm>
          <a:prstGeom prst="rect">
            <a:avLst/>
          </a:prstGeom>
          <a:noFill/>
        </p:spPr>
        <p:txBody>
          <a:bodyPr wrap="square">
            <a:spAutoFit/>
          </a:bodyPr>
          <a:lstStyle/>
          <a:p>
            <a:pPr marL="285750" marR="0" indent="-285750">
              <a:lnSpc>
                <a:spcPct val="107000"/>
              </a:lnSpc>
              <a:spcBef>
                <a:spcPts val="0"/>
              </a:spcBef>
              <a:spcAft>
                <a:spcPts val="800"/>
              </a:spcAft>
              <a:buFont typeface="Wingdings" panose="05000000000000000000" pitchFamily="2" charset="2"/>
              <a:buChar char="Ø"/>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Rebar percentage:</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10" name="صورة 9">
            <a:extLst>
              <a:ext uri="{FF2B5EF4-FFF2-40B4-BE49-F238E27FC236}">
                <a16:creationId xmlns:a16="http://schemas.microsoft.com/office/drawing/2014/main" id="{B0D65A1C-283E-40C8-A459-555469104538}"/>
              </a:ext>
            </a:extLst>
          </p:cNvPr>
          <p:cNvPicPr/>
          <p:nvPr/>
        </p:nvPicPr>
        <p:blipFill>
          <a:blip r:embed="rId3"/>
          <a:stretch>
            <a:fillRect/>
          </a:stretch>
        </p:blipFill>
        <p:spPr>
          <a:xfrm>
            <a:off x="6099050" y="1186897"/>
            <a:ext cx="2837840" cy="3828133"/>
          </a:xfrm>
          <a:prstGeom prst="rect">
            <a:avLst/>
          </a:prstGeom>
        </p:spPr>
      </p:pic>
      <p:sp>
        <p:nvSpPr>
          <p:cNvPr id="13" name="مربع نص 12">
            <a:extLst>
              <a:ext uri="{FF2B5EF4-FFF2-40B4-BE49-F238E27FC236}">
                <a16:creationId xmlns:a16="http://schemas.microsoft.com/office/drawing/2014/main" id="{FC51576C-2CE0-442F-8D60-6EC09C480ED6}"/>
              </a:ext>
            </a:extLst>
          </p:cNvPr>
          <p:cNvSpPr txBox="1"/>
          <p:nvPr/>
        </p:nvSpPr>
        <p:spPr>
          <a:xfrm>
            <a:off x="2123714" y="1924247"/>
            <a:ext cx="3517221" cy="2839111"/>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According to ETABS, rebar percentage is (1%), which is the desired value because it’s -according to experts- the most economical design for columns.</a:t>
            </a:r>
            <a:endParaRPr lang="en-US" sz="2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096930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31</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column.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مربع نص 10">
            <a:extLst>
              <a:ext uri="{FF2B5EF4-FFF2-40B4-BE49-F238E27FC236}">
                <a16:creationId xmlns:a16="http://schemas.microsoft.com/office/drawing/2014/main" id="{07A2CFA3-E4DF-4561-9A7A-11C49D9642BB}"/>
              </a:ext>
            </a:extLst>
          </p:cNvPr>
          <p:cNvSpPr txBox="1"/>
          <p:nvPr/>
        </p:nvSpPr>
        <p:spPr>
          <a:xfrm>
            <a:off x="2434130" y="1343941"/>
            <a:ext cx="4591318" cy="374077"/>
          </a:xfrm>
          <a:prstGeom prst="rect">
            <a:avLst/>
          </a:prstGeom>
          <a:noFill/>
        </p:spPr>
        <p:txBody>
          <a:bodyPr wrap="square">
            <a:spAutoFit/>
          </a:bodyPr>
          <a:lstStyle/>
          <a:p>
            <a:pPr marL="0" marR="0">
              <a:lnSpc>
                <a:spcPct val="107000"/>
              </a:lnSpc>
              <a:spcBef>
                <a:spcPts val="0"/>
              </a:spcBef>
              <a:spcAft>
                <a:spcPts val="800"/>
              </a:spcAft>
              <a:tabLst>
                <a:tab pos="1587500" algn="l"/>
              </a:tabLst>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Manual verification: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5" name="صورة 4">
            <a:extLst>
              <a:ext uri="{FF2B5EF4-FFF2-40B4-BE49-F238E27FC236}">
                <a16:creationId xmlns:a16="http://schemas.microsoft.com/office/drawing/2014/main" id="{36AD8A1A-9773-4E41-B17B-C90AED66D7E0}"/>
              </a:ext>
            </a:extLst>
          </p:cNvPr>
          <p:cNvPicPr>
            <a:picLocks noChangeAspect="1"/>
          </p:cNvPicPr>
          <p:nvPr/>
        </p:nvPicPr>
        <p:blipFill>
          <a:blip r:embed="rId3"/>
          <a:stretch>
            <a:fillRect/>
          </a:stretch>
        </p:blipFill>
        <p:spPr>
          <a:xfrm>
            <a:off x="2434130" y="2571750"/>
            <a:ext cx="6306430" cy="1795637"/>
          </a:xfrm>
          <a:prstGeom prst="rect">
            <a:avLst/>
          </a:prstGeom>
        </p:spPr>
      </p:pic>
    </p:spTree>
    <p:extLst>
      <p:ext uri="{BB962C8B-B14F-4D97-AF65-F5344CB8AC3E}">
        <p14:creationId xmlns:p14="http://schemas.microsoft.com/office/powerpoint/2010/main" val="11524754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32</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column.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8" name="صورة 7">
            <a:extLst>
              <a:ext uri="{FF2B5EF4-FFF2-40B4-BE49-F238E27FC236}">
                <a16:creationId xmlns:a16="http://schemas.microsoft.com/office/drawing/2014/main" id="{63A516F0-2AA2-4761-A516-6F7491D3ED80}"/>
              </a:ext>
            </a:extLst>
          </p:cNvPr>
          <p:cNvPicPr/>
          <p:nvPr/>
        </p:nvPicPr>
        <p:blipFill>
          <a:blip r:embed="rId3"/>
          <a:stretch>
            <a:fillRect/>
          </a:stretch>
        </p:blipFill>
        <p:spPr>
          <a:xfrm>
            <a:off x="2739540" y="1960931"/>
            <a:ext cx="6012130" cy="3054100"/>
          </a:xfrm>
          <a:prstGeom prst="rect">
            <a:avLst/>
          </a:prstGeom>
        </p:spPr>
      </p:pic>
      <p:sp>
        <p:nvSpPr>
          <p:cNvPr id="11" name="مربع نص 10">
            <a:extLst>
              <a:ext uri="{FF2B5EF4-FFF2-40B4-BE49-F238E27FC236}">
                <a16:creationId xmlns:a16="http://schemas.microsoft.com/office/drawing/2014/main" id="{07A2CFA3-E4DF-4561-9A7A-11C49D9642BB}"/>
              </a:ext>
            </a:extLst>
          </p:cNvPr>
          <p:cNvSpPr txBox="1"/>
          <p:nvPr/>
        </p:nvSpPr>
        <p:spPr>
          <a:xfrm>
            <a:off x="2434130" y="1343941"/>
            <a:ext cx="4591318" cy="374077"/>
          </a:xfrm>
          <a:prstGeom prst="rect">
            <a:avLst/>
          </a:prstGeom>
          <a:noFill/>
        </p:spPr>
        <p:txBody>
          <a:bodyPr wrap="square">
            <a:spAutoFit/>
          </a:bodyPr>
          <a:lstStyle/>
          <a:p>
            <a:pPr marL="0" marR="0">
              <a:lnSpc>
                <a:spcPct val="107000"/>
              </a:lnSpc>
              <a:spcBef>
                <a:spcPts val="0"/>
              </a:spcBef>
              <a:spcAft>
                <a:spcPts val="800"/>
              </a:spcAft>
              <a:tabLst>
                <a:tab pos="1587500" algn="l"/>
              </a:tabLst>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Manual verification: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139832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48099"/>
          </a:xfrm>
          <a:prstGeom prst="rect">
            <a:avLst/>
          </a:prstGeom>
          <a:noFill/>
        </p:spPr>
        <p:txBody>
          <a:bodyPr wrap="square">
            <a:spAutoFit/>
          </a:bodyPr>
          <a:lstStyle/>
          <a:p>
            <a:pPr marR="0" lvl="0" algn="l" rtl="0">
              <a:lnSpc>
                <a:spcPct val="115000"/>
              </a:lnSpc>
              <a:spcBef>
                <a:spcPts val="0"/>
              </a:spcBef>
              <a:spcAft>
                <a:spcPts val="1000"/>
              </a:spcAft>
            </a:pPr>
            <a:r>
              <a:rPr lang="en-US"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Design of frames.</a:t>
            </a:r>
            <a:endPar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33</a:t>
            </a:fld>
            <a:endParaRPr lang="en-US" sz="1600" dirty="0">
              <a:solidFill>
                <a:schemeClr val="bg1"/>
              </a:solidFill>
            </a:endParaRPr>
          </a:p>
        </p:txBody>
      </p:sp>
      <p:sp>
        <p:nvSpPr>
          <p:cNvPr id="6" name="مربع نص 5">
            <a:extLst>
              <a:ext uri="{FF2B5EF4-FFF2-40B4-BE49-F238E27FC236}">
                <a16:creationId xmlns:a16="http://schemas.microsoft.com/office/drawing/2014/main" id="{CC1093BC-B2EE-4E32-9266-EC9A08E95F8A}"/>
              </a:ext>
            </a:extLst>
          </p:cNvPr>
          <p:cNvSpPr txBox="1"/>
          <p:nvPr/>
        </p:nvSpPr>
        <p:spPr>
          <a:xfrm>
            <a:off x="2123714" y="891995"/>
            <a:ext cx="4589362" cy="374077"/>
          </a:xfrm>
          <a:prstGeom prst="rect">
            <a:avLst/>
          </a:prstGeom>
          <a:noFill/>
        </p:spPr>
        <p:txBody>
          <a:bodyPr wrap="square">
            <a:spAutoFit/>
          </a:bodyPr>
          <a:lstStyle/>
          <a:p>
            <a:pPr marL="342900" marR="0" lvl="0" indent="-342900" algn="l" rtl="0">
              <a:lnSpc>
                <a:spcPct val="107000"/>
              </a:lnSpc>
              <a:spcBef>
                <a:spcPts val="0"/>
              </a:spcBef>
              <a:spcAft>
                <a:spcPts val="800"/>
              </a:spcAft>
              <a:buFont typeface="Wingdings" panose="05000000000000000000" pitchFamily="2" charset="2"/>
              <a:buChar char=""/>
            </a:pPr>
            <a:r>
              <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Design for column.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مربع نص 10">
            <a:extLst>
              <a:ext uri="{FF2B5EF4-FFF2-40B4-BE49-F238E27FC236}">
                <a16:creationId xmlns:a16="http://schemas.microsoft.com/office/drawing/2014/main" id="{07A2CFA3-E4DF-4561-9A7A-11C49D9642BB}"/>
              </a:ext>
            </a:extLst>
          </p:cNvPr>
          <p:cNvSpPr txBox="1"/>
          <p:nvPr/>
        </p:nvSpPr>
        <p:spPr>
          <a:xfrm>
            <a:off x="2434130" y="1343941"/>
            <a:ext cx="4591318" cy="374077"/>
          </a:xfrm>
          <a:prstGeom prst="rect">
            <a:avLst/>
          </a:prstGeom>
          <a:noFill/>
        </p:spPr>
        <p:txBody>
          <a:bodyPr wrap="square">
            <a:spAutoFit/>
          </a:bodyPr>
          <a:lstStyle/>
          <a:p>
            <a:pPr marL="0" marR="0">
              <a:lnSpc>
                <a:spcPct val="107000"/>
              </a:lnSpc>
              <a:spcBef>
                <a:spcPts val="0"/>
              </a:spcBef>
              <a:spcAft>
                <a:spcPts val="800"/>
              </a:spcAft>
              <a:tabLst>
                <a:tab pos="1587500" algn="l"/>
              </a:tabLst>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Manual verification:</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3" name="جدول 3">
            <a:extLst>
              <a:ext uri="{FF2B5EF4-FFF2-40B4-BE49-F238E27FC236}">
                <a16:creationId xmlns:a16="http://schemas.microsoft.com/office/drawing/2014/main" id="{88F33DF8-797F-4A68-881F-1A81DA25FCB9}"/>
              </a:ext>
            </a:extLst>
          </p:cNvPr>
          <p:cNvGraphicFramePr>
            <a:graphicFrameLocks noGrp="1"/>
          </p:cNvGraphicFramePr>
          <p:nvPr>
            <p:extLst>
              <p:ext uri="{D42A27DB-BD31-4B8C-83A1-F6EECF244321}">
                <p14:modId xmlns:p14="http://schemas.microsoft.com/office/powerpoint/2010/main" val="1528355499"/>
              </p:ext>
            </p:extLst>
          </p:nvPr>
        </p:nvGraphicFramePr>
        <p:xfrm>
          <a:off x="2434130" y="1960930"/>
          <a:ext cx="6096000" cy="74168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4199733406"/>
                    </a:ext>
                  </a:extLst>
                </a:gridCol>
                <a:gridCol w="2032000">
                  <a:extLst>
                    <a:ext uri="{9D8B030D-6E8A-4147-A177-3AD203B41FA5}">
                      <a16:colId xmlns:a16="http://schemas.microsoft.com/office/drawing/2014/main" val="72698824"/>
                    </a:ext>
                  </a:extLst>
                </a:gridCol>
                <a:gridCol w="2032000">
                  <a:extLst>
                    <a:ext uri="{9D8B030D-6E8A-4147-A177-3AD203B41FA5}">
                      <a16:colId xmlns:a16="http://schemas.microsoft.com/office/drawing/2014/main" val="2886801067"/>
                    </a:ext>
                  </a:extLst>
                </a:gridCol>
              </a:tblGrid>
              <a:tr h="370840">
                <a:tc>
                  <a:txBody>
                    <a:bodyPr/>
                    <a:lstStyle/>
                    <a:p>
                      <a:pPr algn="ctr"/>
                      <a:r>
                        <a:rPr lang="en-US" dirty="0">
                          <a:solidFill>
                            <a:schemeClr val="bg1"/>
                          </a:solidFill>
                        </a:rPr>
                        <a:t>Manual </a:t>
                      </a:r>
                    </a:p>
                  </a:txBody>
                  <a:tcPr>
                    <a:solidFill>
                      <a:schemeClr val="bg1">
                        <a:lumMod val="50000"/>
                      </a:schemeClr>
                    </a:solidFill>
                  </a:tcPr>
                </a:tc>
                <a:tc>
                  <a:txBody>
                    <a:bodyPr/>
                    <a:lstStyle/>
                    <a:p>
                      <a:pPr algn="ctr"/>
                      <a:r>
                        <a:rPr lang="en-US" dirty="0">
                          <a:solidFill>
                            <a:schemeClr val="bg1"/>
                          </a:solidFill>
                        </a:rPr>
                        <a:t>ETABS </a:t>
                      </a:r>
                    </a:p>
                  </a:txBody>
                  <a:tcPr>
                    <a:solidFill>
                      <a:schemeClr val="bg1">
                        <a:lumMod val="50000"/>
                      </a:schemeClr>
                    </a:solidFill>
                  </a:tcPr>
                </a:tc>
                <a:tc>
                  <a:txBody>
                    <a:bodyPr/>
                    <a:lstStyle/>
                    <a:p>
                      <a:pPr algn="ctr"/>
                      <a:r>
                        <a:rPr lang="en-US" dirty="0">
                          <a:solidFill>
                            <a:schemeClr val="bg1"/>
                          </a:solidFill>
                        </a:rPr>
                        <a:t>%error </a:t>
                      </a:r>
                    </a:p>
                  </a:txBody>
                  <a:tcPr>
                    <a:solidFill>
                      <a:schemeClr val="bg1">
                        <a:lumMod val="50000"/>
                      </a:schemeClr>
                    </a:solidFill>
                  </a:tcPr>
                </a:tc>
                <a:extLst>
                  <a:ext uri="{0D108BD9-81ED-4DB2-BD59-A6C34878D82A}">
                    <a16:rowId xmlns:a16="http://schemas.microsoft.com/office/drawing/2014/main" val="4260127915"/>
                  </a:ext>
                </a:extLst>
              </a:tr>
              <a:tr h="370840">
                <a:tc>
                  <a:txBody>
                    <a:bodyPr/>
                    <a:lstStyle/>
                    <a:p>
                      <a:pPr algn="ctr"/>
                      <a:r>
                        <a:rPr lang="en-US" dirty="0">
                          <a:solidFill>
                            <a:schemeClr val="bg1"/>
                          </a:solidFill>
                        </a:rPr>
                        <a:t>12100</a:t>
                      </a:r>
                      <a:r>
                        <a:rPr lang="en-US" sz="1800" kern="1200" dirty="0">
                          <a:solidFill>
                            <a:schemeClr val="bg1"/>
                          </a:solidFill>
                          <a:effectLst/>
                          <a:latin typeface="+mn-lt"/>
                          <a:ea typeface="+mn-ea"/>
                          <a:cs typeface="+mn-cs"/>
                        </a:rPr>
                        <a:t>mm2</a:t>
                      </a:r>
                      <a:endParaRPr lang="en-US" dirty="0">
                        <a:solidFill>
                          <a:schemeClr val="bg1"/>
                        </a:solidFill>
                      </a:endParaRPr>
                    </a:p>
                  </a:txBody>
                  <a:tcPr>
                    <a:solidFill>
                      <a:schemeClr val="bg1">
                        <a:lumMod val="50000"/>
                      </a:schemeClr>
                    </a:solidFill>
                  </a:tcPr>
                </a:tc>
                <a:tc>
                  <a:txBody>
                    <a:bodyPr/>
                    <a:lstStyle/>
                    <a:p>
                      <a:pPr algn="ctr"/>
                      <a:r>
                        <a:rPr lang="en-US" dirty="0">
                          <a:solidFill>
                            <a:schemeClr val="bg1"/>
                          </a:solidFill>
                        </a:rPr>
                        <a:t>12100</a:t>
                      </a:r>
                      <a:r>
                        <a:rPr lang="en-US" sz="1800" kern="1200" dirty="0">
                          <a:solidFill>
                            <a:schemeClr val="bg1"/>
                          </a:solidFill>
                          <a:effectLst/>
                          <a:latin typeface="+mn-lt"/>
                          <a:ea typeface="+mn-ea"/>
                          <a:cs typeface="+mn-cs"/>
                        </a:rPr>
                        <a:t>mm2</a:t>
                      </a:r>
                      <a:endParaRPr lang="en-US" dirty="0">
                        <a:solidFill>
                          <a:schemeClr val="bg1"/>
                        </a:solidFill>
                      </a:endParaRPr>
                    </a:p>
                  </a:txBody>
                  <a:tcPr>
                    <a:solidFill>
                      <a:schemeClr val="bg1">
                        <a:lumMod val="50000"/>
                      </a:schemeClr>
                    </a:solidFill>
                  </a:tcPr>
                </a:tc>
                <a:tc>
                  <a:txBody>
                    <a:bodyPr/>
                    <a:lstStyle/>
                    <a:p>
                      <a:pPr algn="ctr"/>
                      <a:r>
                        <a:rPr lang="en-US" dirty="0">
                          <a:solidFill>
                            <a:schemeClr val="bg1"/>
                          </a:solidFill>
                        </a:rPr>
                        <a:t>0%</a:t>
                      </a:r>
                    </a:p>
                  </a:txBody>
                  <a:tcPr>
                    <a:solidFill>
                      <a:schemeClr val="bg1">
                        <a:lumMod val="50000"/>
                      </a:schemeClr>
                    </a:solidFill>
                  </a:tcPr>
                </a:tc>
                <a:extLst>
                  <a:ext uri="{0D108BD9-81ED-4DB2-BD59-A6C34878D82A}">
                    <a16:rowId xmlns:a16="http://schemas.microsoft.com/office/drawing/2014/main" val="555982059"/>
                  </a:ext>
                </a:extLst>
              </a:tr>
            </a:tbl>
          </a:graphicData>
        </a:graphic>
      </p:graphicFrame>
      <p:sp>
        <p:nvSpPr>
          <p:cNvPr id="9" name="مربع نص 8">
            <a:extLst>
              <a:ext uri="{FF2B5EF4-FFF2-40B4-BE49-F238E27FC236}">
                <a16:creationId xmlns:a16="http://schemas.microsoft.com/office/drawing/2014/main" id="{EDFDF745-BF38-40D3-94F2-0B51EE85E767}"/>
              </a:ext>
            </a:extLst>
          </p:cNvPr>
          <p:cNvSpPr txBox="1"/>
          <p:nvPr/>
        </p:nvSpPr>
        <p:spPr>
          <a:xfrm>
            <a:off x="2276340" y="3090263"/>
            <a:ext cx="6253789" cy="670440"/>
          </a:xfrm>
          <a:prstGeom prst="rect">
            <a:avLst/>
          </a:prstGeom>
          <a:noFill/>
        </p:spPr>
        <p:txBody>
          <a:bodyPr wrap="square">
            <a:spAutoFit/>
          </a:bodyPr>
          <a:lstStyle/>
          <a:p>
            <a:pPr marL="0" marR="0">
              <a:lnSpc>
                <a:spcPct val="107000"/>
              </a:lnSpc>
              <a:spcBef>
                <a:spcPts val="0"/>
              </a:spcBef>
              <a:spcAft>
                <a:spcPts val="800"/>
              </a:spcAft>
              <a:tabLst>
                <a:tab pos="1587500" algn="l"/>
              </a:tabLst>
            </a:pPr>
            <a:r>
              <a:rPr lang="en-US" sz="18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Spacing between ties will be 200 mm and have a diameter of 20 mm.</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798191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195198"/>
            <a:ext cx="4584356" cy="490199"/>
          </a:xfrm>
          <a:prstGeom prst="rect">
            <a:avLst/>
          </a:prstGeom>
          <a:noFill/>
        </p:spPr>
        <p:txBody>
          <a:bodyPr wrap="square">
            <a:spAutoFit/>
          </a:bodyPr>
          <a:lstStyle/>
          <a:p>
            <a:pPr marR="0" lvl="0" algn="l" rtl="0">
              <a:lnSpc>
                <a:spcPct val="115000"/>
              </a:lnSpc>
              <a:spcBef>
                <a:spcPts val="0"/>
              </a:spcBef>
              <a:spcAft>
                <a:spcPts val="1000"/>
              </a:spcAft>
            </a:pPr>
            <a:r>
              <a:rPr lang="en-US" sz="2400" b="1" dirty="0">
                <a:solidFill>
                  <a:schemeClr val="bg1"/>
                </a:solidFill>
                <a:effectLst/>
                <a:latin typeface="Times New Roman" panose="02020603050405020304" pitchFamily="18" charset="0"/>
                <a:ea typeface="Calibri" panose="020F0502020204030204" pitchFamily="34" charset="0"/>
              </a:rPr>
              <a:t>Shear walls design.</a:t>
            </a:r>
            <a:endParaRPr lang="en-US" sz="3200"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34</a:t>
            </a:fld>
            <a:endParaRPr lang="en-US" sz="1600" dirty="0">
              <a:solidFill>
                <a:schemeClr val="bg1"/>
              </a:solidFill>
            </a:endParaRPr>
          </a:p>
        </p:txBody>
      </p:sp>
      <p:pic>
        <p:nvPicPr>
          <p:cNvPr id="5" name="Picture 1">
            <a:extLst>
              <a:ext uri="{FF2B5EF4-FFF2-40B4-BE49-F238E27FC236}">
                <a16:creationId xmlns:a16="http://schemas.microsoft.com/office/drawing/2014/main" id="{287E0890-4213-47B7-9D11-5725977FA3F5}"/>
              </a:ext>
            </a:extLst>
          </p:cNvPr>
          <p:cNvPicPr/>
          <p:nvPr/>
        </p:nvPicPr>
        <p:blipFill>
          <a:blip r:embed="rId3"/>
          <a:stretch>
            <a:fillRect/>
          </a:stretch>
        </p:blipFill>
        <p:spPr>
          <a:xfrm>
            <a:off x="4724705" y="1377895"/>
            <a:ext cx="4244340" cy="3637135"/>
          </a:xfrm>
          <a:prstGeom prst="rect">
            <a:avLst/>
          </a:prstGeom>
        </p:spPr>
      </p:pic>
      <p:sp>
        <p:nvSpPr>
          <p:cNvPr id="9" name="مربع نص 8">
            <a:extLst>
              <a:ext uri="{FF2B5EF4-FFF2-40B4-BE49-F238E27FC236}">
                <a16:creationId xmlns:a16="http://schemas.microsoft.com/office/drawing/2014/main" id="{96C6D9D3-7F11-4024-9CA6-D562EA387CB7}"/>
              </a:ext>
            </a:extLst>
          </p:cNvPr>
          <p:cNvSpPr txBox="1"/>
          <p:nvPr/>
        </p:nvSpPr>
        <p:spPr>
          <a:xfrm>
            <a:off x="1976015" y="745099"/>
            <a:ext cx="2922863" cy="461665"/>
          </a:xfrm>
          <a:prstGeom prst="rect">
            <a:avLst/>
          </a:prstGeom>
          <a:noFill/>
        </p:spPr>
        <p:txBody>
          <a:bodyPr wrap="square">
            <a:spAutoFit/>
          </a:bodyPr>
          <a:lstStyle/>
          <a:p>
            <a:pPr marL="342900" indent="-342900">
              <a:buFont typeface="Wingdings" panose="05000000000000000000" pitchFamily="2" charset="2"/>
              <a:buChar char="v"/>
            </a:pPr>
            <a:r>
              <a:rPr lang="en-US" sz="2400" dirty="0">
                <a:solidFill>
                  <a:schemeClr val="bg1"/>
                </a:solidFill>
                <a:effectLst/>
                <a:latin typeface="Times New Roman" panose="02020603050405020304" pitchFamily="18" charset="0"/>
                <a:ea typeface="Calibri" panose="020F0502020204030204" pitchFamily="34" charset="0"/>
              </a:rPr>
              <a:t>Shear walls layout</a:t>
            </a:r>
            <a:endParaRPr lang="en-US" sz="2400" dirty="0">
              <a:solidFill>
                <a:schemeClr val="bg1"/>
              </a:solidFill>
            </a:endParaRPr>
          </a:p>
        </p:txBody>
      </p:sp>
    </p:spTree>
    <p:extLst>
      <p:ext uri="{BB962C8B-B14F-4D97-AF65-F5344CB8AC3E}">
        <p14:creationId xmlns:p14="http://schemas.microsoft.com/office/powerpoint/2010/main" val="25159630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195198"/>
            <a:ext cx="4584356" cy="490199"/>
          </a:xfrm>
          <a:prstGeom prst="rect">
            <a:avLst/>
          </a:prstGeom>
          <a:noFill/>
        </p:spPr>
        <p:txBody>
          <a:bodyPr wrap="square">
            <a:spAutoFit/>
          </a:bodyPr>
          <a:lstStyle/>
          <a:p>
            <a:pPr marR="0" lvl="0" algn="l" rtl="0">
              <a:lnSpc>
                <a:spcPct val="115000"/>
              </a:lnSpc>
              <a:spcBef>
                <a:spcPts val="0"/>
              </a:spcBef>
              <a:spcAft>
                <a:spcPts val="1000"/>
              </a:spcAft>
            </a:pPr>
            <a:r>
              <a:rPr lang="en-US" sz="2400" b="1" dirty="0">
                <a:solidFill>
                  <a:schemeClr val="bg1"/>
                </a:solidFill>
                <a:effectLst/>
                <a:latin typeface="Times New Roman" panose="02020603050405020304" pitchFamily="18" charset="0"/>
                <a:ea typeface="Calibri" panose="020F0502020204030204" pitchFamily="34" charset="0"/>
              </a:rPr>
              <a:t>Shear walls design.</a:t>
            </a:r>
            <a:endParaRPr lang="en-US" sz="3200"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35</a:t>
            </a:fld>
            <a:endParaRPr lang="en-US" sz="1600" dirty="0">
              <a:solidFill>
                <a:schemeClr val="bg1"/>
              </a:solidFill>
            </a:endParaRPr>
          </a:p>
        </p:txBody>
      </p:sp>
      <p:pic>
        <p:nvPicPr>
          <p:cNvPr id="6" name="Picture 1">
            <a:extLst>
              <a:ext uri="{FF2B5EF4-FFF2-40B4-BE49-F238E27FC236}">
                <a16:creationId xmlns:a16="http://schemas.microsoft.com/office/drawing/2014/main" id="{7418879F-1CA7-4F98-9559-8958DEBDD216}"/>
              </a:ext>
            </a:extLst>
          </p:cNvPr>
          <p:cNvPicPr/>
          <p:nvPr/>
        </p:nvPicPr>
        <p:blipFill rotWithShape="1">
          <a:blip r:embed="rId3" cstate="print">
            <a:extLst>
              <a:ext uri="{28A0092B-C50C-407E-A947-70E740481C1C}">
                <a14:useLocalDpi xmlns:a14="http://schemas.microsoft.com/office/drawing/2010/main" val="0"/>
              </a:ext>
            </a:extLst>
          </a:blip>
          <a:srcRect r="43876" b="28060"/>
          <a:stretch/>
        </p:blipFill>
        <p:spPr bwMode="auto">
          <a:xfrm>
            <a:off x="5488230" y="1497330"/>
            <a:ext cx="3493925" cy="3243856"/>
          </a:xfrm>
          <a:prstGeom prst="rect">
            <a:avLst/>
          </a:prstGeom>
          <a:ln>
            <a:noFill/>
          </a:ln>
          <a:extLst>
            <a:ext uri="{53640926-AAD7-44D8-BBD7-CCE9431645EC}">
              <a14:shadowObscured xmlns:a14="http://schemas.microsoft.com/office/drawing/2010/main"/>
            </a:ext>
          </a:extLst>
        </p:spPr>
      </p:pic>
      <p:sp>
        <p:nvSpPr>
          <p:cNvPr id="3" name="مربع نص 2">
            <a:extLst>
              <a:ext uri="{FF2B5EF4-FFF2-40B4-BE49-F238E27FC236}">
                <a16:creationId xmlns:a16="http://schemas.microsoft.com/office/drawing/2014/main" id="{796EEB23-4EDD-4705-9621-AAFCCB1CF012}"/>
              </a:ext>
            </a:extLst>
          </p:cNvPr>
          <p:cNvSpPr txBox="1"/>
          <p:nvPr/>
        </p:nvSpPr>
        <p:spPr>
          <a:xfrm>
            <a:off x="2205073" y="1786920"/>
            <a:ext cx="2901395" cy="1569660"/>
          </a:xfrm>
          <a:prstGeom prst="rect">
            <a:avLst/>
          </a:prstGeom>
          <a:noFill/>
        </p:spPr>
        <p:txBody>
          <a:bodyPr wrap="square" rtlCol="0">
            <a:spAutoFit/>
          </a:bodyPr>
          <a:lstStyle/>
          <a:p>
            <a:r>
              <a:rPr lang="en-US" sz="3200" dirty="0">
                <a:solidFill>
                  <a:schemeClr val="bg1"/>
                </a:solidFill>
                <a:latin typeface="Times New Roman" panose="02020603050405020304" pitchFamily="18" charset="0"/>
                <a:cs typeface="Times New Roman" panose="02020603050405020304" pitchFamily="18" charset="0"/>
              </a:rPr>
              <a:t>The calculations were made on this wall section</a:t>
            </a:r>
          </a:p>
        </p:txBody>
      </p:sp>
    </p:spTree>
    <p:extLst>
      <p:ext uri="{BB962C8B-B14F-4D97-AF65-F5344CB8AC3E}">
        <p14:creationId xmlns:p14="http://schemas.microsoft.com/office/powerpoint/2010/main" val="29844385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195198"/>
            <a:ext cx="4584356" cy="490199"/>
          </a:xfrm>
          <a:prstGeom prst="rect">
            <a:avLst/>
          </a:prstGeom>
          <a:noFill/>
        </p:spPr>
        <p:txBody>
          <a:bodyPr wrap="square">
            <a:spAutoFit/>
          </a:bodyPr>
          <a:lstStyle/>
          <a:p>
            <a:pPr marR="0" lvl="0" algn="l" rtl="0">
              <a:lnSpc>
                <a:spcPct val="115000"/>
              </a:lnSpc>
              <a:spcBef>
                <a:spcPts val="0"/>
              </a:spcBef>
              <a:spcAft>
                <a:spcPts val="1000"/>
              </a:spcAft>
            </a:pPr>
            <a:r>
              <a:rPr lang="en-US" sz="2400" b="1" dirty="0">
                <a:solidFill>
                  <a:schemeClr val="bg1"/>
                </a:solidFill>
                <a:effectLst/>
                <a:latin typeface="Times New Roman" panose="02020603050405020304" pitchFamily="18" charset="0"/>
                <a:ea typeface="Calibri" panose="020F0502020204030204" pitchFamily="34" charset="0"/>
              </a:rPr>
              <a:t>Shear walls design.</a:t>
            </a:r>
            <a:endParaRPr lang="en-US" sz="3200"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36</a:t>
            </a:fld>
            <a:endParaRPr lang="en-US" sz="1600" dirty="0">
              <a:solidFill>
                <a:schemeClr val="bg1"/>
              </a:solidFill>
            </a:endParaRPr>
          </a:p>
        </p:txBody>
      </p:sp>
      <p:pic>
        <p:nvPicPr>
          <p:cNvPr id="8" name="Picture 1">
            <a:extLst>
              <a:ext uri="{FF2B5EF4-FFF2-40B4-BE49-F238E27FC236}">
                <a16:creationId xmlns:a16="http://schemas.microsoft.com/office/drawing/2014/main" id="{0D188D2F-9D31-4D45-8793-754AF4DC8E76}"/>
              </a:ext>
            </a:extLst>
          </p:cNvPr>
          <p:cNvPicPr/>
          <p:nvPr/>
        </p:nvPicPr>
        <p:blipFill>
          <a:blip r:embed="rId3"/>
          <a:stretch>
            <a:fillRect/>
          </a:stretch>
        </p:blipFill>
        <p:spPr>
          <a:xfrm>
            <a:off x="4416087" y="1292607"/>
            <a:ext cx="4584357" cy="3655695"/>
          </a:xfrm>
          <a:prstGeom prst="rect">
            <a:avLst/>
          </a:prstGeom>
        </p:spPr>
      </p:pic>
      <p:sp>
        <p:nvSpPr>
          <p:cNvPr id="4" name="مربع نص 3">
            <a:extLst>
              <a:ext uri="{FF2B5EF4-FFF2-40B4-BE49-F238E27FC236}">
                <a16:creationId xmlns:a16="http://schemas.microsoft.com/office/drawing/2014/main" id="{37C480C9-1298-4A2E-B8C1-7B8CB3A0FFE8}"/>
              </a:ext>
            </a:extLst>
          </p:cNvPr>
          <p:cNvSpPr txBox="1"/>
          <p:nvPr/>
        </p:nvSpPr>
        <p:spPr>
          <a:xfrm>
            <a:off x="2069017" y="1302288"/>
            <a:ext cx="1981957" cy="1938992"/>
          </a:xfrm>
          <a:prstGeom prst="rect">
            <a:avLst/>
          </a:prstGeom>
          <a:noFill/>
        </p:spPr>
        <p:txBody>
          <a:bodyPr wrap="square" rtlCol="0">
            <a:spAutoFit/>
          </a:bodyPr>
          <a:lstStyle/>
          <a:p>
            <a:r>
              <a:rPr lang="en-US" sz="2400" dirty="0">
                <a:solidFill>
                  <a:schemeClr val="bg1"/>
                </a:solidFill>
                <a:latin typeface="Times New Roman" panose="02020603050405020304" pitchFamily="18" charset="0"/>
                <a:cs typeface="Times New Roman" panose="02020603050405020304" pitchFamily="18" charset="0"/>
              </a:rPr>
              <a:t>The following interaction diagram were used in the calculations</a:t>
            </a:r>
          </a:p>
        </p:txBody>
      </p:sp>
    </p:spTree>
    <p:extLst>
      <p:ext uri="{BB962C8B-B14F-4D97-AF65-F5344CB8AC3E}">
        <p14:creationId xmlns:p14="http://schemas.microsoft.com/office/powerpoint/2010/main" val="26105440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195198"/>
            <a:ext cx="4584356" cy="490199"/>
          </a:xfrm>
          <a:prstGeom prst="rect">
            <a:avLst/>
          </a:prstGeom>
          <a:noFill/>
        </p:spPr>
        <p:txBody>
          <a:bodyPr wrap="square">
            <a:spAutoFit/>
          </a:bodyPr>
          <a:lstStyle/>
          <a:p>
            <a:pPr marR="0" lvl="0" algn="l" rtl="0">
              <a:lnSpc>
                <a:spcPct val="115000"/>
              </a:lnSpc>
              <a:spcBef>
                <a:spcPts val="0"/>
              </a:spcBef>
              <a:spcAft>
                <a:spcPts val="1000"/>
              </a:spcAft>
            </a:pPr>
            <a:r>
              <a:rPr lang="en-US" sz="2400" b="1" dirty="0">
                <a:solidFill>
                  <a:schemeClr val="bg1"/>
                </a:solidFill>
                <a:effectLst/>
                <a:latin typeface="Times New Roman" panose="02020603050405020304" pitchFamily="18" charset="0"/>
                <a:ea typeface="Calibri" panose="020F0502020204030204" pitchFamily="34" charset="0"/>
              </a:rPr>
              <a:t>Shear walls design.</a:t>
            </a:r>
            <a:endParaRPr lang="en-US" sz="3200"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37</a:t>
            </a:fld>
            <a:endParaRPr lang="en-US" sz="1600" dirty="0">
              <a:solidFill>
                <a:schemeClr val="bg1"/>
              </a:solidFill>
            </a:endParaRPr>
          </a:p>
        </p:txBody>
      </p:sp>
      <p:graphicFrame>
        <p:nvGraphicFramePr>
          <p:cNvPr id="6" name="جدول 9">
            <a:extLst>
              <a:ext uri="{FF2B5EF4-FFF2-40B4-BE49-F238E27FC236}">
                <a16:creationId xmlns:a16="http://schemas.microsoft.com/office/drawing/2014/main" id="{D3A5265D-1E4C-4DB3-9BF7-D8DF9915F9D6}"/>
              </a:ext>
            </a:extLst>
          </p:cNvPr>
          <p:cNvGraphicFramePr>
            <a:graphicFrameLocks noGrp="1"/>
          </p:cNvGraphicFramePr>
          <p:nvPr>
            <p:extLst>
              <p:ext uri="{D42A27DB-BD31-4B8C-83A1-F6EECF244321}">
                <p14:modId xmlns:p14="http://schemas.microsoft.com/office/powerpoint/2010/main" val="1519042172"/>
              </p:ext>
            </p:extLst>
          </p:nvPr>
        </p:nvGraphicFramePr>
        <p:xfrm>
          <a:off x="2434130" y="2015490"/>
          <a:ext cx="6096000" cy="11125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445152603"/>
                    </a:ext>
                  </a:extLst>
                </a:gridCol>
                <a:gridCol w="3048000">
                  <a:extLst>
                    <a:ext uri="{9D8B030D-6E8A-4147-A177-3AD203B41FA5}">
                      <a16:colId xmlns:a16="http://schemas.microsoft.com/office/drawing/2014/main" val="2494656793"/>
                    </a:ext>
                  </a:extLst>
                </a:gridCol>
              </a:tblGrid>
              <a:tr h="370840">
                <a:tc>
                  <a:txBody>
                    <a:bodyPr/>
                    <a:lstStyle/>
                    <a:p>
                      <a:r>
                        <a:rPr lang="en-US" dirty="0"/>
                        <a:t>Reinforcement</a:t>
                      </a:r>
                    </a:p>
                  </a:txBody>
                  <a:tcPr>
                    <a:solidFill>
                      <a:schemeClr val="bg1">
                        <a:lumMod val="50000"/>
                      </a:schemeClr>
                    </a:solidFill>
                  </a:tcPr>
                </a:tc>
                <a:tc>
                  <a:txBody>
                    <a:bodyPr/>
                    <a:lstStyle/>
                    <a:p>
                      <a:r>
                        <a:rPr lang="en-US" dirty="0"/>
                        <a:t>values</a:t>
                      </a:r>
                    </a:p>
                  </a:txBody>
                  <a:tcPr>
                    <a:solidFill>
                      <a:schemeClr val="bg1">
                        <a:lumMod val="50000"/>
                      </a:schemeClr>
                    </a:solidFill>
                  </a:tcPr>
                </a:tc>
                <a:extLst>
                  <a:ext uri="{0D108BD9-81ED-4DB2-BD59-A6C34878D82A}">
                    <a16:rowId xmlns:a16="http://schemas.microsoft.com/office/drawing/2014/main" val="4056675167"/>
                  </a:ext>
                </a:extLst>
              </a:tr>
              <a:tr h="370840">
                <a:tc>
                  <a:txBody>
                    <a:bodyPr/>
                    <a:lstStyle/>
                    <a:p>
                      <a:pPr algn="ctr"/>
                      <a:r>
                        <a:rPr lang="en-US" dirty="0"/>
                        <a:t>longitudinal</a:t>
                      </a:r>
                    </a:p>
                  </a:txBody>
                  <a:tcPr>
                    <a:solidFill>
                      <a:schemeClr val="bg1">
                        <a:lumMod val="50000"/>
                      </a:schemeClr>
                    </a:solidFill>
                  </a:tcPr>
                </a:tc>
                <a:tc>
                  <a:txBody>
                    <a:bodyPr/>
                    <a:lstStyle/>
                    <a:p>
                      <a:pPr algn="ctr"/>
                      <a:r>
                        <a:rPr lang="en-US" dirty="0"/>
                        <a:t>5900</a:t>
                      </a:r>
                      <a:r>
                        <a:rPr lang="en-US" sz="1800" kern="1200" dirty="0">
                          <a:solidFill>
                            <a:schemeClr val="dk1"/>
                          </a:solidFill>
                          <a:effectLst/>
                          <a:latin typeface="+mn-lt"/>
                          <a:ea typeface="+mn-ea"/>
                          <a:cs typeface="+mn-cs"/>
                        </a:rPr>
                        <a:t>mm</a:t>
                      </a:r>
                      <a:r>
                        <a:rPr lang="en-US" sz="1800" kern="1200" baseline="30000" dirty="0">
                          <a:solidFill>
                            <a:schemeClr val="dk1"/>
                          </a:solidFill>
                          <a:effectLst/>
                          <a:latin typeface="+mn-lt"/>
                          <a:ea typeface="+mn-ea"/>
                          <a:cs typeface="+mn-cs"/>
                        </a:rPr>
                        <a:t>2</a:t>
                      </a:r>
                      <a:endParaRPr lang="en-US" dirty="0"/>
                    </a:p>
                  </a:txBody>
                  <a:tcPr>
                    <a:solidFill>
                      <a:schemeClr val="bg1">
                        <a:lumMod val="50000"/>
                      </a:schemeClr>
                    </a:solidFill>
                  </a:tcPr>
                </a:tc>
                <a:extLst>
                  <a:ext uri="{0D108BD9-81ED-4DB2-BD59-A6C34878D82A}">
                    <a16:rowId xmlns:a16="http://schemas.microsoft.com/office/drawing/2014/main" val="1437206285"/>
                  </a:ext>
                </a:extLst>
              </a:tr>
              <a:tr h="370840">
                <a:tc>
                  <a:txBody>
                    <a:bodyPr/>
                    <a:lstStyle/>
                    <a:p>
                      <a:pPr algn="ctr"/>
                      <a:r>
                        <a:rPr lang="en-US" dirty="0"/>
                        <a:t>Av/s</a:t>
                      </a:r>
                    </a:p>
                  </a:txBody>
                  <a:tcPr>
                    <a:solidFill>
                      <a:schemeClr val="bg1">
                        <a:lumMod val="50000"/>
                      </a:schemeClr>
                    </a:solidFill>
                  </a:tcPr>
                </a:tc>
                <a:tc>
                  <a:txBody>
                    <a:bodyPr/>
                    <a:lstStyle/>
                    <a:p>
                      <a:pPr algn="ctr"/>
                      <a:r>
                        <a:rPr lang="en-US" dirty="0"/>
                        <a:t>1000</a:t>
                      </a:r>
                      <a:r>
                        <a:rPr lang="en-US" sz="1800" kern="1200" dirty="0">
                          <a:solidFill>
                            <a:schemeClr val="dk1"/>
                          </a:solidFill>
                          <a:effectLst/>
                          <a:latin typeface="+mn-lt"/>
                          <a:ea typeface="+mn-ea"/>
                          <a:cs typeface="+mn-cs"/>
                        </a:rPr>
                        <a:t>mm</a:t>
                      </a:r>
                      <a:r>
                        <a:rPr lang="en-US" sz="1800" kern="1200" baseline="30000" dirty="0">
                          <a:solidFill>
                            <a:schemeClr val="dk1"/>
                          </a:solidFill>
                          <a:effectLst/>
                          <a:latin typeface="+mn-lt"/>
                          <a:ea typeface="+mn-ea"/>
                          <a:cs typeface="+mn-cs"/>
                        </a:rPr>
                        <a:t>2</a:t>
                      </a:r>
                      <a:r>
                        <a:rPr lang="en-US" dirty="0"/>
                        <a:t>/m</a:t>
                      </a:r>
                    </a:p>
                  </a:txBody>
                  <a:tcPr>
                    <a:solidFill>
                      <a:schemeClr val="bg1">
                        <a:lumMod val="50000"/>
                      </a:schemeClr>
                    </a:solidFill>
                  </a:tcPr>
                </a:tc>
                <a:extLst>
                  <a:ext uri="{0D108BD9-81ED-4DB2-BD59-A6C34878D82A}">
                    <a16:rowId xmlns:a16="http://schemas.microsoft.com/office/drawing/2014/main" val="3103356645"/>
                  </a:ext>
                </a:extLst>
              </a:tr>
            </a:tbl>
          </a:graphicData>
        </a:graphic>
      </p:graphicFrame>
    </p:spTree>
    <p:extLst>
      <p:ext uri="{BB962C8B-B14F-4D97-AF65-F5344CB8AC3E}">
        <p14:creationId xmlns:p14="http://schemas.microsoft.com/office/powerpoint/2010/main" val="8694345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195198"/>
            <a:ext cx="4584356" cy="490199"/>
          </a:xfrm>
          <a:prstGeom prst="rect">
            <a:avLst/>
          </a:prstGeom>
          <a:noFill/>
        </p:spPr>
        <p:txBody>
          <a:bodyPr wrap="square">
            <a:spAutoFit/>
          </a:bodyPr>
          <a:lstStyle/>
          <a:p>
            <a:pPr marR="0" lvl="0" algn="l" rtl="0">
              <a:lnSpc>
                <a:spcPct val="115000"/>
              </a:lnSpc>
              <a:spcBef>
                <a:spcPts val="0"/>
              </a:spcBef>
              <a:spcAft>
                <a:spcPts val="1000"/>
              </a:spcAft>
            </a:pPr>
            <a:r>
              <a:rPr lang="en-US" sz="2400" b="1" dirty="0">
                <a:solidFill>
                  <a:schemeClr val="bg1"/>
                </a:solidFill>
                <a:effectLst/>
                <a:latin typeface="Times New Roman" panose="02020603050405020304" pitchFamily="18" charset="0"/>
                <a:ea typeface="Calibri" panose="020F0502020204030204" pitchFamily="34" charset="0"/>
              </a:rPr>
              <a:t>Shear walls design.</a:t>
            </a:r>
            <a:endParaRPr lang="en-US" sz="3200"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عنصر نائب لرقم الشريحة 10">
            <a:extLst>
              <a:ext uri="{FF2B5EF4-FFF2-40B4-BE49-F238E27FC236}">
                <a16:creationId xmlns:a16="http://schemas.microsoft.com/office/drawing/2014/main" id="{41B3A5AA-B785-44D0-B0E9-85948BA1543A}"/>
              </a:ext>
            </a:extLst>
          </p:cNvPr>
          <p:cNvSpPr txBox="1">
            <a:spLocks/>
          </p:cNvSpPr>
          <p:nvPr/>
        </p:nvSpPr>
        <p:spPr>
          <a:xfrm>
            <a:off x="-40118" y="4741186"/>
            <a:ext cx="497318"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38</a:t>
            </a:fld>
            <a:endParaRPr lang="en-US" sz="1600" dirty="0">
              <a:solidFill>
                <a:schemeClr val="bg1"/>
              </a:solidFill>
            </a:endParaRPr>
          </a:p>
        </p:txBody>
      </p:sp>
      <p:pic>
        <p:nvPicPr>
          <p:cNvPr id="9" name="Picture 1">
            <a:extLst>
              <a:ext uri="{FF2B5EF4-FFF2-40B4-BE49-F238E27FC236}">
                <a16:creationId xmlns:a16="http://schemas.microsoft.com/office/drawing/2014/main" id="{CC9D3718-29A6-492C-BEF7-D03A52911C35}"/>
              </a:ext>
            </a:extLst>
          </p:cNvPr>
          <p:cNvPicPr/>
          <p:nvPr/>
        </p:nvPicPr>
        <p:blipFill>
          <a:blip r:embed="rId3"/>
          <a:stretch>
            <a:fillRect/>
          </a:stretch>
        </p:blipFill>
        <p:spPr>
          <a:xfrm>
            <a:off x="2426696" y="2360145"/>
            <a:ext cx="6260905" cy="1750695"/>
          </a:xfrm>
          <a:prstGeom prst="rect">
            <a:avLst/>
          </a:prstGeom>
        </p:spPr>
      </p:pic>
      <p:sp>
        <p:nvSpPr>
          <p:cNvPr id="4" name="مربع نص 3">
            <a:extLst>
              <a:ext uri="{FF2B5EF4-FFF2-40B4-BE49-F238E27FC236}">
                <a16:creationId xmlns:a16="http://schemas.microsoft.com/office/drawing/2014/main" id="{D0A5873D-B458-4200-8562-F5232D61873C}"/>
              </a:ext>
            </a:extLst>
          </p:cNvPr>
          <p:cNvSpPr txBox="1"/>
          <p:nvPr/>
        </p:nvSpPr>
        <p:spPr>
          <a:xfrm>
            <a:off x="2398961" y="1044700"/>
            <a:ext cx="5955495" cy="646331"/>
          </a:xfrm>
          <a:prstGeom prst="rect">
            <a:avLst/>
          </a:prstGeom>
          <a:noFill/>
        </p:spPr>
        <p:txBody>
          <a:bodyPr wrap="square" rtlCol="0">
            <a:spAutoFit/>
          </a:bodyPr>
          <a:lstStyle/>
          <a:p>
            <a:r>
              <a:rPr lang="en-US" dirty="0">
                <a:solidFill>
                  <a:schemeClr val="bg1"/>
                </a:solidFill>
              </a:rPr>
              <a:t>The reinforcement details are illustrated in the following figure: </a:t>
            </a:r>
          </a:p>
        </p:txBody>
      </p:sp>
    </p:spTree>
    <p:extLst>
      <p:ext uri="{BB962C8B-B14F-4D97-AF65-F5344CB8AC3E}">
        <p14:creationId xmlns:p14="http://schemas.microsoft.com/office/powerpoint/2010/main" val="18105526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صر نائب لرقم الشريحة 1">
            <a:extLst>
              <a:ext uri="{FF2B5EF4-FFF2-40B4-BE49-F238E27FC236}">
                <a16:creationId xmlns:a16="http://schemas.microsoft.com/office/drawing/2014/main" id="{446887A0-75DC-4BFA-A1C0-A1B2C6DD9A18}"/>
              </a:ext>
            </a:extLst>
          </p:cNvPr>
          <p:cNvSpPr>
            <a:spLocks noGrp="1"/>
          </p:cNvSpPr>
          <p:nvPr>
            <p:ph type="sldNum" sz="quarter" idx="12"/>
          </p:nvPr>
        </p:nvSpPr>
        <p:spPr/>
        <p:txBody>
          <a:bodyPr/>
          <a:lstStyle/>
          <a:p>
            <a:fld id="{B82CCC60-E8CD-4174-8B1A-7DF615B22EEF}" type="slidenum">
              <a:rPr lang="en-US" smtClean="0"/>
              <a:pPr/>
              <a:t>39</a:t>
            </a:fld>
            <a:endParaRPr lang="en-US" dirty="0"/>
          </a:p>
        </p:txBody>
      </p:sp>
      <p:sp>
        <p:nvSpPr>
          <p:cNvPr id="4" name="مربع نص 3">
            <a:extLst>
              <a:ext uri="{FF2B5EF4-FFF2-40B4-BE49-F238E27FC236}">
                <a16:creationId xmlns:a16="http://schemas.microsoft.com/office/drawing/2014/main" id="{849BE6D2-29D8-4699-836A-B2F7D9E0E5B3}"/>
              </a:ext>
            </a:extLst>
          </p:cNvPr>
          <p:cNvSpPr txBox="1"/>
          <p:nvPr/>
        </p:nvSpPr>
        <p:spPr>
          <a:xfrm>
            <a:off x="2276341" y="1694587"/>
            <a:ext cx="4591318" cy="1754326"/>
          </a:xfrm>
          <a:prstGeom prst="rect">
            <a:avLst/>
          </a:prstGeom>
          <a:noFill/>
        </p:spPr>
        <p:txBody>
          <a:bodyPr wrap="square">
            <a:spAutoFit/>
          </a:bodyPr>
          <a:lstStyle/>
          <a:p>
            <a:pPr algn="ctr"/>
            <a:r>
              <a:rPr lang="en-US" sz="5400" b="0" i="0" dirty="0">
                <a:solidFill>
                  <a:srgbClr val="3C4043"/>
                </a:solidFill>
                <a:effectLst/>
                <a:latin typeface="Times New Roman" panose="02020603050405020304" pitchFamily="18" charset="0"/>
                <a:cs typeface="Times New Roman" panose="02020603050405020304" pitchFamily="18" charset="0"/>
              </a:rPr>
              <a:t>Thanks all for listening</a:t>
            </a:r>
            <a:endParaRPr lang="en-US"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9012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1976015" y="128470"/>
            <a:ext cx="8093365" cy="763525"/>
          </a:xfrm>
        </p:spPr>
        <p:txBody>
          <a:bodyPr>
            <a:normAutofit/>
          </a:bodyPr>
          <a:lstStyle/>
          <a:p>
            <a:r>
              <a:rPr lang="en-US" sz="3200" b="1" dirty="0">
                <a:effectLst/>
                <a:latin typeface="Times New Roman" panose="02020603050405020304" pitchFamily="18" charset="0"/>
                <a:ea typeface="Calibri" panose="020F0502020204030204" pitchFamily="34" charset="0"/>
              </a:rPr>
              <a:t>Design final dimensions.</a:t>
            </a:r>
            <a:endParaRPr lang="en-US" sz="5400" dirty="0"/>
          </a:p>
        </p:txBody>
      </p:sp>
      <p:graphicFrame>
        <p:nvGraphicFramePr>
          <p:cNvPr id="2" name="جدول 1">
            <a:extLst>
              <a:ext uri="{FF2B5EF4-FFF2-40B4-BE49-F238E27FC236}">
                <a16:creationId xmlns:a16="http://schemas.microsoft.com/office/drawing/2014/main" id="{036995C0-8D37-41E6-99AC-1F2AFA6BDDAE}"/>
              </a:ext>
            </a:extLst>
          </p:cNvPr>
          <p:cNvGraphicFramePr>
            <a:graphicFrameLocks noGrp="1"/>
          </p:cNvGraphicFramePr>
          <p:nvPr>
            <p:extLst>
              <p:ext uri="{D42A27DB-BD31-4B8C-83A1-F6EECF244321}">
                <p14:modId xmlns:p14="http://schemas.microsoft.com/office/powerpoint/2010/main" val="918026097"/>
              </p:ext>
            </p:extLst>
          </p:nvPr>
        </p:nvGraphicFramePr>
        <p:xfrm>
          <a:off x="2120937" y="1713161"/>
          <a:ext cx="6871726" cy="3054102"/>
        </p:xfrm>
        <a:graphic>
          <a:graphicData uri="http://schemas.openxmlformats.org/drawingml/2006/table">
            <a:tbl>
              <a:tblPr firstRow="1" firstCol="1" bandRow="1">
                <a:tableStyleId>{5C22544A-7EE6-4342-B048-85BDC9FD1C3A}</a:tableStyleId>
              </a:tblPr>
              <a:tblGrid>
                <a:gridCol w="3435863">
                  <a:extLst>
                    <a:ext uri="{9D8B030D-6E8A-4147-A177-3AD203B41FA5}">
                      <a16:colId xmlns:a16="http://schemas.microsoft.com/office/drawing/2014/main" val="2558799743"/>
                    </a:ext>
                  </a:extLst>
                </a:gridCol>
                <a:gridCol w="3435863">
                  <a:extLst>
                    <a:ext uri="{9D8B030D-6E8A-4147-A177-3AD203B41FA5}">
                      <a16:colId xmlns:a16="http://schemas.microsoft.com/office/drawing/2014/main" val="1032138566"/>
                    </a:ext>
                  </a:extLst>
                </a:gridCol>
              </a:tblGrid>
              <a:tr h="509017">
                <a:tc>
                  <a:txBody>
                    <a:bodyPr/>
                    <a:lstStyle/>
                    <a:p>
                      <a:pPr marL="0" marR="0" algn="ctr">
                        <a:lnSpc>
                          <a:spcPct val="107000"/>
                        </a:lnSpc>
                        <a:spcBef>
                          <a:spcPts val="0"/>
                        </a:spcBef>
                        <a:spcAft>
                          <a:spcPts val="0"/>
                        </a:spcAft>
                        <a:tabLst>
                          <a:tab pos="1242060" algn="l"/>
                        </a:tabLst>
                      </a:pPr>
                      <a:endParaRPr lang="en-US" sz="1200" kern="100" dirty="0">
                        <a:solidFill>
                          <a:schemeClr val="tx1"/>
                        </a:solidFill>
                        <a:effectLst/>
                      </a:endParaRPr>
                    </a:p>
                    <a:p>
                      <a:pPr marL="0" marR="0" algn="ctr">
                        <a:lnSpc>
                          <a:spcPct val="107000"/>
                        </a:lnSpc>
                        <a:spcBef>
                          <a:spcPts val="0"/>
                        </a:spcBef>
                        <a:spcAft>
                          <a:spcPts val="0"/>
                        </a:spcAft>
                        <a:tabLst>
                          <a:tab pos="1242060" algn="l"/>
                        </a:tabLst>
                      </a:pPr>
                      <a:r>
                        <a:rPr lang="en-US" sz="1200" kern="100" dirty="0">
                          <a:solidFill>
                            <a:schemeClr val="tx1"/>
                          </a:solidFill>
                          <a:effectLst/>
                        </a:rPr>
                        <a:t>Property </a:t>
                      </a:r>
                      <a:endParaRPr lang="en-US" sz="110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tabLst>
                          <a:tab pos="1242060" algn="l"/>
                        </a:tabLst>
                      </a:pPr>
                      <a:endParaRPr lang="en-US" sz="1200" kern="100" dirty="0">
                        <a:solidFill>
                          <a:schemeClr val="tx1"/>
                        </a:solidFill>
                        <a:effectLst/>
                      </a:endParaRPr>
                    </a:p>
                    <a:p>
                      <a:pPr marL="0" marR="0" algn="ctr">
                        <a:lnSpc>
                          <a:spcPct val="107000"/>
                        </a:lnSpc>
                        <a:spcBef>
                          <a:spcPts val="0"/>
                        </a:spcBef>
                        <a:spcAft>
                          <a:spcPts val="0"/>
                        </a:spcAft>
                        <a:tabLst>
                          <a:tab pos="1242060" algn="l"/>
                        </a:tabLst>
                      </a:pPr>
                      <a:r>
                        <a:rPr lang="en-US" sz="1200" kern="100" dirty="0">
                          <a:solidFill>
                            <a:schemeClr val="tx1"/>
                          </a:solidFill>
                          <a:effectLst/>
                        </a:rPr>
                        <a:t>Cross section(mm)</a:t>
                      </a:r>
                      <a:endParaRPr lang="en-US" sz="110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extLst>
                  <a:ext uri="{0D108BD9-81ED-4DB2-BD59-A6C34878D82A}">
                    <a16:rowId xmlns:a16="http://schemas.microsoft.com/office/drawing/2014/main" val="2178592808"/>
                  </a:ext>
                </a:extLst>
              </a:tr>
              <a:tr h="509017">
                <a:tc>
                  <a:txBody>
                    <a:bodyPr/>
                    <a:lstStyle/>
                    <a:p>
                      <a:pPr marL="0" marR="0" algn="ctr">
                        <a:lnSpc>
                          <a:spcPct val="107000"/>
                        </a:lnSpc>
                        <a:spcBef>
                          <a:spcPts val="0"/>
                        </a:spcBef>
                        <a:spcAft>
                          <a:spcPts val="0"/>
                        </a:spcAft>
                        <a:tabLst>
                          <a:tab pos="1242060" algn="l"/>
                        </a:tabLst>
                      </a:pPr>
                      <a:endParaRPr lang="en-US" sz="1200" kern="100" dirty="0">
                        <a:solidFill>
                          <a:schemeClr val="tx1"/>
                        </a:solidFill>
                        <a:effectLst/>
                      </a:endParaRPr>
                    </a:p>
                    <a:p>
                      <a:pPr marL="0" marR="0" algn="ctr">
                        <a:lnSpc>
                          <a:spcPct val="107000"/>
                        </a:lnSpc>
                        <a:spcBef>
                          <a:spcPts val="0"/>
                        </a:spcBef>
                        <a:spcAft>
                          <a:spcPts val="0"/>
                        </a:spcAft>
                        <a:tabLst>
                          <a:tab pos="1242060" algn="l"/>
                        </a:tabLst>
                      </a:pPr>
                      <a:r>
                        <a:rPr lang="en-US" sz="1200" kern="100" dirty="0">
                          <a:solidFill>
                            <a:schemeClr val="tx1"/>
                          </a:solidFill>
                          <a:effectLst/>
                        </a:rPr>
                        <a:t>Slab</a:t>
                      </a:r>
                      <a:endParaRPr lang="en-US" sz="110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tabLst>
                          <a:tab pos="1242060" algn="l"/>
                        </a:tabLst>
                      </a:pPr>
                      <a:endParaRPr lang="en-US" sz="1200" kern="100" dirty="0">
                        <a:solidFill>
                          <a:schemeClr val="tx1"/>
                        </a:solidFill>
                        <a:effectLst/>
                      </a:endParaRPr>
                    </a:p>
                    <a:p>
                      <a:pPr marL="0" marR="0" algn="ctr">
                        <a:lnSpc>
                          <a:spcPct val="107000"/>
                        </a:lnSpc>
                        <a:spcBef>
                          <a:spcPts val="0"/>
                        </a:spcBef>
                        <a:spcAft>
                          <a:spcPts val="0"/>
                        </a:spcAft>
                        <a:tabLst>
                          <a:tab pos="1242060" algn="l"/>
                        </a:tabLst>
                      </a:pPr>
                      <a:r>
                        <a:rPr lang="en-US" sz="1200" kern="100" dirty="0">
                          <a:solidFill>
                            <a:schemeClr val="tx1"/>
                          </a:solidFill>
                          <a:effectLst/>
                        </a:rPr>
                        <a:t>Solid slab (300)</a:t>
                      </a:r>
                      <a:endParaRPr lang="en-US" sz="110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extLst>
                  <a:ext uri="{0D108BD9-81ED-4DB2-BD59-A6C34878D82A}">
                    <a16:rowId xmlns:a16="http://schemas.microsoft.com/office/drawing/2014/main" val="1306366010"/>
                  </a:ext>
                </a:extLst>
              </a:tr>
              <a:tr h="509017">
                <a:tc>
                  <a:txBody>
                    <a:bodyPr/>
                    <a:lstStyle/>
                    <a:p>
                      <a:pPr marL="0" marR="0" algn="ctr">
                        <a:lnSpc>
                          <a:spcPct val="107000"/>
                        </a:lnSpc>
                        <a:spcBef>
                          <a:spcPts val="0"/>
                        </a:spcBef>
                        <a:spcAft>
                          <a:spcPts val="0"/>
                        </a:spcAft>
                        <a:tabLst>
                          <a:tab pos="1242060" algn="l"/>
                        </a:tabLst>
                      </a:pPr>
                      <a:endParaRPr lang="en-US" sz="1200" kern="100" dirty="0">
                        <a:solidFill>
                          <a:schemeClr val="tx1"/>
                        </a:solidFill>
                        <a:effectLst/>
                      </a:endParaRPr>
                    </a:p>
                    <a:p>
                      <a:pPr marL="0" marR="0" algn="ctr">
                        <a:lnSpc>
                          <a:spcPct val="107000"/>
                        </a:lnSpc>
                        <a:spcBef>
                          <a:spcPts val="0"/>
                        </a:spcBef>
                        <a:spcAft>
                          <a:spcPts val="0"/>
                        </a:spcAft>
                        <a:tabLst>
                          <a:tab pos="1242060" algn="l"/>
                        </a:tabLst>
                      </a:pPr>
                      <a:r>
                        <a:rPr lang="en-US" sz="1200" kern="100" dirty="0">
                          <a:solidFill>
                            <a:schemeClr val="tx1"/>
                          </a:solidFill>
                          <a:effectLst/>
                        </a:rPr>
                        <a:t>Columns (first 7 stories)</a:t>
                      </a:r>
                      <a:endParaRPr lang="en-US" sz="110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tabLst>
                          <a:tab pos="1242060" algn="l"/>
                        </a:tabLst>
                      </a:pPr>
                      <a:endParaRPr lang="en-US" sz="1200" kern="100" dirty="0">
                        <a:solidFill>
                          <a:schemeClr val="tx1"/>
                        </a:solidFill>
                        <a:effectLst/>
                      </a:endParaRPr>
                    </a:p>
                    <a:p>
                      <a:pPr marL="0" marR="0" algn="ctr">
                        <a:lnSpc>
                          <a:spcPct val="107000"/>
                        </a:lnSpc>
                        <a:spcBef>
                          <a:spcPts val="0"/>
                        </a:spcBef>
                        <a:spcAft>
                          <a:spcPts val="0"/>
                        </a:spcAft>
                        <a:tabLst>
                          <a:tab pos="1242060" algn="l"/>
                        </a:tabLst>
                      </a:pPr>
                      <a:r>
                        <a:rPr lang="en-US" sz="1200" kern="100" dirty="0">
                          <a:solidFill>
                            <a:schemeClr val="tx1"/>
                          </a:solidFill>
                          <a:effectLst/>
                        </a:rPr>
                        <a:t>1100*1100</a:t>
                      </a:r>
                      <a:endParaRPr lang="en-US" sz="110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extLst>
                  <a:ext uri="{0D108BD9-81ED-4DB2-BD59-A6C34878D82A}">
                    <a16:rowId xmlns:a16="http://schemas.microsoft.com/office/drawing/2014/main" val="2329893580"/>
                  </a:ext>
                </a:extLst>
              </a:tr>
              <a:tr h="509017">
                <a:tc>
                  <a:txBody>
                    <a:bodyPr/>
                    <a:lstStyle/>
                    <a:p>
                      <a:pPr marL="0" marR="0" algn="ctr">
                        <a:lnSpc>
                          <a:spcPct val="107000"/>
                        </a:lnSpc>
                        <a:spcBef>
                          <a:spcPts val="0"/>
                        </a:spcBef>
                        <a:spcAft>
                          <a:spcPts val="0"/>
                        </a:spcAft>
                        <a:tabLst>
                          <a:tab pos="1242060" algn="l"/>
                        </a:tabLst>
                      </a:pPr>
                      <a:endParaRPr lang="en-US" sz="1200" kern="100" dirty="0">
                        <a:solidFill>
                          <a:schemeClr val="tx1"/>
                        </a:solidFill>
                        <a:effectLst/>
                      </a:endParaRPr>
                    </a:p>
                    <a:p>
                      <a:pPr marL="0" marR="0" algn="ctr">
                        <a:lnSpc>
                          <a:spcPct val="107000"/>
                        </a:lnSpc>
                        <a:spcBef>
                          <a:spcPts val="0"/>
                        </a:spcBef>
                        <a:spcAft>
                          <a:spcPts val="0"/>
                        </a:spcAft>
                        <a:tabLst>
                          <a:tab pos="1242060" algn="l"/>
                        </a:tabLst>
                      </a:pPr>
                      <a:r>
                        <a:rPr lang="en-US" sz="1200" kern="100" dirty="0">
                          <a:solidFill>
                            <a:schemeClr val="tx1"/>
                          </a:solidFill>
                          <a:effectLst/>
                        </a:rPr>
                        <a:t>Columns (stories from8 to the top)</a:t>
                      </a:r>
                      <a:endParaRPr lang="en-US" sz="110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tabLst>
                          <a:tab pos="1242060" algn="l"/>
                        </a:tabLst>
                      </a:pPr>
                      <a:endParaRPr lang="en-US" sz="1200" kern="100" dirty="0">
                        <a:solidFill>
                          <a:schemeClr val="tx1"/>
                        </a:solidFill>
                        <a:effectLst/>
                      </a:endParaRPr>
                    </a:p>
                    <a:p>
                      <a:pPr marL="0" marR="0" algn="ctr">
                        <a:lnSpc>
                          <a:spcPct val="107000"/>
                        </a:lnSpc>
                        <a:spcBef>
                          <a:spcPts val="0"/>
                        </a:spcBef>
                        <a:spcAft>
                          <a:spcPts val="0"/>
                        </a:spcAft>
                        <a:tabLst>
                          <a:tab pos="1242060" algn="l"/>
                        </a:tabLst>
                      </a:pPr>
                      <a:r>
                        <a:rPr lang="en-US" sz="1200" kern="100" dirty="0">
                          <a:solidFill>
                            <a:schemeClr val="tx1"/>
                          </a:solidFill>
                          <a:effectLst/>
                        </a:rPr>
                        <a:t>850*850</a:t>
                      </a:r>
                      <a:endParaRPr lang="en-US" sz="110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extLst>
                  <a:ext uri="{0D108BD9-81ED-4DB2-BD59-A6C34878D82A}">
                    <a16:rowId xmlns:a16="http://schemas.microsoft.com/office/drawing/2014/main" val="2618608035"/>
                  </a:ext>
                </a:extLst>
              </a:tr>
              <a:tr h="509017">
                <a:tc>
                  <a:txBody>
                    <a:bodyPr/>
                    <a:lstStyle/>
                    <a:p>
                      <a:pPr marL="0" marR="0" algn="ctr">
                        <a:lnSpc>
                          <a:spcPct val="107000"/>
                        </a:lnSpc>
                        <a:spcBef>
                          <a:spcPts val="0"/>
                        </a:spcBef>
                        <a:spcAft>
                          <a:spcPts val="0"/>
                        </a:spcAft>
                        <a:tabLst>
                          <a:tab pos="1242060" algn="l"/>
                        </a:tabLst>
                      </a:pPr>
                      <a:endParaRPr lang="en-US" sz="1200" kern="100" dirty="0">
                        <a:solidFill>
                          <a:schemeClr val="tx1"/>
                        </a:solidFill>
                        <a:effectLst/>
                      </a:endParaRPr>
                    </a:p>
                    <a:p>
                      <a:pPr marL="0" marR="0" algn="ctr">
                        <a:lnSpc>
                          <a:spcPct val="107000"/>
                        </a:lnSpc>
                        <a:spcBef>
                          <a:spcPts val="0"/>
                        </a:spcBef>
                        <a:spcAft>
                          <a:spcPts val="0"/>
                        </a:spcAft>
                        <a:tabLst>
                          <a:tab pos="1242060" algn="l"/>
                        </a:tabLst>
                      </a:pPr>
                      <a:r>
                        <a:rPr lang="en-US" sz="1200" kern="100" dirty="0">
                          <a:solidFill>
                            <a:schemeClr val="tx1"/>
                          </a:solidFill>
                          <a:effectLst/>
                        </a:rPr>
                        <a:t>Beams </a:t>
                      </a:r>
                      <a:endParaRPr lang="en-US" sz="110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tabLst>
                          <a:tab pos="1242060" algn="l"/>
                        </a:tabLst>
                      </a:pPr>
                      <a:endParaRPr lang="en-US" sz="1200" kern="100" dirty="0">
                        <a:solidFill>
                          <a:schemeClr val="tx1"/>
                        </a:solidFill>
                        <a:effectLst/>
                      </a:endParaRPr>
                    </a:p>
                    <a:p>
                      <a:pPr marL="0" marR="0" algn="ctr">
                        <a:lnSpc>
                          <a:spcPct val="107000"/>
                        </a:lnSpc>
                        <a:spcBef>
                          <a:spcPts val="0"/>
                        </a:spcBef>
                        <a:spcAft>
                          <a:spcPts val="0"/>
                        </a:spcAft>
                        <a:tabLst>
                          <a:tab pos="1242060" algn="l"/>
                        </a:tabLst>
                      </a:pPr>
                      <a:r>
                        <a:rPr lang="en-US" sz="1200" kern="100" dirty="0">
                          <a:solidFill>
                            <a:schemeClr val="tx1"/>
                          </a:solidFill>
                          <a:effectLst/>
                        </a:rPr>
                        <a:t>950*600&amp;950*750</a:t>
                      </a:r>
                      <a:endParaRPr lang="en-US" sz="110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extLst>
                  <a:ext uri="{0D108BD9-81ED-4DB2-BD59-A6C34878D82A}">
                    <a16:rowId xmlns:a16="http://schemas.microsoft.com/office/drawing/2014/main" val="3598277574"/>
                  </a:ext>
                </a:extLst>
              </a:tr>
              <a:tr h="509017">
                <a:tc>
                  <a:txBody>
                    <a:bodyPr/>
                    <a:lstStyle/>
                    <a:p>
                      <a:pPr marL="0" marR="0" algn="ctr">
                        <a:lnSpc>
                          <a:spcPct val="107000"/>
                        </a:lnSpc>
                        <a:spcBef>
                          <a:spcPts val="0"/>
                        </a:spcBef>
                        <a:spcAft>
                          <a:spcPts val="0"/>
                        </a:spcAft>
                        <a:tabLst>
                          <a:tab pos="1242060" algn="l"/>
                        </a:tabLst>
                      </a:pPr>
                      <a:endParaRPr lang="en-US" sz="1200" kern="100" dirty="0">
                        <a:solidFill>
                          <a:schemeClr val="tx1"/>
                        </a:solidFill>
                        <a:effectLst/>
                      </a:endParaRPr>
                    </a:p>
                    <a:p>
                      <a:pPr marL="0" marR="0" algn="ctr">
                        <a:lnSpc>
                          <a:spcPct val="107000"/>
                        </a:lnSpc>
                        <a:spcBef>
                          <a:spcPts val="0"/>
                        </a:spcBef>
                        <a:spcAft>
                          <a:spcPts val="0"/>
                        </a:spcAft>
                        <a:tabLst>
                          <a:tab pos="1242060" algn="l"/>
                        </a:tabLst>
                      </a:pPr>
                      <a:r>
                        <a:rPr lang="en-US" sz="1200" kern="100" dirty="0">
                          <a:solidFill>
                            <a:schemeClr val="tx1"/>
                          </a:solidFill>
                          <a:effectLst/>
                        </a:rPr>
                        <a:t>Shear walls</a:t>
                      </a:r>
                      <a:endParaRPr lang="en-US" sz="110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tc>
                  <a:txBody>
                    <a:bodyPr/>
                    <a:lstStyle/>
                    <a:p>
                      <a:pPr marL="0" marR="0" algn="ctr">
                        <a:lnSpc>
                          <a:spcPct val="107000"/>
                        </a:lnSpc>
                        <a:spcBef>
                          <a:spcPts val="0"/>
                        </a:spcBef>
                        <a:spcAft>
                          <a:spcPts val="0"/>
                        </a:spcAft>
                        <a:tabLst>
                          <a:tab pos="1242060" algn="l"/>
                        </a:tabLst>
                      </a:pPr>
                      <a:endParaRPr lang="en-US" sz="1200" kern="100" dirty="0">
                        <a:solidFill>
                          <a:schemeClr val="tx1"/>
                        </a:solidFill>
                        <a:effectLst/>
                      </a:endParaRPr>
                    </a:p>
                    <a:p>
                      <a:pPr marL="0" marR="0" algn="ctr">
                        <a:lnSpc>
                          <a:spcPct val="107000"/>
                        </a:lnSpc>
                        <a:spcBef>
                          <a:spcPts val="0"/>
                        </a:spcBef>
                        <a:spcAft>
                          <a:spcPts val="0"/>
                        </a:spcAft>
                        <a:tabLst>
                          <a:tab pos="1242060" algn="l"/>
                        </a:tabLst>
                      </a:pPr>
                      <a:r>
                        <a:rPr lang="en-US" sz="1200" kern="100" dirty="0">
                          <a:solidFill>
                            <a:schemeClr val="tx1"/>
                          </a:solidFill>
                          <a:effectLst/>
                        </a:rPr>
                        <a:t>400 </a:t>
                      </a:r>
                      <a:endParaRPr lang="en-US" sz="110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50000"/>
                      </a:schemeClr>
                    </a:solidFill>
                  </a:tcPr>
                </a:tc>
                <a:extLst>
                  <a:ext uri="{0D108BD9-81ED-4DB2-BD59-A6C34878D82A}">
                    <a16:rowId xmlns:a16="http://schemas.microsoft.com/office/drawing/2014/main" val="2731750386"/>
                  </a:ext>
                </a:extLst>
              </a:tr>
            </a:tbl>
          </a:graphicData>
        </a:graphic>
      </p:graphicFrame>
      <p:sp>
        <p:nvSpPr>
          <p:cNvPr id="9" name="مربع نص 8">
            <a:extLst>
              <a:ext uri="{FF2B5EF4-FFF2-40B4-BE49-F238E27FC236}">
                <a16:creationId xmlns:a16="http://schemas.microsoft.com/office/drawing/2014/main" id="{3AD92B9D-3E58-441C-89A9-E4048E98E910}"/>
              </a:ext>
            </a:extLst>
          </p:cNvPr>
          <p:cNvSpPr txBox="1"/>
          <p:nvPr/>
        </p:nvSpPr>
        <p:spPr>
          <a:xfrm>
            <a:off x="2120937" y="1044700"/>
            <a:ext cx="5813469" cy="405367"/>
          </a:xfrm>
          <a:prstGeom prst="rect">
            <a:avLst/>
          </a:prstGeom>
          <a:noFill/>
        </p:spPr>
        <p:txBody>
          <a:bodyPr wrap="square">
            <a:spAutoFit/>
          </a:bodyPr>
          <a:lstStyle/>
          <a:p>
            <a:pPr marL="0" marR="0">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the results came out as shown in the following table.</a:t>
            </a: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عنصر نائب لرقم الشريحة 10">
            <a:extLst>
              <a:ext uri="{FF2B5EF4-FFF2-40B4-BE49-F238E27FC236}">
                <a16:creationId xmlns:a16="http://schemas.microsoft.com/office/drawing/2014/main" id="{634779D3-2271-4881-8BEC-6833287B2C27}"/>
              </a:ext>
            </a:extLst>
          </p:cNvPr>
          <p:cNvSpPr>
            <a:spLocks noGrp="1"/>
          </p:cNvSpPr>
          <p:nvPr>
            <p:ph type="sldNum" sz="quarter" idx="12"/>
          </p:nvPr>
        </p:nvSpPr>
        <p:spPr>
          <a:xfrm>
            <a:off x="104353" y="4767263"/>
            <a:ext cx="305410" cy="273844"/>
          </a:xfrm>
        </p:spPr>
        <p:txBody>
          <a:bodyPr/>
          <a:lstStyle/>
          <a:p>
            <a:fld id="{B82CCC60-E8CD-4174-8B1A-7DF615B22EEF}" type="slidenum">
              <a:rPr lang="en-US" sz="1600" smtClean="0">
                <a:solidFill>
                  <a:schemeClr val="bg1"/>
                </a:solidFill>
              </a:rPr>
              <a:pPr/>
              <a:t>4</a:t>
            </a:fld>
            <a:endParaRPr lang="en-US" sz="1600" dirty="0">
              <a:solidFill>
                <a:schemeClr val="bg1"/>
              </a:solidFill>
            </a:endParaRPr>
          </a:p>
        </p:txBody>
      </p:sp>
    </p:spTree>
    <p:extLst>
      <p:ext uri="{BB962C8B-B14F-4D97-AF65-F5344CB8AC3E}">
        <p14:creationId xmlns:p14="http://schemas.microsoft.com/office/powerpoint/2010/main" val="4170783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1976015" y="128470"/>
            <a:ext cx="8093365" cy="763525"/>
          </a:xfrm>
        </p:spPr>
        <p:txBody>
          <a:bodyPr>
            <a:normAutofit/>
          </a:bodyPr>
          <a:lstStyle/>
          <a:p>
            <a:r>
              <a:rPr lang="en-US" sz="3200" b="1" dirty="0">
                <a:effectLst/>
                <a:latin typeface="Times New Roman" panose="02020603050405020304" pitchFamily="18" charset="0"/>
                <a:ea typeface="Calibri" panose="020F0502020204030204" pitchFamily="34" charset="0"/>
              </a:rPr>
              <a:t>Design final dimensions.</a:t>
            </a:r>
            <a:endParaRPr lang="en-US" sz="5400" dirty="0"/>
          </a:p>
        </p:txBody>
      </p:sp>
      <p:sp>
        <p:nvSpPr>
          <p:cNvPr id="11" name="عنصر نائب لرقم الشريحة 10">
            <a:extLst>
              <a:ext uri="{FF2B5EF4-FFF2-40B4-BE49-F238E27FC236}">
                <a16:creationId xmlns:a16="http://schemas.microsoft.com/office/drawing/2014/main" id="{634779D3-2271-4881-8BEC-6833287B2C27}"/>
              </a:ext>
            </a:extLst>
          </p:cNvPr>
          <p:cNvSpPr>
            <a:spLocks noGrp="1"/>
          </p:cNvSpPr>
          <p:nvPr>
            <p:ph type="sldNum" sz="quarter" idx="12"/>
          </p:nvPr>
        </p:nvSpPr>
        <p:spPr>
          <a:xfrm>
            <a:off x="104353" y="4767263"/>
            <a:ext cx="305410" cy="273844"/>
          </a:xfrm>
        </p:spPr>
        <p:txBody>
          <a:bodyPr/>
          <a:lstStyle/>
          <a:p>
            <a:fld id="{B82CCC60-E8CD-4174-8B1A-7DF615B22EEF}" type="slidenum">
              <a:rPr lang="en-US" sz="1600" smtClean="0">
                <a:solidFill>
                  <a:schemeClr val="bg1"/>
                </a:solidFill>
              </a:rPr>
              <a:pPr/>
              <a:t>5</a:t>
            </a:fld>
            <a:endParaRPr lang="en-US" sz="1600" dirty="0">
              <a:solidFill>
                <a:schemeClr val="bg1"/>
              </a:solidFill>
            </a:endParaRPr>
          </a:p>
        </p:txBody>
      </p:sp>
      <p:pic>
        <p:nvPicPr>
          <p:cNvPr id="6" name="Picture 1">
            <a:extLst>
              <a:ext uri="{FF2B5EF4-FFF2-40B4-BE49-F238E27FC236}">
                <a16:creationId xmlns:a16="http://schemas.microsoft.com/office/drawing/2014/main" id="{0DDB9474-CCD7-4357-8602-F760C29A9D67}"/>
              </a:ext>
            </a:extLst>
          </p:cNvPr>
          <p:cNvPicPr/>
          <p:nvPr/>
        </p:nvPicPr>
        <p:blipFill>
          <a:blip r:embed="rId3"/>
          <a:stretch>
            <a:fillRect/>
          </a:stretch>
        </p:blipFill>
        <p:spPr>
          <a:xfrm>
            <a:off x="2586835" y="1960930"/>
            <a:ext cx="5960065" cy="2290575"/>
          </a:xfrm>
          <a:prstGeom prst="rect">
            <a:avLst/>
          </a:prstGeom>
        </p:spPr>
      </p:pic>
    </p:spTree>
    <p:extLst>
      <p:ext uri="{BB962C8B-B14F-4D97-AF65-F5344CB8AC3E}">
        <p14:creationId xmlns:p14="http://schemas.microsoft.com/office/powerpoint/2010/main" val="3140658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B5684033-84EB-4044-A7A4-9F9BE155D5EF}"/>
              </a:ext>
            </a:extLst>
          </p:cNvPr>
          <p:cNvSpPr txBox="1"/>
          <p:nvPr/>
        </p:nvSpPr>
        <p:spPr>
          <a:xfrm>
            <a:off x="2128720" y="281175"/>
            <a:ext cx="4584356" cy="584775"/>
          </a:xfrm>
          <a:prstGeom prst="rect">
            <a:avLst/>
          </a:prstGeom>
          <a:noFill/>
        </p:spPr>
        <p:txBody>
          <a:bodyPr wrap="square">
            <a:spAutoFit/>
          </a:bodyPr>
          <a:lstStyle/>
          <a:p>
            <a:r>
              <a:rPr lang="en-US" sz="3200" b="1" dirty="0">
                <a:solidFill>
                  <a:schemeClr val="bg1"/>
                </a:solidFill>
                <a:effectLst/>
                <a:latin typeface="Times New Roman" panose="02020603050405020304" pitchFamily="18" charset="0"/>
                <a:ea typeface="Calibri" panose="020F0502020204030204" pitchFamily="34" charset="0"/>
              </a:rPr>
              <a:t>Properties modifiers.</a:t>
            </a:r>
            <a:endParaRPr lang="en-US" sz="3200" dirty="0">
              <a:solidFill>
                <a:schemeClr val="bg1"/>
              </a:solidFill>
            </a:endParaRPr>
          </a:p>
        </p:txBody>
      </p:sp>
      <p:sp>
        <p:nvSpPr>
          <p:cNvPr id="5" name="مربع نص 4">
            <a:extLst>
              <a:ext uri="{FF2B5EF4-FFF2-40B4-BE49-F238E27FC236}">
                <a16:creationId xmlns:a16="http://schemas.microsoft.com/office/drawing/2014/main" id="{D1D60BC3-ADCB-4D26-B80B-4CBB1CA931EA}"/>
              </a:ext>
            </a:extLst>
          </p:cNvPr>
          <p:cNvSpPr txBox="1"/>
          <p:nvPr/>
        </p:nvSpPr>
        <p:spPr>
          <a:xfrm>
            <a:off x="2279822" y="1044700"/>
            <a:ext cx="4584356" cy="400110"/>
          </a:xfrm>
          <a:prstGeom prst="rect">
            <a:avLst/>
          </a:prstGeom>
          <a:noFill/>
        </p:spPr>
        <p:txBody>
          <a:bodyPr wrap="square">
            <a:spAutoFit/>
          </a:bodyPr>
          <a:lstStyle/>
          <a:p>
            <a:pPr marL="285750" indent="-285750">
              <a:buFont typeface="Wingdings" panose="05000000000000000000" pitchFamily="2" charset="2"/>
              <a:buChar char="v"/>
            </a:pPr>
            <a:r>
              <a:rPr lang="en-US" sz="2000" dirty="0">
                <a:solidFill>
                  <a:schemeClr val="bg1"/>
                </a:solidFill>
                <a:effectLst/>
                <a:latin typeface="Times New Roman" panose="02020603050405020304" pitchFamily="18" charset="0"/>
                <a:ea typeface="Calibri" panose="020F0502020204030204" pitchFamily="34" charset="0"/>
              </a:rPr>
              <a:t>Beam modifiers:</a:t>
            </a:r>
            <a:endParaRPr lang="en-US" sz="2000" dirty="0">
              <a:solidFill>
                <a:schemeClr val="bg1"/>
              </a:solidFill>
            </a:endParaRPr>
          </a:p>
        </p:txBody>
      </p:sp>
      <p:pic>
        <p:nvPicPr>
          <p:cNvPr id="6" name="Picture 1">
            <a:extLst>
              <a:ext uri="{FF2B5EF4-FFF2-40B4-BE49-F238E27FC236}">
                <a16:creationId xmlns:a16="http://schemas.microsoft.com/office/drawing/2014/main" id="{C547135B-E781-4A53-AA4F-7518D5616E98}"/>
              </a:ext>
            </a:extLst>
          </p:cNvPr>
          <p:cNvPicPr/>
          <p:nvPr/>
        </p:nvPicPr>
        <p:blipFill>
          <a:blip r:embed="rId4">
            <a:extLst>
              <a:ext uri="{28A0092B-C50C-407E-A947-70E740481C1C}">
                <a14:useLocalDpi xmlns:a14="http://schemas.microsoft.com/office/drawing/2010/main" val="0"/>
              </a:ext>
            </a:extLst>
          </a:blip>
          <a:stretch>
            <a:fillRect/>
          </a:stretch>
        </p:blipFill>
        <p:spPr>
          <a:xfrm>
            <a:off x="5335525" y="1444810"/>
            <a:ext cx="3666523" cy="3632934"/>
          </a:xfrm>
          <a:prstGeom prst="rect">
            <a:avLst/>
          </a:prstGeom>
        </p:spPr>
      </p:pic>
      <p:sp>
        <p:nvSpPr>
          <p:cNvPr id="8" name="مربع نص 7">
            <a:extLst>
              <a:ext uri="{FF2B5EF4-FFF2-40B4-BE49-F238E27FC236}">
                <a16:creationId xmlns:a16="http://schemas.microsoft.com/office/drawing/2014/main" id="{5F9D6B73-80AE-4E7B-A87C-C0C46B25C44E}"/>
              </a:ext>
            </a:extLst>
          </p:cNvPr>
          <p:cNvSpPr txBox="1"/>
          <p:nvPr/>
        </p:nvSpPr>
        <p:spPr>
          <a:xfrm>
            <a:off x="2279821" y="1808225"/>
            <a:ext cx="2750293" cy="2048766"/>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From the ACI code, the stiffness modifiers are as shown in the following figures</a:t>
            </a:r>
            <a:r>
              <a:rPr lang="en-US" sz="2400" dirty="0">
                <a:solidFill>
                  <a:schemeClr val="bg1"/>
                </a:solidFill>
                <a:latin typeface="Times New Roman" panose="02020603050405020304" pitchFamily="18" charset="0"/>
                <a:ea typeface="Calibri" panose="020F0502020204030204" pitchFamily="34" charset="0"/>
                <a:cs typeface="Arial" panose="020B0604020202020204" pitchFamily="34" charset="0"/>
              </a:rPr>
              <a:t>.</a:t>
            </a:r>
            <a:endParaRPr lang="en-US" sz="2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عنصر نائب لرقم الشريحة 10">
            <a:extLst>
              <a:ext uri="{FF2B5EF4-FFF2-40B4-BE49-F238E27FC236}">
                <a16:creationId xmlns:a16="http://schemas.microsoft.com/office/drawing/2014/main" id="{A57D2B5D-2D4B-472F-8764-87C13B3BB5AD}"/>
              </a:ext>
            </a:extLst>
          </p:cNvPr>
          <p:cNvSpPr txBox="1">
            <a:spLocks/>
          </p:cNvSpPr>
          <p:nvPr/>
        </p:nvSpPr>
        <p:spPr>
          <a:xfrm>
            <a:off x="104353" y="4767263"/>
            <a:ext cx="30541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6</a:t>
            </a:fld>
            <a:endParaRPr lang="en-US" sz="1600" dirty="0">
              <a:solidFill>
                <a:schemeClr val="bg1"/>
              </a:solidFill>
            </a:endParaRPr>
          </a:p>
        </p:txBody>
      </p:sp>
    </p:spTree>
    <p:extLst>
      <p:ext uri="{BB962C8B-B14F-4D97-AF65-F5344CB8AC3E}">
        <p14:creationId xmlns:p14="http://schemas.microsoft.com/office/powerpoint/2010/main" val="109100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BE7DEFA2-8C39-4D6C-9B69-25DF498AD3EB}"/>
              </a:ext>
            </a:extLst>
          </p:cNvPr>
          <p:cNvSpPr txBox="1"/>
          <p:nvPr/>
        </p:nvSpPr>
        <p:spPr>
          <a:xfrm>
            <a:off x="2128720" y="281175"/>
            <a:ext cx="4584356" cy="584775"/>
          </a:xfrm>
          <a:prstGeom prst="rect">
            <a:avLst/>
          </a:prstGeom>
          <a:noFill/>
        </p:spPr>
        <p:txBody>
          <a:bodyPr wrap="square">
            <a:spAutoFit/>
          </a:bodyPr>
          <a:lstStyle/>
          <a:p>
            <a:r>
              <a:rPr lang="en-US" sz="3200" b="1" dirty="0">
                <a:solidFill>
                  <a:schemeClr val="bg1"/>
                </a:solidFill>
                <a:effectLst/>
                <a:latin typeface="Times New Roman" panose="02020603050405020304" pitchFamily="18" charset="0"/>
                <a:ea typeface="Calibri" panose="020F0502020204030204" pitchFamily="34" charset="0"/>
              </a:rPr>
              <a:t>Properties modifiers.</a:t>
            </a:r>
            <a:endParaRPr lang="en-US" sz="3200" dirty="0">
              <a:solidFill>
                <a:schemeClr val="bg1"/>
              </a:solidFill>
            </a:endParaRPr>
          </a:p>
        </p:txBody>
      </p:sp>
      <p:sp>
        <p:nvSpPr>
          <p:cNvPr id="5" name="مربع نص 4">
            <a:extLst>
              <a:ext uri="{FF2B5EF4-FFF2-40B4-BE49-F238E27FC236}">
                <a16:creationId xmlns:a16="http://schemas.microsoft.com/office/drawing/2014/main" id="{EB482D2B-6E42-4180-A9CD-8C12B7436332}"/>
              </a:ext>
            </a:extLst>
          </p:cNvPr>
          <p:cNvSpPr txBox="1"/>
          <p:nvPr/>
        </p:nvSpPr>
        <p:spPr>
          <a:xfrm>
            <a:off x="2279822" y="1044700"/>
            <a:ext cx="4584356" cy="400110"/>
          </a:xfrm>
          <a:prstGeom prst="rect">
            <a:avLst/>
          </a:prstGeom>
          <a:noFill/>
        </p:spPr>
        <p:txBody>
          <a:bodyPr wrap="square">
            <a:spAutoFit/>
          </a:bodyPr>
          <a:lstStyle/>
          <a:p>
            <a:pPr marL="285750" indent="-285750">
              <a:buFont typeface="Wingdings" panose="05000000000000000000" pitchFamily="2" charset="2"/>
              <a:buChar char="v"/>
            </a:pPr>
            <a:r>
              <a:rPr lang="en-US" sz="2000" dirty="0">
                <a:solidFill>
                  <a:schemeClr val="bg1"/>
                </a:solidFill>
                <a:effectLst/>
                <a:latin typeface="Times New Roman" panose="02020603050405020304" pitchFamily="18" charset="0"/>
                <a:ea typeface="Calibri" panose="020F0502020204030204" pitchFamily="34" charset="0"/>
              </a:rPr>
              <a:t>Column modifiers:</a:t>
            </a:r>
            <a:endParaRPr lang="en-US" sz="2000" dirty="0">
              <a:solidFill>
                <a:schemeClr val="bg1"/>
              </a:solidFill>
            </a:endParaRPr>
          </a:p>
        </p:txBody>
      </p:sp>
      <p:sp>
        <p:nvSpPr>
          <p:cNvPr id="6" name="مربع نص 5">
            <a:extLst>
              <a:ext uri="{FF2B5EF4-FFF2-40B4-BE49-F238E27FC236}">
                <a16:creationId xmlns:a16="http://schemas.microsoft.com/office/drawing/2014/main" id="{C4AB0B38-9C94-4035-9DA6-5314FE48E68A}"/>
              </a:ext>
            </a:extLst>
          </p:cNvPr>
          <p:cNvSpPr txBox="1"/>
          <p:nvPr/>
        </p:nvSpPr>
        <p:spPr>
          <a:xfrm>
            <a:off x="2279821" y="1808225"/>
            <a:ext cx="2750293" cy="2048766"/>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From the ACI code, the stiffness modifiers are as shown in the following figures</a:t>
            </a:r>
            <a:r>
              <a:rPr lang="en-US" sz="2400" dirty="0">
                <a:solidFill>
                  <a:schemeClr val="bg1"/>
                </a:solidFill>
                <a:latin typeface="Times New Roman" panose="02020603050405020304" pitchFamily="18" charset="0"/>
                <a:ea typeface="Calibri" panose="020F0502020204030204" pitchFamily="34" charset="0"/>
                <a:cs typeface="Arial" panose="020B0604020202020204" pitchFamily="34" charset="0"/>
              </a:rPr>
              <a:t>.</a:t>
            </a:r>
            <a:endParaRPr lang="en-US" sz="2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0" name="عنصر نائب لرقم الشريحة 10">
            <a:extLst>
              <a:ext uri="{FF2B5EF4-FFF2-40B4-BE49-F238E27FC236}">
                <a16:creationId xmlns:a16="http://schemas.microsoft.com/office/drawing/2014/main" id="{53C5C2EA-FAE3-4E93-A530-1380FA2C8744}"/>
              </a:ext>
            </a:extLst>
          </p:cNvPr>
          <p:cNvSpPr txBox="1">
            <a:spLocks/>
          </p:cNvSpPr>
          <p:nvPr/>
        </p:nvSpPr>
        <p:spPr>
          <a:xfrm>
            <a:off x="104353" y="4767263"/>
            <a:ext cx="30541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7</a:t>
            </a:fld>
            <a:endParaRPr lang="en-US" sz="1600" dirty="0">
              <a:solidFill>
                <a:schemeClr val="bg1"/>
              </a:solidFill>
            </a:endParaRPr>
          </a:p>
        </p:txBody>
      </p:sp>
      <p:pic>
        <p:nvPicPr>
          <p:cNvPr id="8" name="Picture 1">
            <a:extLst>
              <a:ext uri="{FF2B5EF4-FFF2-40B4-BE49-F238E27FC236}">
                <a16:creationId xmlns:a16="http://schemas.microsoft.com/office/drawing/2014/main" id="{FBE7314C-3459-4F34-B0CE-3BDE9B8F269C}"/>
              </a:ext>
            </a:extLst>
          </p:cNvPr>
          <p:cNvPicPr/>
          <p:nvPr/>
        </p:nvPicPr>
        <p:blipFill>
          <a:blip r:embed="rId3"/>
          <a:stretch>
            <a:fillRect/>
          </a:stretch>
        </p:blipFill>
        <p:spPr>
          <a:xfrm>
            <a:off x="5335525" y="1444810"/>
            <a:ext cx="3704122" cy="3596297"/>
          </a:xfrm>
          <a:prstGeom prst="rect">
            <a:avLst/>
          </a:prstGeom>
        </p:spPr>
      </p:pic>
    </p:spTree>
    <p:extLst>
      <p:ext uri="{BB962C8B-B14F-4D97-AF65-F5344CB8AC3E}">
        <p14:creationId xmlns:p14="http://schemas.microsoft.com/office/powerpoint/2010/main" val="437019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84775"/>
          </a:xfrm>
          <a:prstGeom prst="rect">
            <a:avLst/>
          </a:prstGeom>
          <a:noFill/>
        </p:spPr>
        <p:txBody>
          <a:bodyPr wrap="square">
            <a:spAutoFit/>
          </a:bodyPr>
          <a:lstStyle/>
          <a:p>
            <a:r>
              <a:rPr lang="en-US" sz="3200" b="1" dirty="0">
                <a:solidFill>
                  <a:schemeClr val="bg1"/>
                </a:solidFill>
                <a:effectLst/>
                <a:latin typeface="Times New Roman" panose="02020603050405020304" pitchFamily="18" charset="0"/>
                <a:ea typeface="Calibri" panose="020F0502020204030204" pitchFamily="34" charset="0"/>
              </a:rPr>
              <a:t>Properties modifiers.</a:t>
            </a:r>
            <a:endParaRPr lang="en-US" sz="3200" dirty="0">
              <a:solidFill>
                <a:schemeClr val="bg1"/>
              </a:solidFill>
            </a:endParaRPr>
          </a:p>
        </p:txBody>
      </p:sp>
      <p:sp>
        <p:nvSpPr>
          <p:cNvPr id="3" name="مربع نص 2">
            <a:extLst>
              <a:ext uri="{FF2B5EF4-FFF2-40B4-BE49-F238E27FC236}">
                <a16:creationId xmlns:a16="http://schemas.microsoft.com/office/drawing/2014/main" id="{0D15BD2A-C92A-44BF-97A6-CE4488437DE5}"/>
              </a:ext>
            </a:extLst>
          </p:cNvPr>
          <p:cNvSpPr txBox="1"/>
          <p:nvPr/>
        </p:nvSpPr>
        <p:spPr>
          <a:xfrm>
            <a:off x="2279822" y="1044700"/>
            <a:ext cx="4584356" cy="400110"/>
          </a:xfrm>
          <a:prstGeom prst="rect">
            <a:avLst/>
          </a:prstGeom>
          <a:noFill/>
        </p:spPr>
        <p:txBody>
          <a:bodyPr wrap="square">
            <a:spAutoFit/>
          </a:bodyPr>
          <a:lstStyle/>
          <a:p>
            <a:pPr marL="285750" indent="-285750">
              <a:buFont typeface="Wingdings" panose="05000000000000000000" pitchFamily="2" charset="2"/>
              <a:buChar char="v"/>
            </a:pPr>
            <a:r>
              <a:rPr lang="en-US" sz="2000" dirty="0">
                <a:solidFill>
                  <a:schemeClr val="bg1"/>
                </a:solidFill>
                <a:effectLst/>
                <a:latin typeface="Times New Roman" panose="02020603050405020304" pitchFamily="18" charset="0"/>
                <a:ea typeface="Calibri" panose="020F0502020204030204" pitchFamily="34" charset="0"/>
              </a:rPr>
              <a:t>slab modifiers:</a:t>
            </a:r>
            <a:endParaRPr lang="en-US" sz="2000" dirty="0">
              <a:solidFill>
                <a:schemeClr val="bg1"/>
              </a:solidFill>
            </a:endParaRPr>
          </a:p>
        </p:txBody>
      </p:sp>
      <p:sp>
        <p:nvSpPr>
          <p:cNvPr id="6" name="مربع نص 5">
            <a:extLst>
              <a:ext uri="{FF2B5EF4-FFF2-40B4-BE49-F238E27FC236}">
                <a16:creationId xmlns:a16="http://schemas.microsoft.com/office/drawing/2014/main" id="{9C769F8F-9499-46B9-81B8-74EBDFCB4499}"/>
              </a:ext>
            </a:extLst>
          </p:cNvPr>
          <p:cNvSpPr txBox="1"/>
          <p:nvPr/>
        </p:nvSpPr>
        <p:spPr>
          <a:xfrm>
            <a:off x="2279821" y="1808225"/>
            <a:ext cx="2750293" cy="2048766"/>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From the ACI code, the stiffness modifiers are as shown in the following figures</a:t>
            </a:r>
            <a:r>
              <a:rPr lang="en-US" sz="2400" dirty="0">
                <a:solidFill>
                  <a:schemeClr val="bg1"/>
                </a:solidFill>
                <a:latin typeface="Times New Roman" panose="02020603050405020304" pitchFamily="18" charset="0"/>
                <a:ea typeface="Calibri" panose="020F0502020204030204" pitchFamily="34" charset="0"/>
                <a:cs typeface="Arial" panose="020B0604020202020204" pitchFamily="34" charset="0"/>
              </a:rPr>
              <a:t>.</a:t>
            </a:r>
            <a:endParaRPr lang="en-US" sz="2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8" name="Picture 1">
            <a:extLst>
              <a:ext uri="{FF2B5EF4-FFF2-40B4-BE49-F238E27FC236}">
                <a16:creationId xmlns:a16="http://schemas.microsoft.com/office/drawing/2014/main" id="{804C94A2-CB37-49BF-AFC4-DDE25DE18A9F}"/>
              </a:ext>
            </a:extLst>
          </p:cNvPr>
          <p:cNvPicPr/>
          <p:nvPr/>
        </p:nvPicPr>
        <p:blipFill>
          <a:blip r:embed="rId3"/>
          <a:stretch>
            <a:fillRect/>
          </a:stretch>
        </p:blipFill>
        <p:spPr>
          <a:xfrm>
            <a:off x="5335525" y="1444810"/>
            <a:ext cx="3702709" cy="3664079"/>
          </a:xfrm>
          <a:prstGeom prst="rect">
            <a:avLst/>
          </a:prstGeom>
        </p:spPr>
      </p:pic>
      <p:sp>
        <p:nvSpPr>
          <p:cNvPr id="11" name="عنصر نائب لرقم الشريحة 10">
            <a:extLst>
              <a:ext uri="{FF2B5EF4-FFF2-40B4-BE49-F238E27FC236}">
                <a16:creationId xmlns:a16="http://schemas.microsoft.com/office/drawing/2014/main" id="{5670483E-6A9A-45E6-B82E-F420F48BFED0}"/>
              </a:ext>
            </a:extLst>
          </p:cNvPr>
          <p:cNvSpPr txBox="1">
            <a:spLocks/>
          </p:cNvSpPr>
          <p:nvPr/>
        </p:nvSpPr>
        <p:spPr>
          <a:xfrm>
            <a:off x="104353" y="4767263"/>
            <a:ext cx="30541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8</a:t>
            </a:fld>
            <a:endParaRPr lang="en-US" sz="1600" dirty="0">
              <a:solidFill>
                <a:schemeClr val="bg1"/>
              </a:solidFill>
            </a:endParaRPr>
          </a:p>
        </p:txBody>
      </p:sp>
    </p:spTree>
    <p:extLst>
      <p:ext uri="{BB962C8B-B14F-4D97-AF65-F5344CB8AC3E}">
        <p14:creationId xmlns:p14="http://schemas.microsoft.com/office/powerpoint/2010/main" val="6521128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59596CF-94BB-465E-8A91-87BA756186DA}"/>
              </a:ext>
            </a:extLst>
          </p:cNvPr>
          <p:cNvSpPr txBox="1"/>
          <p:nvPr/>
        </p:nvSpPr>
        <p:spPr>
          <a:xfrm>
            <a:off x="2128720" y="281175"/>
            <a:ext cx="4584356" cy="584775"/>
          </a:xfrm>
          <a:prstGeom prst="rect">
            <a:avLst/>
          </a:prstGeom>
          <a:noFill/>
        </p:spPr>
        <p:txBody>
          <a:bodyPr wrap="square">
            <a:spAutoFit/>
          </a:bodyPr>
          <a:lstStyle/>
          <a:p>
            <a:r>
              <a:rPr lang="en-US" sz="3200" b="1" dirty="0">
                <a:solidFill>
                  <a:schemeClr val="bg1"/>
                </a:solidFill>
                <a:effectLst/>
                <a:latin typeface="Times New Roman" panose="02020603050405020304" pitchFamily="18" charset="0"/>
                <a:ea typeface="Calibri" panose="020F0502020204030204" pitchFamily="34" charset="0"/>
              </a:rPr>
              <a:t>Properties modifiers.</a:t>
            </a:r>
            <a:endParaRPr lang="en-US" sz="3200" dirty="0">
              <a:solidFill>
                <a:schemeClr val="bg1"/>
              </a:solidFill>
            </a:endParaRPr>
          </a:p>
        </p:txBody>
      </p:sp>
      <p:sp>
        <p:nvSpPr>
          <p:cNvPr id="3" name="مربع نص 2">
            <a:extLst>
              <a:ext uri="{FF2B5EF4-FFF2-40B4-BE49-F238E27FC236}">
                <a16:creationId xmlns:a16="http://schemas.microsoft.com/office/drawing/2014/main" id="{0D15BD2A-C92A-44BF-97A6-CE4488437DE5}"/>
              </a:ext>
            </a:extLst>
          </p:cNvPr>
          <p:cNvSpPr txBox="1"/>
          <p:nvPr/>
        </p:nvSpPr>
        <p:spPr>
          <a:xfrm>
            <a:off x="2279822" y="1044700"/>
            <a:ext cx="4584356" cy="400110"/>
          </a:xfrm>
          <a:prstGeom prst="rect">
            <a:avLst/>
          </a:prstGeom>
          <a:noFill/>
        </p:spPr>
        <p:txBody>
          <a:bodyPr wrap="square">
            <a:spAutoFit/>
          </a:bodyPr>
          <a:lstStyle/>
          <a:p>
            <a:pPr marL="285750" indent="-285750">
              <a:buFont typeface="Wingdings" panose="05000000000000000000" pitchFamily="2" charset="2"/>
              <a:buChar char="v"/>
            </a:pPr>
            <a:r>
              <a:rPr lang="en-US" sz="2000" dirty="0">
                <a:solidFill>
                  <a:schemeClr val="bg1"/>
                </a:solidFill>
                <a:effectLst/>
                <a:latin typeface="Times New Roman" panose="02020603050405020304" pitchFamily="18" charset="0"/>
                <a:ea typeface="Calibri" panose="020F0502020204030204" pitchFamily="34" charset="0"/>
              </a:rPr>
              <a:t>Shear wall modifiers:</a:t>
            </a:r>
            <a:endParaRPr lang="en-US" sz="2000" dirty="0">
              <a:solidFill>
                <a:schemeClr val="bg1"/>
              </a:solidFill>
            </a:endParaRPr>
          </a:p>
        </p:txBody>
      </p:sp>
      <p:sp>
        <p:nvSpPr>
          <p:cNvPr id="6" name="مربع نص 5">
            <a:extLst>
              <a:ext uri="{FF2B5EF4-FFF2-40B4-BE49-F238E27FC236}">
                <a16:creationId xmlns:a16="http://schemas.microsoft.com/office/drawing/2014/main" id="{9C769F8F-9499-46B9-81B8-74EBDFCB4499}"/>
              </a:ext>
            </a:extLst>
          </p:cNvPr>
          <p:cNvSpPr txBox="1"/>
          <p:nvPr/>
        </p:nvSpPr>
        <p:spPr>
          <a:xfrm>
            <a:off x="2279821" y="1808225"/>
            <a:ext cx="2750293" cy="2048766"/>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From the ACI code, the stiffness modifiers are as shown in the following figures</a:t>
            </a:r>
            <a:r>
              <a:rPr lang="en-US" sz="2400" dirty="0">
                <a:solidFill>
                  <a:schemeClr val="bg1"/>
                </a:solidFill>
                <a:latin typeface="Times New Roman" panose="02020603050405020304" pitchFamily="18" charset="0"/>
                <a:ea typeface="Calibri" panose="020F0502020204030204" pitchFamily="34" charset="0"/>
                <a:cs typeface="Arial" panose="020B0604020202020204" pitchFamily="34" charset="0"/>
              </a:rPr>
              <a:t>.</a:t>
            </a:r>
            <a:endParaRPr lang="en-US" sz="2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1">
            <a:extLst>
              <a:ext uri="{FF2B5EF4-FFF2-40B4-BE49-F238E27FC236}">
                <a16:creationId xmlns:a16="http://schemas.microsoft.com/office/drawing/2014/main" id="{02F4046C-1904-4198-B01A-08564EA9B467}"/>
              </a:ext>
            </a:extLst>
          </p:cNvPr>
          <p:cNvPicPr/>
          <p:nvPr/>
        </p:nvPicPr>
        <p:blipFill>
          <a:blip r:embed="rId3"/>
          <a:stretch>
            <a:fillRect/>
          </a:stretch>
        </p:blipFill>
        <p:spPr>
          <a:xfrm>
            <a:off x="5335525" y="1444810"/>
            <a:ext cx="3702710" cy="3664079"/>
          </a:xfrm>
          <a:prstGeom prst="rect">
            <a:avLst/>
          </a:prstGeom>
        </p:spPr>
      </p:pic>
      <p:sp>
        <p:nvSpPr>
          <p:cNvPr id="9" name="عنصر نائب لرقم الشريحة 10">
            <a:extLst>
              <a:ext uri="{FF2B5EF4-FFF2-40B4-BE49-F238E27FC236}">
                <a16:creationId xmlns:a16="http://schemas.microsoft.com/office/drawing/2014/main" id="{9E90C58E-B332-4ED9-BC4E-13347A928242}"/>
              </a:ext>
            </a:extLst>
          </p:cNvPr>
          <p:cNvSpPr txBox="1">
            <a:spLocks/>
          </p:cNvSpPr>
          <p:nvPr/>
        </p:nvSpPr>
        <p:spPr>
          <a:xfrm>
            <a:off x="104353" y="4767263"/>
            <a:ext cx="30541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2CCC60-E8CD-4174-8B1A-7DF615B22EEF}" type="slidenum">
              <a:rPr lang="en-US" sz="1600" smtClean="0">
                <a:solidFill>
                  <a:schemeClr val="bg1"/>
                </a:solidFill>
              </a:rPr>
              <a:pPr/>
              <a:t>9</a:t>
            </a:fld>
            <a:endParaRPr lang="en-US" sz="1600" dirty="0">
              <a:solidFill>
                <a:schemeClr val="bg1"/>
              </a:solidFill>
            </a:endParaRPr>
          </a:p>
        </p:txBody>
      </p:sp>
    </p:spTree>
    <p:extLst>
      <p:ext uri="{BB962C8B-B14F-4D97-AF65-F5344CB8AC3E}">
        <p14:creationId xmlns:p14="http://schemas.microsoft.com/office/powerpoint/2010/main" val="24443345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1039</Words>
  <Application>Microsoft Office PowerPoint</Application>
  <PresentationFormat>عرض على الشاشة (16:9)</PresentationFormat>
  <Paragraphs>279</Paragraphs>
  <Slides>39</Slides>
  <Notes>1</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39</vt:i4>
      </vt:variant>
    </vt:vector>
  </HeadingPairs>
  <TitlesOfParts>
    <vt:vector size="44" baseType="lpstr">
      <vt:lpstr>Arial</vt:lpstr>
      <vt:lpstr>Calibri</vt:lpstr>
      <vt:lpstr>Times New Roman</vt:lpstr>
      <vt:lpstr>Wingdings</vt:lpstr>
      <vt:lpstr>Office Theme</vt:lpstr>
      <vt:lpstr>عرض تقديمي في PowerPoint</vt:lpstr>
      <vt:lpstr>Outline. </vt:lpstr>
      <vt:lpstr>Part to be design.</vt:lpstr>
      <vt:lpstr>Design final dimensions.</vt:lpstr>
      <vt:lpstr>Design final dimensions.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2017-08-01T15:40:51Z</dcterms:created>
  <dcterms:modified xsi:type="dcterms:W3CDTF">2023-06-20T09:26:57Z</dcterms:modified>
</cp:coreProperties>
</file>