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00" r:id="rId1"/>
  </p:sldMasterIdLst>
  <p:notesMasterIdLst>
    <p:notesMasterId r:id="rId32"/>
  </p:notesMasterIdLst>
  <p:sldIdLst>
    <p:sldId id="256" r:id="rId2"/>
    <p:sldId id="257" r:id="rId3"/>
    <p:sldId id="258" r:id="rId4"/>
    <p:sldId id="259" r:id="rId5"/>
    <p:sldId id="260" r:id="rId6"/>
    <p:sldId id="261" r:id="rId7"/>
    <p:sldId id="280" r:id="rId8"/>
    <p:sldId id="281" r:id="rId9"/>
    <p:sldId id="282" r:id="rId10"/>
    <p:sldId id="283" r:id="rId11"/>
    <p:sldId id="284" r:id="rId12"/>
    <p:sldId id="285" r:id="rId13"/>
    <p:sldId id="286" r:id="rId14"/>
    <p:sldId id="287" r:id="rId15"/>
    <p:sldId id="263" r:id="rId16"/>
    <p:sldId id="264" r:id="rId17"/>
    <p:sldId id="265" r:id="rId18"/>
    <p:sldId id="266" r:id="rId19"/>
    <p:sldId id="267" r:id="rId20"/>
    <p:sldId id="268" r:id="rId21"/>
    <p:sldId id="270" r:id="rId22"/>
    <p:sldId id="271" r:id="rId23"/>
    <p:sldId id="272" r:id="rId24"/>
    <p:sldId id="273" r:id="rId25"/>
    <p:sldId id="274" r:id="rId26"/>
    <p:sldId id="275" r:id="rId27"/>
    <p:sldId id="276" r:id="rId28"/>
    <p:sldId id="277" r:id="rId29"/>
    <p:sldId id="278" r:id="rId30"/>
    <p:sldId id="288"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118" d="100"/>
          <a:sy n="118" d="100"/>
        </p:scale>
        <p:origin x="-1434" y="-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62CD171-9AA1-4AFE-BF37-49939A4DF26F}" type="datetimeFigureOut">
              <a:rPr lang="ar-SA" smtClean="0"/>
              <a:pPr/>
              <a:t>25/09/1438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AF314A5-F28F-40AE-9974-31F61A9AA13C}" type="slidenum">
              <a:rPr lang="ar-SA" smtClean="0"/>
              <a:pPr/>
              <a:t>‹#›</a:t>
            </a:fld>
            <a:endParaRPr lang="ar-SA"/>
          </a:p>
        </p:txBody>
      </p:sp>
    </p:spTree>
    <p:extLst>
      <p:ext uri="{BB962C8B-B14F-4D97-AF65-F5344CB8AC3E}">
        <p14:creationId xmlns:p14="http://schemas.microsoft.com/office/powerpoint/2010/main" val="349482878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AF314A5-F28F-40AE-9974-31F61A9AA13C}" type="slidenum">
              <a:rPr lang="ar-SA" smtClean="0"/>
              <a:pPr/>
              <a:t>14</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مثلث متساوي الساقين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540544" y="776288"/>
            <a:ext cx="8062912" cy="1470025"/>
          </a:xfrm>
        </p:spPr>
        <p:txBody>
          <a:bodyPr anchor="b">
            <a:normAutofit/>
          </a:bodyPr>
          <a:lstStyle>
            <a:lvl1pPr algn="r">
              <a:defRPr sz="440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1371600" y="6012656"/>
            <a:ext cx="5791200" cy="365125"/>
          </a:xfrm>
        </p:spPr>
        <p:txBody>
          <a:bodyPr tIns="0" bIns="0" anchor="t"/>
          <a:lstStyle>
            <a:lvl1pPr algn="r">
              <a:defRPr sz="1000"/>
            </a:lvl1pPr>
          </a:lstStyle>
          <a:p>
            <a:fld id="{66D7CE84-E90C-443B-86F0-D65C1338E4D8}" type="datetimeFigureOut">
              <a:rPr lang="ar-SA" smtClean="0"/>
              <a:pPr/>
              <a:t>25/09/1438</a:t>
            </a:fld>
            <a:endParaRPr lang="ar-SA"/>
          </a:p>
        </p:txBody>
      </p:sp>
      <p:sp>
        <p:nvSpPr>
          <p:cNvPr id="17" name="عنصر نائب للتذييل 16"/>
          <p:cNvSpPr>
            <a:spLocks noGrp="1"/>
          </p:cNvSpPr>
          <p:nvPr>
            <p:ph type="ftr" sz="quarter" idx="11"/>
          </p:nvPr>
        </p:nvSpPr>
        <p:spPr>
          <a:xfrm>
            <a:off x="1371600" y="5650704"/>
            <a:ext cx="5791200" cy="365125"/>
          </a:xfrm>
        </p:spPr>
        <p:txBody>
          <a:bodyPr tIns="0" bIns="0" anchor="b"/>
          <a:lstStyle>
            <a:lvl1pPr algn="r">
              <a:defRPr sz="1100"/>
            </a:lvl1pPr>
          </a:lstStyle>
          <a:p>
            <a:endParaRPr lang="ar-SA"/>
          </a:p>
        </p:txBody>
      </p:sp>
      <p:sp>
        <p:nvSpPr>
          <p:cNvPr id="29" name="عنصر نائب لرقم الشريحة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4E1E06D-126E-4669-A6B5-285E5402B5AF}"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6D7CE84-E90C-443B-86F0-D65C1338E4D8}" type="datetimeFigureOut">
              <a:rPr lang="ar-SA" smtClean="0"/>
              <a:pPr/>
              <a:t>25/09/1438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4E1E06D-126E-4669-A6B5-285E5402B5A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6D7CE84-E90C-443B-86F0-D65C1338E4D8}" type="datetimeFigureOut">
              <a:rPr lang="ar-SA" smtClean="0"/>
              <a:pPr/>
              <a:t>25/09/1438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4E1E06D-126E-4669-A6B5-285E5402B5A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457200" y="1882808"/>
            <a:ext cx="8229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791456" y="6480048"/>
            <a:ext cx="2133600" cy="301752"/>
          </a:xfrm>
        </p:spPr>
        <p:txBody>
          <a:bodyPr/>
          <a:lstStyle/>
          <a:p>
            <a:fld id="{66D7CE84-E90C-443B-86F0-D65C1338E4D8}" type="datetimeFigureOut">
              <a:rPr lang="ar-SA" smtClean="0"/>
              <a:pPr/>
              <a:t>25/09/1438</a:t>
            </a:fld>
            <a:endParaRPr lang="ar-SA"/>
          </a:p>
        </p:txBody>
      </p:sp>
      <p:sp>
        <p:nvSpPr>
          <p:cNvPr id="5" name="عنصر نائب للتذييل 4"/>
          <p:cNvSpPr>
            <a:spLocks noGrp="1"/>
          </p:cNvSpPr>
          <p:nvPr>
            <p:ph type="ftr" sz="quarter" idx="11"/>
          </p:nvPr>
        </p:nvSpPr>
        <p:spPr>
          <a:xfrm>
            <a:off x="457200" y="6480969"/>
            <a:ext cx="4260056" cy="300831"/>
          </a:xfrm>
        </p:spPr>
        <p:txBody>
          <a:bodyPr/>
          <a:lstStyle/>
          <a:p>
            <a:endParaRPr lang="ar-SA"/>
          </a:p>
        </p:txBody>
      </p:sp>
      <p:sp>
        <p:nvSpPr>
          <p:cNvPr id="6" name="عنصر نائب لرقم الشريحة 5"/>
          <p:cNvSpPr>
            <a:spLocks noGrp="1"/>
          </p:cNvSpPr>
          <p:nvPr>
            <p:ph type="sldNum" sz="quarter" idx="12"/>
          </p:nvPr>
        </p:nvSpPr>
        <p:spPr/>
        <p:txBody>
          <a:bodyPr/>
          <a:lstStyle/>
          <a:p>
            <a:fld id="{F4E1E06D-126E-4669-A6B5-285E5402B5A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9" name="مثلث قائم الزاوية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مثلث متساوي الساقين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عنصر نائب للتاريخ 3"/>
          <p:cNvSpPr>
            <a:spLocks noGrp="1"/>
          </p:cNvSpPr>
          <p:nvPr>
            <p:ph type="dt" sz="half" idx="10"/>
          </p:nvPr>
        </p:nvSpPr>
        <p:spPr>
          <a:xfrm>
            <a:off x="6955632" y="6477000"/>
            <a:ext cx="2133600" cy="304800"/>
          </a:xfrm>
        </p:spPr>
        <p:txBody>
          <a:bodyPr/>
          <a:lstStyle/>
          <a:p>
            <a:fld id="{66D7CE84-E90C-443B-86F0-D65C1338E4D8}" type="datetimeFigureOut">
              <a:rPr lang="ar-SA" smtClean="0"/>
              <a:pPr/>
              <a:t>25/09/1438</a:t>
            </a:fld>
            <a:endParaRPr lang="ar-SA"/>
          </a:p>
        </p:txBody>
      </p:sp>
      <p:sp>
        <p:nvSpPr>
          <p:cNvPr id="5" name="عنصر نائب للتذييل 4"/>
          <p:cNvSpPr>
            <a:spLocks noGrp="1"/>
          </p:cNvSpPr>
          <p:nvPr>
            <p:ph type="ftr" sz="quarter" idx="11"/>
          </p:nvPr>
        </p:nvSpPr>
        <p:spPr>
          <a:xfrm>
            <a:off x="2619376" y="6480969"/>
            <a:ext cx="4260056" cy="300831"/>
          </a:xfrm>
        </p:spPr>
        <p:txBody>
          <a:bodyPr/>
          <a:lstStyle/>
          <a:p>
            <a:endParaRPr lang="ar-SA"/>
          </a:p>
        </p:txBody>
      </p:sp>
      <p:sp>
        <p:nvSpPr>
          <p:cNvPr id="6" name="عنصر نائب لرقم الشريحة 5"/>
          <p:cNvSpPr>
            <a:spLocks noGrp="1"/>
          </p:cNvSpPr>
          <p:nvPr>
            <p:ph type="sldNum" sz="quarter" idx="12"/>
          </p:nvPr>
        </p:nvSpPr>
        <p:spPr>
          <a:xfrm>
            <a:off x="8451056" y="809624"/>
            <a:ext cx="502920" cy="300831"/>
          </a:xfrm>
        </p:spPr>
        <p:txBody>
          <a:bodyPr/>
          <a:lstStyle/>
          <a:p>
            <a:fld id="{F4E1E06D-126E-4669-A6B5-285E5402B5AF}" type="slidenum">
              <a:rPr lang="ar-SA" smtClean="0"/>
              <a:pPr/>
              <a:t>‹#›</a:t>
            </a:fld>
            <a:endParaRPr lang="ar-SA"/>
          </a:p>
        </p:txBody>
      </p:sp>
      <p:cxnSp>
        <p:nvCxnSpPr>
          <p:cNvPr id="11" name="رابط مستقيم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رابط مستقيم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4791456" y="6480969"/>
            <a:ext cx="2133600" cy="301752"/>
          </a:xfrm>
        </p:spPr>
        <p:txBody>
          <a:bodyPr/>
          <a:lstStyle/>
          <a:p>
            <a:fld id="{66D7CE84-E90C-443B-86F0-D65C1338E4D8}" type="datetimeFigureOut">
              <a:rPr lang="ar-SA" smtClean="0"/>
              <a:pPr/>
              <a:t>25/09/1438</a:t>
            </a:fld>
            <a:endParaRPr lang="ar-SA"/>
          </a:p>
        </p:txBody>
      </p:sp>
      <p:sp>
        <p:nvSpPr>
          <p:cNvPr id="6" name="عنصر نائب للتذييل 5"/>
          <p:cNvSpPr>
            <a:spLocks noGrp="1"/>
          </p:cNvSpPr>
          <p:nvPr>
            <p:ph type="ftr" sz="quarter" idx="11"/>
          </p:nvPr>
        </p:nvSpPr>
        <p:spPr>
          <a:xfrm>
            <a:off x="457200" y="6480969"/>
            <a:ext cx="4260056" cy="301752"/>
          </a:xfrm>
        </p:spPr>
        <p:txBody>
          <a:bodyPr/>
          <a:lstStyle/>
          <a:p>
            <a:endParaRPr lang="ar-SA"/>
          </a:p>
        </p:txBody>
      </p:sp>
      <p:sp>
        <p:nvSpPr>
          <p:cNvPr id="7" name="عنصر نائب لرقم الشريحة 6"/>
          <p:cNvSpPr>
            <a:spLocks noGrp="1"/>
          </p:cNvSpPr>
          <p:nvPr>
            <p:ph type="sldNum" sz="quarter" idx="12"/>
          </p:nvPr>
        </p:nvSpPr>
        <p:spPr>
          <a:xfrm>
            <a:off x="7589520" y="6480969"/>
            <a:ext cx="502920" cy="301752"/>
          </a:xfrm>
        </p:spPr>
        <p:txBody>
          <a:bodyPr/>
          <a:lstStyle/>
          <a:p>
            <a:fld id="{F4E1E06D-126E-4669-A6B5-285E5402B5A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a:xfrm>
            <a:off x="4791456" y="6480969"/>
            <a:ext cx="2130552" cy="301752"/>
          </a:xfrm>
        </p:spPr>
        <p:txBody>
          <a:bodyPr/>
          <a:lstStyle/>
          <a:p>
            <a:fld id="{66D7CE84-E90C-443B-86F0-D65C1338E4D8}" type="datetimeFigureOut">
              <a:rPr lang="ar-SA" smtClean="0"/>
              <a:pPr/>
              <a:t>25/09/1438</a:t>
            </a:fld>
            <a:endParaRPr lang="ar-SA"/>
          </a:p>
        </p:txBody>
      </p:sp>
      <p:sp>
        <p:nvSpPr>
          <p:cNvPr id="8" name="عنصر نائب للتذييل 7"/>
          <p:cNvSpPr>
            <a:spLocks noGrp="1"/>
          </p:cNvSpPr>
          <p:nvPr>
            <p:ph type="ftr" sz="quarter" idx="11"/>
          </p:nvPr>
        </p:nvSpPr>
        <p:spPr>
          <a:xfrm>
            <a:off x="457200" y="6480969"/>
            <a:ext cx="4261104" cy="301752"/>
          </a:xfrm>
        </p:spPr>
        <p:txBody>
          <a:bodyPr/>
          <a:lstStyle/>
          <a:p>
            <a:endParaRPr lang="ar-SA"/>
          </a:p>
        </p:txBody>
      </p:sp>
      <p:sp>
        <p:nvSpPr>
          <p:cNvPr id="9" name="عنصر نائب لرقم الشريحة 8"/>
          <p:cNvSpPr>
            <a:spLocks noGrp="1"/>
          </p:cNvSpPr>
          <p:nvPr>
            <p:ph type="sldNum" sz="quarter" idx="12"/>
          </p:nvPr>
        </p:nvSpPr>
        <p:spPr>
          <a:xfrm>
            <a:off x="7589520" y="6483096"/>
            <a:ext cx="502920" cy="301752"/>
          </a:xfrm>
        </p:spPr>
        <p:txBody>
          <a:bodyPr/>
          <a:lstStyle>
            <a:lvl1pPr algn="ctr">
              <a:defRPr/>
            </a:lvl1pPr>
          </a:lstStyle>
          <a:p>
            <a:fld id="{F4E1E06D-126E-4669-A6B5-285E5402B5AF}"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66D7CE84-E90C-443B-86F0-D65C1338E4D8}" type="datetimeFigureOut">
              <a:rPr lang="ar-SA" smtClean="0"/>
              <a:pPr/>
              <a:t>25/09/1438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F4E1E06D-126E-4669-A6B5-285E5402B5A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a:xfrm>
            <a:off x="4791456" y="6480969"/>
            <a:ext cx="2133600" cy="301752"/>
          </a:xfrm>
        </p:spPr>
        <p:txBody>
          <a:bodyPr/>
          <a:lstStyle/>
          <a:p>
            <a:fld id="{66D7CE84-E90C-443B-86F0-D65C1338E4D8}" type="datetimeFigureOut">
              <a:rPr lang="ar-SA" smtClean="0"/>
              <a:pPr/>
              <a:t>25/09/1438</a:t>
            </a:fld>
            <a:endParaRPr lang="ar-SA"/>
          </a:p>
        </p:txBody>
      </p:sp>
      <p:sp>
        <p:nvSpPr>
          <p:cNvPr id="3" name="عنصر نائب للتذييل 2"/>
          <p:cNvSpPr>
            <a:spLocks noGrp="1"/>
          </p:cNvSpPr>
          <p:nvPr>
            <p:ph type="ftr" sz="quarter" idx="11"/>
          </p:nvPr>
        </p:nvSpPr>
        <p:spPr>
          <a:xfrm>
            <a:off x="457200" y="6481890"/>
            <a:ext cx="4260056" cy="300831"/>
          </a:xfrm>
        </p:spPr>
        <p:txBody>
          <a:bodyPr/>
          <a:lstStyle/>
          <a:p>
            <a:endParaRPr lang="ar-SA"/>
          </a:p>
        </p:txBody>
      </p:sp>
      <p:sp>
        <p:nvSpPr>
          <p:cNvPr id="4" name="عنصر نائب لرقم الشريحة 3"/>
          <p:cNvSpPr>
            <a:spLocks noGrp="1"/>
          </p:cNvSpPr>
          <p:nvPr>
            <p:ph type="sldNum" sz="quarter" idx="12"/>
          </p:nvPr>
        </p:nvSpPr>
        <p:spPr>
          <a:xfrm>
            <a:off x="7589520" y="6480969"/>
            <a:ext cx="502920" cy="301752"/>
          </a:xfrm>
        </p:spPr>
        <p:txBody>
          <a:bodyPr/>
          <a:lstStyle/>
          <a:p>
            <a:fld id="{F4E1E06D-126E-4669-A6B5-285E5402B5A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278976" y="6556248"/>
            <a:ext cx="2133600" cy="301752"/>
          </a:xfrm>
        </p:spPr>
        <p:txBody>
          <a:bodyPr/>
          <a:lstStyle>
            <a:lvl1pPr>
              <a:defRPr sz="900"/>
            </a:lvl1pPr>
          </a:lstStyle>
          <a:p>
            <a:fld id="{66D7CE84-E90C-443B-86F0-D65C1338E4D8}" type="datetimeFigureOut">
              <a:rPr lang="ar-SA" smtClean="0"/>
              <a:pPr/>
              <a:t>25/09/1438</a:t>
            </a:fld>
            <a:endParaRPr lang="ar-SA"/>
          </a:p>
        </p:txBody>
      </p:sp>
      <p:sp>
        <p:nvSpPr>
          <p:cNvPr id="6" name="عنصر نائب للتذييل 5"/>
          <p:cNvSpPr>
            <a:spLocks noGrp="1"/>
          </p:cNvSpPr>
          <p:nvPr>
            <p:ph type="ftr" sz="quarter" idx="11"/>
          </p:nvPr>
        </p:nvSpPr>
        <p:spPr>
          <a:xfrm>
            <a:off x="1135856" y="6556248"/>
            <a:ext cx="5143120"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410576" y="6556248"/>
            <a:ext cx="502920" cy="301752"/>
          </a:xfrm>
        </p:spPr>
        <p:txBody>
          <a:bodyPr/>
          <a:lstStyle>
            <a:lvl1pPr>
              <a:defRPr sz="900"/>
            </a:lvl1pPr>
          </a:lstStyle>
          <a:p>
            <a:fld id="{F4E1E06D-126E-4669-A6B5-285E5402B5AF}"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6108192" y="6556248"/>
            <a:ext cx="2103120" cy="301752"/>
          </a:xfrm>
        </p:spPr>
        <p:txBody>
          <a:bodyPr/>
          <a:lstStyle>
            <a:lvl1pPr>
              <a:defRPr sz="900"/>
            </a:lvl1pPr>
          </a:lstStyle>
          <a:p>
            <a:fld id="{66D7CE84-E90C-443B-86F0-D65C1338E4D8}" type="datetimeFigureOut">
              <a:rPr lang="ar-SA" smtClean="0"/>
              <a:pPr/>
              <a:t>25/09/1438</a:t>
            </a:fld>
            <a:endParaRPr lang="ar-SA"/>
          </a:p>
        </p:txBody>
      </p:sp>
      <p:sp>
        <p:nvSpPr>
          <p:cNvPr id="6" name="عنصر نائب للتذييل 5"/>
          <p:cNvSpPr>
            <a:spLocks noGrp="1"/>
          </p:cNvSpPr>
          <p:nvPr>
            <p:ph type="ftr" sz="quarter" idx="11"/>
          </p:nvPr>
        </p:nvSpPr>
        <p:spPr>
          <a:xfrm>
            <a:off x="1170432" y="6557169"/>
            <a:ext cx="4948072"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217192" y="6556248"/>
            <a:ext cx="365760" cy="301752"/>
          </a:xfrm>
        </p:spPr>
        <p:txBody>
          <a:bodyPr/>
          <a:lstStyle>
            <a:lvl1pPr algn="ctr">
              <a:defRPr sz="900"/>
            </a:lvl1pPr>
          </a:lstStyle>
          <a:p>
            <a:fld id="{F4E1E06D-126E-4669-A6B5-285E5402B5AF}"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رابط مستقيم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7494"/>
            <a:ext cx="8229600" cy="1399032"/>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66D7CE84-E90C-443B-86F0-D65C1338E4D8}" type="datetimeFigureOut">
              <a:rPr lang="ar-SA" smtClean="0"/>
              <a:pPr/>
              <a:t>25/09/1438</a:t>
            </a:fld>
            <a:endParaRPr lang="ar-SA"/>
          </a:p>
        </p:txBody>
      </p:sp>
      <p:sp>
        <p:nvSpPr>
          <p:cNvPr id="3" name="عنصر نائب للتذييل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ar-SA"/>
          </a:p>
        </p:txBody>
      </p:sp>
      <p:sp>
        <p:nvSpPr>
          <p:cNvPr id="23" name="عنصر نائب لرقم الشريحة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4E1E06D-126E-4669-A6B5-285E5402B5AF}"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p:txBody>
          <a:bodyPr/>
          <a:lstStyle/>
          <a:p>
            <a:endParaRPr lang="ar-SA"/>
          </a:p>
        </p:txBody>
      </p:sp>
      <p:pic>
        <p:nvPicPr>
          <p:cNvPr id="1026" name="Picture 2" descr="C:\Users\samsong\Desktop\download.jpg"/>
          <p:cNvPicPr>
            <a:picLocks noChangeAspect="1" noChangeArrowheads="1"/>
          </p:cNvPicPr>
          <p:nvPr/>
        </p:nvPicPr>
        <p:blipFill>
          <a:blip r:embed="rId2"/>
          <a:srcRect/>
          <a:stretch>
            <a:fillRect/>
          </a:stretch>
        </p:blipFill>
        <p:spPr bwMode="auto">
          <a:xfrm>
            <a:off x="533401" y="762001"/>
            <a:ext cx="8077200" cy="3276599"/>
          </a:xfrm>
          <a:prstGeom prst="rect">
            <a:avLst/>
          </a:prstGeom>
          <a:ln>
            <a:noFill/>
          </a:ln>
          <a:effectLst>
            <a:softEdge rad="112500"/>
          </a:effectLst>
        </p:spPr>
      </p:pic>
      <p:sp>
        <p:nvSpPr>
          <p:cNvPr id="7" name="مستطيل 6"/>
          <p:cNvSpPr/>
          <p:nvPr/>
        </p:nvSpPr>
        <p:spPr>
          <a:xfrm>
            <a:off x="228600" y="4648200"/>
            <a:ext cx="8305800" cy="70788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Smart Home &amp; Smart Garden</a:t>
            </a:r>
            <a:endParaRPr lang="ar-SA" sz="4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9" name="مستطيل مستدير الزوايا 8"/>
          <p:cNvSpPr/>
          <p:nvPr/>
        </p:nvSpPr>
        <p:spPr>
          <a:xfrm>
            <a:off x="609600" y="5562600"/>
            <a:ext cx="70104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dirty="0" err="1" smtClean="0"/>
              <a:t>Enas</a:t>
            </a:r>
            <a:r>
              <a:rPr lang="en-US" sz="2000" dirty="0" smtClean="0"/>
              <a:t> </a:t>
            </a:r>
            <a:r>
              <a:rPr lang="en-US" sz="2000" dirty="0" err="1" smtClean="0"/>
              <a:t>Mashaqi</a:t>
            </a:r>
            <a:r>
              <a:rPr lang="en-US" sz="2000" dirty="0" smtClean="0"/>
              <a:t> &amp; </a:t>
            </a:r>
            <a:r>
              <a:rPr lang="en-US" sz="2000" dirty="0" err="1" smtClean="0"/>
              <a:t>Rwida</a:t>
            </a:r>
            <a:r>
              <a:rPr lang="en-US" sz="2000" dirty="0" smtClean="0"/>
              <a:t> Al-</a:t>
            </a:r>
            <a:r>
              <a:rPr lang="en-US" sz="2000" dirty="0" err="1" smtClean="0"/>
              <a:t>Safadi</a:t>
            </a:r>
            <a:r>
              <a:rPr lang="en-US" sz="2000" dirty="0" smtClean="0"/>
              <a:t> &amp; </a:t>
            </a:r>
            <a:r>
              <a:rPr lang="en-US" sz="2000" dirty="0" err="1" smtClean="0"/>
              <a:t>Muna</a:t>
            </a:r>
            <a:r>
              <a:rPr lang="en-US" sz="2000" dirty="0" smtClean="0"/>
              <a:t> Al-</a:t>
            </a:r>
            <a:r>
              <a:rPr lang="en-US" sz="2000" dirty="0" err="1" smtClean="0"/>
              <a:t>Hasan</a:t>
            </a:r>
            <a:endParaRPr lang="ar-SA"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b="1" dirty="0" smtClean="0"/>
              <a:t>PIR Sensor:</a:t>
            </a:r>
          </a:p>
          <a:p>
            <a:pPr algn="l" rtl="0"/>
            <a:r>
              <a:rPr lang="en-US" dirty="0" smtClean="0"/>
              <a:t>    PIR sensors allow you to </a:t>
            </a:r>
          </a:p>
          <a:p>
            <a:pPr algn="l" rtl="0"/>
            <a:r>
              <a:rPr lang="en-US" dirty="0" smtClean="0"/>
              <a:t>sense motion, almost always used to detect whether a human has moved in or out of the sensors range. </a:t>
            </a:r>
          </a:p>
          <a:p>
            <a:pPr algn="l" rtl="0"/>
            <a:r>
              <a:rPr lang="en-US" dirty="0" smtClean="0"/>
              <a:t>In this project, A PIR sensor used this responsible for motion detection in  security system and Energy Conservation System in our project.</a:t>
            </a:r>
          </a:p>
          <a:p>
            <a:pPr algn="l" rtl="0"/>
            <a:endParaRPr lang="ar-SA" b="1" dirty="0"/>
          </a:p>
        </p:txBody>
      </p:sp>
      <p:pic>
        <p:nvPicPr>
          <p:cNvPr id="4" name="صورة 3" descr="C:\Users\samsong\Desktop\download.jpg"/>
          <p:cNvPicPr/>
          <p:nvPr/>
        </p:nvPicPr>
        <p:blipFill>
          <a:blip r:embed="rId2"/>
          <a:srcRect/>
          <a:stretch>
            <a:fillRect/>
          </a:stretch>
        </p:blipFill>
        <p:spPr bwMode="auto">
          <a:xfrm>
            <a:off x="5791200" y="1143000"/>
            <a:ext cx="3113256" cy="18677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b="1" dirty="0" smtClean="0"/>
              <a:t>Servo</a:t>
            </a:r>
          </a:p>
          <a:p>
            <a:pPr algn="l" rtl="0"/>
            <a:r>
              <a:rPr lang="en-US" b="1" dirty="0" smtClean="0"/>
              <a:t>4-Channel Relay module:  </a:t>
            </a:r>
          </a:p>
          <a:p>
            <a:pPr algn="l" rtl="0"/>
            <a:r>
              <a:rPr lang="en-US" b="1" dirty="0" smtClean="0"/>
              <a:t> </a:t>
            </a:r>
            <a:r>
              <a:rPr lang="en-US" dirty="0" smtClean="0"/>
              <a:t>In this project, we used relay to switch devices on and off by connect the first channel  with heater ,the second and third channels with water pumps and the final channel with fans. </a:t>
            </a:r>
          </a:p>
          <a:p>
            <a:pPr algn="l" rtl="0"/>
            <a:endParaRPr lang="en-US" b="1" dirty="0" smtClean="0"/>
          </a:p>
          <a:p>
            <a:pPr algn="l" rtl="0"/>
            <a:endParaRPr lang="ar-SA" b="1" dirty="0"/>
          </a:p>
        </p:txBody>
      </p:sp>
      <p:pic>
        <p:nvPicPr>
          <p:cNvPr id="4" name="صورة 3" descr="C:\Users\samsong\Desktop\download (3).jpg"/>
          <p:cNvPicPr/>
          <p:nvPr/>
        </p:nvPicPr>
        <p:blipFill>
          <a:blip r:embed="rId2"/>
          <a:srcRect/>
          <a:stretch>
            <a:fillRect/>
          </a:stretch>
        </p:blipFill>
        <p:spPr bwMode="auto">
          <a:xfrm>
            <a:off x="5943600" y="4960043"/>
            <a:ext cx="2407899" cy="189795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b="1" dirty="0" smtClean="0"/>
              <a:t>Fan</a:t>
            </a:r>
          </a:p>
          <a:p>
            <a:pPr algn="l" rtl="0"/>
            <a:r>
              <a:rPr lang="en-US" b="1" dirty="0" err="1" smtClean="0"/>
              <a:t>Piezo</a:t>
            </a:r>
            <a:r>
              <a:rPr lang="en-US" b="1" dirty="0" smtClean="0"/>
              <a:t> buzzer </a:t>
            </a:r>
            <a:r>
              <a:rPr lang="en-US" dirty="0" smtClean="0"/>
              <a:t>.</a:t>
            </a:r>
          </a:p>
          <a:p>
            <a:pPr algn="l" rtl="0"/>
            <a:r>
              <a:rPr lang="en-US" b="1" dirty="0" smtClean="0"/>
              <a:t>Water Pump and pipes</a:t>
            </a:r>
          </a:p>
          <a:p>
            <a:pPr algn="l" rtl="0"/>
            <a:r>
              <a:rPr lang="en-US" b="1" dirty="0" smtClean="0"/>
              <a:t>LCD.</a:t>
            </a:r>
          </a:p>
          <a:p>
            <a:pPr algn="l" rtl="0"/>
            <a:r>
              <a:rPr lang="en-US" b="1" dirty="0" smtClean="0"/>
              <a:t>Keypad 4x4.</a:t>
            </a:r>
          </a:p>
          <a:p>
            <a:pPr algn="l" rtl="0">
              <a:buNone/>
            </a:pPr>
            <a:r>
              <a:rPr lang="en-US" b="1" dirty="0" smtClean="0"/>
              <a:t> </a:t>
            </a:r>
          </a:p>
          <a:p>
            <a:pPr algn="l" rtl="0"/>
            <a:endParaRPr lang="en-US" b="1" dirty="0" smtClean="0"/>
          </a:p>
          <a:p>
            <a:pPr algn="l" rtl="0"/>
            <a:endParaRPr lang="ar-SA"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b="1" dirty="0" smtClean="0"/>
              <a:t>Potentiometer:</a:t>
            </a:r>
          </a:p>
          <a:p>
            <a:pPr algn="l" rtl="0"/>
            <a:r>
              <a:rPr lang="en-US" dirty="0" smtClean="0"/>
              <a:t>   In this project, we used two potentiometer one for LCD used to adjust brightness of LCD. sometime light is high so we can't read value on the LCD and another for LDR used to adjust level of light detected by LDR .</a:t>
            </a:r>
          </a:p>
          <a:p>
            <a:pPr algn="l" rtl="0"/>
            <a:endParaRPr lang="en-US" b="1" dirty="0" smtClean="0"/>
          </a:p>
          <a:p>
            <a:endParaRPr lang="ar-SA" dirty="0"/>
          </a:p>
        </p:txBody>
      </p:sp>
      <p:pic>
        <p:nvPicPr>
          <p:cNvPr id="4" name="صورة 3" descr="نتيجة بحث الصور عن ‪potentiometer‬‏"/>
          <p:cNvPicPr/>
          <p:nvPr/>
        </p:nvPicPr>
        <p:blipFill>
          <a:blip r:embed="rId2" cstate="print"/>
          <a:srcRect/>
          <a:stretch>
            <a:fillRect/>
          </a:stretch>
        </p:blipFill>
        <p:spPr bwMode="auto">
          <a:xfrm>
            <a:off x="6705600" y="4778665"/>
            <a:ext cx="2133600" cy="18507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pPr algn="l" rtl="0"/>
            <a:r>
              <a:rPr lang="en-US" b="1" dirty="0" smtClean="0"/>
              <a:t>Bluetooth module:</a:t>
            </a:r>
          </a:p>
          <a:p>
            <a:pPr algn="l" rtl="0"/>
            <a:r>
              <a:rPr lang="en-US" b="1" dirty="0" smtClean="0"/>
              <a:t>     </a:t>
            </a:r>
            <a:r>
              <a:rPr lang="en-US" dirty="0" smtClean="0"/>
              <a:t>Using Bluetooth to communicate with an </a:t>
            </a:r>
            <a:r>
              <a:rPr lang="en-US" dirty="0" err="1" smtClean="0"/>
              <a:t>Arduino</a:t>
            </a:r>
            <a:r>
              <a:rPr lang="en-US" dirty="0" smtClean="0"/>
              <a:t>.</a:t>
            </a:r>
          </a:p>
          <a:p>
            <a:pPr algn="l" rtl="0"/>
            <a:r>
              <a:rPr lang="en-US" dirty="0" smtClean="0"/>
              <a:t>    In this project, we used Bluetooth module for controlling some devices with Smart phone.</a:t>
            </a:r>
          </a:p>
          <a:p>
            <a:pPr algn="l" rtl="0"/>
            <a:r>
              <a:rPr lang="en-US" b="1" dirty="0" smtClean="0"/>
              <a:t>Soil moisture sensor:</a:t>
            </a:r>
          </a:p>
          <a:p>
            <a:pPr algn="l" rtl="0"/>
            <a:r>
              <a:rPr lang="en-US" dirty="0" smtClean="0"/>
              <a:t>      In this project, A Soil moisture  </a:t>
            </a:r>
          </a:p>
          <a:p>
            <a:pPr algn="l" rtl="0"/>
            <a:r>
              <a:rPr lang="en-US" dirty="0" smtClean="0"/>
              <a:t> sensor used this responsible for </a:t>
            </a:r>
          </a:p>
          <a:p>
            <a:pPr algn="l" rtl="0"/>
            <a:r>
              <a:rPr lang="en-US" dirty="0" err="1" smtClean="0"/>
              <a:t>mesure</a:t>
            </a:r>
            <a:r>
              <a:rPr lang="en-US" dirty="0" smtClean="0"/>
              <a:t> moisture  in  irrigation </a:t>
            </a:r>
          </a:p>
          <a:p>
            <a:pPr algn="l" rtl="0"/>
            <a:r>
              <a:rPr lang="en-US" dirty="0" smtClean="0"/>
              <a:t>system in our project.</a:t>
            </a:r>
          </a:p>
          <a:p>
            <a:pPr algn="l" rtl="0"/>
            <a:endParaRPr lang="en-US" b="1" dirty="0" smtClean="0"/>
          </a:p>
          <a:p>
            <a:pPr algn="l" rtl="0"/>
            <a:endParaRPr lang="en-US" b="1" dirty="0" smtClean="0"/>
          </a:p>
          <a:p>
            <a:endParaRPr lang="ar-SA" dirty="0"/>
          </a:p>
        </p:txBody>
      </p:sp>
      <p:pic>
        <p:nvPicPr>
          <p:cNvPr id="4" name="صورة 3" descr="C:\Users\samsong\Desktop\download (1).jpg"/>
          <p:cNvPicPr/>
          <p:nvPr/>
        </p:nvPicPr>
        <p:blipFill>
          <a:blip r:embed="rId3"/>
          <a:srcRect/>
          <a:stretch>
            <a:fillRect/>
          </a:stretch>
        </p:blipFill>
        <p:spPr bwMode="auto">
          <a:xfrm>
            <a:off x="6629400" y="4267200"/>
            <a:ext cx="1713419" cy="20668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t>Methodology</a:t>
            </a:r>
            <a:endParaRPr lang="ar-SA" b="1" dirty="0"/>
          </a:p>
        </p:txBody>
      </p:sp>
      <p:sp>
        <p:nvSpPr>
          <p:cNvPr id="3" name="عنصر نائب للمحتوى 2"/>
          <p:cNvSpPr>
            <a:spLocks noGrp="1"/>
          </p:cNvSpPr>
          <p:nvPr>
            <p:ph idx="1"/>
          </p:nvPr>
        </p:nvSpPr>
        <p:spPr/>
        <p:txBody>
          <a:bodyPr/>
          <a:lstStyle/>
          <a:p>
            <a:pPr algn="l" rtl="0"/>
            <a:r>
              <a:rPr lang="en-US" dirty="0" smtClean="0"/>
              <a:t>We will talk about </a:t>
            </a:r>
            <a:r>
              <a:rPr lang="en-US" i="1" dirty="0" smtClean="0"/>
              <a:t> the Systems that have been build in our project.</a:t>
            </a:r>
          </a:p>
          <a:p>
            <a:pPr algn="l" rtl="0"/>
            <a:endParaRPr lang="en-US" dirty="0" smtClean="0"/>
          </a:p>
          <a:p>
            <a:endParaRPr lang="ar-SA" dirty="0"/>
          </a:p>
        </p:txBody>
      </p:sp>
      <p:pic>
        <p:nvPicPr>
          <p:cNvPr id="4" name="صورة 3" descr="C:\Users\samsong\Desktop\11.jpg"/>
          <p:cNvPicPr/>
          <p:nvPr/>
        </p:nvPicPr>
        <p:blipFill>
          <a:blip r:embed="rId2"/>
          <a:srcRect/>
          <a:stretch>
            <a:fillRect/>
          </a:stretch>
        </p:blipFill>
        <p:spPr bwMode="auto">
          <a:xfrm>
            <a:off x="990600" y="3048000"/>
            <a:ext cx="7315200" cy="34373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t>1.Security System:</a:t>
            </a: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When  someone want to enter the home, he must enter the password by keypad then the door will open ,if who enter the password three times not correct or try to open the door without password the buzzer will turn on.</a:t>
            </a:r>
          </a:p>
          <a:p>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When someone motion around the window (the motion detect by PIR) without enter the password ,the buzzer will turn on.</a:t>
            </a:r>
          </a:p>
          <a:p>
            <a:pPr lvl="1"/>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5" name="عنصر نائب للمحتوى 4" descr="C:\Users\samsong\Desktop\2.jpg"/>
          <p:cNvPicPr>
            <a:picLocks noGrp="1"/>
          </p:cNvPicPr>
          <p:nvPr>
            <p:ph sz="half" idx="1"/>
          </p:nvPr>
        </p:nvPicPr>
        <p:blipFill>
          <a:blip r:embed="rId2"/>
          <a:srcRect/>
          <a:stretch>
            <a:fillRect/>
          </a:stretch>
        </p:blipFill>
        <p:spPr bwMode="auto">
          <a:xfrm>
            <a:off x="457200" y="1752600"/>
            <a:ext cx="4038600" cy="4495800"/>
          </a:xfrm>
          <a:prstGeom prst="rect">
            <a:avLst/>
          </a:prstGeom>
          <a:noFill/>
          <a:ln w="9525">
            <a:noFill/>
            <a:miter lim="800000"/>
            <a:headEnd/>
            <a:tailEnd/>
          </a:ln>
        </p:spPr>
      </p:pic>
      <p:pic>
        <p:nvPicPr>
          <p:cNvPr id="6" name="عنصر نائب للمحتوى 5" descr="C:\Users\samsong\Desktop\11.jpg"/>
          <p:cNvPicPr>
            <a:picLocks noGrp="1"/>
          </p:cNvPicPr>
          <p:nvPr>
            <p:ph sz="half" idx="2"/>
          </p:nvPr>
        </p:nvPicPr>
        <p:blipFill>
          <a:blip r:embed="rId3"/>
          <a:srcRect/>
          <a:stretch>
            <a:fillRect/>
          </a:stretch>
        </p:blipFill>
        <p:spPr bwMode="auto">
          <a:xfrm>
            <a:off x="4572000" y="1752600"/>
            <a:ext cx="4114799"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b="1" dirty="0" smtClean="0"/>
              <a:t>Lighting System &amp; Energy conservation System:</a:t>
            </a:r>
            <a:endParaRPr lang="ar-SA" b="1" dirty="0"/>
          </a:p>
        </p:txBody>
      </p:sp>
      <p:sp>
        <p:nvSpPr>
          <p:cNvPr id="3" name="عنصر نائب للمحتوى 2"/>
          <p:cNvSpPr>
            <a:spLocks noGrp="1"/>
          </p:cNvSpPr>
          <p:nvPr>
            <p:ph idx="1"/>
          </p:nvPr>
        </p:nvSpPr>
        <p:spPr/>
        <p:txBody>
          <a:bodyPr/>
          <a:lstStyle/>
          <a:p>
            <a:pPr algn="l" rtl="0"/>
            <a:r>
              <a:rPr lang="en-US" dirty="0" smtClean="0"/>
              <a:t>In home, if someone enter the home(enter correct password) and there sunshine, the windows will open to enter the light to home.</a:t>
            </a:r>
          </a:p>
          <a:p>
            <a:pPr algn="l" rtl="0"/>
            <a:r>
              <a:rPr lang="en-US" dirty="0" smtClean="0"/>
              <a:t>while the night comes and  there no sunshine and the motion happened in one of rooms(detect by PIR),the light in this room will turn on.</a:t>
            </a:r>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5400" b="1" dirty="0" smtClean="0"/>
              <a:t>Contents:</a:t>
            </a:r>
            <a:endParaRPr lang="ar-SA" sz="5400" b="1" dirty="0"/>
          </a:p>
        </p:txBody>
      </p:sp>
      <p:sp>
        <p:nvSpPr>
          <p:cNvPr id="3" name="عنصر نائب للمحتوى 2"/>
          <p:cNvSpPr>
            <a:spLocks noGrp="1"/>
          </p:cNvSpPr>
          <p:nvPr>
            <p:ph idx="1"/>
          </p:nvPr>
        </p:nvSpPr>
        <p:spPr/>
        <p:txBody>
          <a:bodyPr>
            <a:normAutofit fontScale="25000" lnSpcReduction="20000"/>
          </a:bodyPr>
          <a:lstStyle/>
          <a:p>
            <a:pPr algn="l" rtl="0">
              <a:buFont typeface="Wingdings" pitchFamily="2" charset="2"/>
              <a:buChar char="v"/>
            </a:pPr>
            <a:r>
              <a:rPr lang="en-US" sz="7000" dirty="0" smtClean="0"/>
              <a:t> </a:t>
            </a:r>
            <a:r>
              <a:rPr lang="en-US" sz="9600" dirty="0" smtClean="0"/>
              <a:t>What is a smart home.</a:t>
            </a:r>
          </a:p>
          <a:p>
            <a:pPr algn="l" rtl="0">
              <a:buFont typeface="Wingdings" pitchFamily="2" charset="2"/>
              <a:buChar char="v"/>
            </a:pPr>
            <a:endParaRPr lang="en-US" sz="9600" dirty="0" smtClean="0"/>
          </a:p>
          <a:p>
            <a:pPr algn="l" rtl="0">
              <a:buFont typeface="Wingdings" pitchFamily="2" charset="2"/>
              <a:buChar char="v"/>
            </a:pPr>
            <a:r>
              <a:rPr lang="en-US" sz="9600" dirty="0" smtClean="0"/>
              <a:t>  Why smart home.</a:t>
            </a:r>
          </a:p>
          <a:p>
            <a:pPr algn="l" rtl="0">
              <a:buFont typeface="Wingdings" pitchFamily="2" charset="2"/>
              <a:buChar char="v"/>
            </a:pPr>
            <a:endParaRPr lang="en-US" sz="9600" dirty="0" smtClean="0"/>
          </a:p>
          <a:p>
            <a:pPr algn="l" rtl="0">
              <a:buFont typeface="Wingdings" pitchFamily="2" charset="2"/>
              <a:buChar char="v"/>
            </a:pPr>
            <a:r>
              <a:rPr lang="en-US" sz="9600" dirty="0" smtClean="0"/>
              <a:t>  What are the challenges ?</a:t>
            </a:r>
          </a:p>
          <a:p>
            <a:pPr algn="l" rtl="0">
              <a:buFont typeface="Wingdings" pitchFamily="2" charset="2"/>
              <a:buChar char="v"/>
            </a:pPr>
            <a:endParaRPr lang="en-US" sz="9600" dirty="0" smtClean="0"/>
          </a:p>
          <a:p>
            <a:pPr algn="l" rtl="0">
              <a:buFont typeface="Wingdings" pitchFamily="2" charset="2"/>
              <a:buChar char="v"/>
            </a:pPr>
            <a:r>
              <a:rPr lang="en-US" sz="9600" dirty="0" smtClean="0"/>
              <a:t>  </a:t>
            </a:r>
            <a:r>
              <a:rPr lang="en-US" sz="9600" dirty="0" smtClean="0">
                <a:ln w="11430"/>
                <a:effectLst>
                  <a:outerShdw blurRad="50800" dist="39000" dir="5460000" algn="tl">
                    <a:srgbClr val="000000">
                      <a:alpha val="38000"/>
                    </a:srgbClr>
                  </a:outerShdw>
                </a:effectLst>
              </a:rPr>
              <a:t>Hardware Components</a:t>
            </a:r>
            <a:endParaRPr lang="en-US" sz="9600" dirty="0" smtClean="0"/>
          </a:p>
          <a:p>
            <a:pPr algn="l" rtl="0">
              <a:buFont typeface="Wingdings" pitchFamily="2" charset="2"/>
              <a:buChar char="v"/>
            </a:pPr>
            <a:endParaRPr lang="en-US" sz="9600" dirty="0" smtClean="0"/>
          </a:p>
          <a:p>
            <a:pPr algn="l" rtl="0">
              <a:buFont typeface="Wingdings" pitchFamily="2" charset="2"/>
              <a:buChar char="v"/>
            </a:pPr>
            <a:r>
              <a:rPr lang="en-US" sz="9600" dirty="0" smtClean="0"/>
              <a:t>  Methodology</a:t>
            </a:r>
          </a:p>
          <a:p>
            <a:pPr algn="l" rtl="0">
              <a:buFont typeface="Wingdings" pitchFamily="2" charset="2"/>
              <a:buChar char="v"/>
            </a:pPr>
            <a:endParaRPr lang="en-US" sz="9600" dirty="0" smtClean="0"/>
          </a:p>
          <a:p>
            <a:pPr algn="l" rtl="0">
              <a:buNone/>
            </a:pPr>
            <a:endParaRPr lang="en-US" sz="9600" dirty="0" smtClean="0"/>
          </a:p>
          <a:p>
            <a:pPr algn="l" rtl="0">
              <a:buNone/>
            </a:pPr>
            <a:endParaRPr lang="en-US" sz="3200" dirty="0" smtClean="0"/>
          </a:p>
          <a:p>
            <a:pPr algn="l" rtl="0">
              <a:buNone/>
            </a:pPr>
            <a:endParaRPr lang="en-US" sz="3200" dirty="0" smtClean="0"/>
          </a:p>
          <a:p>
            <a:pPr algn="l" rtl="0">
              <a:buNone/>
            </a:pPr>
            <a:r>
              <a:rPr lang="en-US" dirty="0" smtClean="0"/>
              <a:t>                                                                               </a:t>
            </a:r>
          </a:p>
          <a:p>
            <a:pPr algn="l" rtl="0">
              <a:buNone/>
            </a:pP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en-US" dirty="0" smtClean="0"/>
          </a:p>
          <a:p>
            <a:pPr algn="l" rtl="0"/>
            <a:r>
              <a:rPr lang="en-US" dirty="0" smtClean="0"/>
              <a:t>In garden, entering the password is not required ,in the morning the garden's light are not lit. when the night comes, the garden's light turn on directly.</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C:\Users\samsong\Desktop\5.jpg"/>
          <p:cNvPicPr>
            <a:picLocks noGrp="1"/>
          </p:cNvPicPr>
          <p:nvPr>
            <p:ph idx="1"/>
          </p:nvPr>
        </p:nvPicPr>
        <p:blipFill>
          <a:blip r:embed="rId2"/>
          <a:srcRect/>
          <a:stretch>
            <a:fillRect/>
          </a:stretch>
        </p:blipFill>
        <p:spPr bwMode="auto">
          <a:xfrm>
            <a:off x="304800" y="1676400"/>
            <a:ext cx="2819400" cy="4495800"/>
          </a:xfrm>
          <a:prstGeom prst="rect">
            <a:avLst/>
          </a:prstGeom>
          <a:noFill/>
          <a:ln w="9525">
            <a:noFill/>
            <a:miter lim="800000"/>
            <a:headEnd/>
            <a:tailEnd/>
          </a:ln>
        </p:spPr>
      </p:pic>
      <p:pic>
        <p:nvPicPr>
          <p:cNvPr id="5" name="صورة 4" descr="C:\Users\samsong\Desktop\3.jpg"/>
          <p:cNvPicPr/>
          <p:nvPr/>
        </p:nvPicPr>
        <p:blipFill>
          <a:blip r:embed="rId3"/>
          <a:srcRect/>
          <a:stretch>
            <a:fillRect/>
          </a:stretch>
        </p:blipFill>
        <p:spPr bwMode="auto">
          <a:xfrm>
            <a:off x="3352800" y="1676400"/>
            <a:ext cx="2743200" cy="4495800"/>
          </a:xfrm>
          <a:prstGeom prst="rect">
            <a:avLst/>
          </a:prstGeom>
          <a:noFill/>
          <a:ln w="9525">
            <a:noFill/>
            <a:miter lim="800000"/>
            <a:headEnd/>
            <a:tailEnd/>
          </a:ln>
        </p:spPr>
      </p:pic>
      <p:pic>
        <p:nvPicPr>
          <p:cNvPr id="6" name="صورة 5" descr="C:\Users\samsong\Desktop\6.jpg"/>
          <p:cNvPicPr/>
          <p:nvPr/>
        </p:nvPicPr>
        <p:blipFill>
          <a:blip r:embed="rId4"/>
          <a:srcRect/>
          <a:stretch>
            <a:fillRect/>
          </a:stretch>
        </p:blipFill>
        <p:spPr bwMode="auto">
          <a:xfrm>
            <a:off x="6172200" y="1676400"/>
            <a:ext cx="2743200" cy="4495800"/>
          </a:xfrm>
          <a:prstGeom prst="rect">
            <a:avLst/>
          </a:prstGeom>
          <a:noFill/>
          <a:ln w="9525">
            <a:noFill/>
            <a:miter lim="800000"/>
            <a:headEnd/>
            <a:tailEnd/>
          </a:ln>
        </p:spPr>
      </p:pic>
      <p:sp>
        <p:nvSpPr>
          <p:cNvPr id="7" name="سهم منحني إلى الأعلى 6"/>
          <p:cNvSpPr/>
          <p:nvPr/>
        </p:nvSpPr>
        <p:spPr>
          <a:xfrm>
            <a:off x="762000" y="5257800"/>
            <a:ext cx="3810000" cy="8382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8" name="سهم منحني إلى الأسفل 7"/>
          <p:cNvSpPr/>
          <p:nvPr/>
        </p:nvSpPr>
        <p:spPr>
          <a:xfrm>
            <a:off x="762000" y="1981200"/>
            <a:ext cx="5867400" cy="838200"/>
          </a:xfrm>
          <a:prstGeom prst="curvedDownArrow">
            <a:avLst>
              <a:gd name="adj1" fmla="val 34091"/>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t>3.Irrigation System:</a:t>
            </a:r>
            <a:endParaRPr lang="ar-SA" b="1" dirty="0"/>
          </a:p>
        </p:txBody>
      </p:sp>
      <p:sp>
        <p:nvSpPr>
          <p:cNvPr id="3" name="عنصر نائب للمحتوى 2"/>
          <p:cNvSpPr>
            <a:spLocks noGrp="1"/>
          </p:cNvSpPr>
          <p:nvPr>
            <p:ph idx="1"/>
          </p:nvPr>
        </p:nvSpPr>
        <p:spPr/>
        <p:txBody>
          <a:bodyPr/>
          <a:lstStyle/>
          <a:p>
            <a:endParaRPr lang="en-US" dirty="0" smtClean="0"/>
          </a:p>
          <a:p>
            <a:pPr algn="l" rtl="0"/>
            <a:r>
              <a:rPr lang="en-US" dirty="0" smtClean="0"/>
              <a:t>If  moisture for plant become Less than a certain limit and no sunshine the water pump that specific for irrigation will turn on .</a:t>
            </a:r>
          </a:p>
          <a:p>
            <a:endParaRPr lang="ar-S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https://scontent.fjrs2-1.fna.fbcdn.net/v/t34.0-12/18555050_1422713751105360_748145201_n.jpg?oh=3d3815994fffa5b03096de572041a446&amp;oe=591C4108"/>
          <p:cNvPicPr>
            <a:picLocks noGrp="1"/>
          </p:cNvPicPr>
          <p:nvPr>
            <p:ph idx="1"/>
          </p:nvPr>
        </p:nvPicPr>
        <p:blipFill>
          <a:blip r:embed="rId2"/>
          <a:srcRect/>
          <a:stretch>
            <a:fillRect/>
          </a:stretch>
        </p:blipFill>
        <p:spPr bwMode="auto">
          <a:xfrm>
            <a:off x="1524000" y="1882775"/>
            <a:ext cx="609600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t>4.Heating and air conditioning system:</a:t>
            </a:r>
            <a:endParaRPr lang="ar-SA" b="1" dirty="0"/>
          </a:p>
        </p:txBody>
      </p:sp>
      <p:sp>
        <p:nvSpPr>
          <p:cNvPr id="3" name="عنصر نائب للمحتوى 2"/>
          <p:cNvSpPr>
            <a:spLocks noGrp="1"/>
          </p:cNvSpPr>
          <p:nvPr>
            <p:ph idx="1"/>
          </p:nvPr>
        </p:nvSpPr>
        <p:spPr/>
        <p:txBody>
          <a:bodyPr/>
          <a:lstStyle/>
          <a:p>
            <a:endParaRPr lang="en-US" dirty="0" smtClean="0"/>
          </a:p>
          <a:p>
            <a:pPr algn="l" rtl="0"/>
            <a:r>
              <a:rPr lang="en-US" dirty="0" smtClean="0"/>
              <a:t>In our project , if temperature in home is less than 17° ,the heater will turn on .if its more than 17°,the fans will turn on.</a:t>
            </a:r>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https://scontent.fjrs2-1.fna.fbcdn.net/v/t34.0-12/18518427_1422713631105372_678347375_n.jpg?oh=3a2c4f031ca5b8ef4415b6c64eba32b1&amp;oe=591D1A93"/>
          <p:cNvPicPr>
            <a:picLocks noGrp="1"/>
          </p:cNvPicPr>
          <p:nvPr>
            <p:ph idx="1"/>
          </p:nvPr>
        </p:nvPicPr>
        <p:blipFill>
          <a:blip r:embed="rId2"/>
          <a:srcRect/>
          <a:stretch>
            <a:fillRect/>
          </a:stretch>
        </p:blipFill>
        <p:spPr bwMode="auto">
          <a:xfrm>
            <a:off x="1524000" y="1882775"/>
            <a:ext cx="609600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t>5.Fire extinguishing system:</a:t>
            </a:r>
            <a:endParaRPr lang="ar-SA" b="1" dirty="0"/>
          </a:p>
        </p:txBody>
      </p:sp>
      <p:sp>
        <p:nvSpPr>
          <p:cNvPr id="3" name="عنصر نائب للمحتوى 2"/>
          <p:cNvSpPr>
            <a:spLocks noGrp="1"/>
          </p:cNvSpPr>
          <p:nvPr>
            <p:ph idx="1"/>
          </p:nvPr>
        </p:nvSpPr>
        <p:spPr/>
        <p:txBody>
          <a:bodyPr/>
          <a:lstStyle/>
          <a:p>
            <a:endParaRPr lang="en-US" dirty="0" smtClean="0"/>
          </a:p>
          <a:p>
            <a:pPr algn="l" rtl="0"/>
            <a:r>
              <a:rPr lang="en-US" dirty="0" smtClean="0"/>
              <a:t>If high smoking happened (detect by gas sensor), the water pump that specific for fire  will turn on .</a:t>
            </a:r>
          </a:p>
          <a:p>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5" name="عنصر نائب للمحتوى 4" descr="https://scontent.fjrs2-1.fna.fbcdn.net/v/t34.0-12/18492939_1422713661105369_1804205311_n.jpg?oh=0b76829e2cde39bfb97f16b6c533e3cc&amp;oe=591D7A6D"/>
          <p:cNvPicPr>
            <a:picLocks noGrp="1"/>
          </p:cNvPicPr>
          <p:nvPr>
            <p:ph sz="half" idx="1"/>
          </p:nvPr>
        </p:nvPicPr>
        <p:blipFill>
          <a:blip r:embed="rId2"/>
          <a:srcRect/>
          <a:stretch>
            <a:fillRect/>
          </a:stretch>
        </p:blipFill>
        <p:spPr bwMode="auto">
          <a:xfrm>
            <a:off x="457200" y="1676400"/>
            <a:ext cx="4038600" cy="4267200"/>
          </a:xfrm>
          <a:prstGeom prst="rect">
            <a:avLst/>
          </a:prstGeom>
          <a:noFill/>
          <a:ln w="9525">
            <a:noFill/>
            <a:miter lim="800000"/>
            <a:headEnd/>
            <a:tailEnd/>
          </a:ln>
        </p:spPr>
      </p:pic>
      <p:pic>
        <p:nvPicPr>
          <p:cNvPr id="6" name="عنصر نائب للمحتوى 5" descr="https://scontent.fjrs2-1.fna.fbcdn.net/v/t34.0-12/18518458_1422713691105366_2128755934_n.jpg?oh=214d42817fcc9e262a181cb60e8342da&amp;oe=591C3BB2"/>
          <p:cNvPicPr>
            <a:picLocks noGrp="1"/>
          </p:cNvPicPr>
          <p:nvPr>
            <p:ph sz="half" idx="2"/>
          </p:nvPr>
        </p:nvPicPr>
        <p:blipFill>
          <a:blip r:embed="rId3"/>
          <a:srcRect/>
          <a:stretch>
            <a:fillRect/>
          </a:stretch>
        </p:blipFill>
        <p:spPr bwMode="auto">
          <a:xfrm>
            <a:off x="4648200" y="1676400"/>
            <a:ext cx="4038600" cy="426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t>Android Application</a:t>
            </a:r>
            <a:endParaRPr lang="ar-SA" b="1" dirty="0"/>
          </a:p>
        </p:txBody>
      </p:sp>
      <p:sp>
        <p:nvSpPr>
          <p:cNvPr id="3" name="عنصر نائب للمحتوى 2"/>
          <p:cNvSpPr>
            <a:spLocks noGrp="1"/>
          </p:cNvSpPr>
          <p:nvPr>
            <p:ph sz="half" idx="1"/>
          </p:nvPr>
        </p:nvSpPr>
        <p:spPr>
          <a:xfrm>
            <a:off x="457200" y="1722437"/>
            <a:ext cx="5181600" cy="4525963"/>
          </a:xfrm>
        </p:spPr>
        <p:txBody>
          <a:bodyPr/>
          <a:lstStyle/>
          <a:p>
            <a:pPr algn="l" rtl="0"/>
            <a:endParaRPr lang="en-US" dirty="0" smtClean="0"/>
          </a:p>
          <a:p>
            <a:pPr algn="l" rtl="0"/>
            <a:r>
              <a:rPr lang="en-US" dirty="0" smtClean="0"/>
              <a:t>The Android Total Control application could also be used to control the lights , fan , heater , irrigation  and fire pumps.</a:t>
            </a:r>
            <a:endParaRPr lang="ar-SA" dirty="0" smtClean="0"/>
          </a:p>
          <a:p>
            <a:pPr algn="l" rtl="0"/>
            <a:endParaRPr lang="ar-SA" dirty="0"/>
          </a:p>
        </p:txBody>
      </p:sp>
      <p:pic>
        <p:nvPicPr>
          <p:cNvPr id="21506" name="Picture 2"/>
          <p:cNvPicPr>
            <a:picLocks noGrp="1" noChangeAspect="1" noChangeArrowheads="1"/>
          </p:cNvPicPr>
          <p:nvPr>
            <p:ph sz="half" idx="2"/>
          </p:nvPr>
        </p:nvPicPr>
        <p:blipFill>
          <a:blip r:embed="rId2"/>
          <a:srcRect/>
          <a:stretch>
            <a:fillRect/>
          </a:stretch>
        </p:blipFill>
        <p:spPr bwMode="auto">
          <a:xfrm>
            <a:off x="5867400" y="2057400"/>
            <a:ext cx="2743200" cy="3962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srcRect/>
          <a:stretch>
            <a:fillRect/>
          </a:stretch>
        </p:blipFill>
        <p:spPr bwMode="auto">
          <a:xfrm>
            <a:off x="1600200" y="0"/>
            <a:ext cx="4724400" cy="4876800"/>
          </a:xfrm>
          <a:prstGeom prst="rect">
            <a:avLst/>
          </a:prstGeom>
          <a:noFill/>
          <a:ln w="9525">
            <a:noFill/>
            <a:miter lim="800000"/>
            <a:headEnd/>
            <a:tailEnd/>
          </a:ln>
          <a:effectLst/>
        </p:spPr>
      </p:pic>
      <p:pic>
        <p:nvPicPr>
          <p:cNvPr id="22531" name="Picture 3"/>
          <p:cNvPicPr>
            <a:picLocks noChangeAspect="1" noChangeArrowheads="1"/>
          </p:cNvPicPr>
          <p:nvPr/>
        </p:nvPicPr>
        <p:blipFill>
          <a:blip r:embed="rId3"/>
          <a:srcRect/>
          <a:stretch>
            <a:fillRect/>
          </a:stretch>
        </p:blipFill>
        <p:spPr bwMode="auto">
          <a:xfrm>
            <a:off x="1600200" y="4953000"/>
            <a:ext cx="4724400" cy="1905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400" b="1" dirty="0" smtClean="0"/>
              <a:t>What is a Smart Home?</a:t>
            </a:r>
            <a:endParaRPr lang="ar-SA" sz="4400" b="1" dirty="0"/>
          </a:p>
        </p:txBody>
      </p:sp>
      <p:sp>
        <p:nvSpPr>
          <p:cNvPr id="3" name="عنصر نائب للمحتوى 2"/>
          <p:cNvSpPr>
            <a:spLocks noGrp="1"/>
          </p:cNvSpPr>
          <p:nvPr>
            <p:ph idx="1"/>
          </p:nvPr>
        </p:nvSpPr>
        <p:spPr/>
        <p:txBody>
          <a:bodyPr/>
          <a:lstStyle/>
          <a:p>
            <a:pPr algn="l" rtl="0"/>
            <a:r>
              <a:rPr lang="en-US" dirty="0" smtClean="0"/>
              <a:t>Smart home is a house that uses information technology to monitor the environment, control the electric appliance and communicates with the outer world. Smart home is a complex technology, at the same time it is developing</a:t>
            </a:r>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1026" name="Picture 2" descr="C:\Users\samsong\Desktop\Thanks-Pencil.jpg"/>
          <p:cNvPicPr>
            <a:picLocks noGrp="1" noChangeAspect="1" noChangeArrowheads="1"/>
          </p:cNvPicPr>
          <p:nvPr>
            <p:ph idx="1"/>
          </p:nvPr>
        </p:nvPicPr>
        <p:blipFill>
          <a:blip r:embed="rId2"/>
          <a:srcRect/>
          <a:stretch>
            <a:fillRect/>
          </a:stretch>
        </p:blipFill>
        <p:spPr bwMode="auto">
          <a:xfrm>
            <a:off x="457200" y="304800"/>
            <a:ext cx="8229600" cy="62484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t>Why Smart Home?</a:t>
            </a:r>
            <a:endParaRPr lang="ar-SA" b="1" dirty="0"/>
          </a:p>
        </p:txBody>
      </p:sp>
      <p:sp>
        <p:nvSpPr>
          <p:cNvPr id="3" name="عنصر نائب للمحتوى 2"/>
          <p:cNvSpPr>
            <a:spLocks noGrp="1"/>
          </p:cNvSpPr>
          <p:nvPr>
            <p:ph idx="1"/>
          </p:nvPr>
        </p:nvSpPr>
        <p:spPr/>
        <p:txBody>
          <a:bodyPr/>
          <a:lstStyle/>
          <a:p>
            <a:pPr algn="l" rtl="0">
              <a:lnSpc>
                <a:spcPct val="110000"/>
              </a:lnSpc>
            </a:pPr>
            <a:endParaRPr lang="en-US" dirty="0" smtClean="0">
              <a:latin typeface="Comic Sans MS" pitchFamily="66" charset="0"/>
            </a:endParaRPr>
          </a:p>
          <a:p>
            <a:pPr algn="l" rtl="0">
              <a:lnSpc>
                <a:spcPct val="110000"/>
              </a:lnSpc>
            </a:pPr>
            <a:r>
              <a:rPr lang="en-US" dirty="0" smtClean="0">
                <a:latin typeface="Comic Sans MS" pitchFamily="66" charset="0"/>
              </a:rPr>
              <a:t>Comfort and ease of control</a:t>
            </a:r>
          </a:p>
          <a:p>
            <a:pPr algn="l" rtl="0">
              <a:lnSpc>
                <a:spcPct val="110000"/>
              </a:lnSpc>
            </a:pPr>
            <a:r>
              <a:rPr lang="en-US" dirty="0" smtClean="0">
                <a:latin typeface="Comic Sans MS" pitchFamily="66" charset="0"/>
              </a:rPr>
              <a:t> Energy Management Appliance and lighting control</a:t>
            </a:r>
          </a:p>
          <a:p>
            <a:pPr algn="l" rtl="0">
              <a:lnSpc>
                <a:spcPct val="110000"/>
              </a:lnSpc>
            </a:pPr>
            <a:r>
              <a:rPr lang="en-US" dirty="0" smtClean="0">
                <a:latin typeface="Comic Sans MS" pitchFamily="66" charset="0"/>
              </a:rPr>
              <a:t>Security</a:t>
            </a:r>
          </a:p>
          <a:p>
            <a:pPr algn="l" rtl="0">
              <a:lnSpc>
                <a:spcPct val="110000"/>
              </a:lnSpc>
            </a:pPr>
            <a:r>
              <a:rPr lang="en-US" b="1" i="1" dirty="0" smtClean="0">
                <a:latin typeface="Comic Sans MS" pitchFamily="66" charset="0"/>
              </a:rPr>
              <a:t>Safety</a:t>
            </a:r>
          </a:p>
          <a:p>
            <a:pPr algn="l" rtl="0"/>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t>What are the challenges?</a:t>
            </a:r>
            <a:endParaRPr lang="ar-SA" b="1" dirty="0"/>
          </a:p>
        </p:txBody>
      </p:sp>
      <p:sp>
        <p:nvSpPr>
          <p:cNvPr id="3" name="عنصر نائب للمحتوى 2"/>
          <p:cNvSpPr>
            <a:spLocks noGrp="1"/>
          </p:cNvSpPr>
          <p:nvPr>
            <p:ph idx="1"/>
          </p:nvPr>
        </p:nvSpPr>
        <p:spPr/>
        <p:txBody>
          <a:bodyPr/>
          <a:lstStyle/>
          <a:p>
            <a:pPr marL="514350" lvl="0" indent="-514350" algn="l">
              <a:buClr>
                <a:schemeClr val="hlink"/>
              </a:buClr>
              <a:buFont typeface="+mj-lt"/>
              <a:buAutoNum type="arabicPeriod"/>
            </a:pPr>
            <a:endParaRPr lang="en-US" sz="2800" kern="0" dirty="0" smtClean="0"/>
          </a:p>
          <a:p>
            <a:pPr marL="514350" indent="-514350" algn="l" rtl="0">
              <a:buClr>
                <a:schemeClr val="hlink"/>
              </a:buClr>
            </a:pPr>
            <a:r>
              <a:rPr lang="en-US" sz="2800" kern="0" dirty="0" err="1" smtClean="0">
                <a:solidFill>
                  <a:schemeClr val="tx1">
                    <a:lumMod val="95000"/>
                  </a:schemeClr>
                </a:solidFill>
              </a:rPr>
              <a:t>Arduino</a:t>
            </a:r>
            <a:r>
              <a:rPr lang="en-US" sz="2800" kern="0" dirty="0" smtClean="0">
                <a:solidFill>
                  <a:schemeClr val="tx1">
                    <a:lumMod val="95000"/>
                  </a:schemeClr>
                </a:solidFill>
              </a:rPr>
              <a:t> mega rather than </a:t>
            </a:r>
            <a:r>
              <a:rPr lang="en-US" sz="2800" kern="0" dirty="0" err="1" smtClean="0">
                <a:solidFill>
                  <a:schemeClr val="tx1">
                    <a:lumMod val="95000"/>
                  </a:schemeClr>
                </a:solidFill>
              </a:rPr>
              <a:t>Arduino</a:t>
            </a:r>
            <a:r>
              <a:rPr lang="en-US" sz="2800" kern="0" dirty="0" smtClean="0">
                <a:solidFill>
                  <a:schemeClr val="tx1">
                    <a:lumMod val="95000"/>
                  </a:schemeClr>
                </a:solidFill>
              </a:rPr>
              <a:t> </a:t>
            </a:r>
            <a:r>
              <a:rPr lang="en-US" sz="2800" kern="0" dirty="0" err="1" smtClean="0">
                <a:solidFill>
                  <a:schemeClr val="tx1">
                    <a:lumMod val="95000"/>
                  </a:schemeClr>
                </a:solidFill>
              </a:rPr>
              <a:t>uno</a:t>
            </a:r>
            <a:r>
              <a:rPr lang="en-US" sz="2800" kern="0" dirty="0" smtClean="0">
                <a:solidFill>
                  <a:schemeClr val="tx1">
                    <a:lumMod val="95000"/>
                  </a:schemeClr>
                </a:solidFill>
              </a:rPr>
              <a:t>.</a:t>
            </a:r>
          </a:p>
          <a:p>
            <a:pPr marL="514350" indent="-514350" algn="l" rtl="0">
              <a:buClr>
                <a:schemeClr val="hlink"/>
              </a:buClr>
            </a:pPr>
            <a:r>
              <a:rPr lang="en-US" sz="2800" kern="0" dirty="0" smtClean="0">
                <a:solidFill>
                  <a:schemeClr val="tx1">
                    <a:lumMod val="95000"/>
                  </a:schemeClr>
                </a:solidFill>
              </a:rPr>
              <a:t>Some pieces damage.</a:t>
            </a:r>
          </a:p>
          <a:p>
            <a:pPr marL="514350" indent="-514350" algn="l" rtl="0">
              <a:buClr>
                <a:schemeClr val="hlink"/>
              </a:buClr>
            </a:pPr>
            <a:r>
              <a:rPr lang="en-US" sz="2800" kern="0" dirty="0" smtClean="0">
                <a:solidFill>
                  <a:schemeClr val="tx1">
                    <a:lumMod val="95000"/>
                  </a:schemeClr>
                </a:solidFill>
              </a:rPr>
              <a:t>Problem in connection.</a:t>
            </a:r>
          </a:p>
          <a:p>
            <a:pPr marL="514350" indent="-514350" algn="l" rtl="0">
              <a:buClr>
                <a:schemeClr val="hlink"/>
              </a:buClr>
            </a:pPr>
            <a:r>
              <a:rPr lang="en-US" sz="2800" kern="0" dirty="0" smtClean="0">
                <a:solidFill>
                  <a:schemeClr val="tx1">
                    <a:lumMod val="95000"/>
                  </a:schemeClr>
                </a:solidFill>
              </a:rPr>
              <a:t>Complexities in multiple functionality of the technology.</a:t>
            </a:r>
          </a:p>
          <a:p>
            <a:pPr lvl="8" algn="l"/>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t>Hardware Components</a:t>
            </a:r>
            <a:endParaRPr lang="ar-SA" b="1" dirty="0"/>
          </a:p>
        </p:txBody>
      </p:sp>
      <p:sp>
        <p:nvSpPr>
          <p:cNvPr id="3" name="عنصر نائب للمحتوى 2"/>
          <p:cNvSpPr>
            <a:spLocks noGrp="1"/>
          </p:cNvSpPr>
          <p:nvPr>
            <p:ph idx="1"/>
          </p:nvPr>
        </p:nvSpPr>
        <p:spPr/>
        <p:txBody>
          <a:bodyPr>
            <a:normAutofit fontScale="77500" lnSpcReduction="20000"/>
          </a:bodyPr>
          <a:lstStyle/>
          <a:p>
            <a:pPr algn="l" rtl="0"/>
            <a:r>
              <a:rPr lang="en-US" dirty="0" smtClean="0"/>
              <a:t> </a:t>
            </a:r>
            <a:r>
              <a:rPr lang="en-US" b="1" dirty="0" err="1" smtClean="0"/>
              <a:t>Arduino</a:t>
            </a:r>
            <a:r>
              <a:rPr lang="en-US" b="1" dirty="0" smtClean="0"/>
              <a:t> Mega</a:t>
            </a:r>
            <a:r>
              <a:rPr lang="en-US" dirty="0" smtClean="0"/>
              <a:t>:</a:t>
            </a:r>
          </a:p>
          <a:p>
            <a:pPr algn="l" rtl="0"/>
            <a:endParaRPr lang="en-US" dirty="0" smtClean="0"/>
          </a:p>
          <a:p>
            <a:pPr algn="l" rtl="0"/>
            <a:r>
              <a:rPr lang="en-US" dirty="0" smtClean="0"/>
              <a:t>       The </a:t>
            </a:r>
            <a:r>
              <a:rPr lang="en-US" dirty="0" err="1" smtClean="0"/>
              <a:t>Arduino</a:t>
            </a:r>
            <a:r>
              <a:rPr lang="en-US" dirty="0" smtClean="0"/>
              <a:t> Mega is a microcontroller board based on the ATmega1280 .It has 54 digital input/output pins (of which 14 can be used as PWM outputs), 16 analog inputs, 4 UARTs (hardware serial ports), a 16 MHz crystal oscillator, a USB connection, a power jack, an ICSP header, and a reset button.</a:t>
            </a:r>
          </a:p>
          <a:p>
            <a:pPr algn="l" rtl="0"/>
            <a:endParaRPr lang="en-US" dirty="0" smtClean="0"/>
          </a:p>
          <a:p>
            <a:pPr algn="l" rtl="0"/>
            <a:endParaRPr lang="en-US" dirty="0" smtClean="0"/>
          </a:p>
          <a:p>
            <a:pPr algn="l" rtl="0"/>
            <a:r>
              <a:rPr lang="en-US" dirty="0" smtClean="0"/>
              <a:t> </a:t>
            </a:r>
            <a:r>
              <a:rPr lang="en-US" b="1" dirty="0" smtClean="0"/>
              <a:t>Android mobile phone.</a:t>
            </a:r>
          </a:p>
          <a:p>
            <a:pPr algn="l" rtl="0"/>
            <a:endParaRPr lang="en-US" dirty="0" smtClean="0"/>
          </a:p>
          <a:p>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b="1" dirty="0" smtClean="0"/>
              <a:t>Temperature and humidity </a:t>
            </a:r>
          </a:p>
          <a:p>
            <a:pPr algn="l" rtl="0">
              <a:buNone/>
            </a:pPr>
            <a:r>
              <a:rPr lang="en-US" b="1" dirty="0" smtClean="0"/>
              <a:t>sensor (DHT22</a:t>
            </a:r>
            <a:r>
              <a:rPr lang="en-US" dirty="0" smtClean="0"/>
              <a:t>). </a:t>
            </a:r>
          </a:p>
          <a:p>
            <a:pPr algn="l" rtl="0">
              <a:buNone/>
            </a:pPr>
            <a:r>
              <a:rPr lang="en-US" dirty="0" smtClean="0"/>
              <a:t>In this project, An one DHT22 </a:t>
            </a:r>
          </a:p>
          <a:p>
            <a:pPr algn="l" rtl="0">
              <a:buNone/>
            </a:pPr>
            <a:r>
              <a:rPr lang="en-US" dirty="0" smtClean="0"/>
              <a:t>used this responsible for control Heating and air conditioning system in our project. </a:t>
            </a:r>
          </a:p>
          <a:p>
            <a:pPr algn="l" rtl="0">
              <a:buNone/>
            </a:pPr>
            <a:r>
              <a:rPr lang="en-US" dirty="0" smtClean="0"/>
              <a:t>                                           </a:t>
            </a:r>
            <a:endParaRPr lang="ar-SA" dirty="0"/>
          </a:p>
        </p:txBody>
      </p:sp>
      <p:pic>
        <p:nvPicPr>
          <p:cNvPr id="4" name="صورة 3" descr="C:\Users\samsong\Desktop\images.jpg"/>
          <p:cNvPicPr/>
          <p:nvPr/>
        </p:nvPicPr>
        <p:blipFill>
          <a:blip r:embed="rId2"/>
          <a:srcRect/>
          <a:stretch>
            <a:fillRect/>
          </a:stretch>
        </p:blipFill>
        <p:spPr bwMode="auto">
          <a:xfrm>
            <a:off x="6400800" y="1828800"/>
            <a:ext cx="2220240" cy="17775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 </a:t>
            </a:r>
            <a:r>
              <a:rPr lang="en-US" b="1" dirty="0" smtClean="0"/>
              <a:t>Gas sensor (MQ-6):</a:t>
            </a:r>
          </a:p>
          <a:p>
            <a:pPr algn="l" rtl="0"/>
            <a:r>
              <a:rPr lang="en-US" dirty="0" smtClean="0"/>
              <a:t>    Features:	</a:t>
            </a:r>
            <a:endParaRPr lang="en-US" b="1" dirty="0" smtClean="0"/>
          </a:p>
          <a:p>
            <a:pPr lvl="0" algn="l" rtl="0"/>
            <a:r>
              <a:rPr lang="en-US" dirty="0" smtClean="0"/>
              <a:t>    Continuous Analog output</a:t>
            </a:r>
          </a:p>
          <a:p>
            <a:pPr lvl="0" algn="l" rtl="0"/>
            <a:r>
              <a:rPr lang="en-US" dirty="0" smtClean="0"/>
              <a:t>    3-pin interlock connector</a:t>
            </a:r>
          </a:p>
          <a:p>
            <a:pPr lvl="0" algn="l" rtl="0"/>
            <a:r>
              <a:rPr lang="en-US" dirty="0" smtClean="0"/>
              <a:t>    Low cost and compact size</a:t>
            </a:r>
          </a:p>
          <a:p>
            <a:pPr algn="l" rtl="0"/>
            <a:r>
              <a:rPr lang="en-US" dirty="0" smtClean="0"/>
              <a:t>    In this project, A gas sensor used this responsible for smoking detection in  Fire extinguishing system in our project.</a:t>
            </a:r>
          </a:p>
          <a:p>
            <a:pPr algn="l" rtl="0"/>
            <a:endParaRPr lang="en-US" b="1" dirty="0" smtClean="0"/>
          </a:p>
          <a:p>
            <a:endParaRPr lang="ar-SA" dirty="0"/>
          </a:p>
        </p:txBody>
      </p:sp>
      <p:pic>
        <p:nvPicPr>
          <p:cNvPr id="4" name="صورة 3" descr="C:\Users\samsong\Desktop\1PCS-MQ-6-font-b-MQ6-b-font-font-b-LPG-b-font-font-b-Gas.jpg"/>
          <p:cNvPicPr/>
          <p:nvPr/>
        </p:nvPicPr>
        <p:blipFill>
          <a:blip r:embed="rId2" cstate="print"/>
          <a:srcRect/>
          <a:stretch>
            <a:fillRect/>
          </a:stretch>
        </p:blipFill>
        <p:spPr bwMode="auto">
          <a:xfrm>
            <a:off x="6553200" y="2057400"/>
            <a:ext cx="2209800" cy="24805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b="1" dirty="0" smtClean="0"/>
              <a:t>LDR Sensor:</a:t>
            </a:r>
          </a:p>
          <a:p>
            <a:pPr algn="l" rtl="0"/>
            <a:r>
              <a:rPr lang="en-US" dirty="0" smtClean="0"/>
              <a:t>In this project, A LDR sensor used this responsible for Detection of sunlight in  irrigation system and Rationalization of energy consumption in our project.</a:t>
            </a:r>
          </a:p>
          <a:p>
            <a:pPr algn="l" rtl="0"/>
            <a:endParaRPr lang="ar-SA" b="1" dirty="0"/>
          </a:p>
        </p:txBody>
      </p:sp>
      <p:pic>
        <p:nvPicPr>
          <p:cNvPr id="4" name="صورة 3" descr="C:\Users\samsong\Desktop\c1bd1212e09fcbe3511e7d33b2b6de22.jpg"/>
          <p:cNvPicPr/>
          <p:nvPr/>
        </p:nvPicPr>
        <p:blipFill>
          <a:blip r:embed="rId2"/>
          <a:srcRect/>
          <a:stretch>
            <a:fillRect/>
          </a:stretch>
        </p:blipFill>
        <p:spPr bwMode="auto">
          <a:xfrm>
            <a:off x="5105400" y="4419600"/>
            <a:ext cx="3551001" cy="2149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يوية">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1600</TotalTime>
  <Words>721</Words>
  <Application>Microsoft Office PowerPoint</Application>
  <PresentationFormat>On-screen Show (4:3)</PresentationFormat>
  <Paragraphs>98</Paragraphs>
  <Slides>30</Slides>
  <Notes>1</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حيوية</vt:lpstr>
      <vt:lpstr>PowerPoint Presentation</vt:lpstr>
      <vt:lpstr>Contents:</vt:lpstr>
      <vt:lpstr>What is a Smart Home?</vt:lpstr>
      <vt:lpstr>Why Smart Home?</vt:lpstr>
      <vt:lpstr>What are the challenges?</vt:lpstr>
      <vt:lpstr>Hardware Components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Methodology</vt:lpstr>
      <vt:lpstr>1.Security System:</vt:lpstr>
      <vt:lpstr>PowerPoint Presentation</vt:lpstr>
      <vt:lpstr>PowerPoint Presentation</vt:lpstr>
      <vt:lpstr>Lighting System &amp; Energy conservation System:</vt:lpstr>
      <vt:lpstr>PowerPoint Presentation</vt:lpstr>
      <vt:lpstr>PowerPoint Presentation</vt:lpstr>
      <vt:lpstr>3.Irrigation System:</vt:lpstr>
      <vt:lpstr>PowerPoint Presentation</vt:lpstr>
      <vt:lpstr>4.Heating and air conditioning system:</vt:lpstr>
      <vt:lpstr>PowerPoint Presentation</vt:lpstr>
      <vt:lpstr>5.Fire extinguishing system:</vt:lpstr>
      <vt:lpstr>PowerPoint Presentation</vt:lpstr>
      <vt:lpstr>Android Application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samsong</dc:creator>
  <cp:lastModifiedBy>lab</cp:lastModifiedBy>
  <cp:revision>8</cp:revision>
  <dcterms:created xsi:type="dcterms:W3CDTF">2017-05-23T16:53:14Z</dcterms:created>
  <dcterms:modified xsi:type="dcterms:W3CDTF">2017-06-19T08:58:44Z</dcterms:modified>
</cp:coreProperties>
</file>