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0"/>
  </p:notesMasterIdLst>
  <p:handoutMasterIdLst>
    <p:handoutMasterId r:id="rId51"/>
  </p:handoutMasterIdLst>
  <p:sldIdLst>
    <p:sldId id="257" r:id="rId2"/>
    <p:sldId id="263" r:id="rId3"/>
    <p:sldId id="261" r:id="rId4"/>
    <p:sldId id="262" r:id="rId5"/>
    <p:sldId id="259" r:id="rId6"/>
    <p:sldId id="260" r:id="rId7"/>
    <p:sldId id="307" r:id="rId8"/>
    <p:sldId id="308" r:id="rId9"/>
    <p:sldId id="266" r:id="rId10"/>
    <p:sldId id="265" r:id="rId11"/>
    <p:sldId id="267" r:id="rId12"/>
    <p:sldId id="268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303" r:id="rId25"/>
    <p:sldId id="282" r:id="rId26"/>
    <p:sldId id="300" r:id="rId27"/>
    <p:sldId id="302" r:id="rId28"/>
    <p:sldId id="283" r:id="rId29"/>
    <p:sldId id="284" r:id="rId30"/>
    <p:sldId id="285" r:id="rId31"/>
    <p:sldId id="286" r:id="rId32"/>
    <p:sldId id="301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306" r:id="rId44"/>
    <p:sldId id="305" r:id="rId45"/>
    <p:sldId id="309" r:id="rId46"/>
    <p:sldId id="310" r:id="rId47"/>
    <p:sldId id="311" r:id="rId48"/>
    <p:sldId id="304" r:id="rId49"/>
  </p:sldIdLst>
  <p:sldSz cx="12192000" cy="6858000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82424" autoAdjust="0"/>
  </p:normalViewPr>
  <p:slideViewPr>
    <p:cSldViewPr snapToGrid="0">
      <p:cViewPr varScale="1">
        <p:scale>
          <a:sx n="82" d="100"/>
          <a:sy n="82" d="100"/>
        </p:scale>
        <p:origin x="72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54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2BCAFC7A-71DD-4C2C-B63D-60FDC7DD5449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DA6FC261-E491-4C42-A663-B95247CC4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0316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D85ECAFD-F005-4163-B10D-85806DC43F93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333E963C-1534-4F8D-B2A7-66D81AA25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850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926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9196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22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0579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2843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894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4507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0632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2382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1810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8866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400" cap="small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3276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574801" y="4953000"/>
            <a:ext cx="7999315" cy="1074057"/>
          </a:xfrm>
        </p:spPr>
        <p:txBody>
          <a:bodyPr anchor="t">
            <a:normAutofit/>
          </a:bodyPr>
          <a:lstStyle>
            <a:lvl1pPr marL="0" indent="0">
              <a:buNone/>
              <a:defRPr lang="en-US" sz="1800" b="0" i="0" kern="12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4033" y="331651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3"/>
          </p:nvPr>
        </p:nvSpPr>
        <p:spPr>
          <a:xfrm>
            <a:off x="1154953" y="3848610"/>
            <a:ext cx="8825659" cy="588517"/>
          </a:xfrm>
        </p:spPr>
        <p:txBody>
          <a:bodyPr anchor="b">
            <a:normAutofit/>
          </a:bodyPr>
          <a:lstStyle>
            <a:lvl1pPr marL="0" indent="0" algn="l" defTabSz="457200" rtl="0" eaLnBrk="1" latinLnBrk="0" hangingPunct="1">
              <a:buNone/>
              <a:defRPr lang="en-US" sz="3600" b="0" i="0" kern="1200" cap="none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2/5/2024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 descr="An empty placeholder to add an image. Click on the placeholder and select the image that you wish to add"/>
          <p:cNvSpPr>
            <a:spLocks noGrp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 descr="An empty placeholder to add an image. Click on the placeholder and select the image that you wish to add"/>
          <p:cNvSpPr>
            <a:spLocks noGrp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2/5/2024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430213"/>
            <a:ext cx="7423149" cy="58261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2/5/2024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2/5/2024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2/5/2024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7" name="Oval 16"/>
          <p:cNvSpPr/>
          <p:nvPr userDrawn="1"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smtClean="0"/>
              <a:pPr/>
              <a:t>2/5/2024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r>
              <a:rPr lang="en-US" dirty="0"/>
              <a:t>Add a footer</a:t>
            </a:r>
          </a:p>
        </p:txBody>
      </p:sp>
      <p:sp>
        <p:nvSpPr>
          <p:cNvPr id="14" name="Rectangle 13"/>
          <p:cNvSpPr/>
          <p:nvPr userDrawn="1"/>
        </p:nvSpPr>
        <p:spPr bwMode="blackWhite"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3" r:id="rId14"/>
    <p:sldLayoutId id="2147483665" r:id="rId15"/>
    <p:sldLayoutId id="2147483669" r:id="rId16"/>
    <p:sldLayoutId id="2147483670" r:id="rId17"/>
    <p:sldLayoutId id="2147483658" r:id="rId18"/>
    <p:sldLayoutId id="2147483659" r:id="rId19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6.pn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20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g"/><Relationship Id="rId5" Type="http://schemas.openxmlformats.org/officeDocument/2006/relationships/image" Target="../media/image6.png"/><Relationship Id="rId4" Type="http://schemas.openxmlformats.org/officeDocument/2006/relationships/image" Target="../media/image34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4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g"/><Relationship Id="rId5" Type="http://schemas.openxmlformats.org/officeDocument/2006/relationships/image" Target="../media/image49.jpg"/><Relationship Id="rId4" Type="http://schemas.openxmlformats.org/officeDocument/2006/relationships/image" Target="../media/image4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8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291840" y="3670663"/>
            <a:ext cx="6165668" cy="1106718"/>
          </a:xfrm>
        </p:spPr>
        <p:txBody>
          <a:bodyPr/>
          <a:lstStyle/>
          <a:p>
            <a:r>
              <a:rPr lang="en-US" b="1" dirty="0"/>
              <a:t>Cash Core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2473" y="613953"/>
            <a:ext cx="3642361" cy="321346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Mobile Application</a:t>
            </a:r>
            <a:br>
              <a:rPr lang="en-US" dirty="0"/>
            </a:br>
            <a:r>
              <a:rPr lang="en-US" sz="2400" dirty="0"/>
              <a:t>Login Check</a:t>
            </a:r>
            <a:br>
              <a:rPr lang="en-US" dirty="0"/>
            </a:b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439" y="1853248"/>
            <a:ext cx="2605225" cy="4401496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1980" y="1853248"/>
            <a:ext cx="2549920" cy="44014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3897" y="4741815"/>
            <a:ext cx="1791022" cy="1791811"/>
          </a:xfrm>
          <a:prstGeom prst="rect">
            <a:avLst/>
          </a:prstGeo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8D32165C-9047-5040-037E-850125D5AD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3704253" y="1853248"/>
            <a:ext cx="2838793" cy="4401496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Mobile Application</a:t>
            </a:r>
            <a:br>
              <a:rPr lang="en-US" dirty="0"/>
            </a:br>
            <a:r>
              <a:rPr lang="en-US" sz="2400" dirty="0"/>
              <a:t>Posts &amp; Likes &amp;Comments </a:t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952" y="2031367"/>
            <a:ext cx="2512585" cy="4147364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484" y="2031367"/>
            <a:ext cx="2441531" cy="4147364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9643" y="2031367"/>
            <a:ext cx="2561192" cy="41473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0834" y="4565039"/>
            <a:ext cx="1791022" cy="1791811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Mobile Application</a:t>
            </a:r>
            <a:br>
              <a:rPr lang="en-US" dirty="0"/>
            </a:br>
            <a:r>
              <a:rPr lang="en-US" sz="2400" dirty="0"/>
              <a:t>Market Page</a:t>
            </a:r>
            <a:endParaRPr lang="en-US" dirty="0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11" y="1948135"/>
            <a:ext cx="1886863" cy="4195762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1115" y="1948135"/>
            <a:ext cx="1914525" cy="4195762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3781" y="1948135"/>
            <a:ext cx="2149796" cy="4195762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1718" y="1948135"/>
            <a:ext cx="2019300" cy="419576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9395" y="4558935"/>
            <a:ext cx="1791022" cy="1791811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Mobile Application</a:t>
            </a:r>
            <a:br>
              <a:rPr lang="en-US" dirty="0"/>
            </a:br>
            <a:r>
              <a:rPr lang="en-US" sz="2400" dirty="0"/>
              <a:t>Market Continue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694" y="2111821"/>
            <a:ext cx="2379580" cy="3779527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3508" y="2111820"/>
            <a:ext cx="2278652" cy="3779527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4251" y="2111820"/>
            <a:ext cx="2590800" cy="37795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3269" y="4336867"/>
            <a:ext cx="1791022" cy="1791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703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Mobile Application</a:t>
            </a:r>
            <a:br>
              <a:rPr lang="en-US" dirty="0"/>
            </a:br>
            <a:r>
              <a:rPr lang="en-US" sz="2400" dirty="0"/>
              <a:t>Market Continue</a:t>
            </a:r>
            <a:endParaRPr lang="en-US" dirty="0"/>
          </a:p>
        </p:txBody>
      </p:sp>
      <p:pic>
        <p:nvPicPr>
          <p:cNvPr id="9" name="Content Placeholder 8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894" y="1853248"/>
            <a:ext cx="2431831" cy="3950828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261" y="1828367"/>
            <a:ext cx="2479494" cy="3975709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6734" y="1828366"/>
            <a:ext cx="2324100" cy="397570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5881" y="4975082"/>
            <a:ext cx="1791022" cy="1791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7526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Mobile Application</a:t>
            </a:r>
            <a:br>
              <a:rPr lang="en-US" dirty="0"/>
            </a:br>
            <a:r>
              <a:rPr lang="en-US" sz="2400" dirty="0"/>
              <a:t>Visits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35" y="1853248"/>
            <a:ext cx="2198418" cy="4195762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3654" y="1834300"/>
            <a:ext cx="2342877" cy="4195762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8732" y="1853248"/>
            <a:ext cx="2400572" cy="4195762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4885" y="1815351"/>
            <a:ext cx="2304941" cy="41957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3897" y="4219302"/>
            <a:ext cx="1791022" cy="1791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2096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Mobile Application</a:t>
            </a:r>
            <a:br>
              <a:rPr lang="en-US" dirty="0"/>
            </a:br>
            <a:r>
              <a:rPr lang="en-US" sz="2400" dirty="0"/>
              <a:t>Transactions Page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007" y="2133789"/>
            <a:ext cx="2489130" cy="3809809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1220" y="2133789"/>
            <a:ext cx="2291671" cy="3809809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472" y="2133789"/>
            <a:ext cx="2286000" cy="3809809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053" y="2133789"/>
            <a:ext cx="2181860" cy="380980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0834" y="4219302"/>
            <a:ext cx="1791022" cy="1791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6749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Mobile Application</a:t>
            </a:r>
            <a:br>
              <a:rPr lang="en-US" dirty="0"/>
            </a:br>
            <a:r>
              <a:rPr lang="en-US" sz="2400" dirty="0"/>
              <a:t>Notifications Page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203" y="2170481"/>
            <a:ext cx="2466975" cy="4195481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939" y="2170481"/>
            <a:ext cx="2384063" cy="4195481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488" y="2170481"/>
            <a:ext cx="2306509" cy="419548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0206" y="4574153"/>
            <a:ext cx="1791022" cy="1791811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6484" y="2170481"/>
            <a:ext cx="2457450" cy="4195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1721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Mobile Application</a:t>
            </a:r>
            <a:br>
              <a:rPr lang="en-US" dirty="0"/>
            </a:br>
            <a:r>
              <a:rPr lang="en-US" sz="2400" dirty="0"/>
              <a:t>Show transaction page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78" y="1853248"/>
            <a:ext cx="2514509" cy="4171134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5341" y="1853248"/>
            <a:ext cx="2206758" cy="417113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0206" y="4574153"/>
            <a:ext cx="1791022" cy="1791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8818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Mobile Application</a:t>
            </a:r>
            <a:br>
              <a:rPr lang="en-US" dirty="0"/>
            </a:br>
            <a:r>
              <a:rPr lang="en-US" sz="2400" dirty="0"/>
              <a:t>Map page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0206" y="4574153"/>
            <a:ext cx="1791022" cy="1791811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971" y="1853248"/>
            <a:ext cx="2364378" cy="3672341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084" y="1853247"/>
            <a:ext cx="2482045" cy="3672341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044" y="1853247"/>
            <a:ext cx="2380333" cy="3672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121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br>
              <a:rPr lang="en-US" dirty="0"/>
            </a:br>
            <a:r>
              <a:rPr lang="en-US" dirty="0"/>
              <a:t>   Group Members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     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Mohammad Khamalan               </a:t>
            </a:r>
          </a:p>
          <a:p>
            <a:pPr marL="0" indent="0" algn="ctr">
              <a:buNone/>
            </a:pPr>
            <a:r>
              <a:rPr lang="en-US" dirty="0"/>
              <a:t> </a:t>
            </a:r>
          </a:p>
          <a:p>
            <a:pPr marL="0" indent="0" algn="ctr">
              <a:buNone/>
            </a:pPr>
            <a:r>
              <a:rPr lang="en-US" dirty="0"/>
              <a:t>Adnan </a:t>
            </a:r>
            <a:r>
              <a:rPr lang="en-US" dirty="0" err="1"/>
              <a:t>Ennab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3C66F62-83BC-102A-3A76-225322C65D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4243" y="3736911"/>
            <a:ext cx="3642361" cy="3213464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Mobile Application</a:t>
            </a:r>
            <a:br>
              <a:rPr lang="en-US" dirty="0"/>
            </a:br>
            <a:r>
              <a:rPr lang="en-US" sz="2400" dirty="0"/>
              <a:t>Exchange Currency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435" y="2052918"/>
            <a:ext cx="2586581" cy="4008248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2574" y="2052918"/>
            <a:ext cx="2352040" cy="400824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0206" y="4574153"/>
            <a:ext cx="1791022" cy="1791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6586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Mobile Application</a:t>
            </a:r>
            <a:br>
              <a:rPr lang="en-US" dirty="0"/>
            </a:br>
            <a:r>
              <a:rPr lang="en-US" sz="2400" dirty="0"/>
              <a:t>View profile page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8049" y="2253578"/>
            <a:ext cx="2300991" cy="4094971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1691" y="2253577"/>
            <a:ext cx="2468559" cy="4094971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042" y="2253577"/>
            <a:ext cx="2397352" cy="40949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0206" y="4574153"/>
            <a:ext cx="1791022" cy="1791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0171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Mobile Application</a:t>
            </a:r>
            <a:br>
              <a:rPr lang="en-US" dirty="0"/>
            </a:br>
            <a:r>
              <a:rPr lang="en-US" sz="2400" dirty="0" err="1"/>
              <a:t>ChatBot</a:t>
            </a:r>
            <a:r>
              <a:rPr lang="en-US" sz="2400" dirty="0"/>
              <a:t> page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661" y="2126595"/>
            <a:ext cx="2011088" cy="4278684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7416" y="2134041"/>
            <a:ext cx="2038350" cy="4278684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433" y="2134041"/>
            <a:ext cx="2143125" cy="4278684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6225" y="2126595"/>
            <a:ext cx="2153853" cy="4278684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3745" y="2154549"/>
            <a:ext cx="2035629" cy="4250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1218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Admin Website</a:t>
            </a:r>
            <a:br>
              <a:rPr lang="en-US" dirty="0"/>
            </a:br>
            <a:r>
              <a:rPr lang="en-US" sz="2400" dirty="0"/>
              <a:t>Login and registration </a:t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46111" y="2076903"/>
            <a:ext cx="4922519" cy="3814445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5887617" y="2076902"/>
            <a:ext cx="5503194" cy="3814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4599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3F8E9-9424-E338-928E-357FDFDA4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Admin Website</a:t>
            </a:r>
            <a:br>
              <a:rPr lang="en-US" dirty="0"/>
            </a:br>
            <a:r>
              <a:rPr lang="en-US" sz="2400" dirty="0"/>
              <a:t>confirmation sending email to employee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A714158-20EE-0C24-0F95-515A83BAFB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9486" y="1726163"/>
            <a:ext cx="3125755" cy="49079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555682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Admin Website</a:t>
            </a:r>
            <a:br>
              <a:rPr lang="en-US" dirty="0"/>
            </a:br>
            <a:r>
              <a:rPr lang="en-US" sz="2400" dirty="0"/>
              <a:t>Supervisor </a:t>
            </a:r>
            <a:br>
              <a:rPr lang="en-US" dirty="0"/>
            </a:b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119743" y="1719618"/>
            <a:ext cx="4961708" cy="4903251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5230907" y="1853248"/>
            <a:ext cx="5943600" cy="2496683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4"/>
          <a:stretch>
            <a:fillRect/>
          </a:stretch>
        </p:blipFill>
        <p:spPr>
          <a:xfrm>
            <a:off x="5230907" y="4359993"/>
            <a:ext cx="5943600" cy="2023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8107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AA7FD-F858-DB60-D7CE-D56194495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Admin Website</a:t>
            </a:r>
            <a:br>
              <a:rPr lang="en-US" dirty="0"/>
            </a:br>
            <a:r>
              <a:rPr lang="en-US" sz="2400" dirty="0"/>
              <a:t>employee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FED900D-887D-B25F-1A1E-E7925ADFC9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5451" y="2182370"/>
            <a:ext cx="8215383" cy="419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9829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DA178-1884-C0CD-FA76-45472CBF3D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Admin Website</a:t>
            </a:r>
            <a:br>
              <a:rPr lang="en-US" dirty="0"/>
            </a:br>
            <a:r>
              <a:rPr lang="en-US" sz="2400" dirty="0"/>
              <a:t>employee </a:t>
            </a:r>
            <a:r>
              <a:rPr lang="en-US" sz="2400" dirty="0" err="1"/>
              <a:t>waitaing</a:t>
            </a:r>
            <a:r>
              <a:rPr lang="en-US" sz="2400" dirty="0"/>
              <a:t> accounts page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A5AB8F0-7C02-BF54-A065-2C34F352FF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49" y="1853248"/>
            <a:ext cx="9899780" cy="4552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4956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Admin Website</a:t>
            </a:r>
            <a:br>
              <a:rPr lang="en-US" dirty="0"/>
            </a:br>
            <a:r>
              <a:rPr lang="en-US" sz="2400" dirty="0"/>
              <a:t>Supervisor employees page and accounts page</a:t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6755" y="2052917"/>
            <a:ext cx="5682342" cy="4086625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080" y="2052916"/>
            <a:ext cx="5943600" cy="408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3682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Admin Website</a:t>
            </a:r>
            <a:br>
              <a:rPr lang="en-US" dirty="0"/>
            </a:br>
            <a:r>
              <a:rPr lang="en-US" sz="2400" dirty="0"/>
              <a:t>Supervisor and employee visit page</a:t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766" y="2010001"/>
            <a:ext cx="10095412" cy="4168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155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Table of contents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1- Problem statement                                                                   3- Process</a:t>
            </a:r>
          </a:p>
          <a:p>
            <a:pPr marL="0" indent="0">
              <a:buNone/>
            </a:pPr>
            <a:r>
              <a:rPr lang="en-US" dirty="0"/>
              <a:t>                                                </a:t>
            </a:r>
          </a:p>
          <a:p>
            <a:pPr marL="0" indent="0">
              <a:buNone/>
            </a:pPr>
            <a:r>
              <a:rPr lang="en-US" dirty="0"/>
              <a:t>2- Idea                                                                                             4-Goal</a:t>
            </a:r>
          </a:p>
          <a:p>
            <a:pPr marL="0" indent="0">
              <a:buNone/>
            </a:pPr>
            <a:endParaRPr lang="en-US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391AA27-3D8D-6221-E8EB-75B2C61B7B76}"/>
              </a:ext>
            </a:extLst>
          </p:cNvPr>
          <p:cNvCxnSpPr/>
          <p:nvPr/>
        </p:nvCxnSpPr>
        <p:spPr>
          <a:xfrm>
            <a:off x="849086" y="117565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861B497-EC9D-4166-A07E-75F6FD0E3E4E}"/>
              </a:ext>
            </a:extLst>
          </p:cNvPr>
          <p:cNvCxnSpPr>
            <a:cxnSpLocks/>
          </p:cNvCxnSpPr>
          <p:nvPr/>
        </p:nvCxnSpPr>
        <p:spPr>
          <a:xfrm>
            <a:off x="3293706" y="1427584"/>
            <a:ext cx="431074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3AC9615F-13E2-F56E-EE49-4C9F7C1CC4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087" y="2622086"/>
            <a:ext cx="3642361" cy="3213464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F529E-E92A-578A-D596-D2B023973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Admin Website</a:t>
            </a:r>
            <a:br>
              <a:rPr lang="en-US" dirty="0"/>
            </a:br>
            <a:r>
              <a:rPr lang="en-US" sz="2400" dirty="0"/>
              <a:t>Supervisor and employee chat page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28498CD-AEB6-0BBE-2E8A-A947EF966E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299" y="2052637"/>
            <a:ext cx="5682342" cy="467473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F54CE26-F7A6-E73C-FF69-F84CAF4D47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3642" y="2052637"/>
            <a:ext cx="6267060" cy="4674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60224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9FB04-B40B-61BE-C592-6945F6286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Admin Website</a:t>
            </a:r>
            <a:br>
              <a:rPr lang="en-US" dirty="0"/>
            </a:br>
            <a:r>
              <a:rPr lang="en-US" sz="2400" dirty="0"/>
              <a:t>Supervisor posts page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9AFB761-4304-3634-BD07-7CACE49E48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9822" y="2295234"/>
            <a:ext cx="5599843" cy="419576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A251685-4C92-CA48-FFAB-D877363894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0078" y="2295234"/>
            <a:ext cx="5943600" cy="419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34686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EC03D6-8CBF-6E52-338C-EF7D8004C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Admin Website</a:t>
            </a:r>
            <a:br>
              <a:rPr lang="en-US" dirty="0"/>
            </a:br>
            <a:r>
              <a:rPr lang="en-US" sz="2400" dirty="0"/>
              <a:t>Employee posts page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C39D0FF-DA3A-EC39-56F6-4A39814561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7935" y="2052638"/>
            <a:ext cx="8297906" cy="419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65951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8F7165-46A4-5289-8B63-84D276774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Admin Website</a:t>
            </a:r>
            <a:br>
              <a:rPr lang="en-US" dirty="0"/>
            </a:br>
            <a:r>
              <a:rPr lang="en-US" sz="2400" dirty="0"/>
              <a:t>Supervisor and employee products page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ED5D50E-E97E-0455-8D30-6675589FE0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61" y="2165820"/>
            <a:ext cx="5632144" cy="451489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4014248-CB43-B49E-5E5E-B17635DE5E3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2755" y="2165820"/>
            <a:ext cx="5943600" cy="4514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57604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F305D0-CE8B-3D3C-A91B-20C2B8146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Admin Website</a:t>
            </a:r>
            <a:br>
              <a:rPr lang="en-US" dirty="0"/>
            </a:br>
            <a:r>
              <a:rPr lang="en-US" sz="2400" dirty="0"/>
              <a:t>Supervisor and employee products page continue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B920414-41C1-DC4E-0A16-72015FCA78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4267" y="2052638"/>
            <a:ext cx="8145241" cy="419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73323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5D1C4-6274-9846-2D6D-E74D7B2C8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Admin Website</a:t>
            </a:r>
            <a:br>
              <a:rPr lang="en-US" dirty="0"/>
            </a:br>
            <a:r>
              <a:rPr lang="en-US" sz="2400" dirty="0"/>
              <a:t>Supervisor and employee Transaction page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41DB7D0-B8CA-CF02-6E03-97858F2BBE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95556" y="2052638"/>
            <a:ext cx="8162664" cy="419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1418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130AF7-D6A7-5DC8-F2F3-F1AFD4E7A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Admin Website</a:t>
            </a:r>
            <a:br>
              <a:rPr lang="en-US" dirty="0"/>
            </a:br>
            <a:r>
              <a:rPr lang="en-US" sz="2400" dirty="0"/>
              <a:t>Supervisor and employee Transaction page continue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12BAF29-FD87-F5D1-42ED-53F05C5BB1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70" y="2546258"/>
            <a:ext cx="5939730" cy="305923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82B9139-5DE6-9D3A-824D-BAD5351BD3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5979" y="2546258"/>
            <a:ext cx="5943600" cy="3042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66980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84D275-64E4-BAFF-6D1A-86261099BF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Admin Website</a:t>
            </a:r>
            <a:br>
              <a:rPr lang="en-US" dirty="0"/>
            </a:br>
            <a:r>
              <a:rPr lang="en-US" sz="2400" dirty="0"/>
              <a:t>Supervisor  objections page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76CB0D4-381A-7A9B-2390-E5C5F2E04F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5974" y="2061969"/>
            <a:ext cx="5183814" cy="419576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D028F20-B223-8532-A1A9-F11A54705D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8472" y="2061970"/>
            <a:ext cx="5943600" cy="419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6629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A6629F-ED64-AA25-35FE-9C0E5BF249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Admin Website</a:t>
            </a:r>
            <a:br>
              <a:rPr lang="en-US" dirty="0"/>
            </a:br>
            <a:r>
              <a:rPr lang="en-US" sz="2400" dirty="0"/>
              <a:t>Supervisor prizes page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A91534B-4EC3-4303-2227-7697F6F1CB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631" y="2209520"/>
            <a:ext cx="6294483" cy="419576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4FC9B55-567A-8BA6-2C75-9933669B06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6114" y="2209520"/>
            <a:ext cx="5725886" cy="419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77849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3F2B2F-314F-55DA-1197-1E744D291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Admin Website</a:t>
            </a:r>
            <a:br>
              <a:rPr lang="en-US" dirty="0"/>
            </a:br>
            <a:r>
              <a:rPr lang="en-US" sz="2400" dirty="0"/>
              <a:t>Supervisor prizes page continue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A9BC8C5-B9FB-E2DC-A400-DDB93A43F4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51433" y="2052638"/>
            <a:ext cx="8250909" cy="419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436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Statement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Font typeface="Wingdings" panose="05000000000000000000" pitchFamily="2" charset="2"/>
              <a:buChar char="§"/>
            </a:pPr>
            <a:r>
              <a:rPr lang="en-US" b="0" i="0" dirty="0">
                <a:effectLst/>
                <a:latin typeface="Söhne"/>
              </a:rPr>
              <a:t>Outdated banking systems.</a:t>
            </a:r>
            <a:endParaRPr lang="ar-JO" b="0" i="0" dirty="0">
              <a:effectLst/>
              <a:latin typeface="Söhne"/>
            </a:endParaRPr>
          </a:p>
          <a:p>
            <a:pPr algn="l">
              <a:buFont typeface="Wingdings" panose="05000000000000000000" pitchFamily="2" charset="2"/>
              <a:buChar char="§"/>
            </a:pPr>
            <a:r>
              <a:rPr lang="en-US" b="0" i="0" dirty="0">
                <a:effectLst/>
                <a:latin typeface="Söhne"/>
              </a:rPr>
              <a:t>Delayed response to customer inquiries.</a:t>
            </a:r>
            <a:endParaRPr lang="ar-JO" dirty="0">
              <a:latin typeface="Söhne"/>
            </a:endParaRPr>
          </a:p>
          <a:p>
            <a:pPr algn="l">
              <a:buFont typeface="Wingdings" panose="05000000000000000000" pitchFamily="2" charset="2"/>
              <a:buChar char="§"/>
            </a:pPr>
            <a:r>
              <a:rPr lang="en-US" b="0" i="0" dirty="0">
                <a:effectLst/>
                <a:latin typeface="Söhne"/>
              </a:rPr>
              <a:t>Ineffective internal communication.</a:t>
            </a:r>
            <a:endParaRPr lang="ar-JO" b="0" i="0" dirty="0">
              <a:effectLst/>
              <a:latin typeface="Söhne"/>
            </a:endParaRPr>
          </a:p>
          <a:p>
            <a:pPr algn="l">
              <a:buFont typeface="Wingdings" panose="05000000000000000000" pitchFamily="2" charset="2"/>
              <a:buChar char="§"/>
            </a:pPr>
            <a:r>
              <a:rPr lang="en-US" b="0" i="0" dirty="0">
                <a:effectLst/>
                <a:latin typeface="Söhne"/>
              </a:rPr>
              <a:t>Ineffective advertising monitoring and poor customer reach</a:t>
            </a:r>
            <a:endParaRPr lang="en-US" dirty="0">
              <a:latin typeface="Söhne"/>
            </a:endParaRPr>
          </a:p>
          <a:p>
            <a:pPr algn="l">
              <a:buFont typeface="Wingdings" panose="05000000000000000000" pitchFamily="2" charset="2"/>
              <a:buChar char="§"/>
            </a:pPr>
            <a:r>
              <a:rPr lang="en-US" b="0" i="0" dirty="0">
                <a:effectLst/>
                <a:latin typeface="Söhne"/>
              </a:rPr>
              <a:t>Difficulty engaging customers with traditional ads.</a:t>
            </a:r>
          </a:p>
          <a:p>
            <a:pPr algn="l">
              <a:buFont typeface="Wingdings" panose="05000000000000000000" pitchFamily="2" charset="2"/>
              <a:buChar char="§"/>
            </a:pPr>
            <a:r>
              <a:rPr lang="en-US" b="0" i="0" dirty="0">
                <a:effectLst/>
                <a:latin typeface="Söhne"/>
              </a:rPr>
              <a:t>Banking delays due to old systems.</a:t>
            </a:r>
            <a:endParaRPr lang="en-US" dirty="0">
              <a:latin typeface="Söhne"/>
            </a:endParaRPr>
          </a:p>
          <a:p>
            <a:pPr algn="l">
              <a:buFont typeface="Wingdings" panose="05000000000000000000" pitchFamily="2" charset="2"/>
              <a:buChar char="§"/>
            </a:pPr>
            <a:r>
              <a:rPr lang="en-US" b="0" i="0" dirty="0">
                <a:effectLst/>
                <a:latin typeface="Söhne"/>
              </a:rPr>
              <a:t>Need for targeted financial products.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736BBD1-5C50-C42D-CA7A-606157B9DD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5229" y="3807073"/>
            <a:ext cx="3642361" cy="3213464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F7B29D-C50B-E276-795B-86E8F0293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Admin Website</a:t>
            </a:r>
            <a:br>
              <a:rPr lang="en-US" dirty="0"/>
            </a:br>
            <a:r>
              <a:rPr lang="en-US" sz="2400" dirty="0"/>
              <a:t>Supervisor and employee Branches page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C32720D-3127-A143-E398-9399A13CB2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05849" y="2052638"/>
            <a:ext cx="7742078" cy="419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52084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8B0515-7FC4-7AFB-4058-31ACB065EF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Admin Website</a:t>
            </a:r>
            <a:br>
              <a:rPr lang="en-US" dirty="0"/>
            </a:br>
            <a:r>
              <a:rPr lang="en-US" sz="2400" dirty="0"/>
              <a:t>Supervisor and employee invoices page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617205D-45D9-6A7B-C5E0-3E62064E3B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3485" y="2052638"/>
            <a:ext cx="5743462" cy="419576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5E53C41-D5A0-026F-E1AA-DD71FDE5E7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0037" y="2052638"/>
            <a:ext cx="5943600" cy="419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35322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D432B-1987-9389-3E97-65B5A2DE11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Admin Website</a:t>
            </a:r>
            <a:br>
              <a:rPr lang="en-US" dirty="0"/>
            </a:br>
            <a:r>
              <a:rPr lang="en-US" sz="2400" dirty="0"/>
              <a:t>Supervisor and employee invoices page continue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AAB60C3-A0DF-29AC-FE36-A368C7012B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47322" y="2052638"/>
            <a:ext cx="7459132" cy="419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63556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EB12A-27C7-B3AB-2F32-C608324615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1682" y="2556771"/>
            <a:ext cx="2556588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500" dirty="0"/>
              <a:t>Goal</a:t>
            </a:r>
          </a:p>
          <a:p>
            <a:pPr marL="0" indent="0">
              <a:buNone/>
            </a:pPr>
            <a:endParaRPr lang="ar-JO" sz="5500" dirty="0"/>
          </a:p>
          <a:p>
            <a:pPr marL="0" indent="0">
              <a:buNone/>
            </a:pPr>
            <a:r>
              <a:rPr lang="en-US" sz="3400" dirty="0"/>
              <a:t>Cash core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BB371C7-3E90-CD7D-4C62-A06DA9D8D6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1566" y="3727580"/>
            <a:ext cx="3642361" cy="3213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65856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9C0D14-D214-2678-F15B-60A2844D3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                       </a:t>
            </a:r>
            <a:r>
              <a:rPr lang="ar-JO" dirty="0"/>
              <a:t>  </a:t>
            </a:r>
            <a:r>
              <a:rPr lang="en-US" dirty="0"/>
              <a:t>Goal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6562C4-766E-EBCD-D627-64BF3EF3BD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1-  Reducing time and effort for clients and minimizing the congestion     inside banks.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2- </a:t>
            </a:r>
            <a:r>
              <a:rPr lang="ar-JO" dirty="0"/>
              <a:t> </a:t>
            </a:r>
            <a:r>
              <a:rPr lang="en-US" dirty="0"/>
              <a:t>Enhancing communication between employees and customers.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3-  Facilitating banking transactions for clients.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4- Encouraging users to use the app through prize draws.</a:t>
            </a:r>
          </a:p>
          <a:p>
            <a:pPr marL="0" indent="0">
              <a:buNone/>
            </a:pP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38B2F2F-28D9-082B-768D-8791FC66C74F}"/>
              </a:ext>
            </a:extLst>
          </p:cNvPr>
          <p:cNvCxnSpPr>
            <a:cxnSpLocks/>
          </p:cNvCxnSpPr>
          <p:nvPr/>
        </p:nvCxnSpPr>
        <p:spPr>
          <a:xfrm>
            <a:off x="4161453" y="1483568"/>
            <a:ext cx="29857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CE6956C7-2E61-B798-789E-90FB7F93F0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1566" y="3727580"/>
            <a:ext cx="3642361" cy="3213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25933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91DCCC-B97A-0A4A-0F58-C5B81B3B2A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438BDC-8BF2-90B3-E970-E1B4418C8C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JO" dirty="0"/>
          </a:p>
          <a:p>
            <a:r>
              <a:rPr lang="en-US" dirty="0"/>
              <a:t>Adding a loan system to the system.</a:t>
            </a:r>
            <a:endParaRPr lang="ar-JO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Handling credit cards and linking them to accounts, enabling customers to purchase any of their needs.</a:t>
            </a:r>
          </a:p>
          <a:p>
            <a:endParaRPr lang="en-US" dirty="0"/>
          </a:p>
          <a:p>
            <a:r>
              <a:rPr lang="en-US" dirty="0"/>
              <a:t>Integrating checks into the system to facilitate transactions through them.</a:t>
            </a:r>
            <a:endParaRPr lang="ar-JO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572282-3D09-5574-BABB-BBD5B99CF4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4872" y="3839547"/>
            <a:ext cx="3642361" cy="3213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90798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208D9E-EF1F-F398-6713-86BDDC656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TECHNOLOGIES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2834A16-BE2A-0170-C6CF-302A2ECD10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489857" y="1296956"/>
            <a:ext cx="7088224" cy="3707797"/>
          </a:xfr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418209D-1E02-DDE1-C43E-101EED54BE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2080" y="1220980"/>
            <a:ext cx="4610100" cy="227647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722D8E3-0E81-363C-4C6D-963678E6D6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8362" y="3904677"/>
            <a:ext cx="1610210" cy="168828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8C4EA61-D1E0-1522-E234-DE7805D5E6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93180" y="1559611"/>
            <a:ext cx="3227498" cy="2999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11409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B98CD7-401C-3B0B-A342-844AD451E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TECHNOLOGIES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01C5597-3B2A-AE4A-FE75-C97A6BF099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53615" y="1439782"/>
            <a:ext cx="4686300" cy="1390650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77BC55E-C88D-C4AE-B28A-44E2FFCA6F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603" y="2823435"/>
            <a:ext cx="5572707" cy="253374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3DE5B85-65E8-EA31-0EB0-938084811A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7919" y="2718708"/>
            <a:ext cx="39624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78606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AB7374-A967-D76C-C852-36ECB312FA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2245" y="2052918"/>
            <a:ext cx="5682343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r>
              <a:rPr lang="en-US" sz="5400" dirty="0"/>
              <a:t>  Thank You!</a:t>
            </a:r>
          </a:p>
        </p:txBody>
      </p:sp>
    </p:spTree>
    <p:extLst>
      <p:ext uri="{BB962C8B-B14F-4D97-AF65-F5344CB8AC3E}">
        <p14:creationId xmlns:p14="http://schemas.microsoft.com/office/powerpoint/2010/main" val="3529604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3638" y="1352653"/>
            <a:ext cx="9404723" cy="1400530"/>
          </a:xfrm>
        </p:spPr>
        <p:txBody>
          <a:bodyPr/>
          <a:lstStyle/>
          <a:p>
            <a:r>
              <a:rPr lang="en-US" dirty="0"/>
              <a:t>Solutions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09802" y="2435473"/>
            <a:ext cx="8946541" cy="419548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Develop a detailed app and website designed to be an effective solution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090690F-4FE7-A440-620A-49E88C6AC3AA}"/>
              </a:ext>
            </a:extLst>
          </p:cNvPr>
          <p:cNvCxnSpPr>
            <a:cxnSpLocks/>
          </p:cNvCxnSpPr>
          <p:nvPr/>
        </p:nvCxnSpPr>
        <p:spPr>
          <a:xfrm>
            <a:off x="1474237" y="2071579"/>
            <a:ext cx="30324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3219B2C1-CE46-901E-A45D-7AF4F7FF28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5229" y="3807073"/>
            <a:ext cx="3642361" cy="321346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b="1" i="0" dirty="0">
              <a:effectLst/>
              <a:latin typeface="Söhne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b="1" i="0" dirty="0">
                <a:effectLst/>
                <a:latin typeface="Söhne"/>
              </a:rPr>
              <a:t>Account Creation and Management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1" i="0" dirty="0">
                <a:effectLst/>
                <a:latin typeface="Söhne"/>
              </a:rPr>
              <a:t>Banking Transactions and Balance Checking</a:t>
            </a:r>
            <a:endParaRPr lang="en-US" b="1" dirty="0">
              <a:latin typeface="Söhne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b="1" i="0" dirty="0">
                <a:effectLst/>
                <a:latin typeface="Söhne"/>
              </a:rPr>
              <a:t>Advertisement Interaction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1" i="0" dirty="0">
                <a:effectLst/>
                <a:latin typeface="Söhne"/>
              </a:rPr>
              <a:t>Friendly System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CFFA078-E002-3728-B793-0E429853EEE9}"/>
              </a:ext>
            </a:extLst>
          </p:cNvPr>
          <p:cNvCxnSpPr/>
          <p:nvPr/>
        </p:nvCxnSpPr>
        <p:spPr>
          <a:xfrm>
            <a:off x="783771" y="1212980"/>
            <a:ext cx="294847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46781FC8-5DDB-EF62-1291-64D1770206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9639" y="3429000"/>
            <a:ext cx="3642361" cy="321346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ar-JO" b="1" i="0" dirty="0">
              <a:effectLst/>
              <a:latin typeface="Söhne"/>
            </a:endParaRPr>
          </a:p>
          <a:p>
            <a:pPr marL="0" indent="0">
              <a:buNone/>
            </a:pPr>
            <a:endParaRPr lang="en-US" b="1" i="0" dirty="0">
              <a:effectLst/>
              <a:latin typeface="Söhne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b="1" i="0" dirty="0">
                <a:effectLst/>
                <a:latin typeface="Söhne"/>
              </a:rPr>
              <a:t>Scheduling and Emergency Communication</a:t>
            </a: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b="1" i="0" dirty="0">
                <a:effectLst/>
                <a:latin typeface="Söhne"/>
              </a:rPr>
              <a:t>Customizable Alerts and Notifications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1" i="0" dirty="0">
                <a:effectLst/>
                <a:latin typeface="Söhne"/>
              </a:rPr>
              <a:t> to motivate, a points system was adopted for prizes</a:t>
            </a:r>
            <a:endParaRPr lang="ar-JO" b="1" i="0" dirty="0">
              <a:effectLst/>
              <a:latin typeface="Söhne"/>
            </a:endParaRPr>
          </a:p>
          <a:p>
            <a:pPr marL="0" indent="0">
              <a:buNone/>
            </a:pP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CFFA078-E002-3728-B793-0E429853EEE9}"/>
              </a:ext>
            </a:extLst>
          </p:cNvPr>
          <p:cNvCxnSpPr/>
          <p:nvPr/>
        </p:nvCxnSpPr>
        <p:spPr>
          <a:xfrm>
            <a:off x="783771" y="1212980"/>
            <a:ext cx="294847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46781FC8-5DDB-EF62-1291-64D1770206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9639" y="3429000"/>
            <a:ext cx="3642361" cy="3213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9329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286169-F7DC-E984-E284-F58B72E9FE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4500" dirty="0"/>
          </a:p>
          <a:p>
            <a:pPr marL="0" indent="0" algn="ctr">
              <a:buNone/>
            </a:pPr>
            <a:r>
              <a:rPr lang="en-US" sz="4500" dirty="0"/>
              <a:t>Process</a:t>
            </a:r>
          </a:p>
          <a:p>
            <a:pPr marL="0" indent="0" algn="ctr">
              <a:buNone/>
            </a:pPr>
            <a:endParaRPr lang="en-US" sz="4500" dirty="0"/>
          </a:p>
          <a:p>
            <a:pPr marL="0" indent="0" algn="ctr">
              <a:buNone/>
            </a:pPr>
            <a:r>
              <a:rPr lang="en-US" dirty="0"/>
              <a:t>Cash core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7D4AE40-C639-A7EA-2FC1-34E9406580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8928" y="3764902"/>
            <a:ext cx="3642361" cy="3213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0429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Mobile Application</a:t>
            </a:r>
            <a:br>
              <a:rPr lang="en-US" dirty="0"/>
            </a:br>
            <a:r>
              <a:rPr lang="en-US" sz="2400" dirty="0"/>
              <a:t>Login and Sign up Pages</a:t>
            </a:r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6008" y="1803196"/>
            <a:ext cx="2765527" cy="4795746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4052" y="1803196"/>
            <a:ext cx="2695575" cy="48958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0834" y="4702627"/>
            <a:ext cx="1791022" cy="1791811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usiness Strategy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usiness plan presentation (Ion green design, widescreen).potx" id="{866C028E-10C7-4672-8238-17D4366C073A}" vid="{2A820B7E-5093-43C8-ABD0-FF5B957D5E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Business plan presentation (Ion green design, widescreen)</Template>
  <TotalTime>374</TotalTime>
  <Words>451</Words>
  <Application>Microsoft Office PowerPoint</Application>
  <PresentationFormat>Widescreen</PresentationFormat>
  <Paragraphs>106</Paragraphs>
  <Slides>48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4" baseType="lpstr">
      <vt:lpstr>Calibri</vt:lpstr>
      <vt:lpstr>Century Gothic</vt:lpstr>
      <vt:lpstr>Söhne</vt:lpstr>
      <vt:lpstr>Wingdings</vt:lpstr>
      <vt:lpstr>Wingdings 3</vt:lpstr>
      <vt:lpstr>Business Strategy</vt:lpstr>
      <vt:lpstr>Cash Core</vt:lpstr>
      <vt:lpstr>    Group Members</vt:lpstr>
      <vt:lpstr>Table of contents </vt:lpstr>
      <vt:lpstr>Problem Statement</vt:lpstr>
      <vt:lpstr>Solutions </vt:lpstr>
      <vt:lpstr>Idea </vt:lpstr>
      <vt:lpstr>Idea </vt:lpstr>
      <vt:lpstr>PowerPoint Presentation</vt:lpstr>
      <vt:lpstr>Mobile Application Login and Sign up Pages</vt:lpstr>
      <vt:lpstr>Mobile Application Login Check </vt:lpstr>
      <vt:lpstr>Mobile Application Posts &amp; Likes &amp;Comments  </vt:lpstr>
      <vt:lpstr>Mobile Application Market Page</vt:lpstr>
      <vt:lpstr>Mobile Application Market Continue</vt:lpstr>
      <vt:lpstr>Mobile Application Market Continue</vt:lpstr>
      <vt:lpstr>Mobile Application Visits</vt:lpstr>
      <vt:lpstr>Mobile Application Transactions Page</vt:lpstr>
      <vt:lpstr>Mobile Application Notifications Page</vt:lpstr>
      <vt:lpstr>Mobile Application Show transaction page</vt:lpstr>
      <vt:lpstr>Mobile Application Map page</vt:lpstr>
      <vt:lpstr>Mobile Application Exchange Currency</vt:lpstr>
      <vt:lpstr>Mobile Application View profile page</vt:lpstr>
      <vt:lpstr>Mobile Application ChatBot page</vt:lpstr>
      <vt:lpstr>Admin Website Login and registration  </vt:lpstr>
      <vt:lpstr>Admin Website confirmation sending email to employee</vt:lpstr>
      <vt:lpstr>Admin Website Supervisor  </vt:lpstr>
      <vt:lpstr>Admin Website employee</vt:lpstr>
      <vt:lpstr>Admin Website employee waitaing accounts page</vt:lpstr>
      <vt:lpstr>Admin Website Supervisor employees page and accounts page </vt:lpstr>
      <vt:lpstr>Admin Website Supervisor and employee visit page </vt:lpstr>
      <vt:lpstr>Admin Website Supervisor and employee chat page </vt:lpstr>
      <vt:lpstr>Admin Website Supervisor posts page</vt:lpstr>
      <vt:lpstr>Admin Website Employee posts page</vt:lpstr>
      <vt:lpstr>Admin Website Supervisor and employee products page</vt:lpstr>
      <vt:lpstr>Admin Website Supervisor and employee products page continue</vt:lpstr>
      <vt:lpstr>Admin Website Supervisor and employee Transaction page</vt:lpstr>
      <vt:lpstr>Admin Website Supervisor and employee Transaction page continue</vt:lpstr>
      <vt:lpstr>Admin Website Supervisor  objections page </vt:lpstr>
      <vt:lpstr>Admin Website Supervisor prizes page </vt:lpstr>
      <vt:lpstr>Admin Website Supervisor prizes page continue</vt:lpstr>
      <vt:lpstr>Admin Website Supervisor and employee Branches page </vt:lpstr>
      <vt:lpstr>Admin Website Supervisor and employee invoices page </vt:lpstr>
      <vt:lpstr>Admin Website Supervisor and employee invoices page continue</vt:lpstr>
      <vt:lpstr>PowerPoint Presentation</vt:lpstr>
      <vt:lpstr>                           Goal </vt:lpstr>
      <vt:lpstr>Future work</vt:lpstr>
      <vt:lpstr>TECHNOLOGIES</vt:lpstr>
      <vt:lpstr>TECHNOLOGIES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Cash Core</dc:title>
  <dc:creator>Windows User</dc:creator>
  <cp:lastModifiedBy>Mohammad Khamalan</cp:lastModifiedBy>
  <cp:revision>18</cp:revision>
  <cp:lastPrinted>2012-08-15T21:38:02Z</cp:lastPrinted>
  <dcterms:created xsi:type="dcterms:W3CDTF">2024-01-29T19:32:12Z</dcterms:created>
  <dcterms:modified xsi:type="dcterms:W3CDTF">2024-02-05T22:20:35Z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