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8" r:id="rId4"/>
  </p:sldMasterIdLst>
  <p:notesMasterIdLst>
    <p:notesMasterId r:id="rId55"/>
  </p:notesMasterIdLst>
  <p:sldIdLst>
    <p:sldId id="256" r:id="rId5"/>
    <p:sldId id="257" r:id="rId6"/>
    <p:sldId id="258" r:id="rId7"/>
    <p:sldId id="259" r:id="rId8"/>
    <p:sldId id="263" r:id="rId9"/>
    <p:sldId id="262" r:id="rId10"/>
    <p:sldId id="278" r:id="rId11"/>
    <p:sldId id="334" r:id="rId12"/>
    <p:sldId id="324" r:id="rId13"/>
    <p:sldId id="265" r:id="rId14"/>
    <p:sldId id="325" r:id="rId15"/>
    <p:sldId id="323" r:id="rId16"/>
    <p:sldId id="301" r:id="rId17"/>
    <p:sldId id="327" r:id="rId18"/>
    <p:sldId id="328" r:id="rId19"/>
    <p:sldId id="329" r:id="rId20"/>
    <p:sldId id="305" r:id="rId21"/>
    <p:sldId id="306" r:id="rId22"/>
    <p:sldId id="308" r:id="rId23"/>
    <p:sldId id="309" r:id="rId24"/>
    <p:sldId id="310" r:id="rId25"/>
    <p:sldId id="312" r:id="rId26"/>
    <p:sldId id="313" r:id="rId27"/>
    <p:sldId id="314" r:id="rId28"/>
    <p:sldId id="330" r:id="rId29"/>
    <p:sldId id="331" r:id="rId30"/>
    <p:sldId id="316" r:id="rId31"/>
    <p:sldId id="317" r:id="rId32"/>
    <p:sldId id="318" r:id="rId33"/>
    <p:sldId id="319" r:id="rId34"/>
    <p:sldId id="320" r:id="rId35"/>
    <p:sldId id="321" r:id="rId36"/>
    <p:sldId id="322" r:id="rId37"/>
    <p:sldId id="276" r:id="rId38"/>
    <p:sldId id="282" r:id="rId39"/>
    <p:sldId id="283" r:id="rId40"/>
    <p:sldId id="284" r:id="rId41"/>
    <p:sldId id="286" r:id="rId42"/>
    <p:sldId id="285" r:id="rId43"/>
    <p:sldId id="287" r:id="rId44"/>
    <p:sldId id="288" r:id="rId45"/>
    <p:sldId id="289" r:id="rId46"/>
    <p:sldId id="290" r:id="rId47"/>
    <p:sldId id="292" r:id="rId48"/>
    <p:sldId id="293" r:id="rId49"/>
    <p:sldId id="291" r:id="rId50"/>
    <p:sldId id="294" r:id="rId51"/>
    <p:sldId id="295" r:id="rId52"/>
    <p:sldId id="326" r:id="rId53"/>
    <p:sldId id="333"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87" autoAdjust="0"/>
    <p:restoredTop sz="93260" autoAdjust="0"/>
  </p:normalViewPr>
  <p:slideViewPr>
    <p:cSldViewPr snapToGrid="0">
      <p:cViewPr varScale="1">
        <p:scale>
          <a:sx n="77" d="100"/>
          <a:sy n="77" d="100"/>
        </p:scale>
        <p:origin x="1018"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Do you willing to pay a high fee against improve the service ?</a:t>
            </a:r>
          </a:p>
        </c:rich>
      </c:tx>
      <c:layout>
        <c:manualLayout>
          <c:xMode val="edge"/>
          <c:yMode val="edge"/>
          <c:x val="0.22441128160985166"/>
          <c:y val="6.910569105691057E-2"/>
        </c:manualLayout>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5.2730131378165179E-2"/>
          <c:y val="0.20087030279751616"/>
          <c:w val="0.78132189047853651"/>
          <c:h val="0.67539370078740157"/>
        </c:manualLayout>
      </c:layout>
      <c:pie3DChart>
        <c:varyColors val="1"/>
        <c:ser>
          <c:idx val="0"/>
          <c:order val="0"/>
          <c:tx>
            <c:strRef>
              <c:f>Sheet1!$C$1</c:f>
              <c:strCache>
                <c:ptCount val="1"/>
                <c:pt idx="0">
                  <c:v>Percent</c:v>
                </c:pt>
              </c:strCache>
            </c:strRef>
          </c:tx>
          <c:explosion val="25"/>
          <c:dLbls>
            <c:spPr>
              <a:noFill/>
              <a:ln>
                <a:noFill/>
              </a:ln>
              <a:effectLst/>
            </c:spPr>
            <c:showLegendKey val="0"/>
            <c:showVal val="0"/>
            <c:showCatName val="0"/>
            <c:showSerName val="0"/>
            <c:showPercent val="1"/>
            <c:showBubbleSize val="0"/>
            <c:showLeaderLines val="0"/>
            <c:extLst>
              <c:ext xmlns:c15="http://schemas.microsoft.com/office/drawing/2012/chart" uri="{CE6537A1-D6FC-4f65-9D91-7224C49458BB}"/>
            </c:extLst>
          </c:dLbls>
          <c:cat>
            <c:multiLvlStrRef>
              <c:f>Sheet1!$A$2:$B$3</c:f>
              <c:multiLvlStrCache>
                <c:ptCount val="2"/>
                <c:lvl>
                  <c:pt idx="0">
                    <c:v>Yes</c:v>
                  </c:pt>
                  <c:pt idx="1">
                    <c:v>No</c:v>
                  </c:pt>
                </c:lvl>
                <c:lvl>
                  <c:pt idx="0">
                    <c:v>Valid</c:v>
                  </c:pt>
                </c:lvl>
              </c:multiLvlStrCache>
            </c:multiLvlStrRef>
          </c:cat>
          <c:val>
            <c:numRef>
              <c:f>Sheet1!$C$2:$C$3</c:f>
              <c:numCache>
                <c:formatCode>General</c:formatCode>
                <c:ptCount val="2"/>
                <c:pt idx="0">
                  <c:v>60.1</c:v>
                </c:pt>
                <c:pt idx="1">
                  <c:v>38.9</c:v>
                </c:pt>
              </c:numCache>
            </c:numRef>
          </c:val>
          <c:extLst>
            <c:ext xmlns:c16="http://schemas.microsoft.com/office/drawing/2014/chart" uri="{C3380CC4-5D6E-409C-BE32-E72D297353CC}">
              <c16:uniqueId val="{00000000-E6E7-458C-8A19-C20469FA9D34}"/>
            </c:ext>
          </c:extLst>
        </c:ser>
        <c:dLbls>
          <c:showLegendKey val="0"/>
          <c:showVal val="0"/>
          <c:showCatName val="0"/>
          <c:showSerName val="0"/>
          <c:showPercent val="1"/>
          <c:showBubbleSize val="0"/>
          <c:showLeaderLines val="0"/>
        </c:dLbls>
      </c:pie3DChart>
    </c:plotArea>
    <c:legend>
      <c:legendPos val="r"/>
      <c:overlay val="0"/>
    </c:legend>
    <c:plotVisOnly val="1"/>
    <c:dispBlanksAs val="zero"/>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FD4FC8-6E18-4243-BAB1-E477813450C2}"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72D36475-3D8F-4524-A757-1420E5432DD8}">
      <dgm:prSet phldrT="[Text]"/>
      <dgm:spPr/>
      <dgm:t>
        <a:bodyPr/>
        <a:lstStyle/>
        <a:p>
          <a:r>
            <a:rPr lang="en-US" b="1" dirty="0"/>
            <a:t>Scope identification </a:t>
          </a:r>
        </a:p>
      </dgm:t>
    </dgm:pt>
    <dgm:pt modelId="{F7E21438-6435-4953-AA98-33342BE5A8D2}" type="parTrans" cxnId="{1816CB06-E498-45E3-9554-D2CE03B4EC14}">
      <dgm:prSet/>
      <dgm:spPr/>
      <dgm:t>
        <a:bodyPr/>
        <a:lstStyle/>
        <a:p>
          <a:endParaRPr lang="en-US"/>
        </a:p>
      </dgm:t>
    </dgm:pt>
    <dgm:pt modelId="{57D65987-91BA-4F93-9A4B-A6E3B734C8BF}" type="sibTrans" cxnId="{1816CB06-E498-45E3-9554-D2CE03B4EC14}">
      <dgm:prSet/>
      <dgm:spPr/>
      <dgm:t>
        <a:bodyPr/>
        <a:lstStyle/>
        <a:p>
          <a:endParaRPr lang="en-US"/>
        </a:p>
      </dgm:t>
    </dgm:pt>
    <dgm:pt modelId="{433A4B00-261E-41F5-BDB0-48867211243B}">
      <dgm:prSet phldrT="[Text]" custT="1"/>
      <dgm:spPr/>
      <dgm:t>
        <a:bodyPr/>
        <a:lstStyle/>
        <a:p>
          <a:r>
            <a:rPr lang="en-US" sz="2400" b="1" dirty="0"/>
            <a:t>What, when and how things should be done </a:t>
          </a:r>
        </a:p>
      </dgm:t>
    </dgm:pt>
    <dgm:pt modelId="{0E312FCF-8CB3-4452-AD00-B9256F3E6F27}" type="parTrans" cxnId="{C939DA53-8264-490F-8F83-CCDDE7871B25}">
      <dgm:prSet/>
      <dgm:spPr/>
      <dgm:t>
        <a:bodyPr/>
        <a:lstStyle/>
        <a:p>
          <a:endParaRPr lang="en-US"/>
        </a:p>
      </dgm:t>
    </dgm:pt>
    <dgm:pt modelId="{6BB53D56-80C1-4636-932C-2128B81EC597}" type="sibTrans" cxnId="{C939DA53-8264-490F-8F83-CCDDE7871B25}">
      <dgm:prSet/>
      <dgm:spPr/>
      <dgm:t>
        <a:bodyPr/>
        <a:lstStyle/>
        <a:p>
          <a:endParaRPr lang="en-US"/>
        </a:p>
      </dgm:t>
    </dgm:pt>
    <dgm:pt modelId="{1379EA84-DCD6-4167-A9AC-EA268EBF6A18}">
      <dgm:prSet phldrT="[Text]"/>
      <dgm:spPr/>
      <dgm:t>
        <a:bodyPr/>
        <a:lstStyle/>
        <a:p>
          <a:r>
            <a:rPr lang="en-US" b="1" dirty="0"/>
            <a:t>Data collection </a:t>
          </a:r>
        </a:p>
      </dgm:t>
    </dgm:pt>
    <dgm:pt modelId="{CAC11E12-C92A-4ED6-9FE6-F5463CAC9EA8}" type="parTrans" cxnId="{482BC844-8844-455C-8948-97B8EAF593CE}">
      <dgm:prSet/>
      <dgm:spPr/>
      <dgm:t>
        <a:bodyPr/>
        <a:lstStyle/>
        <a:p>
          <a:endParaRPr lang="en-US"/>
        </a:p>
      </dgm:t>
    </dgm:pt>
    <dgm:pt modelId="{3AEF5441-6E9D-4675-BFC8-F037DAC7880C}" type="sibTrans" cxnId="{482BC844-8844-455C-8948-97B8EAF593CE}">
      <dgm:prSet/>
      <dgm:spPr/>
      <dgm:t>
        <a:bodyPr/>
        <a:lstStyle/>
        <a:p>
          <a:endParaRPr lang="en-US"/>
        </a:p>
      </dgm:t>
    </dgm:pt>
    <dgm:pt modelId="{879DC014-6233-4625-8D91-A3BDD21F6A60}">
      <dgm:prSet phldrT="[Text]" custT="1"/>
      <dgm:spPr/>
      <dgm:t>
        <a:bodyPr/>
        <a:lstStyle/>
        <a:p>
          <a:r>
            <a:rPr lang="en-US" sz="2400" b="1" dirty="0"/>
            <a:t>meeting ,interview</a:t>
          </a:r>
        </a:p>
      </dgm:t>
    </dgm:pt>
    <dgm:pt modelId="{F10556F1-A552-4954-8FAD-B0640627CC86}" type="parTrans" cxnId="{C66E62A1-6656-49FD-964A-6F600BAA0011}">
      <dgm:prSet/>
      <dgm:spPr/>
      <dgm:t>
        <a:bodyPr/>
        <a:lstStyle/>
        <a:p>
          <a:endParaRPr lang="en-US"/>
        </a:p>
      </dgm:t>
    </dgm:pt>
    <dgm:pt modelId="{1570E6A5-E9D6-4963-97E9-A83CBBA2A97C}" type="sibTrans" cxnId="{C66E62A1-6656-49FD-964A-6F600BAA0011}">
      <dgm:prSet/>
      <dgm:spPr/>
      <dgm:t>
        <a:bodyPr/>
        <a:lstStyle/>
        <a:p>
          <a:endParaRPr lang="en-US"/>
        </a:p>
      </dgm:t>
    </dgm:pt>
    <dgm:pt modelId="{95B584B3-1958-4DF4-B1A9-D441F2FA50E5}">
      <dgm:prSet phldrT="[Text]"/>
      <dgm:spPr/>
      <dgm:t>
        <a:bodyPr/>
        <a:lstStyle/>
        <a:p>
          <a:r>
            <a:rPr lang="en-US" b="1" i="0" dirty="0"/>
            <a:t>Design a new solid waste system</a:t>
          </a:r>
          <a:endParaRPr lang="en-US" b="1" dirty="0"/>
        </a:p>
      </dgm:t>
    </dgm:pt>
    <dgm:pt modelId="{CE8A53E2-63E6-46CE-9ADC-9A3F693C7EE9}" type="parTrans" cxnId="{44F84B3A-A5EE-4B05-9BD0-464D148087AA}">
      <dgm:prSet/>
      <dgm:spPr/>
      <dgm:t>
        <a:bodyPr/>
        <a:lstStyle/>
        <a:p>
          <a:endParaRPr lang="en-US"/>
        </a:p>
      </dgm:t>
    </dgm:pt>
    <dgm:pt modelId="{815D7A90-8998-41E0-8D18-6B13E2FCE7B2}" type="sibTrans" cxnId="{44F84B3A-A5EE-4B05-9BD0-464D148087AA}">
      <dgm:prSet/>
      <dgm:spPr/>
      <dgm:t>
        <a:bodyPr/>
        <a:lstStyle/>
        <a:p>
          <a:endParaRPr lang="en-US"/>
        </a:p>
      </dgm:t>
    </dgm:pt>
    <dgm:pt modelId="{016E0C7A-301A-4D89-A49F-1E2FE39C29E3}">
      <dgm:prSet phldrT="[Text]" custT="1"/>
      <dgm:spPr/>
      <dgm:t>
        <a:bodyPr/>
        <a:lstStyle/>
        <a:p>
          <a:r>
            <a:rPr lang="en-US" sz="2400" b="1" dirty="0"/>
            <a:t>Calculations</a:t>
          </a:r>
        </a:p>
      </dgm:t>
    </dgm:pt>
    <dgm:pt modelId="{3619D4C6-6388-44E7-B9EF-AFDF29E79F75}" type="parTrans" cxnId="{A2AF33C8-F825-4C5F-9F50-2CFACB5A99C1}">
      <dgm:prSet/>
      <dgm:spPr/>
      <dgm:t>
        <a:bodyPr/>
        <a:lstStyle/>
        <a:p>
          <a:endParaRPr lang="en-US"/>
        </a:p>
      </dgm:t>
    </dgm:pt>
    <dgm:pt modelId="{FF1025E9-D98D-49DF-A7F0-75C91C9B9E37}" type="sibTrans" cxnId="{A2AF33C8-F825-4C5F-9F50-2CFACB5A99C1}">
      <dgm:prSet/>
      <dgm:spPr/>
      <dgm:t>
        <a:bodyPr/>
        <a:lstStyle/>
        <a:p>
          <a:endParaRPr lang="en-US"/>
        </a:p>
      </dgm:t>
    </dgm:pt>
    <dgm:pt modelId="{030ED8DB-E401-4A1C-A3D7-01B9CBCF39F3}">
      <dgm:prSet phldrT="[Text]"/>
      <dgm:spPr/>
      <dgm:t>
        <a:bodyPr/>
        <a:lstStyle/>
        <a:p>
          <a:endParaRPr lang="en-US" sz="1500" dirty="0"/>
        </a:p>
      </dgm:t>
    </dgm:pt>
    <dgm:pt modelId="{83302C73-02A7-4818-8728-F59E4548BBF9}" type="parTrans" cxnId="{F0786DA3-04D0-40E0-BE26-D3DFA5DB9236}">
      <dgm:prSet/>
      <dgm:spPr/>
      <dgm:t>
        <a:bodyPr/>
        <a:lstStyle/>
        <a:p>
          <a:endParaRPr lang="en-US"/>
        </a:p>
      </dgm:t>
    </dgm:pt>
    <dgm:pt modelId="{AAB30B45-ADCC-43ED-B876-8422817D9188}" type="sibTrans" cxnId="{F0786DA3-04D0-40E0-BE26-D3DFA5DB9236}">
      <dgm:prSet/>
      <dgm:spPr/>
      <dgm:t>
        <a:bodyPr/>
        <a:lstStyle/>
        <a:p>
          <a:endParaRPr lang="en-US"/>
        </a:p>
      </dgm:t>
    </dgm:pt>
    <dgm:pt modelId="{6EB03AC0-535B-4C63-8A54-F5D630BDCE43}">
      <dgm:prSet phldrT="[Text]" custT="1"/>
      <dgm:spPr/>
      <dgm:t>
        <a:bodyPr/>
        <a:lstStyle/>
        <a:p>
          <a:r>
            <a:rPr lang="en-US" sz="2400" b="1" dirty="0"/>
            <a:t> observations. </a:t>
          </a:r>
        </a:p>
      </dgm:t>
    </dgm:pt>
    <dgm:pt modelId="{495CB607-E572-4F29-AAE1-DF20A979B506}" type="parTrans" cxnId="{DB0B9058-2785-419B-A08D-53CF94EACF68}">
      <dgm:prSet/>
      <dgm:spPr/>
      <dgm:t>
        <a:bodyPr/>
        <a:lstStyle/>
        <a:p>
          <a:endParaRPr lang="en-US"/>
        </a:p>
      </dgm:t>
    </dgm:pt>
    <dgm:pt modelId="{42134924-0D95-469F-82FE-A03912C54C1A}" type="sibTrans" cxnId="{DB0B9058-2785-419B-A08D-53CF94EACF68}">
      <dgm:prSet/>
      <dgm:spPr/>
      <dgm:t>
        <a:bodyPr/>
        <a:lstStyle/>
        <a:p>
          <a:endParaRPr lang="en-US"/>
        </a:p>
      </dgm:t>
    </dgm:pt>
    <dgm:pt modelId="{E6D53BE5-0ABE-438E-AD53-4E9933FCA8C0}">
      <dgm:prSet phldrT="[Text]" custT="1"/>
      <dgm:spPr/>
      <dgm:t>
        <a:bodyPr/>
        <a:lstStyle/>
        <a:p>
          <a:r>
            <a:rPr lang="en-US" sz="2400" b="1" dirty="0"/>
            <a:t>Design a questionnaire  </a:t>
          </a:r>
        </a:p>
      </dgm:t>
    </dgm:pt>
    <dgm:pt modelId="{6BFCBE5C-6D92-46BE-B034-2BF32B4A6221}" type="parTrans" cxnId="{206802DC-29C8-41B5-BADB-DA01409C27A8}">
      <dgm:prSet/>
      <dgm:spPr/>
      <dgm:t>
        <a:bodyPr/>
        <a:lstStyle/>
        <a:p>
          <a:endParaRPr lang="en-US"/>
        </a:p>
      </dgm:t>
    </dgm:pt>
    <dgm:pt modelId="{99100DF0-64F1-43F7-A648-F8830B9BBFF1}" type="sibTrans" cxnId="{206802DC-29C8-41B5-BADB-DA01409C27A8}">
      <dgm:prSet/>
      <dgm:spPr/>
      <dgm:t>
        <a:bodyPr/>
        <a:lstStyle/>
        <a:p>
          <a:endParaRPr lang="en-US"/>
        </a:p>
      </dgm:t>
    </dgm:pt>
    <dgm:pt modelId="{34822377-2D68-4648-8528-AE788041B777}">
      <dgm:prSet phldrT="[Text]"/>
      <dgm:spPr/>
      <dgm:t>
        <a:bodyPr/>
        <a:lstStyle/>
        <a:p>
          <a:endParaRPr lang="en-US" sz="1900" dirty="0"/>
        </a:p>
      </dgm:t>
    </dgm:pt>
    <dgm:pt modelId="{4B04C4CD-3CDF-466C-80C3-0204FB3226AC}" type="parTrans" cxnId="{1DD3501D-E59D-48A6-9633-E1F2D67527AF}">
      <dgm:prSet/>
      <dgm:spPr/>
      <dgm:t>
        <a:bodyPr/>
        <a:lstStyle/>
        <a:p>
          <a:endParaRPr lang="en-US"/>
        </a:p>
      </dgm:t>
    </dgm:pt>
    <dgm:pt modelId="{2CED8615-7EC5-4BD2-916C-916BB58D8E6E}" type="sibTrans" cxnId="{1DD3501D-E59D-48A6-9633-E1F2D67527AF}">
      <dgm:prSet/>
      <dgm:spPr/>
      <dgm:t>
        <a:bodyPr/>
        <a:lstStyle/>
        <a:p>
          <a:endParaRPr lang="en-US"/>
        </a:p>
      </dgm:t>
    </dgm:pt>
    <dgm:pt modelId="{56C6CAF0-A97B-4899-9D5A-9ABB5FC3AC0E}">
      <dgm:prSet phldrT="[Text]" custT="1"/>
      <dgm:spPr/>
      <dgm:t>
        <a:bodyPr/>
        <a:lstStyle/>
        <a:p>
          <a:r>
            <a:rPr lang="en-US" sz="2400" b="1" i="0" dirty="0"/>
            <a:t>GIS program </a:t>
          </a:r>
          <a:endParaRPr lang="en-US" sz="2400" b="1" dirty="0"/>
        </a:p>
      </dgm:t>
    </dgm:pt>
    <dgm:pt modelId="{69A64FB0-B6C4-452D-995B-15D56A99C155}" type="parTrans" cxnId="{5929937B-0568-4CAD-B92E-FC69F4C56E8A}">
      <dgm:prSet/>
      <dgm:spPr/>
      <dgm:t>
        <a:bodyPr/>
        <a:lstStyle/>
        <a:p>
          <a:endParaRPr lang="en-US"/>
        </a:p>
      </dgm:t>
    </dgm:pt>
    <dgm:pt modelId="{373674C8-AA10-47E4-86E0-3385687DBA16}" type="sibTrans" cxnId="{5929937B-0568-4CAD-B92E-FC69F4C56E8A}">
      <dgm:prSet/>
      <dgm:spPr/>
      <dgm:t>
        <a:bodyPr/>
        <a:lstStyle/>
        <a:p>
          <a:endParaRPr lang="en-US"/>
        </a:p>
      </dgm:t>
    </dgm:pt>
    <dgm:pt modelId="{01582577-5902-42E3-A7D7-51F3105DC2B1}">
      <dgm:prSet phldrT="[Text]" custT="1"/>
      <dgm:spPr/>
      <dgm:t>
        <a:bodyPr/>
        <a:lstStyle/>
        <a:p>
          <a:r>
            <a:rPr lang="en-US" sz="2400" b="1" i="0" dirty="0"/>
            <a:t>Design a job description </a:t>
          </a:r>
          <a:endParaRPr lang="en-US" sz="2400" b="1" dirty="0"/>
        </a:p>
      </dgm:t>
    </dgm:pt>
    <dgm:pt modelId="{4174468D-3958-493D-A32F-EC8D05FF658A}" type="parTrans" cxnId="{4E6FD802-10D2-481D-A0EA-3CD553993DB6}">
      <dgm:prSet/>
      <dgm:spPr/>
      <dgm:t>
        <a:bodyPr/>
        <a:lstStyle/>
        <a:p>
          <a:endParaRPr lang="en-US"/>
        </a:p>
      </dgm:t>
    </dgm:pt>
    <dgm:pt modelId="{88A454FE-B5A7-44F0-A2FD-824DA9C984EA}" type="sibTrans" cxnId="{4E6FD802-10D2-481D-A0EA-3CD553993DB6}">
      <dgm:prSet/>
      <dgm:spPr/>
      <dgm:t>
        <a:bodyPr/>
        <a:lstStyle/>
        <a:p>
          <a:endParaRPr lang="en-US"/>
        </a:p>
      </dgm:t>
    </dgm:pt>
    <dgm:pt modelId="{7B54E8D4-A898-4739-8C3E-86583740AF5C}">
      <dgm:prSet phldrT="[Text]" custT="1"/>
      <dgm:spPr/>
      <dgm:t>
        <a:bodyPr/>
        <a:lstStyle/>
        <a:p>
          <a:r>
            <a:rPr lang="en-US" sz="2400" b="1" i="0" dirty="0"/>
            <a:t>Design an operating costs and Tariff system</a:t>
          </a:r>
          <a:endParaRPr lang="en-US" sz="2400" b="1" dirty="0"/>
        </a:p>
      </dgm:t>
    </dgm:pt>
    <dgm:pt modelId="{AD3C0835-C9B2-4496-9789-2E7A46394DD3}" type="parTrans" cxnId="{09E56387-381F-4F06-B7B5-0CEB6106A2BD}">
      <dgm:prSet/>
      <dgm:spPr/>
      <dgm:t>
        <a:bodyPr/>
        <a:lstStyle/>
        <a:p>
          <a:endParaRPr lang="en-US"/>
        </a:p>
      </dgm:t>
    </dgm:pt>
    <dgm:pt modelId="{899B6461-66A1-4D9D-BEFE-D3808AE6C344}" type="sibTrans" cxnId="{09E56387-381F-4F06-B7B5-0CEB6106A2BD}">
      <dgm:prSet/>
      <dgm:spPr/>
      <dgm:t>
        <a:bodyPr/>
        <a:lstStyle/>
        <a:p>
          <a:endParaRPr lang="en-US"/>
        </a:p>
      </dgm:t>
    </dgm:pt>
    <dgm:pt modelId="{7CD72860-326D-4A7A-B06C-8E6C4D02FC69}">
      <dgm:prSet/>
      <dgm:spPr/>
      <dgm:t>
        <a:bodyPr/>
        <a:lstStyle/>
        <a:p>
          <a:endParaRPr lang="en-US" sz="1900" dirty="0"/>
        </a:p>
      </dgm:t>
    </dgm:pt>
    <dgm:pt modelId="{F75835FE-5E51-406F-A5CF-7A41B593FB08}" type="parTrans" cxnId="{CC5EB993-65E5-4761-8F61-42DDDD19B094}">
      <dgm:prSet/>
      <dgm:spPr/>
      <dgm:t>
        <a:bodyPr/>
        <a:lstStyle/>
        <a:p>
          <a:endParaRPr lang="en-US"/>
        </a:p>
      </dgm:t>
    </dgm:pt>
    <dgm:pt modelId="{5D18A40E-D2E5-43E5-BCFE-A8A5388EDE31}" type="sibTrans" cxnId="{CC5EB993-65E5-4761-8F61-42DDDD19B094}">
      <dgm:prSet/>
      <dgm:spPr/>
      <dgm:t>
        <a:bodyPr/>
        <a:lstStyle/>
        <a:p>
          <a:endParaRPr lang="en-US"/>
        </a:p>
      </dgm:t>
    </dgm:pt>
    <dgm:pt modelId="{D55687CF-176F-42F2-87B3-F8C983F50EB8}" type="pres">
      <dgm:prSet presAssocID="{50FD4FC8-6E18-4243-BAB1-E477813450C2}" presName="rootnode" presStyleCnt="0">
        <dgm:presLayoutVars>
          <dgm:chMax/>
          <dgm:chPref/>
          <dgm:dir/>
          <dgm:animLvl val="lvl"/>
        </dgm:presLayoutVars>
      </dgm:prSet>
      <dgm:spPr/>
    </dgm:pt>
    <dgm:pt modelId="{D2D54C8F-9419-46E2-9C68-CE344EF7BBF9}" type="pres">
      <dgm:prSet presAssocID="{72D36475-3D8F-4524-A757-1420E5432DD8}" presName="composite" presStyleCnt="0"/>
      <dgm:spPr/>
    </dgm:pt>
    <dgm:pt modelId="{EF41A8DE-22CA-43F1-80A4-7A6959566ADD}" type="pres">
      <dgm:prSet presAssocID="{72D36475-3D8F-4524-A757-1420E5432DD8}" presName="bentUpArrow1" presStyleLbl="alignImgPlace1" presStyleIdx="0" presStyleCnt="2"/>
      <dgm:spPr/>
    </dgm:pt>
    <dgm:pt modelId="{F08753DF-06EA-4E9F-A48F-AA5FE8C4C291}" type="pres">
      <dgm:prSet presAssocID="{72D36475-3D8F-4524-A757-1420E5432DD8}" presName="ParentText" presStyleLbl="node1" presStyleIdx="0" presStyleCnt="3">
        <dgm:presLayoutVars>
          <dgm:chMax val="1"/>
          <dgm:chPref val="1"/>
          <dgm:bulletEnabled val="1"/>
        </dgm:presLayoutVars>
      </dgm:prSet>
      <dgm:spPr/>
    </dgm:pt>
    <dgm:pt modelId="{137796F3-C2E2-4307-97D9-E0118F26A296}" type="pres">
      <dgm:prSet presAssocID="{72D36475-3D8F-4524-A757-1420E5432DD8}" presName="ChildText" presStyleLbl="revTx" presStyleIdx="0" presStyleCnt="3" custScaleX="415210" custLinFactX="55430" custLinFactNeighborX="100000">
        <dgm:presLayoutVars>
          <dgm:chMax val="0"/>
          <dgm:chPref val="0"/>
          <dgm:bulletEnabled val="1"/>
        </dgm:presLayoutVars>
      </dgm:prSet>
      <dgm:spPr/>
    </dgm:pt>
    <dgm:pt modelId="{6E4021ED-D3D9-4106-A34C-CC83B3EF1CC1}" type="pres">
      <dgm:prSet presAssocID="{57D65987-91BA-4F93-9A4B-A6E3B734C8BF}" presName="sibTrans" presStyleCnt="0"/>
      <dgm:spPr/>
    </dgm:pt>
    <dgm:pt modelId="{60E8554E-F337-4484-ADAF-1CAF1BC5D9AA}" type="pres">
      <dgm:prSet presAssocID="{1379EA84-DCD6-4167-A9AC-EA268EBF6A18}" presName="composite" presStyleCnt="0"/>
      <dgm:spPr/>
    </dgm:pt>
    <dgm:pt modelId="{EEDEFB1D-C293-4CE9-A272-662336C97C81}" type="pres">
      <dgm:prSet presAssocID="{1379EA84-DCD6-4167-A9AC-EA268EBF6A18}" presName="bentUpArrow1" presStyleLbl="alignImgPlace1" presStyleIdx="1" presStyleCnt="2" custLinFactNeighborX="-24582" custLinFactNeighborY="9795"/>
      <dgm:spPr/>
    </dgm:pt>
    <dgm:pt modelId="{5F0D4F89-0782-4AAB-A1C6-ADE2D4F1DB95}" type="pres">
      <dgm:prSet presAssocID="{1379EA84-DCD6-4167-A9AC-EA268EBF6A18}" presName="ParentText" presStyleLbl="node1" presStyleIdx="1" presStyleCnt="3" custLinFactNeighborX="-46548" custLinFactNeighborY="-1187">
        <dgm:presLayoutVars>
          <dgm:chMax val="1"/>
          <dgm:chPref val="1"/>
          <dgm:bulletEnabled val="1"/>
        </dgm:presLayoutVars>
      </dgm:prSet>
      <dgm:spPr/>
    </dgm:pt>
    <dgm:pt modelId="{3E3D408C-2A4D-494F-9834-3FD1C44BA44D}" type="pres">
      <dgm:prSet presAssocID="{1379EA84-DCD6-4167-A9AC-EA268EBF6A18}" presName="ChildText" presStyleLbl="revTx" presStyleIdx="1" presStyleCnt="3" custScaleX="280836" custLinFactNeighborX="56943" custLinFactNeighborY="-17306">
        <dgm:presLayoutVars>
          <dgm:chMax val="0"/>
          <dgm:chPref val="0"/>
          <dgm:bulletEnabled val="1"/>
        </dgm:presLayoutVars>
      </dgm:prSet>
      <dgm:spPr/>
    </dgm:pt>
    <dgm:pt modelId="{413B81BF-138A-4FEE-B2B1-BE02B007FB78}" type="pres">
      <dgm:prSet presAssocID="{3AEF5441-6E9D-4675-BFC8-F037DAC7880C}" presName="sibTrans" presStyleCnt="0"/>
      <dgm:spPr/>
    </dgm:pt>
    <dgm:pt modelId="{28A25B72-BAC4-4492-84F5-45FFB3D310D6}" type="pres">
      <dgm:prSet presAssocID="{95B584B3-1958-4DF4-B1A9-D441F2FA50E5}" presName="composite" presStyleCnt="0"/>
      <dgm:spPr/>
    </dgm:pt>
    <dgm:pt modelId="{3F646CE3-3C6E-49E5-9A21-D1686B8D3E8C}" type="pres">
      <dgm:prSet presAssocID="{95B584B3-1958-4DF4-B1A9-D441F2FA50E5}" presName="ParentText" presStyleLbl="node1" presStyleIdx="2" presStyleCnt="3" custLinFactNeighborX="-82290" custLinFactNeighborY="8312">
        <dgm:presLayoutVars>
          <dgm:chMax val="1"/>
          <dgm:chPref val="1"/>
          <dgm:bulletEnabled val="1"/>
        </dgm:presLayoutVars>
      </dgm:prSet>
      <dgm:spPr/>
    </dgm:pt>
    <dgm:pt modelId="{8FFB657E-60D4-4473-8E5B-30E81654F1A6}" type="pres">
      <dgm:prSet presAssocID="{95B584B3-1958-4DF4-B1A9-D441F2FA50E5}" presName="FinalChildText" presStyleLbl="revTx" presStyleIdx="2" presStyleCnt="3" custScaleX="281105" custScaleY="192693" custLinFactNeighborX="12635" custLinFactNeighborY="24537">
        <dgm:presLayoutVars>
          <dgm:chMax val="0"/>
          <dgm:chPref val="0"/>
          <dgm:bulletEnabled val="1"/>
        </dgm:presLayoutVars>
      </dgm:prSet>
      <dgm:spPr/>
    </dgm:pt>
  </dgm:ptLst>
  <dgm:cxnLst>
    <dgm:cxn modelId="{4E6FD802-10D2-481D-A0EA-3CD553993DB6}" srcId="{95B584B3-1958-4DF4-B1A9-D441F2FA50E5}" destId="{01582577-5902-42E3-A7D7-51F3105DC2B1}" srcOrd="2" destOrd="0" parTransId="{4174468D-3958-493D-A32F-EC8D05FF658A}" sibTransId="{88A454FE-B5A7-44F0-A2FD-824DA9C984EA}"/>
    <dgm:cxn modelId="{6D876506-98F7-4F4F-9CA1-524717E91B30}" type="presOf" srcId="{7CD72860-326D-4A7A-B06C-8E6C4D02FC69}" destId="{8FFB657E-60D4-4473-8E5B-30E81654F1A6}" srcOrd="0" destOrd="4" presId="urn:microsoft.com/office/officeart/2005/8/layout/StepDownProcess"/>
    <dgm:cxn modelId="{1816CB06-E498-45E3-9554-D2CE03B4EC14}" srcId="{50FD4FC8-6E18-4243-BAB1-E477813450C2}" destId="{72D36475-3D8F-4524-A757-1420E5432DD8}" srcOrd="0" destOrd="0" parTransId="{F7E21438-6435-4953-AA98-33342BE5A8D2}" sibTransId="{57D65987-91BA-4F93-9A4B-A6E3B734C8BF}"/>
    <dgm:cxn modelId="{3BE5F61B-D257-40D1-A811-7FC2CD6D5553}" type="presOf" srcId="{879DC014-6233-4625-8D91-A3BDD21F6A60}" destId="{3E3D408C-2A4D-494F-9834-3FD1C44BA44D}" srcOrd="0" destOrd="0" presId="urn:microsoft.com/office/officeart/2005/8/layout/StepDownProcess"/>
    <dgm:cxn modelId="{1DD3501D-E59D-48A6-9633-E1F2D67527AF}" srcId="{95B584B3-1958-4DF4-B1A9-D441F2FA50E5}" destId="{34822377-2D68-4648-8528-AE788041B777}" srcOrd="5" destOrd="0" parTransId="{4B04C4CD-3CDF-466C-80C3-0204FB3226AC}" sibTransId="{2CED8615-7EC5-4BD2-916C-916BB58D8E6E}"/>
    <dgm:cxn modelId="{8C2D652A-46AA-4182-8189-C6D226A78C20}" type="presOf" srcId="{6EB03AC0-535B-4C63-8A54-F5D630BDCE43}" destId="{3E3D408C-2A4D-494F-9834-3FD1C44BA44D}" srcOrd="0" destOrd="1" presId="urn:microsoft.com/office/officeart/2005/8/layout/StepDownProcess"/>
    <dgm:cxn modelId="{3489EF38-193B-48AF-96DF-90A01EFE4059}" type="presOf" srcId="{01582577-5902-42E3-A7D7-51F3105DC2B1}" destId="{8FFB657E-60D4-4473-8E5B-30E81654F1A6}" srcOrd="0" destOrd="2" presId="urn:microsoft.com/office/officeart/2005/8/layout/StepDownProcess"/>
    <dgm:cxn modelId="{44F84B3A-A5EE-4B05-9BD0-464D148087AA}" srcId="{50FD4FC8-6E18-4243-BAB1-E477813450C2}" destId="{95B584B3-1958-4DF4-B1A9-D441F2FA50E5}" srcOrd="2" destOrd="0" parTransId="{CE8A53E2-63E6-46CE-9ADC-9A3F693C7EE9}" sibTransId="{815D7A90-8998-41E0-8D18-6B13E2FCE7B2}"/>
    <dgm:cxn modelId="{B9AA773B-7B24-48EF-BF87-28665E7494AF}" type="presOf" srcId="{E6D53BE5-0ABE-438E-AD53-4E9933FCA8C0}" destId="{3E3D408C-2A4D-494F-9834-3FD1C44BA44D}" srcOrd="0" destOrd="2" presId="urn:microsoft.com/office/officeart/2005/8/layout/StepDownProcess"/>
    <dgm:cxn modelId="{102F0C40-A057-4443-A5DB-18F792D2B198}" type="presOf" srcId="{016E0C7A-301A-4D89-A49F-1E2FE39C29E3}" destId="{8FFB657E-60D4-4473-8E5B-30E81654F1A6}" srcOrd="0" destOrd="0" presId="urn:microsoft.com/office/officeart/2005/8/layout/StepDownProcess"/>
    <dgm:cxn modelId="{44AAB95F-0941-4A5C-B1D2-6B1653BC7E5D}" type="presOf" srcId="{1379EA84-DCD6-4167-A9AC-EA268EBF6A18}" destId="{5F0D4F89-0782-4AAB-A1C6-ADE2D4F1DB95}" srcOrd="0" destOrd="0" presId="urn:microsoft.com/office/officeart/2005/8/layout/StepDownProcess"/>
    <dgm:cxn modelId="{482BC844-8844-455C-8948-97B8EAF593CE}" srcId="{50FD4FC8-6E18-4243-BAB1-E477813450C2}" destId="{1379EA84-DCD6-4167-A9AC-EA268EBF6A18}" srcOrd="1" destOrd="0" parTransId="{CAC11E12-C92A-4ED6-9FE6-F5463CAC9EA8}" sibTransId="{3AEF5441-6E9D-4675-BFC8-F037DAC7880C}"/>
    <dgm:cxn modelId="{C939DA53-8264-490F-8F83-CCDDE7871B25}" srcId="{72D36475-3D8F-4524-A757-1420E5432DD8}" destId="{433A4B00-261E-41F5-BDB0-48867211243B}" srcOrd="0" destOrd="0" parTransId="{0E312FCF-8CB3-4452-AD00-B9256F3E6F27}" sibTransId="{6BB53D56-80C1-4636-932C-2128B81EC597}"/>
    <dgm:cxn modelId="{DB0B9058-2785-419B-A08D-53CF94EACF68}" srcId="{1379EA84-DCD6-4167-A9AC-EA268EBF6A18}" destId="{6EB03AC0-535B-4C63-8A54-F5D630BDCE43}" srcOrd="1" destOrd="0" parTransId="{495CB607-E572-4F29-AAE1-DF20A979B506}" sibTransId="{42134924-0D95-469F-82FE-A03912C54C1A}"/>
    <dgm:cxn modelId="{5929937B-0568-4CAD-B92E-FC69F4C56E8A}" srcId="{95B584B3-1958-4DF4-B1A9-D441F2FA50E5}" destId="{56C6CAF0-A97B-4899-9D5A-9ABB5FC3AC0E}" srcOrd="1" destOrd="0" parTransId="{69A64FB0-B6C4-452D-995B-15D56A99C155}" sibTransId="{373674C8-AA10-47E4-86E0-3385687DBA16}"/>
    <dgm:cxn modelId="{276A9C82-B007-48B1-A65E-9CA796D879F0}" type="presOf" srcId="{433A4B00-261E-41F5-BDB0-48867211243B}" destId="{137796F3-C2E2-4307-97D9-E0118F26A296}" srcOrd="0" destOrd="0" presId="urn:microsoft.com/office/officeart/2005/8/layout/StepDownProcess"/>
    <dgm:cxn modelId="{09E56387-381F-4F06-B7B5-0CEB6106A2BD}" srcId="{95B584B3-1958-4DF4-B1A9-D441F2FA50E5}" destId="{7B54E8D4-A898-4739-8C3E-86583740AF5C}" srcOrd="3" destOrd="0" parTransId="{AD3C0835-C9B2-4496-9789-2E7A46394DD3}" sibTransId="{899B6461-66A1-4D9D-BEFE-D3808AE6C344}"/>
    <dgm:cxn modelId="{CC5EB993-65E5-4761-8F61-42DDDD19B094}" srcId="{95B584B3-1958-4DF4-B1A9-D441F2FA50E5}" destId="{7CD72860-326D-4A7A-B06C-8E6C4D02FC69}" srcOrd="4" destOrd="0" parTransId="{F75835FE-5E51-406F-A5CF-7A41B593FB08}" sibTransId="{5D18A40E-D2E5-43E5-BCFE-A8A5388EDE31}"/>
    <dgm:cxn modelId="{C66E62A1-6656-49FD-964A-6F600BAA0011}" srcId="{1379EA84-DCD6-4167-A9AC-EA268EBF6A18}" destId="{879DC014-6233-4625-8D91-A3BDD21F6A60}" srcOrd="0" destOrd="0" parTransId="{F10556F1-A552-4954-8FAD-B0640627CC86}" sibTransId="{1570E6A5-E9D6-4963-97E9-A83CBBA2A97C}"/>
    <dgm:cxn modelId="{5F1DB0A1-EF4C-4780-90E6-59C5EDE27249}" type="presOf" srcId="{030ED8DB-E401-4A1C-A3D7-01B9CBCF39F3}" destId="{3E3D408C-2A4D-494F-9834-3FD1C44BA44D}" srcOrd="0" destOrd="3" presId="urn:microsoft.com/office/officeart/2005/8/layout/StepDownProcess"/>
    <dgm:cxn modelId="{F0786DA3-04D0-40E0-BE26-D3DFA5DB9236}" srcId="{1379EA84-DCD6-4167-A9AC-EA268EBF6A18}" destId="{030ED8DB-E401-4A1C-A3D7-01B9CBCF39F3}" srcOrd="3" destOrd="0" parTransId="{83302C73-02A7-4818-8728-F59E4548BBF9}" sibTransId="{AAB30B45-ADCC-43ED-B876-8422817D9188}"/>
    <dgm:cxn modelId="{2C0672AA-727A-4FEC-9716-2D79ABFACF15}" type="presOf" srcId="{56C6CAF0-A97B-4899-9D5A-9ABB5FC3AC0E}" destId="{8FFB657E-60D4-4473-8E5B-30E81654F1A6}" srcOrd="0" destOrd="1" presId="urn:microsoft.com/office/officeart/2005/8/layout/StepDownProcess"/>
    <dgm:cxn modelId="{A2AF33C8-F825-4C5F-9F50-2CFACB5A99C1}" srcId="{95B584B3-1958-4DF4-B1A9-D441F2FA50E5}" destId="{016E0C7A-301A-4D89-A49F-1E2FE39C29E3}" srcOrd="0" destOrd="0" parTransId="{3619D4C6-6388-44E7-B9EF-AFDF29E79F75}" sibTransId="{FF1025E9-D98D-49DF-A7F0-75C91C9B9E37}"/>
    <dgm:cxn modelId="{BD5FF4C9-C285-4B9F-BF93-1FCB7242EF28}" type="presOf" srcId="{72D36475-3D8F-4524-A757-1420E5432DD8}" destId="{F08753DF-06EA-4E9F-A48F-AA5FE8C4C291}" srcOrd="0" destOrd="0" presId="urn:microsoft.com/office/officeart/2005/8/layout/StepDownProcess"/>
    <dgm:cxn modelId="{460FC5CD-D9FA-4513-AC96-45A2C45569FE}" type="presOf" srcId="{50FD4FC8-6E18-4243-BAB1-E477813450C2}" destId="{D55687CF-176F-42F2-87B3-F8C983F50EB8}" srcOrd="0" destOrd="0" presId="urn:microsoft.com/office/officeart/2005/8/layout/StepDownProcess"/>
    <dgm:cxn modelId="{1F5669CF-17E4-40F0-8034-2CEE2CCF67CF}" type="presOf" srcId="{7B54E8D4-A898-4739-8C3E-86583740AF5C}" destId="{8FFB657E-60D4-4473-8E5B-30E81654F1A6}" srcOrd="0" destOrd="3" presId="urn:microsoft.com/office/officeart/2005/8/layout/StepDownProcess"/>
    <dgm:cxn modelId="{206802DC-29C8-41B5-BADB-DA01409C27A8}" srcId="{1379EA84-DCD6-4167-A9AC-EA268EBF6A18}" destId="{E6D53BE5-0ABE-438E-AD53-4E9933FCA8C0}" srcOrd="2" destOrd="0" parTransId="{6BFCBE5C-6D92-46BE-B034-2BF32B4A6221}" sibTransId="{99100DF0-64F1-43F7-A648-F8830B9BBFF1}"/>
    <dgm:cxn modelId="{5F855EDC-047B-44DE-A2AC-6D6EDCB8DA09}" type="presOf" srcId="{95B584B3-1958-4DF4-B1A9-D441F2FA50E5}" destId="{3F646CE3-3C6E-49E5-9A21-D1686B8D3E8C}" srcOrd="0" destOrd="0" presId="urn:microsoft.com/office/officeart/2005/8/layout/StepDownProcess"/>
    <dgm:cxn modelId="{25A3DCEF-A69C-4FA8-A702-D0691A695154}" type="presOf" srcId="{34822377-2D68-4648-8528-AE788041B777}" destId="{8FFB657E-60D4-4473-8E5B-30E81654F1A6}" srcOrd="0" destOrd="5" presId="urn:microsoft.com/office/officeart/2005/8/layout/StepDownProcess"/>
    <dgm:cxn modelId="{65126DF9-2B35-4D1C-B532-1CAD1A728EC8}" type="presParOf" srcId="{D55687CF-176F-42F2-87B3-F8C983F50EB8}" destId="{D2D54C8F-9419-46E2-9C68-CE344EF7BBF9}" srcOrd="0" destOrd="0" presId="urn:microsoft.com/office/officeart/2005/8/layout/StepDownProcess"/>
    <dgm:cxn modelId="{2487DF53-FF97-48A2-8EAD-B8E218D854C1}" type="presParOf" srcId="{D2D54C8F-9419-46E2-9C68-CE344EF7BBF9}" destId="{EF41A8DE-22CA-43F1-80A4-7A6959566ADD}" srcOrd="0" destOrd="0" presId="urn:microsoft.com/office/officeart/2005/8/layout/StepDownProcess"/>
    <dgm:cxn modelId="{9581BEBB-74A7-4A2D-966F-DF9850EDE7F2}" type="presParOf" srcId="{D2D54C8F-9419-46E2-9C68-CE344EF7BBF9}" destId="{F08753DF-06EA-4E9F-A48F-AA5FE8C4C291}" srcOrd="1" destOrd="0" presId="urn:microsoft.com/office/officeart/2005/8/layout/StepDownProcess"/>
    <dgm:cxn modelId="{8655E9E1-E575-4A89-A427-2F5604C349B2}" type="presParOf" srcId="{D2D54C8F-9419-46E2-9C68-CE344EF7BBF9}" destId="{137796F3-C2E2-4307-97D9-E0118F26A296}" srcOrd="2" destOrd="0" presId="urn:microsoft.com/office/officeart/2005/8/layout/StepDownProcess"/>
    <dgm:cxn modelId="{B36A489B-90E1-4CB6-8888-92EBC72EF510}" type="presParOf" srcId="{D55687CF-176F-42F2-87B3-F8C983F50EB8}" destId="{6E4021ED-D3D9-4106-A34C-CC83B3EF1CC1}" srcOrd="1" destOrd="0" presId="urn:microsoft.com/office/officeart/2005/8/layout/StepDownProcess"/>
    <dgm:cxn modelId="{954AEADF-BEFE-47F5-B3AF-129537A752E4}" type="presParOf" srcId="{D55687CF-176F-42F2-87B3-F8C983F50EB8}" destId="{60E8554E-F337-4484-ADAF-1CAF1BC5D9AA}" srcOrd="2" destOrd="0" presId="urn:microsoft.com/office/officeart/2005/8/layout/StepDownProcess"/>
    <dgm:cxn modelId="{04AD10C6-6372-42CC-8C46-20481075E612}" type="presParOf" srcId="{60E8554E-F337-4484-ADAF-1CAF1BC5D9AA}" destId="{EEDEFB1D-C293-4CE9-A272-662336C97C81}" srcOrd="0" destOrd="0" presId="urn:microsoft.com/office/officeart/2005/8/layout/StepDownProcess"/>
    <dgm:cxn modelId="{E8205707-107E-4375-B9E8-2D039CDA0550}" type="presParOf" srcId="{60E8554E-F337-4484-ADAF-1CAF1BC5D9AA}" destId="{5F0D4F89-0782-4AAB-A1C6-ADE2D4F1DB95}" srcOrd="1" destOrd="0" presId="urn:microsoft.com/office/officeart/2005/8/layout/StepDownProcess"/>
    <dgm:cxn modelId="{0FC53639-4D4D-48C1-B4AE-50A86BD0D0D8}" type="presParOf" srcId="{60E8554E-F337-4484-ADAF-1CAF1BC5D9AA}" destId="{3E3D408C-2A4D-494F-9834-3FD1C44BA44D}" srcOrd="2" destOrd="0" presId="urn:microsoft.com/office/officeart/2005/8/layout/StepDownProcess"/>
    <dgm:cxn modelId="{DB062EE2-DC54-4ED1-8746-FC8D0A87ACBC}" type="presParOf" srcId="{D55687CF-176F-42F2-87B3-F8C983F50EB8}" destId="{413B81BF-138A-4FEE-B2B1-BE02B007FB78}" srcOrd="3" destOrd="0" presId="urn:microsoft.com/office/officeart/2005/8/layout/StepDownProcess"/>
    <dgm:cxn modelId="{EF439CA0-6375-4954-A9AA-E747A835D43E}" type="presParOf" srcId="{D55687CF-176F-42F2-87B3-F8C983F50EB8}" destId="{28A25B72-BAC4-4492-84F5-45FFB3D310D6}" srcOrd="4" destOrd="0" presId="urn:microsoft.com/office/officeart/2005/8/layout/StepDownProcess"/>
    <dgm:cxn modelId="{D3968C88-7C2E-4BA9-A484-D35780E9A68F}" type="presParOf" srcId="{28A25B72-BAC4-4492-84F5-45FFB3D310D6}" destId="{3F646CE3-3C6E-49E5-9A21-D1686B8D3E8C}" srcOrd="0" destOrd="0" presId="urn:microsoft.com/office/officeart/2005/8/layout/StepDownProcess"/>
    <dgm:cxn modelId="{52187749-31D2-46F8-B0DD-6FAF41947813}" type="presParOf" srcId="{28A25B72-BAC4-4492-84F5-45FFB3D310D6}" destId="{8FFB657E-60D4-4473-8E5B-30E81654F1A6}"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1A8DE-22CA-43F1-80A4-7A6959566ADD}">
      <dsp:nvSpPr>
        <dsp:cNvPr id="0" name=""/>
        <dsp:cNvSpPr/>
      </dsp:nvSpPr>
      <dsp:spPr>
        <a:xfrm rot="5400000">
          <a:off x="632362" y="1446913"/>
          <a:ext cx="1234867" cy="1405853"/>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8753DF-06EA-4E9F-A48F-AA5FE8C4C291}">
      <dsp:nvSpPr>
        <dsp:cNvPr id="0" name=""/>
        <dsp:cNvSpPr/>
      </dsp:nvSpPr>
      <dsp:spPr>
        <a:xfrm>
          <a:off x="305197" y="78037"/>
          <a:ext cx="2078790" cy="145508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t>Scope identification </a:t>
          </a:r>
        </a:p>
      </dsp:txBody>
      <dsp:txXfrm>
        <a:off x="376241" y="149081"/>
        <a:ext cx="1936702" cy="1312997"/>
      </dsp:txXfrm>
    </dsp:sp>
    <dsp:sp modelId="{137796F3-C2E2-4307-97D9-E0118F26A296}">
      <dsp:nvSpPr>
        <dsp:cNvPr id="0" name=""/>
        <dsp:cNvSpPr/>
      </dsp:nvSpPr>
      <dsp:spPr>
        <a:xfrm>
          <a:off x="2351104" y="216813"/>
          <a:ext cx="6277618" cy="11760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What, when and how things should be done </a:t>
          </a:r>
        </a:p>
      </dsp:txBody>
      <dsp:txXfrm>
        <a:off x="2351104" y="216813"/>
        <a:ext cx="6277618" cy="1176064"/>
      </dsp:txXfrm>
    </dsp:sp>
    <dsp:sp modelId="{EEDEFB1D-C293-4CE9-A272-662336C97C81}">
      <dsp:nvSpPr>
        <dsp:cNvPr id="0" name=""/>
        <dsp:cNvSpPr/>
      </dsp:nvSpPr>
      <dsp:spPr>
        <a:xfrm rot="5400000">
          <a:off x="2995970" y="3202409"/>
          <a:ext cx="1234867" cy="1405853"/>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0D4F89-0782-4AAB-A1C6-ADE2D4F1DB95}">
      <dsp:nvSpPr>
        <dsp:cNvPr id="0" name=""/>
        <dsp:cNvSpPr/>
      </dsp:nvSpPr>
      <dsp:spPr>
        <a:xfrm>
          <a:off x="2046757" y="1695307"/>
          <a:ext cx="2078790" cy="145508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t>Data collection </a:t>
          </a:r>
        </a:p>
      </dsp:txBody>
      <dsp:txXfrm>
        <a:off x="2117801" y="1766351"/>
        <a:ext cx="1936702" cy="1312997"/>
      </dsp:txXfrm>
    </dsp:sp>
    <dsp:sp modelId="{3E3D408C-2A4D-494F-9834-3FD1C44BA44D}">
      <dsp:nvSpPr>
        <dsp:cNvPr id="0" name=""/>
        <dsp:cNvSpPr/>
      </dsp:nvSpPr>
      <dsp:spPr>
        <a:xfrm>
          <a:off x="4587069" y="1647824"/>
          <a:ext cx="4245998" cy="11760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meeting ,interview</a:t>
          </a:r>
        </a:p>
        <a:p>
          <a:pPr marL="228600" lvl="1" indent="-228600" algn="l" defTabSz="1066800">
            <a:lnSpc>
              <a:spcPct val="90000"/>
            </a:lnSpc>
            <a:spcBef>
              <a:spcPct val="0"/>
            </a:spcBef>
            <a:spcAft>
              <a:spcPct val="15000"/>
            </a:spcAft>
            <a:buChar char="•"/>
          </a:pPr>
          <a:r>
            <a:rPr lang="en-US" sz="2400" b="1" kern="1200" dirty="0"/>
            <a:t> observations. </a:t>
          </a:r>
        </a:p>
        <a:p>
          <a:pPr marL="228600" lvl="1" indent="-228600" algn="l" defTabSz="1066800">
            <a:lnSpc>
              <a:spcPct val="90000"/>
            </a:lnSpc>
            <a:spcBef>
              <a:spcPct val="0"/>
            </a:spcBef>
            <a:spcAft>
              <a:spcPct val="15000"/>
            </a:spcAft>
            <a:buChar char="•"/>
          </a:pPr>
          <a:r>
            <a:rPr lang="en-US" sz="2400" b="1" kern="1200" dirty="0"/>
            <a:t>Design a questionnaire  </a:t>
          </a:r>
        </a:p>
        <a:p>
          <a:pPr marL="114300" lvl="1" indent="-114300" algn="l" defTabSz="666750">
            <a:lnSpc>
              <a:spcPct val="90000"/>
            </a:lnSpc>
            <a:spcBef>
              <a:spcPct val="0"/>
            </a:spcBef>
            <a:spcAft>
              <a:spcPct val="15000"/>
            </a:spcAft>
            <a:buChar char="•"/>
          </a:pPr>
          <a:endParaRPr lang="en-US" sz="1500" kern="1200" dirty="0"/>
        </a:p>
      </dsp:txBody>
      <dsp:txXfrm>
        <a:off x="4587069" y="1647824"/>
        <a:ext cx="4245998" cy="1176064"/>
      </dsp:txXfrm>
    </dsp:sp>
    <dsp:sp modelId="{3F646CE3-3C6E-49E5-9A21-D1686B8D3E8C}">
      <dsp:nvSpPr>
        <dsp:cNvPr id="0" name=""/>
        <dsp:cNvSpPr/>
      </dsp:nvSpPr>
      <dsp:spPr>
        <a:xfrm>
          <a:off x="4317012" y="3874356"/>
          <a:ext cx="2078790" cy="145508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i="0" kern="1200" dirty="0"/>
            <a:t>Design a new solid waste system</a:t>
          </a:r>
          <a:endParaRPr lang="en-US" sz="2300" b="1" kern="1200" dirty="0"/>
        </a:p>
      </dsp:txBody>
      <dsp:txXfrm>
        <a:off x="4388056" y="3945400"/>
        <a:ext cx="1936702" cy="1312997"/>
      </dsp:txXfrm>
    </dsp:sp>
    <dsp:sp modelId="{8FFB657E-60D4-4473-8E5B-30E81654F1A6}">
      <dsp:nvSpPr>
        <dsp:cNvPr id="0" name=""/>
        <dsp:cNvSpPr/>
      </dsp:nvSpPr>
      <dsp:spPr>
        <a:xfrm>
          <a:off x="6738500" y="3425157"/>
          <a:ext cx="4250065" cy="2266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a:t>Calculations</a:t>
          </a:r>
        </a:p>
        <a:p>
          <a:pPr marL="228600" lvl="1" indent="-228600" algn="l" defTabSz="1066800">
            <a:lnSpc>
              <a:spcPct val="90000"/>
            </a:lnSpc>
            <a:spcBef>
              <a:spcPct val="0"/>
            </a:spcBef>
            <a:spcAft>
              <a:spcPct val="15000"/>
            </a:spcAft>
            <a:buChar char="•"/>
          </a:pPr>
          <a:r>
            <a:rPr lang="en-US" sz="2400" b="1" i="0" kern="1200" dirty="0"/>
            <a:t>GIS program </a:t>
          </a:r>
          <a:endParaRPr lang="en-US" sz="2400" b="1" kern="1200" dirty="0"/>
        </a:p>
        <a:p>
          <a:pPr marL="228600" lvl="1" indent="-228600" algn="l" defTabSz="1066800">
            <a:lnSpc>
              <a:spcPct val="90000"/>
            </a:lnSpc>
            <a:spcBef>
              <a:spcPct val="0"/>
            </a:spcBef>
            <a:spcAft>
              <a:spcPct val="15000"/>
            </a:spcAft>
            <a:buChar char="•"/>
          </a:pPr>
          <a:r>
            <a:rPr lang="en-US" sz="2400" b="1" i="0" kern="1200" dirty="0"/>
            <a:t>Design a job description </a:t>
          </a:r>
          <a:endParaRPr lang="en-US" sz="2400" b="1" kern="1200" dirty="0"/>
        </a:p>
        <a:p>
          <a:pPr marL="228600" lvl="1" indent="-228600" algn="l" defTabSz="1066800">
            <a:lnSpc>
              <a:spcPct val="90000"/>
            </a:lnSpc>
            <a:spcBef>
              <a:spcPct val="0"/>
            </a:spcBef>
            <a:spcAft>
              <a:spcPct val="15000"/>
            </a:spcAft>
            <a:buChar char="•"/>
          </a:pPr>
          <a:r>
            <a:rPr lang="en-US" sz="2400" b="1" i="0" kern="1200" dirty="0"/>
            <a:t>Design an operating costs and Tariff system</a:t>
          </a:r>
          <a:endParaRPr lang="en-US" sz="2400" b="1" kern="1200" dirty="0"/>
        </a:p>
        <a:p>
          <a:pPr marL="171450" lvl="1" indent="-171450" algn="l" defTabSz="844550">
            <a:lnSpc>
              <a:spcPct val="90000"/>
            </a:lnSpc>
            <a:spcBef>
              <a:spcPct val="0"/>
            </a:spcBef>
            <a:spcAft>
              <a:spcPct val="15000"/>
            </a:spcAft>
            <a:buChar char="•"/>
          </a:pPr>
          <a:endParaRPr lang="en-US" sz="1900" kern="1200" dirty="0"/>
        </a:p>
        <a:p>
          <a:pPr marL="171450" lvl="1" indent="-171450" algn="l" defTabSz="844550">
            <a:lnSpc>
              <a:spcPct val="90000"/>
            </a:lnSpc>
            <a:spcBef>
              <a:spcPct val="0"/>
            </a:spcBef>
            <a:spcAft>
              <a:spcPct val="15000"/>
            </a:spcAft>
            <a:buChar char="•"/>
          </a:pPr>
          <a:endParaRPr lang="en-US" sz="1900" kern="1200" dirty="0"/>
        </a:p>
      </dsp:txBody>
      <dsp:txXfrm>
        <a:off x="6738500" y="3425157"/>
        <a:ext cx="4250065" cy="226619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AA222C-8779-4AA9-924D-4C2AACAA49AE}" type="datetimeFigureOut">
              <a:rPr lang="en-US" smtClean="0"/>
              <a:pPr/>
              <a:t>2/16/2020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8918E4-0F39-4B83-97DF-39E27A70301F}" type="slidenum">
              <a:rPr lang="en-US" smtClean="0"/>
              <a:pPr/>
              <a:t>‹#›</a:t>
            </a:fld>
            <a:endParaRPr lang="en-US"/>
          </a:p>
        </p:txBody>
      </p:sp>
    </p:spTree>
    <p:extLst>
      <p:ext uri="{BB962C8B-B14F-4D97-AF65-F5344CB8AC3E}">
        <p14:creationId xmlns:p14="http://schemas.microsoft.com/office/powerpoint/2010/main" val="2354181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C8918E4-0F39-4B83-97DF-39E27A70301F}" type="slidenum">
              <a:rPr lang="en-US" smtClean="0"/>
              <a:pPr/>
              <a:t>1</a:t>
            </a:fld>
            <a:endParaRPr lang="en-US"/>
          </a:p>
        </p:txBody>
      </p:sp>
    </p:spTree>
    <p:extLst>
      <p:ext uri="{BB962C8B-B14F-4D97-AF65-F5344CB8AC3E}">
        <p14:creationId xmlns:p14="http://schemas.microsoft.com/office/powerpoint/2010/main" val="2210140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C8918E4-0F39-4B83-97DF-39E27A70301F}" type="slidenum">
              <a:rPr lang="en-US" smtClean="0"/>
              <a:pPr/>
              <a:t>2</a:t>
            </a:fld>
            <a:endParaRPr lang="en-US"/>
          </a:p>
        </p:txBody>
      </p:sp>
    </p:spTree>
    <p:extLst>
      <p:ext uri="{BB962C8B-B14F-4D97-AF65-F5344CB8AC3E}">
        <p14:creationId xmlns:p14="http://schemas.microsoft.com/office/powerpoint/2010/main" val="2704580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b="1" i="1" kern="1200" dirty="0">
                <a:solidFill>
                  <a:schemeClr val="tx1"/>
                </a:solidFill>
                <a:effectLst/>
                <a:latin typeface="+mn-lt"/>
                <a:ea typeface="+mn-ea"/>
                <a:cs typeface="+mn-cs"/>
              </a:rPr>
              <a:t>Hauled container system (HCS)</a:t>
            </a:r>
          </a:p>
          <a:p>
            <a:r>
              <a:rPr lang="en-US" sz="1200" kern="1200" dirty="0">
                <a:solidFill>
                  <a:schemeClr val="tx1"/>
                </a:solidFill>
                <a:effectLst/>
                <a:latin typeface="+mn-lt"/>
                <a:ea typeface="+mn-ea"/>
                <a:cs typeface="+mn-cs"/>
              </a:rPr>
              <a:t>Collection systems in which the containers used for the storage of wastes are hauled to the processing, transfer or disposal site, emptied and returned to either their original location or some other location are defined as hauled container systems.</a:t>
            </a:r>
          </a:p>
          <a:p>
            <a:r>
              <a:rPr lang="en-US" sz="1200" kern="1200" dirty="0">
                <a:solidFill>
                  <a:schemeClr val="tx1"/>
                </a:solidFill>
                <a:effectLst/>
                <a:latin typeface="+mn-lt"/>
                <a:ea typeface="+mn-ea"/>
                <a:cs typeface="+mn-cs"/>
              </a:rPr>
              <a:t> </a:t>
            </a:r>
          </a:p>
          <a:p>
            <a:pPr lvl="0"/>
            <a:r>
              <a:rPr lang="en-US" sz="1200" b="1" i="1" kern="1200" dirty="0">
                <a:solidFill>
                  <a:schemeClr val="tx1"/>
                </a:solidFill>
                <a:effectLst/>
                <a:latin typeface="+mn-lt"/>
                <a:ea typeface="+mn-ea"/>
                <a:cs typeface="+mn-cs"/>
              </a:rPr>
              <a:t>Stationary container system (SCS)</a:t>
            </a:r>
          </a:p>
          <a:p>
            <a:r>
              <a:rPr lang="en-US" sz="1200" kern="1200" dirty="0">
                <a:solidFill>
                  <a:schemeClr val="tx1"/>
                </a:solidFill>
                <a:effectLst/>
                <a:latin typeface="+mn-lt"/>
                <a:ea typeface="+mn-ea"/>
                <a:cs typeface="+mn-cs"/>
              </a:rPr>
              <a:t>Container systems in which the containers used for the storage of wastes remain at the point of waste generation, except when moved for collection are defined as stationary container system.</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So, Stationary container system (SCS) is the collection system used in </a:t>
            </a:r>
            <a:r>
              <a:rPr lang="en-US" sz="1200" kern="1200" dirty="0" err="1">
                <a:solidFill>
                  <a:schemeClr val="tx1"/>
                </a:solidFill>
                <a:effectLst/>
                <a:latin typeface="+mn-lt"/>
                <a:ea typeface="+mn-ea"/>
                <a:cs typeface="+mn-cs"/>
              </a:rPr>
              <a:t>Deir</a:t>
            </a:r>
            <a:r>
              <a:rPr lang="en-US" sz="1200" kern="1200" dirty="0">
                <a:solidFill>
                  <a:schemeClr val="tx1"/>
                </a:solidFill>
                <a:effectLst/>
                <a:latin typeface="+mn-lt"/>
                <a:ea typeface="+mn-ea"/>
                <a:cs typeface="+mn-cs"/>
              </a:rPr>
              <a:t> Al-</a:t>
            </a:r>
            <a:r>
              <a:rPr lang="en-US" sz="1200" kern="1200" dirty="0" err="1">
                <a:solidFill>
                  <a:schemeClr val="tx1"/>
                </a:solidFill>
                <a:effectLst/>
                <a:latin typeface="+mn-lt"/>
                <a:ea typeface="+mn-ea"/>
                <a:cs typeface="+mn-cs"/>
              </a:rPr>
              <a:t>Ghusun</a:t>
            </a:r>
            <a:r>
              <a:rPr lang="en-US" sz="1200" kern="1200" dirty="0">
                <a:solidFill>
                  <a:schemeClr val="tx1"/>
                </a:solidFill>
                <a:effectLst/>
                <a:latin typeface="+mn-lt"/>
                <a:ea typeface="+mn-ea"/>
                <a:cs typeface="+mn-cs"/>
              </a:rPr>
              <a:t> town, which means trips to the disposal site, transfer station are made after the contents of number of containers have been collected and compacted and the collection vehicle is full. This system is used for the collection of all types of wastes</a:t>
            </a:r>
          </a:p>
          <a:p>
            <a:endParaRPr lang="en-US" dirty="0"/>
          </a:p>
        </p:txBody>
      </p:sp>
      <p:sp>
        <p:nvSpPr>
          <p:cNvPr id="4" name="Slide Number Placeholder 3"/>
          <p:cNvSpPr>
            <a:spLocks noGrp="1"/>
          </p:cNvSpPr>
          <p:nvPr>
            <p:ph type="sldNum" sz="quarter" idx="10"/>
          </p:nvPr>
        </p:nvSpPr>
        <p:spPr/>
        <p:txBody>
          <a:bodyPr/>
          <a:lstStyle/>
          <a:p>
            <a:fld id="{1C8918E4-0F39-4B83-97DF-39E27A70301F}" type="slidenum">
              <a:rPr lang="en-US" smtClean="0"/>
              <a:pPr/>
              <a:t>7</a:t>
            </a:fld>
            <a:endParaRPr lang="en-US"/>
          </a:p>
        </p:txBody>
      </p:sp>
    </p:spTree>
    <p:extLst>
      <p:ext uri="{BB962C8B-B14F-4D97-AF65-F5344CB8AC3E}">
        <p14:creationId xmlns:p14="http://schemas.microsoft.com/office/powerpoint/2010/main" val="3783379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kern="1200" dirty="0">
                <a:solidFill>
                  <a:schemeClr val="tx1"/>
                </a:solidFill>
                <a:effectLst/>
                <a:latin typeface="+mn-lt"/>
                <a:ea typeface="+mn-ea"/>
                <a:cs typeface="+mn-cs"/>
              </a:rPr>
              <a:t>7-A key element of sustainability in any solid waste management system is the rapid supply of spare parts and access to maintenance facilities for the vehicles and other equipment being used.</a:t>
            </a:r>
          </a:p>
          <a:p>
            <a:endParaRPr lang="en-US" dirty="0"/>
          </a:p>
        </p:txBody>
      </p:sp>
      <p:sp>
        <p:nvSpPr>
          <p:cNvPr id="4" name="Slide Number Placeholder 3"/>
          <p:cNvSpPr>
            <a:spLocks noGrp="1"/>
          </p:cNvSpPr>
          <p:nvPr>
            <p:ph type="sldNum" sz="quarter" idx="10"/>
          </p:nvPr>
        </p:nvSpPr>
        <p:spPr/>
        <p:txBody>
          <a:bodyPr/>
          <a:lstStyle/>
          <a:p>
            <a:fld id="{1C8918E4-0F39-4B83-97DF-39E27A70301F}" type="slidenum">
              <a:rPr lang="en-US" smtClean="0"/>
              <a:pPr/>
              <a:t>8</a:t>
            </a:fld>
            <a:endParaRPr lang="en-US"/>
          </a:p>
        </p:txBody>
      </p:sp>
    </p:spTree>
    <p:extLst>
      <p:ext uri="{BB962C8B-B14F-4D97-AF65-F5344CB8AC3E}">
        <p14:creationId xmlns:p14="http://schemas.microsoft.com/office/powerpoint/2010/main" val="916866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were no statistically significant differences at the level of α = 0.05 significance among the average responses of the survey sample members on Citizens satisfaction and improvement of service level also, The readiness of citizens to participate in improving the level of sustainability (second assumption, third assumption)</a:t>
            </a:r>
            <a:endParaRPr lang="en-US" dirty="0"/>
          </a:p>
        </p:txBody>
      </p:sp>
      <p:sp>
        <p:nvSpPr>
          <p:cNvPr id="4" name="Slide Number Placeholder 3"/>
          <p:cNvSpPr>
            <a:spLocks noGrp="1"/>
          </p:cNvSpPr>
          <p:nvPr>
            <p:ph type="sldNum" sz="quarter" idx="10"/>
          </p:nvPr>
        </p:nvSpPr>
        <p:spPr/>
        <p:txBody>
          <a:bodyPr/>
          <a:lstStyle/>
          <a:p>
            <a:fld id="{1C8918E4-0F39-4B83-97DF-39E27A70301F}" type="slidenum">
              <a:rPr lang="en-US" smtClean="0"/>
              <a:pPr/>
              <a:t>47</a:t>
            </a:fld>
            <a:endParaRPr lang="en-US"/>
          </a:p>
        </p:txBody>
      </p:sp>
    </p:spTree>
    <p:extLst>
      <p:ext uri="{BB962C8B-B14F-4D97-AF65-F5344CB8AC3E}">
        <p14:creationId xmlns:p14="http://schemas.microsoft.com/office/powerpoint/2010/main" val="2234856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CD2AEC1-83C8-4700-9ECA-4C209B3D5F43}" type="datetime1">
              <a:rPr lang="en-US" smtClean="0"/>
              <a:pPr/>
              <a:t>2/16/2020</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46114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D28D1C1-897B-42AE-AAFE-2032EB81462C}" type="datetime1">
              <a:rPr lang="en-US" smtClean="0"/>
              <a:pPr/>
              <a:t>2/16/2020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395214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EC5316-C050-4E07-81B2-1AC97541B719}" type="datetime1">
              <a:rPr lang="en-US" smtClean="0"/>
              <a:pPr/>
              <a:t>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2850751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7187F9-961A-4F9D-A668-C2D3ED44E4D3}" type="datetime1">
              <a:rPr lang="en-US" smtClean="0"/>
              <a:pPr/>
              <a:t>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621346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5D0BB-D1F0-40B8-965E-320400DC4096}" type="datetime1">
              <a:rPr lang="en-US" smtClean="0"/>
              <a:pPr/>
              <a:t>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36511927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B2CE87-799E-4529-BA70-FCEDF80B7D65}" type="datetime1">
              <a:rPr lang="en-US" smtClean="0"/>
              <a:pPr/>
              <a:t>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558840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4E6BE57-E7EA-45AC-A96C-239403974767}" type="datetime1">
              <a:rPr lang="en-US" smtClean="0"/>
              <a:pPr/>
              <a:t>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3214888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0ED7AA-565F-4EC9-8EF8-FAC3E8C301BD}" type="datetime1">
              <a:rPr lang="en-US" smtClean="0"/>
              <a:pPr/>
              <a:t>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41408556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993931-DAA7-403B-AF7B-D0A4427432C9}" type="datetime1">
              <a:rPr lang="en-US" smtClean="0"/>
              <a:pPr/>
              <a:t>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3592546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bwMode="auto"/>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12FB99-1357-49F6-A9BA-94D14439CA00}" type="datetime1">
              <a:rPr lang="en-US" smtClean="0"/>
              <a:pPr/>
              <a:t>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012163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13A8162-13D5-4C2A-B384-F60224FD3C95}" type="datetime1">
              <a:rPr lang="en-US" smtClean="0"/>
              <a:pPr/>
              <a:t>2/16/2020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697375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E75B39-50D3-4B15-B842-6F25305FAEE3}" type="datetime1">
              <a:rPr lang="en-US" smtClean="0"/>
              <a:pPr/>
              <a:t>2/16/2020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4138949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77CD7B8-4EE6-4436-893B-6CAA24E018B6}" type="datetime1">
              <a:rPr lang="en-US" smtClean="0"/>
              <a:pPr/>
              <a:t>2/16/2020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267555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0CE1E41-AEFC-47F5-A27E-B2B756E98617}" type="datetime1">
              <a:rPr lang="en-US" smtClean="0"/>
              <a:pPr/>
              <a:t>2/16/2020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121326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672C8C-11A8-4AD4-85BC-67145F5EEECF}" type="datetime1">
              <a:rPr lang="en-US" smtClean="0"/>
              <a:pPr/>
              <a:t>2/16/2020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2240861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C49AF-CBEA-48A8-A28C-3D45121E17C3}" type="datetime1">
              <a:rPr lang="en-US" smtClean="0"/>
              <a:pPr/>
              <a:t>2/16/2020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4245209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BAB241-54D7-4D32-9864-3B43B8171834}" type="datetime1">
              <a:rPr lang="en-US" smtClean="0"/>
              <a:pPr/>
              <a:t>2/16/2020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3055328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41B89D7-15CE-40E3-84E4-4CBB624276C8}" type="datetime1">
              <a:rPr lang="en-US" smtClean="0"/>
              <a:pPr/>
              <a:t>2/16/2020</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966EA62-41C5-4F9A-A915-5B0BC739C923}" type="slidenum">
              <a:rPr lang="en-US" smtClean="0"/>
              <a:pPr/>
              <a:t>‹#›</a:t>
            </a:fld>
            <a:endParaRPr lang="en-US"/>
          </a:p>
        </p:txBody>
      </p:sp>
    </p:spTree>
    <p:extLst>
      <p:ext uri="{BB962C8B-B14F-4D97-AF65-F5344CB8AC3E}">
        <p14:creationId xmlns:p14="http://schemas.microsoft.com/office/powerpoint/2010/main" val="10659872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66372" y="621323"/>
            <a:ext cx="10074643" cy="2461845"/>
          </a:xfrm>
        </p:spPr>
        <p:txBody>
          <a:bodyPr>
            <a:noAutofit/>
          </a:bodyPr>
          <a:lstStyle/>
          <a:p>
            <a:r>
              <a:rPr lang="en-US" sz="5400" b="1" dirty="0">
                <a:solidFill>
                  <a:schemeClr val="accent1">
                    <a:lumMod val="50000"/>
                  </a:schemeClr>
                </a:solidFill>
                <a:latin typeface="Algerian" pitchFamily="82" charset="0"/>
              </a:rPr>
              <a:t>Designing a proper solid waste system for </a:t>
            </a:r>
            <a:r>
              <a:rPr lang="en-US" sz="5400" b="1" dirty="0" err="1">
                <a:solidFill>
                  <a:schemeClr val="accent1">
                    <a:lumMod val="50000"/>
                  </a:schemeClr>
                </a:solidFill>
                <a:latin typeface="Algerian" pitchFamily="82" charset="0"/>
              </a:rPr>
              <a:t>Deir</a:t>
            </a:r>
            <a:r>
              <a:rPr lang="en-US" sz="5400" b="1" dirty="0">
                <a:solidFill>
                  <a:schemeClr val="accent1">
                    <a:lumMod val="50000"/>
                  </a:schemeClr>
                </a:solidFill>
                <a:latin typeface="Algerian" pitchFamily="82" charset="0"/>
              </a:rPr>
              <a:t> </a:t>
            </a:r>
            <a:br>
              <a:rPr lang="ar-JO" sz="5400" b="1" dirty="0">
                <a:solidFill>
                  <a:schemeClr val="accent1">
                    <a:lumMod val="50000"/>
                  </a:schemeClr>
                </a:solidFill>
                <a:latin typeface="Algerian" pitchFamily="82" charset="0"/>
              </a:rPr>
            </a:br>
            <a:r>
              <a:rPr lang="en-US" sz="5400" b="1" dirty="0">
                <a:solidFill>
                  <a:schemeClr val="accent1">
                    <a:lumMod val="50000"/>
                  </a:schemeClr>
                </a:solidFill>
                <a:latin typeface="Algerian" pitchFamily="82" charset="0"/>
              </a:rPr>
              <a:t>AL-</a:t>
            </a:r>
            <a:r>
              <a:rPr lang="en-US" sz="5400" b="1" dirty="0" err="1">
                <a:solidFill>
                  <a:schemeClr val="accent1">
                    <a:lumMod val="50000"/>
                  </a:schemeClr>
                </a:solidFill>
                <a:latin typeface="Algerian" pitchFamily="82" charset="0"/>
              </a:rPr>
              <a:t>Ghusun</a:t>
            </a:r>
            <a:r>
              <a:rPr lang="en-US" sz="5400" b="1" dirty="0">
                <a:solidFill>
                  <a:schemeClr val="accent1">
                    <a:lumMod val="50000"/>
                  </a:schemeClr>
                </a:solidFill>
                <a:latin typeface="Algerian" pitchFamily="82" charset="0"/>
              </a:rPr>
              <a:t> town</a:t>
            </a:r>
          </a:p>
        </p:txBody>
      </p:sp>
      <p:sp>
        <p:nvSpPr>
          <p:cNvPr id="3" name="TextBox 2"/>
          <p:cNvSpPr txBox="1"/>
          <p:nvPr/>
        </p:nvSpPr>
        <p:spPr>
          <a:xfrm>
            <a:off x="1699847" y="3950677"/>
            <a:ext cx="9061938" cy="2431435"/>
          </a:xfrm>
          <a:prstGeom prst="rect">
            <a:avLst/>
          </a:prstGeom>
          <a:noFill/>
        </p:spPr>
        <p:txBody>
          <a:bodyPr wrap="square" rtlCol="0">
            <a:spAutoFit/>
          </a:bodyPr>
          <a:lstStyle/>
          <a:p>
            <a:r>
              <a:rPr lang="en-US" sz="2000" b="1" dirty="0">
                <a:solidFill>
                  <a:schemeClr val="tx2"/>
                </a:solidFill>
                <a:effectLst>
                  <a:outerShdw blurRad="38100" dist="38100" dir="2700000" algn="tl">
                    <a:srgbClr val="000000">
                      <a:alpha val="43137"/>
                    </a:srgbClr>
                  </a:outerShdw>
                </a:effectLst>
              </a:rPr>
              <a:t>Prepared By: </a:t>
            </a:r>
            <a:r>
              <a:rPr lang="en-US" sz="2000" b="1" dirty="0" err="1">
                <a:solidFill>
                  <a:schemeClr val="tx2"/>
                </a:solidFill>
                <a:effectLst>
                  <a:outerShdw blurRad="38100" dist="38100" dir="2700000" algn="tl">
                    <a:srgbClr val="000000">
                      <a:alpha val="43137"/>
                    </a:srgbClr>
                  </a:outerShdw>
                </a:effectLst>
              </a:rPr>
              <a:t>D</a:t>
            </a:r>
            <a:r>
              <a:rPr lang="en-US" sz="2000" b="1" dirty="0" err="1">
                <a:solidFill>
                  <a:schemeClr val="tx2"/>
                </a:solidFill>
              </a:rPr>
              <a:t>eema</a:t>
            </a:r>
            <a:r>
              <a:rPr lang="en-US" sz="2000" b="1" dirty="0">
                <a:solidFill>
                  <a:schemeClr val="tx2"/>
                </a:solidFill>
              </a:rPr>
              <a:t> </a:t>
            </a:r>
            <a:r>
              <a:rPr lang="en-US" sz="2000" b="1" dirty="0" err="1">
                <a:solidFill>
                  <a:schemeClr val="tx2"/>
                </a:solidFill>
              </a:rPr>
              <a:t>Badran</a:t>
            </a:r>
            <a:r>
              <a:rPr lang="en-US" sz="2000" b="1" dirty="0">
                <a:solidFill>
                  <a:schemeClr val="tx2"/>
                </a:solidFill>
              </a:rPr>
              <a:t> </a:t>
            </a:r>
          </a:p>
          <a:p>
            <a:r>
              <a:rPr lang="en-US" sz="2000" b="1" dirty="0">
                <a:solidFill>
                  <a:schemeClr val="tx2"/>
                </a:solidFill>
                <a:effectLst>
                  <a:outerShdw blurRad="38100" dist="38100" dir="2700000" algn="tl">
                    <a:srgbClr val="000000">
                      <a:alpha val="43137"/>
                    </a:srgbClr>
                  </a:outerShdw>
                </a:effectLst>
              </a:rPr>
              <a:t>                            </a:t>
            </a:r>
            <a:r>
              <a:rPr lang="en-US" sz="2000" b="1" dirty="0" err="1">
                <a:solidFill>
                  <a:schemeClr val="tx2"/>
                </a:solidFill>
                <a:effectLst>
                  <a:outerShdw blurRad="38100" dist="38100" dir="2700000" algn="tl">
                    <a:srgbClr val="000000">
                      <a:alpha val="43137"/>
                    </a:srgbClr>
                  </a:outerShdw>
                </a:effectLst>
              </a:rPr>
              <a:t>Lubna</a:t>
            </a:r>
            <a:r>
              <a:rPr lang="en-US" sz="2000" b="1" dirty="0">
                <a:solidFill>
                  <a:schemeClr val="tx2"/>
                </a:solidFill>
                <a:effectLst>
                  <a:outerShdw blurRad="38100" dist="38100" dir="2700000" algn="tl">
                    <a:srgbClr val="000000">
                      <a:alpha val="43137"/>
                    </a:srgbClr>
                  </a:outerShdw>
                </a:effectLst>
              </a:rPr>
              <a:t> </a:t>
            </a:r>
            <a:r>
              <a:rPr lang="en-US" sz="2000" b="1" dirty="0" err="1">
                <a:solidFill>
                  <a:schemeClr val="tx2"/>
                </a:solidFill>
                <a:effectLst>
                  <a:outerShdw blurRad="38100" dist="38100" dir="2700000" algn="tl">
                    <a:srgbClr val="000000">
                      <a:alpha val="43137"/>
                    </a:srgbClr>
                  </a:outerShdw>
                </a:effectLst>
              </a:rPr>
              <a:t>Taslaq</a:t>
            </a:r>
            <a:r>
              <a:rPr lang="en-US" sz="2000" b="1" dirty="0">
                <a:solidFill>
                  <a:schemeClr val="tx2"/>
                </a:solidFill>
                <a:effectLst>
                  <a:outerShdw blurRad="38100" dist="38100" dir="2700000" algn="tl">
                    <a:srgbClr val="000000">
                      <a:alpha val="43137"/>
                    </a:srgbClr>
                  </a:outerShdw>
                </a:effectLst>
              </a:rPr>
              <a:t> </a:t>
            </a:r>
          </a:p>
          <a:p>
            <a:r>
              <a:rPr lang="en-US" sz="2000" b="1" dirty="0">
                <a:solidFill>
                  <a:schemeClr val="tx2"/>
                </a:solidFill>
                <a:effectLst>
                  <a:outerShdw blurRad="38100" dist="38100" dir="2700000" algn="tl">
                    <a:srgbClr val="000000">
                      <a:alpha val="43137"/>
                    </a:srgbClr>
                  </a:outerShdw>
                </a:effectLst>
              </a:rPr>
              <a:t>                            </a:t>
            </a:r>
            <a:r>
              <a:rPr lang="en-US" sz="2000" b="1" dirty="0" err="1">
                <a:solidFill>
                  <a:schemeClr val="tx2"/>
                </a:solidFill>
                <a:effectLst>
                  <a:outerShdw blurRad="38100" dist="38100" dir="2700000" algn="tl">
                    <a:srgbClr val="000000">
                      <a:alpha val="43137"/>
                    </a:srgbClr>
                  </a:outerShdw>
                </a:effectLst>
              </a:rPr>
              <a:t>Reem</a:t>
            </a:r>
            <a:r>
              <a:rPr lang="en-US" sz="2000" b="1" dirty="0">
                <a:solidFill>
                  <a:schemeClr val="tx2"/>
                </a:solidFill>
                <a:effectLst>
                  <a:outerShdw blurRad="38100" dist="38100" dir="2700000" algn="tl">
                    <a:srgbClr val="000000">
                      <a:alpha val="43137"/>
                    </a:srgbClr>
                  </a:outerShdw>
                </a:effectLst>
              </a:rPr>
              <a:t> Obeid </a:t>
            </a:r>
          </a:p>
          <a:p>
            <a:r>
              <a:rPr lang="en-US" sz="2000" b="1" dirty="0">
                <a:solidFill>
                  <a:schemeClr val="tx2"/>
                </a:solidFill>
                <a:effectLst>
                  <a:outerShdw blurRad="38100" dist="38100" dir="2700000" algn="tl">
                    <a:srgbClr val="000000">
                      <a:alpha val="43137"/>
                    </a:srgbClr>
                  </a:outerShdw>
                </a:effectLst>
              </a:rPr>
              <a:t>                            </a:t>
            </a:r>
            <a:r>
              <a:rPr lang="en-US" sz="2000" b="1" dirty="0" err="1">
                <a:solidFill>
                  <a:schemeClr val="tx2"/>
                </a:solidFill>
                <a:effectLst>
                  <a:outerShdw blurRad="38100" dist="38100" dir="2700000" algn="tl">
                    <a:srgbClr val="000000">
                      <a:alpha val="43137"/>
                    </a:srgbClr>
                  </a:outerShdw>
                </a:effectLst>
              </a:rPr>
              <a:t>Sahar</a:t>
            </a:r>
            <a:r>
              <a:rPr lang="en-US" sz="2000" b="1" dirty="0">
                <a:solidFill>
                  <a:schemeClr val="tx2"/>
                </a:solidFill>
                <a:effectLst>
                  <a:outerShdw blurRad="38100" dist="38100" dir="2700000" algn="tl">
                    <a:srgbClr val="000000">
                      <a:alpha val="43137"/>
                    </a:srgbClr>
                  </a:outerShdw>
                </a:effectLst>
              </a:rPr>
              <a:t> Othman                         Supervisor : Dr. Ahmad Al </a:t>
            </a:r>
            <a:r>
              <a:rPr lang="en-US" sz="2000" b="1" dirty="0" err="1">
                <a:solidFill>
                  <a:schemeClr val="tx2"/>
                </a:solidFill>
                <a:effectLst>
                  <a:outerShdw blurRad="38100" dist="38100" dir="2700000" algn="tl">
                    <a:srgbClr val="000000">
                      <a:alpha val="43137"/>
                    </a:srgbClr>
                  </a:outerShdw>
                </a:effectLst>
              </a:rPr>
              <a:t>Ramhi</a:t>
            </a:r>
            <a:r>
              <a:rPr lang="en-US" sz="2000" b="1" dirty="0">
                <a:solidFill>
                  <a:schemeClr val="tx2"/>
                </a:solidFill>
                <a:effectLst>
                  <a:outerShdw blurRad="38100" dist="38100" dir="2700000" algn="tl">
                    <a:srgbClr val="000000">
                      <a:alpha val="43137"/>
                    </a:srgbClr>
                  </a:outerShdw>
                </a:effectLst>
              </a:rPr>
              <a:t> </a:t>
            </a:r>
          </a:p>
          <a:p>
            <a:endParaRPr lang="en-US" b="1" dirty="0">
              <a:solidFill>
                <a:schemeClr val="tx2"/>
              </a:solidFill>
              <a:effectLst>
                <a:outerShdw blurRad="38100" dist="38100" dir="2700000" algn="tl">
                  <a:srgbClr val="000000">
                    <a:alpha val="43137"/>
                  </a:srgbClr>
                </a:outerShdw>
              </a:effectLst>
            </a:endParaRPr>
          </a:p>
          <a:p>
            <a:endParaRPr lang="en-US" b="1" dirty="0">
              <a:solidFill>
                <a:schemeClr val="tx2"/>
              </a:solidFill>
              <a:effectLst>
                <a:outerShdw blurRad="38100" dist="38100" dir="2700000" algn="tl">
                  <a:srgbClr val="000000">
                    <a:alpha val="43137"/>
                  </a:srgbClr>
                </a:outerShdw>
              </a:effectLst>
            </a:endParaRPr>
          </a:p>
          <a:p>
            <a:endParaRPr lang="en-US" b="1" dirty="0">
              <a:solidFill>
                <a:schemeClr val="tx2"/>
              </a:solidFill>
              <a:effectLst>
                <a:outerShdw blurRad="38100" dist="38100" dir="2700000" algn="tl">
                  <a:srgbClr val="000000">
                    <a:alpha val="43137"/>
                  </a:srgbClr>
                </a:outerShdw>
              </a:effectLst>
            </a:endParaRPr>
          </a:p>
          <a:p>
            <a:r>
              <a:rPr lang="en-US" b="1" dirty="0">
                <a:solidFill>
                  <a:schemeClr val="tx2"/>
                </a:solidFill>
                <a:effectLst>
                  <a:outerShdw blurRad="38100" dist="38100" dir="2700000" algn="tl">
                    <a:srgbClr val="000000">
                      <a:alpha val="43137"/>
                    </a:srgbClr>
                  </a:outerShdw>
                </a:effectLst>
              </a:rPr>
              <a:t> </a:t>
            </a:r>
          </a:p>
        </p:txBody>
      </p:sp>
      <p:sp>
        <p:nvSpPr>
          <p:cNvPr id="5" name="Slide Number Placeholder 4"/>
          <p:cNvSpPr>
            <a:spLocks noGrp="1"/>
          </p:cNvSpPr>
          <p:nvPr>
            <p:ph type="sldNum" sz="quarter" idx="12"/>
          </p:nvPr>
        </p:nvSpPr>
        <p:spPr/>
        <p:txBody>
          <a:bodyPr/>
          <a:lstStyle/>
          <a:p>
            <a:fld id="{7966EA62-41C5-4F9A-A915-5B0BC739C923}" type="slidenum">
              <a:rPr lang="en-US" sz="1200" smtClean="0"/>
              <a:pPr/>
              <a:t>1</a:t>
            </a:fld>
            <a:endParaRPr lang="en-US" sz="1200" dirty="0"/>
          </a:p>
        </p:txBody>
      </p:sp>
    </p:spTree>
    <p:extLst>
      <p:ext uri="{BB962C8B-B14F-4D97-AF65-F5344CB8AC3E}">
        <p14:creationId xmlns:p14="http://schemas.microsoft.com/office/powerpoint/2010/main" val="1445192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2249" y="144316"/>
            <a:ext cx="10789751" cy="1511063"/>
          </a:xfrm>
        </p:spPr>
        <p:txBody>
          <a:bodyPr>
            <a:normAutofit/>
          </a:bodyPr>
          <a:lstStyle/>
          <a:p>
            <a:pPr algn="l"/>
            <a:r>
              <a:rPr lang="en-US" dirty="0">
                <a:latin typeface="Arial Black" pitchFamily="34" charset="0"/>
              </a:rPr>
              <a:t>Consideration and Calculations </a:t>
            </a:r>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10</a:t>
            </a:fld>
            <a:endParaRPr lang="en-US" sz="1200" dirty="0"/>
          </a:p>
        </p:txBody>
      </p:sp>
      <p:sp>
        <p:nvSpPr>
          <p:cNvPr id="3" name="Content Placeholder 2"/>
          <p:cNvSpPr>
            <a:spLocks noGrp="1"/>
          </p:cNvSpPr>
          <p:nvPr>
            <p:ph idx="1"/>
          </p:nvPr>
        </p:nvSpPr>
        <p:spPr>
          <a:xfrm>
            <a:off x="1166648" y="1166648"/>
            <a:ext cx="10836166" cy="5691352"/>
          </a:xfrm>
        </p:spPr>
        <p:txBody>
          <a:bodyPr>
            <a:noAutofit/>
          </a:bodyPr>
          <a:lstStyle/>
          <a:p>
            <a:r>
              <a:rPr lang="en-US" sz="2800" dirty="0">
                <a:solidFill>
                  <a:schemeClr val="accent1">
                    <a:lumMod val="50000"/>
                  </a:schemeClr>
                </a:solidFill>
              </a:rPr>
              <a:t>Weight of solid waste </a:t>
            </a:r>
            <a:r>
              <a:rPr lang="en-US" sz="2800" dirty="0"/>
              <a:t>= (Generation rates* Number of population*Number of days)          </a:t>
            </a:r>
          </a:p>
          <a:p>
            <a:r>
              <a:rPr lang="en-US" sz="2800" dirty="0">
                <a:solidFill>
                  <a:schemeClr val="accent1">
                    <a:lumMod val="50000"/>
                  </a:schemeClr>
                </a:solidFill>
              </a:rPr>
              <a:t>Volume of solid waste </a:t>
            </a:r>
            <a:r>
              <a:rPr lang="en-US" sz="2800" dirty="0"/>
              <a:t>= (Weight of solid waste/ Free density)</a:t>
            </a:r>
          </a:p>
          <a:p>
            <a:r>
              <a:rPr lang="en-US" sz="2800" dirty="0">
                <a:solidFill>
                  <a:schemeClr val="accent1">
                    <a:lumMod val="50000"/>
                  </a:schemeClr>
                </a:solidFill>
              </a:rPr>
              <a:t>Number of containers</a:t>
            </a:r>
            <a:r>
              <a:rPr lang="en-US" sz="2800" dirty="0"/>
              <a:t>=(Volume of solid waste /(Volume of container* Utilization factor))  </a:t>
            </a:r>
          </a:p>
          <a:p>
            <a:r>
              <a:rPr lang="en-US" sz="2800" dirty="0">
                <a:solidFill>
                  <a:schemeClr val="accent1">
                    <a:lumMod val="50000"/>
                  </a:schemeClr>
                </a:solidFill>
              </a:rPr>
              <a:t>Number of containers in one trip:</a:t>
            </a:r>
            <a:r>
              <a:rPr lang="en-US" sz="2800" dirty="0"/>
              <a:t>(weight of waste in compactor in one trip/∑〖utilization factor * weight of waste in container*percentage of containers 〗)</a:t>
            </a:r>
          </a:p>
          <a:p>
            <a:endParaRPr lang="en-US" sz="2800" dirty="0"/>
          </a:p>
        </p:txBody>
      </p:sp>
    </p:spTree>
    <p:extLst>
      <p:ext uri="{BB962C8B-B14F-4D97-AF65-F5344CB8AC3E}">
        <p14:creationId xmlns:p14="http://schemas.microsoft.com/office/powerpoint/2010/main" val="365065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484310" y="693683"/>
                <a:ext cx="10074644" cy="5097517"/>
              </a:xfrm>
            </p:spPr>
            <p:txBody>
              <a:bodyPr/>
              <a:lstStyle/>
              <a:p>
                <a:r>
                  <a:rPr lang="en-US" sz="2800" dirty="0">
                    <a:solidFill>
                      <a:schemeClr val="accent1">
                        <a:lumMod val="50000"/>
                      </a:schemeClr>
                    </a:solidFill>
                  </a:rPr>
                  <a:t>Number of collection trips </a:t>
                </a:r>
                <a:r>
                  <a:rPr lang="en-US" sz="2800" dirty="0"/>
                  <a:t>= (Total number of containers/ number of container in one trip) </a:t>
                </a:r>
              </a:p>
              <a:p>
                <a:r>
                  <a:rPr lang="en-US" sz="2800" dirty="0">
                    <a:solidFill>
                      <a:schemeClr val="accent1">
                        <a:lumMod val="50000"/>
                      </a:schemeClr>
                    </a:solidFill>
                  </a:rPr>
                  <a:t>Time for one trip </a:t>
                </a:r>
                <a:r>
                  <a:rPr lang="en-US" sz="2800" dirty="0"/>
                  <a:t>=((Number of containers (1</a:t>
                </a:r>
                <a14:m>
                  <m:oMath xmlns:m="http://schemas.openxmlformats.org/officeDocument/2006/math">
                    <m:sSup>
                      <m:sSupPr>
                        <m:ctrlPr>
                          <a:rPr lang="en-US" sz="2800" i="1">
                            <a:latin typeface="Cambria Math" panose="02040503050406030204" pitchFamily="18" charset="0"/>
                          </a:rPr>
                        </m:ctrlPr>
                      </m:sSupPr>
                      <m:e>
                        <m:r>
                          <a:rPr lang="en-US" sz="2800">
                            <a:latin typeface="Cambria Math"/>
                          </a:rPr>
                          <m:t>𝑚</m:t>
                        </m:r>
                      </m:e>
                      <m:sup>
                        <m:r>
                          <a:rPr lang="en-US" sz="2800">
                            <a:latin typeface="Cambria Math"/>
                          </a:rPr>
                          <m:t>3</m:t>
                        </m:r>
                      </m:sup>
                    </m:sSup>
                  </m:oMath>
                </a14:m>
                <a:r>
                  <a:rPr lang="en-US" sz="2800" dirty="0"/>
                  <a:t>)* -1)*4 minute) +(Number of containers(0</a:t>
                </a:r>
                <a14:m>
                  <m:oMath xmlns:m="http://schemas.openxmlformats.org/officeDocument/2006/math">
                    <m:r>
                      <a:rPr lang="en-US" sz="2800" b="0" i="0" smtClean="0">
                        <a:latin typeface="Cambria Math"/>
                      </a:rPr>
                      <m:t>.</m:t>
                    </m:r>
                    <m:r>
                      <a:rPr lang="en-US" sz="2800" b="0" i="0" smtClean="0">
                        <a:latin typeface="Cambria Math"/>
                      </a:rPr>
                      <m:t>5</m:t>
                    </m:r>
                    <m:sSup>
                      <m:sSupPr>
                        <m:ctrlPr>
                          <a:rPr lang="en-US" sz="2800" i="1">
                            <a:latin typeface="Cambria Math" panose="02040503050406030204" pitchFamily="18" charset="0"/>
                          </a:rPr>
                        </m:ctrlPr>
                      </m:sSupPr>
                      <m:e>
                        <m:r>
                          <a:rPr lang="en-US" sz="2800">
                            <a:latin typeface="Cambria Math"/>
                          </a:rPr>
                          <m:t>𝑚</m:t>
                        </m:r>
                      </m:e>
                      <m:sup>
                        <m:r>
                          <a:rPr lang="en-US" sz="2800">
                            <a:latin typeface="Cambria Math"/>
                          </a:rPr>
                          <m:t>3</m:t>
                        </m:r>
                      </m:sup>
                    </m:sSup>
                  </m:oMath>
                </a14:m>
                <a:r>
                  <a:rPr lang="en-US" sz="2800" dirty="0"/>
                  <a:t> )-1) *2 + 40minute)) </a:t>
                </a:r>
              </a:p>
              <a:p>
                <a:r>
                  <a:rPr lang="en-US" sz="2800" dirty="0">
                    <a:solidFill>
                      <a:schemeClr val="accent1">
                        <a:lumMod val="50000"/>
                      </a:schemeClr>
                    </a:solidFill>
                  </a:rPr>
                  <a:t>Total  time for trips</a:t>
                </a:r>
                <a:r>
                  <a:rPr lang="en-US" sz="2800" dirty="0"/>
                  <a:t>= Number of collection trip * Time for one trip </a:t>
                </a:r>
              </a:p>
              <a:p>
                <a:r>
                  <a:rPr lang="en-US" sz="2800" dirty="0">
                    <a:solidFill>
                      <a:schemeClr val="accent1">
                        <a:lumMod val="50000"/>
                      </a:schemeClr>
                    </a:solidFill>
                  </a:rPr>
                  <a:t>Number of people that share in one container</a:t>
                </a:r>
                <a:r>
                  <a:rPr lang="en-US" sz="2800" dirty="0"/>
                  <a:t>=(Number of population /Number of containers) </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484310" y="693683"/>
                <a:ext cx="10074644" cy="5097517"/>
              </a:xfrm>
              <a:blipFill rotWithShape="1">
                <a:blip r:embed="rId2"/>
                <a:stretch>
                  <a:fillRect l="-1936" r="-133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7966EA62-41C5-4F9A-A915-5B0BC739C923}" type="slidenum">
              <a:rPr lang="en-US" sz="1200" smtClean="0"/>
              <a:pPr/>
              <a:t>11</a:t>
            </a:fld>
            <a:endParaRPr lang="en-US" sz="1200" dirty="0"/>
          </a:p>
        </p:txBody>
      </p:sp>
    </p:spTree>
    <p:extLst>
      <p:ext uri="{BB962C8B-B14F-4D97-AF65-F5344CB8AC3E}">
        <p14:creationId xmlns:p14="http://schemas.microsoft.com/office/powerpoint/2010/main" val="21709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54329387"/>
              </p:ext>
            </p:extLst>
          </p:nvPr>
        </p:nvGraphicFramePr>
        <p:xfrm>
          <a:off x="1623847" y="441433"/>
          <a:ext cx="9863411" cy="6301841"/>
        </p:xfrm>
        <a:graphic>
          <a:graphicData uri="http://schemas.openxmlformats.org/drawingml/2006/table">
            <a:tbl>
              <a:tblPr firstRow="1" bandRow="1">
                <a:tableStyleId>{5C22544A-7EE6-4342-B048-85BDC9FD1C3A}</a:tableStyleId>
              </a:tblPr>
              <a:tblGrid>
                <a:gridCol w="4902362">
                  <a:extLst>
                    <a:ext uri="{9D8B030D-6E8A-4147-A177-3AD203B41FA5}">
                      <a16:colId xmlns:a16="http://schemas.microsoft.com/office/drawing/2014/main" val="20000"/>
                    </a:ext>
                  </a:extLst>
                </a:gridCol>
                <a:gridCol w="4961049">
                  <a:extLst>
                    <a:ext uri="{9D8B030D-6E8A-4147-A177-3AD203B41FA5}">
                      <a16:colId xmlns:a16="http://schemas.microsoft.com/office/drawing/2014/main" val="20001"/>
                    </a:ext>
                  </a:extLst>
                </a:gridCol>
              </a:tblGrid>
              <a:tr h="636743">
                <a:tc>
                  <a:txBody>
                    <a:bodyPr/>
                    <a:lstStyle/>
                    <a:p>
                      <a:r>
                        <a:rPr lang="en-US" sz="2400" b="1" dirty="0"/>
                        <a:t>Current  design </a:t>
                      </a:r>
                    </a:p>
                  </a:txBody>
                  <a:tcPr/>
                </a:tc>
                <a:tc>
                  <a:txBody>
                    <a:bodyPr/>
                    <a:lstStyle/>
                    <a:p>
                      <a:r>
                        <a:rPr lang="en-US" sz="2400" b="1" dirty="0"/>
                        <a:t>New design</a:t>
                      </a:r>
                    </a:p>
                  </a:txBody>
                  <a:tcPr/>
                </a:tc>
                <a:extLst>
                  <a:ext uri="{0D108BD9-81ED-4DB2-BD59-A6C34878D82A}">
                    <a16:rowId xmlns:a16="http://schemas.microsoft.com/office/drawing/2014/main" val="10000"/>
                  </a:ext>
                </a:extLst>
              </a:tr>
              <a:tr h="636743">
                <a:tc>
                  <a:txBody>
                    <a:bodyPr/>
                    <a:lstStyle/>
                    <a:p>
                      <a:r>
                        <a:rPr lang="en-US" sz="2400" kern="1200" dirty="0">
                          <a:solidFill>
                            <a:schemeClr val="dk1"/>
                          </a:solidFill>
                          <a:effectLst/>
                          <a:latin typeface="+mn-lt"/>
                          <a:ea typeface="+mn-ea"/>
                          <a:cs typeface="+mn-cs"/>
                        </a:rPr>
                        <a:t>Utilization factor equals 40% </a:t>
                      </a:r>
                      <a:endParaRPr lang="en-US" sz="2400" dirty="0"/>
                    </a:p>
                  </a:txBody>
                  <a:tcPr/>
                </a:tc>
                <a:tc>
                  <a:txBody>
                    <a:bodyPr/>
                    <a:lstStyle/>
                    <a:p>
                      <a:r>
                        <a:rPr lang="en-US" sz="2400" kern="1200" dirty="0">
                          <a:solidFill>
                            <a:schemeClr val="dk1"/>
                          </a:solidFill>
                          <a:effectLst/>
                          <a:latin typeface="+mn-lt"/>
                          <a:ea typeface="+mn-ea"/>
                          <a:cs typeface="+mn-cs"/>
                        </a:rPr>
                        <a:t>Utilization factor to 60% </a:t>
                      </a:r>
                      <a:endParaRPr lang="en-US" sz="2400" dirty="0"/>
                    </a:p>
                  </a:txBody>
                  <a:tcPr/>
                </a:tc>
                <a:extLst>
                  <a:ext uri="{0D108BD9-81ED-4DB2-BD59-A6C34878D82A}">
                    <a16:rowId xmlns:a16="http://schemas.microsoft.com/office/drawing/2014/main" val="10001"/>
                  </a:ext>
                </a:extLst>
              </a:tr>
              <a:tr h="1099034">
                <a:tc>
                  <a:txBody>
                    <a:bodyPr/>
                    <a:lstStyle/>
                    <a:p>
                      <a:r>
                        <a:rPr lang="en-US" sz="2400" dirty="0"/>
                        <a:t>Number of containers=</a:t>
                      </a:r>
                      <a:r>
                        <a:rPr lang="en-US" sz="2400" u="sng" kern="1200" dirty="0">
                          <a:solidFill>
                            <a:schemeClr val="dk1"/>
                          </a:solidFill>
                          <a:effectLst/>
                          <a:latin typeface="+mn-lt"/>
                          <a:ea typeface="+mn-ea"/>
                          <a:cs typeface="+mn-cs"/>
                        </a:rPr>
                        <a:t>217containers</a:t>
                      </a:r>
                      <a:endParaRPr lang="en-US" sz="2400" dirty="0"/>
                    </a:p>
                  </a:txBody>
                  <a:tcPr/>
                </a:tc>
                <a:tc>
                  <a:txBody>
                    <a:bodyPr/>
                    <a:lstStyle/>
                    <a:p>
                      <a:r>
                        <a:rPr lang="en-US" sz="2400" dirty="0"/>
                        <a:t> Number of containers=</a:t>
                      </a:r>
                      <a:r>
                        <a:rPr lang="en-US" sz="2400" u="sng" dirty="0">
                          <a:effectLst/>
                          <a:latin typeface="Times New Roman"/>
                          <a:ea typeface="Calibri"/>
                        </a:rPr>
                        <a:t>146 Ideal number of containers</a:t>
                      </a:r>
                      <a:r>
                        <a:rPr lang="en-US" sz="2400" dirty="0">
                          <a:effectLst/>
                          <a:latin typeface="Times New Roman"/>
                          <a:ea typeface="Calibri"/>
                        </a:rPr>
                        <a:t> </a:t>
                      </a:r>
                      <a:endParaRPr lang="en-US" sz="2400" dirty="0"/>
                    </a:p>
                  </a:txBody>
                  <a:tcPr/>
                </a:tc>
                <a:extLst>
                  <a:ext uri="{0D108BD9-81ED-4DB2-BD59-A6C34878D82A}">
                    <a16:rowId xmlns:a16="http://schemas.microsoft.com/office/drawing/2014/main" val="10002"/>
                  </a:ext>
                </a:extLst>
              </a:tr>
              <a:tr h="63674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u="none" kern="1200" dirty="0">
                          <a:solidFill>
                            <a:schemeClr val="dk1"/>
                          </a:solidFill>
                          <a:effectLst/>
                          <a:latin typeface="+mn-lt"/>
                          <a:ea typeface="+mn-ea"/>
                          <a:cs typeface="+mn-cs"/>
                        </a:rPr>
                        <a:t>61 containers in one trip.</a:t>
                      </a:r>
                      <a:endParaRPr lang="en-US" sz="2400" u="none"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kern="1200" dirty="0">
                          <a:solidFill>
                            <a:schemeClr val="dk1"/>
                          </a:solidFill>
                          <a:effectLst/>
                          <a:latin typeface="+mn-lt"/>
                          <a:ea typeface="+mn-ea"/>
                          <a:cs typeface="+mn-cs"/>
                        </a:rPr>
                        <a:t>40 containers in one trip.</a:t>
                      </a:r>
                      <a:endParaRPr lang="en-US" sz="2400" dirty="0"/>
                    </a:p>
                  </a:txBody>
                  <a:tcPr/>
                </a:tc>
                <a:extLst>
                  <a:ext uri="{0D108BD9-81ED-4DB2-BD59-A6C34878D82A}">
                    <a16:rowId xmlns:a16="http://schemas.microsoft.com/office/drawing/2014/main" val="10003"/>
                  </a:ext>
                </a:extLst>
              </a:tr>
              <a:tr h="101094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a:effectLst/>
                          <a:latin typeface="Times New Roman"/>
                          <a:ea typeface="Calibri"/>
                          <a:cs typeface="Arial"/>
                        </a:rPr>
                        <a:t>3.7hour for one trip </a:t>
                      </a:r>
                    </a:p>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a:t> 4 trips during two days.(two trips on a day)</a:t>
                      </a:r>
                    </a:p>
                  </a:txBody>
                  <a:tcPr/>
                </a:tc>
                <a:tc>
                  <a:txBody>
                    <a:bodyPr/>
                    <a:lstStyle/>
                    <a:p>
                      <a:pPr marL="0" marR="0" indent="0" algn="l" defTabSz="457200" rtl="0" eaLnBrk="1" fontAlgn="auto" latinLnBrk="0" hangingPunct="1">
                        <a:lnSpc>
                          <a:spcPct val="115000"/>
                        </a:lnSpc>
                        <a:spcBef>
                          <a:spcPts val="0"/>
                        </a:spcBef>
                        <a:spcAft>
                          <a:spcPts val="1000"/>
                        </a:spcAft>
                        <a:buClrTx/>
                        <a:buSzTx/>
                        <a:buFontTx/>
                        <a:buNone/>
                        <a:tabLst/>
                        <a:defRPr/>
                      </a:pPr>
                      <a:r>
                        <a:rPr lang="en-US" sz="2400" dirty="0">
                          <a:effectLst/>
                          <a:latin typeface="Times New Roman"/>
                          <a:ea typeface="Calibri"/>
                          <a:cs typeface="Arial"/>
                        </a:rPr>
                        <a:t>2.7hour for one trip </a:t>
                      </a:r>
                      <a:endParaRPr lang="en-US" sz="2400" dirty="0">
                        <a:effectLst/>
                        <a:latin typeface="Calibri"/>
                        <a:ea typeface="Calibri"/>
                        <a:cs typeface="Arial"/>
                      </a:endParaRPr>
                    </a:p>
                    <a:p>
                      <a:r>
                        <a:rPr lang="en-US" sz="2400" dirty="0"/>
                        <a:t> 4 trips during two days.(two trips on a day)</a:t>
                      </a:r>
                    </a:p>
                  </a:txBody>
                  <a:tcPr/>
                </a:tc>
                <a:extLst>
                  <a:ext uri="{0D108BD9-81ED-4DB2-BD59-A6C34878D82A}">
                    <a16:rowId xmlns:a16="http://schemas.microsoft.com/office/drawing/2014/main" val="10004"/>
                  </a:ext>
                </a:extLst>
              </a:tr>
              <a:tr h="636743">
                <a:tc>
                  <a:txBody>
                    <a:bodyPr/>
                    <a:lstStyle/>
                    <a:p>
                      <a:r>
                        <a:rPr lang="en-US" sz="2400" kern="1200" dirty="0">
                          <a:solidFill>
                            <a:schemeClr val="dk1"/>
                          </a:solidFill>
                          <a:effectLst/>
                          <a:latin typeface="+mn-lt"/>
                          <a:ea typeface="+mn-ea"/>
                          <a:cs typeface="+mn-cs"/>
                        </a:rPr>
                        <a:t>Total time for trips=</a:t>
                      </a:r>
                      <a:r>
                        <a:rPr lang="en-US" sz="2400" u="sng" kern="1200" dirty="0">
                          <a:solidFill>
                            <a:schemeClr val="dk1"/>
                          </a:solidFill>
                          <a:effectLst/>
                          <a:latin typeface="+mn-lt"/>
                          <a:ea typeface="+mn-ea"/>
                          <a:cs typeface="+mn-cs"/>
                        </a:rPr>
                        <a:t>7 hour </a:t>
                      </a:r>
                      <a:r>
                        <a:rPr lang="en-US" sz="2400" kern="1200" dirty="0">
                          <a:solidFill>
                            <a:schemeClr val="dk1"/>
                          </a:solidFill>
                          <a:effectLst/>
                          <a:latin typeface="+mn-lt"/>
                          <a:ea typeface="+mn-ea"/>
                          <a:cs typeface="+mn-cs"/>
                        </a:rPr>
                        <a:t>a day (for two trips).</a:t>
                      </a:r>
                      <a:endParaRPr lang="en-US" sz="2400" dirty="0"/>
                    </a:p>
                  </a:txBody>
                  <a:tcPr/>
                </a:tc>
                <a:tc>
                  <a:txBody>
                    <a:bodyPr/>
                    <a:lstStyle/>
                    <a:p>
                      <a:r>
                        <a:rPr lang="en-US" sz="2400" kern="1200" dirty="0">
                          <a:solidFill>
                            <a:schemeClr val="dk1"/>
                          </a:solidFill>
                          <a:effectLst/>
                          <a:latin typeface="+mn-lt"/>
                          <a:ea typeface="+mn-ea"/>
                          <a:cs typeface="+mn-cs"/>
                        </a:rPr>
                        <a:t>Total time for trips=5.4 hour a day(for two trips).</a:t>
                      </a:r>
                      <a:endParaRPr lang="en-US" sz="2400" dirty="0"/>
                    </a:p>
                  </a:txBody>
                  <a:tcPr/>
                </a:tc>
                <a:extLst>
                  <a:ext uri="{0D108BD9-81ED-4DB2-BD59-A6C34878D82A}">
                    <a16:rowId xmlns:a16="http://schemas.microsoft.com/office/drawing/2014/main" val="10005"/>
                  </a:ext>
                </a:extLst>
              </a:tr>
              <a:tr h="109903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kern="1200" dirty="0">
                          <a:solidFill>
                            <a:schemeClr val="dk1"/>
                          </a:solidFill>
                          <a:effectLst/>
                          <a:latin typeface="+mn-lt"/>
                          <a:ea typeface="+mn-ea"/>
                          <a:cs typeface="+mn-cs"/>
                        </a:rPr>
                        <a:t>Number of people that share in one container= </a:t>
                      </a:r>
                      <a:r>
                        <a:rPr lang="en-US" sz="2400" u="sng" kern="1200" dirty="0">
                          <a:solidFill>
                            <a:schemeClr val="dk1"/>
                          </a:solidFill>
                          <a:effectLst/>
                          <a:latin typeface="+mn-lt"/>
                          <a:ea typeface="+mn-ea"/>
                          <a:cs typeface="+mn-cs"/>
                        </a:rPr>
                        <a:t>46 persons</a:t>
                      </a:r>
                      <a:endParaRPr lang="en-US" sz="2400" dirty="0"/>
                    </a:p>
                  </a:txBody>
                  <a:tcPr/>
                </a:tc>
                <a:tc>
                  <a:txBody>
                    <a:bodyPr/>
                    <a:lstStyle/>
                    <a:p>
                      <a:r>
                        <a:rPr lang="en-US" sz="2400" kern="1200" dirty="0">
                          <a:solidFill>
                            <a:schemeClr val="dk1"/>
                          </a:solidFill>
                          <a:effectLst/>
                          <a:latin typeface="+mn-lt"/>
                          <a:ea typeface="+mn-ea"/>
                          <a:cs typeface="+mn-cs"/>
                        </a:rPr>
                        <a:t>Number of people that share in one container)= </a:t>
                      </a:r>
                      <a:r>
                        <a:rPr lang="en-US" sz="2400" u="sng" kern="1200" dirty="0">
                          <a:solidFill>
                            <a:schemeClr val="dk1"/>
                          </a:solidFill>
                          <a:effectLst/>
                          <a:latin typeface="+mn-lt"/>
                          <a:ea typeface="+mn-ea"/>
                          <a:cs typeface="+mn-cs"/>
                        </a:rPr>
                        <a:t>69 persons</a:t>
                      </a:r>
                      <a:r>
                        <a:rPr lang="en-US" sz="2400" kern="1200" dirty="0">
                          <a:solidFill>
                            <a:schemeClr val="dk1"/>
                          </a:solidFill>
                          <a:effectLst/>
                          <a:latin typeface="+mn-lt"/>
                          <a:ea typeface="+mn-ea"/>
                          <a:cs typeface="+mn-cs"/>
                        </a:rPr>
                        <a:t> </a:t>
                      </a:r>
                      <a:endParaRPr lang="en-US" sz="2400" dirty="0"/>
                    </a:p>
                  </a:txBody>
                  <a:tcPr/>
                </a:tc>
                <a:extLst>
                  <a:ext uri="{0D108BD9-81ED-4DB2-BD59-A6C34878D82A}">
                    <a16:rowId xmlns:a16="http://schemas.microsoft.com/office/drawing/2014/main" val="10006"/>
                  </a:ext>
                </a:extLst>
              </a:tr>
            </a:tbl>
          </a:graphicData>
        </a:graphic>
      </p:graphicFrame>
      <p:sp>
        <p:nvSpPr>
          <p:cNvPr id="4" name="Slide Number Placeholder 3"/>
          <p:cNvSpPr>
            <a:spLocks noGrp="1"/>
          </p:cNvSpPr>
          <p:nvPr>
            <p:ph type="sldNum" sz="quarter" idx="12"/>
          </p:nvPr>
        </p:nvSpPr>
        <p:spPr/>
        <p:txBody>
          <a:bodyPr/>
          <a:lstStyle/>
          <a:p>
            <a:fld id="{7966EA62-41C5-4F9A-A915-5B0BC739C923}" type="slidenum">
              <a:rPr lang="en-US" sz="1200" smtClean="0"/>
              <a:pPr/>
              <a:t>12</a:t>
            </a:fld>
            <a:endParaRPr lang="en-US" sz="1200" dirty="0"/>
          </a:p>
        </p:txBody>
      </p:sp>
    </p:spTree>
    <p:extLst>
      <p:ext uri="{BB962C8B-B14F-4D97-AF65-F5344CB8AC3E}">
        <p14:creationId xmlns:p14="http://schemas.microsoft.com/office/powerpoint/2010/main" val="3873827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691918" y="2017986"/>
            <a:ext cx="8574622" cy="1615674"/>
          </a:xfrm>
        </p:spPr>
        <p:txBody>
          <a:bodyPr>
            <a:normAutofit fontScale="90000"/>
          </a:bodyPr>
          <a:lstStyle/>
          <a:p>
            <a:pPr algn="ctr"/>
            <a:r>
              <a:rPr lang="en-US" b="1" dirty="0">
                <a:solidFill>
                  <a:schemeClr val="accent1">
                    <a:lumMod val="75000"/>
                  </a:schemeClr>
                </a:solidFill>
              </a:rPr>
              <a:t>Applying (GIS) system</a:t>
            </a:r>
            <a:br>
              <a:rPr lang="en-US" b="1" dirty="0">
                <a:solidFill>
                  <a:schemeClr val="accent1">
                    <a:lumMod val="75000"/>
                  </a:schemeClr>
                </a:solidFill>
              </a:rPr>
            </a:br>
            <a:endParaRPr lang="en-US"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13</a:t>
            </a:fld>
            <a:endParaRPr lang="en-US" sz="1200" dirty="0"/>
          </a:p>
        </p:txBody>
      </p:sp>
    </p:spTree>
    <p:extLst>
      <p:ext uri="{BB962C8B-B14F-4D97-AF65-F5344CB8AC3E}">
        <p14:creationId xmlns:p14="http://schemas.microsoft.com/office/powerpoint/2010/main" val="2402435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14</a:t>
            </a:fld>
            <a:endParaRPr lang="en-US"/>
          </a:p>
        </p:txBody>
      </p:sp>
      <p:sp>
        <p:nvSpPr>
          <p:cNvPr id="5" name="Content Placeholder 2"/>
          <p:cNvSpPr>
            <a:spLocks noGrp="1"/>
          </p:cNvSpPr>
          <p:nvPr>
            <p:ph idx="1"/>
          </p:nvPr>
        </p:nvSpPr>
        <p:spPr>
          <a:xfrm>
            <a:off x="1373951" y="1437289"/>
            <a:ext cx="10018713" cy="3124201"/>
          </a:xfrm>
        </p:spPr>
        <p:txBody>
          <a:bodyPr>
            <a:normAutofit/>
          </a:bodyPr>
          <a:lstStyle/>
          <a:p>
            <a:pPr>
              <a:buNone/>
            </a:pPr>
            <a:endParaRPr lang="en-US" sz="3100" dirty="0"/>
          </a:p>
          <a:p>
            <a:r>
              <a:rPr lang="en-US" sz="3100" dirty="0"/>
              <a:t>This technique is used to generate optimal routes for collecting solid waste. </a:t>
            </a:r>
          </a:p>
          <a:p>
            <a:r>
              <a:rPr lang="en-US" sz="3100" dirty="0"/>
              <a:t>By the use of GIS we  can select the side can lead to reduction of time and cost. </a:t>
            </a:r>
            <a:endParaRPr lang="en-US" sz="3200" dirty="0"/>
          </a:p>
        </p:txBody>
      </p:sp>
    </p:spTree>
    <p:extLst>
      <p:ext uri="{BB962C8B-B14F-4D97-AF65-F5344CB8AC3E}">
        <p14:creationId xmlns:p14="http://schemas.microsoft.com/office/powerpoint/2010/main" val="1483569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Advantages of using GIS system </a:t>
            </a:r>
            <a:br>
              <a:rPr lang="en-US" dirty="0"/>
            </a:br>
            <a:endParaRPr lang="en-US" dirty="0"/>
          </a:p>
        </p:txBody>
      </p:sp>
      <p:sp>
        <p:nvSpPr>
          <p:cNvPr id="3" name="Content Placeholder 2"/>
          <p:cNvSpPr>
            <a:spLocks noGrp="1"/>
          </p:cNvSpPr>
          <p:nvPr>
            <p:ph idx="1"/>
          </p:nvPr>
        </p:nvSpPr>
        <p:spPr/>
        <p:txBody>
          <a:bodyPr/>
          <a:lstStyle/>
          <a:p>
            <a:pPr marL="457200" lvl="0" indent="-457200">
              <a:buFont typeface="+mj-lt"/>
              <a:buAutoNum type="arabicPeriod"/>
            </a:pPr>
            <a:r>
              <a:rPr lang="en-US" sz="3200" b="1" dirty="0"/>
              <a:t>Cost saving</a:t>
            </a:r>
          </a:p>
          <a:p>
            <a:pPr marL="457200" lvl="0" indent="-457200">
              <a:buFont typeface="+mj-lt"/>
              <a:buAutoNum type="arabicPeriod"/>
            </a:pPr>
            <a:r>
              <a:rPr lang="en-US" sz="3200" b="1" dirty="0"/>
              <a:t>increase efficiency </a:t>
            </a:r>
          </a:p>
          <a:p>
            <a:pPr marL="457200" lvl="0" indent="-457200">
              <a:buFont typeface="+mj-lt"/>
              <a:buAutoNum type="arabicPeriod"/>
            </a:pPr>
            <a:r>
              <a:rPr lang="en-US" sz="3200" b="1" dirty="0"/>
              <a:t>Improve communication.</a:t>
            </a:r>
            <a:endParaRPr lang="en-US" sz="3200" dirty="0"/>
          </a:p>
          <a:p>
            <a:pPr>
              <a:buNone/>
            </a:pPr>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15</a:t>
            </a:fld>
            <a:endParaRPr lang="en-US"/>
          </a:p>
        </p:txBody>
      </p:sp>
    </p:spTree>
    <p:extLst>
      <p:ext uri="{BB962C8B-B14F-4D97-AF65-F5344CB8AC3E}">
        <p14:creationId xmlns:p14="http://schemas.microsoft.com/office/powerpoint/2010/main" val="2365346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16</a:t>
            </a:fld>
            <a:endParaRPr lang="en-US"/>
          </a:p>
        </p:txBody>
      </p:sp>
      <p:sp>
        <p:nvSpPr>
          <p:cNvPr id="1025" name="Rectangle 1"/>
          <p:cNvSpPr>
            <a:spLocks noChangeArrowheads="1"/>
          </p:cNvSpPr>
          <p:nvPr/>
        </p:nvSpPr>
        <p:spPr bwMode="auto">
          <a:xfrm>
            <a:off x="2948152" y="1330651"/>
            <a:ext cx="6826469"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marR="0" lvl="0" indent="-514350" algn="ctr" defTabSz="914400" rtl="0" eaLnBrk="1" fontAlgn="base" latinLnBrk="0" hangingPunct="1">
              <a:lnSpc>
                <a:spcPct val="100000"/>
              </a:lnSpc>
              <a:spcBef>
                <a:spcPct val="0"/>
              </a:spcBef>
              <a:spcAft>
                <a:spcPct val="0"/>
              </a:spcAft>
              <a:buClrTx/>
              <a:buSzTx/>
              <a:tabLst/>
            </a:pPr>
            <a:endParaRPr kumimoji="0" lang="en-US" sz="3200" b="1" i="0" u="none" strike="noStrike" cap="none" normalizeH="0" baseline="0" dirty="0">
              <a:ln>
                <a:noFill/>
              </a:ln>
              <a:effectLst/>
              <a:latin typeface="+mj-lt"/>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3200" b="1" i="0" u="none" strike="noStrike" cap="none" normalizeH="0" baseline="0" dirty="0">
              <a:ln>
                <a:noFill/>
              </a:ln>
              <a:effectLst/>
              <a:latin typeface="+mj-lt"/>
              <a:ea typeface="Calibri" pitchFamily="34" charset="0"/>
              <a:cs typeface="Times New Roman" pitchFamily="18" charset="0"/>
            </a:endParaRPr>
          </a:p>
          <a:p>
            <a:pPr algn="ctr" fontAlgn="base">
              <a:spcBef>
                <a:spcPct val="0"/>
              </a:spcBef>
              <a:spcAft>
                <a:spcPct val="0"/>
              </a:spcAft>
            </a:pPr>
            <a:r>
              <a:rPr lang="en-US" sz="3200" b="1" dirty="0">
                <a:solidFill>
                  <a:schemeClr val="accent1">
                    <a:lumMod val="75000"/>
                  </a:schemeClr>
                </a:solidFill>
                <a:latin typeface="+mj-lt"/>
              </a:rPr>
              <a:t>4. </a:t>
            </a:r>
            <a:r>
              <a:rPr lang="en-US" sz="3200" b="1" dirty="0">
                <a:latin typeface="+mj-lt"/>
              </a:rPr>
              <a:t>Improve records keeping.</a:t>
            </a:r>
          </a:p>
          <a:p>
            <a:pPr algn="ctr" fontAlgn="base">
              <a:spcBef>
                <a:spcPct val="0"/>
              </a:spcBef>
              <a:spcAft>
                <a:spcPct val="0"/>
              </a:spcAft>
            </a:pPr>
            <a:endParaRPr lang="en-US" sz="3200" b="1" dirty="0">
              <a:latin typeface="+mj-lt"/>
            </a:endParaRPr>
          </a:p>
          <a:p>
            <a:pPr algn="ctr" fontAlgn="base">
              <a:spcBef>
                <a:spcPct val="0"/>
              </a:spcBef>
              <a:spcAft>
                <a:spcPct val="0"/>
              </a:spcAft>
            </a:pPr>
            <a:endParaRPr lang="en-US" sz="3200" b="1" dirty="0">
              <a:latin typeface="+mj-lt"/>
            </a:endParaRPr>
          </a:p>
          <a:p>
            <a:pPr algn="ctr" fontAlgn="base">
              <a:spcBef>
                <a:spcPct val="0"/>
              </a:spcBef>
              <a:spcAft>
                <a:spcPct val="0"/>
              </a:spcAft>
            </a:pPr>
            <a:r>
              <a:rPr lang="en-US" sz="3200" b="1" dirty="0">
                <a:solidFill>
                  <a:schemeClr val="accent1">
                    <a:lumMod val="75000"/>
                  </a:schemeClr>
                </a:solidFill>
                <a:latin typeface="+mj-lt"/>
                <a:cs typeface="Arial" pitchFamily="34" charset="0"/>
              </a:rPr>
              <a:t>5. </a:t>
            </a:r>
            <a:r>
              <a:rPr lang="en-US" sz="3200" b="1" dirty="0">
                <a:latin typeface="+mj-lt"/>
                <a:cs typeface="Arial" pitchFamily="34" charset="0"/>
              </a:rPr>
              <a:t>Leads to proper </a:t>
            </a:r>
            <a:r>
              <a:rPr lang="en-US" sz="3200" b="1" dirty="0">
                <a:latin typeface="+mj-lt"/>
              </a:rPr>
              <a:t>Decisions making</a:t>
            </a:r>
            <a:endParaRPr kumimoji="0" lang="en-US" sz="1800" b="0" i="0" u="none" strike="noStrike" cap="none" normalizeH="0" baseline="0" dirty="0">
              <a:ln>
                <a:noFill/>
              </a:ln>
              <a:effectLst/>
              <a:latin typeface="Arial" pitchFamily="34" charset="0"/>
              <a:cs typeface="Arial" pitchFamily="34" charset="0"/>
            </a:endParaRPr>
          </a:p>
        </p:txBody>
      </p:sp>
    </p:spTree>
    <p:extLst>
      <p:ext uri="{BB962C8B-B14F-4D97-AF65-F5344CB8AC3E}">
        <p14:creationId xmlns:p14="http://schemas.microsoft.com/office/powerpoint/2010/main" val="2637546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1967" y="275897"/>
            <a:ext cx="10018713" cy="1752599"/>
          </a:xfrm>
        </p:spPr>
        <p:txBody>
          <a:bodyPr>
            <a:normAutofit/>
          </a:bodyPr>
          <a:lstStyle/>
          <a:p>
            <a:r>
              <a:rPr lang="en-US" b="1" dirty="0"/>
              <a:t>Requirements needed to implement the (GIS)  in SW</a:t>
            </a:r>
          </a:p>
        </p:txBody>
      </p:sp>
      <p:sp>
        <p:nvSpPr>
          <p:cNvPr id="3" name="Content Placeholder 2"/>
          <p:cNvSpPr>
            <a:spLocks noGrp="1"/>
          </p:cNvSpPr>
          <p:nvPr>
            <p:ph idx="1"/>
          </p:nvPr>
        </p:nvSpPr>
        <p:spPr/>
        <p:txBody>
          <a:bodyPr>
            <a:normAutofit lnSpcReduction="10000"/>
          </a:bodyPr>
          <a:lstStyle/>
          <a:p>
            <a:pPr>
              <a:buFont typeface="Wingdings" pitchFamily="2" charset="2"/>
              <a:buChar char="§"/>
            </a:pPr>
            <a:r>
              <a:rPr lang="en-US" sz="3200" b="1" dirty="0"/>
              <a:t>Information requirements </a:t>
            </a:r>
            <a:r>
              <a:rPr lang="en-US" sz="3200" dirty="0">
                <a:solidFill>
                  <a:schemeClr val="bg2">
                    <a:lumMod val="50000"/>
                  </a:schemeClr>
                </a:solidFill>
                <a:latin typeface="+mj-lt"/>
              </a:rPr>
              <a:t>(Geographical Information )</a:t>
            </a:r>
          </a:p>
          <a:p>
            <a:pPr marL="514350" indent="-514350">
              <a:buFont typeface="+mj-lt"/>
              <a:buAutoNum type="arabicPeriod"/>
            </a:pPr>
            <a:r>
              <a:rPr lang="en-US" sz="3200" b="1" dirty="0"/>
              <a:t>Spatial data</a:t>
            </a:r>
          </a:p>
          <a:p>
            <a:pPr marL="514350" indent="-514350">
              <a:buNone/>
            </a:pPr>
            <a:endParaRPr lang="en-US" sz="3200" dirty="0"/>
          </a:p>
          <a:p>
            <a:pPr marL="514350" indent="-514350">
              <a:buNone/>
            </a:pPr>
            <a:r>
              <a:rPr lang="en-US" sz="3200" dirty="0"/>
              <a:t>Map </a:t>
            </a:r>
            <a:r>
              <a:rPr lang="ar-SA" sz="3200" dirty="0"/>
              <a:t>)</a:t>
            </a:r>
            <a:r>
              <a:rPr lang="en-US" sz="3200" dirty="0"/>
              <a:t> Aerial photograph</a:t>
            </a:r>
            <a:r>
              <a:rPr lang="ar-SA" sz="3200" dirty="0"/>
              <a:t>(</a:t>
            </a:r>
            <a:r>
              <a:rPr lang="en-US" sz="3200" dirty="0"/>
              <a:t> Included containers sites, demographic distribution in buildings.</a:t>
            </a:r>
          </a:p>
          <a:p>
            <a:pPr marL="514350" indent="-514350">
              <a:buNone/>
            </a:pPr>
            <a:endParaRPr lang="en-US" sz="3200" dirty="0"/>
          </a:p>
          <a:p>
            <a:pPr marL="514350" indent="-514350">
              <a:buFont typeface="+mj-lt"/>
              <a:buAutoNum type="arabicPeriod"/>
            </a:pPr>
            <a:endParaRPr lang="en-US" sz="3200" dirty="0">
              <a:solidFill>
                <a:schemeClr val="bg2">
                  <a:lumMod val="50000"/>
                </a:schemeClr>
              </a:solidFill>
              <a:latin typeface="+mj-lt"/>
            </a:endParaRPr>
          </a:p>
        </p:txBody>
      </p:sp>
      <p:sp>
        <p:nvSpPr>
          <p:cNvPr id="4" name="Slide Number Placeholder 3"/>
          <p:cNvSpPr>
            <a:spLocks noGrp="1"/>
          </p:cNvSpPr>
          <p:nvPr>
            <p:ph type="sldNum" sz="quarter" idx="12"/>
          </p:nvPr>
        </p:nvSpPr>
        <p:spPr/>
        <p:txBody>
          <a:bodyPr/>
          <a:lstStyle/>
          <a:p>
            <a:fld id="{7966EA62-41C5-4F9A-A915-5B0BC739C923}" type="slidenum">
              <a:rPr lang="en-US" smtClean="0"/>
              <a:pPr/>
              <a:t>17</a:t>
            </a:fld>
            <a:endParaRPr lang="en-US"/>
          </a:p>
        </p:txBody>
      </p:sp>
    </p:spTree>
    <p:extLst>
      <p:ext uri="{BB962C8B-B14F-4D97-AF65-F5344CB8AC3E}">
        <p14:creationId xmlns:p14="http://schemas.microsoft.com/office/powerpoint/2010/main" val="2487616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372" y="1468820"/>
            <a:ext cx="10018713" cy="3124201"/>
          </a:xfrm>
        </p:spPr>
        <p:txBody>
          <a:bodyPr>
            <a:normAutofit fontScale="85000" lnSpcReduction="10000"/>
          </a:bodyPr>
          <a:lstStyle/>
          <a:p>
            <a:pPr marL="457200" indent="-457200">
              <a:buNone/>
            </a:pPr>
            <a:r>
              <a:rPr lang="en-US" sz="3800" b="1" dirty="0">
                <a:solidFill>
                  <a:schemeClr val="accent1">
                    <a:lumMod val="75000"/>
                  </a:schemeClr>
                </a:solidFill>
              </a:rPr>
              <a:t>2. </a:t>
            </a:r>
            <a:r>
              <a:rPr lang="en-US" sz="3800" b="1" dirty="0"/>
              <a:t>Descriptive data/ Attribute data</a:t>
            </a:r>
          </a:p>
          <a:p>
            <a:pPr marL="457200" indent="-457200">
              <a:buNone/>
            </a:pPr>
            <a:endParaRPr lang="en-US" sz="3200" dirty="0"/>
          </a:p>
          <a:p>
            <a:pPr marL="457200" indent="-457200">
              <a:buNone/>
            </a:pPr>
            <a:r>
              <a:rPr lang="en-US" sz="3200" dirty="0"/>
              <a:t>Walking distance with 100m.</a:t>
            </a:r>
          </a:p>
          <a:p>
            <a:pPr marL="457200" indent="-457200">
              <a:buNone/>
            </a:pPr>
            <a:r>
              <a:rPr lang="en-US" sz="3200" dirty="0"/>
              <a:t>Buildings .</a:t>
            </a:r>
          </a:p>
          <a:p>
            <a:pPr marL="457200" indent="-457200">
              <a:buNone/>
            </a:pPr>
            <a:r>
              <a:rPr lang="en-US" sz="3200" dirty="0"/>
              <a:t>Distributing the ideal number of containers from our calculations then  Drawing the vehicles lines of collection solid waste.</a:t>
            </a:r>
          </a:p>
          <a:p>
            <a:pPr marL="457200" indent="-457200">
              <a:buNone/>
            </a:pPr>
            <a:endParaRPr lang="en-US" sz="3200" b="1"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18</a:t>
            </a:fld>
            <a:endParaRPr lang="en-US"/>
          </a:p>
        </p:txBody>
      </p:sp>
    </p:spTree>
    <p:extLst>
      <p:ext uri="{BB962C8B-B14F-4D97-AF65-F5344CB8AC3E}">
        <p14:creationId xmlns:p14="http://schemas.microsoft.com/office/powerpoint/2010/main" val="35264773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3132" y="425668"/>
            <a:ext cx="10557092" cy="3815256"/>
          </a:xfrm>
        </p:spPr>
        <p:txBody>
          <a:bodyPr>
            <a:normAutofit/>
          </a:bodyPr>
          <a:lstStyle/>
          <a:p>
            <a:pPr algn="ctr" rtl="1"/>
            <a:r>
              <a:rPr lang="en-US" sz="5400" b="1" dirty="0">
                <a:solidFill>
                  <a:schemeClr val="accent1">
                    <a:lumMod val="75000"/>
                  </a:schemeClr>
                </a:solidFill>
              </a:rPr>
              <a:t>GIS map of Collection Solid Waste Routes</a:t>
            </a:r>
            <a:endParaRPr lang="en-US" sz="5400"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19</a:t>
            </a:fld>
            <a:endParaRPr lang="en-US"/>
          </a:p>
        </p:txBody>
      </p:sp>
    </p:spTree>
    <p:extLst>
      <p:ext uri="{BB962C8B-B14F-4D97-AF65-F5344CB8AC3E}">
        <p14:creationId xmlns:p14="http://schemas.microsoft.com/office/powerpoint/2010/main" val="1438905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990600"/>
          </a:xfrm>
        </p:spPr>
        <p:txBody>
          <a:bodyPr/>
          <a:lstStyle/>
          <a:p>
            <a:pPr algn="l"/>
            <a:r>
              <a:rPr lang="en-US" dirty="0">
                <a:latin typeface="Arial Black" pitchFamily="34" charset="0"/>
              </a:rPr>
              <a:t>Outline</a:t>
            </a:r>
          </a:p>
        </p:txBody>
      </p:sp>
      <p:sp>
        <p:nvSpPr>
          <p:cNvPr id="8" name="TextBox 7"/>
          <p:cNvSpPr txBox="1"/>
          <p:nvPr/>
        </p:nvSpPr>
        <p:spPr>
          <a:xfrm>
            <a:off x="1559573" y="1698229"/>
            <a:ext cx="9003324" cy="4832092"/>
          </a:xfrm>
          <a:prstGeom prst="rect">
            <a:avLst/>
          </a:prstGeom>
          <a:noFill/>
        </p:spPr>
        <p:txBody>
          <a:bodyPr wrap="square" rtlCol="0">
            <a:spAutoFit/>
          </a:bodyPr>
          <a:lstStyle/>
          <a:p>
            <a:pPr marL="285750" indent="-285750">
              <a:buFont typeface="Arial" pitchFamily="34" charset="0"/>
              <a:buChar char="•"/>
            </a:pPr>
            <a:r>
              <a:rPr lang="en-US" sz="2800" dirty="0">
                <a:latin typeface="Times New Roman" pitchFamily="18" charset="0"/>
                <a:cs typeface="Times New Roman" pitchFamily="18" charset="0"/>
              </a:rPr>
              <a:t>Introduction  </a:t>
            </a:r>
          </a:p>
          <a:p>
            <a:pPr marL="285750" indent="-285750">
              <a:buFont typeface="Arial" pitchFamily="34" charset="0"/>
              <a:buChar char="•"/>
            </a:pPr>
            <a:r>
              <a:rPr lang="en-US" sz="2800" dirty="0">
                <a:latin typeface="Times New Roman" pitchFamily="18" charset="0"/>
                <a:cs typeface="Times New Roman" pitchFamily="18" charset="0"/>
              </a:rPr>
              <a:t>Objectives </a:t>
            </a:r>
          </a:p>
          <a:p>
            <a:pPr marL="285750" indent="-285750">
              <a:buFont typeface="Arial" pitchFamily="34" charset="0"/>
              <a:buChar char="•"/>
            </a:pPr>
            <a:r>
              <a:rPr lang="en-US" sz="2800" dirty="0">
                <a:latin typeface="Times New Roman" pitchFamily="18" charset="0"/>
                <a:cs typeface="Times New Roman" pitchFamily="18" charset="0"/>
              </a:rPr>
              <a:t>Problem </a:t>
            </a:r>
          </a:p>
          <a:p>
            <a:pPr marL="285750" lvl="0" indent="-285750">
              <a:buFont typeface="Arial" pitchFamily="34" charset="0"/>
              <a:buChar char="•"/>
            </a:pPr>
            <a:r>
              <a:rPr lang="en-US" sz="2800" dirty="0">
                <a:latin typeface="Times New Roman" pitchFamily="18" charset="0"/>
                <a:cs typeface="Times New Roman" pitchFamily="18" charset="0"/>
              </a:rPr>
              <a:t>Methodology</a:t>
            </a:r>
          </a:p>
          <a:p>
            <a:pPr marL="457200" lvl="0" indent="-457200">
              <a:buFont typeface="Arial" pitchFamily="34" charset="0"/>
              <a:buChar char="•"/>
            </a:pPr>
            <a:r>
              <a:rPr lang="en-US" sz="2800" dirty="0">
                <a:latin typeface="Times New Roman" pitchFamily="18" charset="0"/>
                <a:cs typeface="Times New Roman" pitchFamily="18" charset="0"/>
              </a:rPr>
              <a:t>Calculations </a:t>
            </a:r>
          </a:p>
          <a:p>
            <a:pPr marL="457200" lvl="0" indent="-457200">
              <a:buFont typeface="Arial" pitchFamily="34" charset="0"/>
              <a:buChar char="•"/>
            </a:pPr>
            <a:r>
              <a:rPr lang="en-US" sz="2800" dirty="0">
                <a:latin typeface="Times New Roman" pitchFamily="18" charset="0"/>
                <a:cs typeface="Times New Roman" pitchFamily="18" charset="0"/>
              </a:rPr>
              <a:t>GIS program </a:t>
            </a:r>
            <a:endParaRPr lang="ar-SA" sz="2800" dirty="0">
              <a:latin typeface="Times New Roman" pitchFamily="18" charset="0"/>
              <a:cs typeface="Times New Roman" pitchFamily="18" charset="0"/>
            </a:endParaRPr>
          </a:p>
          <a:p>
            <a:pPr marL="457200" indent="-457200">
              <a:buFont typeface="Arial" pitchFamily="34" charset="0"/>
              <a:buChar char="•"/>
            </a:pPr>
            <a:r>
              <a:rPr lang="en-US" sz="2800" dirty="0">
                <a:latin typeface="Times New Roman" pitchFamily="18" charset="0"/>
                <a:cs typeface="Times New Roman" pitchFamily="18" charset="0"/>
              </a:rPr>
              <a:t>Design an operating costs and Tariff system </a:t>
            </a:r>
          </a:p>
          <a:p>
            <a:pPr marL="457200" lvl="0" indent="-457200">
              <a:buFont typeface="Arial" pitchFamily="34" charset="0"/>
              <a:buChar char="•"/>
            </a:pPr>
            <a:r>
              <a:rPr lang="en-US" sz="2800" dirty="0">
                <a:latin typeface="Times New Roman" pitchFamily="18" charset="0"/>
                <a:cs typeface="Times New Roman" pitchFamily="18" charset="0"/>
              </a:rPr>
              <a:t>Design a job description </a:t>
            </a:r>
            <a:endParaRPr lang="ar-SA" sz="2800" dirty="0">
              <a:latin typeface="Times New Roman" pitchFamily="18" charset="0"/>
              <a:cs typeface="Times New Roman" pitchFamily="18" charset="0"/>
            </a:endParaRPr>
          </a:p>
          <a:p>
            <a:pPr marL="457200" lvl="0" indent="-457200">
              <a:buFont typeface="Arial" pitchFamily="34" charset="0"/>
              <a:buChar char="•"/>
            </a:pPr>
            <a:r>
              <a:rPr lang="en-US" sz="2800" dirty="0">
                <a:latin typeface="Times New Roman" pitchFamily="18" charset="0"/>
                <a:cs typeface="Times New Roman" pitchFamily="18" charset="0"/>
              </a:rPr>
              <a:t>SPSS Program</a:t>
            </a:r>
          </a:p>
          <a:p>
            <a:pPr marL="457200" lvl="0" indent="-457200">
              <a:buFont typeface="Arial" pitchFamily="34" charset="0"/>
              <a:buChar char="•"/>
            </a:pPr>
            <a:r>
              <a:rPr lang="en-US" sz="2800" dirty="0">
                <a:latin typeface="Times New Roman" pitchFamily="18" charset="0"/>
                <a:cs typeface="Times New Roman" pitchFamily="18" charset="0"/>
              </a:rPr>
              <a:t>Conclusion and recommendation  </a:t>
            </a:r>
          </a:p>
          <a:p>
            <a:pPr marL="457200" lvl="0" indent="-457200">
              <a:buFont typeface="Arial" pitchFamily="34" charset="0"/>
              <a:buChar char="•"/>
            </a:pPr>
            <a:endParaRPr lang="en-US" sz="28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7966EA62-41C5-4F9A-A915-5B0BC739C923}" type="slidenum">
              <a:rPr lang="en-US" sz="1200" smtClean="0"/>
              <a:pPr/>
              <a:t>2</a:t>
            </a:fld>
            <a:endParaRPr lang="en-US" sz="1200" dirty="0"/>
          </a:p>
        </p:txBody>
      </p:sp>
    </p:spTree>
    <p:extLst>
      <p:ext uri="{BB962C8B-B14F-4D97-AF65-F5344CB8AC3E}">
        <p14:creationId xmlns:p14="http://schemas.microsoft.com/office/powerpoint/2010/main" val="537409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20</a:t>
            </a:fld>
            <a:endParaRPr lang="en-US"/>
          </a:p>
        </p:txBody>
      </p:sp>
      <p:pic>
        <p:nvPicPr>
          <p:cNvPr id="6" name="Picture 5" descr="Lubna 555.jpg"/>
          <p:cNvPicPr>
            <a:picLocks noChangeAspect="1"/>
          </p:cNvPicPr>
          <p:nvPr/>
        </p:nvPicPr>
        <p:blipFill rotWithShape="1">
          <a:blip r:embed="rId2" cstate="print"/>
          <a:srcRect l="768" t="3174" r="2505"/>
          <a:stretch/>
        </p:blipFill>
        <p:spPr>
          <a:xfrm>
            <a:off x="2753136" y="0"/>
            <a:ext cx="9438864" cy="6858000"/>
          </a:xfrm>
          <a:prstGeom prst="rect">
            <a:avLst/>
          </a:prstGeom>
          <a:ln>
            <a:solidFill>
              <a:schemeClr val="tx1"/>
            </a:solidFill>
          </a:ln>
        </p:spPr>
      </p:pic>
      <p:sp>
        <p:nvSpPr>
          <p:cNvPr id="7" name="Rectangle 6">
            <a:extLst>
              <a:ext uri="{FF2B5EF4-FFF2-40B4-BE49-F238E27FC236}">
                <a16:creationId xmlns:a16="http://schemas.microsoft.com/office/drawing/2014/main" id="{1FAA4CDA-EF74-4519-83FB-E29E38CE7F02}"/>
              </a:ext>
            </a:extLst>
          </p:cNvPr>
          <p:cNvSpPr/>
          <p:nvPr/>
        </p:nvSpPr>
        <p:spPr>
          <a:xfrm>
            <a:off x="0" y="0"/>
            <a:ext cx="3221964" cy="6857999"/>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TextBox 7"/>
          <p:cNvSpPr txBox="1"/>
          <p:nvPr/>
        </p:nvSpPr>
        <p:spPr>
          <a:xfrm>
            <a:off x="189186" y="1087821"/>
            <a:ext cx="2601311" cy="369332"/>
          </a:xfrm>
          <a:prstGeom prst="rect">
            <a:avLst/>
          </a:prstGeom>
          <a:noFill/>
        </p:spPr>
        <p:txBody>
          <a:bodyPr wrap="square" rtlCol="0">
            <a:spAutoFit/>
          </a:bodyPr>
          <a:lstStyle/>
          <a:p>
            <a:endParaRPr lang="en-US" dirty="0"/>
          </a:p>
        </p:txBody>
      </p:sp>
      <p:pic>
        <p:nvPicPr>
          <p:cNvPr id="9" name="Picture 2">
            <a:extLst>
              <a:ext uri="{FF2B5EF4-FFF2-40B4-BE49-F238E27FC236}">
                <a16:creationId xmlns:a16="http://schemas.microsoft.com/office/drawing/2014/main" id="{695DF06A-1019-4825-9F1D-86860165088A}"/>
              </a:ext>
            </a:extLst>
          </p:cNvPr>
          <p:cNvPicPr>
            <a:picLocks noChangeAspect="1" noChangeArrowheads="1"/>
          </p:cNvPicPr>
          <p:nvPr/>
        </p:nvPicPr>
        <p:blipFill rotWithShape="1">
          <a:blip r:embed="rId3"/>
          <a:srcRect b="85788"/>
          <a:stretch/>
        </p:blipFill>
        <p:spPr bwMode="auto">
          <a:xfrm>
            <a:off x="297437" y="877614"/>
            <a:ext cx="3355401" cy="577291"/>
          </a:xfrm>
          <a:prstGeom prst="rect">
            <a:avLst/>
          </a:prstGeom>
          <a:noFill/>
          <a:ln w="9525">
            <a:noFill/>
            <a:miter lim="800000"/>
            <a:headEnd/>
            <a:tailEnd/>
          </a:ln>
          <a:effectLst/>
        </p:spPr>
      </p:pic>
      <p:pic>
        <p:nvPicPr>
          <p:cNvPr id="10" name="Picture 2">
            <a:extLst>
              <a:ext uri="{FF2B5EF4-FFF2-40B4-BE49-F238E27FC236}">
                <a16:creationId xmlns:a16="http://schemas.microsoft.com/office/drawing/2014/main" id="{C97F3129-515A-45CF-9A5E-12B491F078B8}"/>
              </a:ext>
            </a:extLst>
          </p:cNvPr>
          <p:cNvPicPr>
            <a:picLocks noChangeAspect="1" noChangeArrowheads="1"/>
          </p:cNvPicPr>
          <p:nvPr/>
        </p:nvPicPr>
        <p:blipFill rotWithShape="1">
          <a:blip r:embed="rId3"/>
          <a:srcRect t="15319" r="-3001"/>
          <a:stretch/>
        </p:blipFill>
        <p:spPr bwMode="auto">
          <a:xfrm>
            <a:off x="0" y="2357495"/>
            <a:ext cx="3137338" cy="4011773"/>
          </a:xfrm>
          <a:prstGeom prst="rect">
            <a:avLst/>
          </a:prstGeom>
          <a:noFill/>
          <a:ln w="9525">
            <a:noFill/>
            <a:miter lim="800000"/>
            <a:headEnd/>
            <a:tailEnd/>
          </a:ln>
          <a:effectLst/>
        </p:spPr>
      </p:pic>
      <p:pic>
        <p:nvPicPr>
          <p:cNvPr id="11" name="Picture 10">
            <a:extLst>
              <a:ext uri="{FF2B5EF4-FFF2-40B4-BE49-F238E27FC236}">
                <a16:creationId xmlns:a16="http://schemas.microsoft.com/office/drawing/2014/main" id="{90C39BD3-365D-446C-8769-63D36D4D20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1996" y="602341"/>
            <a:ext cx="814543" cy="983361"/>
          </a:xfrm>
          <a:prstGeom prst="rect">
            <a:avLst/>
          </a:prstGeom>
        </p:spPr>
      </p:pic>
    </p:spTree>
    <p:extLst>
      <p:ext uri="{BB962C8B-B14F-4D97-AF65-F5344CB8AC3E}">
        <p14:creationId xmlns:p14="http://schemas.microsoft.com/office/powerpoint/2010/main" val="3046347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b="1" dirty="0">
                <a:solidFill>
                  <a:schemeClr val="accent1">
                    <a:lumMod val="75000"/>
                  </a:schemeClr>
                </a:solidFill>
              </a:rPr>
              <a:t>Cost of solid waste  Service</a:t>
            </a:r>
            <a:br>
              <a:rPr lang="en-US" b="1" dirty="0">
                <a:solidFill>
                  <a:schemeClr val="accent1">
                    <a:lumMod val="75000"/>
                  </a:schemeClr>
                </a:solidFill>
              </a:rPr>
            </a:br>
            <a:endParaRPr lang="en-US"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7966EA62-41C5-4F9A-A915-5B0BC739C923}" type="slidenum">
              <a:rPr lang="en-US" smtClean="0"/>
              <a:pPr/>
              <a:t>21</a:t>
            </a:fld>
            <a:endParaRPr lang="en-US"/>
          </a:p>
        </p:txBody>
      </p:sp>
    </p:spTree>
    <p:extLst>
      <p:ext uri="{BB962C8B-B14F-4D97-AF65-F5344CB8AC3E}">
        <p14:creationId xmlns:p14="http://schemas.microsoft.com/office/powerpoint/2010/main" val="882793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22</a:t>
            </a:fld>
            <a:endParaRPr lang="en-US"/>
          </a:p>
        </p:txBody>
      </p:sp>
      <p:graphicFrame>
        <p:nvGraphicFramePr>
          <p:cNvPr id="5" name="Table 4"/>
          <p:cNvGraphicFramePr>
            <a:graphicFrameLocks noGrp="1"/>
          </p:cNvGraphicFramePr>
          <p:nvPr/>
        </p:nvGraphicFramePr>
        <p:xfrm>
          <a:off x="1860332" y="251949"/>
          <a:ext cx="9632730" cy="5906107"/>
        </p:xfrm>
        <a:graphic>
          <a:graphicData uri="http://schemas.openxmlformats.org/drawingml/2006/table">
            <a:tbl>
              <a:tblPr/>
              <a:tblGrid>
                <a:gridCol w="5910713">
                  <a:extLst>
                    <a:ext uri="{9D8B030D-6E8A-4147-A177-3AD203B41FA5}">
                      <a16:colId xmlns:a16="http://schemas.microsoft.com/office/drawing/2014/main" val="20000"/>
                    </a:ext>
                  </a:extLst>
                </a:gridCol>
                <a:gridCol w="2022546">
                  <a:extLst>
                    <a:ext uri="{9D8B030D-6E8A-4147-A177-3AD203B41FA5}">
                      <a16:colId xmlns:a16="http://schemas.microsoft.com/office/drawing/2014/main" val="20001"/>
                    </a:ext>
                  </a:extLst>
                </a:gridCol>
                <a:gridCol w="1699471">
                  <a:extLst>
                    <a:ext uri="{9D8B030D-6E8A-4147-A177-3AD203B41FA5}">
                      <a16:colId xmlns:a16="http://schemas.microsoft.com/office/drawing/2014/main" val="20002"/>
                    </a:ext>
                  </a:extLst>
                </a:gridCol>
              </a:tblGrid>
              <a:tr h="594655">
                <a:tc gridSpan="3">
                  <a:txBody>
                    <a:bodyPr/>
                    <a:lstStyle/>
                    <a:p>
                      <a:pPr marL="0" marR="0" algn="ctr">
                        <a:lnSpc>
                          <a:spcPct val="115000"/>
                        </a:lnSpc>
                        <a:spcBef>
                          <a:spcPts val="0"/>
                        </a:spcBef>
                        <a:spcAft>
                          <a:spcPts val="0"/>
                        </a:spcAft>
                      </a:pPr>
                      <a:r>
                        <a:rPr lang="en-US" sz="2400" b="1" dirty="0">
                          <a:solidFill>
                            <a:schemeClr val="accent1">
                              <a:lumMod val="50000"/>
                            </a:schemeClr>
                          </a:solidFill>
                        </a:rPr>
                        <a:t>SWM cost in municipality </a:t>
                      </a:r>
                      <a:endParaRPr lang="en-US" sz="2400" b="1"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62508">
                <a:tc>
                  <a:txBody>
                    <a:bodyPr/>
                    <a:lstStyle/>
                    <a:p>
                      <a:pPr marL="0" marR="0">
                        <a:lnSpc>
                          <a:spcPct val="115000"/>
                        </a:lnSpc>
                        <a:spcBef>
                          <a:spcPts val="0"/>
                        </a:spcBef>
                        <a:spcAft>
                          <a:spcPts val="0"/>
                        </a:spcAft>
                      </a:pPr>
                      <a:r>
                        <a:rPr lang="en-US" sz="2400" b="1" i="1" dirty="0">
                          <a:solidFill>
                            <a:schemeClr val="tx1"/>
                          </a:solidFill>
                          <a:latin typeface="Cambria"/>
                          <a:ea typeface="Times New Roman"/>
                          <a:cs typeface="Calibri"/>
                        </a:rPr>
                        <a:t>Fixed costs</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i="1" dirty="0">
                          <a:solidFill>
                            <a:srgbClr val="000000"/>
                          </a:solidFill>
                          <a:latin typeface="Cambria"/>
                          <a:ea typeface="Times New Roman"/>
                          <a:cs typeface="Calibri"/>
                        </a:rPr>
                        <a:t>NIS/month</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i="1">
                          <a:solidFill>
                            <a:srgbClr val="000000"/>
                          </a:solidFill>
                          <a:latin typeface="Cambria"/>
                          <a:ea typeface="Times New Roman"/>
                          <a:cs typeface="Calibri"/>
                        </a:rPr>
                        <a:t>NIS/year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396436">
                <a:tc>
                  <a:txBody>
                    <a:bodyPr/>
                    <a:lstStyle/>
                    <a:p>
                      <a:pPr marL="0" marR="0">
                        <a:lnSpc>
                          <a:spcPct val="115000"/>
                        </a:lnSpc>
                        <a:spcBef>
                          <a:spcPts val="0"/>
                        </a:spcBef>
                        <a:spcAft>
                          <a:spcPts val="0"/>
                        </a:spcAft>
                      </a:pPr>
                      <a:r>
                        <a:rPr lang="en-US" sz="2400" dirty="0">
                          <a:solidFill>
                            <a:schemeClr val="tx1"/>
                          </a:solidFill>
                          <a:latin typeface="Times New Roman"/>
                          <a:ea typeface="Times New Roman"/>
                          <a:cs typeface="Arial"/>
                        </a:rPr>
                        <a:t>Salaries and Insurances</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NIS/month</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a:solidFill>
                            <a:srgbClr val="000000"/>
                          </a:solidFill>
                          <a:latin typeface="Times New Roman"/>
                          <a:ea typeface="Times New Roman"/>
                          <a:cs typeface="Arial"/>
                        </a:rPr>
                        <a:t>NIS/year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extLst>
                  <a:ext uri="{0D108BD9-81ED-4DB2-BD59-A6C34878D82A}">
                    <a16:rowId xmlns:a16="http://schemas.microsoft.com/office/drawing/2014/main" val="10002"/>
                  </a:ext>
                </a:extLst>
              </a:tr>
              <a:tr h="792871">
                <a:tc>
                  <a:txBody>
                    <a:bodyPr/>
                    <a:lstStyle/>
                    <a:p>
                      <a:pPr marL="0" marR="0">
                        <a:lnSpc>
                          <a:spcPct val="115000"/>
                        </a:lnSpc>
                        <a:spcBef>
                          <a:spcPts val="0"/>
                        </a:spcBef>
                        <a:spcAft>
                          <a:spcPts val="0"/>
                        </a:spcAft>
                      </a:pPr>
                      <a:r>
                        <a:rPr lang="en-US" sz="2400" dirty="0">
                          <a:solidFill>
                            <a:schemeClr val="tx1"/>
                          </a:solidFill>
                          <a:latin typeface="Times New Roman"/>
                          <a:ea typeface="Times New Roman"/>
                          <a:cs typeface="Arial"/>
                        </a:rPr>
                        <a:t>Head of municipality and members(7% of his time for solid waste)</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7% *18000 = 1,260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                     15,120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extLst>
                  <a:ext uri="{0D108BD9-81ED-4DB2-BD59-A6C34878D82A}">
                    <a16:rowId xmlns:a16="http://schemas.microsoft.com/office/drawing/2014/main" val="10003"/>
                  </a:ext>
                </a:extLst>
              </a:tr>
              <a:tr h="792871">
                <a:tc>
                  <a:txBody>
                    <a:bodyPr/>
                    <a:lstStyle/>
                    <a:p>
                      <a:pPr marL="0" marR="0">
                        <a:lnSpc>
                          <a:spcPct val="115000"/>
                        </a:lnSpc>
                        <a:spcBef>
                          <a:spcPts val="0"/>
                        </a:spcBef>
                        <a:spcAft>
                          <a:spcPts val="0"/>
                        </a:spcAft>
                      </a:pPr>
                      <a:r>
                        <a:rPr lang="en-US" sz="2400" dirty="0">
                          <a:solidFill>
                            <a:schemeClr val="tx1"/>
                          </a:solidFill>
                          <a:latin typeface="Times New Roman"/>
                          <a:ea typeface="Times New Roman"/>
                          <a:cs typeface="Arial"/>
                        </a:rPr>
                        <a:t>Head of Health department (100% of his time)</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marL="0" marR="0" algn="ctr">
                        <a:lnSpc>
                          <a:spcPct val="115000"/>
                        </a:lnSpc>
                        <a:spcBef>
                          <a:spcPts val="0"/>
                        </a:spcBef>
                        <a:spcAft>
                          <a:spcPts val="0"/>
                        </a:spcAft>
                      </a:pPr>
                      <a:r>
                        <a:rPr lang="en-US" sz="2000" b="1">
                          <a:solidFill>
                            <a:srgbClr val="000000"/>
                          </a:solidFill>
                          <a:latin typeface="Times New Roman"/>
                          <a:ea typeface="Times New Roman"/>
                          <a:cs typeface="Arial"/>
                        </a:rPr>
                        <a:t>                              3,118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                     37,416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92871">
                <a:tc>
                  <a:txBody>
                    <a:bodyPr/>
                    <a:lstStyle/>
                    <a:p>
                      <a:pPr marL="0" marR="0">
                        <a:lnSpc>
                          <a:spcPct val="115000"/>
                        </a:lnSpc>
                        <a:spcBef>
                          <a:spcPts val="0"/>
                        </a:spcBef>
                        <a:spcAft>
                          <a:spcPts val="0"/>
                        </a:spcAft>
                      </a:pPr>
                      <a:r>
                        <a:rPr lang="en-US" sz="2400" b="1" dirty="0">
                          <a:solidFill>
                            <a:schemeClr val="tx1"/>
                          </a:solidFill>
                          <a:latin typeface="Times New Roman"/>
                          <a:ea typeface="Times New Roman"/>
                          <a:cs typeface="Arial"/>
                        </a:rPr>
                        <a:t>Total salaries of  five Street sweepers</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ctr">
                        <a:lnSpc>
                          <a:spcPct val="115000"/>
                        </a:lnSpc>
                        <a:spcBef>
                          <a:spcPts val="0"/>
                        </a:spcBef>
                        <a:spcAft>
                          <a:spcPts val="0"/>
                        </a:spcAft>
                      </a:pPr>
                      <a:r>
                        <a:rPr lang="en-US" sz="2000" b="1">
                          <a:solidFill>
                            <a:srgbClr val="000000"/>
                          </a:solidFill>
                          <a:latin typeface="Times New Roman"/>
                          <a:ea typeface="Times New Roman"/>
                          <a:cs typeface="Arial"/>
                        </a:rPr>
                        <a:t>                           11,054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                   132,648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5"/>
                  </a:ext>
                </a:extLst>
              </a:tr>
              <a:tr h="936029">
                <a:tc>
                  <a:txBody>
                    <a:bodyPr/>
                    <a:lstStyle/>
                    <a:p>
                      <a:pPr marL="0" marR="0">
                        <a:lnSpc>
                          <a:spcPct val="115000"/>
                        </a:lnSpc>
                        <a:spcBef>
                          <a:spcPts val="0"/>
                        </a:spcBef>
                        <a:spcAft>
                          <a:spcPts val="0"/>
                        </a:spcAft>
                      </a:pPr>
                      <a:r>
                        <a:rPr lang="en-US" sz="2400" dirty="0">
                          <a:solidFill>
                            <a:schemeClr val="tx1"/>
                          </a:solidFill>
                          <a:latin typeface="Times New Roman"/>
                          <a:ea typeface="Times New Roman"/>
                          <a:cs typeface="Arial"/>
                        </a:rPr>
                        <a:t>Purchasing Tools of street</a:t>
                      </a:r>
                      <a:r>
                        <a:rPr lang="en-US" sz="2400" baseline="0" dirty="0">
                          <a:solidFill>
                            <a:schemeClr val="tx1"/>
                          </a:solidFill>
                          <a:latin typeface="Times New Roman"/>
                          <a:ea typeface="Times New Roman"/>
                          <a:cs typeface="Arial"/>
                        </a:rPr>
                        <a:t> </a:t>
                      </a:r>
                      <a:r>
                        <a:rPr lang="en-US" sz="2400" dirty="0">
                          <a:solidFill>
                            <a:schemeClr val="tx1"/>
                          </a:solidFill>
                          <a:latin typeface="Times New Roman"/>
                          <a:ea typeface="Times New Roman"/>
                          <a:cs typeface="Arial"/>
                        </a:rPr>
                        <a:t>sweeping</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solidFill>
                            <a:srgbClr val="000000"/>
                          </a:solidFill>
                          <a:latin typeface="Times New Roman"/>
                          <a:ea typeface="Times New Roman"/>
                          <a:cs typeface="Arial"/>
                        </a:rPr>
                        <a:t>                           425.50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                       5,106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1065301">
                <a:tc>
                  <a:txBody>
                    <a:bodyPr/>
                    <a:lstStyle/>
                    <a:p>
                      <a:pPr marL="0" marR="0" algn="ctr">
                        <a:lnSpc>
                          <a:spcPct val="115000"/>
                        </a:lnSpc>
                        <a:spcBef>
                          <a:spcPts val="0"/>
                        </a:spcBef>
                        <a:spcAft>
                          <a:spcPts val="0"/>
                        </a:spcAft>
                      </a:pPr>
                      <a:r>
                        <a:rPr lang="en-US" sz="2400" b="1" dirty="0">
                          <a:solidFill>
                            <a:schemeClr val="tx1"/>
                          </a:solidFill>
                          <a:latin typeface="Times New Roman"/>
                          <a:ea typeface="Times New Roman"/>
                          <a:cs typeface="Arial"/>
                        </a:rPr>
                        <a:t>Total fixed costs </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1000"/>
                        </a:spcAft>
                      </a:pPr>
                      <a:r>
                        <a:rPr lang="en-US" sz="2000" b="1">
                          <a:solidFill>
                            <a:srgbClr val="000000"/>
                          </a:solidFill>
                          <a:latin typeface="Calibri"/>
                          <a:ea typeface="Calibri"/>
                          <a:cs typeface="Arial"/>
                        </a:rPr>
                        <a:t>                           15,858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1000"/>
                        </a:spcAft>
                      </a:pPr>
                      <a:r>
                        <a:rPr lang="en-US" sz="2000" b="1" dirty="0">
                          <a:solidFill>
                            <a:srgbClr val="000000"/>
                          </a:solidFill>
                          <a:latin typeface="Calibri"/>
                          <a:ea typeface="Calibri"/>
                          <a:cs typeface="Arial"/>
                        </a:rPr>
                        <a:t>                   190,290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4724786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1607" y="1962807"/>
            <a:ext cx="10018713" cy="1752599"/>
          </a:xfrm>
        </p:spPr>
        <p:txBody>
          <a:bodyPr/>
          <a:lstStyle/>
          <a:p>
            <a:r>
              <a:rPr lang="en-US" b="1" dirty="0"/>
              <a:t>Current Operating costs of Solid Waste at JSC and municipality .</a:t>
            </a:r>
          </a:p>
        </p:txBody>
      </p:sp>
      <p:sp>
        <p:nvSpPr>
          <p:cNvPr id="4" name="Slide Number Placeholder 3"/>
          <p:cNvSpPr>
            <a:spLocks noGrp="1"/>
          </p:cNvSpPr>
          <p:nvPr>
            <p:ph type="sldNum" sz="quarter" idx="12"/>
          </p:nvPr>
        </p:nvSpPr>
        <p:spPr/>
        <p:txBody>
          <a:bodyPr/>
          <a:lstStyle/>
          <a:p>
            <a:fld id="{7966EA62-41C5-4F9A-A915-5B0BC739C923}" type="slidenum">
              <a:rPr lang="en-US" smtClean="0"/>
              <a:pPr/>
              <a:t>23</a:t>
            </a:fld>
            <a:endParaRPr lang="en-US"/>
          </a:p>
        </p:txBody>
      </p:sp>
    </p:spTree>
    <p:extLst>
      <p:ext uri="{BB962C8B-B14F-4D97-AF65-F5344CB8AC3E}">
        <p14:creationId xmlns:p14="http://schemas.microsoft.com/office/powerpoint/2010/main" val="2948094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24</a:t>
            </a:fld>
            <a:endParaRPr lang="en-US"/>
          </a:p>
        </p:txBody>
      </p:sp>
      <p:graphicFrame>
        <p:nvGraphicFramePr>
          <p:cNvPr id="5" name="Table 4"/>
          <p:cNvGraphicFramePr>
            <a:graphicFrameLocks noGrp="1"/>
          </p:cNvGraphicFramePr>
          <p:nvPr/>
        </p:nvGraphicFramePr>
        <p:xfrm>
          <a:off x="268013" y="73366"/>
          <a:ext cx="11640207" cy="6656888"/>
        </p:xfrm>
        <a:graphic>
          <a:graphicData uri="http://schemas.openxmlformats.org/drawingml/2006/table">
            <a:tbl>
              <a:tblPr/>
              <a:tblGrid>
                <a:gridCol w="4487989">
                  <a:extLst>
                    <a:ext uri="{9D8B030D-6E8A-4147-A177-3AD203B41FA5}">
                      <a16:colId xmlns:a16="http://schemas.microsoft.com/office/drawing/2014/main" val="20000"/>
                    </a:ext>
                  </a:extLst>
                </a:gridCol>
                <a:gridCol w="2060807">
                  <a:extLst>
                    <a:ext uri="{9D8B030D-6E8A-4147-A177-3AD203B41FA5}">
                      <a16:colId xmlns:a16="http://schemas.microsoft.com/office/drawing/2014/main" val="20001"/>
                    </a:ext>
                  </a:extLst>
                </a:gridCol>
                <a:gridCol w="5091411">
                  <a:extLst>
                    <a:ext uri="{9D8B030D-6E8A-4147-A177-3AD203B41FA5}">
                      <a16:colId xmlns:a16="http://schemas.microsoft.com/office/drawing/2014/main" val="20002"/>
                    </a:ext>
                  </a:extLst>
                </a:gridCol>
              </a:tblGrid>
              <a:tr h="415484">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Operating Costs</a:t>
                      </a:r>
                      <a:endParaRPr lang="en-US" sz="2000" b="1" dirty="0">
                        <a:latin typeface="Calibri"/>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Cost/year</a:t>
                      </a:r>
                      <a:endParaRPr lang="en-US" sz="2000" b="1" dirty="0">
                        <a:latin typeface="Calibri"/>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Expression</a:t>
                      </a:r>
                      <a:endParaRPr lang="en-US" sz="2000" b="1" dirty="0">
                        <a:latin typeface="Calibri"/>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0"/>
                  </a:ext>
                </a:extLst>
              </a:tr>
              <a:tr h="323748">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Driver cost (one driver)</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50,656</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driver/ton *Amount of waste/Yr</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47496">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Collecting labors cost( for two labors)</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56,172.02</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two operators/ton * Amount of waste/Yr</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3748">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Fuel cost in SW collection</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 88,421.05</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{(working dis./day*day/yr )/(km/L) } *NIS/L</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39580">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Vehicle maintenance and insurance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50,213.64</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maintenance/ton * amount of waste/Yr</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23748">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Others personnel wages overheads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14,925.96</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salaries in JSC 213,228 *0.07</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23748">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Collection cost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263,389</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Total of expeditors</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6"/>
                  </a:ext>
                </a:extLst>
              </a:tr>
              <a:tr h="539580">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Maintenance of  (224)Containers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44,800</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maintenance/one container *No. of containers</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628004">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Depreciation of  ( 224 )Containers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19,040</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purchasing one container * No. of container purchased)/10years of depreciated</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539580">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Transferring SW cost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169,051</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transferring SW/ton *Amount of waste /Yr</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647496">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Total costs in  Municipality wages and materials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Calibri"/>
                          <a:cs typeface="Times New Roman" pitchFamily="18" charset="0"/>
                        </a:rPr>
                        <a:t>190,290</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00000"/>
                        </a:lnSpc>
                        <a:spcBef>
                          <a:spcPts val="0"/>
                        </a:spcBef>
                        <a:spcAft>
                          <a:spcPts val="0"/>
                        </a:spcAft>
                      </a:pPr>
                      <a:r>
                        <a:rPr lang="en-US" sz="2000" b="0" dirty="0">
                          <a:solidFill>
                            <a:srgbClr val="000000"/>
                          </a:solidFill>
                          <a:latin typeface="+mj-lt"/>
                          <a:ea typeface="Times New Roman"/>
                          <a:cs typeface="Arial"/>
                        </a:rPr>
                        <a:t> </a:t>
                      </a:r>
                      <a:endParaRPr lang="en-US" sz="2000" b="0"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759909">
                <a:tc>
                  <a:txBody>
                    <a:bodyPr/>
                    <a:lstStyle/>
                    <a:p>
                      <a:pPr marL="0" marR="0" algn="ctr">
                        <a:lnSpc>
                          <a:spcPct val="100000"/>
                        </a:lnSpc>
                        <a:spcBef>
                          <a:spcPts val="0"/>
                        </a:spcBef>
                        <a:spcAft>
                          <a:spcPts val="0"/>
                        </a:spcAft>
                      </a:pPr>
                      <a:r>
                        <a:rPr lang="en-US" sz="2400" b="1" u="sng" dirty="0">
                          <a:solidFill>
                            <a:srgbClr val="000000"/>
                          </a:solidFill>
                          <a:latin typeface="Times New Roman" pitchFamily="18" charset="0"/>
                          <a:ea typeface="Times New Roman"/>
                          <a:cs typeface="Times New Roman" pitchFamily="18" charset="0"/>
                        </a:rPr>
                        <a:t>Total current operating cost </a:t>
                      </a:r>
                      <a:endParaRPr lang="en-US" sz="2400" b="1" u="sng"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00000"/>
                        </a:lnSpc>
                        <a:spcBef>
                          <a:spcPts val="0"/>
                        </a:spcBef>
                        <a:spcAft>
                          <a:spcPts val="1000"/>
                        </a:spcAft>
                      </a:pPr>
                      <a:endParaRPr lang="en-US" sz="2400" b="1" u="sng" dirty="0">
                        <a:latin typeface="Times New Roman" pitchFamily="18" charset="0"/>
                        <a:ea typeface="Calibri"/>
                        <a:cs typeface="Times New Roman" pitchFamily="18" charset="0"/>
                      </a:endParaRPr>
                    </a:p>
                    <a:p>
                      <a:pPr marL="0" marR="0" algn="ctr">
                        <a:lnSpc>
                          <a:spcPct val="100000"/>
                        </a:lnSpc>
                        <a:spcBef>
                          <a:spcPts val="0"/>
                        </a:spcBef>
                        <a:spcAft>
                          <a:spcPts val="1000"/>
                        </a:spcAft>
                      </a:pPr>
                      <a:r>
                        <a:rPr lang="en-US" sz="2400" b="1" u="sng" dirty="0">
                          <a:latin typeface="Times New Roman" pitchFamily="18" charset="0"/>
                          <a:ea typeface="Calibri"/>
                          <a:cs typeface="Times New Roman" pitchFamily="18" charset="0"/>
                        </a:rPr>
                        <a:t>671,029</a:t>
                      </a: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00000"/>
                        </a:lnSpc>
                        <a:spcBef>
                          <a:spcPts val="0"/>
                        </a:spcBef>
                        <a:spcAft>
                          <a:spcPts val="0"/>
                        </a:spcAft>
                      </a:pPr>
                      <a:r>
                        <a:rPr lang="en-US" sz="2000" b="0" dirty="0">
                          <a:solidFill>
                            <a:srgbClr val="000000"/>
                          </a:solidFill>
                          <a:latin typeface="+mj-lt"/>
                          <a:ea typeface="Times New Roman"/>
                          <a:cs typeface="Arial"/>
                        </a:rPr>
                        <a:t> </a:t>
                      </a:r>
                      <a:endParaRPr lang="en-US" sz="2000" b="0"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568974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5842" y="2088931"/>
            <a:ext cx="10018713" cy="1752599"/>
          </a:xfrm>
        </p:spPr>
        <p:txBody>
          <a:bodyPr/>
          <a:lstStyle/>
          <a:p>
            <a:r>
              <a:rPr lang="en-US" b="1" dirty="0"/>
              <a:t>Operating costs of suggested SWM system at  JSC and Municipality</a:t>
            </a:r>
          </a:p>
        </p:txBody>
      </p:sp>
      <p:sp>
        <p:nvSpPr>
          <p:cNvPr id="4" name="Slide Number Placeholder 3"/>
          <p:cNvSpPr>
            <a:spLocks noGrp="1"/>
          </p:cNvSpPr>
          <p:nvPr>
            <p:ph type="sldNum" sz="quarter" idx="12"/>
          </p:nvPr>
        </p:nvSpPr>
        <p:spPr/>
        <p:txBody>
          <a:bodyPr/>
          <a:lstStyle/>
          <a:p>
            <a:fld id="{7966EA62-41C5-4F9A-A915-5B0BC739C923}" type="slidenum">
              <a:rPr lang="en-US" smtClean="0"/>
              <a:pPr/>
              <a:t>25</a:t>
            </a:fld>
            <a:endParaRPr lang="en-US"/>
          </a:p>
        </p:txBody>
      </p:sp>
    </p:spTree>
    <p:extLst>
      <p:ext uri="{BB962C8B-B14F-4D97-AF65-F5344CB8AC3E}">
        <p14:creationId xmlns:p14="http://schemas.microsoft.com/office/powerpoint/2010/main" val="516879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26</a:t>
            </a:fld>
            <a:endParaRPr lang="en-US"/>
          </a:p>
        </p:txBody>
      </p:sp>
      <p:graphicFrame>
        <p:nvGraphicFramePr>
          <p:cNvPr id="5" name="Table 4"/>
          <p:cNvGraphicFramePr>
            <a:graphicFrameLocks noGrp="1"/>
          </p:cNvGraphicFramePr>
          <p:nvPr/>
        </p:nvGraphicFramePr>
        <p:xfrm>
          <a:off x="299546" y="236488"/>
          <a:ext cx="11508826" cy="6803667"/>
        </p:xfrm>
        <a:graphic>
          <a:graphicData uri="http://schemas.openxmlformats.org/drawingml/2006/table">
            <a:tbl>
              <a:tblPr/>
              <a:tblGrid>
                <a:gridCol w="4437331">
                  <a:extLst>
                    <a:ext uri="{9D8B030D-6E8A-4147-A177-3AD203B41FA5}">
                      <a16:colId xmlns:a16="http://schemas.microsoft.com/office/drawing/2014/main" val="20000"/>
                    </a:ext>
                  </a:extLst>
                </a:gridCol>
                <a:gridCol w="2037549">
                  <a:extLst>
                    <a:ext uri="{9D8B030D-6E8A-4147-A177-3AD203B41FA5}">
                      <a16:colId xmlns:a16="http://schemas.microsoft.com/office/drawing/2014/main" val="20001"/>
                    </a:ext>
                  </a:extLst>
                </a:gridCol>
                <a:gridCol w="5033946">
                  <a:extLst>
                    <a:ext uri="{9D8B030D-6E8A-4147-A177-3AD203B41FA5}">
                      <a16:colId xmlns:a16="http://schemas.microsoft.com/office/drawing/2014/main" val="20002"/>
                    </a:ext>
                  </a:extLst>
                </a:gridCol>
              </a:tblGrid>
              <a:tr h="283774">
                <a:tc>
                  <a:txBody>
                    <a:bodyPr/>
                    <a:lstStyle/>
                    <a:p>
                      <a:pPr marL="0" marR="0" algn="ctr">
                        <a:lnSpc>
                          <a:spcPct val="115000"/>
                        </a:lnSpc>
                        <a:spcBef>
                          <a:spcPts val="0"/>
                        </a:spcBef>
                        <a:spcAft>
                          <a:spcPts val="0"/>
                        </a:spcAft>
                      </a:pPr>
                      <a:r>
                        <a:rPr lang="en-US" sz="2000" b="1" dirty="0">
                          <a:latin typeface="Times New Roman" pitchFamily="18" charset="0"/>
                          <a:ea typeface="Times New Roman"/>
                          <a:cs typeface="Times New Roman" pitchFamily="18" charset="0"/>
                        </a:rPr>
                        <a:t>Operating</a:t>
                      </a:r>
                      <a:r>
                        <a:rPr lang="en-US" sz="2000" b="1" dirty="0">
                          <a:latin typeface="+mj-lt"/>
                          <a:ea typeface="Times New Roman"/>
                          <a:cs typeface="Arial"/>
                        </a:rPr>
                        <a:t> Costs</a:t>
                      </a:r>
                      <a:endParaRPr lang="en-US" sz="2000" b="1"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000" b="1" dirty="0">
                          <a:latin typeface="+mj-lt"/>
                          <a:ea typeface="Times New Roman"/>
                          <a:cs typeface="Arial"/>
                        </a:rPr>
                        <a:t>Cost/year</a:t>
                      </a:r>
                      <a:endParaRPr lang="en-US" sz="2000" b="1"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000" b="1" dirty="0">
                          <a:latin typeface="+mj-lt"/>
                          <a:ea typeface="Times New Roman"/>
                          <a:cs typeface="Arial"/>
                        </a:rPr>
                        <a:t>Expression</a:t>
                      </a:r>
                      <a:endParaRPr lang="en-US" sz="2000" b="1"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0"/>
                  </a:ext>
                </a:extLst>
              </a:tr>
              <a:tr h="51591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Driver cost (one driver)</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50,656.97</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driver/ton *Amount of waste/Yr</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3044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Collecting labors cost( for two labors)</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a:t>
                      </a:r>
                      <a:r>
                        <a:rPr lang="ar-SA" sz="2400" b="1" dirty="0">
                          <a:solidFill>
                            <a:srgbClr val="000000"/>
                          </a:solidFill>
                          <a:latin typeface="Times New Roman" pitchFamily="18" charset="0"/>
                          <a:ea typeface="Times New Roman"/>
                          <a:cs typeface="Times New Roman" pitchFamily="18" charset="0"/>
                        </a:rPr>
                        <a:t>7</a:t>
                      </a:r>
                      <a:r>
                        <a:rPr lang="en-US" sz="2400" b="1" dirty="0">
                          <a:solidFill>
                            <a:srgbClr val="000000"/>
                          </a:solidFill>
                          <a:latin typeface="Times New Roman" pitchFamily="18" charset="0"/>
                          <a:ea typeface="Times New Roman"/>
                          <a:cs typeface="Times New Roman" pitchFamily="18" charset="0"/>
                        </a:rPr>
                        <a:t>,172.02</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two operators/ton * Amount of waste/Yr</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58464">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Fuel cost in SW collection</a:t>
                      </a:r>
                      <a:endParaRPr lang="en-US" sz="24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86,063</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{(working dis./day*day/yr )/(km/L) } *NIS/L</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3044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Vehicle maintenance and insurance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a:t>
                      </a:r>
                      <a:r>
                        <a:rPr lang="ar-SA" sz="2400" b="1" dirty="0">
                          <a:solidFill>
                            <a:srgbClr val="000000"/>
                          </a:solidFill>
                          <a:latin typeface="Times New Roman" pitchFamily="18" charset="0"/>
                          <a:ea typeface="Times New Roman"/>
                          <a:cs typeface="Times New Roman" pitchFamily="18" charset="0"/>
                        </a:rPr>
                        <a:t>0</a:t>
                      </a:r>
                      <a:r>
                        <a:rPr lang="en-US" sz="2400" b="1" dirty="0">
                          <a:solidFill>
                            <a:srgbClr val="000000"/>
                          </a:solidFill>
                          <a:latin typeface="Times New Roman" pitchFamily="18" charset="0"/>
                          <a:ea typeface="Times New Roman"/>
                          <a:cs typeface="Times New Roman" pitchFamily="18" charset="0"/>
                        </a:rPr>
                        <a:t>,213.64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maintenance/ton * amount of waste/Yr</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5846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Others personnel wages overheads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14,925.96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salaries in JSC 213,228 *0.07</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609329">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Collection cost</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247,848</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Total of expenditure</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6"/>
                  </a:ext>
                </a:extLst>
              </a:tr>
              <a:tr h="63044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Maintenance of  (146)Containers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29,200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maintenance/one container *No. of containers</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691753">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Depreciation of (146)Containers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12,410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purchasing one container * No. of container purchased)/10years of depreciated</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63044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Transferring SW cost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169,051.05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transferring SW/ton *Amount of waste /Yr</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5846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Total costs in  Municipality</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Calibri"/>
                          <a:cs typeface="Times New Roman" pitchFamily="18" charset="0"/>
                        </a:rPr>
                        <a:t>190,290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95025">
                <a:tc>
                  <a:txBody>
                    <a:bodyPr/>
                    <a:lstStyle/>
                    <a:p>
                      <a:pPr marL="0" marR="0" algn="ctr">
                        <a:lnSpc>
                          <a:spcPct val="115000"/>
                        </a:lnSpc>
                        <a:spcBef>
                          <a:spcPts val="0"/>
                        </a:spcBef>
                        <a:spcAft>
                          <a:spcPts val="0"/>
                        </a:spcAft>
                      </a:pPr>
                      <a:r>
                        <a:rPr lang="en-US" sz="2400" b="1" u="sng" dirty="0">
                          <a:solidFill>
                            <a:srgbClr val="000000"/>
                          </a:solidFill>
                          <a:latin typeface="Times New Roman"/>
                          <a:ea typeface="Times New Roman"/>
                          <a:cs typeface="Arial"/>
                        </a:rPr>
                        <a:t>Total suggested</a:t>
                      </a:r>
                      <a:r>
                        <a:rPr lang="en-US" sz="2400" b="1" u="sng" baseline="0" dirty="0">
                          <a:solidFill>
                            <a:srgbClr val="000000"/>
                          </a:solidFill>
                          <a:latin typeface="Times New Roman"/>
                          <a:ea typeface="Times New Roman"/>
                          <a:cs typeface="Arial"/>
                        </a:rPr>
                        <a:t> </a:t>
                      </a:r>
                      <a:r>
                        <a:rPr lang="en-US" sz="2400" b="1" u="sng" dirty="0">
                          <a:solidFill>
                            <a:srgbClr val="000000"/>
                          </a:solidFill>
                          <a:latin typeface="Times New Roman"/>
                          <a:ea typeface="Times New Roman"/>
                          <a:cs typeface="Arial"/>
                        </a:rPr>
                        <a:t>operating cost </a:t>
                      </a:r>
                      <a:endParaRPr lang="en-US" sz="2400" b="1" u="sng"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400" b="1" u="sng" dirty="0">
                          <a:solidFill>
                            <a:srgbClr val="000000"/>
                          </a:solidFill>
                          <a:latin typeface="Times New Roman" pitchFamily="18" charset="0"/>
                          <a:ea typeface="Times New Roman"/>
                          <a:cs typeface="Times New Roman" pitchFamily="18" charset="0"/>
                        </a:rPr>
                        <a:t>648,799</a:t>
                      </a:r>
                      <a:endParaRPr lang="en-US" sz="2400" b="1" u="sng"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5700930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27</a:t>
            </a:fld>
            <a:endParaRPr lang="en-US"/>
          </a:p>
        </p:txBody>
      </p:sp>
      <p:graphicFrame>
        <p:nvGraphicFramePr>
          <p:cNvPr id="5" name="Table 4"/>
          <p:cNvGraphicFramePr>
            <a:graphicFrameLocks noGrp="1"/>
          </p:cNvGraphicFramePr>
          <p:nvPr/>
        </p:nvGraphicFramePr>
        <p:xfrm>
          <a:off x="1637862" y="2217389"/>
          <a:ext cx="8546662" cy="167984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000"/>
                    </a:ext>
                  </a:extLst>
                </a:gridCol>
                <a:gridCol w="4482662">
                  <a:extLst>
                    <a:ext uri="{9D8B030D-6E8A-4147-A177-3AD203B41FA5}">
                      <a16:colId xmlns:a16="http://schemas.microsoft.com/office/drawing/2014/main" val="20001"/>
                    </a:ext>
                  </a:extLst>
                </a:gridCol>
              </a:tblGrid>
              <a:tr h="856886">
                <a:tc>
                  <a:txBody>
                    <a:bodyPr/>
                    <a:lstStyle/>
                    <a:p>
                      <a:r>
                        <a:rPr lang="en-US" sz="2800" dirty="0"/>
                        <a:t>Current Operating costs</a:t>
                      </a:r>
                    </a:p>
                  </a:txBody>
                  <a:tcPr/>
                </a:tc>
                <a:tc>
                  <a:txBody>
                    <a:bodyPr/>
                    <a:lstStyle/>
                    <a:p>
                      <a:r>
                        <a:rPr lang="en-US" sz="2800" dirty="0"/>
                        <a:t>Suggested Operating costs</a:t>
                      </a:r>
                    </a:p>
                  </a:txBody>
                  <a:tcPr/>
                </a:tc>
                <a:extLst>
                  <a:ext uri="{0D108BD9-81ED-4DB2-BD59-A6C34878D82A}">
                    <a16:rowId xmlns:a16="http://schemas.microsoft.com/office/drawing/2014/main" val="10000"/>
                  </a:ext>
                </a:extLst>
              </a:tr>
              <a:tr h="370840">
                <a:tc>
                  <a:txBody>
                    <a:bodyPr/>
                    <a:lstStyle/>
                    <a:p>
                      <a:pPr marL="0" marR="0" algn="ctr">
                        <a:lnSpc>
                          <a:spcPct val="100000"/>
                        </a:lnSpc>
                        <a:spcBef>
                          <a:spcPts val="0"/>
                        </a:spcBef>
                        <a:spcAft>
                          <a:spcPts val="1000"/>
                        </a:spcAft>
                      </a:pPr>
                      <a:r>
                        <a:rPr lang="en-US" sz="2400" b="1" u="none" dirty="0">
                          <a:latin typeface="Times New Roman" pitchFamily="18" charset="0"/>
                          <a:ea typeface="Calibri"/>
                          <a:cs typeface="Times New Roman" pitchFamily="18" charset="0"/>
                        </a:rPr>
                        <a:t>671,029</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400" b="1" u="none" dirty="0">
                          <a:solidFill>
                            <a:srgbClr val="000000"/>
                          </a:solidFill>
                          <a:latin typeface="Times New Roman" pitchFamily="18" charset="0"/>
                          <a:ea typeface="Times New Roman"/>
                          <a:cs typeface="Times New Roman" pitchFamily="18" charset="0"/>
                        </a:rPr>
                        <a:t>648,799</a:t>
                      </a:r>
                      <a:endParaRPr lang="en-US" sz="2400" b="1" u="none" dirty="0">
                        <a:latin typeface="Times New Roman" pitchFamily="18" charset="0"/>
                        <a:ea typeface="Calibri"/>
                        <a:cs typeface="Times New Roman" pitchFamily="18" charset="0"/>
                      </a:endParaRPr>
                    </a:p>
                    <a:p>
                      <a:pPr algn="ctr"/>
                      <a:endParaRPr lang="en-US" sz="2400" b="1" u="none" dirty="0"/>
                    </a:p>
                  </a:txBody>
                  <a:tcPr/>
                </a:tc>
                <a:extLst>
                  <a:ext uri="{0D108BD9-81ED-4DB2-BD59-A6C34878D82A}">
                    <a16:rowId xmlns:a16="http://schemas.microsoft.com/office/drawing/2014/main" val="10001"/>
                  </a:ext>
                </a:extLst>
              </a:tr>
            </a:tbl>
          </a:graphicData>
        </a:graphic>
      </p:graphicFrame>
      <p:sp>
        <p:nvSpPr>
          <p:cNvPr id="6" name="TextBox 5"/>
          <p:cNvSpPr txBox="1"/>
          <p:nvPr/>
        </p:nvSpPr>
        <p:spPr>
          <a:xfrm>
            <a:off x="1860331" y="268014"/>
            <a:ext cx="9033642" cy="1323439"/>
          </a:xfrm>
          <a:prstGeom prst="rect">
            <a:avLst/>
          </a:prstGeom>
          <a:noFill/>
        </p:spPr>
        <p:txBody>
          <a:bodyPr wrap="square" rtlCol="0">
            <a:spAutoFit/>
          </a:bodyPr>
          <a:lstStyle/>
          <a:p>
            <a:r>
              <a:rPr lang="en-US" sz="4000" b="1" dirty="0">
                <a:solidFill>
                  <a:schemeClr val="accent1">
                    <a:lumMod val="75000"/>
                  </a:schemeClr>
                </a:solidFill>
              </a:rPr>
              <a:t>Comparison between current and suggested Operating costs</a:t>
            </a:r>
          </a:p>
        </p:txBody>
      </p:sp>
    </p:spTree>
    <p:extLst>
      <p:ext uri="{BB962C8B-B14F-4D97-AF65-F5344CB8AC3E}">
        <p14:creationId xmlns:p14="http://schemas.microsoft.com/office/powerpoint/2010/main" val="6720417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76608" y="1592318"/>
            <a:ext cx="8574622" cy="1678736"/>
          </a:xfrm>
        </p:spPr>
        <p:txBody>
          <a:bodyPr>
            <a:normAutofit/>
          </a:bodyPr>
          <a:lstStyle/>
          <a:p>
            <a:pPr algn="ctr"/>
            <a:r>
              <a:rPr lang="en-US" sz="5400" b="1" dirty="0">
                <a:solidFill>
                  <a:schemeClr val="accent1">
                    <a:lumMod val="75000"/>
                  </a:schemeClr>
                </a:solidFill>
              </a:rPr>
              <a:t>Current Tariff system</a:t>
            </a:r>
          </a:p>
        </p:txBody>
      </p:sp>
      <p:sp>
        <p:nvSpPr>
          <p:cNvPr id="4" name="Slide Number Placeholder 3"/>
          <p:cNvSpPr>
            <a:spLocks noGrp="1"/>
          </p:cNvSpPr>
          <p:nvPr>
            <p:ph type="sldNum" sz="quarter" idx="12"/>
          </p:nvPr>
        </p:nvSpPr>
        <p:spPr/>
        <p:txBody>
          <a:bodyPr/>
          <a:lstStyle/>
          <a:p>
            <a:fld id="{7966EA62-41C5-4F9A-A915-5B0BC739C923}" type="slidenum">
              <a:rPr lang="en-US" smtClean="0"/>
              <a:pPr/>
              <a:t>28</a:t>
            </a:fld>
            <a:endParaRPr lang="en-US"/>
          </a:p>
        </p:txBody>
      </p:sp>
    </p:spTree>
    <p:extLst>
      <p:ext uri="{BB962C8B-B14F-4D97-AF65-F5344CB8AC3E}">
        <p14:creationId xmlns:p14="http://schemas.microsoft.com/office/powerpoint/2010/main" val="4211014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29</a:t>
            </a:fld>
            <a:endParaRPr lang="en-US"/>
          </a:p>
        </p:txBody>
      </p:sp>
      <p:graphicFrame>
        <p:nvGraphicFramePr>
          <p:cNvPr id="5" name="Table 4"/>
          <p:cNvGraphicFramePr>
            <a:graphicFrameLocks noGrp="1"/>
          </p:cNvGraphicFramePr>
          <p:nvPr/>
        </p:nvGraphicFramePr>
        <p:xfrm>
          <a:off x="488731" y="346839"/>
          <a:ext cx="10389476" cy="6022429"/>
        </p:xfrm>
        <a:graphic>
          <a:graphicData uri="http://schemas.openxmlformats.org/drawingml/2006/table">
            <a:tbl>
              <a:tblPr/>
              <a:tblGrid>
                <a:gridCol w="2354450">
                  <a:extLst>
                    <a:ext uri="{9D8B030D-6E8A-4147-A177-3AD203B41FA5}">
                      <a16:colId xmlns:a16="http://schemas.microsoft.com/office/drawing/2014/main" val="20000"/>
                    </a:ext>
                  </a:extLst>
                </a:gridCol>
                <a:gridCol w="2616055">
                  <a:extLst>
                    <a:ext uri="{9D8B030D-6E8A-4147-A177-3AD203B41FA5}">
                      <a16:colId xmlns:a16="http://schemas.microsoft.com/office/drawing/2014/main" val="20001"/>
                    </a:ext>
                  </a:extLst>
                </a:gridCol>
                <a:gridCol w="1588320">
                  <a:extLst>
                    <a:ext uri="{9D8B030D-6E8A-4147-A177-3AD203B41FA5}">
                      <a16:colId xmlns:a16="http://schemas.microsoft.com/office/drawing/2014/main" val="20002"/>
                    </a:ext>
                  </a:extLst>
                </a:gridCol>
                <a:gridCol w="2244409">
                  <a:extLst>
                    <a:ext uri="{9D8B030D-6E8A-4147-A177-3AD203B41FA5}">
                      <a16:colId xmlns:a16="http://schemas.microsoft.com/office/drawing/2014/main" val="20003"/>
                    </a:ext>
                  </a:extLst>
                </a:gridCol>
                <a:gridCol w="1586242">
                  <a:extLst>
                    <a:ext uri="{9D8B030D-6E8A-4147-A177-3AD203B41FA5}">
                      <a16:colId xmlns:a16="http://schemas.microsoft.com/office/drawing/2014/main" val="20004"/>
                    </a:ext>
                  </a:extLst>
                </a:gridCol>
              </a:tblGrid>
              <a:tr h="902098">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Description</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Number of Participators</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Fee NIS/month</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Total Fee (NIS)monthly</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Yearly</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extLst>
                  <a:ext uri="{0D108BD9-81ED-4DB2-BD59-A6C34878D82A}">
                    <a16:rowId xmlns:a16="http://schemas.microsoft.com/office/drawing/2014/main" val="10000"/>
                  </a:ext>
                </a:extLst>
              </a:tr>
              <a:tr h="451049">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Household</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2,400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17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40,800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489,600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511668">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Commercial shops and restaurant</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rtl="1">
                        <a:lnSpc>
                          <a:spcPct val="115000"/>
                        </a:lnSpc>
                        <a:spcBef>
                          <a:spcPts val="0"/>
                        </a:spcBef>
                        <a:spcAft>
                          <a:spcPts val="0"/>
                        </a:spcAft>
                      </a:pPr>
                      <a:r>
                        <a:rPr lang="ar-SA" sz="2000" b="1" dirty="0">
                          <a:solidFill>
                            <a:srgbClr val="000000"/>
                          </a:solidFill>
                          <a:latin typeface="Times New Roman" pitchFamily="18" charset="0"/>
                          <a:ea typeface="Times New Roman"/>
                          <a:cs typeface="Times New Roman" pitchFamily="18" charset="0"/>
                        </a:rPr>
                        <a:t>123</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50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6,</a:t>
                      </a:r>
                      <a:r>
                        <a:rPr lang="ar-SA" sz="2000" b="1">
                          <a:solidFill>
                            <a:srgbClr val="000000"/>
                          </a:solidFill>
                          <a:latin typeface="Times New Roman" pitchFamily="18" charset="0"/>
                          <a:ea typeface="Times New Roman"/>
                          <a:cs typeface="Times New Roman" pitchFamily="18" charset="0"/>
                        </a:rPr>
                        <a:t>150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73,800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02098">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Industrial Sector(factories)</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29</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200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5,800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69,600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98829">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Wedding halls</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200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1,400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16,800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51049">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Slaughters</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2</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250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500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6,000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905638">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Arial"/>
                        </a:rPr>
                        <a:t>Current Tariff</a:t>
                      </a:r>
                      <a:r>
                        <a:rPr lang="en-US" sz="2400" b="1" baseline="0" dirty="0">
                          <a:solidFill>
                            <a:srgbClr val="000000"/>
                          </a:solidFill>
                          <a:latin typeface="Times New Roman"/>
                          <a:ea typeface="Times New Roman"/>
                          <a:cs typeface="Arial"/>
                        </a:rPr>
                        <a:t> </a:t>
                      </a:r>
                      <a:r>
                        <a:rPr lang="en-US" sz="2400" b="1" dirty="0">
                          <a:solidFill>
                            <a:srgbClr val="000000"/>
                          </a:solidFill>
                          <a:latin typeface="Times New Roman"/>
                          <a:ea typeface="Times New Roman"/>
                          <a:cs typeface="Arial"/>
                        </a:rPr>
                        <a:t>Total</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2,5</a:t>
                      </a:r>
                      <a:r>
                        <a:rPr lang="ar-SA" sz="2000" b="1" dirty="0">
                          <a:solidFill>
                            <a:srgbClr val="000000"/>
                          </a:solidFill>
                          <a:latin typeface="Times New Roman" pitchFamily="18" charset="0"/>
                          <a:ea typeface="Times New Roman"/>
                          <a:cs typeface="Times New Roman" pitchFamily="18" charset="0"/>
                        </a:rPr>
                        <a:t>61</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717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54,</a:t>
                      </a:r>
                      <a:r>
                        <a:rPr lang="ar-SA" sz="2000" b="1" dirty="0">
                          <a:solidFill>
                            <a:srgbClr val="000000"/>
                          </a:solidFill>
                          <a:latin typeface="Times New Roman" pitchFamily="18" charset="0"/>
                          <a:ea typeface="Times New Roman"/>
                          <a:cs typeface="Times New Roman" pitchFamily="18" charset="0"/>
                        </a:rPr>
                        <a:t>650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u="sng" dirty="0">
                          <a:solidFill>
                            <a:srgbClr val="FF0000"/>
                          </a:solidFill>
                          <a:latin typeface="Times New Roman" pitchFamily="18" charset="0"/>
                          <a:ea typeface="Times New Roman"/>
                          <a:cs typeface="Times New Roman" pitchFamily="18" charset="0"/>
                        </a:rPr>
                        <a:t>655,800</a:t>
                      </a:r>
                      <a:endParaRPr lang="en-US" sz="2000" u="sng" dirty="0">
                        <a:solidFill>
                          <a:srgbClr val="FF0000"/>
                        </a:solidFill>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236252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latin typeface="Arial Black" pitchFamily="34" charset="0"/>
                <a:cs typeface="Arial" pitchFamily="34" charset="0"/>
              </a:rPr>
              <a:t>Introduction</a:t>
            </a:r>
            <a:endParaRPr lang="en-US" dirty="0">
              <a:latin typeface="Arial Black" pitchFamily="34" charset="0"/>
            </a:endParaRPr>
          </a:p>
        </p:txBody>
      </p:sp>
      <p:sp>
        <p:nvSpPr>
          <p:cNvPr id="3" name="Content Placeholder 2"/>
          <p:cNvSpPr>
            <a:spLocks noGrp="1"/>
          </p:cNvSpPr>
          <p:nvPr>
            <p:ph idx="1"/>
          </p:nvPr>
        </p:nvSpPr>
        <p:spPr/>
        <p:txBody>
          <a:bodyPr/>
          <a:lstStyle/>
          <a:p>
            <a:r>
              <a:rPr lang="en-US" sz="3200" dirty="0">
                <a:latin typeface="Andalus" pitchFamily="18" charset="-78"/>
                <a:cs typeface="Andalus" pitchFamily="18" charset="-78"/>
              </a:rPr>
              <a:t>What is waste ?</a:t>
            </a:r>
          </a:p>
          <a:p>
            <a:r>
              <a:rPr lang="en-US" sz="3200" dirty="0">
                <a:latin typeface="Andalus" pitchFamily="18" charset="-78"/>
                <a:cs typeface="Andalus" pitchFamily="18" charset="-78"/>
              </a:rPr>
              <a:t>Examples of solid waste.</a:t>
            </a:r>
          </a:p>
          <a:p>
            <a:r>
              <a:rPr lang="en-US" sz="3200" dirty="0">
                <a:latin typeface="Andalus" pitchFamily="18" charset="-78"/>
                <a:cs typeface="Andalus" pitchFamily="18" charset="-78"/>
              </a:rPr>
              <a:t>Solid Waste Management. </a:t>
            </a:r>
          </a:p>
          <a:p>
            <a:r>
              <a:rPr lang="en-US" sz="3200" dirty="0" err="1">
                <a:latin typeface="Andalus" pitchFamily="18" charset="-78"/>
                <a:cs typeface="Andalus" pitchFamily="18" charset="-78"/>
              </a:rPr>
              <a:t>Deir</a:t>
            </a:r>
            <a:r>
              <a:rPr lang="en-US" sz="3200" dirty="0">
                <a:latin typeface="Andalus" pitchFamily="18" charset="-78"/>
                <a:cs typeface="Andalus" pitchFamily="18" charset="-78"/>
              </a:rPr>
              <a:t> Al – </a:t>
            </a:r>
            <a:r>
              <a:rPr lang="en-US" sz="3200" dirty="0" err="1">
                <a:latin typeface="Andalus" pitchFamily="18" charset="-78"/>
                <a:cs typeface="Andalus" pitchFamily="18" charset="-78"/>
              </a:rPr>
              <a:t>Ghusun</a:t>
            </a:r>
            <a:r>
              <a:rPr lang="en-US" sz="3200" dirty="0">
                <a:latin typeface="Andalus" pitchFamily="18" charset="-78"/>
                <a:cs typeface="Andalus" pitchFamily="18" charset="-78"/>
              </a:rPr>
              <a:t>.</a:t>
            </a:r>
          </a:p>
          <a:p>
            <a:endParaRPr lang="en-US" dirty="0"/>
          </a:p>
        </p:txBody>
      </p:sp>
      <p:sp>
        <p:nvSpPr>
          <p:cNvPr id="4" name="Slide Number Placeholder 3"/>
          <p:cNvSpPr>
            <a:spLocks noGrp="1"/>
          </p:cNvSpPr>
          <p:nvPr>
            <p:ph type="sldNum" sz="quarter" idx="12"/>
          </p:nvPr>
        </p:nvSpPr>
        <p:spPr>
          <a:xfrm>
            <a:off x="10904559" y="5819834"/>
            <a:ext cx="551167" cy="365125"/>
          </a:xfrm>
        </p:spPr>
        <p:txBody>
          <a:bodyPr/>
          <a:lstStyle/>
          <a:p>
            <a:fld id="{7966EA62-41C5-4F9A-A915-5B0BC739C923}" type="slidenum">
              <a:rPr lang="en-US" sz="1200" smtClean="0"/>
              <a:pPr/>
              <a:t>3</a:t>
            </a:fld>
            <a:endParaRPr lang="en-US" sz="1200" dirty="0"/>
          </a:p>
        </p:txBody>
      </p:sp>
    </p:spTree>
    <p:extLst>
      <p:ext uri="{BB962C8B-B14F-4D97-AF65-F5344CB8AC3E}">
        <p14:creationId xmlns:p14="http://schemas.microsoft.com/office/powerpoint/2010/main" val="26781168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30</a:t>
            </a:fld>
            <a:endParaRPr lang="en-US"/>
          </a:p>
        </p:txBody>
      </p:sp>
      <p:graphicFrame>
        <p:nvGraphicFramePr>
          <p:cNvPr id="6" name="Table 5"/>
          <p:cNvGraphicFramePr>
            <a:graphicFrameLocks noGrp="1"/>
          </p:cNvGraphicFramePr>
          <p:nvPr/>
        </p:nvGraphicFramePr>
        <p:xfrm>
          <a:off x="1749970" y="1576552"/>
          <a:ext cx="9270126" cy="2611831"/>
        </p:xfrm>
        <a:graphic>
          <a:graphicData uri="http://schemas.openxmlformats.org/drawingml/2006/table">
            <a:tbl>
              <a:tblPr/>
              <a:tblGrid>
                <a:gridCol w="3090042">
                  <a:extLst>
                    <a:ext uri="{9D8B030D-6E8A-4147-A177-3AD203B41FA5}">
                      <a16:colId xmlns:a16="http://schemas.microsoft.com/office/drawing/2014/main" val="20000"/>
                    </a:ext>
                  </a:extLst>
                </a:gridCol>
                <a:gridCol w="3090042">
                  <a:extLst>
                    <a:ext uri="{9D8B030D-6E8A-4147-A177-3AD203B41FA5}">
                      <a16:colId xmlns:a16="http://schemas.microsoft.com/office/drawing/2014/main" val="20001"/>
                    </a:ext>
                  </a:extLst>
                </a:gridCol>
                <a:gridCol w="3090042">
                  <a:extLst>
                    <a:ext uri="{9D8B030D-6E8A-4147-A177-3AD203B41FA5}">
                      <a16:colId xmlns:a16="http://schemas.microsoft.com/office/drawing/2014/main" val="20002"/>
                    </a:ext>
                  </a:extLst>
                </a:gridCol>
              </a:tblGrid>
              <a:tr h="796573">
                <a:tc>
                  <a:txBody>
                    <a:bodyPr/>
                    <a:lstStyle/>
                    <a:p>
                      <a:pPr marL="0" marR="0" algn="ctr">
                        <a:lnSpc>
                          <a:spcPct val="115000"/>
                        </a:lnSpc>
                        <a:spcBef>
                          <a:spcPts val="0"/>
                        </a:spcBef>
                        <a:spcAft>
                          <a:spcPts val="0"/>
                        </a:spcAft>
                      </a:pPr>
                      <a:r>
                        <a:rPr lang="en-US" sz="2400" b="1" dirty="0">
                          <a:latin typeface="Times New Roman"/>
                          <a:ea typeface="Calibri"/>
                          <a:cs typeface="Arial"/>
                        </a:rPr>
                        <a:t>Total operating current costs</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a:solidFill>
                            <a:srgbClr val="000000"/>
                          </a:solidFill>
                          <a:latin typeface="Times New Roman"/>
                          <a:ea typeface="Times New Roman"/>
                          <a:cs typeface="Arial"/>
                        </a:rPr>
                        <a:t>NIS/yearly</a:t>
                      </a:r>
                      <a:endParaRPr lang="en-US" sz="2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latin typeface="Times New Roman" pitchFamily="18" charset="0"/>
                          <a:ea typeface="Calibri"/>
                          <a:cs typeface="Times New Roman" pitchFamily="18" charset="0"/>
                        </a:rPr>
                        <a:t>671,029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796573">
                <a:tc>
                  <a:txBody>
                    <a:bodyPr/>
                    <a:lstStyle/>
                    <a:p>
                      <a:pPr marL="0" marR="0" algn="ctr">
                        <a:lnSpc>
                          <a:spcPct val="115000"/>
                        </a:lnSpc>
                        <a:spcBef>
                          <a:spcPts val="0"/>
                        </a:spcBef>
                        <a:spcAft>
                          <a:spcPts val="0"/>
                        </a:spcAft>
                      </a:pPr>
                      <a:r>
                        <a:rPr lang="en-US" sz="2400" b="1" dirty="0">
                          <a:latin typeface="Times New Roman"/>
                          <a:ea typeface="Calibri"/>
                          <a:cs typeface="Arial"/>
                        </a:rPr>
                        <a:t>Total current Tariff fees</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Arial"/>
                        </a:rPr>
                        <a:t>NIS/yearly</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latin typeface="Times New Roman" pitchFamily="18" charset="0"/>
                          <a:ea typeface="Times New Roman"/>
                          <a:cs typeface="Times New Roman" pitchFamily="18" charset="0"/>
                        </a:rPr>
                        <a:t>655,800</a:t>
                      </a:r>
                      <a:endParaRPr lang="en-US" sz="24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29335">
                <a:tc>
                  <a:txBody>
                    <a:bodyPr/>
                    <a:lstStyle/>
                    <a:p>
                      <a:pPr marL="0" marR="0" algn="ctr">
                        <a:lnSpc>
                          <a:spcPct val="115000"/>
                        </a:lnSpc>
                        <a:spcBef>
                          <a:spcPts val="0"/>
                        </a:spcBef>
                        <a:spcAft>
                          <a:spcPts val="0"/>
                        </a:spcAft>
                      </a:pPr>
                      <a:r>
                        <a:rPr lang="en-US" sz="2400" b="1" dirty="0">
                          <a:latin typeface="Times New Roman"/>
                          <a:ea typeface="Calibri"/>
                          <a:cs typeface="Arial"/>
                        </a:rPr>
                        <a:t>Disability/surplus </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Arial"/>
                        </a:rPr>
                        <a:t>NIS/yearly</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i="0" u="sng" dirty="0">
                          <a:solidFill>
                            <a:srgbClr val="FF0000"/>
                          </a:solidFill>
                          <a:latin typeface="Times New Roman" pitchFamily="18" charset="0"/>
                          <a:ea typeface="Calibri"/>
                          <a:cs typeface="Times New Roman" pitchFamily="18" charset="0"/>
                        </a:rPr>
                        <a:t>-</a:t>
                      </a:r>
                      <a:r>
                        <a:rPr lang="ar-SA" sz="2400" b="1" i="0" u="sng" dirty="0">
                          <a:solidFill>
                            <a:srgbClr val="FF0000"/>
                          </a:solidFill>
                          <a:latin typeface="Times New Roman" pitchFamily="18" charset="0"/>
                          <a:ea typeface="Calibri"/>
                          <a:cs typeface="Times New Roman" pitchFamily="18" charset="0"/>
                        </a:rPr>
                        <a:t>15,229</a:t>
                      </a:r>
                      <a:endParaRPr lang="en-US" sz="2400" b="1" i="0" u="sng"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56321" name="Rectangle 1"/>
          <p:cNvSpPr>
            <a:spLocks noChangeArrowheads="1"/>
          </p:cNvSpPr>
          <p:nvPr/>
        </p:nvSpPr>
        <p:spPr bwMode="auto">
          <a:xfrm>
            <a:off x="2506717" y="256014"/>
            <a:ext cx="627467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3200" b="0" i="0" u="sng" strike="noStrike" cap="none" normalizeH="0" baseline="0" dirty="0">
                <a:ln>
                  <a:noFill/>
                </a:ln>
                <a:solidFill>
                  <a:schemeClr val="tx1"/>
                </a:solidFill>
                <a:effectLst/>
                <a:latin typeface="Times New Roman" pitchFamily="18" charset="0"/>
                <a:ea typeface="Calibri" pitchFamily="34" charset="0"/>
                <a:cs typeface="Times New Roman" pitchFamily="18" charset="0"/>
              </a:rPr>
              <a:t>Current situation of Tariff  fees</a:t>
            </a:r>
            <a:endParaRPr kumimoji="0" lang="en-US" sz="32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927071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076" y="291662"/>
            <a:ext cx="10018713" cy="1752599"/>
          </a:xfrm>
        </p:spPr>
        <p:txBody>
          <a:bodyPr>
            <a:normAutofit/>
          </a:bodyPr>
          <a:lstStyle/>
          <a:p>
            <a:r>
              <a:rPr lang="en-US" b="1" dirty="0">
                <a:solidFill>
                  <a:schemeClr val="accent1">
                    <a:lumMod val="75000"/>
                  </a:schemeClr>
                </a:solidFill>
              </a:rPr>
              <a:t>Tariff suggested system</a:t>
            </a:r>
          </a:p>
        </p:txBody>
      </p:sp>
      <p:sp>
        <p:nvSpPr>
          <p:cNvPr id="3" name="Content Placeholder 2"/>
          <p:cNvSpPr>
            <a:spLocks noGrp="1"/>
          </p:cNvSpPr>
          <p:nvPr>
            <p:ph idx="1"/>
          </p:nvPr>
        </p:nvSpPr>
        <p:spPr>
          <a:xfrm>
            <a:off x="1484310" y="2254469"/>
            <a:ext cx="10018713" cy="3536731"/>
          </a:xfrm>
        </p:spPr>
        <p:txBody>
          <a:bodyPr/>
          <a:lstStyle/>
          <a:p>
            <a:pPr>
              <a:buNone/>
            </a:pPr>
            <a:r>
              <a:rPr lang="en-US" sz="3200" dirty="0"/>
              <a:t>With current study we are going  to make a new plan to balance the expenses and revenues to achieve financial profit in the SWM system. </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31</a:t>
            </a:fld>
            <a:endParaRPr lang="en-US"/>
          </a:p>
        </p:txBody>
      </p:sp>
    </p:spTree>
    <p:extLst>
      <p:ext uri="{BB962C8B-B14F-4D97-AF65-F5344CB8AC3E}">
        <p14:creationId xmlns:p14="http://schemas.microsoft.com/office/powerpoint/2010/main" val="9725337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32</a:t>
            </a:fld>
            <a:endParaRPr lang="en-US"/>
          </a:p>
        </p:txBody>
      </p:sp>
      <p:graphicFrame>
        <p:nvGraphicFramePr>
          <p:cNvPr id="5" name="Table 4"/>
          <p:cNvGraphicFramePr>
            <a:graphicFrameLocks noGrp="1"/>
          </p:cNvGraphicFramePr>
          <p:nvPr/>
        </p:nvGraphicFramePr>
        <p:xfrm>
          <a:off x="520262" y="204949"/>
          <a:ext cx="10720552" cy="6535175"/>
        </p:xfrm>
        <a:graphic>
          <a:graphicData uri="http://schemas.openxmlformats.org/drawingml/2006/table">
            <a:tbl>
              <a:tblPr/>
              <a:tblGrid>
                <a:gridCol w="1962245">
                  <a:extLst>
                    <a:ext uri="{9D8B030D-6E8A-4147-A177-3AD203B41FA5}">
                      <a16:colId xmlns:a16="http://schemas.microsoft.com/office/drawing/2014/main" val="20000"/>
                    </a:ext>
                  </a:extLst>
                </a:gridCol>
                <a:gridCol w="1491009">
                  <a:extLst>
                    <a:ext uri="{9D8B030D-6E8A-4147-A177-3AD203B41FA5}">
                      <a16:colId xmlns:a16="http://schemas.microsoft.com/office/drawing/2014/main" val="20001"/>
                    </a:ext>
                  </a:extLst>
                </a:gridCol>
                <a:gridCol w="928560">
                  <a:extLst>
                    <a:ext uri="{9D8B030D-6E8A-4147-A177-3AD203B41FA5}">
                      <a16:colId xmlns:a16="http://schemas.microsoft.com/office/drawing/2014/main" val="20002"/>
                    </a:ext>
                  </a:extLst>
                </a:gridCol>
                <a:gridCol w="1335814">
                  <a:extLst>
                    <a:ext uri="{9D8B030D-6E8A-4147-A177-3AD203B41FA5}">
                      <a16:colId xmlns:a16="http://schemas.microsoft.com/office/drawing/2014/main" val="20003"/>
                    </a:ext>
                  </a:extLst>
                </a:gridCol>
                <a:gridCol w="1296464">
                  <a:extLst>
                    <a:ext uri="{9D8B030D-6E8A-4147-A177-3AD203B41FA5}">
                      <a16:colId xmlns:a16="http://schemas.microsoft.com/office/drawing/2014/main" val="20004"/>
                    </a:ext>
                  </a:extLst>
                </a:gridCol>
                <a:gridCol w="2079234">
                  <a:extLst>
                    <a:ext uri="{9D8B030D-6E8A-4147-A177-3AD203B41FA5}">
                      <a16:colId xmlns:a16="http://schemas.microsoft.com/office/drawing/2014/main" val="20005"/>
                    </a:ext>
                  </a:extLst>
                </a:gridCol>
                <a:gridCol w="1627226">
                  <a:extLst>
                    <a:ext uri="{9D8B030D-6E8A-4147-A177-3AD203B41FA5}">
                      <a16:colId xmlns:a16="http://schemas.microsoft.com/office/drawing/2014/main" val="20006"/>
                    </a:ext>
                  </a:extLst>
                </a:gridCol>
              </a:tblGrid>
              <a:tr h="897701">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Subscribers</a:t>
                      </a:r>
                      <a:endParaRPr lang="en-US" sz="2000" b="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Number of subscriber</a:t>
                      </a:r>
                      <a:endParaRPr lang="en-US" sz="20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Tariff fees</a:t>
                      </a:r>
                      <a:endParaRPr lang="en-US" sz="20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Factor of changing</a:t>
                      </a:r>
                      <a:endParaRPr lang="en-US" sz="2000" b="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Tariff after changing</a:t>
                      </a:r>
                      <a:endParaRPr lang="en-US" sz="20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Tariff </a:t>
                      </a:r>
                      <a:endParaRPr lang="en-US" sz="2000" b="0" dirty="0">
                        <a:latin typeface="Times New Roman" pitchFamily="18" charset="0"/>
                        <a:ea typeface="Calibri"/>
                        <a:cs typeface="Times New Roman" pitchFamily="18" charset="0"/>
                      </a:endParaRPr>
                    </a:p>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annually</a:t>
                      </a:r>
                      <a:endParaRPr lang="en-US" sz="2000" b="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Annual Total </a:t>
                      </a:r>
                      <a:endParaRPr lang="en-US" sz="20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extLst>
                  <a:ext uri="{0D108BD9-81ED-4DB2-BD59-A6C34878D82A}">
                    <a16:rowId xmlns:a16="http://schemas.microsoft.com/office/drawing/2014/main" val="10000"/>
                  </a:ext>
                </a:extLst>
              </a:tr>
              <a:tr h="448851">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Household A</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1,500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1</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204</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306,000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40239">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Household B (Villa)</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710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17</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23.8</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285.6</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202,776</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Household C (Big Villa)</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170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17</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25.5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306</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52,020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Slaughters</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17</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255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3,060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9,180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Commercial 1</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55</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44.2</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530.4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29,172</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Commercial 2</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50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3.2</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54.4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652.8</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32,640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Commercial 3</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45</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3.5</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59.5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714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32,130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Wedding halls</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12</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204</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2,448</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17,136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448851">
                <a:tc>
                  <a:txBody>
                    <a:bodyPr/>
                    <a:lstStyle/>
                    <a:p>
                      <a:pPr marL="0" marR="0" algn="ctr" rtl="1">
                        <a:lnSpc>
                          <a:spcPct val="115000"/>
                        </a:lnSpc>
                        <a:spcBef>
                          <a:spcPts val="0"/>
                        </a:spcBef>
                        <a:spcAft>
                          <a:spcPts val="0"/>
                        </a:spcAft>
                      </a:pPr>
                      <a:r>
                        <a:rPr lang="en-US" sz="2400" b="1" dirty="0">
                          <a:solidFill>
                            <a:srgbClr val="000000"/>
                          </a:solidFill>
                          <a:latin typeface="Times New Roman"/>
                          <a:ea typeface="Times New Roman"/>
                          <a:cs typeface="Arial"/>
                        </a:rPr>
                        <a:t>Tariff Suggested total</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2,524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136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40.2</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705.5</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8,466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u="sng" dirty="0">
                          <a:solidFill>
                            <a:srgbClr val="FF0000"/>
                          </a:solidFill>
                          <a:latin typeface="Times New Roman" pitchFamily="18" charset="0"/>
                          <a:ea typeface="Calibri"/>
                          <a:cs typeface="Times New Roman" pitchFamily="18" charset="0"/>
                        </a:rPr>
                        <a:t>681,054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6887459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33</a:t>
            </a:fld>
            <a:endParaRPr lang="en-US"/>
          </a:p>
        </p:txBody>
      </p:sp>
      <p:graphicFrame>
        <p:nvGraphicFramePr>
          <p:cNvPr id="7" name="Table 6"/>
          <p:cNvGraphicFramePr>
            <a:graphicFrameLocks noGrp="1"/>
          </p:cNvGraphicFramePr>
          <p:nvPr/>
        </p:nvGraphicFramePr>
        <p:xfrm>
          <a:off x="1527503" y="2490952"/>
          <a:ext cx="9270126" cy="2092094"/>
        </p:xfrm>
        <a:graphic>
          <a:graphicData uri="http://schemas.openxmlformats.org/drawingml/2006/table">
            <a:tbl>
              <a:tblPr/>
              <a:tblGrid>
                <a:gridCol w="4211145">
                  <a:extLst>
                    <a:ext uri="{9D8B030D-6E8A-4147-A177-3AD203B41FA5}">
                      <a16:colId xmlns:a16="http://schemas.microsoft.com/office/drawing/2014/main" val="20000"/>
                    </a:ext>
                  </a:extLst>
                </a:gridCol>
                <a:gridCol w="2648607">
                  <a:extLst>
                    <a:ext uri="{9D8B030D-6E8A-4147-A177-3AD203B41FA5}">
                      <a16:colId xmlns:a16="http://schemas.microsoft.com/office/drawing/2014/main" val="20001"/>
                    </a:ext>
                  </a:extLst>
                </a:gridCol>
                <a:gridCol w="2410374">
                  <a:extLst>
                    <a:ext uri="{9D8B030D-6E8A-4147-A177-3AD203B41FA5}">
                      <a16:colId xmlns:a16="http://schemas.microsoft.com/office/drawing/2014/main" val="20002"/>
                    </a:ext>
                  </a:extLst>
                </a:gridCol>
              </a:tblGrid>
              <a:tr h="1046047">
                <a:tc>
                  <a:txBody>
                    <a:bodyPr/>
                    <a:lstStyle/>
                    <a:p>
                      <a:pPr marL="0" marR="0" algn="ctr">
                        <a:lnSpc>
                          <a:spcPct val="115000"/>
                        </a:lnSpc>
                        <a:spcBef>
                          <a:spcPts val="0"/>
                        </a:spcBef>
                        <a:spcAft>
                          <a:spcPts val="0"/>
                        </a:spcAft>
                      </a:pPr>
                      <a:r>
                        <a:rPr lang="en-US" sz="2400" b="1" dirty="0">
                          <a:latin typeface="Times New Roman"/>
                          <a:ea typeface="Calibri"/>
                          <a:cs typeface="Arial"/>
                        </a:rPr>
                        <a:t>Total operating suggested costs</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Arial"/>
                        </a:rPr>
                        <a:t>NIS/yearly</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u="sng" dirty="0">
                          <a:solidFill>
                            <a:schemeClr val="tx1"/>
                          </a:solidFill>
                          <a:latin typeface="Times New Roman" pitchFamily="18" charset="0"/>
                          <a:ea typeface="Times New Roman"/>
                          <a:cs typeface="Times New Roman" pitchFamily="18" charset="0"/>
                        </a:rPr>
                        <a:t>648,799</a:t>
                      </a:r>
                      <a:endParaRPr lang="en-US" sz="2400" b="1" u="sng"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046047">
                <a:tc>
                  <a:txBody>
                    <a:bodyPr/>
                    <a:lstStyle/>
                    <a:p>
                      <a:pPr marL="0" marR="0" algn="ctr">
                        <a:lnSpc>
                          <a:spcPct val="115000"/>
                        </a:lnSpc>
                        <a:spcBef>
                          <a:spcPts val="0"/>
                        </a:spcBef>
                        <a:spcAft>
                          <a:spcPts val="0"/>
                        </a:spcAft>
                      </a:pPr>
                      <a:r>
                        <a:rPr lang="en-US" sz="2400" b="1" dirty="0">
                          <a:latin typeface="Times New Roman"/>
                          <a:ea typeface="Calibri"/>
                          <a:cs typeface="Arial"/>
                        </a:rPr>
                        <a:t>Total suggested Tariff fees</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Arial"/>
                        </a:rPr>
                        <a:t>NIS/yearly</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u="sng" dirty="0">
                          <a:solidFill>
                            <a:schemeClr val="tx1"/>
                          </a:solidFill>
                          <a:latin typeface="Times New Roman" pitchFamily="18" charset="0"/>
                          <a:ea typeface="Calibri"/>
                          <a:cs typeface="Times New Roman" pitchFamily="18" charset="0"/>
                        </a:rPr>
                        <a:t>681,054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8" name="TextBox 7"/>
          <p:cNvSpPr txBox="1"/>
          <p:nvPr/>
        </p:nvSpPr>
        <p:spPr>
          <a:xfrm>
            <a:off x="1623848" y="567559"/>
            <a:ext cx="8781393" cy="1077218"/>
          </a:xfrm>
          <a:prstGeom prst="rect">
            <a:avLst/>
          </a:prstGeom>
          <a:noFill/>
        </p:spPr>
        <p:txBody>
          <a:bodyPr wrap="square" rtlCol="0">
            <a:spAutoFit/>
          </a:bodyPr>
          <a:lstStyle/>
          <a:p>
            <a:r>
              <a:rPr lang="en-US" sz="3200" b="1" u="sng" dirty="0">
                <a:solidFill>
                  <a:schemeClr val="accent1">
                    <a:lumMod val="75000"/>
                  </a:schemeClr>
                </a:solidFill>
              </a:rPr>
              <a:t>Suggested system for operating costs and Tariff fees  </a:t>
            </a:r>
          </a:p>
        </p:txBody>
      </p:sp>
    </p:spTree>
    <p:extLst>
      <p:ext uri="{BB962C8B-B14F-4D97-AF65-F5344CB8AC3E}">
        <p14:creationId xmlns:p14="http://schemas.microsoft.com/office/powerpoint/2010/main" val="33507189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46576" y="437882"/>
            <a:ext cx="7439092" cy="1313645"/>
          </a:xfrm>
        </p:spPr>
        <p:txBody>
          <a:bodyPr>
            <a:normAutofit/>
          </a:bodyPr>
          <a:lstStyle/>
          <a:p>
            <a:pPr algn="l"/>
            <a:r>
              <a:rPr lang="en-US"/>
              <a:t> The Job descriptions:</a:t>
            </a:r>
          </a:p>
        </p:txBody>
      </p:sp>
      <p:sp>
        <p:nvSpPr>
          <p:cNvPr id="3" name="Content Placeholder 2"/>
          <p:cNvSpPr>
            <a:spLocks noGrp="1"/>
          </p:cNvSpPr>
          <p:nvPr>
            <p:ph type="subTitle" idx="1"/>
          </p:nvPr>
        </p:nvSpPr>
        <p:spPr/>
        <p:txBody>
          <a:bodyPr>
            <a:noAutofit/>
          </a:bodyPr>
          <a:lstStyle/>
          <a:p>
            <a:pPr algn="l"/>
            <a:r>
              <a:rPr lang="en-US" sz="3200"/>
              <a:t>. </a:t>
            </a:r>
            <a:endParaRPr lang="en-US" sz="3200" dirty="0"/>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34</a:t>
            </a:fld>
            <a:endParaRPr lang="en-US" sz="1200" dirty="0"/>
          </a:p>
        </p:txBody>
      </p:sp>
      <p:sp>
        <p:nvSpPr>
          <p:cNvPr id="5" name="Rectangle 4"/>
          <p:cNvSpPr/>
          <p:nvPr/>
        </p:nvSpPr>
        <p:spPr>
          <a:xfrm>
            <a:off x="2086377" y="2356834"/>
            <a:ext cx="10225826" cy="2686733"/>
          </a:xfrm>
          <a:prstGeom prst="rect">
            <a:avLst/>
          </a:prstGeom>
        </p:spPr>
        <p:txBody>
          <a:bodyPr wrap="square">
            <a:spAutoFit/>
          </a:bodyPr>
          <a:lstStyle/>
          <a:p>
            <a:pPr marL="457200" indent="-457200">
              <a:buFont typeface="Arial" panose="020B0604020202020204" pitchFamily="34" charset="0"/>
              <a:buChar char="•"/>
            </a:pPr>
            <a:r>
              <a:rPr lang="en-US" sz="2800"/>
              <a:t>Job descriptions can assist in creating a detailed job application that will attract qualified job candidates.</a:t>
            </a:r>
          </a:p>
          <a:p>
            <a:pPr marL="457200" indent="-457200">
              <a:buFont typeface="Arial" panose="020B0604020202020204" pitchFamily="34" charset="0"/>
              <a:buChar char="•"/>
            </a:pPr>
            <a:endParaRPr lang="en-US" sz="2800"/>
          </a:p>
          <a:p>
            <a:pPr marL="457200" indent="-457200">
              <a:buFont typeface="Arial" panose="020B0604020202020204" pitchFamily="34" charset="0"/>
              <a:buChar char="•"/>
            </a:pPr>
            <a:r>
              <a:rPr lang="en-US" sz="2800"/>
              <a:t>It generally includes duties, purpose, responsibilities, scope, and working conditions of a job along with the job's title.</a:t>
            </a:r>
          </a:p>
          <a:p>
            <a:endParaRPr lang="en-US" sz="2800"/>
          </a:p>
        </p:txBody>
      </p:sp>
    </p:spTree>
    <p:extLst>
      <p:ext uri="{BB962C8B-B14F-4D97-AF65-F5344CB8AC3E}">
        <p14:creationId xmlns:p14="http://schemas.microsoft.com/office/powerpoint/2010/main" val="2706615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296215"/>
            <a:ext cx="10018713" cy="5494986"/>
          </a:xfrm>
        </p:spPr>
        <p:txBody>
          <a:bodyPr>
            <a:normAutofit/>
          </a:bodyPr>
          <a:lstStyle/>
          <a:p>
            <a:pPr marL="0" indent="0">
              <a:buNone/>
            </a:pPr>
            <a:r>
              <a:rPr lang="en-US" sz="2800" b="1" dirty="0">
                <a:latin typeface="Times New Roman" pitchFamily="18" charset="0"/>
                <a:cs typeface="Times New Roman" pitchFamily="18" charset="0"/>
              </a:rPr>
              <a:t>Job descriptions are helpful in that they:</a:t>
            </a:r>
          </a:p>
          <a:p>
            <a:pPr marL="0" indent="0">
              <a:buNone/>
            </a:pPr>
            <a:endParaRPr lang="en-US" sz="2800" b="1" dirty="0">
              <a:latin typeface="Times New Roman" pitchFamily="18" charset="0"/>
              <a:cs typeface="Times New Roman" pitchFamily="18" charset="0"/>
            </a:endParaRPr>
          </a:p>
          <a:p>
            <a:r>
              <a:rPr lang="en-US" sz="2800" dirty="0">
                <a:latin typeface="Times New Roman" pitchFamily="18" charset="0"/>
                <a:cs typeface="Times New Roman" pitchFamily="18" charset="0"/>
              </a:rPr>
              <a:t>Give a clear understanding to candidates of what their duties and responsibilities for a particular position would be.</a:t>
            </a:r>
          </a:p>
          <a:p>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Create boundaries regarding employees’ responsibilities.</a:t>
            </a:r>
          </a:p>
          <a:p>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Justify an employee’s pay.</a:t>
            </a:r>
          </a:p>
        </p:txBody>
      </p:sp>
      <p:sp>
        <p:nvSpPr>
          <p:cNvPr id="4" name="Slide Number Placeholder 3"/>
          <p:cNvSpPr>
            <a:spLocks noGrp="1"/>
          </p:cNvSpPr>
          <p:nvPr>
            <p:ph type="sldNum" sz="quarter" idx="12"/>
          </p:nvPr>
        </p:nvSpPr>
        <p:spPr/>
        <p:txBody>
          <a:bodyPr/>
          <a:lstStyle/>
          <a:p>
            <a:fld id="{7966EA62-41C5-4F9A-A915-5B0BC739C923}" type="slidenum">
              <a:rPr lang="en-US" smtClean="0"/>
              <a:pPr/>
              <a:t>35</a:t>
            </a:fld>
            <a:endParaRPr lang="en-US"/>
          </a:p>
        </p:txBody>
      </p:sp>
    </p:spTree>
    <p:extLst>
      <p:ext uri="{BB962C8B-B14F-4D97-AF65-F5344CB8AC3E}">
        <p14:creationId xmlns:p14="http://schemas.microsoft.com/office/powerpoint/2010/main" val="6921719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4984" y="114838"/>
            <a:ext cx="10018713" cy="1752599"/>
          </a:xfrm>
        </p:spPr>
        <p:txBody>
          <a:bodyPr/>
          <a:lstStyle/>
          <a:p>
            <a:r>
              <a:rPr lang="en-US" b="1" dirty="0"/>
              <a:t>Job Description 1 : Street Sweeper</a:t>
            </a:r>
            <a:br>
              <a:rPr lang="en-US" dirty="0"/>
            </a:br>
            <a:endParaRPr lang="en-US" dirty="0"/>
          </a:p>
        </p:txBody>
      </p:sp>
      <p:sp>
        <p:nvSpPr>
          <p:cNvPr id="3" name="Content Placeholder 2"/>
          <p:cNvSpPr>
            <a:spLocks noGrp="1"/>
          </p:cNvSpPr>
          <p:nvPr>
            <p:ph idx="1"/>
          </p:nvPr>
        </p:nvSpPr>
        <p:spPr>
          <a:xfrm>
            <a:off x="1313646" y="2041686"/>
            <a:ext cx="10318936" cy="3972748"/>
          </a:xfrm>
        </p:spPr>
        <p:txBody>
          <a:bodyPr>
            <a:normAutofit fontScale="92500" lnSpcReduction="20000"/>
          </a:bodyPr>
          <a:lstStyle/>
          <a:p>
            <a:r>
              <a:rPr lang="en-US" sz="3000" b="1" dirty="0">
                <a:latin typeface="Times New Roman" pitchFamily="18" charset="0"/>
                <a:cs typeface="Times New Roman" pitchFamily="18" charset="0"/>
              </a:rPr>
              <a:t>Functional name :	</a:t>
            </a:r>
            <a:r>
              <a:rPr lang="en-US" sz="3000" dirty="0">
                <a:latin typeface="Times New Roman" pitchFamily="18" charset="0"/>
                <a:cs typeface="Times New Roman" pitchFamily="18" charset="0"/>
              </a:rPr>
              <a:t>Street sweeper.</a:t>
            </a:r>
          </a:p>
          <a:p>
            <a:r>
              <a:rPr lang="en-US" sz="3000" b="1" dirty="0">
                <a:latin typeface="Times New Roman" pitchFamily="18" charset="0"/>
                <a:cs typeface="Times New Roman" pitchFamily="18" charset="0"/>
              </a:rPr>
              <a:t>Department :	</a:t>
            </a:r>
            <a:r>
              <a:rPr lang="en-US" sz="3000" dirty="0">
                <a:latin typeface="Times New Roman" pitchFamily="18" charset="0"/>
                <a:cs typeface="Times New Roman" pitchFamily="18" charset="0"/>
              </a:rPr>
              <a:t>Health Department at municipality.</a:t>
            </a:r>
          </a:p>
          <a:p>
            <a:r>
              <a:rPr lang="en-US" sz="3000" b="1" dirty="0">
                <a:latin typeface="Times New Roman" pitchFamily="18" charset="0"/>
                <a:cs typeface="Times New Roman" pitchFamily="18" charset="0"/>
              </a:rPr>
              <a:t>Reporting to:	</a:t>
            </a:r>
            <a:r>
              <a:rPr lang="en-US" sz="3000" dirty="0">
                <a:latin typeface="Times New Roman" pitchFamily="18" charset="0"/>
                <a:cs typeface="Times New Roman" pitchFamily="18" charset="0"/>
              </a:rPr>
              <a:t>Head of Health at municipality.</a:t>
            </a:r>
          </a:p>
          <a:p>
            <a:r>
              <a:rPr lang="en-US" sz="3000" b="1" dirty="0">
                <a:latin typeface="Times New Roman" pitchFamily="18" charset="0"/>
                <a:cs typeface="Times New Roman" pitchFamily="18" charset="0"/>
              </a:rPr>
              <a:t>Responsible for :	</a:t>
            </a:r>
            <a:r>
              <a:rPr lang="en-US" sz="3000" dirty="0">
                <a:latin typeface="Times New Roman" pitchFamily="18" charset="0"/>
                <a:cs typeface="Times New Roman" pitchFamily="18" charset="0"/>
              </a:rPr>
              <a:t>Street sweeping process.</a:t>
            </a:r>
          </a:p>
          <a:p>
            <a:r>
              <a:rPr lang="en-US" sz="3000" b="1" dirty="0">
                <a:latin typeface="Times New Roman" pitchFamily="18" charset="0"/>
                <a:cs typeface="Times New Roman" pitchFamily="18" charset="0"/>
              </a:rPr>
              <a:t>Job privacy :    </a:t>
            </a:r>
            <a:r>
              <a:rPr lang="en-US" sz="3000" dirty="0">
                <a:latin typeface="Times New Roman" pitchFamily="18" charset="0"/>
                <a:cs typeface="Times New Roman" pitchFamily="18" charset="0"/>
              </a:rPr>
              <a:t>Working start at six o’clock in the morning and they work six hours daily. </a:t>
            </a:r>
          </a:p>
          <a:p>
            <a:r>
              <a:rPr lang="en-US" sz="3000" b="1" dirty="0" err="1">
                <a:latin typeface="Times New Roman" pitchFamily="18" charset="0"/>
                <a:cs typeface="Times New Roman" pitchFamily="18" charset="0"/>
              </a:rPr>
              <a:t>Jop</a:t>
            </a:r>
            <a:r>
              <a:rPr lang="en-US" sz="3000" b="1" dirty="0">
                <a:latin typeface="Times New Roman" pitchFamily="18" charset="0"/>
                <a:cs typeface="Times New Roman" pitchFamily="18" charset="0"/>
              </a:rPr>
              <a:t> </a:t>
            </a:r>
            <a:r>
              <a:rPr lang="en-US" sz="3000" b="1" dirty="0" err="1">
                <a:latin typeface="Times New Roman" pitchFamily="18" charset="0"/>
                <a:cs typeface="Times New Roman" pitchFamily="18" charset="0"/>
              </a:rPr>
              <a:t>sammary</a:t>
            </a:r>
            <a:r>
              <a:rPr lang="en-US" sz="3000" b="1" dirty="0">
                <a:latin typeface="Times New Roman" pitchFamily="18" charset="0"/>
                <a:cs typeface="Times New Roman" pitchFamily="18" charset="0"/>
              </a:rPr>
              <a:t> </a:t>
            </a:r>
            <a:r>
              <a:rPr lang="en-US" sz="3000" dirty="0">
                <a:latin typeface="Times New Roman" pitchFamily="18" charset="0"/>
                <a:cs typeface="Times New Roman" pitchFamily="18" charset="0"/>
              </a:rPr>
              <a:t>:Keep the city clean by sweeping the streets, road side and around the containers.</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36</a:t>
            </a:fld>
            <a:endParaRPr lang="en-US"/>
          </a:p>
        </p:txBody>
      </p:sp>
    </p:spTree>
    <p:extLst>
      <p:ext uri="{BB962C8B-B14F-4D97-AF65-F5344CB8AC3E}">
        <p14:creationId xmlns:p14="http://schemas.microsoft.com/office/powerpoint/2010/main" val="20638129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Job Description 2 : Lorry Waste Driver</a:t>
            </a:r>
            <a:br>
              <a:rPr lang="en-US"/>
            </a:br>
            <a:endParaRPr lang="en-US"/>
          </a:p>
        </p:txBody>
      </p:sp>
      <p:sp>
        <p:nvSpPr>
          <p:cNvPr id="3" name="Content Placeholder 2"/>
          <p:cNvSpPr>
            <a:spLocks noGrp="1"/>
          </p:cNvSpPr>
          <p:nvPr>
            <p:ph idx="1"/>
          </p:nvPr>
        </p:nvSpPr>
        <p:spPr>
          <a:xfrm>
            <a:off x="1484310" y="2305319"/>
            <a:ext cx="10018713" cy="3485882"/>
          </a:xfrm>
        </p:spPr>
        <p:txBody>
          <a:bodyPr>
            <a:normAutofit fontScale="92500" lnSpcReduction="10000"/>
          </a:bodyPr>
          <a:lstStyle/>
          <a:p>
            <a:r>
              <a:rPr lang="en-US" sz="2800" b="1" dirty="0">
                <a:latin typeface="Times New Roman" pitchFamily="18" charset="0"/>
                <a:cs typeface="Times New Roman" pitchFamily="18" charset="0"/>
              </a:rPr>
              <a:t>Function name :	</a:t>
            </a:r>
            <a:r>
              <a:rPr lang="en-US" sz="2800" dirty="0">
                <a:latin typeface="Times New Roman" pitchFamily="18" charset="0"/>
                <a:cs typeface="Times New Roman" pitchFamily="18" charset="0"/>
              </a:rPr>
              <a:t>The lorry waste driver.</a:t>
            </a:r>
          </a:p>
          <a:p>
            <a:r>
              <a:rPr lang="en-US" sz="2800" b="1" dirty="0">
                <a:latin typeface="Times New Roman" pitchFamily="18" charset="0"/>
                <a:cs typeface="Times New Roman" pitchFamily="18" charset="0"/>
              </a:rPr>
              <a:t>Department :</a:t>
            </a:r>
            <a:r>
              <a:rPr lang="en-US" sz="2800" dirty="0">
                <a:latin typeface="Times New Roman" pitchFamily="18" charset="0"/>
                <a:cs typeface="Times New Roman" pitchFamily="18" charset="0"/>
              </a:rPr>
              <a:t>Collection supervision at joint service council.</a:t>
            </a:r>
          </a:p>
          <a:p>
            <a:r>
              <a:rPr lang="en-US" sz="2800" b="1" dirty="0">
                <a:latin typeface="Times New Roman" pitchFamily="18" charset="0"/>
                <a:cs typeface="Times New Roman" pitchFamily="18" charset="0"/>
              </a:rPr>
              <a:t>Reporting to:	</a:t>
            </a:r>
            <a:r>
              <a:rPr lang="en-US" sz="2800" dirty="0">
                <a:latin typeface="Times New Roman" pitchFamily="18" charset="0"/>
                <a:cs typeface="Times New Roman" pitchFamily="18" charset="0"/>
              </a:rPr>
              <a:t>Supervisor/Director of joint service council .</a:t>
            </a:r>
          </a:p>
          <a:p>
            <a:r>
              <a:rPr lang="en-US" sz="2800" b="1" dirty="0">
                <a:latin typeface="Times New Roman" pitchFamily="18" charset="0"/>
                <a:cs typeface="Times New Roman" pitchFamily="18" charset="0"/>
              </a:rPr>
              <a:t>Responsible for :	</a:t>
            </a:r>
            <a:r>
              <a:rPr lang="en-US" sz="2800" dirty="0">
                <a:latin typeface="Times New Roman" pitchFamily="18" charset="0"/>
                <a:cs typeface="Times New Roman" pitchFamily="18" charset="0"/>
              </a:rPr>
              <a:t>Direct Supervisor of collecting process.</a:t>
            </a:r>
          </a:p>
          <a:p>
            <a:r>
              <a:rPr lang="en-US" sz="2800" b="1" dirty="0">
                <a:latin typeface="Times New Roman" pitchFamily="18" charset="0"/>
                <a:cs typeface="Times New Roman" pitchFamily="18" charset="0"/>
              </a:rPr>
              <a:t>Job privacy :</a:t>
            </a:r>
            <a:r>
              <a:rPr lang="en-US" sz="2800" dirty="0">
                <a:latin typeface="Times New Roman" pitchFamily="18" charset="0"/>
                <a:cs typeface="Times New Roman" pitchFamily="18" charset="0"/>
              </a:rPr>
              <a:t>Working time equal 6 Hour daily.</a:t>
            </a:r>
            <a:endParaRPr lang="ar-JO" sz="2800" dirty="0">
              <a:latin typeface="Times New Roman" pitchFamily="18" charset="0"/>
              <a:cs typeface="Times New Roman" pitchFamily="18" charset="0"/>
            </a:endParaRPr>
          </a:p>
          <a:p>
            <a:r>
              <a:rPr lang="en-US" sz="2800" b="1" dirty="0">
                <a:latin typeface="Times New Roman" pitchFamily="18" charset="0"/>
                <a:cs typeface="Times New Roman" pitchFamily="18" charset="0"/>
              </a:rPr>
              <a:t>Job summary </a:t>
            </a:r>
            <a:r>
              <a:rPr lang="en-US" sz="2800" dirty="0">
                <a:latin typeface="Times New Roman" pitchFamily="18" charset="0"/>
                <a:cs typeface="Times New Roman" pitchFamily="18" charset="0"/>
              </a:rPr>
              <a:t>:Drives the lorry , keeping clear and Responsible for supervising the waste collect worker.</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37</a:t>
            </a:fld>
            <a:endParaRPr lang="en-US"/>
          </a:p>
        </p:txBody>
      </p:sp>
    </p:spTree>
    <p:extLst>
      <p:ext uri="{BB962C8B-B14F-4D97-AF65-F5344CB8AC3E}">
        <p14:creationId xmlns:p14="http://schemas.microsoft.com/office/powerpoint/2010/main" val="15076165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Job Description 3 : Collection Worker</a:t>
            </a:r>
            <a:br>
              <a:rPr lang="en-US"/>
            </a:br>
            <a:endParaRPr lang="en-US"/>
          </a:p>
        </p:txBody>
      </p:sp>
      <p:sp>
        <p:nvSpPr>
          <p:cNvPr id="3" name="Content Placeholder 2"/>
          <p:cNvSpPr>
            <a:spLocks noGrp="1"/>
          </p:cNvSpPr>
          <p:nvPr>
            <p:ph idx="1"/>
          </p:nvPr>
        </p:nvSpPr>
        <p:spPr>
          <a:xfrm>
            <a:off x="1484310" y="1738649"/>
            <a:ext cx="10018713" cy="4128482"/>
          </a:xfrm>
        </p:spPr>
        <p:txBody>
          <a:bodyPr>
            <a:normAutofit/>
          </a:bodyPr>
          <a:lstStyle/>
          <a:p>
            <a:r>
              <a:rPr lang="en-US" sz="2800" b="1" dirty="0">
                <a:latin typeface="Times New Roman" pitchFamily="18" charset="0"/>
                <a:cs typeface="Times New Roman" pitchFamily="18" charset="0"/>
              </a:rPr>
              <a:t>Functional name :	</a:t>
            </a:r>
            <a:r>
              <a:rPr lang="en-US" sz="2800" dirty="0">
                <a:latin typeface="Times New Roman" pitchFamily="18" charset="0"/>
                <a:cs typeface="Times New Roman" pitchFamily="18" charset="0"/>
              </a:rPr>
              <a:t>Collection worker.</a:t>
            </a:r>
          </a:p>
          <a:p>
            <a:r>
              <a:rPr lang="en-US" sz="2800" b="1" dirty="0">
                <a:latin typeface="Times New Roman" pitchFamily="18" charset="0"/>
                <a:cs typeface="Times New Roman" pitchFamily="18" charset="0"/>
              </a:rPr>
              <a:t>Department :</a:t>
            </a:r>
            <a:r>
              <a:rPr lang="en-US" sz="2800" dirty="0">
                <a:latin typeface="Times New Roman" pitchFamily="18" charset="0"/>
                <a:cs typeface="Times New Roman" pitchFamily="18" charset="0"/>
              </a:rPr>
              <a:t>Collection supervision at joint service council.</a:t>
            </a:r>
          </a:p>
          <a:p>
            <a:r>
              <a:rPr lang="en-US" sz="2800" b="1" dirty="0">
                <a:latin typeface="Times New Roman" pitchFamily="18" charset="0"/>
                <a:cs typeface="Times New Roman" pitchFamily="18" charset="0"/>
              </a:rPr>
              <a:t>Reporting </a:t>
            </a:r>
            <a:r>
              <a:rPr lang="en-US" sz="2800" b="1" dirty="0" err="1">
                <a:latin typeface="Times New Roman" pitchFamily="18" charset="0"/>
                <a:cs typeface="Times New Roman" pitchFamily="18" charset="0"/>
              </a:rPr>
              <a:t>to:</a:t>
            </a:r>
            <a:r>
              <a:rPr lang="en-US" sz="2800" dirty="0" err="1">
                <a:latin typeface="Times New Roman" pitchFamily="18" charset="0"/>
                <a:cs typeface="Times New Roman" pitchFamily="18" charset="0"/>
              </a:rPr>
              <a:t>Driver</a:t>
            </a:r>
            <a:r>
              <a:rPr lang="en-US" sz="2800" b="1" dirty="0">
                <a:latin typeface="Times New Roman" pitchFamily="18" charset="0"/>
                <a:cs typeface="Times New Roman" pitchFamily="18" charset="0"/>
              </a:rPr>
              <a:t> </a:t>
            </a:r>
            <a:r>
              <a:rPr lang="en-US" sz="2800" dirty="0">
                <a:latin typeface="Times New Roman" pitchFamily="18" charset="0"/>
                <a:cs typeface="Times New Roman" pitchFamily="18" charset="0"/>
              </a:rPr>
              <a:t>Lorry/supervisor .</a:t>
            </a:r>
          </a:p>
          <a:p>
            <a:r>
              <a:rPr lang="en-US" sz="2800" b="1" dirty="0">
                <a:latin typeface="Times New Roman" pitchFamily="18" charset="0"/>
                <a:cs typeface="Times New Roman" pitchFamily="18" charset="0"/>
              </a:rPr>
              <a:t>Responsible for :</a:t>
            </a:r>
            <a:r>
              <a:rPr lang="en-US" sz="2800" dirty="0">
                <a:latin typeface="Times New Roman" pitchFamily="18" charset="0"/>
                <a:cs typeface="Times New Roman" pitchFamily="18" charset="0"/>
              </a:rPr>
              <a:t>Supervisor of collection process.</a:t>
            </a:r>
          </a:p>
          <a:p>
            <a:r>
              <a:rPr lang="en-US" sz="2800" b="1" dirty="0">
                <a:latin typeface="Times New Roman" pitchFamily="18" charset="0"/>
                <a:cs typeface="Times New Roman" pitchFamily="18" charset="0"/>
              </a:rPr>
              <a:t>Job privacy : </a:t>
            </a:r>
            <a:r>
              <a:rPr lang="en-US" sz="2800" dirty="0">
                <a:latin typeface="Times New Roman" pitchFamily="18" charset="0"/>
                <a:cs typeface="Times New Roman" pitchFamily="18" charset="0"/>
              </a:rPr>
              <a:t>Working time equal 6 Hour daily.</a:t>
            </a:r>
          </a:p>
          <a:p>
            <a:r>
              <a:rPr lang="en-US" sz="2800" b="1" dirty="0">
                <a:latin typeface="Times New Roman" pitchFamily="18" charset="0"/>
                <a:cs typeface="Times New Roman" pitchFamily="18" charset="0"/>
              </a:rPr>
              <a:t>Job summary :</a:t>
            </a:r>
            <a:r>
              <a:rPr lang="en-US" sz="2800" dirty="0">
                <a:latin typeface="Times New Roman" pitchFamily="18" charset="0"/>
                <a:cs typeface="Times New Roman" pitchFamily="18" charset="0"/>
              </a:rPr>
              <a:t>Collect waste from area of the town and dispose it in dumpsite.</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38</a:t>
            </a:fld>
            <a:endParaRPr lang="en-US"/>
          </a:p>
        </p:txBody>
      </p:sp>
    </p:spTree>
    <p:extLst>
      <p:ext uri="{BB962C8B-B14F-4D97-AF65-F5344CB8AC3E}">
        <p14:creationId xmlns:p14="http://schemas.microsoft.com/office/powerpoint/2010/main" val="12402984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Job Description 4 : Health Inspector/Head</a:t>
            </a:r>
            <a:br>
              <a:rPr lang="en-US"/>
            </a:br>
            <a:endParaRPr lang="en-US"/>
          </a:p>
        </p:txBody>
      </p:sp>
      <p:sp>
        <p:nvSpPr>
          <p:cNvPr id="3" name="Content Placeholder 2"/>
          <p:cNvSpPr>
            <a:spLocks noGrp="1"/>
          </p:cNvSpPr>
          <p:nvPr>
            <p:ph idx="1"/>
          </p:nvPr>
        </p:nvSpPr>
        <p:spPr>
          <a:xfrm>
            <a:off x="1300766" y="1648496"/>
            <a:ext cx="10202257" cy="4142705"/>
          </a:xfrm>
        </p:spPr>
        <p:txBody>
          <a:bodyPr>
            <a:normAutofit fontScale="85000" lnSpcReduction="20000"/>
          </a:bodyPr>
          <a:lstStyle/>
          <a:p>
            <a:endParaRPr lang="en-US" b="1" dirty="0"/>
          </a:p>
          <a:p>
            <a:r>
              <a:rPr lang="en-US" sz="3000" b="1" dirty="0">
                <a:latin typeface="Times New Roman" pitchFamily="18" charset="0"/>
                <a:cs typeface="Times New Roman" pitchFamily="18" charset="0"/>
              </a:rPr>
              <a:t>Functional name :	</a:t>
            </a:r>
            <a:r>
              <a:rPr lang="en-US" sz="3000" dirty="0">
                <a:latin typeface="Times New Roman" pitchFamily="18" charset="0"/>
                <a:cs typeface="Times New Roman" pitchFamily="18" charset="0"/>
              </a:rPr>
              <a:t>General supervisor of health and environmental department.</a:t>
            </a:r>
          </a:p>
          <a:p>
            <a:r>
              <a:rPr lang="en-US" sz="3000" b="1" dirty="0">
                <a:latin typeface="Times New Roman" pitchFamily="18" charset="0"/>
                <a:cs typeface="Times New Roman" pitchFamily="18" charset="0"/>
              </a:rPr>
              <a:t>Department :	</a:t>
            </a:r>
            <a:r>
              <a:rPr lang="en-US" sz="3000" dirty="0">
                <a:latin typeface="Times New Roman" pitchFamily="18" charset="0"/>
                <a:cs typeface="Times New Roman" pitchFamily="18" charset="0"/>
              </a:rPr>
              <a:t>Health Department at municipality.</a:t>
            </a:r>
          </a:p>
          <a:p>
            <a:r>
              <a:rPr lang="en-US" sz="3000" b="1" dirty="0">
                <a:latin typeface="Times New Roman" pitchFamily="18" charset="0"/>
                <a:cs typeface="Times New Roman" pitchFamily="18" charset="0"/>
              </a:rPr>
              <a:t>Reporting to:	</a:t>
            </a:r>
            <a:r>
              <a:rPr lang="en-US" sz="3000" dirty="0">
                <a:latin typeface="Times New Roman" pitchFamily="18" charset="0"/>
                <a:cs typeface="Times New Roman" pitchFamily="18" charset="0"/>
              </a:rPr>
              <a:t>Head of municipality.</a:t>
            </a:r>
          </a:p>
          <a:p>
            <a:r>
              <a:rPr lang="en-US" sz="3000" b="1" dirty="0">
                <a:latin typeface="Times New Roman" pitchFamily="18" charset="0"/>
                <a:cs typeface="Times New Roman" pitchFamily="18" charset="0"/>
              </a:rPr>
              <a:t>Responsible for :	</a:t>
            </a:r>
            <a:r>
              <a:rPr lang="en-US" sz="3000" dirty="0">
                <a:latin typeface="Times New Roman" pitchFamily="18" charset="0"/>
                <a:cs typeface="Times New Roman" pitchFamily="18" charset="0"/>
              </a:rPr>
              <a:t>Managing of collecting process and street sweeping.</a:t>
            </a:r>
          </a:p>
          <a:p>
            <a:r>
              <a:rPr lang="en-US" sz="3000" b="1" dirty="0">
                <a:latin typeface="Times New Roman" pitchFamily="18" charset="0"/>
                <a:cs typeface="Times New Roman" pitchFamily="18" charset="0"/>
              </a:rPr>
              <a:t>Job privacy :  </a:t>
            </a:r>
            <a:r>
              <a:rPr lang="en-US" sz="3000" dirty="0">
                <a:latin typeface="Times New Roman" pitchFamily="18" charset="0"/>
                <a:cs typeface="Times New Roman" pitchFamily="18" charset="0"/>
              </a:rPr>
              <a:t>Working time equal 6 Hour daily.</a:t>
            </a:r>
          </a:p>
          <a:p>
            <a:r>
              <a:rPr lang="en-US" sz="3000" b="1" dirty="0" err="1">
                <a:latin typeface="Times New Roman" pitchFamily="18" charset="0"/>
                <a:cs typeface="Times New Roman" pitchFamily="18" charset="0"/>
              </a:rPr>
              <a:t>Jop</a:t>
            </a:r>
            <a:r>
              <a:rPr lang="en-US" sz="3000" b="1" dirty="0">
                <a:latin typeface="Times New Roman" pitchFamily="18" charset="0"/>
                <a:cs typeface="Times New Roman" pitchFamily="18" charset="0"/>
              </a:rPr>
              <a:t> Summary: </a:t>
            </a:r>
            <a:r>
              <a:rPr lang="en-US" sz="3000" dirty="0">
                <a:latin typeface="Times New Roman" pitchFamily="18" charset="0"/>
                <a:cs typeface="Times New Roman" pitchFamily="18" charset="0"/>
              </a:rPr>
              <a:t>Department management, distribution, supervision, organization, guidance, and follow-up of the department staff working in solid waste management.</a:t>
            </a:r>
          </a:p>
        </p:txBody>
      </p:sp>
      <p:sp>
        <p:nvSpPr>
          <p:cNvPr id="4" name="Slide Number Placeholder 3"/>
          <p:cNvSpPr>
            <a:spLocks noGrp="1"/>
          </p:cNvSpPr>
          <p:nvPr>
            <p:ph type="sldNum" sz="quarter" idx="12"/>
          </p:nvPr>
        </p:nvSpPr>
        <p:spPr/>
        <p:txBody>
          <a:bodyPr/>
          <a:lstStyle/>
          <a:p>
            <a:fld id="{7966EA62-41C5-4F9A-A915-5B0BC739C923}" type="slidenum">
              <a:rPr lang="en-US" smtClean="0"/>
              <a:pPr/>
              <a:t>39</a:t>
            </a:fld>
            <a:endParaRPr lang="en-US"/>
          </a:p>
        </p:txBody>
      </p:sp>
    </p:spTree>
    <p:extLst>
      <p:ext uri="{BB962C8B-B14F-4D97-AF65-F5344CB8AC3E}">
        <p14:creationId xmlns:p14="http://schemas.microsoft.com/office/powerpoint/2010/main" val="1667098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2588" y="885093"/>
            <a:ext cx="10018713" cy="1752599"/>
          </a:xfrm>
        </p:spPr>
        <p:txBody>
          <a:bodyPr/>
          <a:lstStyle/>
          <a:p>
            <a:pPr algn="l"/>
            <a:r>
              <a:rPr lang="en-US" dirty="0">
                <a:latin typeface="Arial Black" pitchFamily="34" charset="0"/>
                <a:cs typeface="Arial" pitchFamily="34" charset="0"/>
              </a:rPr>
              <a:t>Objectives</a:t>
            </a:r>
            <a:endParaRPr lang="en-US" dirty="0">
              <a:latin typeface="Arial Black" pitchFamily="34" charset="0"/>
            </a:endParaRPr>
          </a:p>
        </p:txBody>
      </p:sp>
      <p:sp>
        <p:nvSpPr>
          <p:cNvPr id="3" name="Content Placeholder 2"/>
          <p:cNvSpPr>
            <a:spLocks noGrp="1"/>
          </p:cNvSpPr>
          <p:nvPr>
            <p:ph idx="1"/>
          </p:nvPr>
        </p:nvSpPr>
        <p:spPr>
          <a:xfrm>
            <a:off x="1137138" y="2321169"/>
            <a:ext cx="11054862" cy="3481753"/>
          </a:xfrm>
        </p:spPr>
        <p:txBody>
          <a:bodyPr>
            <a:noAutofit/>
          </a:bodyPr>
          <a:lstStyle/>
          <a:p>
            <a:r>
              <a:rPr lang="en-US" sz="2800" b="1" dirty="0">
                <a:latin typeface="Andalus" pitchFamily="18" charset="-78"/>
                <a:cs typeface="Andalus" pitchFamily="18" charset="-78"/>
              </a:rPr>
              <a:t>Main Objectives of Study: </a:t>
            </a:r>
          </a:p>
          <a:p>
            <a:r>
              <a:rPr lang="en-US" sz="2800" dirty="0">
                <a:latin typeface="Andalus" pitchFamily="18" charset="-78"/>
                <a:cs typeface="Andalus" pitchFamily="18" charset="-78"/>
              </a:rPr>
              <a:t>Assessing the current solid waste management system at </a:t>
            </a:r>
            <a:r>
              <a:rPr lang="en-US" sz="2800" dirty="0" err="1">
                <a:latin typeface="Andalus" pitchFamily="18" charset="-78"/>
                <a:cs typeface="Andalus" pitchFamily="18" charset="-78"/>
              </a:rPr>
              <a:t>Deir</a:t>
            </a:r>
            <a:r>
              <a:rPr lang="en-US" sz="2800" dirty="0">
                <a:latin typeface="Andalus" pitchFamily="18" charset="-78"/>
                <a:cs typeface="Andalus" pitchFamily="18" charset="-78"/>
              </a:rPr>
              <a:t> </a:t>
            </a:r>
            <a:endParaRPr lang="ar-JO" sz="2800" dirty="0">
              <a:latin typeface="Andalus" pitchFamily="18" charset="-78"/>
              <a:cs typeface="Andalus" pitchFamily="18" charset="-78"/>
            </a:endParaRPr>
          </a:p>
          <a:p>
            <a:pPr>
              <a:buNone/>
            </a:pPr>
            <a:r>
              <a:rPr lang="en-US" sz="2800" dirty="0">
                <a:latin typeface="Andalus" pitchFamily="18" charset="-78"/>
                <a:cs typeface="Andalus" pitchFamily="18" charset="-78"/>
              </a:rPr>
              <a:t>Al-</a:t>
            </a:r>
            <a:r>
              <a:rPr lang="en-US" sz="2800" dirty="0" err="1">
                <a:latin typeface="Andalus" pitchFamily="18" charset="-78"/>
                <a:cs typeface="Andalus" pitchFamily="18" charset="-78"/>
              </a:rPr>
              <a:t>Ghusun</a:t>
            </a:r>
            <a:r>
              <a:rPr lang="en-US" sz="2800" dirty="0">
                <a:latin typeface="Andalus" pitchFamily="18" charset="-78"/>
                <a:cs typeface="Andalus" pitchFamily="18" charset="-78"/>
              </a:rPr>
              <a:t>.</a:t>
            </a:r>
          </a:p>
          <a:p>
            <a:r>
              <a:rPr lang="en-US" sz="2800" dirty="0">
                <a:latin typeface="Andalus" pitchFamily="18" charset="-78"/>
                <a:cs typeface="Andalus" pitchFamily="18" charset="-78"/>
              </a:rPr>
              <a:t> Re-engineering the solid waste management to be more sustainable with higher performance at </a:t>
            </a:r>
            <a:r>
              <a:rPr lang="en-US" sz="2800" dirty="0" err="1">
                <a:latin typeface="Andalus" pitchFamily="18" charset="-78"/>
                <a:cs typeface="Andalus" pitchFamily="18" charset="-78"/>
              </a:rPr>
              <a:t>Deir</a:t>
            </a:r>
            <a:r>
              <a:rPr lang="en-US" sz="2800" dirty="0">
                <a:latin typeface="Andalus" pitchFamily="18" charset="-78"/>
                <a:cs typeface="Andalus" pitchFamily="18" charset="-78"/>
              </a:rPr>
              <a:t> Al-</a:t>
            </a:r>
            <a:r>
              <a:rPr lang="en-US" sz="2800" dirty="0" err="1">
                <a:latin typeface="Andalus" pitchFamily="18" charset="-78"/>
                <a:cs typeface="Andalus" pitchFamily="18" charset="-78"/>
              </a:rPr>
              <a:t>Ghusun</a:t>
            </a:r>
            <a:r>
              <a:rPr lang="en-US" sz="2800" dirty="0">
                <a:latin typeface="Andalus" pitchFamily="18" charset="-78"/>
                <a:cs typeface="Andalus" pitchFamily="18" charset="-78"/>
              </a:rPr>
              <a:t>. </a:t>
            </a:r>
          </a:p>
          <a:p>
            <a:r>
              <a:rPr lang="en-US" sz="2800" dirty="0">
                <a:latin typeface="Andalus" pitchFamily="18" charset="-78"/>
                <a:cs typeface="Andalus" pitchFamily="18" charset="-78"/>
              </a:rPr>
              <a:t>Suggesting some practices that optimize municipal solid waste management. </a:t>
            </a:r>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4</a:t>
            </a:fld>
            <a:endParaRPr lang="en-US" sz="1200" dirty="0"/>
          </a:p>
        </p:txBody>
      </p:sp>
    </p:spTree>
    <p:extLst>
      <p:ext uri="{BB962C8B-B14F-4D97-AF65-F5344CB8AC3E}">
        <p14:creationId xmlns:p14="http://schemas.microsoft.com/office/powerpoint/2010/main" val="2449675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1269124"/>
          </a:xfrm>
        </p:spPr>
        <p:txBody>
          <a:bodyPr/>
          <a:lstStyle/>
          <a:p>
            <a:r>
              <a:rPr lang="en-US" b="1" dirty="0"/>
              <a:t>SPSS Program</a:t>
            </a:r>
            <a:endParaRPr lang="en-US" dirty="0"/>
          </a:p>
        </p:txBody>
      </p:sp>
      <p:sp>
        <p:nvSpPr>
          <p:cNvPr id="3" name="Content Placeholder 2"/>
          <p:cNvSpPr>
            <a:spLocks noGrp="1"/>
          </p:cNvSpPr>
          <p:nvPr>
            <p:ph idx="1"/>
          </p:nvPr>
        </p:nvSpPr>
        <p:spPr>
          <a:xfrm>
            <a:off x="1484310" y="1918953"/>
            <a:ext cx="10018713" cy="3872248"/>
          </a:xfrm>
        </p:spPr>
        <p:txBody>
          <a:bodyPr>
            <a:normAutofit fontScale="92500" lnSpcReduction="10000"/>
          </a:bodyPr>
          <a:lstStyle/>
          <a:p>
            <a:r>
              <a:rPr lang="en-US" sz="2800" dirty="0">
                <a:latin typeface="Times New Roman" pitchFamily="18" charset="0"/>
                <a:cs typeface="Times New Roman" pitchFamily="18" charset="0"/>
              </a:rPr>
              <a:t>A survey can only be truly valuable when it’s reliable and representative for our research.</a:t>
            </a:r>
          </a:p>
          <a:p>
            <a:r>
              <a:rPr lang="en-US" sz="2800" dirty="0">
                <a:latin typeface="Times New Roman" pitchFamily="18" charset="0"/>
                <a:cs typeface="Times New Roman" pitchFamily="18" charset="0"/>
              </a:rPr>
              <a:t>The total size of the population being studied or our target segment in this research is each house in </a:t>
            </a:r>
            <a:r>
              <a:rPr lang="en-US" sz="2800" dirty="0" err="1">
                <a:latin typeface="Times New Roman" pitchFamily="18" charset="0"/>
                <a:cs typeface="Times New Roman" pitchFamily="18" charset="0"/>
              </a:rPr>
              <a:t>Deir</a:t>
            </a:r>
            <a:r>
              <a:rPr lang="en-US" sz="2800" dirty="0">
                <a:latin typeface="Times New Roman" pitchFamily="18" charset="0"/>
                <a:cs typeface="Times New Roman" pitchFamily="18" charset="0"/>
              </a:rPr>
              <a:t> Al-</a:t>
            </a:r>
            <a:r>
              <a:rPr lang="en-US" sz="2800" dirty="0" err="1">
                <a:latin typeface="Times New Roman" pitchFamily="18" charset="0"/>
                <a:cs typeface="Times New Roman" pitchFamily="18" charset="0"/>
              </a:rPr>
              <a:t>Ghusun</a:t>
            </a:r>
            <a:r>
              <a:rPr lang="en-US" sz="2800" dirty="0">
                <a:latin typeface="Times New Roman" pitchFamily="18" charset="0"/>
                <a:cs typeface="Times New Roman" pitchFamily="18" charset="0"/>
              </a:rPr>
              <a:t>. </a:t>
            </a:r>
          </a:p>
          <a:p>
            <a:r>
              <a:rPr lang="en-US" sz="2800" dirty="0">
                <a:latin typeface="Times New Roman" pitchFamily="18" charset="0"/>
                <a:cs typeface="Times New Roman" pitchFamily="18" charset="0"/>
              </a:rPr>
              <a:t>There are three measures that affect the accurateness of the data:</a:t>
            </a:r>
          </a:p>
          <a:p>
            <a:pPr marL="457200" indent="-457200">
              <a:buFont typeface="+mj-lt"/>
              <a:buAutoNum type="arabicPeriod"/>
            </a:pPr>
            <a:r>
              <a:rPr lang="en-US" sz="2800" b="1" dirty="0">
                <a:latin typeface="Times New Roman" pitchFamily="18" charset="0"/>
                <a:cs typeface="Times New Roman" pitchFamily="18" charset="0"/>
              </a:rPr>
              <a:t>the margin of error.</a:t>
            </a:r>
          </a:p>
          <a:p>
            <a:pPr marL="457200" indent="-457200">
              <a:buFont typeface="+mj-lt"/>
              <a:buAutoNum type="arabicPeriod"/>
            </a:pPr>
            <a:r>
              <a:rPr lang="en-US" sz="2800" b="1" dirty="0">
                <a:latin typeface="Times New Roman" pitchFamily="18" charset="0"/>
                <a:cs typeface="Times New Roman" pitchFamily="18" charset="0"/>
              </a:rPr>
              <a:t>the confidence level.</a:t>
            </a:r>
          </a:p>
          <a:p>
            <a:pPr marL="457200" indent="-457200">
              <a:buFont typeface="+mj-lt"/>
              <a:buAutoNum type="arabicPeriod"/>
            </a:pPr>
            <a:r>
              <a:rPr lang="en-US" sz="2800" b="1" dirty="0">
                <a:latin typeface="Times New Roman" pitchFamily="18" charset="0"/>
                <a:cs typeface="Times New Roman" pitchFamily="18" charset="0"/>
              </a:rPr>
              <a:t>the standard deviation</a:t>
            </a:r>
            <a:r>
              <a:rPr lang="en-US" sz="2800" dirty="0">
                <a:latin typeface="Times New Roman" pitchFamily="18" charset="0"/>
                <a:cs typeface="Times New Roman" pitchFamily="18" charset="0"/>
              </a:rPr>
              <a:t>. </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40</a:t>
            </a:fld>
            <a:endParaRPr lang="en-US"/>
          </a:p>
        </p:txBody>
      </p:sp>
    </p:spTree>
    <p:extLst>
      <p:ext uri="{BB962C8B-B14F-4D97-AF65-F5344CB8AC3E}">
        <p14:creationId xmlns:p14="http://schemas.microsoft.com/office/powerpoint/2010/main" val="33981230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5416" y="37564"/>
            <a:ext cx="10018713" cy="1752599"/>
          </a:xfrm>
        </p:spPr>
        <p:txBody>
          <a:bodyPr/>
          <a:lstStyle/>
          <a:p>
            <a:r>
              <a:rPr lang="en-US" b="1" dirty="0"/>
              <a:t>SPSS Program</a:t>
            </a:r>
            <a:endParaRPr lang="en-US" dirty="0"/>
          </a:p>
        </p:txBody>
      </p:sp>
      <p:sp>
        <p:nvSpPr>
          <p:cNvPr id="3" name="Content Placeholder 2"/>
          <p:cNvSpPr>
            <a:spLocks noGrp="1"/>
          </p:cNvSpPr>
          <p:nvPr>
            <p:ph idx="1"/>
          </p:nvPr>
        </p:nvSpPr>
        <p:spPr>
          <a:xfrm>
            <a:off x="1470379" y="2831204"/>
            <a:ext cx="10176499" cy="4001038"/>
          </a:xfrm>
        </p:spPr>
        <p:txBody>
          <a:bodyPr>
            <a:noAutofit/>
          </a:bodyPr>
          <a:lstStyle/>
          <a:p>
            <a:r>
              <a:rPr lang="en-US" sz="2800" dirty="0">
                <a:latin typeface="Times New Roman" pitchFamily="18" charset="0"/>
                <a:cs typeface="Times New Roman" pitchFamily="18" charset="0"/>
              </a:rPr>
              <a:t>In </a:t>
            </a:r>
            <a:r>
              <a:rPr lang="en-US" sz="2800" dirty="0" err="1">
                <a:latin typeface="Times New Roman" pitchFamily="18" charset="0"/>
                <a:cs typeface="Times New Roman" pitchFamily="18" charset="0"/>
              </a:rPr>
              <a:t>Deir</a:t>
            </a:r>
            <a:r>
              <a:rPr lang="en-US" sz="2800" dirty="0">
                <a:latin typeface="Times New Roman" pitchFamily="18" charset="0"/>
                <a:cs typeface="Times New Roman" pitchFamily="18" charset="0"/>
              </a:rPr>
              <a:t> Al-</a:t>
            </a:r>
            <a:r>
              <a:rPr lang="en-US" sz="2800" dirty="0" err="1">
                <a:latin typeface="Times New Roman" pitchFamily="18" charset="0"/>
                <a:cs typeface="Times New Roman" pitchFamily="18" charset="0"/>
              </a:rPr>
              <a:t>Ghusun</a:t>
            </a:r>
            <a:r>
              <a:rPr lang="en-US" sz="2800" dirty="0">
                <a:latin typeface="Times New Roman" pitchFamily="18" charset="0"/>
                <a:cs typeface="Times New Roman" pitchFamily="18" charset="0"/>
              </a:rPr>
              <a:t> we have almost 1,455 residual houses as a total size of the population, so we chose a margin of error of 5% and a confidence level of 95% to have the true population value within the range of precision earlier as shown in figure below.</a:t>
            </a:r>
          </a:p>
          <a:p>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Through our calculations we get the size of the representative sample304.8  houses .</a:t>
            </a:r>
          </a:p>
          <a:p>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we used a 311 sample size of houses to get more accurate data.</a:t>
            </a:r>
          </a:p>
          <a:p>
            <a:endParaRPr lang="en-US" dirty="0"/>
          </a:p>
          <a:p>
            <a:endParaRPr lang="en-US" dirty="0"/>
          </a:p>
          <a:p>
            <a:endParaRPr lang="ar-JO" dirty="0"/>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41</a:t>
            </a:fld>
            <a:endParaRPr lang="en-US"/>
          </a:p>
        </p:txBody>
      </p:sp>
    </p:spTree>
    <p:extLst>
      <p:ext uri="{BB962C8B-B14F-4D97-AF65-F5344CB8AC3E}">
        <p14:creationId xmlns:p14="http://schemas.microsoft.com/office/powerpoint/2010/main" val="39922241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The Hypotheses</a:t>
            </a:r>
          </a:p>
        </p:txBody>
      </p:sp>
      <p:sp>
        <p:nvSpPr>
          <p:cNvPr id="4" name="Slide Number Placeholder 3"/>
          <p:cNvSpPr>
            <a:spLocks noGrp="1"/>
          </p:cNvSpPr>
          <p:nvPr>
            <p:ph type="sldNum" sz="quarter" idx="12"/>
          </p:nvPr>
        </p:nvSpPr>
        <p:spPr/>
        <p:txBody>
          <a:bodyPr/>
          <a:lstStyle/>
          <a:p>
            <a:fld id="{7966EA62-41C5-4F9A-A915-5B0BC739C923}" type="slidenum">
              <a:rPr lang="en-US" smtClean="0"/>
              <a:pPr/>
              <a:t>42</a:t>
            </a:fld>
            <a:endParaRPr lang="en-US"/>
          </a:p>
        </p:txBody>
      </p:sp>
      <p:sp>
        <p:nvSpPr>
          <p:cNvPr id="6" name="Content Placeholder 5"/>
          <p:cNvSpPr>
            <a:spLocks noGrp="1"/>
          </p:cNvSpPr>
          <p:nvPr>
            <p:ph idx="1"/>
          </p:nvPr>
        </p:nvSpPr>
        <p:spPr>
          <a:xfrm>
            <a:off x="1484311" y="4149490"/>
            <a:ext cx="9803012" cy="3435282"/>
          </a:xfrm>
        </p:spPr>
        <p:txBody>
          <a:bodyPr>
            <a:normAutofit fontScale="92500" lnSpcReduction="20000"/>
          </a:bodyPr>
          <a:lstStyle/>
          <a:p>
            <a:r>
              <a:rPr lang="en-US" sz="2800" dirty="0">
                <a:latin typeface="Times New Roman" pitchFamily="18" charset="0"/>
                <a:cs typeface="Times New Roman" pitchFamily="18" charset="0"/>
              </a:rPr>
              <a:t>The first hypothesis</a:t>
            </a:r>
            <a:r>
              <a:rPr lang="ar-JO" sz="2800"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0" indent="0">
              <a:buNone/>
            </a:pPr>
            <a:r>
              <a:rPr lang="ar-JO" sz="2800" dirty="0">
                <a:latin typeface="Times New Roman" pitchFamily="18" charset="0"/>
                <a:cs typeface="Times New Roman" pitchFamily="18" charset="0"/>
              </a:rPr>
              <a:t> </a:t>
            </a:r>
            <a:r>
              <a:rPr lang="en-US" sz="2800" dirty="0">
                <a:latin typeface="Times New Roman" pitchFamily="18" charset="0"/>
                <a:cs typeface="Times New Roman" pitchFamily="18" charset="0"/>
              </a:rPr>
              <a:t>The Citizens' awareness of solid waste management</a:t>
            </a:r>
            <a:r>
              <a:rPr lang="ar-JO" sz="2800" dirty="0">
                <a:latin typeface="Times New Roman" pitchFamily="18" charset="0"/>
                <a:cs typeface="Times New Roman" pitchFamily="18" charset="0"/>
              </a:rPr>
              <a:t>.</a:t>
            </a:r>
          </a:p>
          <a:p>
            <a:r>
              <a:rPr lang="en-US" sz="2800" dirty="0">
                <a:latin typeface="Times New Roman" pitchFamily="18" charset="0"/>
                <a:cs typeface="Times New Roman" pitchFamily="18" charset="0"/>
              </a:rPr>
              <a:t>The second hypothesis</a:t>
            </a:r>
            <a:r>
              <a:rPr lang="ar-JO" sz="2800"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0" indent="0">
              <a:buNone/>
            </a:pPr>
            <a:r>
              <a:rPr lang="en-US" sz="2800" dirty="0">
                <a:latin typeface="Times New Roman" pitchFamily="18" charset="0"/>
                <a:cs typeface="Times New Roman" pitchFamily="18" charset="0"/>
              </a:rPr>
              <a:t>Citizens satisfaction and improvement of service level</a:t>
            </a:r>
            <a:r>
              <a:rPr lang="ar-JO" sz="2800" dirty="0">
                <a:latin typeface="Times New Roman" pitchFamily="18" charset="0"/>
                <a:cs typeface="Times New Roman" pitchFamily="18" charset="0"/>
              </a:rPr>
              <a:t>.</a:t>
            </a:r>
          </a:p>
          <a:p>
            <a:r>
              <a:rPr lang="en-US" sz="2800" dirty="0">
                <a:latin typeface="Times New Roman" pitchFamily="18" charset="0"/>
                <a:cs typeface="Times New Roman" pitchFamily="18" charset="0"/>
              </a:rPr>
              <a:t>The third hypothesis</a:t>
            </a:r>
            <a:r>
              <a:rPr lang="ar-JO" sz="2800"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0" indent="0">
              <a:buNone/>
            </a:pPr>
            <a:r>
              <a:rPr lang="en-US" sz="2800" dirty="0">
                <a:latin typeface="Times New Roman" pitchFamily="18" charset="0"/>
                <a:cs typeface="Times New Roman" pitchFamily="18" charset="0"/>
              </a:rPr>
              <a:t>The willingness of citizens to participate in improving the level of sustainability</a:t>
            </a:r>
            <a:r>
              <a:rPr lang="ar-JO" sz="2800" dirty="0">
                <a:latin typeface="Times New Roman" pitchFamily="18" charset="0"/>
                <a:cs typeface="Times New Roman" pitchFamily="18" charset="0"/>
              </a:rPr>
              <a:t>.</a:t>
            </a:r>
          </a:p>
          <a:p>
            <a:endParaRPr lang="en-US" sz="2200" dirty="0">
              <a:latin typeface="+mj-lt"/>
            </a:endParaRPr>
          </a:p>
          <a:p>
            <a:pPr marL="0" indent="0">
              <a:buNone/>
            </a:pPr>
            <a:endParaRPr lang="ar-JO" sz="2200" dirty="0">
              <a:latin typeface="+mj-lt"/>
            </a:endParaRPr>
          </a:p>
          <a:p>
            <a:endParaRPr lang="en-US" sz="2200" dirty="0"/>
          </a:p>
          <a:p>
            <a:pPr marL="0" indent="0">
              <a:buNone/>
            </a:pPr>
            <a:endParaRPr lang="ar-JO" sz="2200" dirty="0"/>
          </a:p>
          <a:p>
            <a:pPr marL="0" indent="0">
              <a:buNone/>
            </a:pPr>
            <a:endParaRPr lang="en-US" dirty="0"/>
          </a:p>
          <a:p>
            <a:pPr marL="0" indent="0">
              <a:buNone/>
            </a:pPr>
            <a:endParaRPr lang="ar-JO"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356221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The first hypothesis</a:t>
            </a:r>
          </a:p>
        </p:txBody>
      </p:sp>
      <p:sp>
        <p:nvSpPr>
          <p:cNvPr id="3" name="Content Placeholder 2"/>
          <p:cNvSpPr>
            <a:spLocks noGrp="1"/>
          </p:cNvSpPr>
          <p:nvPr>
            <p:ph idx="1"/>
          </p:nvPr>
        </p:nvSpPr>
        <p:spPr>
          <a:xfrm>
            <a:off x="1484311" y="2438398"/>
            <a:ext cx="9957558" cy="5224531"/>
          </a:xfrm>
        </p:spPr>
        <p:txBody>
          <a:bodyPr/>
          <a:lstStyle/>
          <a:p>
            <a:pPr marL="457200" indent="-457200">
              <a:buFont typeface="+mj-lt"/>
              <a:buAutoNum type="arabicPeriod"/>
            </a:pPr>
            <a:r>
              <a:rPr lang="en-US" sz="2800" dirty="0">
                <a:latin typeface="Times New Roman" pitchFamily="18" charset="0"/>
                <a:cs typeface="Times New Roman" pitchFamily="18" charset="0"/>
              </a:rPr>
              <a:t>We</a:t>
            </a:r>
            <a:r>
              <a:rPr lang="ar-JO" sz="2800" dirty="0">
                <a:latin typeface="Times New Roman" pitchFamily="18" charset="0"/>
                <a:cs typeface="Times New Roman" pitchFamily="18" charset="0"/>
              </a:rPr>
              <a:t> </a:t>
            </a:r>
            <a:r>
              <a:rPr lang="en-US" sz="2800" dirty="0">
                <a:latin typeface="Times New Roman" pitchFamily="18" charset="0"/>
                <a:cs typeface="Times New Roman" pitchFamily="18" charset="0"/>
              </a:rPr>
              <a:t>found that 67.8% of the sample study had a prior knowledge of the importance of waste disposal.</a:t>
            </a:r>
            <a:endParaRPr lang="ar-JO" sz="2800" dirty="0">
              <a:latin typeface="Times New Roman" pitchFamily="18" charset="0"/>
              <a:cs typeface="Times New Roman" pitchFamily="18" charset="0"/>
            </a:endParaRPr>
          </a:p>
          <a:p>
            <a:pPr marL="457200" indent="-457200">
              <a:buFont typeface="+mj-lt"/>
              <a:buAutoNum type="arabicPeriod"/>
            </a:pPr>
            <a:r>
              <a:rPr lang="en-US" sz="2800" dirty="0">
                <a:latin typeface="Times New Roman" pitchFamily="18" charset="0"/>
                <a:cs typeface="Times New Roman" pitchFamily="18" charset="0"/>
              </a:rPr>
              <a:t>32.5% of respondents are aware of the importance of waste disposal through television programs</a:t>
            </a:r>
            <a:r>
              <a:rPr lang="ar-JO" sz="2000" dirty="0"/>
              <a:t>.</a:t>
            </a:r>
          </a:p>
          <a:p>
            <a:pPr marL="457200" indent="-457200">
              <a:buFont typeface="+mj-lt"/>
              <a:buAutoNum type="arabicPeriod"/>
            </a:pPr>
            <a:endParaRPr lang="ar-JO" sz="2000" dirty="0"/>
          </a:p>
          <a:p>
            <a:pPr marL="0" indent="0">
              <a:buNone/>
            </a:pPr>
            <a:endParaRPr lang="en-US" dirty="0"/>
          </a:p>
          <a:p>
            <a:pPr marL="0" indent="0">
              <a:buNone/>
            </a:pPr>
            <a:endParaRPr lang="en-US" dirty="0"/>
          </a:p>
          <a:p>
            <a:pPr marL="0" indent="0">
              <a:buNone/>
            </a:pPr>
            <a:endParaRPr lang="ar-JO" dirty="0"/>
          </a:p>
          <a:p>
            <a:pPr marL="0" indent="0">
              <a:buNone/>
            </a:pPr>
            <a:endParaRPr lang="en-US" dirty="0"/>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43</a:t>
            </a:fld>
            <a:endParaRPr lang="en-US"/>
          </a:p>
        </p:txBody>
      </p:sp>
    </p:spTree>
    <p:extLst>
      <p:ext uri="{BB962C8B-B14F-4D97-AF65-F5344CB8AC3E}">
        <p14:creationId xmlns:p14="http://schemas.microsoft.com/office/powerpoint/2010/main" val="19691153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1973179"/>
            <a:ext cx="7058111" cy="3818021"/>
          </a:xfrm>
        </p:spPr>
        <p:txBody>
          <a:bodyPr>
            <a:normAutofit lnSpcReduction="10000"/>
          </a:bodyPr>
          <a:lstStyle/>
          <a:p>
            <a:r>
              <a:rPr lang="en-US" sz="2800" dirty="0"/>
              <a:t>We have used 5-point </a:t>
            </a:r>
            <a:r>
              <a:rPr lang="en-US" sz="2800" dirty="0" err="1"/>
              <a:t>likert</a:t>
            </a:r>
            <a:r>
              <a:rPr lang="en-US" sz="2800" dirty="0"/>
              <a:t> scale in our questioner which show that                           </a:t>
            </a:r>
          </a:p>
          <a:p>
            <a:r>
              <a:rPr lang="en-US" sz="2800" dirty="0"/>
              <a:t>Strongly agree   1-1.79  </a:t>
            </a:r>
          </a:p>
          <a:p>
            <a:r>
              <a:rPr lang="en-US" sz="2800" dirty="0"/>
              <a:t>Agree 	1.8-2.59 </a:t>
            </a:r>
          </a:p>
          <a:p>
            <a:r>
              <a:rPr lang="en-US" sz="2800" dirty="0"/>
              <a:t>Undecided 	2.6 -3.39 </a:t>
            </a:r>
          </a:p>
          <a:p>
            <a:r>
              <a:rPr lang="en-US" sz="2800" dirty="0"/>
              <a:t>Disagree 	3.4 -4.19 </a:t>
            </a:r>
          </a:p>
          <a:p>
            <a:r>
              <a:rPr lang="en-US" sz="2800" dirty="0"/>
              <a:t>Strongly Disagree   4.2 – 5</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44</a:t>
            </a:fld>
            <a:endParaRPr lang="en-US"/>
          </a:p>
        </p:txBody>
      </p:sp>
      <p:sp>
        <p:nvSpPr>
          <p:cNvPr id="8" name="TextBox 7"/>
          <p:cNvSpPr txBox="1"/>
          <p:nvPr/>
        </p:nvSpPr>
        <p:spPr>
          <a:xfrm>
            <a:off x="1768642" y="685800"/>
            <a:ext cx="6809874" cy="769441"/>
          </a:xfrm>
          <a:prstGeom prst="rect">
            <a:avLst/>
          </a:prstGeom>
          <a:noFill/>
        </p:spPr>
        <p:txBody>
          <a:bodyPr wrap="square" rtlCol="0">
            <a:spAutoFit/>
          </a:bodyPr>
          <a:lstStyle/>
          <a:p>
            <a:r>
              <a:rPr lang="en-US" sz="4400" b="1" dirty="0">
                <a:solidFill>
                  <a:schemeClr val="accent1">
                    <a:lumMod val="50000"/>
                  </a:schemeClr>
                </a:solidFill>
              </a:rPr>
              <a:t>hypothesis</a:t>
            </a:r>
          </a:p>
        </p:txBody>
      </p:sp>
    </p:spTree>
    <p:extLst>
      <p:ext uri="{BB962C8B-B14F-4D97-AF65-F5344CB8AC3E}">
        <p14:creationId xmlns:p14="http://schemas.microsoft.com/office/powerpoint/2010/main" val="39876759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The second hypothesis</a:t>
            </a:r>
            <a:r>
              <a:rPr lang="ar-JO" b="1" dirty="0"/>
              <a:t>:</a:t>
            </a:r>
            <a:br>
              <a:rPr lang="en-US" dirty="0"/>
            </a:br>
            <a:endParaRPr lang="en-US" dirty="0"/>
          </a:p>
        </p:txBody>
      </p:sp>
      <p:sp>
        <p:nvSpPr>
          <p:cNvPr id="3" name="Content Placeholder 2"/>
          <p:cNvSpPr>
            <a:spLocks noGrp="1"/>
          </p:cNvSpPr>
          <p:nvPr>
            <p:ph idx="1"/>
          </p:nvPr>
        </p:nvSpPr>
        <p:spPr>
          <a:xfrm>
            <a:off x="1484310" y="2201779"/>
            <a:ext cx="10018713" cy="3589421"/>
          </a:xfrm>
        </p:spPr>
        <p:txBody>
          <a:bodyPr>
            <a:noAutofit/>
          </a:bodyPr>
          <a:lstStyle/>
          <a:p>
            <a:r>
              <a:rPr lang="en-US" sz="2800" dirty="0"/>
              <a:t>Citizen’s satisfaction and improvement of service level</a:t>
            </a:r>
          </a:p>
          <a:p>
            <a:r>
              <a:rPr lang="en-US" sz="2800" dirty="0"/>
              <a:t>The test was used t-test ( one Sample T test) for our sample  </a:t>
            </a:r>
            <a:r>
              <a:rPr lang="ar-SA" sz="2800" dirty="0"/>
              <a:t> </a:t>
            </a:r>
          </a:p>
          <a:p>
            <a:r>
              <a:rPr lang="en-US" sz="2800" dirty="0"/>
              <a:t>Ho = Citizens are not satisfied </a:t>
            </a:r>
          </a:p>
          <a:p>
            <a:r>
              <a:rPr lang="en-US" sz="2800" dirty="0"/>
              <a:t>H1= Citizens are satisfied</a:t>
            </a:r>
          </a:p>
          <a:p>
            <a:r>
              <a:rPr lang="en-US" sz="2800" dirty="0"/>
              <a:t>the t-value 8.413 </a:t>
            </a:r>
            <a:r>
              <a:rPr lang="ar-SA" sz="2800" dirty="0"/>
              <a:t>&lt;</a:t>
            </a:r>
            <a:r>
              <a:rPr lang="en-US" sz="2800" dirty="0"/>
              <a:t>1.645 t-tabulated value for α= 0.05 and degree of freedom = 310 so we reject the null hypothesis which indicate that the Citizen’s satisfied of the current solid waste management system </a:t>
            </a:r>
            <a:r>
              <a:rPr lang="ar-SA" sz="2800" dirty="0"/>
              <a:t> </a:t>
            </a:r>
          </a:p>
        </p:txBody>
      </p:sp>
      <p:sp>
        <p:nvSpPr>
          <p:cNvPr id="4" name="Slide Number Placeholder 3"/>
          <p:cNvSpPr>
            <a:spLocks noGrp="1"/>
          </p:cNvSpPr>
          <p:nvPr>
            <p:ph type="sldNum" sz="quarter" idx="12"/>
          </p:nvPr>
        </p:nvSpPr>
        <p:spPr/>
        <p:txBody>
          <a:bodyPr/>
          <a:lstStyle/>
          <a:p>
            <a:fld id="{7966EA62-41C5-4F9A-A915-5B0BC739C923}" type="slidenum">
              <a:rPr lang="en-US" smtClean="0"/>
              <a:pPr/>
              <a:t>45</a:t>
            </a:fld>
            <a:endParaRPr lang="en-US"/>
          </a:p>
        </p:txBody>
      </p:sp>
      <p:sp>
        <p:nvSpPr>
          <p:cNvPr id="5" name="TextBox 4"/>
          <p:cNvSpPr txBox="1"/>
          <p:nvPr/>
        </p:nvSpPr>
        <p:spPr>
          <a:xfrm>
            <a:off x="9350612" y="787786"/>
            <a:ext cx="2249906" cy="1200329"/>
          </a:xfrm>
          <a:prstGeom prst="rect">
            <a:avLst/>
          </a:prstGeom>
          <a:noFill/>
        </p:spPr>
        <p:txBody>
          <a:bodyPr wrap="square" rtlCol="0">
            <a:spAutoFit/>
          </a:bodyPr>
          <a:lstStyle/>
          <a:p>
            <a:r>
              <a:rPr lang="en-US" dirty="0"/>
              <a:t>Our hypotheses is </a:t>
            </a:r>
          </a:p>
          <a:p>
            <a:r>
              <a:rPr lang="en-US" dirty="0"/>
              <a:t> Ho: µ =2.59 </a:t>
            </a:r>
          </a:p>
          <a:p>
            <a:r>
              <a:rPr lang="en-US" dirty="0"/>
              <a:t>H1:  µ&lt; 2.59 </a:t>
            </a:r>
          </a:p>
          <a:p>
            <a:endParaRPr lang="en-US" dirty="0"/>
          </a:p>
        </p:txBody>
      </p:sp>
    </p:spTree>
    <p:extLst>
      <p:ext uri="{BB962C8B-B14F-4D97-AF65-F5344CB8AC3E}">
        <p14:creationId xmlns:p14="http://schemas.microsoft.com/office/powerpoint/2010/main" val="31203112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The third hypothesis</a:t>
            </a:r>
            <a:br>
              <a:rPr lang="en-US" dirty="0"/>
            </a:br>
            <a:endParaRPr lang="en-US" dirty="0"/>
          </a:p>
        </p:txBody>
      </p:sp>
      <p:sp>
        <p:nvSpPr>
          <p:cNvPr id="3" name="Content Placeholder 2"/>
          <p:cNvSpPr>
            <a:spLocks noGrp="1"/>
          </p:cNvSpPr>
          <p:nvPr>
            <p:ph idx="1"/>
          </p:nvPr>
        </p:nvSpPr>
        <p:spPr/>
        <p:txBody>
          <a:bodyPr>
            <a:noAutofit/>
          </a:bodyPr>
          <a:lstStyle/>
          <a:p>
            <a:pPr marL="0" indent="0">
              <a:buNone/>
            </a:pPr>
            <a:r>
              <a:rPr lang="en-US" sz="2800" dirty="0"/>
              <a:t>The willingness of citizens to participate in improving the level of sustainability</a:t>
            </a:r>
            <a:endParaRPr lang="ar-JO" sz="2800" dirty="0"/>
          </a:p>
          <a:p>
            <a:r>
              <a:rPr lang="en-US" sz="2800" b="1" dirty="0"/>
              <a:t>Ho = Citizens are not </a:t>
            </a:r>
            <a:r>
              <a:rPr lang="en-US" sz="2800" dirty="0"/>
              <a:t>readiness of citizens</a:t>
            </a:r>
          </a:p>
          <a:p>
            <a:r>
              <a:rPr lang="en-US" sz="2800" b="1" dirty="0"/>
              <a:t>H1= Citizens are </a:t>
            </a:r>
            <a:r>
              <a:rPr lang="en-US" sz="2800" dirty="0"/>
              <a:t>readiness of citizens</a:t>
            </a:r>
            <a:r>
              <a:rPr lang="ar-SA" sz="2800" dirty="0"/>
              <a:t>    </a:t>
            </a:r>
          </a:p>
          <a:p>
            <a:r>
              <a:rPr lang="en-US" sz="2800" dirty="0"/>
              <a:t>the t-value is 9.088 </a:t>
            </a:r>
            <a:r>
              <a:rPr lang="ar-SA" dirty="0"/>
              <a:t>&lt;</a:t>
            </a:r>
            <a:r>
              <a:rPr lang="en-US" sz="2800" dirty="0"/>
              <a:t>1.645 t-tabulated value for α= 0.05 and degree of freedom = 310 so we reject the null hypothesis which indicate that the Citizens have readiness to participate in improving the level of sustainability</a:t>
            </a:r>
          </a:p>
        </p:txBody>
      </p:sp>
      <p:sp>
        <p:nvSpPr>
          <p:cNvPr id="4" name="Slide Number Placeholder 3"/>
          <p:cNvSpPr>
            <a:spLocks noGrp="1"/>
          </p:cNvSpPr>
          <p:nvPr>
            <p:ph type="sldNum" sz="quarter" idx="12"/>
          </p:nvPr>
        </p:nvSpPr>
        <p:spPr/>
        <p:txBody>
          <a:bodyPr/>
          <a:lstStyle/>
          <a:p>
            <a:fld id="{7966EA62-41C5-4F9A-A915-5B0BC739C923}" type="slidenum">
              <a:rPr lang="en-US" smtClean="0"/>
              <a:pPr/>
              <a:t>46</a:t>
            </a:fld>
            <a:endParaRPr lang="en-US"/>
          </a:p>
        </p:txBody>
      </p:sp>
    </p:spTree>
    <p:extLst>
      <p:ext uri="{BB962C8B-B14F-4D97-AF65-F5344CB8AC3E}">
        <p14:creationId xmlns:p14="http://schemas.microsoft.com/office/powerpoint/2010/main" val="37370180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ANOVA test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20569616"/>
              </p:ext>
            </p:extLst>
          </p:nvPr>
        </p:nvGraphicFramePr>
        <p:xfrm>
          <a:off x="1119352" y="2033753"/>
          <a:ext cx="10250499" cy="4609029"/>
        </p:xfrm>
        <a:graphic>
          <a:graphicData uri="http://schemas.openxmlformats.org/drawingml/2006/table">
            <a:tbl>
              <a:tblPr firstRow="1" bandRow="1">
                <a:tableStyleId>{5C22544A-7EE6-4342-B048-85BDC9FD1C3A}</a:tableStyleId>
              </a:tblPr>
              <a:tblGrid>
                <a:gridCol w="3416833">
                  <a:extLst>
                    <a:ext uri="{9D8B030D-6E8A-4147-A177-3AD203B41FA5}">
                      <a16:colId xmlns:a16="http://schemas.microsoft.com/office/drawing/2014/main" val="20000"/>
                    </a:ext>
                  </a:extLst>
                </a:gridCol>
                <a:gridCol w="3416833">
                  <a:extLst>
                    <a:ext uri="{9D8B030D-6E8A-4147-A177-3AD203B41FA5}">
                      <a16:colId xmlns:a16="http://schemas.microsoft.com/office/drawing/2014/main" val="20001"/>
                    </a:ext>
                  </a:extLst>
                </a:gridCol>
                <a:gridCol w="3416833">
                  <a:extLst>
                    <a:ext uri="{9D8B030D-6E8A-4147-A177-3AD203B41FA5}">
                      <a16:colId xmlns:a16="http://schemas.microsoft.com/office/drawing/2014/main" val="20002"/>
                    </a:ext>
                  </a:extLst>
                </a:gridCol>
              </a:tblGrid>
              <a:tr h="469543">
                <a:tc>
                  <a:txBody>
                    <a:bodyPr/>
                    <a:lstStyle/>
                    <a:p>
                      <a:r>
                        <a:rPr lang="en-US" sz="2400" dirty="0"/>
                        <a:t>   characteristic  </a:t>
                      </a:r>
                    </a:p>
                  </a:txBody>
                  <a:tcPr/>
                </a:tc>
                <a:tc>
                  <a:txBody>
                    <a:bodyPr/>
                    <a:lstStyle/>
                    <a:p>
                      <a:r>
                        <a:rPr lang="en-US" sz="2400" dirty="0"/>
                        <a:t>The second hypothesis</a:t>
                      </a:r>
                    </a:p>
                  </a:txBody>
                  <a:tcPr/>
                </a:tc>
                <a:tc>
                  <a:txBody>
                    <a:bodyPr/>
                    <a:lstStyle/>
                    <a:p>
                      <a:r>
                        <a:rPr lang="en-US" sz="2400" dirty="0"/>
                        <a:t>The third hypothesis</a:t>
                      </a:r>
                    </a:p>
                  </a:txBody>
                  <a:tcPr/>
                </a:tc>
                <a:extLst>
                  <a:ext uri="{0D108BD9-81ED-4DB2-BD59-A6C34878D82A}">
                    <a16:rowId xmlns:a16="http://schemas.microsoft.com/office/drawing/2014/main" val="10000"/>
                  </a:ext>
                </a:extLst>
              </a:tr>
              <a:tr h="469543">
                <a:tc>
                  <a:txBody>
                    <a:bodyPr/>
                    <a:lstStyle/>
                    <a:p>
                      <a:r>
                        <a:rPr lang="en-US" sz="2400" kern="1200" dirty="0">
                          <a:solidFill>
                            <a:schemeClr val="dk1"/>
                          </a:solidFill>
                          <a:effectLst/>
                          <a:latin typeface="+mn-lt"/>
                          <a:ea typeface="+mn-ea"/>
                          <a:cs typeface="+mn-cs"/>
                        </a:rPr>
                        <a:t>gender </a:t>
                      </a:r>
                      <a:endParaRPr lang="en-US" sz="2400" dirty="0"/>
                    </a:p>
                  </a:txBody>
                  <a:tcPr/>
                </a:tc>
                <a:tc>
                  <a:txBody>
                    <a:bodyPr/>
                    <a:lstStyle/>
                    <a:p>
                      <a:r>
                        <a:rPr lang="en-US" sz="2400" kern="1200" dirty="0">
                          <a:solidFill>
                            <a:schemeClr val="dk1"/>
                          </a:solidFill>
                          <a:effectLst/>
                          <a:latin typeface="+mn-lt"/>
                          <a:ea typeface="+mn-ea"/>
                          <a:cs typeface="+mn-cs"/>
                        </a:rPr>
                        <a:t>are no differences </a:t>
                      </a:r>
                      <a:endParaRPr lang="en-US" sz="2400" dirty="0"/>
                    </a:p>
                  </a:txBody>
                  <a:tcPr/>
                </a:tc>
                <a:tc>
                  <a:txBody>
                    <a:bodyPr/>
                    <a:lstStyle/>
                    <a:p>
                      <a:r>
                        <a:rPr lang="en-US" sz="2400" kern="1200" dirty="0">
                          <a:solidFill>
                            <a:schemeClr val="dk1"/>
                          </a:solidFill>
                          <a:effectLst/>
                          <a:latin typeface="+mn-lt"/>
                          <a:ea typeface="+mn-ea"/>
                          <a:cs typeface="+mn-cs"/>
                        </a:rPr>
                        <a:t> are no differences</a:t>
                      </a:r>
                      <a:endParaRPr lang="en-US" sz="2400" dirty="0"/>
                    </a:p>
                  </a:txBody>
                  <a:tcPr/>
                </a:tc>
                <a:extLst>
                  <a:ext uri="{0D108BD9-81ED-4DB2-BD59-A6C34878D82A}">
                    <a16:rowId xmlns:a16="http://schemas.microsoft.com/office/drawing/2014/main" val="10001"/>
                  </a:ext>
                </a:extLst>
              </a:tr>
              <a:tr h="469543">
                <a:tc>
                  <a:txBody>
                    <a:bodyPr/>
                    <a:lstStyle/>
                    <a:p>
                      <a:r>
                        <a:rPr lang="en-US" sz="2400" kern="1200" dirty="0">
                          <a:solidFill>
                            <a:schemeClr val="dk1"/>
                          </a:solidFill>
                          <a:effectLst/>
                          <a:latin typeface="+mn-lt"/>
                          <a:ea typeface="+mn-ea"/>
                          <a:cs typeface="+mn-cs"/>
                        </a:rPr>
                        <a:t>age</a:t>
                      </a:r>
                      <a:endParaRPr lang="en-US" sz="2400" dirty="0"/>
                    </a:p>
                  </a:txBody>
                  <a:tcPr/>
                </a:tc>
                <a:tc>
                  <a:txBody>
                    <a:bodyPr/>
                    <a:lstStyle/>
                    <a:p>
                      <a:r>
                        <a:rPr lang="en-US" sz="2400" kern="1200" dirty="0">
                          <a:solidFill>
                            <a:schemeClr val="dk1"/>
                          </a:solidFill>
                          <a:effectLst/>
                          <a:latin typeface="+mn-lt"/>
                          <a:ea typeface="+mn-ea"/>
                          <a:cs typeface="+mn-cs"/>
                        </a:rPr>
                        <a:t>are no differences </a:t>
                      </a:r>
                      <a:endParaRPr lang="en-US" sz="2400" dirty="0"/>
                    </a:p>
                  </a:txBody>
                  <a:tcPr/>
                </a:tc>
                <a:tc>
                  <a:txBody>
                    <a:bodyPr/>
                    <a:lstStyle/>
                    <a:p>
                      <a:r>
                        <a:rPr lang="en-US" sz="2400" kern="1200" dirty="0">
                          <a:solidFill>
                            <a:schemeClr val="dk1"/>
                          </a:solidFill>
                          <a:effectLst/>
                          <a:latin typeface="+mn-lt"/>
                          <a:ea typeface="+mn-ea"/>
                          <a:cs typeface="+mn-cs"/>
                        </a:rPr>
                        <a:t>there are differences</a:t>
                      </a:r>
                      <a:endParaRPr lang="en-US" sz="2400" dirty="0"/>
                    </a:p>
                  </a:txBody>
                  <a:tcPr/>
                </a:tc>
                <a:extLst>
                  <a:ext uri="{0D108BD9-81ED-4DB2-BD59-A6C34878D82A}">
                    <a16:rowId xmlns:a16="http://schemas.microsoft.com/office/drawing/2014/main" val="10002"/>
                  </a:ext>
                </a:extLst>
              </a:tr>
              <a:tr h="821700">
                <a:tc>
                  <a:txBody>
                    <a:bodyPr/>
                    <a:lstStyle/>
                    <a:p>
                      <a:r>
                        <a:rPr lang="en-US" sz="2400" kern="1200" dirty="0">
                          <a:solidFill>
                            <a:schemeClr val="dk1"/>
                          </a:solidFill>
                          <a:effectLst/>
                          <a:latin typeface="+mn-lt"/>
                          <a:ea typeface="+mn-ea"/>
                          <a:cs typeface="+mn-cs"/>
                        </a:rPr>
                        <a:t>education level</a:t>
                      </a:r>
                      <a:endParaRPr lang="en-US" sz="2400" dirty="0"/>
                    </a:p>
                  </a:txBody>
                  <a:tcPr/>
                </a:tc>
                <a:tc>
                  <a:txBody>
                    <a:bodyPr/>
                    <a:lstStyle/>
                    <a:p>
                      <a:r>
                        <a:rPr lang="en-US" sz="2400" kern="1200" dirty="0">
                          <a:solidFill>
                            <a:schemeClr val="dk1"/>
                          </a:solidFill>
                          <a:effectLst/>
                          <a:latin typeface="+mn-lt"/>
                          <a:ea typeface="+mn-ea"/>
                          <a:cs typeface="+mn-cs"/>
                        </a:rPr>
                        <a:t> are no differences </a:t>
                      </a:r>
                      <a:endParaRPr lang="en-US" sz="2400" dirty="0"/>
                    </a:p>
                  </a:txBody>
                  <a:tcPr/>
                </a:tc>
                <a:tc>
                  <a:txBody>
                    <a:bodyPr/>
                    <a:lstStyle/>
                    <a:p>
                      <a:r>
                        <a:rPr lang="en-US" sz="2400" kern="1200" dirty="0">
                          <a:solidFill>
                            <a:schemeClr val="dk1"/>
                          </a:solidFill>
                          <a:effectLst/>
                          <a:latin typeface="+mn-lt"/>
                          <a:ea typeface="+mn-ea"/>
                          <a:cs typeface="+mn-cs"/>
                        </a:rPr>
                        <a:t>are differences(reject  hypothesis Ho)</a:t>
                      </a:r>
                      <a:endParaRPr lang="en-US" sz="2400" dirty="0"/>
                    </a:p>
                  </a:txBody>
                  <a:tcPr/>
                </a:tc>
                <a:extLst>
                  <a:ext uri="{0D108BD9-81ED-4DB2-BD59-A6C34878D82A}">
                    <a16:rowId xmlns:a16="http://schemas.microsoft.com/office/drawing/2014/main" val="10003"/>
                  </a:ext>
                </a:extLst>
              </a:tr>
              <a:tr h="8217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1200" dirty="0">
                          <a:solidFill>
                            <a:schemeClr val="dk1"/>
                          </a:solidFill>
                          <a:effectLst/>
                          <a:latin typeface="+mn-lt"/>
                          <a:ea typeface="+mn-ea"/>
                          <a:cs typeface="+mn-cs"/>
                        </a:rPr>
                        <a:t>Social status </a:t>
                      </a:r>
                    </a:p>
                    <a:p>
                      <a:endParaRPr lang="en-US" sz="2400" dirty="0"/>
                    </a:p>
                  </a:txBody>
                  <a:tcPr/>
                </a:tc>
                <a:tc>
                  <a:txBody>
                    <a:bodyPr/>
                    <a:lstStyle/>
                    <a:p>
                      <a:r>
                        <a:rPr lang="en-US" sz="2400" kern="1200" dirty="0">
                          <a:solidFill>
                            <a:schemeClr val="dk1"/>
                          </a:solidFill>
                          <a:effectLst/>
                          <a:latin typeface="+mn-lt"/>
                          <a:ea typeface="+mn-ea"/>
                          <a:cs typeface="+mn-cs"/>
                        </a:rPr>
                        <a:t>there are no differences </a:t>
                      </a:r>
                      <a:endParaRPr lang="en-US" sz="2400" dirty="0"/>
                    </a:p>
                  </a:txBody>
                  <a:tcPr/>
                </a:tc>
                <a:tc>
                  <a:txBody>
                    <a:bodyPr/>
                    <a:lstStyle/>
                    <a:p>
                      <a:r>
                        <a:rPr lang="en-US" sz="2400" kern="1200" dirty="0">
                          <a:solidFill>
                            <a:schemeClr val="dk1"/>
                          </a:solidFill>
                          <a:effectLst/>
                          <a:latin typeface="+mn-lt"/>
                          <a:ea typeface="+mn-ea"/>
                          <a:cs typeface="+mn-cs"/>
                        </a:rPr>
                        <a:t> there are differences(reject  hypothesis Ho)</a:t>
                      </a:r>
                      <a:endParaRPr lang="en-US" sz="2400" dirty="0"/>
                    </a:p>
                  </a:txBody>
                  <a:tcPr/>
                </a:tc>
                <a:extLst>
                  <a:ext uri="{0D108BD9-81ED-4DB2-BD59-A6C34878D82A}">
                    <a16:rowId xmlns:a16="http://schemas.microsoft.com/office/drawing/2014/main" val="10004"/>
                  </a:ext>
                </a:extLst>
              </a:tr>
              <a:tr h="104617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1200" dirty="0">
                          <a:solidFill>
                            <a:schemeClr val="dk1"/>
                          </a:solidFill>
                          <a:effectLst/>
                          <a:latin typeface="+mn-lt"/>
                          <a:ea typeface="+mn-ea"/>
                          <a:cs typeface="+mn-cs"/>
                        </a:rPr>
                        <a:t>Income family</a:t>
                      </a:r>
                    </a:p>
                    <a:p>
                      <a:endParaRPr lang="en-US" sz="2400" dirty="0"/>
                    </a:p>
                  </a:txBody>
                  <a:tcPr/>
                </a:tc>
                <a:tc>
                  <a:txBody>
                    <a:bodyPr/>
                    <a:lstStyle/>
                    <a:p>
                      <a:r>
                        <a:rPr lang="en-US" sz="2400" kern="1200" dirty="0">
                          <a:solidFill>
                            <a:schemeClr val="dk1"/>
                          </a:solidFill>
                          <a:effectLst/>
                          <a:latin typeface="+mn-lt"/>
                          <a:ea typeface="+mn-ea"/>
                          <a:cs typeface="+mn-cs"/>
                        </a:rPr>
                        <a:t>there are no differences </a:t>
                      </a:r>
                      <a:endParaRPr lang="en-US" sz="2400" dirty="0"/>
                    </a:p>
                  </a:txBody>
                  <a:tcPr/>
                </a:tc>
                <a:tc>
                  <a:txBody>
                    <a:bodyPr/>
                    <a:lstStyle/>
                    <a:p>
                      <a:r>
                        <a:rPr lang="en-US" sz="2400" kern="1200" dirty="0">
                          <a:solidFill>
                            <a:schemeClr val="dk1"/>
                          </a:solidFill>
                          <a:effectLst/>
                          <a:latin typeface="+mn-lt"/>
                          <a:ea typeface="+mn-ea"/>
                          <a:cs typeface="+mn-cs"/>
                        </a:rPr>
                        <a:t>there are differences(reject  hypothesis Ho</a:t>
                      </a:r>
                      <a:endParaRPr lang="en-US" sz="2400" dirty="0"/>
                    </a:p>
                  </a:txBody>
                  <a:tcPr/>
                </a:tc>
                <a:extLst>
                  <a:ext uri="{0D108BD9-81ED-4DB2-BD59-A6C34878D82A}">
                    <a16:rowId xmlns:a16="http://schemas.microsoft.com/office/drawing/2014/main" val="10005"/>
                  </a:ext>
                </a:extLst>
              </a:tr>
            </a:tbl>
          </a:graphicData>
        </a:graphic>
      </p:graphicFrame>
      <p:sp>
        <p:nvSpPr>
          <p:cNvPr id="4" name="Slide Number Placeholder 3"/>
          <p:cNvSpPr>
            <a:spLocks noGrp="1"/>
          </p:cNvSpPr>
          <p:nvPr>
            <p:ph type="sldNum" sz="quarter" idx="12"/>
          </p:nvPr>
        </p:nvSpPr>
        <p:spPr/>
        <p:txBody>
          <a:bodyPr/>
          <a:lstStyle/>
          <a:p>
            <a:fld id="{7966EA62-41C5-4F9A-A915-5B0BC739C923}" type="slidenum">
              <a:rPr lang="en-US" smtClean="0"/>
              <a:pPr/>
              <a:t>47</a:t>
            </a:fld>
            <a:endParaRPr lang="en-US"/>
          </a:p>
        </p:txBody>
      </p:sp>
    </p:spTree>
    <p:extLst>
      <p:ext uri="{BB962C8B-B14F-4D97-AF65-F5344CB8AC3E}">
        <p14:creationId xmlns:p14="http://schemas.microsoft.com/office/powerpoint/2010/main" val="15857878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48</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68203585"/>
              </p:ext>
            </p:extLst>
          </p:nvPr>
        </p:nvGraphicFramePr>
        <p:xfrm>
          <a:off x="1388060" y="2113547"/>
          <a:ext cx="10018712" cy="31242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939159" y="488731"/>
            <a:ext cx="6842234" cy="1231106"/>
          </a:xfrm>
          <a:prstGeom prst="rect">
            <a:avLst/>
          </a:prstGeom>
          <a:noFill/>
        </p:spPr>
        <p:txBody>
          <a:bodyPr wrap="square" rtlCol="0">
            <a:spAutoFit/>
          </a:bodyPr>
          <a:lstStyle/>
          <a:p>
            <a:r>
              <a:rPr lang="en-US" sz="2800" dirty="0">
                <a:latin typeface="Times New Roman" pitchFamily="18" charset="0"/>
                <a:cs typeface="Times New Roman" pitchFamily="18" charset="0"/>
              </a:rPr>
              <a:t>Do you willing to pay a high fee against improve the service ?</a:t>
            </a:r>
          </a:p>
          <a:p>
            <a:endParaRPr lang="en-US" dirty="0"/>
          </a:p>
        </p:txBody>
      </p:sp>
    </p:spTree>
    <p:extLst>
      <p:ext uri="{BB962C8B-B14F-4D97-AF65-F5344CB8AC3E}">
        <p14:creationId xmlns:p14="http://schemas.microsoft.com/office/powerpoint/2010/main" val="18191891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3" y="-370490"/>
            <a:ext cx="10018713" cy="1752599"/>
          </a:xfrm>
        </p:spPr>
        <p:txBody>
          <a:bodyPr/>
          <a:lstStyle/>
          <a:p>
            <a:pPr algn="l"/>
            <a:r>
              <a:rPr lang="en-US" b="1" dirty="0"/>
              <a:t>CONCLUSION: </a:t>
            </a:r>
          </a:p>
        </p:txBody>
      </p:sp>
      <p:sp>
        <p:nvSpPr>
          <p:cNvPr id="3" name="Content Placeholder 2"/>
          <p:cNvSpPr>
            <a:spLocks noGrp="1"/>
          </p:cNvSpPr>
          <p:nvPr>
            <p:ph idx="1"/>
          </p:nvPr>
        </p:nvSpPr>
        <p:spPr>
          <a:xfrm>
            <a:off x="1119351" y="930166"/>
            <a:ext cx="11214537" cy="5770180"/>
          </a:xfrm>
        </p:spPr>
        <p:txBody>
          <a:bodyPr>
            <a:normAutofit/>
          </a:bodyPr>
          <a:lstStyle/>
          <a:p>
            <a:pPr lvl="0"/>
            <a:r>
              <a:rPr lang="en-US" sz="2800" dirty="0">
                <a:latin typeface="Times New Roman" pitchFamily="18" charset="0"/>
                <a:cs typeface="Times New Roman" pitchFamily="18" charset="0"/>
              </a:rPr>
              <a:t>Citizens have </a:t>
            </a:r>
            <a:r>
              <a:rPr lang="en-US" sz="2800" dirty="0">
                <a:solidFill>
                  <a:schemeClr val="accent1">
                    <a:lumMod val="50000"/>
                  </a:schemeClr>
                </a:solidFill>
                <a:latin typeface="Times New Roman" pitchFamily="18" charset="0"/>
                <a:cs typeface="Times New Roman" pitchFamily="18" charset="0"/>
              </a:rPr>
              <a:t>readiness to participate in improving </a:t>
            </a:r>
            <a:r>
              <a:rPr lang="en-US" sz="2800" dirty="0">
                <a:latin typeface="Times New Roman" pitchFamily="18" charset="0"/>
                <a:cs typeface="Times New Roman" pitchFamily="18" charset="0"/>
              </a:rPr>
              <a:t>the level of SWM sustainability so we can do improvement in the system and make it more sustainable.</a:t>
            </a:r>
          </a:p>
          <a:p>
            <a:r>
              <a:rPr lang="en-US" sz="2800" dirty="0">
                <a:latin typeface="Times New Roman" pitchFamily="18" charset="0"/>
                <a:cs typeface="Times New Roman" pitchFamily="18" charset="0"/>
              </a:rPr>
              <a:t>In our new design we are </a:t>
            </a:r>
            <a:r>
              <a:rPr lang="en-US" sz="2800" dirty="0">
                <a:solidFill>
                  <a:schemeClr val="accent1">
                    <a:lumMod val="50000"/>
                  </a:schemeClr>
                </a:solidFill>
                <a:latin typeface="Times New Roman" pitchFamily="18" charset="0"/>
                <a:cs typeface="Times New Roman" pitchFamily="18" charset="0"/>
              </a:rPr>
              <a:t>reducing the number of containers </a:t>
            </a:r>
            <a:r>
              <a:rPr lang="en-US" sz="2800" dirty="0">
                <a:latin typeface="Times New Roman" pitchFamily="18" charset="0"/>
                <a:cs typeface="Times New Roman" pitchFamily="18" charset="0"/>
              </a:rPr>
              <a:t>and </a:t>
            </a:r>
            <a:r>
              <a:rPr lang="en-US" sz="2800" dirty="0">
                <a:solidFill>
                  <a:schemeClr val="accent1">
                    <a:lumMod val="50000"/>
                  </a:schemeClr>
                </a:solidFill>
                <a:latin typeface="Times New Roman" pitchFamily="18" charset="0"/>
                <a:cs typeface="Times New Roman" pitchFamily="18" charset="0"/>
              </a:rPr>
              <a:t>redistributing </a:t>
            </a:r>
            <a:r>
              <a:rPr lang="en-US" sz="2800" dirty="0">
                <a:latin typeface="Times New Roman" pitchFamily="18" charset="0"/>
                <a:cs typeface="Times New Roman" pitchFamily="18" charset="0"/>
              </a:rPr>
              <a:t>them correctly to serve the entire town and reduce costs by choosing appropriate routes base on </a:t>
            </a:r>
            <a:r>
              <a:rPr lang="en-US" sz="2800" dirty="0">
                <a:solidFill>
                  <a:schemeClr val="accent1">
                    <a:lumMod val="50000"/>
                  </a:schemeClr>
                </a:solidFill>
                <a:latin typeface="Times New Roman" pitchFamily="18" charset="0"/>
                <a:cs typeface="Times New Roman" pitchFamily="18" charset="0"/>
              </a:rPr>
              <a:t>proper equations </a:t>
            </a:r>
            <a:r>
              <a:rPr lang="en-US" sz="2800" dirty="0">
                <a:latin typeface="Times New Roman" pitchFamily="18" charset="0"/>
                <a:cs typeface="Times New Roman" pitchFamily="18" charset="0"/>
              </a:rPr>
              <a:t>and by </a:t>
            </a:r>
            <a:r>
              <a:rPr lang="en-US" sz="2800" dirty="0">
                <a:solidFill>
                  <a:schemeClr val="accent1">
                    <a:lumMod val="50000"/>
                  </a:schemeClr>
                </a:solidFill>
                <a:latin typeface="Times New Roman" pitchFamily="18" charset="0"/>
                <a:cs typeface="Times New Roman" pitchFamily="18" charset="0"/>
              </a:rPr>
              <a:t>using GIS</a:t>
            </a:r>
            <a:r>
              <a:rPr lang="en-US" sz="2800" dirty="0">
                <a:latin typeface="Times New Roman" pitchFamily="18" charset="0"/>
                <a:cs typeface="Times New Roman" pitchFamily="18" charset="0"/>
              </a:rPr>
              <a:t> to determined accurate routes.</a:t>
            </a:r>
          </a:p>
          <a:p>
            <a:r>
              <a:rPr lang="en-US" sz="2800" dirty="0">
                <a:latin typeface="Times New Roman" pitchFamily="18" charset="0"/>
                <a:cs typeface="Times New Roman" pitchFamily="18" charset="0"/>
              </a:rPr>
              <a:t>The new solid waste collection design explains the changes in fuel costs that reflects positively on the total operating costs which is </a:t>
            </a:r>
            <a:r>
              <a:rPr lang="en-US" sz="2800" dirty="0">
                <a:solidFill>
                  <a:schemeClr val="accent1">
                    <a:lumMod val="50000"/>
                  </a:schemeClr>
                </a:solidFill>
                <a:latin typeface="Times New Roman" pitchFamily="18" charset="0"/>
                <a:cs typeface="Times New Roman" pitchFamily="18" charset="0"/>
              </a:rPr>
              <a:t>decreased by 2,358.05 NIS </a:t>
            </a:r>
            <a:r>
              <a:rPr lang="en-US" sz="2800" dirty="0">
                <a:latin typeface="Times New Roman" pitchFamily="18" charset="0"/>
                <a:cs typeface="Times New Roman" pitchFamily="18" charset="0"/>
              </a:rPr>
              <a:t>of its yearly current fuel cost.</a:t>
            </a:r>
          </a:p>
          <a:p>
            <a:endParaRPr lang="en-US" sz="2800" dirty="0"/>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49</a:t>
            </a:fld>
            <a:endParaRPr lang="en-US"/>
          </a:p>
        </p:txBody>
      </p:sp>
    </p:spTree>
    <p:extLst>
      <p:ext uri="{BB962C8B-B14F-4D97-AF65-F5344CB8AC3E}">
        <p14:creationId xmlns:p14="http://schemas.microsoft.com/office/powerpoint/2010/main" val="4027459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5130" y="155837"/>
            <a:ext cx="10916870" cy="900454"/>
          </a:xfrm>
        </p:spPr>
        <p:txBody>
          <a:bodyPr>
            <a:normAutofit/>
          </a:bodyPr>
          <a:lstStyle/>
          <a:p>
            <a:pPr marL="285750" indent="-285750" algn="l"/>
            <a:r>
              <a:rPr lang="en-US" sz="3600" b="1" dirty="0">
                <a:latin typeface="Arial Black" pitchFamily="34" charset="0"/>
                <a:cs typeface="Arial" pitchFamily="34" charset="0"/>
              </a:rPr>
              <a:t>Problem statements: </a:t>
            </a:r>
          </a:p>
        </p:txBody>
      </p:sp>
      <p:sp>
        <p:nvSpPr>
          <p:cNvPr id="3" name="Content Placeholder 2"/>
          <p:cNvSpPr>
            <a:spLocks noGrp="1"/>
          </p:cNvSpPr>
          <p:nvPr>
            <p:ph idx="1"/>
          </p:nvPr>
        </p:nvSpPr>
        <p:spPr>
          <a:xfrm>
            <a:off x="1390525" y="2291860"/>
            <a:ext cx="10018713" cy="3124201"/>
          </a:xfrm>
        </p:spPr>
        <p:txBody>
          <a:bodyPr>
            <a:noAutofit/>
          </a:bodyPr>
          <a:lstStyle/>
          <a:p>
            <a:r>
              <a:rPr lang="en-US" sz="3200" dirty="0">
                <a:latin typeface="Andalus" pitchFamily="18" charset="-78"/>
                <a:cs typeface="Andalus" pitchFamily="18" charset="-78"/>
              </a:rPr>
              <a:t>The random distribution of containers. </a:t>
            </a:r>
          </a:p>
          <a:p>
            <a:r>
              <a:rPr lang="en-US" sz="3200" dirty="0">
                <a:latin typeface="Andalus" pitchFamily="18" charset="-78"/>
                <a:cs typeface="Andalus" pitchFamily="18" charset="-78"/>
              </a:rPr>
              <a:t>The road network used in the waste collection process is not well.  </a:t>
            </a:r>
          </a:p>
          <a:p>
            <a:r>
              <a:rPr lang="en-US" sz="3200" dirty="0">
                <a:latin typeface="Andalus" pitchFamily="18" charset="-78"/>
                <a:cs typeface="Andalus" pitchFamily="18" charset="-78"/>
              </a:rPr>
              <a:t>Municipality faces financial crisis through weakness in operating cost and tariff system. </a:t>
            </a:r>
          </a:p>
          <a:p>
            <a:r>
              <a:rPr lang="en-US" sz="3200" dirty="0">
                <a:latin typeface="Andalus" pitchFamily="18" charset="-78"/>
                <a:cs typeface="Andalus" pitchFamily="18" charset="-78"/>
              </a:rPr>
              <a:t> the municipality doesn't have sufficient management system  </a:t>
            </a:r>
          </a:p>
          <a:p>
            <a:endParaRPr lang="en-US" sz="3200" dirty="0">
              <a:latin typeface="Andalus" pitchFamily="18" charset="-78"/>
              <a:cs typeface="Andalus" pitchFamily="18" charset="-78"/>
            </a:endParaRPr>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5</a:t>
            </a:fld>
            <a:endParaRPr lang="en-US" sz="1200" dirty="0"/>
          </a:p>
        </p:txBody>
      </p:sp>
    </p:spTree>
    <p:extLst>
      <p:ext uri="{BB962C8B-B14F-4D97-AF65-F5344CB8AC3E}">
        <p14:creationId xmlns:p14="http://schemas.microsoft.com/office/powerpoint/2010/main" val="34983030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 The Recommendations:</a:t>
            </a:r>
            <a:br>
              <a:rPr lang="en-US" b="1" dirty="0"/>
            </a:br>
            <a:endParaRPr lang="en-US" dirty="0"/>
          </a:p>
        </p:txBody>
      </p:sp>
      <p:sp>
        <p:nvSpPr>
          <p:cNvPr id="3" name="Content Placeholder 2"/>
          <p:cNvSpPr>
            <a:spLocks noGrp="1"/>
          </p:cNvSpPr>
          <p:nvPr>
            <p:ph idx="1"/>
          </p:nvPr>
        </p:nvSpPr>
        <p:spPr>
          <a:xfrm>
            <a:off x="1484311" y="1954924"/>
            <a:ext cx="10018713" cy="4695257"/>
          </a:xfrm>
        </p:spPr>
        <p:txBody>
          <a:bodyPr>
            <a:normAutofit/>
          </a:bodyPr>
          <a:lstStyle/>
          <a:p>
            <a:pPr lvl="0"/>
            <a:r>
              <a:rPr lang="en-US" dirty="0">
                <a:latin typeface="Times New Roman" pitchFamily="18" charset="0"/>
                <a:cs typeface="Times New Roman" pitchFamily="18" charset="0"/>
              </a:rPr>
              <a:t>The municipality has to work on the </a:t>
            </a:r>
            <a:r>
              <a:rPr lang="en-US" dirty="0">
                <a:solidFill>
                  <a:schemeClr val="accent1">
                    <a:lumMod val="75000"/>
                  </a:schemeClr>
                </a:solidFill>
                <a:latin typeface="Times New Roman" pitchFamily="18" charset="0"/>
                <a:cs typeface="Times New Roman" pitchFamily="18" charset="0"/>
              </a:rPr>
              <a:t>numbering of containers</a:t>
            </a:r>
            <a:r>
              <a:rPr lang="en-US" dirty="0">
                <a:latin typeface="Times New Roman" pitchFamily="18" charset="0"/>
                <a:cs typeface="Times New Roman" pitchFamily="18" charset="0"/>
              </a:rPr>
              <a:t> to ease the maintenance process and refer back to it in an emergency cases.</a:t>
            </a:r>
          </a:p>
          <a:p>
            <a:pPr lvl="0"/>
            <a:r>
              <a:rPr lang="en-US" dirty="0">
                <a:latin typeface="Times New Roman" pitchFamily="18" charset="0"/>
                <a:cs typeface="Times New Roman" pitchFamily="18" charset="0"/>
              </a:rPr>
              <a:t>We recommend to </a:t>
            </a:r>
            <a:r>
              <a:rPr lang="en-US" dirty="0">
                <a:solidFill>
                  <a:schemeClr val="accent1">
                    <a:lumMod val="75000"/>
                  </a:schemeClr>
                </a:solidFill>
                <a:latin typeface="Times New Roman" pitchFamily="18" charset="0"/>
                <a:cs typeface="Times New Roman" pitchFamily="18" charset="0"/>
              </a:rPr>
              <a:t>involve people in a future plan </a:t>
            </a:r>
            <a:r>
              <a:rPr lang="en-US" dirty="0">
                <a:latin typeface="Times New Roman" pitchFamily="18" charset="0"/>
                <a:cs typeface="Times New Roman" pitchFamily="18" charset="0"/>
              </a:rPr>
              <a:t>which includes separation  and recycling the solid waste so that will increase the sustainability in three aspects economic ,environment and social.</a:t>
            </a:r>
          </a:p>
          <a:p>
            <a:r>
              <a:rPr lang="en-US" dirty="0">
                <a:latin typeface="Times New Roman" pitchFamily="18" charset="0"/>
                <a:cs typeface="Times New Roman" pitchFamily="18" charset="0"/>
              </a:rPr>
              <a:t>It is recommended to increase the change factor </a:t>
            </a:r>
            <a:r>
              <a:rPr lang="en-US" dirty="0">
                <a:solidFill>
                  <a:schemeClr val="accent1">
                    <a:lumMod val="75000"/>
                  </a:schemeClr>
                </a:solidFill>
                <a:latin typeface="Times New Roman" pitchFamily="18" charset="0"/>
                <a:cs typeface="Times New Roman" pitchFamily="18" charset="0"/>
              </a:rPr>
              <a:t>(</a:t>
            </a:r>
            <a:r>
              <a:rPr lang="en-US" dirty="0" err="1">
                <a:solidFill>
                  <a:schemeClr val="accent1">
                    <a:lumMod val="75000"/>
                  </a:schemeClr>
                </a:solidFill>
                <a:latin typeface="Times New Roman" pitchFamily="18" charset="0"/>
                <a:cs typeface="Times New Roman" pitchFamily="18" charset="0"/>
              </a:rPr>
              <a:t>Tarrif</a:t>
            </a:r>
            <a:r>
              <a:rPr lang="en-US" dirty="0">
                <a:solidFill>
                  <a:schemeClr val="accent1">
                    <a:lumMod val="75000"/>
                  </a:schemeClr>
                </a:solidFill>
                <a:latin typeface="Times New Roman" pitchFamily="18" charset="0"/>
                <a:cs typeface="Times New Roman" pitchFamily="18" charset="0"/>
              </a:rPr>
              <a:t>) by 2% per year</a:t>
            </a:r>
            <a:r>
              <a:rPr lang="en-US" dirty="0">
                <a:latin typeface="Times New Roman" pitchFamily="18" charset="0"/>
                <a:cs typeface="Times New Roman" pitchFamily="18" charset="0"/>
              </a:rPr>
              <a:t> in order to increase the amount of revenue that will be used to develop the country's situation (buying new containers, cleaning equipment ...</a:t>
            </a:r>
          </a:p>
          <a:p>
            <a:pPr lvl="0"/>
            <a:r>
              <a:rPr lang="en-US" dirty="0">
                <a:latin typeface="Times New Roman" pitchFamily="18" charset="0"/>
                <a:cs typeface="Times New Roman" pitchFamily="18" charset="0"/>
              </a:rPr>
              <a:t>Provide the municipality with </a:t>
            </a:r>
            <a:r>
              <a:rPr lang="en-US" dirty="0">
                <a:solidFill>
                  <a:schemeClr val="accent1">
                    <a:lumMod val="75000"/>
                  </a:schemeClr>
                </a:solidFill>
                <a:latin typeface="Times New Roman" pitchFamily="18" charset="0"/>
                <a:cs typeface="Times New Roman" pitchFamily="18" charset="0"/>
              </a:rPr>
              <a:t>a job descriptions for a job of each worker </a:t>
            </a:r>
            <a:r>
              <a:rPr lang="en-US" dirty="0">
                <a:latin typeface="Times New Roman" pitchFamily="18" charset="0"/>
                <a:cs typeface="Times New Roman" pitchFamily="18" charset="0"/>
              </a:rPr>
              <a:t>until the jobs are organized among the workers.</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50</a:t>
            </a:fld>
            <a:endParaRPr lang="en-US"/>
          </a:p>
        </p:txBody>
      </p:sp>
    </p:spTree>
    <p:extLst>
      <p:ext uri="{BB962C8B-B14F-4D97-AF65-F5344CB8AC3E}">
        <p14:creationId xmlns:p14="http://schemas.microsoft.com/office/powerpoint/2010/main" val="378529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2588" y="381001"/>
            <a:ext cx="10018713" cy="990600"/>
          </a:xfrm>
        </p:spPr>
        <p:txBody>
          <a:bodyPr/>
          <a:lstStyle/>
          <a:p>
            <a:pPr algn="l"/>
            <a:r>
              <a:rPr lang="en-US" b="1" dirty="0">
                <a:latin typeface="Arial Black" pitchFamily="34" charset="0"/>
              </a:rPr>
              <a:t>Methodology</a:t>
            </a:r>
            <a:r>
              <a:rPr lang="en-US" dirty="0">
                <a:latin typeface="Arial Black" pitchFamily="34" charset="0"/>
              </a:rPr>
              <a:t> </a:t>
            </a:r>
          </a:p>
        </p:txBody>
      </p:sp>
      <p:sp>
        <p:nvSpPr>
          <p:cNvPr id="5" name="Slide Number Placeholder 4"/>
          <p:cNvSpPr>
            <a:spLocks noGrp="1"/>
          </p:cNvSpPr>
          <p:nvPr>
            <p:ph type="sldNum" sz="quarter" idx="12"/>
          </p:nvPr>
        </p:nvSpPr>
        <p:spPr/>
        <p:txBody>
          <a:bodyPr/>
          <a:lstStyle/>
          <a:p>
            <a:fld id="{7966EA62-41C5-4F9A-A915-5B0BC739C923}" type="slidenum">
              <a:rPr lang="en-US" smtClean="0"/>
              <a:pPr/>
              <a:t>6</a:t>
            </a:fld>
            <a:endParaRPr lang="en-US" sz="1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22741457"/>
              </p:ext>
            </p:extLst>
          </p:nvPr>
        </p:nvGraphicFramePr>
        <p:xfrm>
          <a:off x="835572" y="1166648"/>
          <a:ext cx="10988566" cy="5691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3707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966EA62-41C5-4F9A-A915-5B0BC739C923}" type="slidenum">
              <a:rPr lang="en-US" sz="1200" smtClean="0"/>
              <a:pPr/>
              <a:t>7</a:t>
            </a:fld>
            <a:endParaRPr lang="en-US" sz="1200" dirty="0"/>
          </a:p>
        </p:txBody>
      </p:sp>
      <p:sp>
        <p:nvSpPr>
          <p:cNvPr id="2" name="Rectangle 1"/>
          <p:cNvSpPr/>
          <p:nvPr/>
        </p:nvSpPr>
        <p:spPr>
          <a:xfrm>
            <a:off x="1718441" y="2151728"/>
            <a:ext cx="9096704" cy="707886"/>
          </a:xfrm>
          <a:prstGeom prst="rect">
            <a:avLst/>
          </a:prstGeom>
        </p:spPr>
        <p:txBody>
          <a:bodyPr wrap="square">
            <a:spAutoFit/>
          </a:bodyPr>
          <a:lstStyle/>
          <a:p>
            <a:pPr lvl="0" algn="ctr"/>
            <a:r>
              <a:rPr lang="en-US" sz="4000" dirty="0">
                <a:ln w="3175" cmpd="sng">
                  <a:noFill/>
                </a:ln>
                <a:solidFill>
                  <a:prstClr val="black"/>
                </a:solidFill>
                <a:latin typeface="Algerian" pitchFamily="82" charset="0"/>
                <a:cs typeface="Arial" pitchFamily="34" charset="0"/>
              </a:rPr>
              <a:t>solid Collection waste system </a:t>
            </a:r>
            <a:endParaRPr lang="en-US" dirty="0">
              <a:solidFill>
                <a:prstClr val="white"/>
              </a:solidFill>
              <a:latin typeface="Algerian" pitchFamily="82" charset="0"/>
            </a:endParaRPr>
          </a:p>
        </p:txBody>
      </p:sp>
      <p:sp>
        <p:nvSpPr>
          <p:cNvPr id="5" name="TextBox 4"/>
          <p:cNvSpPr txBox="1"/>
          <p:nvPr/>
        </p:nvSpPr>
        <p:spPr>
          <a:xfrm>
            <a:off x="2475186" y="3626767"/>
            <a:ext cx="7330965" cy="1231106"/>
          </a:xfrm>
          <a:prstGeom prst="rect">
            <a:avLst/>
          </a:prstGeom>
          <a:noFill/>
        </p:spPr>
        <p:txBody>
          <a:bodyPr wrap="square" rtlCol="0">
            <a:spAutoFit/>
          </a:bodyPr>
          <a:lstStyle/>
          <a:p>
            <a:r>
              <a:rPr lang="en-US" sz="2800" b="1" dirty="0"/>
              <a:t>Stationary container system (SCS) is the collection system </a:t>
            </a:r>
          </a:p>
          <a:p>
            <a:endParaRPr lang="en-US" dirty="0"/>
          </a:p>
        </p:txBody>
      </p:sp>
    </p:spTree>
    <p:extLst>
      <p:ext uri="{BB962C8B-B14F-4D97-AF65-F5344CB8AC3E}">
        <p14:creationId xmlns:p14="http://schemas.microsoft.com/office/powerpoint/2010/main" val="3121654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br>
              <a:rPr lang="en-US" dirty="0">
                <a:latin typeface="Arial" pitchFamily="34" charset="0"/>
                <a:cs typeface="Arial" pitchFamily="34" charset="0"/>
              </a:rPr>
            </a:br>
            <a:endParaRPr lang="en-US" dirty="0"/>
          </a:p>
        </p:txBody>
      </p:sp>
      <p:sp>
        <p:nvSpPr>
          <p:cNvPr id="5" name="TextBox 4"/>
          <p:cNvSpPr txBox="1"/>
          <p:nvPr/>
        </p:nvSpPr>
        <p:spPr>
          <a:xfrm>
            <a:off x="1891862" y="583324"/>
            <a:ext cx="9490841" cy="4616648"/>
          </a:xfrm>
          <a:prstGeom prst="rect">
            <a:avLst/>
          </a:prstGeom>
          <a:noFill/>
        </p:spPr>
        <p:txBody>
          <a:bodyPr wrap="square" rtlCol="0">
            <a:spAutoFit/>
          </a:bodyPr>
          <a:lstStyle/>
          <a:p>
            <a:pPr marL="285750" indent="-285750">
              <a:buFont typeface="Arial" pitchFamily="34" charset="0"/>
              <a:buChar char="•"/>
            </a:pPr>
            <a:r>
              <a:rPr lang="en-US" sz="3600" b="1" dirty="0">
                <a:solidFill>
                  <a:srgbClr val="76923C"/>
                </a:solidFill>
                <a:latin typeface="Calibri"/>
                <a:ea typeface="Calibri"/>
                <a:cs typeface="Arial"/>
              </a:rPr>
              <a:t>Factors that must be considered when selecting vehicle types  </a:t>
            </a:r>
          </a:p>
          <a:p>
            <a:pPr marL="285750" indent="-285750">
              <a:buFont typeface="Arial" pitchFamily="34" charset="0"/>
              <a:buChar char="•"/>
            </a:pPr>
            <a:endParaRPr lang="en-US" sz="3600" b="1" dirty="0">
              <a:solidFill>
                <a:srgbClr val="76923C"/>
              </a:solidFill>
              <a:latin typeface="Calibri"/>
              <a:ea typeface="Calibri"/>
              <a:cs typeface="Arial"/>
            </a:endParaRPr>
          </a:p>
          <a:p>
            <a:pPr marL="514350" indent="-514350">
              <a:buFont typeface="+mj-lt"/>
              <a:buAutoNum type="arabicPeriod"/>
            </a:pPr>
            <a:r>
              <a:rPr lang="en-US" sz="2800" b="1" dirty="0"/>
              <a:t>Waste generation  (kg/capita/day) </a:t>
            </a:r>
          </a:p>
          <a:p>
            <a:pPr marL="514350" indent="-514350">
              <a:buFont typeface="+mj-lt"/>
              <a:buAutoNum type="arabicPeriod"/>
            </a:pPr>
            <a:r>
              <a:rPr lang="it-IT" sz="2800" b="1" dirty="0"/>
              <a:t>Waste volume per ton(m3/ton) </a:t>
            </a:r>
          </a:p>
          <a:p>
            <a:pPr marL="514350" indent="-514350">
              <a:buFont typeface="+mj-lt"/>
              <a:buAutoNum type="arabicPeriod"/>
            </a:pPr>
            <a:r>
              <a:rPr lang="en-US" sz="2800" b="1" dirty="0"/>
              <a:t>waste constituents </a:t>
            </a:r>
          </a:p>
          <a:p>
            <a:pPr marL="514350" indent="-514350">
              <a:buFont typeface="+mj-lt"/>
              <a:buAutoNum type="arabicPeriod"/>
            </a:pPr>
            <a:r>
              <a:rPr lang="en-US" sz="2800" b="1" dirty="0"/>
              <a:t>Transport distance and road conditions .</a:t>
            </a:r>
          </a:p>
          <a:p>
            <a:pPr marL="514350" lvl="0" indent="-514350">
              <a:buFont typeface="+mj-lt"/>
              <a:buAutoNum type="arabicPeriod"/>
            </a:pPr>
            <a:r>
              <a:rPr lang="en-US" sz="2800" b="1" dirty="0"/>
              <a:t> fuel consumption .</a:t>
            </a:r>
            <a:endParaRPr lang="en-US" sz="2800" dirty="0"/>
          </a:p>
          <a:p>
            <a:pPr marL="514350" indent="-514350">
              <a:buFont typeface="+mj-lt"/>
              <a:buAutoNum type="arabicPeriod"/>
            </a:pPr>
            <a:endParaRPr lang="en-US" sz="2800" b="1" dirty="0"/>
          </a:p>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z="1200" smtClean="0"/>
              <a:pPr/>
              <a:t>8</a:t>
            </a:fld>
            <a:endParaRPr lang="en-US" sz="1200" dirty="0"/>
          </a:p>
        </p:txBody>
      </p:sp>
    </p:spTree>
    <p:extLst>
      <p:ext uri="{BB962C8B-B14F-4D97-AF65-F5344CB8AC3E}">
        <p14:creationId xmlns:p14="http://schemas.microsoft.com/office/powerpoint/2010/main" val="2671621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543" y="0"/>
            <a:ext cx="10018713" cy="1752599"/>
          </a:xfrm>
        </p:spPr>
        <p:txBody>
          <a:bodyPr>
            <a:normAutofit fontScale="90000"/>
          </a:bodyPr>
          <a:lstStyle/>
          <a:p>
            <a:pPr algn="l"/>
            <a:r>
              <a:rPr lang="en-US" b="1" dirty="0">
                <a:latin typeface="Arial Black" pitchFamily="34" charset="0"/>
                <a:cs typeface="Andalus" pitchFamily="18" charset="-78"/>
              </a:rPr>
              <a:t>Current situation of a collection system in </a:t>
            </a:r>
            <a:r>
              <a:rPr lang="en-US" b="1" dirty="0" err="1">
                <a:latin typeface="Arial Black" pitchFamily="34" charset="0"/>
                <a:cs typeface="Andalus" pitchFamily="18" charset="-78"/>
              </a:rPr>
              <a:t>Deir</a:t>
            </a:r>
            <a:r>
              <a:rPr lang="en-US" b="1" dirty="0">
                <a:latin typeface="Arial Black" pitchFamily="34" charset="0"/>
                <a:cs typeface="Andalus" pitchFamily="18" charset="-78"/>
              </a:rPr>
              <a:t> Al-</a:t>
            </a:r>
            <a:r>
              <a:rPr lang="en-US" b="1" dirty="0" err="1">
                <a:latin typeface="Arial Black" pitchFamily="34" charset="0"/>
                <a:cs typeface="Andalus" pitchFamily="18" charset="-78"/>
              </a:rPr>
              <a:t>Ghusun</a:t>
            </a:r>
            <a:br>
              <a:rPr lang="en-US" b="1" dirty="0">
                <a:latin typeface="Andalus" pitchFamily="18" charset="-78"/>
                <a:cs typeface="Andalus" pitchFamily="18" charset="-78"/>
              </a:rPr>
            </a:br>
            <a:endParaRPr lang="en-US" dirty="0"/>
          </a:p>
        </p:txBody>
      </p:sp>
      <p:sp>
        <p:nvSpPr>
          <p:cNvPr id="5" name="Slide Number Placeholder 4"/>
          <p:cNvSpPr>
            <a:spLocks noGrp="1"/>
          </p:cNvSpPr>
          <p:nvPr>
            <p:ph type="sldNum" sz="quarter" idx="12"/>
          </p:nvPr>
        </p:nvSpPr>
        <p:spPr/>
        <p:txBody>
          <a:bodyPr/>
          <a:lstStyle/>
          <a:p>
            <a:fld id="{7966EA62-41C5-4F9A-A915-5B0BC739C923}" type="slidenum">
              <a:rPr lang="en-US" sz="1200" smtClean="0"/>
              <a:pPr/>
              <a:t>9</a:t>
            </a:fld>
            <a:endParaRPr lang="en-US" sz="1200" dirty="0"/>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2834950887"/>
                  </p:ext>
                </p:extLst>
              </p:nvPr>
            </p:nvGraphicFramePr>
            <p:xfrm>
              <a:off x="1292771" y="1129547"/>
              <a:ext cx="11051629" cy="5539268"/>
            </p:xfrm>
            <a:graphic>
              <a:graphicData uri="http://schemas.openxmlformats.org/drawingml/2006/table">
                <a:tbl>
                  <a:tblPr firstRow="1" firstCol="1" bandRow="1">
                    <a:tableStyleId>{5C22544A-7EE6-4342-B048-85BDC9FD1C3A}</a:tableStyleId>
                  </a:tblPr>
                  <a:tblGrid>
                    <a:gridCol w="2714436">
                      <a:extLst>
                        <a:ext uri="{9D8B030D-6E8A-4147-A177-3AD203B41FA5}">
                          <a16:colId xmlns:a16="http://schemas.microsoft.com/office/drawing/2014/main" val="20000"/>
                        </a:ext>
                      </a:extLst>
                    </a:gridCol>
                    <a:gridCol w="3102211">
                      <a:extLst>
                        <a:ext uri="{9D8B030D-6E8A-4147-A177-3AD203B41FA5}">
                          <a16:colId xmlns:a16="http://schemas.microsoft.com/office/drawing/2014/main" val="20001"/>
                        </a:ext>
                      </a:extLst>
                    </a:gridCol>
                    <a:gridCol w="3261630">
                      <a:extLst>
                        <a:ext uri="{9D8B030D-6E8A-4147-A177-3AD203B41FA5}">
                          <a16:colId xmlns:a16="http://schemas.microsoft.com/office/drawing/2014/main" val="20002"/>
                        </a:ext>
                      </a:extLst>
                    </a:gridCol>
                    <a:gridCol w="1973352">
                      <a:extLst>
                        <a:ext uri="{9D8B030D-6E8A-4147-A177-3AD203B41FA5}">
                          <a16:colId xmlns:a16="http://schemas.microsoft.com/office/drawing/2014/main" val="20003"/>
                        </a:ext>
                      </a:extLst>
                    </a:gridCol>
                  </a:tblGrid>
                  <a:tr h="2140914">
                    <a:tc>
                      <a:txBody>
                        <a:bodyPr/>
                        <a:lstStyle/>
                        <a:p>
                          <a:pPr marL="0" marR="0">
                            <a:lnSpc>
                              <a:spcPct val="115000"/>
                            </a:lnSpc>
                            <a:spcBef>
                              <a:spcPts val="0"/>
                            </a:spcBef>
                            <a:spcAft>
                              <a:spcPts val="1000"/>
                            </a:spcAft>
                          </a:pPr>
                          <a:r>
                            <a:rPr lang="en-US" sz="2000" dirty="0">
                              <a:effectLst/>
                            </a:rPr>
                            <a:t>Generation rate = 0.75  kg/cap/day </a:t>
                          </a:r>
                        </a:p>
                        <a:p>
                          <a:pPr marL="0" marR="0">
                            <a:lnSpc>
                              <a:spcPct val="115000"/>
                            </a:lnSpc>
                            <a:spcBef>
                              <a:spcPts val="0"/>
                            </a:spcBef>
                            <a:spcAft>
                              <a:spcPts val="1000"/>
                            </a:spcAft>
                          </a:pP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Number of population</a:t>
                          </a:r>
                        </a:p>
                        <a:p>
                          <a:pPr marL="0" marR="0">
                            <a:lnSpc>
                              <a:spcPct val="115000"/>
                            </a:lnSpc>
                            <a:spcBef>
                              <a:spcPts val="0"/>
                            </a:spcBef>
                            <a:spcAft>
                              <a:spcPts val="1000"/>
                            </a:spcAft>
                          </a:pPr>
                          <a:r>
                            <a:rPr lang="en-US" sz="2000" dirty="0">
                              <a:effectLst/>
                            </a:rPr>
                            <a:t>= 10,027cap</a:t>
                          </a:r>
                          <a:endParaRPr lang="en-US" sz="2000" dirty="0">
                            <a:effectLst/>
                            <a:latin typeface="Calibri"/>
                            <a:ea typeface="Calibri"/>
                            <a:cs typeface="Arial"/>
                          </a:endParaRPr>
                        </a:p>
                      </a:txBody>
                      <a:tcPr marL="52642" marR="52642" marT="0" marB="0"/>
                    </a:tc>
                    <a:tc>
                      <a:txBody>
                        <a:bodyPr/>
                        <a:lstStyle/>
                        <a:p>
                          <a:pPr marL="0" marR="0" indent="0" algn="l" defTabSz="457200" rtl="0" eaLnBrk="1" fontAlgn="auto" latinLnBrk="0" hangingPunct="1">
                            <a:lnSpc>
                              <a:spcPct val="115000"/>
                            </a:lnSpc>
                            <a:spcBef>
                              <a:spcPts val="0"/>
                            </a:spcBef>
                            <a:spcAft>
                              <a:spcPts val="1000"/>
                            </a:spcAft>
                            <a:buClrTx/>
                            <a:buSzTx/>
                            <a:buFontTx/>
                            <a:buNone/>
                            <a:tabLst/>
                            <a:defRPr/>
                          </a:pPr>
                          <a:r>
                            <a:rPr lang="en-US" sz="2000" dirty="0">
                              <a:effectLst/>
                            </a:rPr>
                            <a:t>Volume of Container= 1</a:t>
                          </a:r>
                          <a14:m>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a:rPr>
                                    <m:t>𝑚</m:t>
                                  </m:r>
                                </m:e>
                                <m:sup>
                                  <m:r>
                                    <a:rPr lang="en-US" sz="2000">
                                      <a:effectLst/>
                                      <a:latin typeface="Cambria Math"/>
                                    </a:rPr>
                                    <m:t>3</m:t>
                                  </m:r>
                                </m:sup>
                              </m:sSup>
                            </m:oMath>
                          </a14:m>
                          <a:r>
                            <a:rPr lang="en-US" sz="2000" dirty="0">
                              <a:effectLst/>
                            </a:rPr>
                            <a:t>	which present about 64.7% of all containersWeight of waste in container = 200 Kg</a:t>
                          </a:r>
                        </a:p>
                        <a:p>
                          <a:pPr marL="0" marR="0">
                            <a:lnSpc>
                              <a:spcPct val="115000"/>
                            </a:lnSpc>
                            <a:spcBef>
                              <a:spcPts val="0"/>
                            </a:spcBef>
                            <a:spcAft>
                              <a:spcPts val="1000"/>
                            </a:spcAft>
                          </a:pP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Density of Compacted waste</a:t>
                          </a:r>
                          <a:r>
                            <a:rPr lang="ar-SA" sz="2000" dirty="0">
                              <a:effectLst/>
                            </a:rPr>
                            <a:t> </a:t>
                          </a:r>
                          <a:r>
                            <a:rPr lang="en-US" sz="2000" dirty="0">
                              <a:effectLst/>
                            </a:rPr>
                            <a:t>inside compactor </a:t>
                          </a:r>
                        </a:p>
                        <a:p>
                          <a:pPr marL="0" marR="0">
                            <a:lnSpc>
                              <a:spcPct val="115000"/>
                            </a:lnSpc>
                            <a:spcBef>
                              <a:spcPts val="0"/>
                            </a:spcBef>
                            <a:spcAft>
                              <a:spcPts val="1000"/>
                            </a:spcAft>
                          </a:pPr>
                          <a:r>
                            <a:rPr lang="en-US" sz="2000" dirty="0">
                              <a:effectLst/>
                            </a:rPr>
                            <a:t>= 600 kg/</a:t>
                          </a:r>
                          <a14:m>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a:rPr>
                                    <m:t>𝑚</m:t>
                                  </m:r>
                                </m:e>
                                <m:sup>
                                  <m:r>
                                    <a:rPr lang="en-US" sz="2000">
                                      <a:effectLst/>
                                      <a:latin typeface="Cambria Math"/>
                                    </a:rPr>
                                    <m:t>3</m:t>
                                  </m:r>
                                </m:sup>
                              </m:sSup>
                            </m:oMath>
                          </a14:m>
                          <a:endParaRPr lang="en-US" sz="2000" dirty="0">
                            <a:effectLst/>
                            <a:latin typeface="Calibri"/>
                            <a:ea typeface="Calibri"/>
                            <a:cs typeface="Arial"/>
                          </a:endParaRPr>
                        </a:p>
                      </a:txBody>
                      <a:tcPr marL="52642" marR="52642" marT="0" marB="0"/>
                    </a:tc>
                    <a:extLst>
                      <a:ext uri="{0D108BD9-81ED-4DB2-BD59-A6C34878D82A}">
                        <a16:rowId xmlns:a16="http://schemas.microsoft.com/office/drawing/2014/main" val="10000"/>
                      </a:ext>
                    </a:extLst>
                  </a:tr>
                  <a:tr h="3329722">
                    <a:tc>
                      <a:txBody>
                        <a:bodyPr/>
                        <a:lstStyle/>
                        <a:p>
                          <a:pPr marL="0" marR="0">
                            <a:lnSpc>
                              <a:spcPct val="115000"/>
                            </a:lnSpc>
                            <a:spcBef>
                              <a:spcPts val="0"/>
                            </a:spcBef>
                            <a:spcAft>
                              <a:spcPts val="1000"/>
                            </a:spcAft>
                          </a:pPr>
                          <a:r>
                            <a:rPr lang="en-US" sz="2000" dirty="0">
                              <a:effectLst/>
                            </a:rPr>
                            <a:t>Volume of  compactor= 8 </a:t>
                          </a:r>
                          <a14:m>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a:rPr>
                                    <m:t>𝑚</m:t>
                                  </m:r>
                                </m:e>
                                <m:sup>
                                  <m:r>
                                    <a:rPr lang="en-US" sz="2000">
                                      <a:effectLst/>
                                      <a:latin typeface="Cambria Math"/>
                                    </a:rPr>
                                    <m:t>3</m:t>
                                  </m:r>
                                </m:sup>
                              </m:sSup>
                            </m:oMath>
                          </a14:m>
                          <a:endParaRPr lang="en-US" sz="2000" dirty="0">
                            <a:effectLst/>
                          </a:endParaRPr>
                        </a:p>
                        <a:p>
                          <a:pPr marL="0" marR="0">
                            <a:lnSpc>
                              <a:spcPct val="115000"/>
                            </a:lnSpc>
                            <a:spcBef>
                              <a:spcPts val="0"/>
                            </a:spcBef>
                            <a:spcAft>
                              <a:spcPts val="1000"/>
                            </a:spcAft>
                          </a:pPr>
                          <a:r>
                            <a:rPr lang="en-US" sz="2000" dirty="0">
                              <a:effectLst/>
                            </a:rPr>
                            <a:t>Weight of waste in compactor 4ton(4000 Kg) in one trip</a:t>
                          </a: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Compaction factor of compactor = 3</a:t>
                          </a:r>
                        </a:p>
                        <a:p>
                          <a:pPr marL="0" marR="0">
                            <a:lnSpc>
                              <a:spcPct val="115000"/>
                            </a:lnSpc>
                            <a:spcBef>
                              <a:spcPts val="0"/>
                            </a:spcBef>
                            <a:spcAft>
                              <a:spcPts val="1000"/>
                            </a:spcAft>
                          </a:pPr>
                          <a:r>
                            <a:rPr lang="en-US" sz="2000" dirty="0">
                              <a:effectLst/>
                            </a:rPr>
                            <a:t> </a:t>
                          </a:r>
                        </a:p>
                        <a:p>
                          <a:pPr marL="0" marR="0">
                            <a:lnSpc>
                              <a:spcPct val="115000"/>
                            </a:lnSpc>
                            <a:spcBef>
                              <a:spcPts val="0"/>
                            </a:spcBef>
                            <a:spcAft>
                              <a:spcPts val="1000"/>
                            </a:spcAft>
                          </a:pPr>
                          <a:r>
                            <a:rPr lang="en-US" sz="2000" dirty="0">
                              <a:effectLst/>
                            </a:rPr>
                            <a:t> Density of free solid wastes</a:t>
                          </a:r>
                        </a:p>
                        <a:p>
                          <a:pPr marL="0" marR="0">
                            <a:lnSpc>
                              <a:spcPct val="115000"/>
                            </a:lnSpc>
                            <a:spcBef>
                              <a:spcPts val="0"/>
                            </a:spcBef>
                            <a:spcAft>
                              <a:spcPts val="1000"/>
                            </a:spcAft>
                          </a:pPr>
                          <a:r>
                            <a:rPr lang="en-US" sz="2000" dirty="0">
                              <a:effectLst/>
                            </a:rPr>
                            <a:t>= 200kg/</a:t>
                          </a:r>
                          <a14:m>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a:rPr>
                                    <m:t>𝑚</m:t>
                                  </m:r>
                                </m:e>
                                <m:sup>
                                  <m:r>
                                    <a:rPr lang="en-US" sz="2000">
                                      <a:effectLst/>
                                      <a:latin typeface="Cambria Math"/>
                                    </a:rPr>
                                    <m:t>3</m:t>
                                  </m:r>
                                </m:sup>
                              </m:sSup>
                            </m:oMath>
                          </a14:m>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Volume of Container= 0.5</a:t>
                          </a:r>
                          <a14:m>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a:rPr>
                                    <m:t>𝑚</m:t>
                                  </m:r>
                                </m:e>
                                <m:sup>
                                  <m:r>
                                    <a:rPr lang="en-US" sz="2000">
                                      <a:effectLst/>
                                      <a:latin typeface="Cambria Math"/>
                                    </a:rPr>
                                    <m:t>3</m:t>
                                  </m:r>
                                </m:sup>
                              </m:sSup>
                            </m:oMath>
                          </a14:m>
                          <a:r>
                            <a:rPr lang="en-US" sz="2000" dirty="0">
                              <a:effectLst/>
                            </a:rPr>
                            <a:t>which present about 35% of all containers</a:t>
                          </a:r>
                        </a:p>
                        <a:p>
                          <a:pPr marL="0" marR="0">
                            <a:lnSpc>
                              <a:spcPct val="115000"/>
                            </a:lnSpc>
                            <a:spcBef>
                              <a:spcPts val="0"/>
                            </a:spcBef>
                            <a:spcAft>
                              <a:spcPts val="1000"/>
                            </a:spcAft>
                          </a:pPr>
                          <a:r>
                            <a:rPr lang="en-US" sz="2000" dirty="0">
                              <a:effectLst/>
                            </a:rPr>
                            <a:t>Weight of waste in 0.5</a:t>
                          </a:r>
                          <a14:m>
                            <m:oMath xmlns:m="http://schemas.openxmlformats.org/officeDocument/2006/math">
                              <m:sSup>
                                <m:sSupPr>
                                  <m:ctrlPr>
                                    <a:rPr lang="en-US" sz="2000" i="1">
                                      <a:effectLst/>
                                      <a:latin typeface="Cambria Math" panose="02040503050406030204" pitchFamily="18" charset="0"/>
                                    </a:rPr>
                                  </m:ctrlPr>
                                </m:sSupPr>
                                <m:e>
                                  <m:r>
                                    <a:rPr lang="en-US" sz="2000">
                                      <a:effectLst/>
                                      <a:latin typeface="Cambria Math"/>
                                    </a:rPr>
                                    <m:t>𝑚</m:t>
                                  </m:r>
                                </m:e>
                                <m:sup>
                                  <m:r>
                                    <a:rPr lang="en-US" sz="2000">
                                      <a:effectLst/>
                                      <a:latin typeface="Cambria Math"/>
                                    </a:rPr>
                                    <m:t>3</m:t>
                                  </m:r>
                                </m:sup>
                              </m:sSup>
                            </m:oMath>
                          </a14:m>
                          <a:r>
                            <a:rPr lang="en-US" sz="2000" dirty="0">
                              <a:effectLst/>
                            </a:rPr>
                            <a:t>container = 100 Kg</a:t>
                          </a:r>
                        </a:p>
                        <a:p>
                          <a:pPr marL="0" marR="0">
                            <a:lnSpc>
                              <a:spcPct val="115000"/>
                            </a:lnSpc>
                            <a:spcBef>
                              <a:spcPts val="0"/>
                            </a:spcBef>
                            <a:spcAft>
                              <a:spcPts val="1000"/>
                            </a:spcAft>
                          </a:pPr>
                          <a:r>
                            <a:rPr lang="en-US" sz="2000" dirty="0">
                              <a:effectLst/>
                            </a:rPr>
                            <a:t> </a:t>
                          </a: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Current utilization factor</a:t>
                          </a:r>
                        </a:p>
                        <a:p>
                          <a:pPr marL="0" marR="0">
                            <a:lnSpc>
                              <a:spcPct val="115000"/>
                            </a:lnSpc>
                            <a:spcBef>
                              <a:spcPts val="0"/>
                            </a:spcBef>
                            <a:spcAft>
                              <a:spcPts val="1000"/>
                            </a:spcAft>
                          </a:pPr>
                          <a:r>
                            <a:rPr lang="en-US" sz="2000" dirty="0">
                              <a:effectLst/>
                            </a:rPr>
                            <a:t>= 40% </a:t>
                          </a:r>
                        </a:p>
                        <a:p>
                          <a:pPr marL="0" marR="0">
                            <a:lnSpc>
                              <a:spcPct val="115000"/>
                            </a:lnSpc>
                            <a:spcBef>
                              <a:spcPts val="0"/>
                            </a:spcBef>
                            <a:spcAft>
                              <a:spcPts val="1000"/>
                            </a:spcAft>
                          </a:pPr>
                          <a:r>
                            <a:rPr lang="en-US" sz="2000" dirty="0">
                              <a:effectLst/>
                              <a:latin typeface="Calibri"/>
                              <a:ea typeface="Calibri"/>
                              <a:cs typeface="Arial"/>
                            </a:rPr>
                            <a:t>Current no. of containers =224 containers </a:t>
                          </a:r>
                        </a:p>
                      </a:txBody>
                      <a:tcPr marL="52642" marR="52642" marT="0" marB="0"/>
                    </a:tc>
                    <a:extLst>
                      <a:ext uri="{0D108BD9-81ED-4DB2-BD59-A6C34878D82A}">
                        <a16:rowId xmlns:a16="http://schemas.microsoft.com/office/drawing/2014/main" val="10001"/>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2834950887"/>
                  </p:ext>
                </p:extLst>
              </p:nvPr>
            </p:nvGraphicFramePr>
            <p:xfrm>
              <a:off x="1292771" y="1129547"/>
              <a:ext cx="11051629" cy="5559842"/>
            </p:xfrm>
            <a:graphic>
              <a:graphicData uri="http://schemas.openxmlformats.org/drawingml/2006/table">
                <a:tbl>
                  <a:tblPr firstRow="1" firstCol="1" bandRow="1">
                    <a:tableStyleId>{5C22544A-7EE6-4342-B048-85BDC9FD1C3A}</a:tableStyleId>
                  </a:tblPr>
                  <a:tblGrid>
                    <a:gridCol w="2714436"/>
                    <a:gridCol w="3102211"/>
                    <a:gridCol w="3261630"/>
                    <a:gridCol w="1973352"/>
                  </a:tblGrid>
                  <a:tr h="2230120">
                    <a:tc>
                      <a:txBody>
                        <a:bodyPr/>
                        <a:lstStyle/>
                        <a:p>
                          <a:pPr marL="0" marR="0">
                            <a:lnSpc>
                              <a:spcPct val="115000"/>
                            </a:lnSpc>
                            <a:spcBef>
                              <a:spcPts val="0"/>
                            </a:spcBef>
                            <a:spcAft>
                              <a:spcPts val="1000"/>
                            </a:spcAft>
                          </a:pPr>
                          <a:r>
                            <a:rPr lang="en-US" sz="2000" dirty="0">
                              <a:effectLst/>
                            </a:rPr>
                            <a:t>Generation rate = 0.75  </a:t>
                          </a:r>
                          <a:r>
                            <a:rPr lang="en-US" sz="2000" dirty="0" smtClean="0">
                              <a:effectLst/>
                            </a:rPr>
                            <a:t>kg/cap/day </a:t>
                          </a:r>
                        </a:p>
                        <a:p>
                          <a:pPr marL="0" marR="0">
                            <a:lnSpc>
                              <a:spcPct val="115000"/>
                            </a:lnSpc>
                            <a:spcBef>
                              <a:spcPts val="0"/>
                            </a:spcBef>
                            <a:spcAft>
                              <a:spcPts val="1000"/>
                            </a:spcAft>
                          </a:pP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Number of population</a:t>
                          </a:r>
                        </a:p>
                        <a:p>
                          <a:pPr marL="0" marR="0">
                            <a:lnSpc>
                              <a:spcPct val="115000"/>
                            </a:lnSpc>
                            <a:spcBef>
                              <a:spcPts val="0"/>
                            </a:spcBef>
                            <a:spcAft>
                              <a:spcPts val="1000"/>
                            </a:spcAft>
                          </a:pPr>
                          <a:r>
                            <a:rPr lang="en-US" sz="2000" dirty="0">
                              <a:effectLst/>
                            </a:rPr>
                            <a:t>= 10,027cap</a:t>
                          </a:r>
                          <a:endParaRPr lang="en-US" sz="2000" dirty="0">
                            <a:effectLst/>
                            <a:latin typeface="Calibri"/>
                            <a:ea typeface="Calibri"/>
                            <a:cs typeface="Arial"/>
                          </a:endParaRPr>
                        </a:p>
                      </a:txBody>
                      <a:tcPr marL="52642" marR="52642" marT="0" marB="0"/>
                    </a:tc>
                    <a:tc>
                      <a:txBody>
                        <a:bodyPr/>
                        <a:lstStyle/>
                        <a:p>
                          <a:endParaRPr lang="en-US"/>
                        </a:p>
                      </a:txBody>
                      <a:tcPr marL="52642" marR="52642" marT="0" marB="0">
                        <a:blipFill rotWithShape="1">
                          <a:blip r:embed="rId2"/>
                          <a:stretch>
                            <a:fillRect l="-178318" t="-2186" r="-60561" b="-149454"/>
                          </a:stretch>
                        </a:blipFill>
                      </a:tcPr>
                    </a:tc>
                    <a:tc>
                      <a:txBody>
                        <a:bodyPr/>
                        <a:lstStyle/>
                        <a:p>
                          <a:endParaRPr lang="en-US"/>
                        </a:p>
                      </a:txBody>
                      <a:tcPr marL="52642" marR="52642" marT="0" marB="0">
                        <a:blipFill rotWithShape="1">
                          <a:blip r:embed="rId2"/>
                          <a:stretch>
                            <a:fillRect l="-459568" t="-2186" b="-149454"/>
                          </a:stretch>
                        </a:blipFill>
                      </a:tcPr>
                    </a:tc>
                  </a:tr>
                  <a:tr h="3329722">
                    <a:tc>
                      <a:txBody>
                        <a:bodyPr/>
                        <a:lstStyle/>
                        <a:p>
                          <a:endParaRPr lang="en-US"/>
                        </a:p>
                      </a:txBody>
                      <a:tcPr marL="52642" marR="52642" marT="0" marB="0">
                        <a:blipFill rotWithShape="1">
                          <a:blip r:embed="rId2"/>
                          <a:stretch>
                            <a:fillRect t="-68498" r="-307416" b="-183"/>
                          </a:stretch>
                        </a:blipFill>
                      </a:tcPr>
                    </a:tc>
                    <a:tc>
                      <a:txBody>
                        <a:bodyPr/>
                        <a:lstStyle/>
                        <a:p>
                          <a:endParaRPr lang="en-US"/>
                        </a:p>
                      </a:txBody>
                      <a:tcPr marL="52642" marR="52642" marT="0" marB="0">
                        <a:blipFill rotWithShape="1">
                          <a:blip r:embed="rId2"/>
                          <a:stretch>
                            <a:fillRect l="-87426" t="-68498" r="-168762" b="-183"/>
                          </a:stretch>
                        </a:blipFill>
                      </a:tcPr>
                    </a:tc>
                    <a:tc>
                      <a:txBody>
                        <a:bodyPr/>
                        <a:lstStyle/>
                        <a:p>
                          <a:endParaRPr lang="en-US"/>
                        </a:p>
                      </a:txBody>
                      <a:tcPr marL="52642" marR="52642" marT="0" marB="0">
                        <a:blipFill rotWithShape="1">
                          <a:blip r:embed="rId2"/>
                          <a:stretch>
                            <a:fillRect l="-178318" t="-68498" r="-60561" b="-183"/>
                          </a:stretch>
                        </a:blipFill>
                      </a:tcPr>
                    </a:tc>
                    <a:tc>
                      <a:txBody>
                        <a:bodyPr/>
                        <a:lstStyle/>
                        <a:p>
                          <a:pPr marL="0" marR="0">
                            <a:lnSpc>
                              <a:spcPct val="115000"/>
                            </a:lnSpc>
                            <a:spcBef>
                              <a:spcPts val="0"/>
                            </a:spcBef>
                            <a:spcAft>
                              <a:spcPts val="1000"/>
                            </a:spcAft>
                          </a:pPr>
                          <a:r>
                            <a:rPr lang="en-US" sz="2000" dirty="0">
                              <a:effectLst/>
                            </a:rPr>
                            <a:t>Current utilization factor</a:t>
                          </a:r>
                        </a:p>
                        <a:p>
                          <a:pPr marL="0" marR="0">
                            <a:lnSpc>
                              <a:spcPct val="115000"/>
                            </a:lnSpc>
                            <a:spcBef>
                              <a:spcPts val="0"/>
                            </a:spcBef>
                            <a:spcAft>
                              <a:spcPts val="1000"/>
                            </a:spcAft>
                          </a:pPr>
                          <a:r>
                            <a:rPr lang="en-US" sz="2000" dirty="0">
                              <a:effectLst/>
                            </a:rPr>
                            <a:t>= 40</a:t>
                          </a:r>
                          <a:r>
                            <a:rPr lang="en-US" sz="2000" dirty="0" smtClean="0">
                              <a:effectLst/>
                            </a:rPr>
                            <a:t>% </a:t>
                          </a:r>
                        </a:p>
                        <a:p>
                          <a:pPr marL="0" marR="0">
                            <a:lnSpc>
                              <a:spcPct val="115000"/>
                            </a:lnSpc>
                            <a:spcBef>
                              <a:spcPts val="0"/>
                            </a:spcBef>
                            <a:spcAft>
                              <a:spcPts val="1000"/>
                            </a:spcAft>
                          </a:pPr>
                          <a:r>
                            <a:rPr lang="en-US" sz="2000" dirty="0" smtClean="0">
                              <a:effectLst/>
                              <a:latin typeface="Calibri"/>
                              <a:ea typeface="Calibri"/>
                              <a:cs typeface="Arial"/>
                            </a:rPr>
                            <a:t>Current no. of containers =224 containers </a:t>
                          </a:r>
                          <a:endParaRPr lang="en-US" sz="2000" dirty="0">
                            <a:effectLst/>
                            <a:latin typeface="Calibri"/>
                            <a:ea typeface="Calibri"/>
                            <a:cs typeface="Arial"/>
                          </a:endParaRPr>
                        </a:p>
                      </a:txBody>
                      <a:tcPr marL="52642" marR="52642" marT="0" marB="0"/>
                    </a:tc>
                  </a:tr>
                </a:tbl>
              </a:graphicData>
            </a:graphic>
          </p:graphicFrame>
        </mc:Fallback>
      </mc:AlternateContent>
    </p:spTree>
    <p:extLst>
      <p:ext uri="{BB962C8B-B14F-4D97-AF65-F5344CB8AC3E}">
        <p14:creationId xmlns:p14="http://schemas.microsoft.com/office/powerpoint/2010/main" val="20880607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OrgChart06_16x9.potx" id="{3C4BC011-9EDC-4DFB-8A68-37DEDDFE6C2B}" vid="{D35E8C47-702A-41D1-BDB4-1DA9434A1E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1669306</Value>
      <Value>1669445</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2013-01-21T07:54:00+00:00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ApprovalLog xmlns="4873beb7-5857-4685-be1f-d57550cc96cc" xsi:nil="tru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TP104001058</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875887</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LocMarketGroupTiers2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D8FEBD-5ABD-4CF4-8A24-EAAA08BD5718}">
  <ds:schemaRefs>
    <ds:schemaRef ds:uri="http://schemas.microsoft.com/sharepoint/v3/contenttype/forms"/>
  </ds:schemaRefs>
</ds:datastoreItem>
</file>

<file path=customXml/itemProps2.xml><?xml version="1.0" encoding="utf-8"?>
<ds:datastoreItem xmlns:ds="http://schemas.openxmlformats.org/officeDocument/2006/customXml" ds:itemID="{77CCCEA7-1327-49DD-AC35-4264F7CCB5D7}">
  <ds:schemaRefs>
    <ds:schemaRef ds:uri="4873beb7-5857-4685-be1f-d57550cc96cc"/>
    <ds:schemaRef ds:uri="http://schemas.microsoft.com/office/2006/metadata/properties"/>
    <ds:schemaRef ds:uri="http://schemas.microsoft.com/office/2006/documentManagement/types"/>
    <ds:schemaRef ds:uri="http://schemas.microsoft.com/office/infopath/2007/PartnerControls"/>
    <ds:schemaRef ds:uri="http://purl.org/dc/terms/"/>
    <ds:schemaRef ds:uri="http://purl.org/dc/elements/1.1/"/>
    <ds:schemaRef ds:uri="http://purl.org/dc/dcmitype/"/>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95EAC7E-3670-4A33-88E9-089AAE82E0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Organizational chart (gray, green, widescreen)</Template>
  <TotalTime>0</TotalTime>
  <Words>2490</Words>
  <Application>Microsoft Office PowerPoint</Application>
  <PresentationFormat>Widescreen</PresentationFormat>
  <Paragraphs>549</Paragraphs>
  <Slides>50</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50</vt:i4>
      </vt:variant>
    </vt:vector>
  </HeadingPairs>
  <TitlesOfParts>
    <vt:vector size="62" baseType="lpstr">
      <vt:lpstr>Algerian</vt:lpstr>
      <vt:lpstr>Andalus</vt:lpstr>
      <vt:lpstr>Arial</vt:lpstr>
      <vt:lpstr>Arial Black</vt:lpstr>
      <vt:lpstr>Calibri</vt:lpstr>
      <vt:lpstr>Cambria</vt:lpstr>
      <vt:lpstr>Cambria Math</vt:lpstr>
      <vt:lpstr>Corbel</vt:lpstr>
      <vt:lpstr>Tahoma</vt:lpstr>
      <vt:lpstr>Times New Roman</vt:lpstr>
      <vt:lpstr>Wingdings</vt:lpstr>
      <vt:lpstr>Parallax</vt:lpstr>
      <vt:lpstr>Designing a proper solid waste system for Deir  AL-Ghusun town</vt:lpstr>
      <vt:lpstr>Outline</vt:lpstr>
      <vt:lpstr>Introduction</vt:lpstr>
      <vt:lpstr>Objectives</vt:lpstr>
      <vt:lpstr>Problem statements: </vt:lpstr>
      <vt:lpstr>Methodology </vt:lpstr>
      <vt:lpstr>PowerPoint Presentation</vt:lpstr>
      <vt:lpstr> </vt:lpstr>
      <vt:lpstr>Current situation of a collection system in Deir Al-Ghusun </vt:lpstr>
      <vt:lpstr>Consideration and Calculations </vt:lpstr>
      <vt:lpstr>PowerPoint Presentation</vt:lpstr>
      <vt:lpstr>PowerPoint Presentation</vt:lpstr>
      <vt:lpstr>Applying (GIS) system </vt:lpstr>
      <vt:lpstr>PowerPoint Presentation</vt:lpstr>
      <vt:lpstr>Advantages of using GIS system  </vt:lpstr>
      <vt:lpstr>PowerPoint Presentation</vt:lpstr>
      <vt:lpstr>Requirements needed to implement the (GIS)  in SW</vt:lpstr>
      <vt:lpstr>PowerPoint Presentation</vt:lpstr>
      <vt:lpstr>GIS map of Collection Solid Waste Routes</vt:lpstr>
      <vt:lpstr>PowerPoint Presentation</vt:lpstr>
      <vt:lpstr>Cost of solid waste  Service </vt:lpstr>
      <vt:lpstr>PowerPoint Presentation</vt:lpstr>
      <vt:lpstr>Current Operating costs of Solid Waste at JSC and municipality .</vt:lpstr>
      <vt:lpstr>PowerPoint Presentation</vt:lpstr>
      <vt:lpstr>Operating costs of suggested SWM system at  JSC and Municipality</vt:lpstr>
      <vt:lpstr>PowerPoint Presentation</vt:lpstr>
      <vt:lpstr>PowerPoint Presentation</vt:lpstr>
      <vt:lpstr>Current Tariff system</vt:lpstr>
      <vt:lpstr>PowerPoint Presentation</vt:lpstr>
      <vt:lpstr>PowerPoint Presentation</vt:lpstr>
      <vt:lpstr>Tariff suggested system</vt:lpstr>
      <vt:lpstr>PowerPoint Presentation</vt:lpstr>
      <vt:lpstr>PowerPoint Presentation</vt:lpstr>
      <vt:lpstr> The Job descriptions:</vt:lpstr>
      <vt:lpstr>PowerPoint Presentation</vt:lpstr>
      <vt:lpstr>Job Description 1 : Street Sweeper </vt:lpstr>
      <vt:lpstr>Job Description 2 : Lorry Waste Driver </vt:lpstr>
      <vt:lpstr>Job Description 3 : Collection Worker </vt:lpstr>
      <vt:lpstr>Job Description 4 : Health Inspector/Head </vt:lpstr>
      <vt:lpstr>SPSS Program</vt:lpstr>
      <vt:lpstr>SPSS Program</vt:lpstr>
      <vt:lpstr>The Hypotheses</vt:lpstr>
      <vt:lpstr>The first hypothesis</vt:lpstr>
      <vt:lpstr>PowerPoint Presentation</vt:lpstr>
      <vt:lpstr>The second hypothesis: </vt:lpstr>
      <vt:lpstr>The third hypothesis </vt:lpstr>
      <vt:lpstr>ANOVA test </vt:lpstr>
      <vt:lpstr>PowerPoint Presentation</vt:lpstr>
      <vt:lpstr>CONCLUSION: </vt:lpstr>
      <vt:lpstr> The Recommendations: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2018-12-22T20:16:49Z</dcterms:created>
  <dcterms:modified xsi:type="dcterms:W3CDTF">2020-02-16T11:51:30Z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