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1"/>
  </p:sldMasterIdLst>
  <p:sldIdLst>
    <p:sldId id="270" r:id="rId2"/>
    <p:sldId id="271" r:id="rId3"/>
    <p:sldId id="272" r:id="rId4"/>
    <p:sldId id="260" r:id="rId5"/>
    <p:sldId id="273" r:id="rId6"/>
    <p:sldId id="262" r:id="rId7"/>
    <p:sldId id="263" r:id="rId8"/>
    <p:sldId id="264" r:id="rId9"/>
    <p:sldId id="265" r:id="rId10"/>
    <p:sldId id="274" r:id="rId11"/>
    <p:sldId id="267" r:id="rId12"/>
    <p:sldId id="275" r:id="rId13"/>
    <p:sldId id="277" r:id="rId14"/>
    <p:sldId id="278" r:id="rId15"/>
    <p:sldId id="279" r:id="rId16"/>
    <p:sldId id="269" r:id="rId17"/>
    <p:sldId id="276" r:id="rId18"/>
    <p:sldId id="28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41" autoAdjust="0"/>
    <p:restoredTop sz="94660"/>
  </p:normalViewPr>
  <p:slideViewPr>
    <p:cSldViewPr snapToGrid="0">
      <p:cViewPr varScale="1">
        <p:scale>
          <a:sx n="72" d="100"/>
          <a:sy n="72" d="100"/>
        </p:scale>
        <p:origin x="74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000_H37LZ.jpg"/>
          <p:cNvPicPr>
            <a:picLocks noChangeAspect="1"/>
          </p:cNvPicPr>
          <p:nvPr/>
        </p:nvPicPr>
        <p:blipFill>
          <a:blip r:embed="rId2"/>
          <a:stretch>
            <a:fillRect/>
          </a:stretch>
        </p:blipFill>
        <p:spPr>
          <a:xfrm>
            <a:off x="0" y="0"/>
            <a:ext cx="12192000" cy="6858000"/>
          </a:xfrm>
          <a:prstGeom prst="rect">
            <a:avLst/>
          </a:prstGeom>
        </p:spPr>
      </p:pic>
      <p:sp>
        <p:nvSpPr>
          <p:cNvPr id="4" name="Rectangle 5">
            <a:extLst>
              <a:ext uri="{FF2B5EF4-FFF2-40B4-BE49-F238E27FC236}">
                <a16:creationId xmlns:a16="http://schemas.microsoft.com/office/drawing/2014/main" id="{1170AE69-1ACC-4027-84FA-29257B617897}"/>
              </a:ext>
            </a:extLst>
          </p:cNvPr>
          <p:cNvSpPr/>
          <p:nvPr/>
        </p:nvSpPr>
        <p:spPr>
          <a:xfrm>
            <a:off x="6281530" y="0"/>
            <a:ext cx="5910470"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Adobe Ming Std L" pitchFamily="18" charset="-128"/>
                <a:ea typeface="Adobe Ming Std L" pitchFamily="18" charset="-128"/>
              </a:rPr>
              <a:t>Conservation of the Material Cultural Heritage in Al-</a:t>
            </a:r>
            <a:r>
              <a:rPr lang="en-US" sz="3200" b="1" dirty="0" err="1">
                <a:latin typeface="Adobe Ming Std L" pitchFamily="18" charset="-128"/>
                <a:ea typeface="Adobe Ming Std L" pitchFamily="18" charset="-128"/>
              </a:rPr>
              <a:t>Aqsa</a:t>
            </a:r>
            <a:r>
              <a:rPr lang="en-US" sz="3200" b="1" dirty="0">
                <a:latin typeface="Adobe Ming Std L" pitchFamily="18" charset="-128"/>
                <a:ea typeface="Adobe Ming Std L" pitchFamily="18" charset="-128"/>
              </a:rPr>
              <a:t> Mosque</a:t>
            </a:r>
          </a:p>
          <a:p>
            <a:pPr algn="ctr"/>
            <a:endParaRPr lang="en-US" sz="3200" b="1" dirty="0">
              <a:latin typeface="Adobe Ming Std L" pitchFamily="18" charset="-128"/>
              <a:ea typeface="Adobe Ming Std L" pitchFamily="18" charset="-128"/>
            </a:endParaRPr>
          </a:p>
          <a:p>
            <a:pPr algn="ctr"/>
            <a:r>
              <a:rPr lang="en-US" sz="2400" b="1" dirty="0">
                <a:latin typeface="Adobe Ming Std L" pitchFamily="18" charset="-128"/>
                <a:ea typeface="Adobe Ming Std L" pitchFamily="18" charset="-128"/>
              </a:rPr>
              <a:t>Prepared by:</a:t>
            </a:r>
          </a:p>
          <a:p>
            <a:pPr algn="ctr"/>
            <a:r>
              <a:rPr lang="en-US" sz="2400" b="1" dirty="0" err="1">
                <a:latin typeface="Adobe Ming Std L" pitchFamily="18" charset="-128"/>
                <a:ea typeface="Adobe Ming Std L" pitchFamily="18" charset="-128"/>
              </a:rPr>
              <a:t>Aya</a:t>
            </a:r>
            <a:r>
              <a:rPr lang="en-US" sz="2400" b="1" dirty="0">
                <a:latin typeface="Adobe Ming Std L" pitchFamily="18" charset="-128"/>
                <a:ea typeface="Adobe Ming Std L" pitchFamily="18" charset="-128"/>
              </a:rPr>
              <a:t> AL-</a:t>
            </a:r>
            <a:r>
              <a:rPr lang="en-US" sz="2400" b="1" dirty="0" err="1">
                <a:latin typeface="Adobe Ming Std L" pitchFamily="18" charset="-128"/>
                <a:ea typeface="Adobe Ming Std L" pitchFamily="18" charset="-128"/>
              </a:rPr>
              <a:t>Omary</a:t>
            </a:r>
            <a:endParaRPr lang="en-US" sz="2400" b="1" dirty="0">
              <a:latin typeface="Adobe Ming Std L" pitchFamily="18" charset="-128"/>
              <a:ea typeface="Adobe Ming Std L" pitchFamily="18" charset="-128"/>
            </a:endParaRPr>
          </a:p>
          <a:p>
            <a:pPr algn="ctr"/>
            <a:r>
              <a:rPr lang="en-US" sz="2400" b="1" dirty="0">
                <a:latin typeface="Adobe Ming Std L" pitchFamily="18" charset="-128"/>
                <a:ea typeface="Adobe Ming Std L" pitchFamily="18" charset="-128"/>
              </a:rPr>
              <a:t>Sara </a:t>
            </a:r>
            <a:r>
              <a:rPr lang="en-US" sz="2400" b="1" dirty="0" err="1">
                <a:latin typeface="Adobe Ming Std L" pitchFamily="18" charset="-128"/>
                <a:ea typeface="Adobe Ming Std L" pitchFamily="18" charset="-128"/>
              </a:rPr>
              <a:t>Hamza</a:t>
            </a:r>
            <a:endParaRPr lang="en-US" sz="2400" b="1" dirty="0">
              <a:latin typeface="Adobe Ming Std L" pitchFamily="18" charset="-128"/>
              <a:ea typeface="Adobe Ming Std L" pitchFamily="18" charset="-128"/>
            </a:endParaRPr>
          </a:p>
          <a:p>
            <a:pPr algn="ctr"/>
            <a:r>
              <a:rPr lang="en-US" sz="2400" b="1" dirty="0">
                <a:latin typeface="Adobe Ming Std L" pitchFamily="18" charset="-128"/>
                <a:ea typeface="Adobe Ming Std L" pitchFamily="18" charset="-128"/>
              </a:rPr>
              <a:t>Mariana Mari</a:t>
            </a:r>
          </a:p>
          <a:p>
            <a:pPr algn="ctr"/>
            <a:endParaRPr lang="en-US" sz="2400" b="1" dirty="0">
              <a:latin typeface="Adobe Ming Std L" pitchFamily="18" charset="-128"/>
              <a:ea typeface="Adobe Ming Std L" pitchFamily="18" charset="-128"/>
            </a:endParaRPr>
          </a:p>
          <a:p>
            <a:pPr algn="ctr"/>
            <a:r>
              <a:rPr lang="en-US" sz="2400" b="1" dirty="0">
                <a:latin typeface="Adobe Ming Std L" pitchFamily="18" charset="-128"/>
                <a:ea typeface="Adobe Ming Std L" pitchFamily="18" charset="-128"/>
              </a:rPr>
              <a:t>Supervisor:</a:t>
            </a:r>
          </a:p>
          <a:p>
            <a:pPr algn="ctr"/>
            <a:r>
              <a:rPr lang="en-US" sz="2400" b="1" dirty="0">
                <a:latin typeface="Adobe Ming Std L" pitchFamily="18" charset="-128"/>
                <a:ea typeface="Adobe Ming Std L" pitchFamily="18" charset="-128"/>
              </a:rPr>
              <a:t>Dr. Hamdallah Bearat </a:t>
            </a:r>
          </a:p>
          <a:p>
            <a:pPr algn="ctr"/>
            <a:endParaRPr lang="en-US" sz="2400" b="1" dirty="0">
              <a:latin typeface="Adobe Ming Std L" pitchFamily="18" charset="-128"/>
              <a:ea typeface="Adobe Ming Std L" pitchFamily="18" charset="-128"/>
            </a:endParaRPr>
          </a:p>
          <a:p>
            <a:pPr algn="ctr"/>
            <a:r>
              <a:rPr lang="en-US" sz="2400" b="1" dirty="0">
                <a:latin typeface="Adobe Ming Std L" pitchFamily="18" charset="-128"/>
                <a:ea typeface="Adobe Ming Std L" pitchFamily="18" charset="-128"/>
              </a:rPr>
              <a:t>2019-2020</a:t>
            </a:r>
          </a:p>
          <a:p>
            <a:pPr algn="ctr"/>
            <a:endParaRPr lang="en-US" sz="3600" dirty="0">
              <a:solidFill>
                <a:schemeClr val="bg1"/>
              </a:solidFill>
              <a:latin typeface="Andalus" panose="02020603050405020304" pitchFamily="18" charset="-78"/>
              <a:cs typeface="Andalus" panose="02020603050405020304" pitchFamily="18" charset="-78"/>
            </a:endParaRPr>
          </a:p>
          <a:p>
            <a:pPr algn="ctr"/>
            <a:endParaRPr lang="en-US" sz="3600" dirty="0">
              <a:solidFill>
                <a:schemeClr val="bg1"/>
              </a:solidFill>
              <a:latin typeface="Andalus" panose="02020603050405020304" pitchFamily="18" charset="-78"/>
              <a:cs typeface="Andalus" panose="02020603050405020304"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43839" y="676362"/>
            <a:ext cx="8911687" cy="995684"/>
          </a:xfrm>
        </p:spPr>
        <p:txBody>
          <a:bodyPr>
            <a:normAutofit/>
          </a:bodyPr>
          <a:lstStyle/>
          <a:p>
            <a:r>
              <a:rPr lang="ar-SA" sz="2800" b="1" u="sng" dirty="0">
                <a:solidFill>
                  <a:schemeClr val="accent2">
                    <a:lumMod val="60000"/>
                    <a:lumOff val="40000"/>
                  </a:schemeClr>
                </a:solidFill>
                <a:latin typeface="Adobe Ming Std L" pitchFamily="18" charset="-128"/>
                <a:ea typeface="Adobe Ming Std L" pitchFamily="18" charset="-128"/>
              </a:rPr>
              <a:t>:</a:t>
            </a:r>
            <a:r>
              <a:rPr lang="en-US" sz="2800" b="1" u="sng" dirty="0">
                <a:solidFill>
                  <a:schemeClr val="accent2">
                    <a:lumMod val="60000"/>
                    <a:lumOff val="40000"/>
                  </a:schemeClr>
                </a:solidFill>
                <a:latin typeface="Adobe Ming Std L" pitchFamily="18" charset="-128"/>
                <a:ea typeface="Adobe Ming Std L" pitchFamily="18" charset="-128"/>
              </a:rPr>
              <a:t>Chemical treatments on marble</a:t>
            </a:r>
            <a:endParaRPr lang="ar-SA" sz="2800" b="1" u="sng" dirty="0">
              <a:solidFill>
                <a:schemeClr val="accent2">
                  <a:lumMod val="60000"/>
                  <a:lumOff val="40000"/>
                </a:schemeClr>
              </a:solidFill>
              <a:latin typeface="Adobe Ming Std L" pitchFamily="18" charset="-128"/>
              <a:ea typeface="Adobe Ming Std L" pitchFamily="18" charset="-128"/>
            </a:endParaRPr>
          </a:p>
        </p:txBody>
      </p:sp>
      <p:sp>
        <p:nvSpPr>
          <p:cNvPr id="3" name="مستطيل 2"/>
          <p:cNvSpPr/>
          <p:nvPr/>
        </p:nvSpPr>
        <p:spPr>
          <a:xfrm>
            <a:off x="878568" y="1363282"/>
            <a:ext cx="3291286" cy="461665"/>
          </a:xfrm>
          <a:prstGeom prst="rect">
            <a:avLst/>
          </a:prstGeom>
        </p:spPr>
        <p:txBody>
          <a:bodyPr wrap="none">
            <a:spAutoFit/>
          </a:bodyPr>
          <a:lstStyle/>
          <a:p>
            <a:r>
              <a:rPr lang="en-US" sz="2400" b="1" u="sng" dirty="0">
                <a:solidFill>
                  <a:schemeClr val="accent2">
                    <a:lumMod val="60000"/>
                    <a:lumOff val="40000"/>
                  </a:schemeClr>
                </a:solidFill>
                <a:latin typeface="Adobe Ming Std L" pitchFamily="18" charset="-128"/>
                <a:ea typeface="Adobe Ming Std L" pitchFamily="18" charset="-128"/>
                <a:cs typeface="+mj-cs"/>
              </a:rPr>
              <a:t>1.Hydrogen Peroxide:</a:t>
            </a:r>
          </a:p>
        </p:txBody>
      </p:sp>
      <p:sp>
        <p:nvSpPr>
          <p:cNvPr id="4" name="مستطيل 3"/>
          <p:cNvSpPr/>
          <p:nvPr/>
        </p:nvSpPr>
        <p:spPr>
          <a:xfrm>
            <a:off x="918754" y="1828186"/>
            <a:ext cx="4672149" cy="2287806"/>
          </a:xfrm>
          <a:prstGeom prst="rect">
            <a:avLst/>
          </a:prstGeom>
        </p:spPr>
        <p:txBody>
          <a:bodyPr wrap="square">
            <a:spAutoFit/>
          </a:bodyPr>
          <a:lstStyle/>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H2O2 was placed inside a beaker.</a:t>
            </a:r>
          </a:p>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The marble was placed inside the beaker and placed on a heat source.</a:t>
            </a:r>
          </a:p>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After a period of time, the sample was removed from the beaker, washed it with water and dried it.</a:t>
            </a:r>
          </a:p>
        </p:txBody>
      </p:sp>
      <p:pic>
        <p:nvPicPr>
          <p:cNvPr id="5" name="Picture 6">
            <a:extLst>
              <a:ext uri="{FF2B5EF4-FFF2-40B4-BE49-F238E27FC236}">
                <a16:creationId xmlns:a16="http://schemas.microsoft.com/office/drawing/2014/main" id="{B2069630-4164-41A3-844E-7566782DF40A}"/>
              </a:ext>
            </a:extLst>
          </p:cNvPr>
          <p:cNvPicPr>
            <a:picLocks noChangeAspect="1"/>
          </p:cNvPicPr>
          <p:nvPr/>
        </p:nvPicPr>
        <p:blipFill>
          <a:blip r:embed="rId2"/>
          <a:stretch>
            <a:fillRect/>
          </a:stretch>
        </p:blipFill>
        <p:spPr>
          <a:xfrm>
            <a:off x="1564757" y="4153988"/>
            <a:ext cx="3098683" cy="27040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ستطيل 5"/>
          <p:cNvSpPr/>
          <p:nvPr/>
        </p:nvSpPr>
        <p:spPr>
          <a:xfrm>
            <a:off x="6919196" y="1350220"/>
            <a:ext cx="2045753" cy="461665"/>
          </a:xfrm>
          <a:prstGeom prst="rect">
            <a:avLst/>
          </a:prstGeom>
        </p:spPr>
        <p:txBody>
          <a:bodyPr wrap="none">
            <a:spAutoFit/>
          </a:bodyPr>
          <a:lstStyle/>
          <a:p>
            <a:r>
              <a:rPr lang="en-US" sz="2400" b="1" u="sng" dirty="0">
                <a:solidFill>
                  <a:schemeClr val="accent2">
                    <a:lumMod val="60000"/>
                    <a:lumOff val="40000"/>
                  </a:schemeClr>
                </a:solidFill>
                <a:latin typeface="Adobe Ming Std L" pitchFamily="18" charset="-128"/>
                <a:ea typeface="Adobe Ming Std L" pitchFamily="18" charset="-128"/>
                <a:cs typeface="+mj-cs"/>
              </a:rPr>
              <a:t>2.Citric Acid</a:t>
            </a:r>
            <a:endParaRPr lang="x-none" sz="2400" b="1" u="sng" dirty="0">
              <a:solidFill>
                <a:schemeClr val="accent2">
                  <a:lumMod val="60000"/>
                  <a:lumOff val="40000"/>
                </a:schemeClr>
              </a:solidFill>
              <a:latin typeface="Adobe Ming Std L" pitchFamily="18" charset="-128"/>
              <a:ea typeface="Adobe Ming Std L" pitchFamily="18" charset="-128"/>
              <a:cs typeface="+mj-cs"/>
            </a:endParaRPr>
          </a:p>
        </p:txBody>
      </p:sp>
      <p:sp>
        <p:nvSpPr>
          <p:cNvPr id="7" name="مستطيل 6"/>
          <p:cNvSpPr/>
          <p:nvPr/>
        </p:nvSpPr>
        <p:spPr>
          <a:xfrm>
            <a:off x="6844936" y="1846442"/>
            <a:ext cx="5347064" cy="2416046"/>
          </a:xfrm>
          <a:prstGeom prst="rect">
            <a:avLst/>
          </a:prstGeom>
        </p:spPr>
        <p:txBody>
          <a:bodyPr wrap="square">
            <a:spAutoFit/>
          </a:bodyPr>
          <a:lstStyle/>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Hot water was put inside the baker in a quantity of 400 ml.</a:t>
            </a:r>
          </a:p>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Then 60 g of lemon salt was dissolved in hot water.</a:t>
            </a:r>
          </a:p>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A marble sample was taken and placed inside the beaker.</a:t>
            </a:r>
          </a:p>
          <a:p>
            <a:pPr marL="342900" indent="-342900" algn="just">
              <a:spcBef>
                <a:spcPts val="1000"/>
              </a:spcBef>
              <a:buClr>
                <a:schemeClr val="accent1"/>
              </a:buClr>
              <a:buFont typeface="Wingdings 3" charset="2"/>
              <a:buChar char=""/>
            </a:pPr>
            <a:r>
              <a:rPr lang="en-US" dirty="0">
                <a:solidFill>
                  <a:schemeClr val="tx1">
                    <a:lumMod val="75000"/>
                    <a:lumOff val="25000"/>
                  </a:schemeClr>
                </a:solidFill>
              </a:rPr>
              <a:t>Leave the sample for 10 minutes in solution.</a:t>
            </a:r>
          </a:p>
        </p:txBody>
      </p:sp>
      <p:pic>
        <p:nvPicPr>
          <p:cNvPr id="8" name="Picture 7">
            <a:extLst>
              <a:ext uri="{FF2B5EF4-FFF2-40B4-BE49-F238E27FC236}">
                <a16:creationId xmlns:a16="http://schemas.microsoft.com/office/drawing/2014/main" id="{A2B172AC-EA4F-4D51-8A7F-533461847C0B}"/>
              </a:ext>
            </a:extLst>
          </p:cNvPr>
          <p:cNvPicPr>
            <a:picLocks noChangeAspect="1"/>
          </p:cNvPicPr>
          <p:nvPr/>
        </p:nvPicPr>
        <p:blipFill>
          <a:blip r:embed="rId3"/>
          <a:stretch>
            <a:fillRect/>
          </a:stretch>
        </p:blipFill>
        <p:spPr>
          <a:xfrm>
            <a:off x="8546157" y="4310743"/>
            <a:ext cx="2795811" cy="25472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84569-4F89-4FAA-99A5-DA4E7ECF500A}"/>
              </a:ext>
            </a:extLst>
          </p:cNvPr>
          <p:cNvSpPr>
            <a:spLocks noGrp="1"/>
          </p:cNvSpPr>
          <p:nvPr>
            <p:ph type="title"/>
          </p:nvPr>
        </p:nvSpPr>
        <p:spPr>
          <a:xfrm>
            <a:off x="1730777" y="650236"/>
            <a:ext cx="8911687" cy="760553"/>
          </a:xfrm>
        </p:spPr>
        <p:txBody>
          <a:bodyPr>
            <a:normAutofit fontScale="90000"/>
          </a:bodyPr>
          <a:lstStyle/>
          <a:p>
            <a:r>
              <a:rPr lang="en-US" sz="2400" b="1" u="sng" dirty="0">
                <a:solidFill>
                  <a:schemeClr val="accent2">
                    <a:lumMod val="60000"/>
                    <a:lumOff val="40000"/>
                  </a:schemeClr>
                </a:solidFill>
                <a:latin typeface="Adobe Ming Std L" pitchFamily="18" charset="-128"/>
                <a:ea typeface="Adobe Ming Std L" pitchFamily="18" charset="-128"/>
              </a:rPr>
              <a:t>Hydrogen Peroxide</a:t>
            </a:r>
            <a:br>
              <a:rPr lang="en-US" dirty="0"/>
            </a:br>
            <a:endParaRPr lang="x-none" dirty="0"/>
          </a:p>
        </p:txBody>
      </p:sp>
      <p:sp>
        <p:nvSpPr>
          <p:cNvPr id="3" name="Content Placeholder 2">
            <a:extLst>
              <a:ext uri="{FF2B5EF4-FFF2-40B4-BE49-F238E27FC236}">
                <a16:creationId xmlns:a16="http://schemas.microsoft.com/office/drawing/2014/main" id="{FBF61EDC-7855-4E13-939E-52CFE4A9337C}"/>
              </a:ext>
            </a:extLst>
          </p:cNvPr>
          <p:cNvSpPr>
            <a:spLocks noGrp="1"/>
          </p:cNvSpPr>
          <p:nvPr>
            <p:ph idx="1"/>
          </p:nvPr>
        </p:nvSpPr>
        <p:spPr>
          <a:xfrm>
            <a:off x="2033539" y="1159915"/>
            <a:ext cx="8915400" cy="1622474"/>
          </a:xfrm>
        </p:spPr>
        <p:txBody>
          <a:bodyPr/>
          <a:lstStyle/>
          <a:p>
            <a:pPr algn="just" rtl="0"/>
            <a:r>
              <a:rPr lang="en-US" dirty="0"/>
              <a:t>The marble surface is cleaned with hydrogen peroxide (H2O2) - a strong oxidizing agent and its pH value is equal to 6.2, where the brown disappearance is observed within 10 minutes. So, this method was very effective in removing unwanted color.</a:t>
            </a:r>
            <a:endParaRPr lang="x-none" dirty="0"/>
          </a:p>
        </p:txBody>
      </p:sp>
      <p:pic>
        <p:nvPicPr>
          <p:cNvPr id="4" name="Picture 3">
            <a:extLst>
              <a:ext uri="{FF2B5EF4-FFF2-40B4-BE49-F238E27FC236}">
                <a16:creationId xmlns:a16="http://schemas.microsoft.com/office/drawing/2014/main" id="{331133D4-3F70-4823-936C-8B495B181D29}"/>
              </a:ext>
            </a:extLst>
          </p:cNvPr>
          <p:cNvPicPr>
            <a:picLocks noChangeAspect="1"/>
          </p:cNvPicPr>
          <p:nvPr/>
        </p:nvPicPr>
        <p:blipFill>
          <a:blip r:embed="rId2"/>
          <a:stretch>
            <a:fillRect/>
          </a:stretch>
        </p:blipFill>
        <p:spPr>
          <a:xfrm>
            <a:off x="687323" y="2791856"/>
            <a:ext cx="3113758" cy="2740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E284339A-9E00-40FC-A788-10E166745BEF}"/>
              </a:ext>
            </a:extLst>
          </p:cNvPr>
          <p:cNvPicPr>
            <a:picLocks noChangeAspect="1"/>
          </p:cNvPicPr>
          <p:nvPr/>
        </p:nvPicPr>
        <p:blipFill>
          <a:blip r:embed="rId3"/>
          <a:stretch>
            <a:fillRect/>
          </a:stretch>
        </p:blipFill>
        <p:spPr>
          <a:xfrm>
            <a:off x="4364533" y="2847703"/>
            <a:ext cx="3545420" cy="26911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7DDBC8F4-3D86-4DBB-AD60-2F10BBCB4C2B}"/>
              </a:ext>
            </a:extLst>
          </p:cNvPr>
          <p:cNvPicPr>
            <a:picLocks noChangeAspect="1"/>
          </p:cNvPicPr>
          <p:nvPr/>
        </p:nvPicPr>
        <p:blipFill>
          <a:blip r:embed="rId4"/>
          <a:stretch>
            <a:fillRect/>
          </a:stretch>
        </p:blipFill>
        <p:spPr>
          <a:xfrm>
            <a:off x="8523908" y="2795451"/>
            <a:ext cx="3376355" cy="26714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a:extLst>
              <a:ext uri="{FF2B5EF4-FFF2-40B4-BE49-F238E27FC236}">
                <a16:creationId xmlns:a16="http://schemas.microsoft.com/office/drawing/2014/main" id="{11F073FD-7C45-451D-9ACB-4220442F234E}"/>
              </a:ext>
            </a:extLst>
          </p:cNvPr>
          <p:cNvSpPr/>
          <p:nvPr/>
        </p:nvSpPr>
        <p:spPr>
          <a:xfrm>
            <a:off x="640081" y="5762316"/>
            <a:ext cx="3174274" cy="900332"/>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Marble sample before hydrogen peroxide treatment.</a:t>
            </a:r>
          </a:p>
          <a:p>
            <a:pPr algn="ctr"/>
            <a:r>
              <a:rPr lang="en-US" dirty="0"/>
              <a:t>  </a:t>
            </a:r>
            <a:endParaRPr lang="x-none" dirty="0"/>
          </a:p>
        </p:txBody>
      </p:sp>
      <p:sp>
        <p:nvSpPr>
          <p:cNvPr id="9" name="Rectangle 6">
            <a:extLst>
              <a:ext uri="{FF2B5EF4-FFF2-40B4-BE49-F238E27FC236}">
                <a16:creationId xmlns:a16="http://schemas.microsoft.com/office/drawing/2014/main" id="{11F073FD-7C45-451D-9ACB-4220442F234E}"/>
              </a:ext>
            </a:extLst>
          </p:cNvPr>
          <p:cNvSpPr/>
          <p:nvPr/>
        </p:nvSpPr>
        <p:spPr>
          <a:xfrm>
            <a:off x="4580710" y="5718773"/>
            <a:ext cx="3174274" cy="900332"/>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Marble sample after hydrogen peroxide treatment.</a:t>
            </a:r>
            <a:r>
              <a:rPr lang="en-US" dirty="0"/>
              <a:t>  </a:t>
            </a:r>
            <a:endParaRPr lang="x-none" dirty="0"/>
          </a:p>
        </p:txBody>
      </p:sp>
      <p:sp>
        <p:nvSpPr>
          <p:cNvPr id="10" name="Rectangle 6">
            <a:extLst>
              <a:ext uri="{FF2B5EF4-FFF2-40B4-BE49-F238E27FC236}">
                <a16:creationId xmlns:a16="http://schemas.microsoft.com/office/drawing/2014/main" id="{11F073FD-7C45-451D-9ACB-4220442F234E}"/>
              </a:ext>
            </a:extLst>
          </p:cNvPr>
          <p:cNvSpPr/>
          <p:nvPr/>
        </p:nvSpPr>
        <p:spPr>
          <a:xfrm>
            <a:off x="8560527" y="5649104"/>
            <a:ext cx="3365862" cy="900332"/>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Marble sample after hydrogen peroxide treatment under microscope</a:t>
            </a:r>
          </a:p>
        </p:txBody>
      </p:sp>
    </p:spTree>
    <p:extLst>
      <p:ext uri="{BB962C8B-B14F-4D97-AF65-F5344CB8AC3E}">
        <p14:creationId xmlns:p14="http://schemas.microsoft.com/office/powerpoint/2010/main" val="1221764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93203" y="853832"/>
            <a:ext cx="1965603" cy="461665"/>
          </a:xfrm>
          <a:prstGeom prst="rect">
            <a:avLst/>
          </a:prstGeom>
        </p:spPr>
        <p:txBody>
          <a:bodyPr wrap="none">
            <a:spAutoFit/>
          </a:bodyPr>
          <a:lstStyle/>
          <a:p>
            <a:r>
              <a:rPr lang="en-US" sz="2400" b="1" u="sng" dirty="0">
                <a:solidFill>
                  <a:schemeClr val="accent2">
                    <a:lumMod val="60000"/>
                    <a:lumOff val="40000"/>
                  </a:schemeClr>
                </a:solidFill>
                <a:latin typeface="Adobe Ming Std L" pitchFamily="18" charset="-128"/>
                <a:ea typeface="Adobe Ming Std L" pitchFamily="18" charset="-128"/>
                <a:cs typeface="+mj-cs"/>
              </a:rPr>
              <a:t>Citric Acid :</a:t>
            </a:r>
            <a:endParaRPr lang="ar-SA" sz="2400" b="1" u="sng" dirty="0">
              <a:solidFill>
                <a:schemeClr val="accent2">
                  <a:lumMod val="60000"/>
                  <a:lumOff val="40000"/>
                </a:schemeClr>
              </a:solidFill>
              <a:latin typeface="Adobe Ming Std L" pitchFamily="18" charset="-128"/>
              <a:ea typeface="Adobe Ming Std L" pitchFamily="18" charset="-128"/>
              <a:cs typeface="+mj-cs"/>
            </a:endParaRPr>
          </a:p>
        </p:txBody>
      </p:sp>
      <p:sp>
        <p:nvSpPr>
          <p:cNvPr id="3" name="مستطيل 2"/>
          <p:cNvSpPr/>
          <p:nvPr/>
        </p:nvSpPr>
        <p:spPr>
          <a:xfrm>
            <a:off x="1545772" y="1538293"/>
            <a:ext cx="3182982" cy="1754326"/>
          </a:xfrm>
          <a:prstGeom prst="rect">
            <a:avLst/>
          </a:prstGeom>
        </p:spPr>
        <p:txBody>
          <a:bodyPr wrap="square">
            <a:spAutoFit/>
          </a:bodyPr>
          <a:lstStyle/>
          <a:p>
            <a:pPr marL="342900" indent="-342900" algn="just">
              <a:lnSpc>
                <a:spcPct val="90000"/>
              </a:lnSpc>
              <a:spcBef>
                <a:spcPts val="1000"/>
              </a:spcBef>
              <a:buClr>
                <a:schemeClr val="accent1"/>
              </a:buClr>
              <a:buFont typeface="Wingdings 3" charset="2"/>
              <a:buChar char=""/>
            </a:pPr>
            <a:r>
              <a:rPr lang="en-US" sz="2000" dirty="0">
                <a:solidFill>
                  <a:schemeClr val="tx1">
                    <a:lumMod val="75000"/>
                    <a:lumOff val="25000"/>
                  </a:schemeClr>
                </a:solidFill>
              </a:rPr>
              <a:t>This method is considered an easy and effective way to clean the marble sample from the brown color.</a:t>
            </a:r>
            <a:endParaRPr lang="x-none" sz="2000" dirty="0">
              <a:solidFill>
                <a:schemeClr val="tx1">
                  <a:lumMod val="75000"/>
                  <a:lumOff val="25000"/>
                </a:schemeClr>
              </a:solidFill>
            </a:endParaRPr>
          </a:p>
        </p:txBody>
      </p:sp>
      <p:graphicFrame>
        <p:nvGraphicFramePr>
          <p:cNvPr id="5" name="جدول 4"/>
          <p:cNvGraphicFramePr>
            <a:graphicFrameLocks noGrp="1"/>
          </p:cNvGraphicFramePr>
          <p:nvPr/>
        </p:nvGraphicFramePr>
        <p:xfrm>
          <a:off x="5467712" y="509452"/>
          <a:ext cx="6724288" cy="6348548"/>
        </p:xfrm>
        <a:graphic>
          <a:graphicData uri="http://schemas.openxmlformats.org/drawingml/2006/table">
            <a:tbl>
              <a:tblPr rtl="1">
                <a:tableStyleId>{284E427A-3D55-4303-BF80-6455036E1DE7}</a:tableStyleId>
              </a:tblPr>
              <a:tblGrid>
                <a:gridCol w="3335218">
                  <a:extLst>
                    <a:ext uri="{9D8B030D-6E8A-4147-A177-3AD203B41FA5}">
                      <a16:colId xmlns:a16="http://schemas.microsoft.com/office/drawing/2014/main" val="20000"/>
                    </a:ext>
                  </a:extLst>
                </a:gridCol>
                <a:gridCol w="3389070">
                  <a:extLst>
                    <a:ext uri="{9D8B030D-6E8A-4147-A177-3AD203B41FA5}">
                      <a16:colId xmlns:a16="http://schemas.microsoft.com/office/drawing/2014/main" val="20001"/>
                    </a:ext>
                  </a:extLst>
                </a:gridCol>
              </a:tblGrid>
              <a:tr h="3087578">
                <a:tc>
                  <a:txBody>
                    <a:bodyPr/>
                    <a:lstStyle/>
                    <a:p>
                      <a:pPr algn="ctr" rtl="0">
                        <a:lnSpc>
                          <a:spcPct val="107000"/>
                        </a:lnSpc>
                        <a:spcAft>
                          <a:spcPts val="795"/>
                        </a:spcAft>
                      </a:pPr>
                      <a:endParaRPr lang="en-US" sz="12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r>
                        <a:rPr lang="en-US" sz="1600" kern="1200" dirty="0"/>
                        <a:t>marble sample after citric acid treatment.</a:t>
                      </a:r>
                      <a:endParaRPr lang="en-US" sz="1600" b="0" kern="1200" dirty="0">
                        <a:solidFill>
                          <a:schemeClr val="tx1"/>
                        </a:solidFill>
                        <a:latin typeface="Times New Roman"/>
                        <a:ea typeface="Calibri"/>
                        <a:cs typeface="Arial"/>
                      </a:endParaRPr>
                    </a:p>
                  </a:txBody>
                  <a:tcPr marL="68580" marR="68580" marT="0" marB="0"/>
                </a:tc>
                <a:tc>
                  <a:txBody>
                    <a:bodyPr/>
                    <a:lstStyle/>
                    <a:p>
                      <a:pPr algn="ctr" rtl="0">
                        <a:lnSpc>
                          <a:spcPct val="107000"/>
                        </a:lnSpc>
                        <a:spcAft>
                          <a:spcPts val="795"/>
                        </a:spcAft>
                      </a:pPr>
                      <a:endParaRPr lang="ar-SA" sz="12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r>
                        <a:rPr lang="en-US" sz="1600" dirty="0"/>
                        <a:t>marble sample before citric acid treatment.</a:t>
                      </a:r>
                      <a:endParaRPr lang="en-US" sz="1600" b="0" dirty="0">
                        <a:solidFill>
                          <a:srgbClr val="4472C4"/>
                        </a:solidFill>
                        <a:latin typeface="Calibri"/>
                        <a:ea typeface="Calibri"/>
                        <a:cs typeface="Arial"/>
                      </a:endParaRPr>
                    </a:p>
                  </a:txBody>
                  <a:tcPr marL="68580" marR="68580" marT="0" marB="0"/>
                </a:tc>
                <a:extLst>
                  <a:ext uri="{0D108BD9-81ED-4DB2-BD59-A6C34878D82A}">
                    <a16:rowId xmlns:a16="http://schemas.microsoft.com/office/drawing/2014/main" val="10000"/>
                  </a:ext>
                </a:extLst>
              </a:tr>
              <a:tr h="3260970">
                <a:tc>
                  <a:txBody>
                    <a:bodyPr/>
                    <a:lstStyle/>
                    <a:p>
                      <a:pPr algn="ctr" rtl="0">
                        <a:lnSpc>
                          <a:spcPct val="107000"/>
                        </a:lnSpc>
                        <a:spcAft>
                          <a:spcPts val="795"/>
                        </a:spcAft>
                      </a:pPr>
                      <a:endParaRPr lang="en-US" sz="12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r>
                        <a:rPr lang="en-US" sz="1600" kern="1200" dirty="0"/>
                        <a:t>marble sample after citric acid treatment under microscope.</a:t>
                      </a:r>
                      <a:endParaRPr lang="en-US" sz="1600" b="0" kern="1200" dirty="0">
                        <a:solidFill>
                          <a:schemeClr val="tx1"/>
                        </a:solidFill>
                        <a:latin typeface="Times New Roman"/>
                        <a:ea typeface="Calibri"/>
                        <a:cs typeface="Arial"/>
                      </a:endParaRPr>
                    </a:p>
                  </a:txBody>
                  <a:tcPr marL="68580" marR="68580" marT="0" marB="0"/>
                </a:tc>
                <a:tc>
                  <a:txBody>
                    <a:bodyPr/>
                    <a:lstStyle/>
                    <a:p>
                      <a:pPr algn="ctr" rtl="0">
                        <a:lnSpc>
                          <a:spcPct val="107000"/>
                        </a:lnSpc>
                        <a:spcAft>
                          <a:spcPts val="795"/>
                        </a:spcAft>
                      </a:pPr>
                      <a:endParaRPr lang="en-US" sz="12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endParaRPr lang="en-US" sz="1000" dirty="0"/>
                    </a:p>
                    <a:p>
                      <a:pPr algn="ctr" rtl="0">
                        <a:spcAft>
                          <a:spcPts val="1000"/>
                        </a:spcAft>
                      </a:pPr>
                      <a:r>
                        <a:rPr lang="en-US" sz="1600" kern="1200" dirty="0"/>
                        <a:t>marble sample before citric acid treatment under microscope.</a:t>
                      </a:r>
                      <a:endParaRPr lang="en-US" sz="1600" b="0" kern="1200" dirty="0">
                        <a:solidFill>
                          <a:schemeClr val="tx1"/>
                        </a:solidFill>
                        <a:latin typeface="Times New Roman"/>
                        <a:ea typeface="Calibri"/>
                        <a:cs typeface="Arial"/>
                      </a:endParaRPr>
                    </a:p>
                  </a:txBody>
                  <a:tcPr marL="68580" marR="68580" marT="0" marB="0"/>
                </a:tc>
                <a:extLst>
                  <a:ext uri="{0D108BD9-81ED-4DB2-BD59-A6C34878D82A}">
                    <a16:rowId xmlns:a16="http://schemas.microsoft.com/office/drawing/2014/main" val="10001"/>
                  </a:ext>
                </a:extLst>
              </a:tr>
            </a:tbl>
          </a:graphicData>
        </a:graphic>
      </p:graphicFrame>
      <p:pic>
        <p:nvPicPr>
          <p:cNvPr id="10" name="Picture 4">
            <a:extLst>
              <a:ext uri="{FF2B5EF4-FFF2-40B4-BE49-F238E27FC236}">
                <a16:creationId xmlns:a16="http://schemas.microsoft.com/office/drawing/2014/main" id="{42E81F2F-E5ED-4146-B05F-D423F6E0B1BB}"/>
              </a:ext>
            </a:extLst>
          </p:cNvPr>
          <p:cNvPicPr>
            <a:picLocks noChangeAspect="1"/>
          </p:cNvPicPr>
          <p:nvPr/>
        </p:nvPicPr>
        <p:blipFill>
          <a:blip r:embed="rId2"/>
          <a:stretch>
            <a:fillRect/>
          </a:stretch>
        </p:blipFill>
        <p:spPr>
          <a:xfrm>
            <a:off x="5969726" y="755150"/>
            <a:ext cx="2542001" cy="20846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5">
            <a:extLst>
              <a:ext uri="{FF2B5EF4-FFF2-40B4-BE49-F238E27FC236}">
                <a16:creationId xmlns:a16="http://schemas.microsoft.com/office/drawing/2014/main" id="{0A0257CF-360A-4CA7-B826-69923B4962B4}"/>
              </a:ext>
            </a:extLst>
          </p:cNvPr>
          <p:cNvPicPr>
            <a:picLocks noChangeAspect="1"/>
          </p:cNvPicPr>
          <p:nvPr/>
        </p:nvPicPr>
        <p:blipFill>
          <a:blip r:embed="rId3"/>
          <a:stretch>
            <a:fillRect/>
          </a:stretch>
        </p:blipFill>
        <p:spPr>
          <a:xfrm>
            <a:off x="9170126" y="807401"/>
            <a:ext cx="2835178" cy="2029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6">
            <a:extLst>
              <a:ext uri="{FF2B5EF4-FFF2-40B4-BE49-F238E27FC236}">
                <a16:creationId xmlns:a16="http://schemas.microsoft.com/office/drawing/2014/main" id="{AAF0C869-FA2F-4FDC-A5E5-CFA16357668C}"/>
              </a:ext>
            </a:extLst>
          </p:cNvPr>
          <p:cNvPicPr>
            <a:picLocks noChangeAspect="1"/>
          </p:cNvPicPr>
          <p:nvPr/>
        </p:nvPicPr>
        <p:blipFill>
          <a:blip r:embed="rId4"/>
          <a:stretch>
            <a:fillRect/>
          </a:stretch>
        </p:blipFill>
        <p:spPr>
          <a:xfrm>
            <a:off x="5930536" y="3703321"/>
            <a:ext cx="2607315" cy="22983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7">
            <a:extLst>
              <a:ext uri="{FF2B5EF4-FFF2-40B4-BE49-F238E27FC236}">
                <a16:creationId xmlns:a16="http://schemas.microsoft.com/office/drawing/2014/main" id="{AFADEBEC-9BEB-421B-9D89-2DB496E60FC7}"/>
              </a:ext>
            </a:extLst>
          </p:cNvPr>
          <p:cNvPicPr>
            <a:picLocks noChangeAspect="1"/>
          </p:cNvPicPr>
          <p:nvPr/>
        </p:nvPicPr>
        <p:blipFill>
          <a:blip r:embed="rId5"/>
          <a:stretch>
            <a:fillRect/>
          </a:stretch>
        </p:blipFill>
        <p:spPr>
          <a:xfrm>
            <a:off x="9248504" y="3696112"/>
            <a:ext cx="2510880" cy="2247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3">
            <a:extLst>
              <a:ext uri="{FF2B5EF4-FFF2-40B4-BE49-F238E27FC236}">
                <a16:creationId xmlns:a16="http://schemas.microsoft.com/office/drawing/2014/main" id="{3FCE724A-4D60-431C-A387-F4ECA7FBCCFF}"/>
              </a:ext>
            </a:extLst>
          </p:cNvPr>
          <p:cNvPicPr>
            <a:picLocks noChangeAspect="1"/>
          </p:cNvPicPr>
          <p:nvPr/>
        </p:nvPicPr>
        <p:blipFill>
          <a:blip r:embed="rId6"/>
          <a:stretch>
            <a:fillRect/>
          </a:stretch>
        </p:blipFill>
        <p:spPr>
          <a:xfrm>
            <a:off x="2026286" y="3526296"/>
            <a:ext cx="2072820" cy="22983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65907" y="584922"/>
            <a:ext cx="8911687" cy="734427"/>
          </a:xfrm>
        </p:spPr>
        <p:txBody>
          <a:bodyPr>
            <a:normAutofit/>
          </a:bodyPr>
          <a:lstStyle/>
          <a:p>
            <a:r>
              <a:rPr lang="en-US" sz="2400" b="1" u="sng" dirty="0">
                <a:solidFill>
                  <a:schemeClr val="accent2">
                    <a:lumMod val="60000"/>
                    <a:lumOff val="40000"/>
                  </a:schemeClr>
                </a:solidFill>
                <a:latin typeface="Adobe Ming Std L" pitchFamily="18" charset="-128"/>
                <a:ea typeface="Adobe Ming Std L" pitchFamily="18" charset="-128"/>
              </a:rPr>
              <a:t>EDX analysis of the marble sample:</a:t>
            </a:r>
          </a:p>
        </p:txBody>
      </p:sp>
      <p:pic>
        <p:nvPicPr>
          <p:cNvPr id="5" name="عنصر نائب للمحتوى 4" descr="genimg"/>
          <p:cNvPicPr>
            <a:picLocks noGrp="1"/>
          </p:cNvPicPr>
          <p:nvPr>
            <p:ph sz="half" idx="1"/>
          </p:nvPr>
        </p:nvPicPr>
        <p:blipFill>
          <a:blip r:embed="rId2"/>
          <a:srcRect/>
          <a:stretch>
            <a:fillRect/>
          </a:stretch>
        </p:blipFill>
        <p:spPr bwMode="auto">
          <a:xfrm>
            <a:off x="2024744" y="1201398"/>
            <a:ext cx="4219302" cy="2730522"/>
          </a:xfrm>
          <a:prstGeom prst="rect">
            <a:avLst/>
          </a:prstGeom>
          <a:solidFill>
            <a:srgbClr val="FFFFFF"/>
          </a:solidFill>
          <a:ln w="9525">
            <a:solidFill>
              <a:srgbClr val="000000"/>
            </a:solidFill>
            <a:miter lim="800000"/>
            <a:headEnd/>
            <a:tailEnd/>
          </a:ln>
        </p:spPr>
      </p:pic>
      <p:pic>
        <p:nvPicPr>
          <p:cNvPr id="6" name="عنصر نائب للمحتوى 5" descr="herhejkltulyeu.PNG"/>
          <p:cNvPicPr>
            <a:picLocks noGrp="1"/>
          </p:cNvPicPr>
          <p:nvPr>
            <p:ph sz="half" idx="2"/>
          </p:nvPr>
        </p:nvPicPr>
        <p:blipFill>
          <a:blip r:embed="rId3"/>
          <a:stretch>
            <a:fillRect/>
          </a:stretch>
        </p:blipFill>
        <p:spPr>
          <a:xfrm>
            <a:off x="1933304" y="4075612"/>
            <a:ext cx="4545873" cy="2560320"/>
          </a:xfrm>
          <a:prstGeom prst="rect">
            <a:avLst/>
          </a:prstGeom>
        </p:spPr>
      </p:pic>
      <p:pic>
        <p:nvPicPr>
          <p:cNvPr id="7" name="صورة 6" descr="Spcgenmaps"/>
          <p:cNvPicPr/>
          <p:nvPr/>
        </p:nvPicPr>
        <p:blipFill>
          <a:blip r:embed="rId4"/>
          <a:srcRect/>
          <a:stretch>
            <a:fillRect/>
          </a:stretch>
        </p:blipFill>
        <p:spPr bwMode="auto">
          <a:xfrm>
            <a:off x="6596743" y="1240970"/>
            <a:ext cx="5081452" cy="4454435"/>
          </a:xfrm>
          <a:prstGeom prst="rect">
            <a:avLst/>
          </a:prstGeom>
          <a:solidFill>
            <a:srgbClr val="FFFFFF"/>
          </a:solidFill>
          <a:ln w="9525">
            <a:solidFill>
              <a:srgbClr val="000000"/>
            </a:solidFill>
            <a:miter lim="800000"/>
            <a:headEnd/>
            <a:tailEnd/>
          </a:ln>
        </p:spPr>
      </p:pic>
      <p:sp>
        <p:nvSpPr>
          <p:cNvPr id="11" name="مربع نص 10"/>
          <p:cNvSpPr txBox="1"/>
          <p:nvPr/>
        </p:nvSpPr>
        <p:spPr>
          <a:xfrm>
            <a:off x="6518364" y="5695406"/>
            <a:ext cx="5212081" cy="984885"/>
          </a:xfrm>
          <a:prstGeom prst="rect">
            <a:avLst/>
          </a:prstGeom>
          <a:noFill/>
        </p:spPr>
        <p:txBody>
          <a:bodyPr wrap="square" rtlCol="0">
            <a:spAutoFit/>
          </a:bodyPr>
          <a:lstStyle/>
          <a:p>
            <a:r>
              <a:rPr lang="en-US" sz="2000" i="1" dirty="0">
                <a:latin typeface="Footlight MT Light" pitchFamily="18" charset="0"/>
                <a:ea typeface="Adobe Ming Std L" pitchFamily="18" charset="-128"/>
                <a:cs typeface="+mj-cs"/>
              </a:rPr>
              <a:t>Chemical composition of marble obtained with EDX.</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05096" y="558795"/>
            <a:ext cx="8911687" cy="773616"/>
          </a:xfrm>
        </p:spPr>
        <p:txBody>
          <a:bodyPr>
            <a:normAutofit/>
          </a:bodyPr>
          <a:lstStyle/>
          <a:p>
            <a:r>
              <a:rPr lang="en-US" sz="2400" b="1" u="sng" dirty="0">
                <a:solidFill>
                  <a:schemeClr val="accent2">
                    <a:lumMod val="60000"/>
                    <a:lumOff val="40000"/>
                  </a:schemeClr>
                </a:solidFill>
                <a:latin typeface="Adobe Ming Std L" pitchFamily="18" charset="-128"/>
                <a:ea typeface="Adobe Ming Std L" pitchFamily="18" charset="-128"/>
              </a:rPr>
              <a:t>EDX analysis of the Kashani sample(1):</a:t>
            </a:r>
          </a:p>
        </p:txBody>
      </p:sp>
      <p:pic>
        <p:nvPicPr>
          <p:cNvPr id="5" name="عنصر نائب للمحتوى 4" descr="genimg"/>
          <p:cNvPicPr>
            <a:picLocks noGrp="1"/>
          </p:cNvPicPr>
          <p:nvPr>
            <p:ph sz="half" idx="1"/>
          </p:nvPr>
        </p:nvPicPr>
        <p:blipFill>
          <a:blip r:embed="rId2"/>
          <a:srcRect/>
          <a:stretch>
            <a:fillRect/>
          </a:stretch>
        </p:blipFill>
        <p:spPr bwMode="auto">
          <a:xfrm>
            <a:off x="1959428" y="1083833"/>
            <a:ext cx="4193178" cy="2691334"/>
          </a:xfrm>
          <a:prstGeom prst="rect">
            <a:avLst/>
          </a:prstGeom>
          <a:solidFill>
            <a:srgbClr val="FFFFFF"/>
          </a:solidFill>
          <a:ln w="9525">
            <a:solidFill>
              <a:srgbClr val="000000"/>
            </a:solidFill>
            <a:miter lim="800000"/>
            <a:headEnd/>
            <a:tailEnd/>
          </a:ln>
        </p:spPr>
      </p:pic>
      <p:pic>
        <p:nvPicPr>
          <p:cNvPr id="6" name="عنصر نائب للمحتوى 5" descr="التقاط.PNG"/>
          <p:cNvPicPr>
            <a:picLocks noGrp="1"/>
          </p:cNvPicPr>
          <p:nvPr>
            <p:ph sz="half" idx="2"/>
          </p:nvPr>
        </p:nvPicPr>
        <p:blipFill>
          <a:blip r:embed="rId3"/>
          <a:stretch>
            <a:fillRect/>
          </a:stretch>
        </p:blipFill>
        <p:spPr>
          <a:xfrm>
            <a:off x="1947868" y="3879667"/>
            <a:ext cx="4230863" cy="2808515"/>
          </a:xfrm>
          <a:prstGeom prst="rect">
            <a:avLst/>
          </a:prstGeom>
        </p:spPr>
      </p:pic>
      <p:pic>
        <p:nvPicPr>
          <p:cNvPr id="7" name="صورة 6" descr="Spcgenmaps"/>
          <p:cNvPicPr/>
          <p:nvPr/>
        </p:nvPicPr>
        <p:blipFill>
          <a:blip r:embed="rId4"/>
          <a:srcRect/>
          <a:stretch>
            <a:fillRect/>
          </a:stretch>
        </p:blipFill>
        <p:spPr bwMode="auto">
          <a:xfrm>
            <a:off x="6426926" y="1092338"/>
            <a:ext cx="5055325" cy="4394062"/>
          </a:xfrm>
          <a:prstGeom prst="rect">
            <a:avLst/>
          </a:prstGeom>
          <a:solidFill>
            <a:srgbClr val="FFFFFF"/>
          </a:solidFill>
          <a:ln w="9525">
            <a:solidFill>
              <a:srgbClr val="000000"/>
            </a:solidFill>
            <a:miter lim="800000"/>
            <a:headEnd/>
            <a:tailEnd/>
          </a:ln>
        </p:spPr>
      </p:pic>
      <p:sp>
        <p:nvSpPr>
          <p:cNvPr id="10" name="مربع نص 9"/>
          <p:cNvSpPr txBox="1"/>
          <p:nvPr/>
        </p:nvSpPr>
        <p:spPr>
          <a:xfrm>
            <a:off x="6374674" y="5669281"/>
            <a:ext cx="5185955" cy="984885"/>
          </a:xfrm>
          <a:prstGeom prst="rect">
            <a:avLst/>
          </a:prstGeom>
          <a:noFill/>
        </p:spPr>
        <p:txBody>
          <a:bodyPr wrap="square" rtlCol="0">
            <a:spAutoFit/>
          </a:bodyPr>
          <a:lstStyle/>
          <a:p>
            <a:r>
              <a:rPr lang="en-US" sz="2000" i="1" dirty="0">
                <a:latin typeface="Footlight MT Light" pitchFamily="18" charset="0"/>
                <a:ea typeface="Adobe Ming Std L" pitchFamily="18" charset="-128"/>
                <a:cs typeface="+mj-cs"/>
              </a:rPr>
              <a:t>Chemical composition of kashani obtained with EDX.</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74467" y="545733"/>
            <a:ext cx="8911687" cy="603799"/>
          </a:xfrm>
        </p:spPr>
        <p:txBody>
          <a:bodyPr>
            <a:normAutofit/>
          </a:bodyPr>
          <a:lstStyle/>
          <a:p>
            <a:r>
              <a:rPr lang="en-US" sz="2400" b="1" u="sng" dirty="0">
                <a:solidFill>
                  <a:schemeClr val="accent2">
                    <a:lumMod val="60000"/>
                    <a:lumOff val="40000"/>
                  </a:schemeClr>
                </a:solidFill>
                <a:latin typeface="Adobe Ming Std L" pitchFamily="18" charset="-128"/>
                <a:ea typeface="Adobe Ming Std L" pitchFamily="18" charset="-128"/>
              </a:rPr>
              <a:t>EDX analysis of the Kashani sample(2):</a:t>
            </a:r>
          </a:p>
        </p:txBody>
      </p:sp>
      <p:pic>
        <p:nvPicPr>
          <p:cNvPr id="5" name="عنصر نائب للمحتوى 4" descr="genimg"/>
          <p:cNvPicPr>
            <a:picLocks noGrp="1"/>
          </p:cNvPicPr>
          <p:nvPr>
            <p:ph sz="half" idx="1"/>
          </p:nvPr>
        </p:nvPicPr>
        <p:blipFill>
          <a:blip r:embed="rId2"/>
          <a:srcRect/>
          <a:stretch>
            <a:fillRect/>
          </a:stretch>
        </p:blipFill>
        <p:spPr bwMode="auto">
          <a:xfrm>
            <a:off x="1828801" y="1149530"/>
            <a:ext cx="4454436" cy="2743201"/>
          </a:xfrm>
          <a:prstGeom prst="rect">
            <a:avLst/>
          </a:prstGeom>
          <a:solidFill>
            <a:srgbClr val="FFFFFF"/>
          </a:solidFill>
          <a:ln w="9525">
            <a:solidFill>
              <a:srgbClr val="000000"/>
            </a:solidFill>
            <a:miter lim="800000"/>
            <a:headEnd/>
            <a:tailEnd/>
          </a:ln>
        </p:spPr>
      </p:pic>
      <p:pic>
        <p:nvPicPr>
          <p:cNvPr id="6" name="صورة 5" descr="goejogjeo.PNG"/>
          <p:cNvPicPr/>
          <p:nvPr/>
        </p:nvPicPr>
        <p:blipFill>
          <a:blip r:embed="rId3"/>
          <a:stretch>
            <a:fillRect/>
          </a:stretch>
        </p:blipFill>
        <p:spPr>
          <a:xfrm>
            <a:off x="1802673" y="3944984"/>
            <a:ext cx="4532811" cy="2756262"/>
          </a:xfrm>
          <a:prstGeom prst="rect">
            <a:avLst/>
          </a:prstGeom>
        </p:spPr>
      </p:pic>
      <p:pic>
        <p:nvPicPr>
          <p:cNvPr id="7" name="عنصر نائب للمحتوى 6" descr="Spcgenmaps"/>
          <p:cNvPicPr>
            <a:picLocks noGrp="1"/>
          </p:cNvPicPr>
          <p:nvPr>
            <p:ph sz="half" idx="2"/>
          </p:nvPr>
        </p:nvPicPr>
        <p:blipFill>
          <a:blip r:embed="rId4"/>
          <a:srcRect/>
          <a:stretch>
            <a:fillRect/>
          </a:stretch>
        </p:blipFill>
        <p:spPr bwMode="auto">
          <a:xfrm>
            <a:off x="6433730" y="1167335"/>
            <a:ext cx="5192213" cy="4436631"/>
          </a:xfrm>
          <a:prstGeom prst="rect">
            <a:avLst/>
          </a:prstGeom>
          <a:solidFill>
            <a:srgbClr val="FFFFFF"/>
          </a:solidFill>
          <a:ln w="9525">
            <a:solidFill>
              <a:srgbClr val="000000"/>
            </a:solidFill>
            <a:miter lim="800000"/>
            <a:headEnd/>
            <a:tailEnd/>
          </a:ln>
        </p:spPr>
      </p:pic>
      <p:sp>
        <p:nvSpPr>
          <p:cNvPr id="8" name="مربع نص 7"/>
          <p:cNvSpPr txBox="1"/>
          <p:nvPr/>
        </p:nvSpPr>
        <p:spPr>
          <a:xfrm>
            <a:off x="6453050" y="5786846"/>
            <a:ext cx="5277395" cy="984885"/>
          </a:xfrm>
          <a:prstGeom prst="rect">
            <a:avLst/>
          </a:prstGeom>
          <a:noFill/>
        </p:spPr>
        <p:txBody>
          <a:bodyPr wrap="square" rtlCol="0">
            <a:spAutoFit/>
          </a:bodyPr>
          <a:lstStyle/>
          <a:p>
            <a:r>
              <a:rPr lang="en-US" sz="2000" i="1" dirty="0">
                <a:latin typeface="Footlight MT Light" pitchFamily="18" charset="0"/>
                <a:ea typeface="Adobe Ming Std L" pitchFamily="18" charset="-128"/>
                <a:cs typeface="+mj-cs"/>
              </a:rPr>
              <a:t>Chemical composition of kashani obtained with EDX.</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28010-920A-4823-93FE-AE264C6D9446}"/>
              </a:ext>
            </a:extLst>
          </p:cNvPr>
          <p:cNvSpPr>
            <a:spLocks noGrp="1"/>
          </p:cNvSpPr>
          <p:nvPr>
            <p:ph type="title"/>
          </p:nvPr>
        </p:nvSpPr>
        <p:spPr>
          <a:xfrm>
            <a:off x="1939782" y="611047"/>
            <a:ext cx="8911687" cy="825867"/>
          </a:xfrm>
        </p:spPr>
        <p:txBody>
          <a:bodyPr>
            <a:normAutofit/>
          </a:bodyPr>
          <a:lstStyle/>
          <a:p>
            <a:r>
              <a:rPr lang="en-US" sz="2800" b="1" u="sng" dirty="0">
                <a:solidFill>
                  <a:schemeClr val="accent2">
                    <a:lumMod val="60000"/>
                    <a:lumOff val="40000"/>
                  </a:schemeClr>
                </a:solidFill>
                <a:latin typeface="Adobe Ming Std L" pitchFamily="18" charset="-128"/>
                <a:ea typeface="Adobe Ming Std L" pitchFamily="18" charset="-128"/>
              </a:rPr>
              <a:t>Conclusion: </a:t>
            </a:r>
            <a:endParaRPr lang="x-none" sz="2800" b="1" u="sng" dirty="0">
              <a:solidFill>
                <a:schemeClr val="accent2">
                  <a:lumMod val="60000"/>
                  <a:lumOff val="40000"/>
                </a:schemeClr>
              </a:solidFill>
              <a:latin typeface="Adobe Ming Std L" pitchFamily="18" charset="-128"/>
              <a:ea typeface="Adobe Ming Std L" pitchFamily="18" charset="-128"/>
            </a:endParaRPr>
          </a:p>
        </p:txBody>
      </p:sp>
      <p:sp>
        <p:nvSpPr>
          <p:cNvPr id="3" name="Content Placeholder 2">
            <a:extLst>
              <a:ext uri="{FF2B5EF4-FFF2-40B4-BE49-F238E27FC236}">
                <a16:creationId xmlns:a16="http://schemas.microsoft.com/office/drawing/2014/main" id="{585FA665-BAA9-44BD-A274-961E57F3FE97}"/>
              </a:ext>
            </a:extLst>
          </p:cNvPr>
          <p:cNvSpPr>
            <a:spLocks noGrp="1"/>
          </p:cNvSpPr>
          <p:nvPr>
            <p:ph idx="1"/>
          </p:nvPr>
        </p:nvSpPr>
        <p:spPr>
          <a:xfrm>
            <a:off x="2589212" y="1540189"/>
            <a:ext cx="8915400" cy="3777622"/>
          </a:xfrm>
        </p:spPr>
        <p:txBody>
          <a:bodyPr>
            <a:normAutofit/>
          </a:bodyPr>
          <a:lstStyle/>
          <a:p>
            <a:pPr algn="just" rtl="0"/>
            <a:r>
              <a:rPr lang="en-US" dirty="0"/>
              <a:t>The anticipated objectives of this project have been to identify the causes and mechanism of degradation in each type of these archeomaterial. Some experiments were conducted on the samples in order to understand the problems and find solutions to them. An electrochemical and chemical experiment (oxidation reduction)were carried on the lead sample, which gave a very good result in removing rust from the sample. Another two chemical experiments were conducted on the Marble samples, and their results were effective. The first experiment was with H2O2 acid and citric acid.</a:t>
            </a:r>
            <a:endParaRPr lang="x-none" dirty="0"/>
          </a:p>
        </p:txBody>
      </p:sp>
    </p:spTree>
    <p:extLst>
      <p:ext uri="{BB962C8B-B14F-4D97-AF65-F5344CB8AC3E}">
        <p14:creationId xmlns:p14="http://schemas.microsoft.com/office/powerpoint/2010/main" val="826046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65907" y="637172"/>
            <a:ext cx="8911687" cy="825867"/>
          </a:xfrm>
        </p:spPr>
        <p:txBody>
          <a:bodyPr>
            <a:normAutofit/>
          </a:bodyPr>
          <a:lstStyle/>
          <a:p>
            <a:pPr rtl="0"/>
            <a:r>
              <a:rPr lang="en-US" sz="2800" b="1" u="sng" dirty="0">
                <a:solidFill>
                  <a:schemeClr val="accent2">
                    <a:lumMod val="60000"/>
                    <a:lumOff val="40000"/>
                  </a:schemeClr>
                </a:solidFill>
                <a:latin typeface="Adobe Ming Std L" pitchFamily="18" charset="-128"/>
                <a:ea typeface="Adobe Ming Std L" pitchFamily="18" charset="-128"/>
              </a:rPr>
              <a:t>Future work:</a:t>
            </a:r>
          </a:p>
        </p:txBody>
      </p:sp>
      <p:sp>
        <p:nvSpPr>
          <p:cNvPr id="3" name="عنصر نائب للمحتوى 2"/>
          <p:cNvSpPr>
            <a:spLocks noGrp="1"/>
          </p:cNvSpPr>
          <p:nvPr>
            <p:ph idx="1"/>
          </p:nvPr>
        </p:nvSpPr>
        <p:spPr>
          <a:xfrm>
            <a:off x="2079759" y="1571896"/>
            <a:ext cx="9572309" cy="3777622"/>
          </a:xfrm>
        </p:spPr>
        <p:txBody>
          <a:bodyPr/>
          <a:lstStyle/>
          <a:p>
            <a:pPr algn="just" rtl="0"/>
            <a:r>
              <a:rPr lang="en-US" dirty="0"/>
              <a:t>After studying the samples and their problems and conducting some practical experiments on them in order to treat them or limit their deterioration and note the good results, we hope that they will be applied in practice in order to preserve these valuable materials and protect them from being lost, and the </a:t>
            </a:r>
            <a:r>
              <a:rPr lang="en-US" b="1" dirty="0"/>
              <a:t>SESAME</a:t>
            </a:r>
            <a:r>
              <a:rPr lang="en-US" dirty="0"/>
              <a:t> facility provides a unique opportunity to advance conservation research on these valuable effects. Each of the three technologies currently available in SESAME:  infrared spectroscopy, X-ray diffraction and near-spectral X-ray absorption, where Al-Aqsa Mosque and Dome of the Rock samples will be provided to this facility by </a:t>
            </a:r>
            <a:r>
              <a:rPr lang="en-US" b="1" dirty="0"/>
              <a:t>Dr. Hamdallah Bearat </a:t>
            </a:r>
            <a:r>
              <a:rPr lang="en-US" dirty="0"/>
              <a:t> in order to understand the mechanisms of its degradation and perhaps suggest Some treatments to protect / restore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محتوى 8" descr="image-1.jpg"/>
          <p:cNvPicPr>
            <a:picLocks noGrp="1" noChangeAspect="1"/>
          </p:cNvPicPr>
          <p:nvPr>
            <p:ph idx="1"/>
          </p:nvPr>
        </p:nvPicPr>
        <p:blipFill>
          <a:blip r:embed="rId2"/>
          <a:srcRect r="3250" b="11619"/>
          <a:stretch>
            <a:fillRect/>
          </a:stretch>
        </p:blipFill>
        <p:spPr>
          <a:xfrm>
            <a:off x="0" y="-2"/>
            <a:ext cx="12192000" cy="6858001"/>
          </a:xfrm>
        </p:spPr>
      </p:pic>
      <p:sp>
        <p:nvSpPr>
          <p:cNvPr id="10" name="Rectangle 5">
            <a:extLst>
              <a:ext uri="{FF2B5EF4-FFF2-40B4-BE49-F238E27FC236}">
                <a16:creationId xmlns:a16="http://schemas.microsoft.com/office/drawing/2014/main" id="{1170AE69-1ACC-4027-84FA-29257B617897}"/>
              </a:ext>
            </a:extLst>
          </p:cNvPr>
          <p:cNvSpPr/>
          <p:nvPr/>
        </p:nvSpPr>
        <p:spPr>
          <a:xfrm>
            <a:off x="0" y="0"/>
            <a:ext cx="5355771"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latin typeface="Andalus" panose="02020603050405020304" pitchFamily="18" charset="-78"/>
              <a:cs typeface="Andalus" panose="02020603050405020304" pitchFamily="18" charset="-78"/>
            </a:endParaRPr>
          </a:p>
          <a:p>
            <a:pPr algn="ctr"/>
            <a:endParaRPr lang="en-US" sz="3600" dirty="0">
              <a:solidFill>
                <a:schemeClr val="bg1"/>
              </a:solidFill>
              <a:latin typeface="Andalus" panose="02020603050405020304" pitchFamily="18" charset="-78"/>
              <a:cs typeface="Andalus" panose="02020603050405020304" pitchFamily="18" charset="-78"/>
            </a:endParaRPr>
          </a:p>
          <a:p>
            <a:pPr algn="ctr"/>
            <a:r>
              <a:rPr lang="en-US" sz="4000" dirty="0">
                <a:solidFill>
                  <a:schemeClr val="bg1"/>
                </a:solidFill>
                <a:latin typeface="Andalus" panose="02020603050405020304" pitchFamily="18" charset="-78"/>
                <a:cs typeface="Andalus" panose="02020603050405020304" pitchFamily="18" charset="-78"/>
              </a:rPr>
              <a:t>Thank you </a:t>
            </a:r>
          </a:p>
          <a:p>
            <a:pPr algn="ctr"/>
            <a:endParaRPr lang="en-US" sz="4000" dirty="0">
              <a:solidFill>
                <a:schemeClr val="bg1"/>
              </a:solidFill>
              <a:latin typeface="Andalus" panose="02020603050405020304" pitchFamily="18" charset="-78"/>
              <a:cs typeface="Andalus" panose="02020603050405020304" pitchFamily="18" charset="-78"/>
            </a:endParaRPr>
          </a:p>
          <a:p>
            <a:pPr algn="ctr"/>
            <a:endParaRPr lang="en-US" sz="4000" dirty="0">
              <a:solidFill>
                <a:schemeClr val="bg1"/>
              </a:solidFill>
              <a:latin typeface="Andalus" panose="02020603050405020304" pitchFamily="18" charset="-78"/>
              <a:cs typeface="Andalus" panose="02020603050405020304"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00676" y="670951"/>
            <a:ext cx="3457998" cy="523220"/>
          </a:xfrm>
          <a:prstGeom prst="rect">
            <a:avLst/>
          </a:prstGeom>
        </p:spPr>
        <p:txBody>
          <a:bodyPr wrap="none">
            <a:spAutoFit/>
          </a:bodyPr>
          <a:lstStyle/>
          <a:p>
            <a:r>
              <a:rPr lang="en-US" sz="2800" b="1" dirty="0">
                <a:solidFill>
                  <a:schemeClr val="accent2">
                    <a:lumMod val="60000"/>
                    <a:lumOff val="40000"/>
                  </a:schemeClr>
                </a:solidFill>
                <a:latin typeface="Adobe Ming Std L" pitchFamily="18" charset="-128"/>
                <a:ea typeface="Adobe Ming Std L" pitchFamily="18" charset="-128"/>
                <a:cs typeface="+mj-cs"/>
              </a:rPr>
              <a:t>Table of contents: </a:t>
            </a:r>
            <a:endParaRPr lang="ar-SA" sz="2800" b="1" dirty="0">
              <a:solidFill>
                <a:schemeClr val="accent2">
                  <a:lumMod val="60000"/>
                  <a:lumOff val="40000"/>
                </a:schemeClr>
              </a:solidFill>
              <a:latin typeface="Adobe Ming Std L" pitchFamily="18" charset="-128"/>
              <a:ea typeface="Adobe Ming Std L" pitchFamily="18" charset="-128"/>
              <a:cs typeface="+mj-cs"/>
            </a:endParaRPr>
          </a:p>
        </p:txBody>
      </p:sp>
      <p:sp>
        <p:nvSpPr>
          <p:cNvPr id="3" name="مستطيل 2"/>
          <p:cNvSpPr/>
          <p:nvPr/>
        </p:nvSpPr>
        <p:spPr>
          <a:xfrm>
            <a:off x="1989909" y="1488553"/>
            <a:ext cx="6096000" cy="2949525"/>
          </a:xfrm>
          <a:prstGeom prst="rect">
            <a:avLst/>
          </a:prstGeom>
        </p:spPr>
        <p:txBody>
          <a:bodyPr>
            <a:spAutoFit/>
          </a:bodyPr>
          <a:lstStyle/>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Abstract</a:t>
            </a:r>
          </a:p>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Introduction</a:t>
            </a:r>
          </a:p>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Description of samples</a:t>
            </a:r>
          </a:p>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Methodology</a:t>
            </a:r>
          </a:p>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Conclusion </a:t>
            </a:r>
          </a:p>
          <a:p>
            <a:pPr marL="342900" indent="-342900">
              <a:spcBef>
                <a:spcPts val="1000"/>
              </a:spcBef>
              <a:buClr>
                <a:schemeClr val="accent1"/>
              </a:buClr>
              <a:buFont typeface="Wingdings 3" charset="2"/>
              <a:buChar char=""/>
            </a:pPr>
            <a:r>
              <a:rPr lang="en-US" sz="2400" dirty="0">
                <a:solidFill>
                  <a:schemeClr val="tx1">
                    <a:lumMod val="75000"/>
                    <a:lumOff val="25000"/>
                  </a:schemeClr>
                </a:solidFill>
                <a:latin typeface="Adobe Ming Std L" pitchFamily="18" charset="-128"/>
                <a:ea typeface="Adobe Ming Std L" pitchFamily="18" charset="-128"/>
              </a:rPr>
              <a:t>Future Work</a:t>
            </a:r>
            <a:endParaRPr lang="x-none" sz="2400" dirty="0">
              <a:solidFill>
                <a:schemeClr val="tx1">
                  <a:lumMod val="75000"/>
                  <a:lumOff val="25000"/>
                </a:schemeClr>
              </a:solidFill>
              <a:latin typeface="Adobe Ming Std L" pitchFamily="18" charset="-128"/>
              <a:ea typeface="Adobe Ming Std L" pitchFamily="18"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96700" y="670950"/>
            <a:ext cx="1874231" cy="523220"/>
          </a:xfrm>
          <a:prstGeom prst="rect">
            <a:avLst/>
          </a:prstGeom>
        </p:spPr>
        <p:txBody>
          <a:bodyPr wrap="none">
            <a:spAutoFit/>
          </a:bodyPr>
          <a:lstStyle/>
          <a:p>
            <a:pPr>
              <a:spcBef>
                <a:spcPct val="0"/>
              </a:spcBef>
            </a:pPr>
            <a:r>
              <a:rPr lang="en-US" sz="2800" b="1" dirty="0">
                <a:solidFill>
                  <a:schemeClr val="accent2">
                    <a:lumMod val="60000"/>
                    <a:lumOff val="40000"/>
                  </a:schemeClr>
                </a:solidFill>
                <a:latin typeface="Adobe Ming Std L" pitchFamily="18" charset="-128"/>
                <a:ea typeface="Adobe Ming Std L" pitchFamily="18" charset="-128"/>
                <a:cs typeface="+mj-cs"/>
              </a:rPr>
              <a:t>Abstract :</a:t>
            </a:r>
            <a:endParaRPr lang="ar-SA" sz="2800" b="1" dirty="0">
              <a:solidFill>
                <a:schemeClr val="accent2">
                  <a:lumMod val="60000"/>
                  <a:lumOff val="40000"/>
                </a:schemeClr>
              </a:solidFill>
              <a:latin typeface="Adobe Ming Std L" pitchFamily="18" charset="-128"/>
              <a:ea typeface="Adobe Ming Std L" pitchFamily="18" charset="-128"/>
              <a:cs typeface="+mj-cs"/>
            </a:endParaRPr>
          </a:p>
        </p:txBody>
      </p:sp>
      <p:sp>
        <p:nvSpPr>
          <p:cNvPr id="3" name="مستطيل 2"/>
          <p:cNvSpPr/>
          <p:nvPr/>
        </p:nvSpPr>
        <p:spPr>
          <a:xfrm>
            <a:off x="2325189" y="1720840"/>
            <a:ext cx="9000307" cy="2862322"/>
          </a:xfrm>
          <a:prstGeom prst="rect">
            <a:avLst/>
          </a:prstGeom>
        </p:spPr>
        <p:txBody>
          <a:bodyPr wrap="square">
            <a:spAutoFit/>
          </a:bodyPr>
          <a:lstStyle/>
          <a:p>
            <a:pPr marL="342900" indent="-342900" algn="just">
              <a:spcBef>
                <a:spcPts val="1000"/>
              </a:spcBef>
              <a:buClr>
                <a:schemeClr val="accent1"/>
              </a:buClr>
              <a:buFont typeface="Wingdings 3" charset="2"/>
              <a:buChar char=""/>
            </a:pPr>
            <a:r>
              <a:rPr lang="en-US" sz="2000" dirty="0">
                <a:solidFill>
                  <a:schemeClr val="tx1">
                    <a:lumMod val="75000"/>
                    <a:lumOff val="25000"/>
                  </a:schemeClr>
                </a:solidFill>
                <a:ea typeface="Adobe Ming Std L" pitchFamily="18" charset="-128"/>
              </a:rPr>
              <a:t>This project contributes to the progressive efforts in restoration and preservation (conservation) of the material Islamic heritage in Al-</a:t>
            </a:r>
            <a:r>
              <a:rPr lang="en-US" sz="2000" dirty="0" err="1">
                <a:solidFill>
                  <a:schemeClr val="tx1">
                    <a:lumMod val="75000"/>
                    <a:lumOff val="25000"/>
                  </a:schemeClr>
                </a:solidFill>
                <a:ea typeface="Adobe Ming Std L" pitchFamily="18" charset="-128"/>
              </a:rPr>
              <a:t>Aqsa</a:t>
            </a:r>
            <a:r>
              <a:rPr lang="en-US" sz="2000" dirty="0">
                <a:solidFill>
                  <a:schemeClr val="tx1">
                    <a:lumMod val="75000"/>
                    <a:lumOff val="25000"/>
                  </a:schemeClr>
                </a:solidFill>
                <a:ea typeface="Adobe Ming Std L" pitchFamily="18" charset="-128"/>
              </a:rPr>
              <a:t> mosque and Dome of The Rock in Jerusalem city. These monuments contains various types of materials (metals &amp; alloys, ceramics, glass, stones, masonry, pigments, wood, and </a:t>
            </a:r>
            <a:r>
              <a:rPr lang="en-US" sz="2000" dirty="0" err="1">
                <a:solidFill>
                  <a:schemeClr val="tx1">
                    <a:lumMod val="75000"/>
                    <a:lumOff val="25000"/>
                  </a:schemeClr>
                </a:solidFill>
                <a:ea typeface="Adobe Ming Std L" pitchFamily="18" charset="-128"/>
              </a:rPr>
              <a:t>cementitious</a:t>
            </a:r>
            <a:r>
              <a:rPr lang="en-US" sz="2000" dirty="0">
                <a:solidFill>
                  <a:schemeClr val="tx1">
                    <a:lumMod val="75000"/>
                    <a:lumOff val="25000"/>
                  </a:schemeClr>
                </a:solidFill>
                <a:ea typeface="Adobe Ming Std L" pitchFamily="18" charset="-128"/>
              </a:rPr>
              <a:t> agents, whether organic or inorganic). Different types of materials behave and perform separately under the same environmental conditions. Some electrochemical and chemical experiments were conducted on the materials.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F768E-9117-4475-A13D-487B172800FE}"/>
              </a:ext>
            </a:extLst>
          </p:cNvPr>
          <p:cNvSpPr>
            <a:spLocks noGrp="1"/>
          </p:cNvSpPr>
          <p:nvPr>
            <p:ph type="title"/>
          </p:nvPr>
        </p:nvSpPr>
        <p:spPr/>
        <p:txBody>
          <a:bodyPr>
            <a:normAutofit/>
          </a:bodyPr>
          <a:lstStyle/>
          <a:p>
            <a:pPr rtl="0"/>
            <a:r>
              <a:rPr lang="en-US" sz="2800" b="1" dirty="0">
                <a:solidFill>
                  <a:schemeClr val="accent2">
                    <a:lumMod val="60000"/>
                    <a:lumOff val="40000"/>
                  </a:schemeClr>
                </a:solidFill>
                <a:latin typeface="Adobe Ming Std L" pitchFamily="18" charset="-128"/>
                <a:ea typeface="Adobe Ming Std L" pitchFamily="18" charset="-128"/>
              </a:rPr>
              <a:t>Introduction:</a:t>
            </a:r>
            <a:r>
              <a:rPr lang="en-US" sz="2800" b="1" u="sng" dirty="0">
                <a:solidFill>
                  <a:schemeClr val="accent2">
                    <a:lumMod val="60000"/>
                    <a:lumOff val="40000"/>
                  </a:schemeClr>
                </a:solidFill>
                <a:latin typeface="Adobe Ming Std L" pitchFamily="18" charset="-128"/>
                <a:ea typeface="Adobe Ming Std L" pitchFamily="18" charset="-128"/>
              </a:rPr>
              <a:t> </a:t>
            </a:r>
            <a:endParaRPr lang="x-none" sz="2800" b="1" u="sng" dirty="0">
              <a:solidFill>
                <a:schemeClr val="accent2">
                  <a:lumMod val="60000"/>
                  <a:lumOff val="40000"/>
                </a:schemeClr>
              </a:solidFill>
              <a:latin typeface="Adobe Ming Std L" pitchFamily="18" charset="-128"/>
              <a:ea typeface="Adobe Ming Std L" pitchFamily="18" charset="-128"/>
            </a:endParaRPr>
          </a:p>
        </p:txBody>
      </p:sp>
      <p:sp>
        <p:nvSpPr>
          <p:cNvPr id="3" name="Content Placeholder 2">
            <a:extLst>
              <a:ext uri="{FF2B5EF4-FFF2-40B4-BE49-F238E27FC236}">
                <a16:creationId xmlns:a16="http://schemas.microsoft.com/office/drawing/2014/main" id="{0D19D156-5C17-4CF7-946A-9869993DCB2B}"/>
              </a:ext>
            </a:extLst>
          </p:cNvPr>
          <p:cNvSpPr>
            <a:spLocks noGrp="1"/>
          </p:cNvSpPr>
          <p:nvPr>
            <p:ph idx="1"/>
          </p:nvPr>
        </p:nvSpPr>
        <p:spPr>
          <a:xfrm>
            <a:off x="2471647" y="1545771"/>
            <a:ext cx="8915400" cy="3777622"/>
          </a:xfrm>
        </p:spPr>
        <p:txBody>
          <a:bodyPr>
            <a:normAutofit/>
          </a:bodyPr>
          <a:lstStyle/>
          <a:p>
            <a:pPr algn="just" rtl="0"/>
            <a:r>
              <a:rPr lang="en-US" sz="2000" dirty="0"/>
              <a:t>Because of the great importance of the city of Jerusalem which holds the Dome of the Rock and Al-Aqsa Mosque. It was our duty to preserve these holy sites furthermore the valuable materials plus culture that we have received over the years.</a:t>
            </a:r>
          </a:p>
          <a:p>
            <a:pPr algn="just" rtl="0"/>
            <a:r>
              <a:rPr lang="en-US" sz="2000" dirty="0"/>
              <a:t>The most common procedure in conservation and restoration of metals is the cleaning process. This process can vary between mechanical, chemical, electrochemical, ultrasonic, plasma and laser cleaning. Chemical treatment includes acids, bases, electrolysis, electrochemical reduction, ultrasonic, and other processes. Mechanical treatment includes cleaning with toothpicks/brushes, soaking before cleaning and other processes. </a:t>
            </a:r>
            <a:endParaRPr lang="x-none" sz="2000" dirty="0"/>
          </a:p>
        </p:txBody>
      </p:sp>
    </p:spTree>
    <p:extLst>
      <p:ext uri="{BB962C8B-B14F-4D97-AF65-F5344CB8AC3E}">
        <p14:creationId xmlns:p14="http://schemas.microsoft.com/office/powerpoint/2010/main" val="1425402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01918" y="697077"/>
            <a:ext cx="4314001" cy="523220"/>
          </a:xfrm>
          <a:prstGeom prst="rect">
            <a:avLst/>
          </a:prstGeom>
        </p:spPr>
        <p:txBody>
          <a:bodyPr wrap="none">
            <a:spAutoFit/>
          </a:bodyPr>
          <a:lstStyle/>
          <a:p>
            <a:pPr>
              <a:spcBef>
                <a:spcPct val="0"/>
              </a:spcBef>
            </a:pPr>
            <a:r>
              <a:rPr lang="en-US" sz="2800" b="1" dirty="0">
                <a:solidFill>
                  <a:schemeClr val="accent2">
                    <a:lumMod val="60000"/>
                    <a:lumOff val="40000"/>
                  </a:schemeClr>
                </a:solidFill>
                <a:latin typeface="Adobe Ming Std L" pitchFamily="18" charset="-128"/>
                <a:ea typeface="Adobe Ming Std L" pitchFamily="18" charset="-128"/>
                <a:cs typeface="+mj-cs"/>
              </a:rPr>
              <a:t>Description of samples:</a:t>
            </a:r>
            <a:endParaRPr lang="ar-SA" sz="2800" b="1" dirty="0">
              <a:solidFill>
                <a:schemeClr val="accent2">
                  <a:lumMod val="60000"/>
                  <a:lumOff val="40000"/>
                </a:schemeClr>
              </a:solidFill>
              <a:latin typeface="Adobe Ming Std L" pitchFamily="18" charset="-128"/>
              <a:ea typeface="Adobe Ming Std L" pitchFamily="18" charset="-128"/>
              <a:cs typeface="+mj-cs"/>
            </a:endParaRPr>
          </a:p>
        </p:txBody>
      </p:sp>
      <p:sp>
        <p:nvSpPr>
          <p:cNvPr id="3" name="مستطيل 2"/>
          <p:cNvSpPr/>
          <p:nvPr/>
        </p:nvSpPr>
        <p:spPr>
          <a:xfrm>
            <a:off x="1624149" y="1410177"/>
            <a:ext cx="10567851" cy="1015663"/>
          </a:xfrm>
          <a:prstGeom prst="rect">
            <a:avLst/>
          </a:prstGeom>
        </p:spPr>
        <p:txBody>
          <a:bodyPr wrap="square">
            <a:spAutoFit/>
          </a:bodyPr>
          <a:lstStyle/>
          <a:p>
            <a:pPr marL="342900" indent="-342900">
              <a:spcBef>
                <a:spcPts val="1000"/>
              </a:spcBef>
              <a:buClr>
                <a:schemeClr val="accent1"/>
              </a:buClr>
              <a:buFont typeface="Wingdings 3" charset="2"/>
              <a:buChar char=""/>
            </a:pPr>
            <a:r>
              <a:rPr lang="en-US" sz="2000" dirty="0">
                <a:solidFill>
                  <a:schemeClr val="tx1">
                    <a:lumMod val="75000"/>
                    <a:lumOff val="25000"/>
                  </a:schemeClr>
                </a:solidFill>
              </a:rPr>
              <a:t>This project started to study the problems facing a group of materials founded in the Dome of the Rock and Al-Aqsa Mosque, which are corrosion, color change, fragmentation and falling from its place. </a:t>
            </a:r>
            <a:endParaRPr lang="x-none" sz="2000" dirty="0">
              <a:solidFill>
                <a:schemeClr val="tx1">
                  <a:lumMod val="75000"/>
                  <a:lumOff val="25000"/>
                </a:schemeClr>
              </a:solidFill>
            </a:endParaRPr>
          </a:p>
        </p:txBody>
      </p:sp>
      <p:pic>
        <p:nvPicPr>
          <p:cNvPr id="4" name="Picture 4">
            <a:extLst>
              <a:ext uri="{FF2B5EF4-FFF2-40B4-BE49-F238E27FC236}">
                <a16:creationId xmlns:a16="http://schemas.microsoft.com/office/drawing/2014/main" id="{7853E3A0-461B-42E0-AA76-C1DF80B2141E}"/>
              </a:ext>
            </a:extLst>
          </p:cNvPr>
          <p:cNvPicPr>
            <a:picLocks noChangeAspect="1"/>
          </p:cNvPicPr>
          <p:nvPr/>
        </p:nvPicPr>
        <p:blipFill rotWithShape="1">
          <a:blip r:embed="rId2"/>
          <a:srcRect l="58628" t="3753" r="1907" b="8455"/>
          <a:stretch/>
        </p:blipFill>
        <p:spPr>
          <a:xfrm>
            <a:off x="1118714" y="2765032"/>
            <a:ext cx="2166425" cy="19694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Rounded Corners 8">
            <a:extLst>
              <a:ext uri="{FF2B5EF4-FFF2-40B4-BE49-F238E27FC236}">
                <a16:creationId xmlns:a16="http://schemas.microsoft.com/office/drawing/2014/main" id="{2008AD10-126A-402E-9D19-85CB2F028A69}"/>
              </a:ext>
            </a:extLst>
          </p:cNvPr>
          <p:cNvSpPr/>
          <p:nvPr/>
        </p:nvSpPr>
        <p:spPr>
          <a:xfrm>
            <a:off x="1135464" y="4980242"/>
            <a:ext cx="2267241" cy="144908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Wood sample with longitudinal fragmentation  and change in color.</a:t>
            </a:r>
            <a:endParaRPr lang="x-none" sz="1600" dirty="0"/>
          </a:p>
        </p:txBody>
      </p:sp>
      <p:pic>
        <p:nvPicPr>
          <p:cNvPr id="6" name="Picture 5">
            <a:extLst>
              <a:ext uri="{FF2B5EF4-FFF2-40B4-BE49-F238E27FC236}">
                <a16:creationId xmlns:a16="http://schemas.microsoft.com/office/drawing/2014/main" id="{6A76E17D-7693-40F3-BABF-D8623B7FED1A}"/>
              </a:ext>
            </a:extLst>
          </p:cNvPr>
          <p:cNvPicPr>
            <a:picLocks noChangeAspect="1"/>
          </p:cNvPicPr>
          <p:nvPr/>
        </p:nvPicPr>
        <p:blipFill rotWithShape="1">
          <a:blip r:embed="rId3"/>
          <a:srcRect l="60535" t="1870" r="1907" b="10337"/>
          <a:stretch/>
        </p:blipFill>
        <p:spPr>
          <a:xfrm>
            <a:off x="4059964" y="2717806"/>
            <a:ext cx="2061739" cy="19694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Rounded Corners 9">
            <a:extLst>
              <a:ext uri="{FF2B5EF4-FFF2-40B4-BE49-F238E27FC236}">
                <a16:creationId xmlns:a16="http://schemas.microsoft.com/office/drawing/2014/main" id="{85163698-4FDA-477F-A1BA-F5C64E3BE8F7}"/>
              </a:ext>
            </a:extLst>
          </p:cNvPr>
          <p:cNvSpPr/>
          <p:nvPr/>
        </p:nvSpPr>
        <p:spPr>
          <a:xfrm>
            <a:off x="4099155" y="5029199"/>
            <a:ext cx="2061739" cy="1358537"/>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Lead sample with corrosion</a:t>
            </a:r>
            <a:r>
              <a:rPr lang="en-US" sz="1600" b="1" dirty="0"/>
              <a:t>.</a:t>
            </a:r>
            <a:endParaRPr lang="x-none" sz="1600" b="1" dirty="0"/>
          </a:p>
        </p:txBody>
      </p:sp>
      <p:pic>
        <p:nvPicPr>
          <p:cNvPr id="8" name="Picture 6">
            <a:extLst>
              <a:ext uri="{FF2B5EF4-FFF2-40B4-BE49-F238E27FC236}">
                <a16:creationId xmlns:a16="http://schemas.microsoft.com/office/drawing/2014/main" id="{5617A965-DB26-47BA-B571-B56D08CCAEA0}"/>
              </a:ext>
            </a:extLst>
          </p:cNvPr>
          <p:cNvPicPr>
            <a:picLocks noChangeAspect="1"/>
          </p:cNvPicPr>
          <p:nvPr/>
        </p:nvPicPr>
        <p:blipFill rotWithShape="1">
          <a:blip r:embed="rId4"/>
          <a:srcRect l="60535" t="1475" r="1907" b="11486"/>
          <a:stretch/>
        </p:blipFill>
        <p:spPr>
          <a:xfrm>
            <a:off x="7129407" y="2797519"/>
            <a:ext cx="2061739" cy="1936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Rounded Corners 10">
            <a:extLst>
              <a:ext uri="{FF2B5EF4-FFF2-40B4-BE49-F238E27FC236}">
                <a16:creationId xmlns:a16="http://schemas.microsoft.com/office/drawing/2014/main" id="{0F6778BC-DF34-492C-9737-BBC7D57F0B69}"/>
              </a:ext>
            </a:extLst>
          </p:cNvPr>
          <p:cNvSpPr/>
          <p:nvPr/>
        </p:nvSpPr>
        <p:spPr>
          <a:xfrm>
            <a:off x="7129314" y="5031210"/>
            <a:ext cx="2166425" cy="127815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Marble sample with unwanted color.</a:t>
            </a:r>
            <a:endParaRPr lang="x-none" sz="1600" dirty="0"/>
          </a:p>
        </p:txBody>
      </p:sp>
      <p:pic>
        <p:nvPicPr>
          <p:cNvPr id="10" name="Picture 7">
            <a:extLst>
              <a:ext uri="{FF2B5EF4-FFF2-40B4-BE49-F238E27FC236}">
                <a16:creationId xmlns:a16="http://schemas.microsoft.com/office/drawing/2014/main" id="{D8DAE859-3AD3-4C2E-B030-4B5AC053294C}"/>
              </a:ext>
            </a:extLst>
          </p:cNvPr>
          <p:cNvPicPr>
            <a:picLocks noChangeAspect="1"/>
          </p:cNvPicPr>
          <p:nvPr/>
        </p:nvPicPr>
        <p:blipFill rotWithShape="1">
          <a:blip r:embed="rId5"/>
          <a:srcRect l="57859" t="1879" r="2676" b="9748"/>
          <a:stretch/>
        </p:blipFill>
        <p:spPr>
          <a:xfrm>
            <a:off x="9715612" y="2756263"/>
            <a:ext cx="2166425" cy="1957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Rounded Corners 11">
            <a:extLst>
              <a:ext uri="{FF2B5EF4-FFF2-40B4-BE49-F238E27FC236}">
                <a16:creationId xmlns:a16="http://schemas.microsoft.com/office/drawing/2014/main" id="{4CC7CDE5-53B6-4E3D-913F-C13C99B5FF67}"/>
              </a:ext>
            </a:extLst>
          </p:cNvPr>
          <p:cNvSpPr/>
          <p:nvPr/>
        </p:nvSpPr>
        <p:spPr>
          <a:xfrm>
            <a:off x="9817142" y="4969924"/>
            <a:ext cx="2166425" cy="1371598"/>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Kashani sample and problem of falling out from its place from the wall.</a:t>
            </a:r>
            <a:endParaRPr lang="x-none"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B8C77-1EF3-43CF-B8D6-E3150B7E6603}"/>
              </a:ext>
            </a:extLst>
          </p:cNvPr>
          <p:cNvSpPr>
            <a:spLocks noGrp="1"/>
          </p:cNvSpPr>
          <p:nvPr>
            <p:ph type="title"/>
          </p:nvPr>
        </p:nvSpPr>
        <p:spPr>
          <a:xfrm>
            <a:off x="1486488" y="1332410"/>
            <a:ext cx="4692244" cy="444137"/>
          </a:xfrm>
        </p:spPr>
        <p:txBody>
          <a:bodyPr>
            <a:normAutofit fontScale="90000"/>
          </a:bodyPr>
          <a:lstStyle/>
          <a:p>
            <a:pPr rtl="0"/>
            <a:br>
              <a:rPr lang="en-US" sz="2700" b="1" u="sng" dirty="0">
                <a:solidFill>
                  <a:schemeClr val="accent2">
                    <a:lumMod val="60000"/>
                    <a:lumOff val="40000"/>
                  </a:schemeClr>
                </a:solidFill>
                <a:latin typeface="Adobe Ming Std L" pitchFamily="18" charset="-128"/>
                <a:ea typeface="Adobe Ming Std L" pitchFamily="18" charset="-128"/>
              </a:rPr>
            </a:br>
            <a:br>
              <a:rPr lang="en-US" sz="2700" b="1" u="sng" dirty="0">
                <a:solidFill>
                  <a:schemeClr val="accent2">
                    <a:lumMod val="60000"/>
                    <a:lumOff val="40000"/>
                  </a:schemeClr>
                </a:solidFill>
                <a:latin typeface="Adobe Ming Std L" pitchFamily="18" charset="-128"/>
                <a:ea typeface="Adobe Ming Std L" pitchFamily="18" charset="-128"/>
              </a:rPr>
            </a:br>
            <a:br>
              <a:rPr lang="en-US" sz="2700" b="1" u="sng" dirty="0">
                <a:solidFill>
                  <a:schemeClr val="accent2">
                    <a:lumMod val="60000"/>
                    <a:lumOff val="40000"/>
                  </a:schemeClr>
                </a:solidFill>
                <a:latin typeface="Adobe Ming Std L" pitchFamily="18" charset="-128"/>
                <a:ea typeface="Adobe Ming Std L" pitchFamily="18" charset="-128"/>
              </a:rPr>
            </a:br>
            <a:r>
              <a:rPr lang="en-US" sz="2700" b="1" u="sng" dirty="0">
                <a:solidFill>
                  <a:schemeClr val="accent2">
                    <a:lumMod val="60000"/>
                    <a:lumOff val="40000"/>
                  </a:schemeClr>
                </a:solidFill>
                <a:latin typeface="Adobe Ming Std L" pitchFamily="18" charset="-128"/>
                <a:ea typeface="Adobe Ming Std L" pitchFamily="18" charset="-128"/>
              </a:rPr>
              <a:t>1.Electrochemical process:</a:t>
            </a:r>
            <a:r>
              <a:rPr lang="en-US" b="1" u="sng" dirty="0">
                <a:solidFill>
                  <a:schemeClr val="accent2">
                    <a:lumMod val="60000"/>
                    <a:lumOff val="40000"/>
                  </a:schemeClr>
                </a:solidFill>
                <a:latin typeface="Adobe Ming Std L" pitchFamily="18" charset="-128"/>
                <a:ea typeface="Adobe Ming Std L" pitchFamily="18" charset="-128"/>
              </a:rPr>
              <a:t> </a:t>
            </a:r>
            <a:endParaRPr lang="x-none" b="1" u="sng" dirty="0">
              <a:solidFill>
                <a:schemeClr val="accent2">
                  <a:lumMod val="60000"/>
                  <a:lumOff val="40000"/>
                </a:schemeClr>
              </a:solidFill>
              <a:latin typeface="Adobe Ming Std L" pitchFamily="18" charset="-128"/>
              <a:ea typeface="Adobe Ming Std L" pitchFamily="18" charset="-128"/>
            </a:endParaRPr>
          </a:p>
        </p:txBody>
      </p:sp>
      <p:pic>
        <p:nvPicPr>
          <p:cNvPr id="5" name="Content Placeholder 4">
            <a:extLst>
              <a:ext uri="{FF2B5EF4-FFF2-40B4-BE49-F238E27FC236}">
                <a16:creationId xmlns:a16="http://schemas.microsoft.com/office/drawing/2014/main" id="{E3847970-5CF7-4683-825F-350E067A7B8F}"/>
              </a:ext>
            </a:extLst>
          </p:cNvPr>
          <p:cNvPicPr>
            <a:picLocks noGrp="1" noChangeAspect="1"/>
          </p:cNvPicPr>
          <p:nvPr>
            <p:ph idx="1"/>
          </p:nvPr>
        </p:nvPicPr>
        <p:blipFill>
          <a:blip r:embed="rId2"/>
          <a:stretch>
            <a:fillRect/>
          </a:stretch>
        </p:blipFill>
        <p:spPr>
          <a:xfrm>
            <a:off x="9558997" y="246745"/>
            <a:ext cx="2436887" cy="29829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 Placeholder 3">
            <a:extLst>
              <a:ext uri="{FF2B5EF4-FFF2-40B4-BE49-F238E27FC236}">
                <a16:creationId xmlns:a16="http://schemas.microsoft.com/office/drawing/2014/main" id="{528FE61A-FF65-494C-B114-54461D5C8814}"/>
              </a:ext>
            </a:extLst>
          </p:cNvPr>
          <p:cNvSpPr>
            <a:spLocks noGrp="1"/>
          </p:cNvSpPr>
          <p:nvPr>
            <p:ph type="body" sz="half" idx="2"/>
          </p:nvPr>
        </p:nvSpPr>
        <p:spPr>
          <a:xfrm>
            <a:off x="1691473" y="1977433"/>
            <a:ext cx="4291315" cy="4880567"/>
          </a:xfrm>
        </p:spPr>
        <p:txBody>
          <a:bodyPr>
            <a:normAutofit fontScale="55000" lnSpcReduction="20000"/>
          </a:bodyPr>
          <a:lstStyle/>
          <a:p>
            <a:pPr algn="just" rtl="0"/>
            <a:r>
              <a:rPr lang="en-US" sz="2900" dirty="0"/>
              <a:t>A small electrolytic cell was created. Power source 12V and 1.5 A. Electrolyte were used: aqueous solution (sodium carbonate) Anode: a piece of carbon. Cathode: lead sample.</a:t>
            </a:r>
          </a:p>
          <a:p>
            <a:pPr marL="285750" indent="-285750" algn="just" rtl="0">
              <a:buFont typeface="Wingdings" panose="05000000000000000000" pitchFamily="2" charset="2"/>
              <a:buChar char="Ø"/>
            </a:pPr>
            <a:r>
              <a:rPr lang="en-US" sz="2900" dirty="0"/>
              <a:t>1- An aqueous solution (dissolved sodium carbonate in deionized water) was placed in a beaker.</a:t>
            </a:r>
          </a:p>
          <a:p>
            <a:pPr marL="285750" indent="-285750" algn="just" rtl="0">
              <a:buFont typeface="Wingdings" panose="05000000000000000000" pitchFamily="2" charset="2"/>
              <a:buChar char="Ø"/>
            </a:pPr>
            <a:r>
              <a:rPr lang="en-US" sz="2900" dirty="0"/>
              <a:t>2- The carbon electrode is attached to a negative terminal clamp that acts as an anode, the lead sample connected to the positive terminal as a cathode.</a:t>
            </a:r>
          </a:p>
          <a:p>
            <a:pPr marL="285750" indent="-285750" algn="just" rtl="0">
              <a:buFont typeface="Wingdings" panose="05000000000000000000" pitchFamily="2" charset="2"/>
              <a:buChar char="Ø"/>
            </a:pPr>
            <a:r>
              <a:rPr lang="en-US" sz="2900" dirty="0"/>
              <a:t>3- The plug is inserted into the socket (power source)</a:t>
            </a:r>
          </a:p>
          <a:p>
            <a:pPr marL="285750" indent="-285750" algn="just" rtl="0">
              <a:buFont typeface="Wingdings" panose="05000000000000000000" pitchFamily="2" charset="2"/>
              <a:buChar char="Ø"/>
            </a:pPr>
            <a:r>
              <a:rPr lang="en-US" sz="2900" dirty="0"/>
              <a:t>4- The electrolytic cell was left  10 minutes to complete the reaction.</a:t>
            </a:r>
          </a:p>
          <a:p>
            <a:pPr marL="285750" indent="-285750" algn="just" rtl="0">
              <a:buFont typeface="Wingdings" panose="05000000000000000000" pitchFamily="2" charset="2"/>
              <a:buChar char="Ø"/>
            </a:pPr>
            <a:r>
              <a:rPr lang="en-US" sz="2900" dirty="0"/>
              <a:t>5- The lead sample was separated from the clip and washed with water and cleaned using a toothpick.</a:t>
            </a:r>
          </a:p>
          <a:p>
            <a:pPr algn="l" rtl="0"/>
            <a:endParaRPr lang="en-US" dirty="0"/>
          </a:p>
          <a:p>
            <a:pPr algn="l" rtl="0"/>
            <a:endParaRPr lang="x-none" dirty="0"/>
          </a:p>
        </p:txBody>
      </p:sp>
      <p:pic>
        <p:nvPicPr>
          <p:cNvPr id="6" name="Picture 5">
            <a:extLst>
              <a:ext uri="{FF2B5EF4-FFF2-40B4-BE49-F238E27FC236}">
                <a16:creationId xmlns:a16="http://schemas.microsoft.com/office/drawing/2014/main" id="{868F6C2A-7DB3-4643-AC3D-62303A77237A}"/>
              </a:ext>
            </a:extLst>
          </p:cNvPr>
          <p:cNvPicPr>
            <a:picLocks noChangeAspect="1"/>
          </p:cNvPicPr>
          <p:nvPr/>
        </p:nvPicPr>
        <p:blipFill>
          <a:blip r:embed="rId3"/>
          <a:stretch>
            <a:fillRect/>
          </a:stretch>
        </p:blipFill>
        <p:spPr>
          <a:xfrm>
            <a:off x="9601200" y="3536902"/>
            <a:ext cx="2319991" cy="30808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39E19220-0224-45FB-BFC9-4D7609C89888}"/>
              </a:ext>
            </a:extLst>
          </p:cNvPr>
          <p:cNvPicPr>
            <a:picLocks noChangeAspect="1"/>
          </p:cNvPicPr>
          <p:nvPr/>
        </p:nvPicPr>
        <p:blipFill rotWithShape="1">
          <a:blip r:embed="rId4"/>
          <a:srcRect l="6023" t="3458" r="2617" b="3088"/>
          <a:stretch/>
        </p:blipFill>
        <p:spPr>
          <a:xfrm>
            <a:off x="6193803" y="2021661"/>
            <a:ext cx="3179299" cy="2982912"/>
          </a:xfrm>
          <a:prstGeom prst="rect">
            <a:avLst/>
          </a:prstGeom>
        </p:spPr>
      </p:pic>
      <p:sp>
        <p:nvSpPr>
          <p:cNvPr id="9" name="مستطيل 8"/>
          <p:cNvSpPr/>
          <p:nvPr/>
        </p:nvSpPr>
        <p:spPr>
          <a:xfrm>
            <a:off x="1534886" y="809190"/>
            <a:ext cx="5473337" cy="523220"/>
          </a:xfrm>
          <a:prstGeom prst="rect">
            <a:avLst/>
          </a:prstGeom>
        </p:spPr>
        <p:txBody>
          <a:bodyPr wrap="square">
            <a:spAutoFit/>
          </a:bodyPr>
          <a:lstStyle/>
          <a:p>
            <a:r>
              <a:rPr lang="en-US" sz="2800" b="1" dirty="0">
                <a:latin typeface="Adobe Ming Std L" pitchFamily="18" charset="-128"/>
                <a:ea typeface="Adobe Ming Std L" pitchFamily="18" charset="-128"/>
              </a:rPr>
              <a:t>Lead sample treatments :</a:t>
            </a:r>
            <a:endParaRPr lang="en-US" sz="2800" dirty="0"/>
          </a:p>
        </p:txBody>
      </p:sp>
      <p:sp>
        <p:nvSpPr>
          <p:cNvPr id="10" name="مستطيل 9"/>
          <p:cNvSpPr/>
          <p:nvPr/>
        </p:nvSpPr>
        <p:spPr>
          <a:xfrm>
            <a:off x="3364027" y="119939"/>
            <a:ext cx="3317964" cy="523220"/>
          </a:xfrm>
          <a:prstGeom prst="rect">
            <a:avLst/>
          </a:prstGeom>
        </p:spPr>
        <p:txBody>
          <a:bodyPr wrap="square">
            <a:spAutoFit/>
          </a:bodyPr>
          <a:lstStyle/>
          <a:p>
            <a:r>
              <a:rPr lang="en-US" sz="2800" b="1" dirty="0">
                <a:solidFill>
                  <a:schemeClr val="accent2">
                    <a:lumMod val="60000"/>
                    <a:lumOff val="40000"/>
                  </a:schemeClr>
                </a:solidFill>
                <a:ea typeface="Adobe Ming Std L" pitchFamily="18" charset="-128"/>
              </a:rPr>
              <a:t>Methodology</a:t>
            </a:r>
            <a:endParaRPr lang="en-US" sz="2800" dirty="0"/>
          </a:p>
        </p:txBody>
      </p:sp>
    </p:spTree>
    <p:extLst>
      <p:ext uri="{BB962C8B-B14F-4D97-AF65-F5344CB8AC3E}">
        <p14:creationId xmlns:p14="http://schemas.microsoft.com/office/powerpoint/2010/main" val="3293559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5CFEB-EDF6-4485-BCFA-F5EBB58C4D34}"/>
              </a:ext>
            </a:extLst>
          </p:cNvPr>
          <p:cNvSpPr>
            <a:spLocks noGrp="1"/>
          </p:cNvSpPr>
          <p:nvPr>
            <p:ph type="title"/>
          </p:nvPr>
        </p:nvSpPr>
        <p:spPr>
          <a:xfrm>
            <a:off x="1760945" y="770706"/>
            <a:ext cx="4443912" cy="389311"/>
          </a:xfrm>
        </p:spPr>
        <p:txBody>
          <a:bodyPr>
            <a:normAutofit fontScale="90000"/>
          </a:bodyPr>
          <a:lstStyle/>
          <a:p>
            <a:r>
              <a:rPr lang="en-US" sz="2700" b="1" u="sng" dirty="0">
                <a:solidFill>
                  <a:schemeClr val="accent2">
                    <a:lumMod val="60000"/>
                    <a:lumOff val="40000"/>
                  </a:schemeClr>
                </a:solidFill>
                <a:latin typeface="Adobe Ming Std L" pitchFamily="18" charset="-128"/>
                <a:ea typeface="Adobe Ming Std L" pitchFamily="18" charset="-128"/>
              </a:rPr>
              <a:t>Electrochemical process:</a:t>
            </a:r>
            <a:r>
              <a:rPr lang="en-US" b="1" u="sng" dirty="0">
                <a:solidFill>
                  <a:srgbClr val="FFC000"/>
                </a:solidFill>
              </a:rPr>
              <a:t> </a:t>
            </a:r>
            <a:endParaRPr lang="x-none" b="1" u="sng" dirty="0">
              <a:solidFill>
                <a:srgbClr val="FFC000"/>
              </a:solidFill>
            </a:endParaRPr>
          </a:p>
        </p:txBody>
      </p:sp>
      <p:pic>
        <p:nvPicPr>
          <p:cNvPr id="5" name="Content Placeholder 4">
            <a:extLst>
              <a:ext uri="{FF2B5EF4-FFF2-40B4-BE49-F238E27FC236}">
                <a16:creationId xmlns:a16="http://schemas.microsoft.com/office/drawing/2014/main" id="{51DC053C-5BAB-4CC4-A844-C56D994BDE24}"/>
              </a:ext>
            </a:extLst>
          </p:cNvPr>
          <p:cNvPicPr>
            <a:picLocks noGrp="1" noChangeAspect="1"/>
          </p:cNvPicPr>
          <p:nvPr>
            <p:ph idx="1"/>
          </p:nvPr>
        </p:nvPicPr>
        <p:blipFill>
          <a:blip r:embed="rId2"/>
          <a:stretch>
            <a:fillRect/>
          </a:stretch>
        </p:blipFill>
        <p:spPr>
          <a:xfrm>
            <a:off x="6165669" y="444139"/>
            <a:ext cx="1841862" cy="15535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 Placeholder 3">
            <a:extLst>
              <a:ext uri="{FF2B5EF4-FFF2-40B4-BE49-F238E27FC236}">
                <a16:creationId xmlns:a16="http://schemas.microsoft.com/office/drawing/2014/main" id="{29331DB4-51BB-4E20-843C-1A68CEB68105}"/>
              </a:ext>
            </a:extLst>
          </p:cNvPr>
          <p:cNvSpPr>
            <a:spLocks noGrp="1"/>
          </p:cNvSpPr>
          <p:nvPr>
            <p:ph type="body" sz="half" idx="2"/>
          </p:nvPr>
        </p:nvSpPr>
        <p:spPr>
          <a:xfrm>
            <a:off x="1787072" y="1551905"/>
            <a:ext cx="3921397" cy="4262436"/>
          </a:xfrm>
        </p:spPr>
        <p:txBody>
          <a:bodyPr>
            <a:normAutofit/>
          </a:bodyPr>
          <a:lstStyle/>
          <a:p>
            <a:pPr algn="just" rtl="0"/>
            <a:r>
              <a:rPr lang="en-US" sz="1600" dirty="0"/>
              <a:t>This method was effective and quick in cleaning the lead piece of corrosion as the pictures show. However, there is difficulty in applying them to the lead plates that cover the dome.</a:t>
            </a:r>
            <a:endParaRPr lang="x-none" sz="1600" dirty="0"/>
          </a:p>
        </p:txBody>
      </p:sp>
      <p:pic>
        <p:nvPicPr>
          <p:cNvPr id="6" name="Picture 5">
            <a:extLst>
              <a:ext uri="{FF2B5EF4-FFF2-40B4-BE49-F238E27FC236}">
                <a16:creationId xmlns:a16="http://schemas.microsoft.com/office/drawing/2014/main" id="{4C7E6FC6-747B-425B-A79A-603347C9A53E}"/>
              </a:ext>
            </a:extLst>
          </p:cNvPr>
          <p:cNvPicPr>
            <a:picLocks noChangeAspect="1"/>
          </p:cNvPicPr>
          <p:nvPr/>
        </p:nvPicPr>
        <p:blipFill rotWithShape="1">
          <a:blip r:embed="rId3"/>
          <a:srcRect l="9335" r="7616" b="30197"/>
          <a:stretch/>
        </p:blipFill>
        <p:spPr>
          <a:xfrm>
            <a:off x="8145469" y="2062579"/>
            <a:ext cx="1941342" cy="16259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AF81FD64-D01B-43D3-8AD6-72501163F836}"/>
              </a:ext>
            </a:extLst>
          </p:cNvPr>
          <p:cNvPicPr>
            <a:picLocks noChangeAspect="1"/>
          </p:cNvPicPr>
          <p:nvPr/>
        </p:nvPicPr>
        <p:blipFill>
          <a:blip r:embed="rId4"/>
          <a:stretch>
            <a:fillRect/>
          </a:stretch>
        </p:blipFill>
        <p:spPr>
          <a:xfrm>
            <a:off x="10199158" y="3812731"/>
            <a:ext cx="1769578" cy="17253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Rounded Corners 8">
            <a:extLst>
              <a:ext uri="{FF2B5EF4-FFF2-40B4-BE49-F238E27FC236}">
                <a16:creationId xmlns:a16="http://schemas.microsoft.com/office/drawing/2014/main" id="{B51F29F9-82E8-444A-9B42-A9E6A2F16A36}"/>
              </a:ext>
            </a:extLst>
          </p:cNvPr>
          <p:cNvSpPr/>
          <p:nvPr/>
        </p:nvSpPr>
        <p:spPr>
          <a:xfrm>
            <a:off x="6556548" y="2210637"/>
            <a:ext cx="1333418" cy="984739"/>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Before treatment</a:t>
            </a:r>
            <a:r>
              <a:rPr lang="en-US" sz="1400" b="1" dirty="0"/>
              <a:t>.</a:t>
            </a:r>
            <a:endParaRPr lang="x-none" sz="1400" b="1" dirty="0"/>
          </a:p>
        </p:txBody>
      </p:sp>
      <p:sp>
        <p:nvSpPr>
          <p:cNvPr id="10" name="Rectangle: Rounded Corners 9">
            <a:extLst>
              <a:ext uri="{FF2B5EF4-FFF2-40B4-BE49-F238E27FC236}">
                <a16:creationId xmlns:a16="http://schemas.microsoft.com/office/drawing/2014/main" id="{7EFB25C3-71CE-4B6A-9FF2-D12A347AB6E7}"/>
              </a:ext>
            </a:extLst>
          </p:cNvPr>
          <p:cNvSpPr/>
          <p:nvPr/>
        </p:nvSpPr>
        <p:spPr>
          <a:xfrm>
            <a:off x="8510954" y="3891108"/>
            <a:ext cx="1448972" cy="1102923"/>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After treatment.</a:t>
            </a:r>
            <a:endParaRPr lang="x-none" sz="1600" dirty="0"/>
          </a:p>
        </p:txBody>
      </p:sp>
      <p:sp>
        <p:nvSpPr>
          <p:cNvPr id="11" name="Rectangle: Rounded Corners 10">
            <a:extLst>
              <a:ext uri="{FF2B5EF4-FFF2-40B4-BE49-F238E27FC236}">
                <a16:creationId xmlns:a16="http://schemas.microsoft.com/office/drawing/2014/main" id="{1F3866DB-B3EC-40C6-8233-AAD6D65D367B}"/>
              </a:ext>
            </a:extLst>
          </p:cNvPr>
          <p:cNvSpPr/>
          <p:nvPr/>
        </p:nvSpPr>
        <p:spPr>
          <a:xfrm>
            <a:off x="9683931" y="5747658"/>
            <a:ext cx="2508069" cy="111034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The sample under microscope after </a:t>
            </a:r>
          </a:p>
          <a:p>
            <a:pPr algn="ctr"/>
            <a:r>
              <a:rPr lang="en-US" sz="1600" dirty="0"/>
              <a:t>treatment.</a:t>
            </a:r>
            <a:endParaRPr lang="x-none" sz="1600" dirty="0"/>
          </a:p>
        </p:txBody>
      </p:sp>
    </p:spTree>
    <p:extLst>
      <p:ext uri="{BB962C8B-B14F-4D97-AF65-F5344CB8AC3E}">
        <p14:creationId xmlns:p14="http://schemas.microsoft.com/office/powerpoint/2010/main" val="3589459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D8EBA-05BA-4AD0-AF79-4A75D71158CA}"/>
              </a:ext>
            </a:extLst>
          </p:cNvPr>
          <p:cNvSpPr>
            <a:spLocks noGrp="1"/>
          </p:cNvSpPr>
          <p:nvPr>
            <p:ph type="title"/>
          </p:nvPr>
        </p:nvSpPr>
        <p:spPr>
          <a:xfrm>
            <a:off x="7784874" y="561703"/>
            <a:ext cx="3645126" cy="671150"/>
          </a:xfrm>
        </p:spPr>
        <p:txBody>
          <a:bodyPr>
            <a:normAutofit fontScale="90000"/>
          </a:bodyPr>
          <a:lstStyle/>
          <a:p>
            <a:pPr algn="l"/>
            <a:r>
              <a:rPr lang="ar-SA" sz="2400" b="1" u="sng" dirty="0">
                <a:solidFill>
                  <a:schemeClr val="accent2">
                    <a:lumMod val="60000"/>
                    <a:lumOff val="40000"/>
                  </a:schemeClr>
                </a:solidFill>
                <a:latin typeface="Adobe Ming Std L" pitchFamily="18" charset="-128"/>
                <a:ea typeface="Adobe Ming Std L" pitchFamily="18" charset="-128"/>
              </a:rPr>
              <a:t>  :</a:t>
            </a:r>
            <a:r>
              <a:rPr lang="en-US" sz="2400" b="1" u="sng" dirty="0">
                <a:solidFill>
                  <a:schemeClr val="accent2">
                    <a:lumMod val="60000"/>
                    <a:lumOff val="40000"/>
                  </a:schemeClr>
                </a:solidFill>
                <a:latin typeface="Adobe Ming Std L" pitchFamily="18" charset="-128"/>
                <a:ea typeface="Adobe Ming Std L" pitchFamily="18" charset="-128"/>
              </a:rPr>
              <a:t>2.Oxidation reduction</a:t>
            </a:r>
            <a:endParaRPr lang="x-none" sz="2400" b="1" u="sng" dirty="0">
              <a:solidFill>
                <a:schemeClr val="accent2">
                  <a:lumMod val="60000"/>
                  <a:lumOff val="40000"/>
                </a:schemeClr>
              </a:solidFill>
              <a:latin typeface="Adobe Ming Std L" pitchFamily="18" charset="-128"/>
              <a:ea typeface="Adobe Ming Std L" pitchFamily="18" charset="-128"/>
            </a:endParaRPr>
          </a:p>
        </p:txBody>
      </p:sp>
      <p:pic>
        <p:nvPicPr>
          <p:cNvPr id="5" name="Content Placeholder 4">
            <a:extLst>
              <a:ext uri="{FF2B5EF4-FFF2-40B4-BE49-F238E27FC236}">
                <a16:creationId xmlns:a16="http://schemas.microsoft.com/office/drawing/2014/main" id="{69D4E06B-D63E-4CA1-8D9E-BEC0C079D179}"/>
              </a:ext>
            </a:extLst>
          </p:cNvPr>
          <p:cNvPicPr>
            <a:picLocks noGrp="1" noChangeAspect="1"/>
          </p:cNvPicPr>
          <p:nvPr>
            <p:ph idx="1"/>
          </p:nvPr>
        </p:nvPicPr>
        <p:blipFill>
          <a:blip r:embed="rId2"/>
          <a:stretch>
            <a:fillRect/>
          </a:stretch>
        </p:blipFill>
        <p:spPr>
          <a:xfrm>
            <a:off x="4796720" y="169817"/>
            <a:ext cx="2170364" cy="18157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 Placeholder 3">
            <a:extLst>
              <a:ext uri="{FF2B5EF4-FFF2-40B4-BE49-F238E27FC236}">
                <a16:creationId xmlns:a16="http://schemas.microsoft.com/office/drawing/2014/main" id="{ACA3FD10-9F09-49E0-B04F-151EEDBC6228}"/>
              </a:ext>
            </a:extLst>
          </p:cNvPr>
          <p:cNvSpPr>
            <a:spLocks noGrp="1"/>
          </p:cNvSpPr>
          <p:nvPr>
            <p:ph type="body" sz="half" idx="2"/>
          </p:nvPr>
        </p:nvSpPr>
        <p:spPr>
          <a:xfrm>
            <a:off x="7707814" y="1366321"/>
            <a:ext cx="3505199" cy="5073667"/>
          </a:xfrm>
        </p:spPr>
        <p:txBody>
          <a:bodyPr/>
          <a:lstStyle/>
          <a:p>
            <a:pPr algn="just" rtl="0"/>
            <a:r>
              <a:rPr lang="en-US" sz="1600" dirty="0"/>
              <a:t>A chemical reaction in which the oxidation numbers (oxidation states) of the atoms changed.</a:t>
            </a:r>
          </a:p>
          <a:p>
            <a:pPr marL="285750" indent="-285750" algn="just" rtl="0">
              <a:buFont typeface="Wingdings" panose="05000000000000000000" pitchFamily="2" charset="2"/>
              <a:buChar char="Ø"/>
            </a:pPr>
            <a:r>
              <a:rPr lang="en-US" sz="1600" dirty="0"/>
              <a:t>1.	Sodium carbonate was placed in an aluminum plate</a:t>
            </a:r>
          </a:p>
          <a:p>
            <a:pPr marL="285750" indent="-285750" algn="just" rtl="0">
              <a:buFont typeface="Wingdings" panose="05000000000000000000" pitchFamily="2" charset="2"/>
              <a:buChar char="Ø"/>
            </a:pPr>
            <a:r>
              <a:rPr lang="en-US" sz="1600" dirty="0"/>
              <a:t>2.	a small amount of hot water was sprayed (hot water was used to speed up the reaction)</a:t>
            </a:r>
          </a:p>
          <a:p>
            <a:pPr marL="285750" indent="-285750" algn="just" rtl="0">
              <a:buFont typeface="Wingdings" panose="05000000000000000000" pitchFamily="2" charset="2"/>
              <a:buChar char="Ø"/>
            </a:pPr>
            <a:r>
              <a:rPr lang="en-US" sz="1600" dirty="0"/>
              <a:t>3.	The lead sample was placed in the plate for approximately one hour.</a:t>
            </a:r>
          </a:p>
          <a:p>
            <a:pPr marL="285750" indent="-285750" algn="just" rtl="0">
              <a:buFont typeface="Wingdings" panose="05000000000000000000" pitchFamily="2" charset="2"/>
              <a:buChar char="Ø"/>
            </a:pPr>
            <a:r>
              <a:rPr lang="en-US" sz="1600" dirty="0"/>
              <a:t>4.	The sample was thoroughly washed with water and cleaned by toothbrush.</a:t>
            </a:r>
          </a:p>
          <a:p>
            <a:pPr algn="l" rtl="0"/>
            <a:endParaRPr lang="x-none" dirty="0"/>
          </a:p>
        </p:txBody>
      </p:sp>
      <p:pic>
        <p:nvPicPr>
          <p:cNvPr id="6" name="Picture 5">
            <a:extLst>
              <a:ext uri="{FF2B5EF4-FFF2-40B4-BE49-F238E27FC236}">
                <a16:creationId xmlns:a16="http://schemas.microsoft.com/office/drawing/2014/main" id="{A1FF9411-4452-458D-85D5-EC5EABADE9E7}"/>
              </a:ext>
            </a:extLst>
          </p:cNvPr>
          <p:cNvPicPr>
            <a:picLocks noChangeAspect="1"/>
          </p:cNvPicPr>
          <p:nvPr/>
        </p:nvPicPr>
        <p:blipFill>
          <a:blip r:embed="rId3"/>
          <a:stretch>
            <a:fillRect/>
          </a:stretch>
        </p:blipFill>
        <p:spPr>
          <a:xfrm>
            <a:off x="2576039" y="1920239"/>
            <a:ext cx="2078916" cy="19343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AE53FF1D-5036-467F-AFCA-A8DDDE977255}"/>
              </a:ext>
            </a:extLst>
          </p:cNvPr>
          <p:cNvPicPr>
            <a:picLocks noChangeAspect="1"/>
          </p:cNvPicPr>
          <p:nvPr/>
        </p:nvPicPr>
        <p:blipFill>
          <a:blip r:embed="rId4"/>
          <a:stretch>
            <a:fillRect/>
          </a:stretch>
        </p:blipFill>
        <p:spPr>
          <a:xfrm>
            <a:off x="277941" y="3775166"/>
            <a:ext cx="2138688" cy="17854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Rounded Corners 8">
            <a:extLst>
              <a:ext uri="{FF2B5EF4-FFF2-40B4-BE49-F238E27FC236}">
                <a16:creationId xmlns:a16="http://schemas.microsoft.com/office/drawing/2014/main" id="{B51F29F9-82E8-444A-9B42-A9E6A2F16A36}"/>
              </a:ext>
            </a:extLst>
          </p:cNvPr>
          <p:cNvSpPr/>
          <p:nvPr/>
        </p:nvSpPr>
        <p:spPr>
          <a:xfrm>
            <a:off x="4911634" y="2093070"/>
            <a:ext cx="1959429" cy="984739"/>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Sodium carbonate in the plate</a:t>
            </a:r>
            <a:endParaRPr lang="ar-SA" sz="1600" dirty="0"/>
          </a:p>
        </p:txBody>
      </p:sp>
      <p:sp>
        <p:nvSpPr>
          <p:cNvPr id="10" name="Rectangle: Rounded Corners 8">
            <a:extLst>
              <a:ext uri="{FF2B5EF4-FFF2-40B4-BE49-F238E27FC236}">
                <a16:creationId xmlns:a16="http://schemas.microsoft.com/office/drawing/2014/main" id="{B51F29F9-82E8-444A-9B42-A9E6A2F16A36}"/>
              </a:ext>
            </a:extLst>
          </p:cNvPr>
          <p:cNvSpPr/>
          <p:nvPr/>
        </p:nvSpPr>
        <p:spPr>
          <a:xfrm>
            <a:off x="287383" y="5695406"/>
            <a:ext cx="2129246" cy="862149"/>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Clean the sample with the brush.</a:t>
            </a:r>
            <a:endParaRPr lang="ar-SA" sz="1600" dirty="0"/>
          </a:p>
        </p:txBody>
      </p:sp>
      <p:sp>
        <p:nvSpPr>
          <p:cNvPr id="11" name="Rectangle: Rounded Corners 8">
            <a:extLst>
              <a:ext uri="{FF2B5EF4-FFF2-40B4-BE49-F238E27FC236}">
                <a16:creationId xmlns:a16="http://schemas.microsoft.com/office/drawing/2014/main" id="{B51F29F9-82E8-444A-9B42-A9E6A2F16A36}"/>
              </a:ext>
            </a:extLst>
          </p:cNvPr>
          <p:cNvSpPr/>
          <p:nvPr/>
        </p:nvSpPr>
        <p:spPr>
          <a:xfrm>
            <a:off x="2573384" y="3943644"/>
            <a:ext cx="1968136" cy="984739"/>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The sample is in the plate.</a:t>
            </a:r>
            <a:endParaRPr lang="ar-SA" sz="1600" dirty="0"/>
          </a:p>
        </p:txBody>
      </p:sp>
    </p:spTree>
    <p:extLst>
      <p:ext uri="{BB962C8B-B14F-4D97-AF65-F5344CB8AC3E}">
        <p14:creationId xmlns:p14="http://schemas.microsoft.com/office/powerpoint/2010/main" val="4278107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5B510-4EC3-44D5-B62F-14D9A0269794}"/>
              </a:ext>
            </a:extLst>
          </p:cNvPr>
          <p:cNvSpPr>
            <a:spLocks noGrp="1"/>
          </p:cNvSpPr>
          <p:nvPr>
            <p:ph type="title"/>
          </p:nvPr>
        </p:nvSpPr>
        <p:spPr>
          <a:xfrm>
            <a:off x="1905778" y="718456"/>
            <a:ext cx="3505199" cy="556213"/>
          </a:xfrm>
        </p:spPr>
        <p:txBody>
          <a:bodyPr>
            <a:normAutofit/>
          </a:bodyPr>
          <a:lstStyle/>
          <a:p>
            <a:r>
              <a:rPr lang="en-US" sz="2400" b="1" u="sng" dirty="0">
                <a:solidFill>
                  <a:schemeClr val="accent2">
                    <a:lumMod val="60000"/>
                    <a:lumOff val="40000"/>
                  </a:schemeClr>
                </a:solidFill>
                <a:latin typeface="Adobe Ming Std L" pitchFamily="18" charset="-128"/>
                <a:ea typeface="Adobe Ming Std L" pitchFamily="18" charset="-128"/>
              </a:rPr>
              <a:t>Oxidation reduction:</a:t>
            </a:r>
            <a:endParaRPr lang="x-none" sz="2400" b="1" u="sng" dirty="0">
              <a:solidFill>
                <a:schemeClr val="accent2">
                  <a:lumMod val="60000"/>
                  <a:lumOff val="40000"/>
                </a:schemeClr>
              </a:solidFill>
              <a:latin typeface="Adobe Ming Std L" pitchFamily="18" charset="-128"/>
              <a:ea typeface="Adobe Ming Std L" pitchFamily="18" charset="-128"/>
            </a:endParaRPr>
          </a:p>
        </p:txBody>
      </p:sp>
      <p:pic>
        <p:nvPicPr>
          <p:cNvPr id="5" name="Content Placeholder 4">
            <a:extLst>
              <a:ext uri="{FF2B5EF4-FFF2-40B4-BE49-F238E27FC236}">
                <a16:creationId xmlns:a16="http://schemas.microsoft.com/office/drawing/2014/main" id="{1FEFDF6C-FC05-4CD5-B1F2-C2157ED8EDCF}"/>
              </a:ext>
            </a:extLst>
          </p:cNvPr>
          <p:cNvPicPr>
            <a:picLocks noGrp="1" noChangeAspect="1"/>
          </p:cNvPicPr>
          <p:nvPr>
            <p:ph idx="1"/>
          </p:nvPr>
        </p:nvPicPr>
        <p:blipFill>
          <a:blip r:embed="rId2"/>
          <a:stretch>
            <a:fillRect/>
          </a:stretch>
        </p:blipFill>
        <p:spPr>
          <a:xfrm>
            <a:off x="8026709" y="624623"/>
            <a:ext cx="2274005" cy="16216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 Placeholder 3">
            <a:extLst>
              <a:ext uri="{FF2B5EF4-FFF2-40B4-BE49-F238E27FC236}">
                <a16:creationId xmlns:a16="http://schemas.microsoft.com/office/drawing/2014/main" id="{0B71AA20-7E48-44E5-B1ED-F8132FCCEC1A}"/>
              </a:ext>
            </a:extLst>
          </p:cNvPr>
          <p:cNvSpPr>
            <a:spLocks noGrp="1"/>
          </p:cNvSpPr>
          <p:nvPr>
            <p:ph type="body" sz="half" idx="2"/>
          </p:nvPr>
        </p:nvSpPr>
        <p:spPr>
          <a:xfrm>
            <a:off x="1786888" y="1555956"/>
            <a:ext cx="3908518" cy="2075517"/>
          </a:xfrm>
        </p:spPr>
        <p:txBody>
          <a:bodyPr>
            <a:normAutofit/>
          </a:bodyPr>
          <a:lstStyle/>
          <a:p>
            <a:pPr marL="285750" indent="-285750" algn="just" rtl="0">
              <a:buFont typeface="Wingdings" panose="05000000000000000000" pitchFamily="2" charset="2"/>
              <a:buChar char="Ø"/>
            </a:pPr>
            <a:r>
              <a:rPr lang="en-US" sz="1700" dirty="0"/>
              <a:t>Oxidation reduction gave successful results, and treatment by Oxidation reduction is the most practical method of application.</a:t>
            </a:r>
          </a:p>
          <a:p>
            <a:pPr algn="just" rtl="0"/>
            <a:endParaRPr lang="en-US" b="1" dirty="0"/>
          </a:p>
          <a:p>
            <a:pPr algn="just" rtl="0"/>
            <a:endParaRPr lang="en-US" b="1" dirty="0"/>
          </a:p>
          <a:p>
            <a:pPr algn="l" rtl="0"/>
            <a:endParaRPr lang="x-none" dirty="0"/>
          </a:p>
        </p:txBody>
      </p:sp>
      <p:pic>
        <p:nvPicPr>
          <p:cNvPr id="6" name="Picture 5">
            <a:extLst>
              <a:ext uri="{FF2B5EF4-FFF2-40B4-BE49-F238E27FC236}">
                <a16:creationId xmlns:a16="http://schemas.microsoft.com/office/drawing/2014/main" id="{11135132-1922-482E-814D-3238A205B423}"/>
              </a:ext>
            </a:extLst>
          </p:cNvPr>
          <p:cNvPicPr>
            <a:picLocks noChangeAspect="1"/>
          </p:cNvPicPr>
          <p:nvPr/>
        </p:nvPicPr>
        <p:blipFill>
          <a:blip r:embed="rId3"/>
          <a:stretch>
            <a:fillRect/>
          </a:stretch>
        </p:blipFill>
        <p:spPr>
          <a:xfrm>
            <a:off x="8224656" y="3611015"/>
            <a:ext cx="2231329" cy="16094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Rounded Corners 6">
            <a:extLst>
              <a:ext uri="{FF2B5EF4-FFF2-40B4-BE49-F238E27FC236}">
                <a16:creationId xmlns:a16="http://schemas.microsoft.com/office/drawing/2014/main" id="{80EDDC43-EE8B-4AF6-A819-03D6009C7E4A}"/>
              </a:ext>
            </a:extLst>
          </p:cNvPr>
          <p:cNvSpPr/>
          <p:nvPr/>
        </p:nvSpPr>
        <p:spPr>
          <a:xfrm>
            <a:off x="8185468" y="2478724"/>
            <a:ext cx="2134190" cy="75537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The sample before treatment</a:t>
            </a:r>
            <a:endParaRPr lang="x-none" sz="1600" dirty="0"/>
          </a:p>
        </p:txBody>
      </p:sp>
      <p:sp>
        <p:nvSpPr>
          <p:cNvPr id="8" name="Rectangle: Rounded Corners 7">
            <a:extLst>
              <a:ext uri="{FF2B5EF4-FFF2-40B4-BE49-F238E27FC236}">
                <a16:creationId xmlns:a16="http://schemas.microsoft.com/office/drawing/2014/main" id="{FD7F59DD-2234-4A1F-9FA6-5B71CCEA93BE}"/>
              </a:ext>
            </a:extLst>
          </p:cNvPr>
          <p:cNvSpPr/>
          <p:nvPr/>
        </p:nvSpPr>
        <p:spPr>
          <a:xfrm>
            <a:off x="8386165" y="5609545"/>
            <a:ext cx="2051058" cy="778571"/>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en-US" sz="1600" dirty="0"/>
              <a:t>The sample after treatment</a:t>
            </a:r>
            <a:endParaRPr lang="x-none" sz="1600" dirty="0"/>
          </a:p>
        </p:txBody>
      </p:sp>
      <p:pic>
        <p:nvPicPr>
          <p:cNvPr id="3" name="Picture 2">
            <a:extLst>
              <a:ext uri="{FF2B5EF4-FFF2-40B4-BE49-F238E27FC236}">
                <a16:creationId xmlns:a16="http://schemas.microsoft.com/office/drawing/2014/main" id="{835E1A88-268A-4D0B-9C8A-5B06FDB77D21}"/>
              </a:ext>
            </a:extLst>
          </p:cNvPr>
          <p:cNvPicPr>
            <a:picLocks noChangeAspect="1"/>
          </p:cNvPicPr>
          <p:nvPr/>
        </p:nvPicPr>
        <p:blipFill>
          <a:blip r:embed="rId4"/>
          <a:stretch>
            <a:fillRect/>
          </a:stretch>
        </p:blipFill>
        <p:spPr>
          <a:xfrm>
            <a:off x="1736015" y="3270152"/>
            <a:ext cx="5406471" cy="2905446"/>
          </a:xfrm>
          <a:prstGeom prst="rect">
            <a:avLst/>
          </a:prstGeom>
        </p:spPr>
      </p:pic>
    </p:spTree>
    <p:extLst>
      <p:ext uri="{BB962C8B-B14F-4D97-AF65-F5344CB8AC3E}">
        <p14:creationId xmlns:p14="http://schemas.microsoft.com/office/powerpoint/2010/main" val="1735461545"/>
      </p:ext>
    </p:extLst>
  </p:cSld>
  <p:clrMapOvr>
    <a:masterClrMapping/>
  </p:clrMapOvr>
</p:sld>
</file>

<file path=ppt/theme/theme1.xml><?xml version="1.0" encoding="utf-8"?>
<a:theme xmlns:a="http://schemas.openxmlformats.org/drawingml/2006/main" name="Wisp">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2024</TotalTime>
  <Words>1159</Words>
  <Application>Microsoft Office PowerPoint</Application>
  <PresentationFormat>Widescreen</PresentationFormat>
  <Paragraphs>129</Paragraphs>
  <Slides>18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Adobe Ming Std L</vt:lpstr>
      <vt:lpstr>Andalus</vt:lpstr>
      <vt:lpstr>Arial</vt:lpstr>
      <vt:lpstr>Calibri</vt:lpstr>
      <vt:lpstr>Century Gothic</vt:lpstr>
      <vt:lpstr>Footlight MT Light</vt:lpstr>
      <vt:lpstr>Times New Roman</vt:lpstr>
      <vt:lpstr>Wingdings</vt:lpstr>
      <vt:lpstr>Wingdings 3</vt:lpstr>
      <vt:lpstr>Wisp</vt:lpstr>
      <vt:lpstr>PowerPoint Presentation</vt:lpstr>
      <vt:lpstr>PowerPoint Presentation</vt:lpstr>
      <vt:lpstr>PowerPoint Presentation</vt:lpstr>
      <vt:lpstr>Introduction: </vt:lpstr>
      <vt:lpstr>PowerPoint Presentation</vt:lpstr>
      <vt:lpstr>   1.Electrochemical process: </vt:lpstr>
      <vt:lpstr>Electrochemical process: </vt:lpstr>
      <vt:lpstr>  :2.Oxidation reduction</vt:lpstr>
      <vt:lpstr>Oxidation reduction:</vt:lpstr>
      <vt:lpstr>:Chemical treatments on marble</vt:lpstr>
      <vt:lpstr>Hydrogen Peroxide </vt:lpstr>
      <vt:lpstr>PowerPoint Presentation</vt:lpstr>
      <vt:lpstr>EDX analysis of the marble sample:</vt:lpstr>
      <vt:lpstr>EDX analysis of the Kashani sample(1):</vt:lpstr>
      <vt:lpstr>EDX analysis of the Kashani sample(2):</vt:lpstr>
      <vt:lpstr>Conclusion: </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Conservation of the Material Cultural Heritage in Al-Aqsa Mosque</dc:title>
  <dc:creator>Horizon</dc:creator>
  <cp:lastModifiedBy>Horizon</cp:lastModifiedBy>
  <cp:revision>54</cp:revision>
  <dcterms:created xsi:type="dcterms:W3CDTF">2020-07-05T11:07:24Z</dcterms:created>
  <dcterms:modified xsi:type="dcterms:W3CDTF">2020-07-08T12:02:34Z</dcterms:modified>
</cp:coreProperties>
</file>