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3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412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1458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bu%20nemh\Desktop\KFUPM%20courses\Second%20semester%202011-2012%20thesis\data%20analysis%20for%20all%20question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bu%20nemh\AppData\Roaming\Microsoft\Excel\data%20analysis%20for%20all%20questions%20(version%201).xlsb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iam\Downloads\data%20analysis%20for%20all%20questions%20(version%201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iam\Downloads\data%20analysis%20for%20all%20questions%20(version%20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style val="34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9.2212125053610094E-3"/>
          <c:y val="2.5462962962962968E-2"/>
          <c:w val="0.71242979002624651"/>
          <c:h val="0.96296296296295825"/>
        </c:manualLayout>
      </c:layout>
      <c:pie3DChart>
        <c:varyColors val="1"/>
        <c:ser>
          <c:idx val="1"/>
          <c:order val="0"/>
          <c:tx>
            <c:strRef>
              <c:f>'responde to questionnaire'!$D$4:$D$5</c:f>
              <c:strCache>
                <c:ptCount val="1"/>
                <c:pt idx="0">
                  <c:v>68% 32%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7625812844969821"/>
                  <c:y val="-0.21026319626713438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68</a:t>
                    </a:r>
                    <a:r>
                      <a:rPr lang="ar-JO"/>
                      <a:t>%</a:t>
                    </a:r>
                  </a:p>
                </c:rich>
              </c:tx>
              <c:showPercent val="1"/>
            </c:dLbl>
            <c:dLbl>
              <c:idx val="1"/>
              <c:layout>
                <c:manualLayout>
                  <c:x val="0.11200071314537048"/>
                  <c:y val="7.03758384368620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32</a:t>
                    </a:r>
                    <a:r>
                      <a:rPr lang="ar-JO"/>
                      <a:t>%</a:t>
                    </a:r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ar-JO"/>
              </a:p>
            </c:txPr>
            <c:showPercent val="1"/>
            <c:showLeaderLines val="1"/>
          </c:dLbls>
          <c:cat>
            <c:strRef>
              <c:f>'responde to questionnaire'!$A$4:$A$5</c:f>
              <c:strCache>
                <c:ptCount val="2"/>
                <c:pt idx="0">
                  <c:v>Response</c:v>
                </c:pt>
                <c:pt idx="1">
                  <c:v>Don’t' response</c:v>
                </c:pt>
              </c:strCache>
            </c:strRef>
          </c:cat>
          <c:val>
            <c:numRef>
              <c:f>'responde to questionnaire'!$D$4:$D$5</c:f>
              <c:numCache>
                <c:formatCode>0%</c:formatCode>
                <c:ptCount val="2"/>
                <c:pt idx="0">
                  <c:v>0.68000000000000171</c:v>
                </c:pt>
                <c:pt idx="1">
                  <c:v>0.32000000000000123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ar-JO"/>
        </a:p>
      </c:txPr>
    </c:legend>
    <c:plotVisOnly val="1"/>
  </c:chart>
  <c:spPr>
    <a:ln cmpd="thickThin"/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style val="40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9.8879998871108848E-2"/>
          <c:y val="8.6148293963254588E-2"/>
          <c:w val="0.88857519826150766"/>
          <c:h val="0.82993269591301089"/>
        </c:manualLayout>
      </c:layout>
      <c:bar3DChart>
        <c:barDir val="col"/>
        <c:grouping val="stacked"/>
        <c:ser>
          <c:idx val="0"/>
          <c:order val="0"/>
          <c:tx>
            <c:v>No.</c:v>
          </c:tx>
          <c:dLbls>
            <c:dLbl>
              <c:idx val="0"/>
              <c:layout>
                <c:manualLayout>
                  <c:x val="1.7265261197189061E-2"/>
                  <c:y val="-8.0314009661835731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0.0%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2.7100271002710133E-2"/>
                  <c:y val="-0.2361114756488772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29.3%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2.168021336042673E-2"/>
                  <c:y val="-0.43926553672316376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68.3%</a:t>
                    </a:r>
                  </a:p>
                </c:rich>
              </c:tx>
              <c:showVal val="1"/>
            </c:dLbl>
            <c:dLbl>
              <c:idx val="3"/>
              <c:layout>
                <c:manualLayout>
                  <c:x val="2.4389975446617571E-2"/>
                  <c:y val="-8.0314199855452864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2.4%</a:t>
                    </a:r>
                  </a:p>
                </c:rich>
              </c:tx>
              <c:showVal val="1"/>
            </c:dLbl>
            <c:txPr>
              <a:bodyPr anchor="t" anchorCtr="0"/>
              <a:lstStyle/>
              <a:p>
                <a:pPr>
                  <a:defRPr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ar-JO"/>
              </a:p>
            </c:txPr>
            <c:showVal val="1"/>
          </c:dLbls>
          <c:cat>
            <c:strRef>
              <c:f>'Level of education 1'!$A$3:$A$6</c:f>
              <c:strCache>
                <c:ptCount val="4"/>
                <c:pt idx="0">
                  <c:v>Ph.D</c:v>
                </c:pt>
                <c:pt idx="1">
                  <c:v>Master</c:v>
                </c:pt>
                <c:pt idx="2">
                  <c:v>Bachelor</c:v>
                </c:pt>
                <c:pt idx="3">
                  <c:v>other</c:v>
                </c:pt>
              </c:strCache>
            </c:strRef>
          </c:cat>
          <c:val>
            <c:numRef>
              <c:f>'Level of education 1'!$B$3:$B$6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28</c:v>
                </c:pt>
                <c:pt idx="3">
                  <c:v>1</c:v>
                </c:pt>
              </c:numCache>
            </c:numRef>
          </c:val>
        </c:ser>
        <c:gapWidth val="95"/>
        <c:gapDepth val="95"/>
        <c:shape val="box"/>
        <c:axId val="77460992"/>
        <c:axId val="77462528"/>
        <c:axId val="0"/>
      </c:bar3DChart>
      <c:catAx>
        <c:axId val="77460992"/>
        <c:scaling>
          <c:orientation val="minMax"/>
        </c:scaling>
        <c:axPos val="b"/>
        <c:majorTickMark val="none"/>
        <c:tickLblPos val="nextTo"/>
        <c:crossAx val="77462528"/>
        <c:crosses val="autoZero"/>
        <c:auto val="1"/>
        <c:lblAlgn val="ctr"/>
        <c:lblOffset val="100"/>
      </c:catAx>
      <c:valAx>
        <c:axId val="7746252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No. of respondents</a:t>
                </a:r>
              </a:p>
            </c:rich>
          </c:tx>
        </c:title>
        <c:numFmt formatCode="General" sourceLinked="1"/>
        <c:maj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ar-JO"/>
          </a:p>
        </c:txPr>
        <c:crossAx val="77460992"/>
        <c:crosses val="autoZero"/>
        <c:crossBetween val="between"/>
        <c:majorUnit val="4"/>
      </c:valAx>
      <c:dTable>
        <c:showHorzBorder val="1"/>
        <c:showVertBorder val="1"/>
        <c:showOutline val="1"/>
        <c:txPr>
          <a:bodyPr/>
          <a:lstStyle/>
          <a:p>
            <a:pPr rtl="0">
              <a:defRPr sz="1050">
                <a:latin typeface="Times New Roman" pitchFamily="18" charset="0"/>
                <a:cs typeface="Times New Roman" pitchFamily="18" charset="0"/>
              </a:defRPr>
            </a:pPr>
            <a:endParaRPr lang="ar-JO"/>
          </a:p>
        </c:txPr>
      </c:dTable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style val="40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9.8036473889039771E-2"/>
          <c:y val="8.2125546806649199E-2"/>
          <c:w val="0.88089072917609434"/>
          <c:h val="0.80318613298337704"/>
        </c:manualLayout>
      </c:layout>
      <c:bar3DChart>
        <c:barDir val="col"/>
        <c:grouping val="stacked"/>
        <c:ser>
          <c:idx val="0"/>
          <c:order val="0"/>
          <c:tx>
            <c:v>No.</c:v>
          </c:tx>
          <c:dLbls>
            <c:dLbl>
              <c:idx val="0"/>
              <c:layout>
                <c:manualLayout>
                  <c:x val="3.5557214830904758E-2"/>
                  <c:y val="-8.9975845410628044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latin typeface="Times New Roman" pitchFamily="18" charset="0"/>
                        <a:cs typeface="Times New Roman" pitchFamily="18" charset="0"/>
                      </a:rPr>
                      <a:t>4.9%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3.3314628774851418E-2"/>
                  <c:y val="-0.12932310091673321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latin typeface="Times New Roman" pitchFamily="18" charset="0"/>
                        <a:cs typeface="Times New Roman" pitchFamily="18" charset="0"/>
                      </a:rPr>
                      <a:t>9.8%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3.2542462364618288E-2"/>
                  <c:y val="-0.26753452014150403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latin typeface="Times New Roman" pitchFamily="18" charset="0"/>
                        <a:cs typeface="Times New Roman" pitchFamily="18" charset="0"/>
                      </a:rPr>
                      <a:t>29.3%</a:t>
                    </a:r>
                  </a:p>
                </c:rich>
              </c:tx>
              <c:showVal val="1"/>
            </c:dLbl>
            <c:dLbl>
              <c:idx val="3"/>
              <c:layout>
                <c:manualLayout>
                  <c:x val="2.7111050773825689E-2"/>
                  <c:y val="-0.44439080984442175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latin typeface="Times New Roman" pitchFamily="18" charset="0"/>
                        <a:cs typeface="Times New Roman" pitchFamily="18" charset="0"/>
                      </a:rPr>
                      <a:t>56.1%</a:t>
                    </a:r>
                  </a:p>
                </c:rich>
              </c:tx>
              <c:showVal val="1"/>
            </c:dLbl>
            <c:txPr>
              <a:bodyPr anchor="t" anchorCtr="0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ar-JO"/>
              </a:p>
            </c:txPr>
            <c:showVal val="1"/>
          </c:dLbls>
          <c:cat>
            <c:strRef>
              <c:f>experience!$A$3:$A$6</c:f>
              <c:strCache>
                <c:ptCount val="4"/>
                <c:pt idx="0">
                  <c:v>(1-5) years</c:v>
                </c:pt>
                <c:pt idx="1">
                  <c:v>(5-10) years</c:v>
                </c:pt>
                <c:pt idx="2">
                  <c:v>(10-15) years</c:v>
                </c:pt>
                <c:pt idx="3">
                  <c:v>more than 15</c:v>
                </c:pt>
              </c:strCache>
            </c:strRef>
          </c:cat>
          <c:val>
            <c:numRef>
              <c:f>experience!$B$3:$B$6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12</c:v>
                </c:pt>
                <c:pt idx="3">
                  <c:v>23</c:v>
                </c:pt>
              </c:numCache>
            </c:numRef>
          </c:val>
        </c:ser>
        <c:gapWidth val="95"/>
        <c:gapDepth val="95"/>
        <c:shape val="box"/>
        <c:axId val="77448320"/>
        <c:axId val="77449856"/>
        <c:axId val="0"/>
      </c:bar3DChart>
      <c:catAx>
        <c:axId val="77448320"/>
        <c:scaling>
          <c:orientation val="minMax"/>
        </c:scaling>
        <c:axPos val="b"/>
        <c:majorTickMark val="none"/>
        <c:tickLblPos val="nextTo"/>
        <c:crossAx val="77449856"/>
        <c:crosses val="autoZero"/>
        <c:auto val="1"/>
        <c:lblAlgn val="ctr"/>
        <c:lblOffset val="100"/>
      </c:catAx>
      <c:valAx>
        <c:axId val="7744985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No. of respondents</a:t>
                </a:r>
              </a:p>
            </c:rich>
          </c:tx>
        </c:title>
        <c:numFmt formatCode="General" sourceLinked="1"/>
        <c:maj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ar-JO"/>
          </a:p>
        </c:txPr>
        <c:crossAx val="77448320"/>
        <c:crosses val="autoZero"/>
        <c:crossBetween val="between"/>
        <c:majorUnit val="4"/>
      </c:valAx>
      <c:dTable>
        <c:showHorzBorder val="1"/>
        <c:showVertBorder val="1"/>
        <c:showOutline val="1"/>
        <c:txPr>
          <a:bodyPr/>
          <a:lstStyle/>
          <a:p>
            <a:pPr rtl="0">
              <a:defRPr sz="1050">
                <a:latin typeface="Times New Roman" pitchFamily="18" charset="0"/>
                <a:cs typeface="Times New Roman" pitchFamily="18" charset="0"/>
              </a:defRPr>
            </a:pPr>
            <a:endParaRPr lang="ar-JO"/>
          </a:p>
        </c:txPr>
      </c:dTable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style val="40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2034106847755142"/>
          <c:y val="4.0348458180570465E-2"/>
          <c:w val="0.85379179454420073"/>
          <c:h val="0.8363963887985516"/>
        </c:manualLayout>
      </c:layout>
      <c:bar3DChart>
        <c:barDir val="col"/>
        <c:grouping val="stacked"/>
        <c:ser>
          <c:idx val="0"/>
          <c:order val="0"/>
          <c:tx>
            <c:v>No.</c:v>
          </c:tx>
          <c:dLbls>
            <c:dLbl>
              <c:idx val="0"/>
              <c:layout>
                <c:manualLayout>
                  <c:x val="4.7144477310706534E-2"/>
                  <c:y val="-0.42661208633324604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latin typeface="Times New Roman" pitchFamily="18" charset="0"/>
                        <a:cs typeface="Times New Roman" pitchFamily="18" charset="0"/>
                      </a:rPr>
                      <a:t>46.3%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2.7067116610423936E-2"/>
                  <c:y val="-0.21254810390080611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latin typeface="Times New Roman" pitchFamily="18" charset="0"/>
                        <a:cs typeface="Times New Roman" pitchFamily="18" charset="0"/>
                      </a:rPr>
                      <a:t>19.5%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2.7100326744871211E-2"/>
                  <c:y val="-0.18119431622771293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latin typeface="Times New Roman" pitchFamily="18" charset="0"/>
                        <a:cs typeface="Times New Roman" pitchFamily="18" charset="0"/>
                      </a:rPr>
                      <a:t>14.6%</a:t>
                    </a:r>
                  </a:p>
                </c:rich>
              </c:tx>
              <c:showVal val="1"/>
            </c:dLbl>
            <c:dLbl>
              <c:idx val="3"/>
              <c:layout>
                <c:manualLayout>
                  <c:x val="2.4389951256092987E-2"/>
                  <c:y val="-0.21388940175581544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latin typeface="Times New Roman" pitchFamily="18" charset="0"/>
                        <a:cs typeface="Times New Roman" pitchFamily="18" charset="0"/>
                      </a:rPr>
                      <a:t>19.5%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ar-JO"/>
              </a:p>
            </c:txPr>
            <c:showVal val="1"/>
          </c:dLbls>
          <c:cat>
            <c:strRef>
              <c:f>'encounter delay'!$A$3:$A$6</c:f>
              <c:strCache>
                <c:ptCount val="4"/>
                <c:pt idx="0">
                  <c:v>(1-10)%</c:v>
                </c:pt>
                <c:pt idx="1">
                  <c:v>(10-20)%</c:v>
                </c:pt>
                <c:pt idx="2">
                  <c:v>(20-30)%</c:v>
                </c:pt>
                <c:pt idx="3">
                  <c:v>more than 30%</c:v>
                </c:pt>
              </c:strCache>
            </c:strRef>
          </c:cat>
          <c:val>
            <c:numRef>
              <c:f>'encounter delay'!$B$3:$B$6</c:f>
              <c:numCache>
                <c:formatCode>General</c:formatCode>
                <c:ptCount val="4"/>
                <c:pt idx="0">
                  <c:v>19</c:v>
                </c:pt>
                <c:pt idx="1">
                  <c:v>8</c:v>
                </c:pt>
                <c:pt idx="2">
                  <c:v>6</c:v>
                </c:pt>
                <c:pt idx="3">
                  <c:v>8</c:v>
                </c:pt>
              </c:numCache>
            </c:numRef>
          </c:val>
        </c:ser>
        <c:gapWidth val="95"/>
        <c:gapDepth val="95"/>
        <c:shape val="box"/>
        <c:axId val="77886208"/>
        <c:axId val="77887744"/>
        <c:axId val="0"/>
      </c:bar3DChart>
      <c:catAx>
        <c:axId val="77886208"/>
        <c:scaling>
          <c:orientation val="minMax"/>
        </c:scaling>
        <c:axPos val="b"/>
        <c:majorTickMark val="none"/>
        <c:tickLblPos val="nextTo"/>
        <c:crossAx val="77887744"/>
        <c:crosses val="autoZero"/>
        <c:auto val="1"/>
        <c:lblAlgn val="ctr"/>
        <c:lblOffset val="100"/>
      </c:catAx>
      <c:valAx>
        <c:axId val="7788774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>
                    <a:latin typeface="+mn-lt"/>
                    <a:cs typeface="Times New Roman" pitchFamily="18" charset="0"/>
                  </a:defRPr>
                </a:pPr>
                <a:r>
                  <a:rPr lang="en-US">
                    <a:latin typeface="+mn-lt"/>
                    <a:cs typeface="Times New Roman" pitchFamily="18" charset="0"/>
                  </a:rPr>
                  <a:t>No. of respondents</a:t>
                </a:r>
              </a:p>
            </c:rich>
          </c:tx>
        </c:title>
        <c:numFmt formatCode="General" sourceLinked="1"/>
        <c:maj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ar-JO"/>
          </a:p>
        </c:txPr>
        <c:crossAx val="77886208"/>
        <c:crosses val="autoZero"/>
        <c:crossBetween val="between"/>
        <c:majorUnit val="4"/>
      </c:valAx>
      <c:dTable>
        <c:showHorzBorder val="1"/>
        <c:showVertBorder val="1"/>
        <c:showOutline val="1"/>
        <c:txPr>
          <a:bodyPr/>
          <a:lstStyle/>
          <a:p>
            <a:pPr rtl="0">
              <a:defRPr>
                <a:latin typeface="Times New Roman" pitchFamily="18" charset="0"/>
                <a:cs typeface="Times New Roman" pitchFamily="18" charset="0"/>
              </a:defRPr>
            </a:pPr>
            <a:endParaRPr lang="ar-JO"/>
          </a:p>
        </c:txPr>
      </c:dTable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ED9D-D779-470E-8E24-D64A346A9F9E}" type="datetimeFigureOut">
              <a:rPr lang="ar-JO" smtClean="0"/>
              <a:pPr/>
              <a:t>11/07/1434</a:t>
            </a:fld>
            <a:endParaRPr lang="ar-JO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E06C6-1C0A-45DF-B569-3F16BBFEDC9A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ED9D-D779-470E-8E24-D64A346A9F9E}" type="datetimeFigureOut">
              <a:rPr lang="ar-JO" smtClean="0"/>
              <a:pPr/>
              <a:t>11/07/1434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E06C6-1C0A-45DF-B569-3F16BBFEDC9A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ED9D-D779-470E-8E24-D64A346A9F9E}" type="datetimeFigureOut">
              <a:rPr lang="ar-JO" smtClean="0"/>
              <a:pPr/>
              <a:t>11/07/1434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E06C6-1C0A-45DF-B569-3F16BBFEDC9A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ED9D-D779-470E-8E24-D64A346A9F9E}" type="datetimeFigureOut">
              <a:rPr lang="ar-JO" smtClean="0"/>
              <a:pPr/>
              <a:t>11/07/1434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E06C6-1C0A-45DF-B569-3F16BBFEDC9A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ED9D-D779-470E-8E24-D64A346A9F9E}" type="datetimeFigureOut">
              <a:rPr lang="ar-JO" smtClean="0"/>
              <a:pPr/>
              <a:t>11/07/1434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E06C6-1C0A-45DF-B569-3F16BBFEDC9A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ED9D-D779-470E-8E24-D64A346A9F9E}" type="datetimeFigureOut">
              <a:rPr lang="ar-JO" smtClean="0"/>
              <a:pPr/>
              <a:t>11/07/1434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E06C6-1C0A-45DF-B569-3F16BBFEDC9A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ED9D-D779-470E-8E24-D64A346A9F9E}" type="datetimeFigureOut">
              <a:rPr lang="ar-JO" smtClean="0"/>
              <a:pPr/>
              <a:t>11/07/1434</a:t>
            </a:fld>
            <a:endParaRPr lang="ar-JO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E06C6-1C0A-45DF-B569-3F16BBFEDC9A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ED9D-D779-470E-8E24-D64A346A9F9E}" type="datetimeFigureOut">
              <a:rPr lang="ar-JO" smtClean="0"/>
              <a:pPr/>
              <a:t>11/07/1434</a:t>
            </a:fld>
            <a:endParaRPr lang="ar-JO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E06C6-1C0A-45DF-B569-3F16BBFEDC9A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ED9D-D779-470E-8E24-D64A346A9F9E}" type="datetimeFigureOut">
              <a:rPr lang="ar-JO" smtClean="0"/>
              <a:pPr/>
              <a:t>11/07/1434</a:t>
            </a:fld>
            <a:endParaRPr lang="ar-JO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E06C6-1C0A-45DF-B569-3F16BBFEDC9A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ED9D-D779-470E-8E24-D64A346A9F9E}" type="datetimeFigureOut">
              <a:rPr lang="ar-JO" smtClean="0"/>
              <a:pPr/>
              <a:t>11/07/1434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E06C6-1C0A-45DF-B569-3F16BBFEDC9A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ED9D-D779-470E-8E24-D64A346A9F9E}" type="datetimeFigureOut">
              <a:rPr lang="ar-JO" smtClean="0"/>
              <a:pPr/>
              <a:t>11/07/1434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5BE06C6-1C0A-45DF-B569-3F16BBFEDC9A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13ED9D-D779-470E-8E24-D64A346A9F9E}" type="datetimeFigureOut">
              <a:rPr lang="ar-JO" smtClean="0"/>
              <a:pPr/>
              <a:t>11/07/1434</a:t>
            </a:fld>
            <a:endParaRPr lang="ar-JO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BE06C6-1C0A-45DF-B569-3F16BBFEDC9A}" type="slidenum">
              <a:rPr lang="ar-JO" smtClean="0"/>
              <a:pPr/>
              <a:t>‹#›</a:t>
            </a:fld>
            <a:endParaRPr lang="ar-JO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3400" y="0"/>
            <a:ext cx="8153400" cy="68580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sz="2000" dirty="0" smtClean="0">
              <a:solidFill>
                <a:schemeClr val="tx1"/>
              </a:solidFill>
              <a:cs typeface="+mj-cs"/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  <a:cs typeface="+mj-cs"/>
              </a:rPr>
              <a:t>An-</a:t>
            </a:r>
            <a:r>
              <a:rPr lang="en-US" sz="2000" dirty="0" err="1" smtClean="0">
                <a:solidFill>
                  <a:schemeClr val="tx1"/>
                </a:solidFill>
                <a:cs typeface="+mj-cs"/>
              </a:rPr>
              <a:t>Najah</a:t>
            </a:r>
            <a:r>
              <a:rPr lang="en-US" sz="2000" dirty="0" smtClean="0">
                <a:solidFill>
                  <a:schemeClr val="tx1"/>
                </a:solidFill>
                <a:cs typeface="+mj-cs"/>
              </a:rPr>
              <a:t> National University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cs typeface="+mj-cs"/>
              </a:rPr>
              <a:t>Faculty of Engineering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cs typeface="+mj-cs"/>
              </a:rPr>
              <a:t>Civil Engineering Department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cs typeface="+mj-cs"/>
              </a:rPr>
              <a:t>Graduation Project (2)</a:t>
            </a:r>
          </a:p>
          <a:p>
            <a:pPr algn="ctr"/>
            <a:endParaRPr lang="en-US" sz="2000" dirty="0" smtClean="0">
              <a:solidFill>
                <a:schemeClr val="tx1"/>
              </a:solidFill>
              <a:cs typeface="+mj-cs"/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cs typeface="+mj-cs"/>
              </a:rPr>
              <a:t>‘ Causes of Delay During Construction Phase at Palestine ’</a:t>
            </a:r>
          </a:p>
          <a:p>
            <a:pPr algn="ctr"/>
            <a:endParaRPr lang="en-US" sz="2000" b="1" dirty="0" smtClean="0">
              <a:solidFill>
                <a:schemeClr val="tx1"/>
              </a:solidFill>
              <a:cs typeface="+mj-cs"/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  <a:cs typeface="+mj-cs"/>
              </a:rPr>
              <a:t>By </a:t>
            </a:r>
            <a:r>
              <a:rPr lang="en-US" sz="20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:  </a:t>
            </a:r>
            <a:r>
              <a:rPr lang="en-US" sz="2000" dirty="0" smtClean="0">
                <a:solidFill>
                  <a:schemeClr val="tx1"/>
                </a:solidFill>
                <a:cs typeface="+mj-cs"/>
              </a:rPr>
              <a:t>Abdallah Ordoniya</a:t>
            </a:r>
          </a:p>
          <a:p>
            <a:pPr algn="ctr"/>
            <a:r>
              <a:rPr lang="en-US" sz="2000" dirty="0" err="1" smtClean="0">
                <a:solidFill>
                  <a:schemeClr val="tx1"/>
                </a:solidFill>
                <a:cs typeface="+mj-cs"/>
              </a:rPr>
              <a:t>Aya</a:t>
            </a:r>
            <a:r>
              <a:rPr lang="en-US" sz="2000" dirty="0" smtClean="0">
                <a:solidFill>
                  <a:schemeClr val="tx1"/>
                </a:solidFill>
                <a:cs typeface="+mj-cs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cs typeface="+mj-cs"/>
              </a:rPr>
              <a:t>Dwaikat</a:t>
            </a:r>
            <a:endParaRPr lang="en-US" sz="2000" dirty="0" smtClean="0">
              <a:solidFill>
                <a:schemeClr val="tx1"/>
              </a:solidFill>
              <a:cs typeface="+mj-cs"/>
            </a:endParaRPr>
          </a:p>
          <a:p>
            <a:pPr algn="ctr"/>
            <a:r>
              <a:rPr lang="en-US" sz="2000" dirty="0" err="1" smtClean="0">
                <a:solidFill>
                  <a:schemeClr val="tx1"/>
                </a:solidFill>
                <a:cs typeface="+mj-cs"/>
              </a:rPr>
              <a:t>Khaled</a:t>
            </a:r>
            <a:r>
              <a:rPr lang="en-US" sz="2000" dirty="0" smtClean="0">
                <a:solidFill>
                  <a:schemeClr val="tx1"/>
                </a:solidFill>
                <a:cs typeface="+mj-cs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cs typeface="+mj-cs"/>
              </a:rPr>
              <a:t>Shtaiwe</a:t>
            </a:r>
            <a:endParaRPr lang="en-US" sz="2000" dirty="0" smtClean="0">
              <a:solidFill>
                <a:schemeClr val="tx1"/>
              </a:solidFill>
              <a:cs typeface="+mj-cs"/>
            </a:endParaRPr>
          </a:p>
          <a:p>
            <a:pPr algn="ctr"/>
            <a:r>
              <a:rPr lang="en-US" sz="2000" dirty="0" err="1" smtClean="0">
                <a:solidFill>
                  <a:schemeClr val="tx1"/>
                </a:solidFill>
                <a:cs typeface="+mj-cs"/>
              </a:rPr>
              <a:t>Radi</a:t>
            </a:r>
            <a:r>
              <a:rPr lang="en-US" sz="2000" dirty="0" smtClean="0">
                <a:solidFill>
                  <a:schemeClr val="tx1"/>
                </a:solidFill>
                <a:cs typeface="+mj-cs"/>
              </a:rPr>
              <a:t> Abu </a:t>
            </a:r>
            <a:r>
              <a:rPr lang="en-US" sz="2000" dirty="0" err="1" smtClean="0">
                <a:solidFill>
                  <a:schemeClr val="tx1"/>
                </a:solidFill>
                <a:cs typeface="+mj-cs"/>
              </a:rPr>
              <a:t>Shanab</a:t>
            </a:r>
            <a:endParaRPr lang="en-US" sz="2000" dirty="0" smtClean="0">
              <a:solidFill>
                <a:schemeClr val="tx1"/>
              </a:solidFill>
              <a:cs typeface="+mj-cs"/>
            </a:endParaRPr>
          </a:p>
          <a:p>
            <a:pPr algn="ctr"/>
            <a:endParaRPr lang="en-US" sz="2000" dirty="0" smtClean="0">
              <a:solidFill>
                <a:schemeClr val="tx1"/>
              </a:solidFill>
              <a:cs typeface="+mj-cs"/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  <a:cs typeface="+mj-cs"/>
              </a:rPr>
              <a:t>Supervisor : Ins. Mohammad Abu </a:t>
            </a:r>
            <a:r>
              <a:rPr lang="en-US" sz="2000" dirty="0" err="1" smtClean="0">
                <a:solidFill>
                  <a:schemeClr val="tx1"/>
                </a:solidFill>
                <a:cs typeface="+mj-cs"/>
              </a:rPr>
              <a:t>Neama</a:t>
            </a:r>
            <a:endParaRPr lang="en-US" sz="2000" dirty="0" smtClean="0">
              <a:solidFill>
                <a:schemeClr val="tx1"/>
              </a:solidFill>
              <a:cs typeface="+mj-cs"/>
            </a:endParaRPr>
          </a:p>
          <a:p>
            <a:pPr algn="ctr"/>
            <a:endParaRPr lang="en-US" sz="2000" dirty="0" smtClean="0">
              <a:solidFill>
                <a:schemeClr val="tx1"/>
              </a:solidFill>
              <a:cs typeface="+mj-cs"/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  <a:cs typeface="+mj-cs"/>
              </a:rPr>
              <a:t>May 2013</a:t>
            </a:r>
            <a:endParaRPr lang="ar-JO" sz="2000" dirty="0">
              <a:solidFill>
                <a:schemeClr val="tx1"/>
              </a:solidFill>
              <a:cs typeface="+mj-cs"/>
            </a:endParaRPr>
          </a:p>
        </p:txBody>
      </p:sp>
      <p:pic>
        <p:nvPicPr>
          <p:cNvPr id="4" name="Picture 1" descr="Description: C:\Documents and Settings\admin\Desktop\NNU_Seal_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2286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8686800" cy="6477000"/>
          </a:xfrm>
        </p:spPr>
        <p:txBody>
          <a:bodyPr>
            <a:normAutofit fontScale="92500"/>
          </a:bodyPr>
          <a:lstStyle/>
          <a:p>
            <a:pPr algn="ctr" rtl="0">
              <a:buNone/>
            </a:pPr>
            <a:r>
              <a:rPr lang="en-US" sz="2800" b="1" dirty="0" smtClean="0"/>
              <a:t>Analysis of Questionnaire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(Microsoft office Excel) program used to analyze the questionnaire, the analysis discusses five parts to extract results:</a:t>
            </a:r>
          </a:p>
          <a:p>
            <a:pPr marL="914400" lvl="1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The first part discusses respondent characteristics.</a:t>
            </a:r>
          </a:p>
          <a:p>
            <a:pPr marL="914400" lvl="1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The second part includes analyzing questionnaires obtained from contractors only. </a:t>
            </a:r>
          </a:p>
          <a:p>
            <a:pPr marL="914400" lvl="1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The third part includes analyzing questionnaires obtained from consultants only. </a:t>
            </a:r>
          </a:p>
          <a:p>
            <a:pPr marL="914400" lvl="1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The fourth part includes analyzing questionnaires obtained from owners only. </a:t>
            </a:r>
          </a:p>
          <a:p>
            <a:pPr marL="914400" lvl="1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The fifth part includes analyzing questionnaires obtained from overall respondents regardless who are the respondents. </a:t>
            </a:r>
          </a:p>
          <a:p>
            <a:pPr algn="l" rtl="0">
              <a:buNone/>
            </a:pPr>
            <a:endParaRPr lang="ar-JO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8686800" cy="6477000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b="1" dirty="0" smtClean="0"/>
              <a:t>Respondents Characteristics</a:t>
            </a:r>
            <a:endParaRPr lang="ar-JO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8686800" cy="6477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600" b="1" dirty="0" smtClean="0"/>
              <a:t>Educational Level</a:t>
            </a:r>
          </a:p>
          <a:p>
            <a:pPr algn="ctr">
              <a:buNone/>
            </a:pPr>
            <a:endParaRPr lang="ar-JO" sz="2600" b="1" dirty="0"/>
          </a:p>
        </p:txBody>
      </p:sp>
      <p:graphicFrame>
        <p:nvGraphicFramePr>
          <p:cNvPr id="4" name="Chart 1"/>
          <p:cNvGraphicFramePr/>
          <p:nvPr/>
        </p:nvGraphicFramePr>
        <p:xfrm>
          <a:off x="1143000" y="1600200"/>
          <a:ext cx="70866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8686800" cy="6477000"/>
          </a:xfrm>
        </p:spPr>
        <p:txBody>
          <a:bodyPr/>
          <a:lstStyle/>
          <a:p>
            <a:pPr algn="ctr">
              <a:buNone/>
            </a:pPr>
            <a:r>
              <a:rPr lang="en-US" sz="2600" b="1" dirty="0" smtClean="0"/>
              <a:t>Respondents’ Experience</a:t>
            </a:r>
          </a:p>
          <a:p>
            <a:pPr algn="ctr">
              <a:buNone/>
            </a:pPr>
            <a:endParaRPr lang="ar-JO" dirty="0"/>
          </a:p>
        </p:txBody>
      </p:sp>
      <p:graphicFrame>
        <p:nvGraphicFramePr>
          <p:cNvPr id="4" name="مخطط 3"/>
          <p:cNvGraphicFramePr/>
          <p:nvPr/>
        </p:nvGraphicFramePr>
        <p:xfrm>
          <a:off x="1371600" y="1447800"/>
          <a:ext cx="6629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8686800" cy="6477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b="1" dirty="0" smtClean="0"/>
              <a:t>Percent of respondents encountered delay in previous projects</a:t>
            </a:r>
          </a:p>
          <a:p>
            <a:pPr algn="ctr">
              <a:buNone/>
            </a:pPr>
            <a:endParaRPr lang="ar-JO" sz="2600" b="1" dirty="0"/>
          </a:p>
        </p:txBody>
      </p:sp>
      <p:graphicFrame>
        <p:nvGraphicFramePr>
          <p:cNvPr id="4" name="مخطط 3"/>
          <p:cNvGraphicFramePr/>
          <p:nvPr/>
        </p:nvGraphicFramePr>
        <p:xfrm>
          <a:off x="1871662" y="1871662"/>
          <a:ext cx="5400675" cy="3462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8686800" cy="6477000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Causes of Delay</a:t>
            </a:r>
          </a:p>
          <a:p>
            <a:pPr algn="ctr">
              <a:buNone/>
            </a:pPr>
            <a:endParaRPr lang="ar-JO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8686800" cy="6477000"/>
          </a:xfrm>
        </p:spPr>
        <p:txBody>
          <a:bodyPr>
            <a:normAutofit/>
          </a:bodyPr>
          <a:lstStyle/>
          <a:p>
            <a:pPr algn="l" rtl="0"/>
            <a:r>
              <a:rPr lang="en-US" sz="2600" b="1" dirty="0" smtClean="0"/>
              <a:t>Top 5 causes of delay from contractors point view</a:t>
            </a:r>
          </a:p>
          <a:p>
            <a:pPr algn="l" rtl="0">
              <a:buNone/>
            </a:pPr>
            <a:r>
              <a:rPr lang="en-US" sz="2600" b="1" dirty="0" smtClean="0"/>
              <a:t> </a:t>
            </a:r>
            <a:endParaRPr lang="ar-JO" sz="2600" b="1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761999" y="1371600"/>
          <a:ext cx="7848602" cy="4676443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324429"/>
                <a:gridCol w="842091"/>
                <a:gridCol w="1200043"/>
                <a:gridCol w="3684694"/>
                <a:gridCol w="797345"/>
              </a:tblGrid>
              <a:tr h="1056046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Caused</a:t>
                      </a:r>
                      <a:r>
                        <a:rPr lang="en-US" baseline="0" dirty="0" smtClean="0"/>
                        <a:t> by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Rank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Weight %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Cause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No.</a:t>
                      </a:r>
                      <a:endParaRPr lang="ar-JO" dirty="0"/>
                    </a:p>
                  </a:txBody>
                  <a:tcPr anchor="ctr" anchorCtr="1"/>
                </a:tc>
              </a:tr>
              <a:tr h="1056046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Consultant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68.00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Delay in approving major changes in the scope of work.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32</a:t>
                      </a:r>
                      <a:endParaRPr lang="ar-JO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 anchorCtr="1"/>
                </a:tc>
              </a:tr>
              <a:tr h="61183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Owner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64.00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Delay in progress payments by owner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44</a:t>
                      </a:r>
                    </a:p>
                  </a:txBody>
                  <a:tcPr marL="0" marR="0" marT="0" marB="0" anchor="ctr" anchorCtr="1"/>
                </a:tc>
              </a:tr>
              <a:tr h="61183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Consultant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62.67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Arial"/>
                        </a:rPr>
                        <a:t>Inflexibility (rigidity) of consultant.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26</a:t>
                      </a:r>
                    </a:p>
                  </a:txBody>
                  <a:tcPr marL="0" marR="0" marT="0" marB="0" anchor="ctr" anchorCtr="1"/>
                </a:tc>
              </a:tr>
              <a:tr h="70059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Owner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60.00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Change orders by owner during construction Owner.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46</a:t>
                      </a:r>
                    </a:p>
                  </a:txBody>
                  <a:tcPr marL="0" marR="0" marT="0" marB="0" anchor="ctr" anchorCtr="1"/>
                </a:tc>
              </a:tr>
              <a:tr h="61183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Owner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57.33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Delay in approving shop drawings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37</a:t>
                      </a:r>
                    </a:p>
                  </a:txBody>
                  <a:tcPr marL="0" marR="0" marT="0" marB="0" anchor="ctr" anchorCtr="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8686800" cy="6477000"/>
          </a:xfrm>
        </p:spPr>
        <p:txBody>
          <a:bodyPr/>
          <a:lstStyle/>
          <a:p>
            <a:pPr algn="l" rtl="0"/>
            <a:r>
              <a:rPr lang="en-US" sz="2600" b="1" dirty="0" smtClean="0"/>
              <a:t>Top 5 causes of delay from consultants point view</a:t>
            </a:r>
          </a:p>
          <a:p>
            <a:pPr algn="ctr">
              <a:buNone/>
            </a:pPr>
            <a:endParaRPr lang="ar-JO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685801" y="1397000"/>
          <a:ext cx="7924800" cy="4775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20091"/>
                <a:gridCol w="881873"/>
                <a:gridCol w="1279291"/>
                <a:gridCol w="3498233"/>
                <a:gridCol w="845312"/>
              </a:tblGrid>
              <a:tr h="1021956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Caused by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Rank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Weight %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Cause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No.</a:t>
                      </a:r>
                      <a:endParaRPr lang="ar-JO" dirty="0"/>
                    </a:p>
                  </a:txBody>
                  <a:tcPr anchor="ctr" anchorCtr="1"/>
                </a:tc>
              </a:tr>
              <a:tr h="1013376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Owner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75.00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Delay in obtaining permits from municipality.</a:t>
                      </a:r>
                      <a:endParaRPr lang="ar-JO" dirty="0"/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45</a:t>
                      </a:r>
                    </a:p>
                  </a:txBody>
                  <a:tcPr marL="0" marR="0" marT="0" marB="0" anchor="ctr" anchorCtr="1"/>
                </a:tc>
              </a:tr>
              <a:tr h="68496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Contractor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66.25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Conflicts in sub-contractors schedule in execution of project.</a:t>
                      </a:r>
                      <a:endParaRPr lang="ar-JO" dirty="0"/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 anchorCtr="1"/>
                </a:tc>
              </a:tr>
              <a:tr h="68496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Owner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66.25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Delay in progress payments by owner.</a:t>
                      </a:r>
                      <a:endParaRPr lang="ar-JO" dirty="0"/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44</a:t>
                      </a:r>
                    </a:p>
                  </a:txBody>
                  <a:tcPr marL="0" marR="0" marT="0" marB="0" anchor="ctr" anchorCtr="1"/>
                </a:tc>
              </a:tr>
              <a:tr h="68496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Owner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62.50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Late in reviewing and approving design documents.</a:t>
                      </a:r>
                      <a:endParaRPr lang="ar-JO" dirty="0"/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34</a:t>
                      </a:r>
                    </a:p>
                  </a:txBody>
                  <a:tcPr marL="0" marR="0" marT="0" marB="0" anchor="ctr" anchorCtr="1"/>
                </a:tc>
              </a:tr>
              <a:tr h="68496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Owner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61.25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Slowness in decision making process by owner.</a:t>
                      </a:r>
                      <a:endParaRPr lang="ar-JO" dirty="0"/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48</a:t>
                      </a:r>
                    </a:p>
                  </a:txBody>
                  <a:tcPr marL="0" marR="0" marT="0" marB="0" anchor="ctr" anchorCtr="1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idx="1"/>
          </p:nvPr>
        </p:nvSpPr>
        <p:spPr>
          <a:xfrm>
            <a:off x="457200" y="381000"/>
            <a:ext cx="8686800" cy="6477000"/>
          </a:xfrm>
        </p:spPr>
        <p:txBody>
          <a:bodyPr/>
          <a:lstStyle/>
          <a:p>
            <a:pPr algn="l" rtl="0"/>
            <a:r>
              <a:rPr lang="en-US" sz="2600" b="1" dirty="0" smtClean="0"/>
              <a:t>Top 5 causes of delay from owners point view</a:t>
            </a:r>
          </a:p>
          <a:p>
            <a:pPr algn="ctr">
              <a:buNone/>
            </a:pPr>
            <a:endParaRPr lang="ar-JO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914400" y="1397000"/>
          <a:ext cx="7772400" cy="517313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364672"/>
                <a:gridCol w="941140"/>
                <a:gridCol w="1354619"/>
                <a:gridCol w="3306427"/>
                <a:gridCol w="805542"/>
              </a:tblGrid>
              <a:tr h="88900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Caused by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Rank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Weight %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Cause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No</a:t>
                      </a:r>
                      <a:endParaRPr lang="ar-JO" dirty="0"/>
                    </a:p>
                  </a:txBody>
                  <a:tcPr anchor="ctr" anchorCtr="1"/>
                </a:tc>
              </a:tr>
              <a:tr h="77046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Contractor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60.00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Conflicts in sub-contractors schedule in execution of project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 anchorCtr="1"/>
                </a:tc>
              </a:tr>
              <a:tr h="77046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Owner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60.00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Delay in progress payments by owner.</a:t>
                      </a:r>
                      <a:endParaRPr lang="ar-JO" dirty="0" smtClean="0"/>
                    </a:p>
                    <a:p>
                      <a:pPr algn="l" rtl="1"/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44</a:t>
                      </a:r>
                    </a:p>
                  </a:txBody>
                  <a:tcPr marL="0" marR="0" marT="0" marB="0" anchor="ctr" anchorCtr="1"/>
                </a:tc>
              </a:tr>
              <a:tr h="77046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Other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58.00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Road closures and their impact on the transfer of work crews as a result of the occupation.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55</a:t>
                      </a:r>
                    </a:p>
                  </a:txBody>
                  <a:tcPr marL="0" marR="0" marT="0" marB="0" anchor="ctr" anchorCtr="1"/>
                </a:tc>
              </a:tr>
              <a:tr h="77046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Contractor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56.00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Does not work on schedule of activities and events.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20</a:t>
                      </a:r>
                    </a:p>
                  </a:txBody>
                  <a:tcPr marL="0" marR="0" marT="0" marB="0" anchor="ctr" anchorCtr="1"/>
                </a:tc>
              </a:tr>
              <a:tr h="77046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Consultant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56.00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Delay in approving major changes in the scope of work.</a:t>
                      </a:r>
                      <a:endParaRPr lang="ar-JO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32</a:t>
                      </a:r>
                    </a:p>
                  </a:txBody>
                  <a:tcPr marL="0" marR="0" marT="0" marB="0" anchor="ctr" anchorCtr="1"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4800"/>
            <a:ext cx="8686800" cy="6553200"/>
          </a:xfrm>
        </p:spPr>
        <p:txBody>
          <a:bodyPr/>
          <a:lstStyle/>
          <a:p>
            <a:pPr algn="l" rtl="0"/>
            <a:r>
              <a:rPr lang="en-US" sz="2600" b="1" dirty="0" smtClean="0">
                <a:cs typeface="+mj-cs"/>
              </a:rPr>
              <a:t>Top 5 causes of delay from owners point view</a:t>
            </a:r>
          </a:p>
          <a:p>
            <a:pPr algn="ctr">
              <a:buNone/>
            </a:pPr>
            <a:endParaRPr lang="ar-JO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914399" y="1066800"/>
          <a:ext cx="7467601" cy="49618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93520"/>
                <a:gridCol w="728980"/>
                <a:gridCol w="1351642"/>
                <a:gridCol w="2939805"/>
                <a:gridCol w="953654"/>
              </a:tblGrid>
              <a:tr h="28869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Caused by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Calibri"/>
                          <a:cs typeface="Arial"/>
                        </a:rPr>
                        <a:t>rank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Weight </a:t>
                      </a:r>
                      <a:r>
                        <a:rPr lang="en-US" sz="1800" b="1" dirty="0" smtClean="0">
                          <a:latin typeface="Times New Roman"/>
                          <a:ea typeface="Calibri"/>
                          <a:cs typeface="Arial"/>
                        </a:rPr>
                        <a:t>%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Cause 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No.</a:t>
                      </a:r>
                      <a:endParaRPr lang="ar-JO" sz="1800" dirty="0"/>
                    </a:p>
                  </a:txBody>
                  <a:tcPr/>
                </a:tc>
              </a:tr>
              <a:tr h="75698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owner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63.90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Delay in progress payments by owner.</a:t>
                      </a: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44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</a:tr>
              <a:tr h="73653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owner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59.51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Delay in obtaining permits from municipality.</a:t>
                      </a: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45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</a:tr>
              <a:tr h="95142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owner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57.56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Change orders by owner during construction.</a:t>
                      </a: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46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</a:tr>
              <a:tr h="114587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consultant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57.07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Delay in approving major changes in the scope of work.</a:t>
                      </a: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32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</a:tr>
              <a:tr h="95142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owner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56.10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Slowness in decision making process by owner.</a:t>
                      </a: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48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228600"/>
            <a:ext cx="8763000" cy="66294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sz="2800" b="1" dirty="0" smtClean="0"/>
              <a:t>Abstract</a:t>
            </a:r>
          </a:p>
          <a:p>
            <a:pPr algn="l" rtl="0">
              <a:lnSpc>
                <a:spcPct val="200000"/>
              </a:lnSpc>
            </a:pPr>
            <a:r>
              <a:rPr lang="en-US" sz="2400" dirty="0" smtClean="0">
                <a:cs typeface="+mj-cs"/>
              </a:rPr>
              <a:t>Construction delay is a fundamental problem in the construction industry. So identifying the main </a:t>
            </a:r>
            <a:r>
              <a:rPr lang="en-US" sz="2400" dirty="0">
                <a:cs typeface="+mj-cs"/>
              </a:rPr>
              <a:t>causes of delays is required to improve </a:t>
            </a:r>
            <a:r>
              <a:rPr lang="en-US" sz="2400" dirty="0" smtClean="0">
                <a:cs typeface="+mj-cs"/>
              </a:rPr>
              <a:t>project management.</a:t>
            </a:r>
          </a:p>
          <a:p>
            <a:pPr algn="l" rtl="0">
              <a:lnSpc>
                <a:spcPct val="200000"/>
              </a:lnSpc>
            </a:pPr>
            <a:r>
              <a:rPr lang="en-US" sz="2400" dirty="0" smtClean="0">
                <a:cs typeface="+mj-cs"/>
              </a:rPr>
              <a:t>This research identifies the main causes of delays </a:t>
            </a:r>
            <a:r>
              <a:rPr lang="en-US" sz="2400" dirty="0">
                <a:cs typeface="+mj-cs"/>
              </a:rPr>
              <a:t>from the perspectives of clients, contractors and </a:t>
            </a:r>
            <a:r>
              <a:rPr lang="en-US" sz="2400" dirty="0" smtClean="0">
                <a:cs typeface="+mj-cs"/>
              </a:rPr>
              <a:t>consultants.</a:t>
            </a:r>
          </a:p>
          <a:p>
            <a:pPr algn="l" rtl="0">
              <a:lnSpc>
                <a:spcPct val="200000"/>
              </a:lnSpc>
            </a:pPr>
            <a:r>
              <a:rPr lang="en-US" sz="2400" dirty="0" smtClean="0">
                <a:cs typeface="+mj-cs"/>
              </a:rPr>
              <a:t>The followed methodology </a:t>
            </a:r>
            <a:r>
              <a:rPr lang="en-US" sz="2400" dirty="0">
                <a:cs typeface="+mj-cs"/>
              </a:rPr>
              <a:t>is collecting  data from </a:t>
            </a:r>
            <a:r>
              <a:rPr lang="en-US" sz="2400" dirty="0" smtClean="0">
                <a:cs typeface="+mj-cs"/>
              </a:rPr>
              <a:t>the field </a:t>
            </a:r>
            <a:r>
              <a:rPr lang="en-US" sz="2400" dirty="0">
                <a:cs typeface="+mj-cs"/>
              </a:rPr>
              <a:t>in different methods</a:t>
            </a:r>
            <a:r>
              <a:rPr lang="en-US" sz="2400" dirty="0" smtClean="0">
                <a:cs typeface="+mj-cs"/>
              </a:rPr>
              <a:t>, </a:t>
            </a:r>
            <a:r>
              <a:rPr lang="en-US" sz="2400" dirty="0">
                <a:cs typeface="+mj-cs"/>
              </a:rPr>
              <a:t>then </a:t>
            </a:r>
            <a:r>
              <a:rPr lang="en-US" sz="2400" dirty="0" smtClean="0">
                <a:cs typeface="+mj-cs"/>
              </a:rPr>
              <a:t>analyzing </a:t>
            </a:r>
            <a:r>
              <a:rPr lang="en-US" sz="2400" dirty="0">
                <a:cs typeface="+mj-cs"/>
              </a:rPr>
              <a:t>these data </a:t>
            </a:r>
            <a:r>
              <a:rPr lang="en-US" sz="2400" dirty="0" smtClean="0">
                <a:cs typeface="+mj-cs"/>
              </a:rPr>
              <a:t>to get sufficient results.</a:t>
            </a:r>
          </a:p>
          <a:p>
            <a:pPr algn="l" rtl="0">
              <a:lnSpc>
                <a:spcPct val="200000"/>
              </a:lnSpc>
            </a:pPr>
            <a:r>
              <a:rPr lang="en-US" sz="2400" dirty="0" smtClean="0">
                <a:cs typeface="+mj-cs"/>
              </a:rPr>
              <a:t>Finally recommendations were provided to improve the performance.</a:t>
            </a:r>
            <a:r>
              <a:rPr lang="en-US" sz="2400" dirty="0" smtClean="0"/>
              <a:t> </a:t>
            </a:r>
            <a:endParaRPr lang="ar-JO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92500" lnSpcReduction="20000"/>
          </a:bodyPr>
          <a:lstStyle/>
          <a:p>
            <a:pPr algn="ctr" rtl="0">
              <a:buNone/>
            </a:pPr>
            <a:r>
              <a:rPr lang="en-US" sz="2600" b="1" dirty="0" smtClean="0"/>
              <a:t>Recommendation 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The owner should  preserve a compatibility time between payments and performed activities by contractor.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the owner should dedicate significant effort and exploit time to obtain  the necessary permits  from responsible bodies to start the project or implement activities.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The owner must take enough time to think about design of the construction with a careful review to the main desires and main objectives of the project .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 Owners should accommodates well  the sudden changes in work and be able to make the right decision as soon as possible with minimum losses.</a:t>
            </a:r>
          </a:p>
          <a:p>
            <a:pPr algn="l" rtl="0">
              <a:buFont typeface="Wingdings" pitchFamily="2" charset="2"/>
              <a:buChar char="v"/>
            </a:pP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62500" lnSpcReduction="20000"/>
          </a:bodyPr>
          <a:lstStyle/>
          <a:p>
            <a:pPr algn="l" rtl="0">
              <a:lnSpc>
                <a:spcPct val="150000"/>
              </a:lnSpc>
            </a:pPr>
            <a:r>
              <a:rPr lang="en-US" sz="3100" dirty="0" smtClean="0"/>
              <a:t>Distribution and scheduling tasks to sub-contractors should prevent any disputes among themselves, so "conflicts in sub-contractors schedule in execution of project" should be considered.</a:t>
            </a:r>
          </a:p>
          <a:p>
            <a:pPr algn="l" rtl="0">
              <a:lnSpc>
                <a:spcPct val="150000"/>
              </a:lnSpc>
            </a:pPr>
            <a:r>
              <a:rPr lang="en-US" sz="3100" dirty="0" smtClean="0"/>
              <a:t>The contractor must take all means of prevention, and alternative plans for the implementation of activities expected to be implemented in the rainy air, with giving a suitable free float to these activities so he should consider .</a:t>
            </a:r>
          </a:p>
          <a:p>
            <a:pPr algn="l" rtl="0">
              <a:lnSpc>
                <a:spcPct val="150000"/>
              </a:lnSpc>
            </a:pPr>
            <a:r>
              <a:rPr lang="en-US" sz="3100" dirty="0" smtClean="0"/>
              <a:t>consultants should allocates an appropriate time and attention to shop drawings for reviewing and giving approval without delay.</a:t>
            </a:r>
          </a:p>
          <a:p>
            <a:pPr algn="l" rtl="0">
              <a:lnSpc>
                <a:spcPct val="150000"/>
              </a:lnSpc>
            </a:pPr>
            <a:r>
              <a:rPr lang="en-US" sz="3100" dirty="0" smtClean="0"/>
              <a:t>Contractors should  gives significant more time , deposits and provision  equipment and material before starting dates of projects and as a result the cause of  " difficulty in the transfer of equipment and introduced to the Palestinian territories (political conditions)"</a:t>
            </a:r>
          </a:p>
          <a:p>
            <a:pPr algn="l" rtl="0">
              <a:buFont typeface="Wingdings" pitchFamily="2" charset="2"/>
              <a:buChar char="v"/>
            </a:pPr>
            <a:endParaRPr lang="en-US" sz="2400" dirty="0" smtClean="0"/>
          </a:p>
          <a:p>
            <a:pPr algn="l" rtl="0">
              <a:buNone/>
            </a:pP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57200"/>
            <a:ext cx="8458200" cy="6400800"/>
          </a:xfrm>
        </p:spPr>
        <p:txBody>
          <a:bodyPr>
            <a:normAutofit fontScale="92500"/>
          </a:bodyPr>
          <a:lstStyle/>
          <a:p>
            <a:pPr algn="ctr" rtl="0">
              <a:buNone/>
            </a:pPr>
            <a:r>
              <a:rPr lang="en-US" sz="2600" b="1" dirty="0" smtClean="0"/>
              <a:t>Further Research</a:t>
            </a:r>
          </a:p>
          <a:p>
            <a:pPr algn="just" rtl="0">
              <a:lnSpc>
                <a:spcPct val="150000"/>
              </a:lnSpc>
            </a:pPr>
            <a:r>
              <a:rPr lang="en-US" sz="2400" dirty="0" smtClean="0"/>
              <a:t>The scope of construction delays studies is wide and forked, so the researchers in this study make the following recommendations.</a:t>
            </a:r>
          </a:p>
          <a:p>
            <a:pPr marL="457200" lvl="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Expand the scope of research on construction delays in Palestine.</a:t>
            </a:r>
          </a:p>
          <a:p>
            <a:pPr marL="457200" lvl="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Search for more causes of delays affecting the lifetime of projects.</a:t>
            </a:r>
          </a:p>
          <a:p>
            <a:pPr marL="457200" lvl="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Make studies about the effects and seriousness of construction delays on projects.</a:t>
            </a:r>
          </a:p>
          <a:p>
            <a:pPr marL="457200" lvl="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Risk evaluation for causes of delays at construction phase , and size of casualties.</a:t>
            </a:r>
          </a:p>
          <a:p>
            <a:pPr algn="just" rtl="0">
              <a:buNone/>
            </a:pPr>
            <a:endParaRPr lang="ar-JO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 algn="ctr" rtl="0">
              <a:buNone/>
            </a:pPr>
            <a:r>
              <a:rPr lang="en-US" sz="7200" dirty="0" smtClean="0">
                <a:latin typeface="Brush Script MT" pitchFamily="66" charset="0"/>
              </a:rPr>
              <a:t>Thank you for attention</a:t>
            </a:r>
          </a:p>
          <a:p>
            <a:pPr algn="ctr" rtl="0">
              <a:buNone/>
            </a:pPr>
            <a:r>
              <a:rPr lang="en-US" sz="6000" dirty="0" smtClean="0"/>
              <a:t>We welcome your questions, </a:t>
            </a:r>
          </a:p>
          <a:p>
            <a:pPr algn="ctr" rtl="0">
              <a:buNone/>
            </a:pPr>
            <a:r>
              <a:rPr lang="en-US" sz="6000" dirty="0" smtClean="0"/>
              <a:t>suggestion, and comments</a:t>
            </a:r>
            <a:endParaRPr lang="ar-JO" sz="6000" dirty="0" smtClean="0"/>
          </a:p>
          <a:p>
            <a:pPr algn="l" rtl="0"/>
            <a:endParaRPr lang="ar-JO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4800"/>
            <a:ext cx="8686800" cy="6553200"/>
          </a:xfrm>
        </p:spPr>
        <p:txBody>
          <a:bodyPr>
            <a:normAutofit/>
          </a:bodyPr>
          <a:lstStyle/>
          <a:p>
            <a:pPr algn="ctr" rtl="0">
              <a:buNone/>
            </a:pPr>
            <a:r>
              <a:rPr lang="en-US" sz="2600" b="1" dirty="0" smtClean="0"/>
              <a:t>Objectives</a:t>
            </a:r>
            <a:endParaRPr lang="en-US" sz="2600" dirty="0" smtClean="0"/>
          </a:p>
          <a:p>
            <a:pPr algn="l" rtl="0">
              <a:lnSpc>
                <a:spcPct val="160000"/>
              </a:lnSpc>
            </a:pPr>
            <a:r>
              <a:rPr lang="en-US" sz="2400" dirty="0" smtClean="0"/>
              <a:t>Identify the main causes of delay during construction phase at Palestine.</a:t>
            </a:r>
          </a:p>
          <a:p>
            <a:pPr algn="l" rtl="0">
              <a:lnSpc>
                <a:spcPct val="160000"/>
              </a:lnSpc>
            </a:pPr>
            <a:r>
              <a:rPr lang="en-US" sz="2400" dirty="0" smtClean="0"/>
              <a:t>Classify these causes based on the responsibility of the parties involved in project.</a:t>
            </a:r>
          </a:p>
          <a:p>
            <a:pPr lvl="0" algn="l" rtl="0">
              <a:lnSpc>
                <a:spcPct val="160000"/>
              </a:lnSpc>
            </a:pPr>
            <a:r>
              <a:rPr lang="en-US" sz="2400" dirty="0"/>
              <a:t>Determine the rate of occurrence of these </a:t>
            </a:r>
            <a:r>
              <a:rPr lang="en-US" sz="2400" dirty="0" smtClean="0"/>
              <a:t>causes </a:t>
            </a:r>
            <a:r>
              <a:rPr lang="en-US" sz="2400" dirty="0"/>
              <a:t>in the construction industries</a:t>
            </a:r>
            <a:r>
              <a:rPr lang="en-US" sz="2400" dirty="0" smtClean="0"/>
              <a:t>.</a:t>
            </a:r>
          </a:p>
          <a:p>
            <a:pPr lvl="0" algn="l" rtl="0">
              <a:lnSpc>
                <a:spcPct val="160000"/>
              </a:lnSpc>
            </a:pPr>
            <a:r>
              <a:rPr lang="en-US" sz="2400" dirty="0"/>
              <a:t>Provide recommendations to avoid </a:t>
            </a:r>
            <a:r>
              <a:rPr lang="en-US" sz="2400" dirty="0" smtClean="0"/>
              <a:t>or </a:t>
            </a:r>
            <a:r>
              <a:rPr lang="en-US" sz="2400" dirty="0"/>
              <a:t>minimize construction </a:t>
            </a:r>
            <a:r>
              <a:rPr lang="en-US" sz="2400" dirty="0" smtClean="0"/>
              <a:t>delays</a:t>
            </a:r>
            <a:r>
              <a:rPr lang="en-US" sz="2200" dirty="0" smtClean="0"/>
              <a:t>.</a:t>
            </a:r>
            <a:endParaRPr lang="en-US" sz="2200" dirty="0"/>
          </a:p>
          <a:p>
            <a:pPr algn="l" rtl="0"/>
            <a:endParaRPr lang="ar-JO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4800"/>
            <a:ext cx="8686800" cy="655320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sz="2600" b="1" dirty="0" smtClean="0"/>
              <a:t>Justification</a:t>
            </a:r>
          </a:p>
          <a:p>
            <a:pPr algn="l" rtl="0">
              <a:lnSpc>
                <a:spcPct val="200000"/>
              </a:lnSpc>
            </a:pPr>
            <a:r>
              <a:rPr lang="en-US" sz="2400" dirty="0" smtClean="0"/>
              <a:t>This research assists in identifying the causes of the delays during the construction phase at Palestine, and finding appropriate solutions to avoid these causes.</a:t>
            </a:r>
          </a:p>
          <a:p>
            <a:pPr algn="l" rtl="0">
              <a:lnSpc>
                <a:spcPct val="200000"/>
              </a:lnSpc>
            </a:pPr>
            <a:r>
              <a:rPr lang="en-US" sz="2400" dirty="0" smtClean="0"/>
              <a:t> Also assists the parties to avoid incurred additional cost due to delays, and allow project to be completed smoothly on time and within budgeted cost.</a:t>
            </a:r>
            <a:endParaRPr lang="ar-JO" sz="2400" dirty="0" smtClean="0"/>
          </a:p>
          <a:p>
            <a:pPr algn="ctr">
              <a:buNone/>
            </a:pPr>
            <a:endParaRPr lang="ar-JO" sz="2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8686800" cy="6477000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  <a:buNone/>
            </a:pPr>
            <a:r>
              <a:rPr lang="en-US" sz="2600" b="1" dirty="0" smtClean="0"/>
              <a:t>Justification</a:t>
            </a:r>
          </a:p>
          <a:p>
            <a:pPr algn="l" rtl="0">
              <a:lnSpc>
                <a:spcPct val="200000"/>
              </a:lnSpc>
            </a:pPr>
            <a:r>
              <a:rPr lang="en-US" sz="2400" dirty="0" smtClean="0"/>
              <a:t>For the contractor, this will lead develop his productivity and creating a good reputation with owners.</a:t>
            </a:r>
          </a:p>
          <a:p>
            <a:pPr algn="l" rtl="0">
              <a:lnSpc>
                <a:spcPct val="200000"/>
              </a:lnSpc>
            </a:pPr>
            <a:r>
              <a:rPr lang="en-US" sz="2400" dirty="0" smtClean="0"/>
              <a:t>For the owner, he will be encouraged to establish more advanced projects with high cost and long period without fear of any risks.</a:t>
            </a:r>
          </a:p>
          <a:p>
            <a:pPr algn="l" rtl="0"/>
            <a:endParaRPr lang="ar-JO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8686800" cy="6477000"/>
          </a:xfrm>
        </p:spPr>
        <p:txBody>
          <a:bodyPr/>
          <a:lstStyle/>
          <a:p>
            <a:pPr algn="ctr" rtl="0">
              <a:buNone/>
            </a:pPr>
            <a:r>
              <a:rPr lang="en-US" sz="2600" b="1" dirty="0" smtClean="0"/>
              <a:t>Types of Delays </a:t>
            </a:r>
          </a:p>
          <a:p>
            <a:pPr algn="l" rtl="0">
              <a:lnSpc>
                <a:spcPct val="200000"/>
              </a:lnSpc>
            </a:pPr>
            <a:r>
              <a:rPr lang="en-US" sz="2400" dirty="0" smtClean="0"/>
              <a:t>Excusable Delays: delays that are nearly accepted, and caused through many reasons like labor disputes and unusual delay in deliveries.</a:t>
            </a:r>
          </a:p>
          <a:p>
            <a:pPr algn="l" rtl="0">
              <a:lnSpc>
                <a:spcPct val="200000"/>
              </a:lnSpc>
            </a:pPr>
            <a:r>
              <a:rPr lang="en-US" sz="2400" dirty="0" smtClean="0"/>
              <a:t>Non Excusable Delays: delays that are nearly unaccepted and caused through reasons like financing problems and poor workmanship.</a:t>
            </a:r>
            <a:endParaRPr lang="ar-JO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57200"/>
            <a:ext cx="8686800" cy="6400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600" b="1" dirty="0" smtClean="0"/>
              <a:t>Methodology</a:t>
            </a:r>
          </a:p>
          <a:p>
            <a:pPr algn="ctr">
              <a:buNone/>
            </a:pPr>
            <a:endParaRPr lang="ar-JO" sz="2600" b="1" dirty="0"/>
          </a:p>
        </p:txBody>
      </p:sp>
      <p:pic>
        <p:nvPicPr>
          <p:cNvPr id="4" name="صورة 3" descr="sssssssssssss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914400"/>
            <a:ext cx="6648450" cy="5591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57200"/>
            <a:ext cx="8686800" cy="6400800"/>
          </a:xfrm>
        </p:spPr>
        <p:txBody>
          <a:bodyPr>
            <a:normAutofit/>
          </a:bodyPr>
          <a:lstStyle/>
          <a:p>
            <a:pPr algn="ctr" rtl="0">
              <a:buNone/>
            </a:pPr>
            <a:r>
              <a:rPr lang="en-US" sz="2800" b="1" dirty="0" smtClean="0"/>
              <a:t>Questionnaire </a:t>
            </a:r>
          </a:p>
          <a:p>
            <a:pPr algn="l" rtl="0">
              <a:lnSpc>
                <a:spcPct val="200000"/>
              </a:lnSpc>
            </a:pPr>
            <a:r>
              <a:rPr lang="en-US" sz="2400" dirty="0" smtClean="0"/>
              <a:t>The questionnaire consists of two parts.</a:t>
            </a:r>
          </a:p>
          <a:p>
            <a:pPr algn="l" rtl="0">
              <a:lnSpc>
                <a:spcPct val="200000"/>
              </a:lnSpc>
            </a:pPr>
            <a:r>
              <a:rPr lang="en-US" sz="2400" dirty="0" smtClean="0"/>
              <a:t>Part I: includes general information about the respondents like experience, job title company name, and level of education.</a:t>
            </a:r>
            <a:r>
              <a:rPr lang="ar-JO" sz="2400" dirty="0" smtClean="0"/>
              <a:t> </a:t>
            </a:r>
            <a:endParaRPr lang="en-US" sz="2400" dirty="0" smtClean="0"/>
          </a:p>
          <a:p>
            <a:pPr algn="l" rtl="0">
              <a:lnSpc>
                <a:spcPct val="200000"/>
              </a:lnSpc>
            </a:pPr>
            <a:r>
              <a:rPr lang="en-US" sz="2400" dirty="0" smtClean="0"/>
              <a:t>Part II: include the causes of construction delays where respondents are invited to rate the degree of </a:t>
            </a:r>
            <a:r>
              <a:rPr lang="en-US" sz="2400" dirty="0" err="1" smtClean="0"/>
              <a:t>ocuurrence</a:t>
            </a:r>
            <a:r>
              <a:rPr lang="en-US" sz="2400" dirty="0" smtClean="0"/>
              <a:t> </a:t>
            </a:r>
            <a:r>
              <a:rPr lang="en-US" sz="2400" dirty="0" smtClean="0"/>
              <a:t>of these causes.</a:t>
            </a:r>
          </a:p>
          <a:p>
            <a:pPr algn="r" rtl="0">
              <a:buNone/>
            </a:pP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8686800" cy="6477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600" b="1" dirty="0" smtClean="0"/>
              <a:t>Questionnaire Survey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The questionnaire was distributed to the study sample size in Nablus (20 contractors, 20 consultants and 20 owners).</a:t>
            </a:r>
          </a:p>
          <a:p>
            <a:pPr algn="l" rtl="0">
              <a:lnSpc>
                <a:spcPct val="150000"/>
              </a:lnSpc>
            </a:pPr>
            <a:r>
              <a:rPr lang="en-US" sz="2400" u="sng" dirty="0" smtClean="0"/>
              <a:t>Method of sending the questionnaire.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By interviews (visiting firms).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By electronic e-mails.</a:t>
            </a:r>
          </a:p>
          <a:p>
            <a:pPr marL="457200" indent="-457200" algn="l" rtl="0">
              <a:lnSpc>
                <a:spcPct val="150000"/>
              </a:lnSpc>
            </a:pPr>
            <a:r>
              <a:rPr lang="en-US" sz="2400" u="sng" dirty="0" smtClean="0"/>
              <a:t>Received questionnaires</a:t>
            </a:r>
            <a:r>
              <a:rPr lang="en-US" sz="2400" dirty="0" smtClean="0"/>
              <a:t>.                 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15 out of 20 contractors.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16 out of 20 consultants.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10 out of 20 owners.</a:t>
            </a:r>
          </a:p>
          <a:p>
            <a:pPr marL="457200" indent="-457200" algn="l" rtl="0">
              <a:buNone/>
            </a:pPr>
            <a:endParaRPr lang="ar-JO" sz="2400" dirty="0"/>
          </a:p>
        </p:txBody>
      </p:sp>
      <p:graphicFrame>
        <p:nvGraphicFramePr>
          <p:cNvPr id="4" name="Chart 2"/>
          <p:cNvGraphicFramePr/>
          <p:nvPr/>
        </p:nvGraphicFramePr>
        <p:xfrm>
          <a:off x="4724400" y="3352800"/>
          <a:ext cx="41910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279</TotalTime>
  <Words>1172</Words>
  <Application>Microsoft Office PowerPoint</Application>
  <PresentationFormat>عرض على الشاشة (3:4)‏</PresentationFormat>
  <Paragraphs>231</Paragraphs>
  <Slides>23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4" baseType="lpstr">
      <vt:lpstr>تدفق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yafa</dc:creator>
  <cp:lastModifiedBy>yafa</cp:lastModifiedBy>
  <cp:revision>61</cp:revision>
  <dcterms:created xsi:type="dcterms:W3CDTF">2013-05-18T16:07:12Z</dcterms:created>
  <dcterms:modified xsi:type="dcterms:W3CDTF">2013-05-20T07:17:08Z</dcterms:modified>
</cp:coreProperties>
</file>