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84" r:id="rId1"/>
  </p:sldMasterIdLst>
  <p:notesMasterIdLst>
    <p:notesMasterId r:id="rId13"/>
  </p:notesMasterIdLst>
  <p:sldIdLst>
    <p:sldId id="256" r:id="rId2"/>
    <p:sldId id="258" r:id="rId3"/>
    <p:sldId id="269" r:id="rId4"/>
    <p:sldId id="268" r:id="rId5"/>
    <p:sldId id="270" r:id="rId6"/>
    <p:sldId id="266" r:id="rId7"/>
    <p:sldId id="271" r:id="rId8"/>
    <p:sldId id="27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A54FE-2B5A-40BF-8A21-A398F8505D05}" type="datetimeFigureOut">
              <a:rPr lang="en-US" smtClean="0"/>
              <a:pPr/>
              <a:t>4/21/2018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E1480-6F38-459D-9065-68BFDB83D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E1480-6F38-459D-9065-68BFDB83D8A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E1480-6F38-459D-9065-68BFDB83D8A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06/08/1439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06/08/1439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06/08/1439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06/08/1439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06/08/1439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06/08/1439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28662" y="1357298"/>
            <a:ext cx="7072362" cy="1829761"/>
          </a:xfrm>
        </p:spPr>
        <p:txBody>
          <a:bodyPr>
            <a:noAutofit/>
          </a:bodyPr>
          <a:lstStyle/>
          <a:p>
            <a:r>
              <a:rPr sz="3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new method for extracting I-V characteristic curve for photovoltaic modules using artificial neural networks </a:t>
            </a:r>
            <a:endParaRPr sz="36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14348" y="3643314"/>
            <a:ext cx="8001056" cy="2071702"/>
          </a:xfrm>
        </p:spPr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Ahmed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Ghareeb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Maan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Tamimi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Mahmoud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Jaber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Saif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Jaradat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Dr.Tamer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Khatib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90778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Errors</a:t>
            </a:r>
            <a:r>
              <a:rPr lang="en-US" sz="3000" b="1" dirty="0" smtClean="0"/>
              <a:t> 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233291"/>
          </a:xfrm>
        </p:spPr>
        <p:txBody>
          <a:bodyPr/>
          <a:lstStyle/>
          <a:p>
            <a:pPr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Three types of error used: MAPE, MBE, RMSE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rtl="0"/>
            <a:endParaRPr lang="en-US" dirty="0" smtClean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857224" y="2000240"/>
          <a:ext cx="7358115" cy="4061224"/>
        </p:xfrm>
        <a:graphic>
          <a:graphicData uri="http://schemas.openxmlformats.org/drawingml/2006/table">
            <a:tbl>
              <a:tblPr/>
              <a:tblGrid>
                <a:gridCol w="1526025"/>
                <a:gridCol w="1631295"/>
                <a:gridCol w="1286287"/>
                <a:gridCol w="1453028"/>
                <a:gridCol w="1461480"/>
              </a:tblGrid>
              <a:tr h="3909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Radiation (W\m2)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Temperature (K)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MAPE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MBE(A)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RMSE(A)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9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571.8855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335.1181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1.4%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-0.047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0.048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909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647.9605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335.3757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1.2%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0.0185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0.028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09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688.3134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332.2141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0.5%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0.007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0.014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909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726.6816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331.6333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2.1%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-0.043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0.073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09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802.0951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329.8909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0.5%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0.004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0.013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909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858.6552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329.3101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1.1%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-0.028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0.028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09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933.0764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327.5676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0.7%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0.011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0.029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909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959.868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327.5676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1.3%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0.024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0.042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09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970.4524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326.9868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0.8%</a:t>
                      </a:r>
                      <a:endParaRPr lang="en-US" sz="16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-0.024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0.028</a:t>
                      </a: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28662" y="785794"/>
            <a:ext cx="7933588" cy="785818"/>
          </a:xfrm>
        </p:spPr>
        <p:txBody>
          <a:bodyPr>
            <a:normAutofit/>
          </a:bodyPr>
          <a:lstStyle/>
          <a:p>
            <a:pPr rtl="0"/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 </a:t>
            </a:r>
            <a:endParaRPr lang="ar-SA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57224" y="1643050"/>
            <a:ext cx="7772400" cy="4429156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results showed that the proposed model has MAPE values in the range of 0.5% to 2.1%. In the meanwhile, MBE and RMSE values were in the range of (0.007 to 0.047) A (0.013 to 0.073) </a:t>
            </a:r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A, respectively.</a:t>
            </a:r>
          </a:p>
          <a:p>
            <a:pPr>
              <a:buNone/>
            </a:pPr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The results </a:t>
            </a:r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proved the efficiency of the proposed model for predicting the I-V curve for different PV modules.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Introduction </a:t>
            </a:r>
            <a:endParaRPr lang="ar-SA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     I-V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characteristic curve 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Image result for i-v curve of solar ce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857364"/>
            <a:ext cx="6286544" cy="46006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933588" cy="642942"/>
          </a:xfrm>
        </p:spPr>
        <p:txBody>
          <a:bodyPr>
            <a:normAutofit/>
          </a:bodyPr>
          <a:lstStyle/>
          <a:p>
            <a:pPr marL="457200" indent="-457200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Literature review 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85720" y="928670"/>
          <a:ext cx="8429684" cy="5335663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107421"/>
                <a:gridCol w="2107421"/>
                <a:gridCol w="2107421"/>
                <a:gridCol w="2107421"/>
              </a:tblGrid>
              <a:tr h="4286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Method 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Accuracy 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Advantages 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Disadvantages 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955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variable resistance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Not available 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Measure the I-V curve of a PV module.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Can’t achieve the boundary.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Can be used only in PV module with low power capacity.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389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capacitive load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More than 80%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Measuring open circuit voltage and short circuit current.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Relatively high percentage error.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Testing time.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81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DC-DC boost converter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In the range of 61–67%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Extract the IV curve without the need for further external devices.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Relatively high error 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44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Artificial neural network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In the range of 85.3–97.6%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en-US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Predict the IV curve at different solar radiation.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Not generalized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7724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Artificial 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Neural Network 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(ANN’s)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928802"/>
            <a:ext cx="4320616" cy="298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42910" y="1643050"/>
            <a:ext cx="4000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artificial neural network is a network that attempts 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perform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brain functions.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has high speed, accuracy and 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accessibility.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Neural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networks performs specific task through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learning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process. When inputs and outputs are provided, they 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form a relationship between them.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933588" cy="1143000"/>
          </a:xfrm>
        </p:spPr>
        <p:txBody>
          <a:bodyPr>
            <a:normAutofit/>
          </a:bodyPr>
          <a:lstStyle/>
          <a:p>
            <a:pPr marL="457200" indent="-457200"/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Proposed method </a:t>
            </a:r>
            <a:endParaRPr lang="ar-SA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500174"/>
            <a:ext cx="735811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latin typeface="Times New Roman"/>
                <a:ea typeface="Times New Roman"/>
              </a:rPr>
              <a:t> In </a:t>
            </a:r>
            <a:r>
              <a:rPr lang="en-US" sz="2000" dirty="0" smtClean="0">
                <a:latin typeface="Times New Roman"/>
                <a:ea typeface="Times New Roman"/>
              </a:rPr>
              <a:t>this research two artificial neural networks are utilized for predicting the I-V curve namely generalized regression artificial neural network (GRNN) and cascaded feedback forward artificial neural network (CFNN</a:t>
            </a:r>
            <a:r>
              <a:rPr lang="en-US" sz="2000" dirty="0" smtClean="0">
                <a:latin typeface="Times New Roman"/>
                <a:ea typeface="Times New Roman"/>
              </a:rPr>
              <a:t>).</a:t>
            </a:r>
          </a:p>
          <a:p>
            <a:pPr algn="l" rtl="0"/>
            <a:endParaRPr lang="en-US" sz="2000" dirty="0" smtClean="0">
              <a:latin typeface="Times New Roman"/>
              <a:ea typeface="Times New Roman"/>
            </a:endParaRPr>
          </a:p>
          <a:p>
            <a:pPr algn="l" rtl="0"/>
            <a:endParaRPr lang="en-US" sz="2000" dirty="0" smtClean="0">
              <a:latin typeface="Times New Roman"/>
              <a:ea typeface="Times New Roman"/>
            </a:endParaRPr>
          </a:p>
          <a:p>
            <a:pPr algn="l" rtl="0"/>
            <a:endParaRPr lang="en-US" sz="2000" dirty="0" smtClean="0">
              <a:latin typeface="Times New Roman"/>
              <a:ea typeface="Times New Roman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>
                <a:latin typeface="Times New Roman"/>
                <a:ea typeface="Times New Roman"/>
              </a:rPr>
              <a:t> In </a:t>
            </a:r>
            <a:r>
              <a:rPr lang="en-US" sz="2000" dirty="0" smtClean="0">
                <a:latin typeface="Times New Roman"/>
                <a:ea typeface="Times New Roman"/>
              </a:rPr>
              <a:t>this research the training and validation database is collected by using two types of PV modules , which are polycrystalline 120 </a:t>
            </a:r>
            <a:r>
              <a:rPr lang="en-US" sz="2000" dirty="0" err="1" smtClean="0">
                <a:latin typeface="Times New Roman"/>
                <a:ea typeface="Times New Roman"/>
              </a:rPr>
              <a:t>Wp</a:t>
            </a:r>
            <a:r>
              <a:rPr lang="en-US" sz="2000" dirty="0" smtClean="0">
                <a:latin typeface="Times New Roman"/>
                <a:ea typeface="Times New Roman"/>
              </a:rPr>
              <a:t> PV module and polycrystalline 325 </a:t>
            </a:r>
            <a:r>
              <a:rPr lang="en-US" sz="2000" dirty="0" err="1" smtClean="0">
                <a:latin typeface="Times New Roman"/>
                <a:ea typeface="Times New Roman"/>
              </a:rPr>
              <a:t>Wp</a:t>
            </a:r>
            <a:r>
              <a:rPr lang="en-US" sz="2000" dirty="0" smtClean="0">
                <a:latin typeface="Times New Roman"/>
                <a:ea typeface="Times New Roman"/>
              </a:rPr>
              <a:t> PV </a:t>
            </a:r>
            <a:r>
              <a:rPr lang="en-US" sz="2000" dirty="0" smtClean="0">
                <a:latin typeface="Times New Roman"/>
                <a:ea typeface="Times New Roman"/>
              </a:rPr>
              <a:t>module</a:t>
            </a:r>
          </a:p>
          <a:p>
            <a:pPr algn="l" rtl="0"/>
            <a:endParaRPr lang="en-US" sz="2000" dirty="0" smtClean="0">
              <a:latin typeface="Times New Roman"/>
              <a:ea typeface="Times New Roman"/>
            </a:endParaRPr>
          </a:p>
          <a:p>
            <a:pPr algn="l" rtl="0"/>
            <a:r>
              <a:rPr lang="en-US" sz="2000" dirty="0" smtClean="0">
                <a:latin typeface="Times New Roman"/>
                <a:ea typeface="Times New Roman"/>
              </a:rPr>
              <a:t> </a:t>
            </a:r>
          </a:p>
          <a:p>
            <a:pPr algn="l" rtl="0"/>
            <a:endParaRPr lang="en-US" sz="2000" dirty="0" smtClean="0">
              <a:latin typeface="Times New Roman"/>
            </a:endParaRPr>
          </a:p>
          <a:p>
            <a:pPr algn="l" rtl="0"/>
            <a:endParaRPr lang="en-US" sz="2000" dirty="0" smtClean="0">
              <a:latin typeface="Times New Roman"/>
            </a:endParaRPr>
          </a:p>
          <a:p>
            <a:pPr algn="l" rtl="0"/>
            <a:endParaRPr lang="en-US" sz="2000" dirty="0" smtClean="0">
              <a:latin typeface="Times New Roman"/>
            </a:endParaRPr>
          </a:p>
          <a:p>
            <a:pPr algn="l" rtl="0"/>
            <a:endParaRPr lang="en-US" sz="2000" dirty="0" smtClean="0">
              <a:latin typeface="Times New Roman"/>
            </a:endParaRPr>
          </a:p>
          <a:p>
            <a:pPr algn="l" rtl="0"/>
            <a:endParaRPr lang="en-US" sz="2000" dirty="0" smtClean="0">
              <a:latin typeface="Times New Roman"/>
            </a:endParaRPr>
          </a:p>
          <a:p>
            <a:pPr algn="l" rtl="0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467600" cy="71438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GRNN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صورة 3" descr="C:\Users\DELL\Desktop\p1c4kn1leu1f55j2d1ss78lt1b5j4.Model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8787" t="8442" r="9286" b="9409"/>
          <a:stretch/>
        </p:blipFill>
        <p:spPr bwMode="auto">
          <a:xfrm>
            <a:off x="1928794" y="1050051"/>
            <a:ext cx="5286412" cy="52364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7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CFNN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صورة 4" descr="C:\Users\DELL\Desktop\p1c4d1jv9p1ssj6297e114ll11vs5.Model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9509" t="8769" r="8654" b="8869"/>
          <a:stretch/>
        </p:blipFill>
        <p:spPr bwMode="auto">
          <a:xfrm>
            <a:off x="1071538" y="1073150"/>
            <a:ext cx="7500990" cy="52848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The </a:t>
            </a:r>
            <a:r>
              <a:rPr lang="en-US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proposed algorithm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صورة 18" descr="D:\bbbbbbbbbbbbbbbbbbbbbbbb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1472" y="1000108"/>
            <a:ext cx="8001056" cy="5286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96908"/>
          </a:xfrm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endParaRPr lang="ar-SA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11" descr="D:\IV curves\SR 726Wm2 and Tc 331K\untitled.pn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14414" y="785794"/>
            <a:ext cx="6929486" cy="2928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صورة 15" descr="D:\IV curves\120W PV module at SR 780Wm2 and Tc 329.1K\untitled.png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14414" y="3929066"/>
            <a:ext cx="6929486" cy="27146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3674</TotalTime>
  <Words>436</Words>
  <PresentationFormat>On-screen Show (4:3)</PresentationFormat>
  <Paragraphs>113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 new method for extracting I-V characteristic curve for photovoltaic modules using artificial neural networks </vt:lpstr>
      <vt:lpstr>Introduction </vt:lpstr>
      <vt:lpstr>Literature review </vt:lpstr>
      <vt:lpstr> Artificial Neural Network (ANN’s) </vt:lpstr>
      <vt:lpstr>Proposed method </vt:lpstr>
      <vt:lpstr>GRNN</vt:lpstr>
      <vt:lpstr>CFNN</vt:lpstr>
      <vt:lpstr>The proposed algorithm</vt:lpstr>
      <vt:lpstr>     Results</vt:lpstr>
      <vt:lpstr>Errors  </vt:lpstr>
      <vt:lpstr>Conclusion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Prediction The characteristic  IV-  curve for PV module using Artificial Neural Network</dc:title>
  <dc:creator>HP</dc:creator>
  <cp:lastModifiedBy>user</cp:lastModifiedBy>
  <cp:revision>92</cp:revision>
  <dcterms:created xsi:type="dcterms:W3CDTF">2017-12-05T18:07:21Z</dcterms:created>
  <dcterms:modified xsi:type="dcterms:W3CDTF">2018-04-21T20:40:16Z</dcterms:modified>
</cp:coreProperties>
</file>