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notesMasterIdLst>
    <p:notesMasterId r:id="rId17"/>
  </p:notesMasterIdLst>
  <p:sldIdLst>
    <p:sldId id="256" r:id="rId2"/>
    <p:sldId id="259" r:id="rId3"/>
    <p:sldId id="260" r:id="rId4"/>
    <p:sldId id="283" r:id="rId5"/>
    <p:sldId id="281" r:id="rId6"/>
    <p:sldId id="282" r:id="rId7"/>
    <p:sldId id="280" r:id="rId8"/>
    <p:sldId id="287" r:id="rId9"/>
    <p:sldId id="288" r:id="rId10"/>
    <p:sldId id="289" r:id="rId11"/>
    <p:sldId id="286" r:id="rId12"/>
    <p:sldId id="284" r:id="rId13"/>
    <p:sldId id="285" r:id="rId14"/>
    <p:sldId id="278" r:id="rId15"/>
    <p:sldId id="29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6618" autoAdjust="0"/>
    <p:restoredTop sz="92617" autoAdjust="0"/>
  </p:normalViewPr>
  <p:slideViewPr>
    <p:cSldViewPr snapToGrid="0">
      <p:cViewPr varScale="1">
        <p:scale>
          <a:sx n="67" d="100"/>
          <a:sy n="67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9E597C-A40C-417C-8A90-AEDD0117D72C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E39EFA-FEFC-4D8C-B95C-A0F648A7CA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1064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39EFA-FEFC-4D8C-B95C-A0F648A7CAF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9654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39EFA-FEFC-4D8C-B95C-A0F648A7CAF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0372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2905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819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97582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9927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3707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5629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166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2710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1833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454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8376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462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3061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4642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8129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8851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F8190-A747-485D-BC6B-CD84F7258EDB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E715262-3596-4E8B-A178-5ACDE4200B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69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99516" y="4394200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Done by :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99516" y="4965699"/>
            <a:ext cx="27901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Mohammad Al-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awad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Fathe Hindi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67400" y="4394200"/>
            <a:ext cx="18004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Supervisors :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7400" y="4964667"/>
            <a:ext cx="22778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Raed Al-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qadi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Luai Malhis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7400" y="6273800"/>
            <a:ext cx="3207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2014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829" y="0"/>
            <a:ext cx="8838095" cy="24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662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201" y="547910"/>
            <a:ext cx="6589199" cy="772890"/>
          </a:xfrm>
        </p:spPr>
        <p:txBody>
          <a:bodyPr>
            <a:normAutofit/>
          </a:bodyPr>
          <a:lstStyle/>
          <a:p>
            <a:r>
              <a:rPr lang="en-US" b="1" dirty="0" smtClean="0"/>
              <a:t>Open Loops</a:t>
            </a:r>
            <a:endParaRPr lang="en-US" b="1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764498" y="1320800"/>
            <a:ext cx="8049718" cy="120032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The Feedback Servos allow you to close this outer loop by providing the feedback signal to </a:t>
            </a:r>
            <a:r>
              <a:rPr lang="en-US" sz="2400" dirty="0" smtClean="0"/>
              <a:t>the Microcontroller </a:t>
            </a:r>
            <a:r>
              <a:rPr lang="en-US" sz="2400" dirty="0"/>
              <a:t>too</a:t>
            </a:r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9370" y="3092113"/>
            <a:ext cx="8049718" cy="37658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2933" y="3020352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Pot</a:t>
            </a:r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676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201" y="547910"/>
            <a:ext cx="6589199" cy="772890"/>
          </a:xfrm>
        </p:spPr>
        <p:txBody>
          <a:bodyPr/>
          <a:lstStyle/>
          <a:p>
            <a:r>
              <a:rPr lang="en-US" b="1" dirty="0"/>
              <a:t>Calibrating servo motor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1473201" y="1714500"/>
            <a:ext cx="6680200" cy="3303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calibrate operation doing in setup function of the microcontroller, it will perform the calibration on the two points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specify.</a:t>
            </a:r>
          </a:p>
          <a:p>
            <a:pPr marL="0" indent="0">
              <a:buNone/>
            </a:pP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maximum accuracy, we will choose the minimum position and maximum position calibration points based on the range of motion required in project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xmlns="" val="52103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201" y="547910"/>
            <a:ext cx="6589199" cy="77289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Training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1473201" y="1714500"/>
            <a:ext cx="6411625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 mode achieved by moving robotic arm and gripper with hands while microcontroller records the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motion</a:t>
            </a:r>
          </a:p>
          <a:p>
            <a:pPr marL="0" indent="0">
              <a:buNone/>
            </a:pP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Microcontroller keeps reading analog feedback(voltage) every 50 </a:t>
            </a:r>
            <a:r>
              <a:rPr lang="en-US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each servo motor until record push button pressed or the memory filled</a:t>
            </a: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736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201" y="547910"/>
            <a:ext cx="6589199" cy="772890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Replay mode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1473201" y="1714500"/>
            <a:ext cx="64116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replay push button pressed the microcontroller fetches the position for each servo motor from memory then microcontroller sends command to each servo to move to the position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278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98700" y="2717800"/>
            <a:ext cx="60326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Demo Time</a:t>
            </a:r>
            <a:endParaRPr lang="en-US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127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98700" y="2717800"/>
            <a:ext cx="55893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US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32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7701" y="598710"/>
            <a:ext cx="6589199" cy="645890"/>
          </a:xfrm>
        </p:spPr>
        <p:txBody>
          <a:bodyPr>
            <a:no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Outline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7701" y="1930400"/>
            <a:ext cx="6591985" cy="377762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 project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Torque Calculation of Joint.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 of Motion.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Servo Control Signal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Calibrating Mode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Trainable and Reply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ode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xmlns="" val="258328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201" y="547910"/>
            <a:ext cx="6589199" cy="772890"/>
          </a:xfrm>
        </p:spPr>
        <p:txBody>
          <a:bodyPr/>
          <a:lstStyle/>
          <a:p>
            <a:r>
              <a:rPr lang="en-US" b="1" dirty="0" smtClean="0"/>
              <a:t>Overview </a:t>
            </a:r>
            <a:endParaRPr lang="en-US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564201" y="1320800"/>
            <a:ext cx="7115104" cy="2096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8297" y="1320800"/>
            <a:ext cx="4538044" cy="2113613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Trainable Robotic Arm is a type of mechanical arm with functions similar to a human arm, therefore the arm will move in three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dimensions.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38297" y="3434413"/>
            <a:ext cx="4538044" cy="3206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general applications of this trainable arm are in manufacturing environment such as assembly and production line to pick up and place something from one place to another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7" name="Picture 6" descr="C:\Users\Fathe-Hindi\Desktop\fainal project\IMG_135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03610" y="1708879"/>
            <a:ext cx="3440390" cy="4827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3720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201" y="547910"/>
            <a:ext cx="6589199" cy="772890"/>
          </a:xfrm>
        </p:spPr>
        <p:txBody>
          <a:bodyPr/>
          <a:lstStyle/>
          <a:p>
            <a:r>
              <a:rPr lang="en-US" b="1" dirty="0"/>
              <a:t>Torque calculations of Joints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94992412"/>
              </p:ext>
            </p:extLst>
          </p:nvPr>
        </p:nvGraphicFramePr>
        <p:xfrm>
          <a:off x="1708878" y="3087973"/>
          <a:ext cx="6565694" cy="33649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8997"/>
                <a:gridCol w="1763768"/>
                <a:gridCol w="3272929"/>
              </a:tblGrid>
              <a:tr h="7292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join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Required torque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Servo motor used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24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 kg.cm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 kg.cm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064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Shoulder 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 kg.cm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 kg.cm (we used tow servo motor In parallel).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24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Wrist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 kg.cm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 kg.cm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24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gripper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 kg.cm</a:t>
                      </a:r>
                      <a:endParaRPr lang="en-US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 kg.cm</a:t>
                      </a:r>
                      <a:endParaRPr lang="en-US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1564201" y="1320800"/>
            <a:ext cx="6875261" cy="2096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make robotic arm works efficiency we calculate the torque (T) required at each joint at worst case scenario (lifting weight at 90 degrees) </a:t>
            </a: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686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201" y="547910"/>
            <a:ext cx="6589199" cy="772890"/>
          </a:xfrm>
        </p:spPr>
        <p:txBody>
          <a:bodyPr/>
          <a:lstStyle/>
          <a:p>
            <a:r>
              <a:rPr lang="en-US" b="1" dirty="0"/>
              <a:t>Range of motion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989351" y="1320800"/>
            <a:ext cx="7794885" cy="4298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base servo controls the rotation of the robotic arm in the horizontal x, y plane. The shoulder, and wrist servos position the robotic arm in the vertical z plane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base servo has a range of motion from 10° to 170°. </a:t>
            </a:r>
          </a:p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range of motion for the Shoulder servo is from 40° to 120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°.</a:t>
            </a:r>
          </a:p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range of motion for the Wrist servo is from 60° to 120°. </a:t>
            </a: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range of motion for the gripper servo is from 90° to 140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°.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667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202" y="547910"/>
            <a:ext cx="5691038" cy="772890"/>
          </a:xfrm>
        </p:spPr>
        <p:txBody>
          <a:bodyPr/>
          <a:lstStyle/>
          <a:p>
            <a:r>
              <a:rPr lang="en-US" b="1" dirty="0"/>
              <a:t>Servo </a:t>
            </a:r>
            <a:r>
              <a:rPr lang="en-US" b="1" dirty="0" smtClean="0"/>
              <a:t>Control Signal</a:t>
            </a:r>
            <a:endParaRPr lang="en-US" b="1" dirty="0"/>
          </a:p>
        </p:txBody>
      </p:sp>
      <p:sp>
        <p:nvSpPr>
          <p:cNvPr id="3" name="Oval 2"/>
          <p:cNvSpPr/>
          <p:nvPr/>
        </p:nvSpPr>
        <p:spPr>
          <a:xfrm>
            <a:off x="7418606" y="1591232"/>
            <a:ext cx="764498" cy="77289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endCxn id="3" idx="2"/>
          </p:cNvCxnSpPr>
          <p:nvPr/>
        </p:nvCxnSpPr>
        <p:spPr>
          <a:xfrm flipH="1">
            <a:off x="7418606" y="1977677"/>
            <a:ext cx="38224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7422554" y="3606803"/>
            <a:ext cx="764498" cy="77289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422554" y="5088776"/>
            <a:ext cx="764498" cy="77289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endCxn id="12" idx="0"/>
          </p:cNvCxnSpPr>
          <p:nvPr/>
        </p:nvCxnSpPr>
        <p:spPr>
          <a:xfrm flipH="1" flipV="1">
            <a:off x="7804803" y="3606803"/>
            <a:ext cx="1" cy="38731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13" idx="6"/>
          </p:cNvCxnSpPr>
          <p:nvPr/>
        </p:nvCxnSpPr>
        <p:spPr>
          <a:xfrm>
            <a:off x="7804803" y="5475221"/>
            <a:ext cx="38224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930565" y="1776669"/>
            <a:ext cx="461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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05682" y="3155855"/>
            <a:ext cx="692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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95579" y="5210466"/>
            <a:ext cx="846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180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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316449" y="2080143"/>
            <a:ext cx="8132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3129665" y="1642062"/>
            <a:ext cx="0" cy="43808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3129665" y="1627072"/>
            <a:ext cx="341532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471197" y="1642062"/>
            <a:ext cx="0" cy="4230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3129665" y="3503341"/>
            <a:ext cx="0" cy="43808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129665" y="3503341"/>
            <a:ext cx="48195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2305206" y="5693397"/>
            <a:ext cx="824459" cy="149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3129665" y="5255316"/>
            <a:ext cx="0" cy="43808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3129665" y="5240326"/>
            <a:ext cx="75177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81444" y="5255316"/>
            <a:ext cx="0" cy="42555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3881444" y="5693397"/>
            <a:ext cx="440916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4335248" y="5225339"/>
            <a:ext cx="0" cy="46805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335248" y="5225337"/>
            <a:ext cx="75177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3485063" y="2065154"/>
            <a:ext cx="8132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V="1">
            <a:off x="4303308" y="1626372"/>
            <a:ext cx="0" cy="43808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4302994" y="1612083"/>
            <a:ext cx="341532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4654052" y="1612083"/>
            <a:ext cx="0" cy="4230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4652700" y="2050164"/>
            <a:ext cx="8132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5471380" y="1604589"/>
            <a:ext cx="7496" cy="43807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V="1">
            <a:off x="5489731" y="1601641"/>
            <a:ext cx="341532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5842751" y="1601641"/>
            <a:ext cx="0" cy="4230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5850056" y="2035175"/>
            <a:ext cx="8132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3611621" y="3503341"/>
            <a:ext cx="0" cy="43808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2305206" y="3941422"/>
            <a:ext cx="8132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3611621" y="3941422"/>
            <a:ext cx="69142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V="1">
            <a:off x="4312834" y="3503341"/>
            <a:ext cx="0" cy="43808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4316196" y="3495846"/>
            <a:ext cx="48195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4805730" y="3494517"/>
            <a:ext cx="1948" cy="4542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V="1">
            <a:off x="4805730" y="3945785"/>
            <a:ext cx="656548" cy="58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V="1">
            <a:off x="5471518" y="3498578"/>
            <a:ext cx="0" cy="4453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5471380" y="3488350"/>
            <a:ext cx="48195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V="1">
            <a:off x="5964301" y="3488350"/>
            <a:ext cx="0" cy="43808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5967625" y="3926431"/>
            <a:ext cx="8132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087027" y="5225337"/>
            <a:ext cx="8358" cy="43808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V="1">
            <a:off x="5095385" y="5663418"/>
            <a:ext cx="400233" cy="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V="1">
            <a:off x="5506752" y="5225337"/>
            <a:ext cx="0" cy="43808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5519174" y="5225337"/>
            <a:ext cx="75177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6270953" y="5225337"/>
            <a:ext cx="0" cy="4555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6270953" y="5685501"/>
            <a:ext cx="8132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/>
          <p:cNvSpPr txBox="1"/>
          <p:nvPr/>
        </p:nvSpPr>
        <p:spPr>
          <a:xfrm>
            <a:off x="400496" y="1561593"/>
            <a:ext cx="2278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Minimum Pulse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523275" y="3442460"/>
            <a:ext cx="1970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Neutral Pulse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537898" y="5213544"/>
            <a:ext cx="2329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Maximum Pulse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6" name="Straight Arrow Connector 145"/>
          <p:cNvCxnSpPr/>
          <p:nvPr/>
        </p:nvCxnSpPr>
        <p:spPr>
          <a:xfrm flipH="1">
            <a:off x="3471197" y="2251438"/>
            <a:ext cx="45527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>
            <a:off x="2712259" y="2251438"/>
            <a:ext cx="408213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 flipH="1">
            <a:off x="3611621" y="4112717"/>
            <a:ext cx="45527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>
            <a:off x="2727582" y="4112717"/>
            <a:ext cx="408213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flipH="1">
            <a:off x="3843007" y="5861666"/>
            <a:ext cx="45527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>
            <a:off x="2712259" y="5866153"/>
            <a:ext cx="408213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/>
          <p:cNvSpPr txBox="1"/>
          <p:nvPr/>
        </p:nvSpPr>
        <p:spPr>
          <a:xfrm>
            <a:off x="3037601" y="2319486"/>
            <a:ext cx="22840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Pulse Width 1 </a:t>
            </a:r>
            <a:r>
              <a:rPr lang="en-US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3037601" y="4155283"/>
            <a:ext cx="24956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Pulse Width 1.5 </a:t>
            </a:r>
            <a:r>
              <a:rPr lang="en-US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3118422" y="5954702"/>
            <a:ext cx="22840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Pulse Width 2 </a:t>
            </a:r>
            <a:r>
              <a:rPr lang="en-US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endParaRPr 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127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201" y="547910"/>
            <a:ext cx="6589199" cy="77289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Modification on Servo Motors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1473200" y="1320800"/>
            <a:ext cx="6680200" cy="243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/>
              <a:t>Add hinge pin to servos for joint motion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When using servos as joints in robot arm it is helpful to have a second axle point on the rear of the </a:t>
            </a:r>
            <a:r>
              <a:rPr lang="en-US" sz="2400" dirty="0" err="1" smtClean="0"/>
              <a:t>servo,to</a:t>
            </a:r>
            <a:r>
              <a:rPr lang="en-US" sz="2400" dirty="0" smtClean="0"/>
              <a:t> </a:t>
            </a:r>
            <a:r>
              <a:rPr lang="en-US" sz="2400" dirty="0"/>
              <a:t>increase the rigidity of the joint and reduce stress on the servo shaft </a:t>
            </a:r>
            <a:r>
              <a:rPr lang="en-US" sz="2400" dirty="0" smtClean="0"/>
              <a:t>bearings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2471" y="3922256"/>
            <a:ext cx="4665238" cy="242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725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201" y="547910"/>
            <a:ext cx="6589199" cy="77289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Modification on Servo Motors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1418688" y="1377950"/>
            <a:ext cx="6680200" cy="1697901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2400" b="1" dirty="0"/>
              <a:t>Servo Feedback Hack 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The purpose of this modification is to get positional feedback from a standard servo to microcontroller.</a:t>
            </a:r>
            <a:endParaRPr lang="en-US" sz="2400" dirty="0" smtClean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2763" y="3416836"/>
            <a:ext cx="5086079" cy="25942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8163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201" y="547910"/>
            <a:ext cx="6589199" cy="772890"/>
          </a:xfrm>
        </p:spPr>
        <p:txBody>
          <a:bodyPr>
            <a:normAutofit/>
          </a:bodyPr>
          <a:lstStyle/>
          <a:p>
            <a:r>
              <a:rPr lang="en-US" b="1" dirty="0"/>
              <a:t>Closed Loops and Feedback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764498" y="1320800"/>
            <a:ext cx="8049718" cy="256480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The </a:t>
            </a:r>
            <a:r>
              <a:rPr lang="en-US" sz="2400" dirty="0"/>
              <a:t>problem with  controlling a standard RC  servo motor   from a microcontroller   is   that  it  is ' closed  loop'   inside  the servo motor  case,  but  ' open   loop'  with   respect  to your  microcontroller </a:t>
            </a:r>
          </a:p>
          <a:p>
            <a:pPr lvl="0"/>
            <a:endParaRPr lang="en-US" sz="2400" b="1" dirty="0" smtClean="0"/>
          </a:p>
          <a:p>
            <a:pPr lvl="0"/>
            <a:endParaRPr lang="en-US" sz="2400" b="1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4341" y="3140273"/>
            <a:ext cx="7946773" cy="37177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52933" y="3020352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Pot</a:t>
            </a:r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194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1900</TotalTime>
  <Words>528</Words>
  <Application>Microsoft Office PowerPoint</Application>
  <PresentationFormat>On-screen Show (4:3)</PresentationFormat>
  <Paragraphs>78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Wisp</vt:lpstr>
      <vt:lpstr>Slide 1</vt:lpstr>
      <vt:lpstr>Project Outline </vt:lpstr>
      <vt:lpstr>Overview </vt:lpstr>
      <vt:lpstr>Torque calculations of Joints</vt:lpstr>
      <vt:lpstr>Range of motion</vt:lpstr>
      <vt:lpstr>Servo Control Signal</vt:lpstr>
      <vt:lpstr>Modification on Servo Motors</vt:lpstr>
      <vt:lpstr>Modification on Servo Motors</vt:lpstr>
      <vt:lpstr>Closed Loops and Feedback</vt:lpstr>
      <vt:lpstr>Open Loops</vt:lpstr>
      <vt:lpstr>Calibrating servo motor</vt:lpstr>
      <vt:lpstr>Training mode </vt:lpstr>
      <vt:lpstr>Replay mode 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Me A Taxi</dc:title>
  <dc:creator>فتحي الهندي</dc:creator>
  <cp:lastModifiedBy>mohammed</cp:lastModifiedBy>
  <cp:revision>157</cp:revision>
  <dcterms:created xsi:type="dcterms:W3CDTF">2013-12-07T08:51:11Z</dcterms:created>
  <dcterms:modified xsi:type="dcterms:W3CDTF">2014-05-12T17:37:42Z</dcterms:modified>
</cp:coreProperties>
</file>