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67" r:id="rId4"/>
  </p:sldMasterIdLst>
  <p:notesMasterIdLst>
    <p:notesMasterId r:id="rId28"/>
  </p:notesMasterIdLst>
  <p:handoutMasterIdLst>
    <p:handoutMasterId r:id="rId29"/>
  </p:handoutMasterIdLst>
  <p:sldIdLst>
    <p:sldId id="268" r:id="rId5"/>
    <p:sldId id="283" r:id="rId6"/>
    <p:sldId id="261" r:id="rId7"/>
    <p:sldId id="259" r:id="rId8"/>
    <p:sldId id="284" r:id="rId9"/>
    <p:sldId id="285" r:id="rId10"/>
    <p:sldId id="286" r:id="rId11"/>
    <p:sldId id="287" r:id="rId12"/>
    <p:sldId id="271" r:id="rId13"/>
    <p:sldId id="272" r:id="rId14"/>
    <p:sldId id="288" r:id="rId15"/>
    <p:sldId id="274" r:id="rId16"/>
    <p:sldId id="273" r:id="rId17"/>
    <p:sldId id="275" r:id="rId18"/>
    <p:sldId id="276" r:id="rId19"/>
    <p:sldId id="277" r:id="rId20"/>
    <p:sldId id="290" r:id="rId21"/>
    <p:sldId id="289" r:id="rId22"/>
    <p:sldId id="291" r:id="rId23"/>
    <p:sldId id="292" r:id="rId24"/>
    <p:sldId id="293"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35" autoAdjust="0"/>
  </p:normalViewPr>
  <p:slideViewPr>
    <p:cSldViewPr snapToGrid="0" snapToObjects="1">
      <p:cViewPr>
        <p:scale>
          <a:sx n="67" d="100"/>
          <a:sy n="67" d="100"/>
        </p:scale>
        <p:origin x="644" y="60"/>
      </p:cViewPr>
      <p:guideLst/>
    </p:cSldViewPr>
  </p:slideViewPr>
  <p:notesTextViewPr>
    <p:cViewPr>
      <p:scale>
        <a:sx n="1" d="1"/>
        <a:sy n="1" d="1"/>
      </p:scale>
      <p:origin x="0" y="0"/>
    </p:cViewPr>
  </p:notesTextViewPr>
  <p:notesViewPr>
    <p:cSldViewPr snapToGrid="0" snapToObjects="1">
      <p:cViewPr>
        <p:scale>
          <a:sx n="100" d="100"/>
          <a:sy n="100" d="100"/>
        </p:scale>
        <p:origin x="2592" y="-84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73E014-A6AA-472C-8E12-1D9B2DEC57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FAA60B8-51CB-4CEB-8F1F-B3D7B7F00CB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C2B26F-7429-404A-9C5E-0E429E02A42E}" type="datetimeFigureOut">
              <a:rPr lang="en-US" smtClean="0"/>
              <a:t>5/19/2019</a:t>
            </a:fld>
            <a:endParaRPr lang="en-US" dirty="0"/>
          </a:p>
        </p:txBody>
      </p:sp>
      <p:sp>
        <p:nvSpPr>
          <p:cNvPr id="4" name="Footer Placeholder 3">
            <a:extLst>
              <a:ext uri="{FF2B5EF4-FFF2-40B4-BE49-F238E27FC236}">
                <a16:creationId xmlns:a16="http://schemas.microsoft.com/office/drawing/2014/main" id="{4E884C44-A5E4-4BDA-B29B-03462F06884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080CB09A-41E4-4E88-82E6-007D826251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7AED79-B44F-46F7-9A9D-EC94587FA365}" type="slidenum">
              <a:rPr lang="en-US" smtClean="0"/>
              <a:t>‹#›</a:t>
            </a:fld>
            <a:endParaRPr lang="en-US" dirty="0"/>
          </a:p>
        </p:txBody>
      </p:sp>
    </p:spTree>
    <p:extLst>
      <p:ext uri="{BB962C8B-B14F-4D97-AF65-F5344CB8AC3E}">
        <p14:creationId xmlns:p14="http://schemas.microsoft.com/office/powerpoint/2010/main" val="3464231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5A0E3A-0C98-4EA0-AAC9-F2996360A904}" type="datetimeFigureOut">
              <a:rPr lang="en-US" smtClean="0"/>
              <a:t>5/19/2019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AAE1FE-786B-4B83-86A4-F53D629261B4}" type="slidenum">
              <a:rPr lang="en-US" smtClean="0"/>
              <a:t>‹#›</a:t>
            </a:fld>
            <a:endParaRPr lang="en-US" dirty="0"/>
          </a:p>
        </p:txBody>
      </p:sp>
    </p:spTree>
    <p:extLst>
      <p:ext uri="{BB962C8B-B14F-4D97-AF65-F5344CB8AC3E}">
        <p14:creationId xmlns:p14="http://schemas.microsoft.com/office/powerpoint/2010/main" val="1015498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AE1FE-786B-4B83-86A4-F53D629261B4}" type="slidenum">
              <a:rPr lang="en-US" smtClean="0"/>
              <a:t>1</a:t>
            </a:fld>
            <a:endParaRPr lang="en-US" dirty="0"/>
          </a:p>
        </p:txBody>
      </p:sp>
    </p:spTree>
    <p:extLst>
      <p:ext uri="{BB962C8B-B14F-4D97-AF65-F5344CB8AC3E}">
        <p14:creationId xmlns:p14="http://schemas.microsoft.com/office/powerpoint/2010/main" val="1976850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AE1FE-786B-4B83-86A4-F53D629261B4}" type="slidenum">
              <a:rPr lang="en-US" smtClean="0"/>
              <a:t>3</a:t>
            </a:fld>
            <a:endParaRPr lang="en-US" dirty="0"/>
          </a:p>
        </p:txBody>
      </p:sp>
    </p:spTree>
    <p:extLst>
      <p:ext uri="{BB962C8B-B14F-4D97-AF65-F5344CB8AC3E}">
        <p14:creationId xmlns:p14="http://schemas.microsoft.com/office/powerpoint/2010/main" val="2397328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AAE1FE-786B-4B83-86A4-F53D629261B4}" type="slidenum">
              <a:rPr lang="en-US" smtClean="0"/>
              <a:t>4</a:t>
            </a:fld>
            <a:endParaRPr lang="en-US" dirty="0"/>
          </a:p>
        </p:txBody>
      </p:sp>
    </p:spTree>
    <p:extLst>
      <p:ext uri="{BB962C8B-B14F-4D97-AF65-F5344CB8AC3E}">
        <p14:creationId xmlns:p14="http://schemas.microsoft.com/office/powerpoint/2010/main" val="3571840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27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8892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5960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1375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40453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3380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1321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9130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1431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4390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5651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8928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1223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5293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4066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543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5/19/2019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952317"/>
      </p:ext>
    </p:extLst>
  </p:cSld>
  <p:clrMap bg1="dk1" tx1="lt1" bg2="dk2" tx2="lt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71000">
              <a:schemeClr val="accent3"/>
            </a:gs>
          </a:gsLst>
          <a:lin ang="2700000" scaled="1"/>
        </a:gra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3F2CC0B-D5F1-40B8-9CC6-4A36850B6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light spots">
            <a:extLst>
              <a:ext uri="{FF2B5EF4-FFF2-40B4-BE49-F238E27FC236}">
                <a16:creationId xmlns:a16="http://schemas.microsoft.com/office/drawing/2014/main" id="{1A23FE0C-9A67-334E-9B7F-83AA9CF636A8}"/>
              </a:ext>
            </a:extLst>
          </p:cNvPr>
          <p:cNvPicPr>
            <a:picLocks noChangeAspect="1"/>
          </p:cNvPicPr>
          <p:nvPr/>
        </p:nvPicPr>
        <p:blipFill rotWithShape="1">
          <a:blip r:embed="rId3" cstate="print">
            <a:duotone>
              <a:schemeClr val="bg2">
                <a:shade val="45000"/>
                <a:satMod val="135000"/>
              </a:schemeClr>
              <a:prstClr val="white"/>
            </a:duotone>
            <a:alphaModFix amt="40000"/>
            <a:extLst>
              <a:ext uri="{28A0092B-C50C-407E-A947-70E740481C1C}">
                <a14:useLocalDpi xmlns:a14="http://schemas.microsoft.com/office/drawing/2010/main"/>
              </a:ext>
            </a:extLst>
          </a:blip>
          <a:srcRect/>
          <a:stretch/>
        </p:blipFill>
        <p:spPr>
          <a:xfrm>
            <a:off x="-9668" y="21354"/>
            <a:ext cx="12192000" cy="6857990"/>
          </a:xfrm>
          <a:prstGeom prst="rect">
            <a:avLst/>
          </a:prstGeom>
        </p:spPr>
      </p:pic>
      <p:sp>
        <p:nvSpPr>
          <p:cNvPr id="2" name="Title 1">
            <a:extLst>
              <a:ext uri="{FF2B5EF4-FFF2-40B4-BE49-F238E27FC236}">
                <a16:creationId xmlns:a16="http://schemas.microsoft.com/office/drawing/2014/main" id="{F266081D-517B-5D43-A7B4-E67DDEDC0B31}"/>
              </a:ext>
            </a:extLst>
          </p:cNvPr>
          <p:cNvSpPr>
            <a:spLocks noGrp="1"/>
          </p:cNvSpPr>
          <p:nvPr>
            <p:ph type="ctrTitle"/>
          </p:nvPr>
        </p:nvSpPr>
        <p:spPr>
          <a:xfrm>
            <a:off x="1954596" y="43275"/>
            <a:ext cx="8915399" cy="2262781"/>
          </a:xfrm>
        </p:spPr>
        <p:txBody>
          <a:bodyPr>
            <a:normAutofit/>
          </a:bodyPr>
          <a:lstStyle/>
          <a:p>
            <a:pPr algn="ctr"/>
            <a:r>
              <a:rPr lang="en-US" dirty="0"/>
              <a:t>Design Analysis</a:t>
            </a:r>
          </a:p>
        </p:txBody>
      </p:sp>
      <p:sp>
        <p:nvSpPr>
          <p:cNvPr id="13" name="Subtitle 12">
            <a:extLst>
              <a:ext uri="{FF2B5EF4-FFF2-40B4-BE49-F238E27FC236}">
                <a16:creationId xmlns:a16="http://schemas.microsoft.com/office/drawing/2014/main" id="{F05262DB-6398-4AF9-96A3-041CFB112303}"/>
              </a:ext>
            </a:extLst>
          </p:cNvPr>
          <p:cNvSpPr>
            <a:spLocks noGrp="1"/>
          </p:cNvSpPr>
          <p:nvPr>
            <p:ph type="subTitle" idx="1"/>
          </p:nvPr>
        </p:nvSpPr>
        <p:spPr>
          <a:xfrm>
            <a:off x="2589213" y="4777379"/>
            <a:ext cx="8915399" cy="1126283"/>
          </a:xfrm>
        </p:spPr>
        <p:txBody>
          <a:bodyPr>
            <a:noAutofit/>
          </a:bodyPr>
          <a:lstStyle/>
          <a:p>
            <a:r>
              <a:rPr lang="en-US" sz="2000" dirty="0"/>
              <a:t>BY;</a:t>
            </a:r>
          </a:p>
          <a:p>
            <a:r>
              <a:rPr lang="en-US" sz="2000" dirty="0" err="1"/>
              <a:t>Ranin</a:t>
            </a:r>
            <a:r>
              <a:rPr lang="en-US" sz="2000" dirty="0"/>
              <a:t> </a:t>
            </a:r>
            <a:r>
              <a:rPr lang="en-US" sz="2000" dirty="0" err="1"/>
              <a:t>Shakhshir</a:t>
            </a:r>
            <a:endParaRPr lang="en-US" sz="2000" dirty="0"/>
          </a:p>
          <a:p>
            <a:r>
              <a:rPr lang="en-US" sz="2000" dirty="0" err="1"/>
              <a:t>Nadira</a:t>
            </a:r>
            <a:r>
              <a:rPr lang="en-US" sz="2000" dirty="0"/>
              <a:t> Wari</a:t>
            </a:r>
          </a:p>
          <a:p>
            <a:r>
              <a:rPr lang="en-US" sz="2000" dirty="0" err="1"/>
              <a:t>Hayam</a:t>
            </a:r>
            <a:r>
              <a:rPr lang="en-US" sz="2000" dirty="0"/>
              <a:t> </a:t>
            </a:r>
            <a:r>
              <a:rPr lang="en-US" sz="2000" dirty="0" err="1"/>
              <a:t>Albarq</a:t>
            </a:r>
            <a:endParaRPr lang="en-US" sz="2000" dirty="0"/>
          </a:p>
        </p:txBody>
      </p:sp>
      <p:grpSp>
        <p:nvGrpSpPr>
          <p:cNvPr id="20" name="Group 19">
            <a:extLst>
              <a:ext uri="{FF2B5EF4-FFF2-40B4-BE49-F238E27FC236}">
                <a16:creationId xmlns:a16="http://schemas.microsoft.com/office/drawing/2014/main" id="{631C6CE6-1810-44ED-A6D7-3FF53040A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accent1">
              <a:lumMod val="75000"/>
              <a:alpha val="40000"/>
            </a:schemeClr>
          </a:solidFill>
        </p:grpSpPr>
        <p:sp>
          <p:nvSpPr>
            <p:cNvPr id="21" name="Freeform 11">
              <a:extLst>
                <a:ext uri="{FF2B5EF4-FFF2-40B4-BE49-F238E27FC236}">
                  <a16:creationId xmlns:a16="http://schemas.microsoft.com/office/drawing/2014/main" id="{1F6D8BFE-D0D0-4BAE-9D5A-701DE7D3CE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2" name="Freeform 12">
              <a:extLst>
                <a:ext uri="{FF2B5EF4-FFF2-40B4-BE49-F238E27FC236}">
                  <a16:creationId xmlns:a16="http://schemas.microsoft.com/office/drawing/2014/main" id="{53F86D30-CEDB-4D96-AF73-AA3CD5A437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3" name="Freeform 13">
              <a:extLst>
                <a:ext uri="{FF2B5EF4-FFF2-40B4-BE49-F238E27FC236}">
                  <a16:creationId xmlns:a16="http://schemas.microsoft.com/office/drawing/2014/main" id="{F5187540-C4C8-410C-A395-69FCB1C86C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4" name="Freeform 14">
              <a:extLst>
                <a:ext uri="{FF2B5EF4-FFF2-40B4-BE49-F238E27FC236}">
                  <a16:creationId xmlns:a16="http://schemas.microsoft.com/office/drawing/2014/main" id="{75BD6E4A-797C-451B-B08F-D99C1A9D13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5" name="Freeform 15">
              <a:extLst>
                <a:ext uri="{FF2B5EF4-FFF2-40B4-BE49-F238E27FC236}">
                  <a16:creationId xmlns:a16="http://schemas.microsoft.com/office/drawing/2014/main" id="{0D241082-BAFA-462E-827B-5814B020F5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6" name="Freeform 16">
              <a:extLst>
                <a:ext uri="{FF2B5EF4-FFF2-40B4-BE49-F238E27FC236}">
                  <a16:creationId xmlns:a16="http://schemas.microsoft.com/office/drawing/2014/main" id="{2920CCBD-116D-450B-9608-99F05F7D78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27" name="Freeform 17">
              <a:extLst>
                <a:ext uri="{FF2B5EF4-FFF2-40B4-BE49-F238E27FC236}">
                  <a16:creationId xmlns:a16="http://schemas.microsoft.com/office/drawing/2014/main" id="{A57CD3DE-CEAF-4BD4-A5EF-24B3E622BB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28" name="Freeform 18">
              <a:extLst>
                <a:ext uri="{FF2B5EF4-FFF2-40B4-BE49-F238E27FC236}">
                  <a16:creationId xmlns:a16="http://schemas.microsoft.com/office/drawing/2014/main" id="{4EC3258C-366B-4629-A7D3-5173D3637D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29" name="Freeform 19">
              <a:extLst>
                <a:ext uri="{FF2B5EF4-FFF2-40B4-BE49-F238E27FC236}">
                  <a16:creationId xmlns:a16="http://schemas.microsoft.com/office/drawing/2014/main" id="{D444D63A-CE2B-4ACD-BA0E-4ADECAD86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0" name="Freeform 20">
              <a:extLst>
                <a:ext uri="{FF2B5EF4-FFF2-40B4-BE49-F238E27FC236}">
                  <a16:creationId xmlns:a16="http://schemas.microsoft.com/office/drawing/2014/main" id="{7A504DF6-187A-4A54-96E8-3F3F28AAAA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1" name="Freeform 21">
              <a:extLst>
                <a:ext uri="{FF2B5EF4-FFF2-40B4-BE49-F238E27FC236}">
                  <a16:creationId xmlns:a16="http://schemas.microsoft.com/office/drawing/2014/main" id="{FE04C6F5-6DC5-4C7E-9278-9BE624FC78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2" name="Freeform 22">
              <a:extLst>
                <a:ext uri="{FF2B5EF4-FFF2-40B4-BE49-F238E27FC236}">
                  <a16:creationId xmlns:a16="http://schemas.microsoft.com/office/drawing/2014/main" id="{94A02D9B-E6A9-4D6A-9D2A-D81C768024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34" name="Group 33">
            <a:extLst>
              <a:ext uri="{FF2B5EF4-FFF2-40B4-BE49-F238E27FC236}">
                <a16:creationId xmlns:a16="http://schemas.microsoft.com/office/drawing/2014/main" id="{B78034A6-3565-46AA-9E73-1C954666AB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30"/>
            <a:ext cx="2356675" cy="6853284"/>
            <a:chOff x="6627813" y="195452"/>
            <a:chExt cx="1952625" cy="5678299"/>
          </a:xfrm>
          <a:solidFill>
            <a:schemeClr val="accent1"/>
          </a:solidFill>
        </p:grpSpPr>
        <p:sp>
          <p:nvSpPr>
            <p:cNvPr id="35" name="Freeform 27">
              <a:extLst>
                <a:ext uri="{FF2B5EF4-FFF2-40B4-BE49-F238E27FC236}">
                  <a16:creationId xmlns:a16="http://schemas.microsoft.com/office/drawing/2014/main" id="{04947AA2-A772-42CB-9CEC-065095D3DC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36" name="Freeform 28">
              <a:extLst>
                <a:ext uri="{FF2B5EF4-FFF2-40B4-BE49-F238E27FC236}">
                  <a16:creationId xmlns:a16="http://schemas.microsoft.com/office/drawing/2014/main" id="{83C52D84-DEC1-4E16-972E-8EEA5D5224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37" name="Freeform 29">
              <a:extLst>
                <a:ext uri="{FF2B5EF4-FFF2-40B4-BE49-F238E27FC236}">
                  <a16:creationId xmlns:a16="http://schemas.microsoft.com/office/drawing/2014/main" id="{2036A28D-EF09-41F7-906F-CF405361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38" name="Freeform 30">
              <a:extLst>
                <a:ext uri="{FF2B5EF4-FFF2-40B4-BE49-F238E27FC236}">
                  <a16:creationId xmlns:a16="http://schemas.microsoft.com/office/drawing/2014/main" id="{EE8D92C7-C907-4120-95E3-80E3DC85BB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39" name="Freeform 31">
              <a:extLst>
                <a:ext uri="{FF2B5EF4-FFF2-40B4-BE49-F238E27FC236}">
                  <a16:creationId xmlns:a16="http://schemas.microsoft.com/office/drawing/2014/main" id="{BBCEAAB8-CD22-41D7-B330-702682A27C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40" name="Freeform 32">
              <a:extLst>
                <a:ext uri="{FF2B5EF4-FFF2-40B4-BE49-F238E27FC236}">
                  <a16:creationId xmlns:a16="http://schemas.microsoft.com/office/drawing/2014/main" id="{6BBC1FEE-3D72-492B-8D8A-BE1A55076F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41" name="Freeform 33">
              <a:extLst>
                <a:ext uri="{FF2B5EF4-FFF2-40B4-BE49-F238E27FC236}">
                  <a16:creationId xmlns:a16="http://schemas.microsoft.com/office/drawing/2014/main" id="{C28C6E5C-C393-435C-96A1-AA2859BDCB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42" name="Freeform 34">
              <a:extLst>
                <a:ext uri="{FF2B5EF4-FFF2-40B4-BE49-F238E27FC236}">
                  <a16:creationId xmlns:a16="http://schemas.microsoft.com/office/drawing/2014/main" id="{2C2C991F-AC51-4DF5-B8DD-19B08C1CBF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43" name="Freeform 35">
              <a:extLst>
                <a:ext uri="{FF2B5EF4-FFF2-40B4-BE49-F238E27FC236}">
                  <a16:creationId xmlns:a16="http://schemas.microsoft.com/office/drawing/2014/main" id="{9C916B5F-285D-4F5A-9085-6781753AFB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44" name="Freeform 36">
              <a:extLst>
                <a:ext uri="{FF2B5EF4-FFF2-40B4-BE49-F238E27FC236}">
                  <a16:creationId xmlns:a16="http://schemas.microsoft.com/office/drawing/2014/main" id="{0375DD5F-9D17-4873-B697-3D44A5EBEC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45" name="Freeform 37">
              <a:extLst>
                <a:ext uri="{FF2B5EF4-FFF2-40B4-BE49-F238E27FC236}">
                  <a16:creationId xmlns:a16="http://schemas.microsoft.com/office/drawing/2014/main" id="{A159BBC7-6A8B-4612-94A8-56323452C7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46" name="Freeform 38">
              <a:extLst>
                <a:ext uri="{FF2B5EF4-FFF2-40B4-BE49-F238E27FC236}">
                  <a16:creationId xmlns:a16="http://schemas.microsoft.com/office/drawing/2014/main" id="{177C901C-F8DE-4C99-95C8-F8CA1B84F7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48" name="Rectangle 47">
            <a:extLst>
              <a:ext uri="{FF2B5EF4-FFF2-40B4-BE49-F238E27FC236}">
                <a16:creationId xmlns:a16="http://schemas.microsoft.com/office/drawing/2014/main" id="{D1D655F2-6D15-4265-ADEE-EF0075C13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50" name="Freeform 69">
            <a:extLst>
              <a:ext uri="{FF2B5EF4-FFF2-40B4-BE49-F238E27FC236}">
                <a16:creationId xmlns:a16="http://schemas.microsoft.com/office/drawing/2014/main" id="{3248A930-1A6E-4EFB-8213-D1AC735BE0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312941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72C0B3-26A8-4569-B408-517F22FBD60F}"/>
              </a:ext>
            </a:extLst>
          </p:cNvPr>
          <p:cNvSpPr txBox="1"/>
          <p:nvPr/>
        </p:nvSpPr>
        <p:spPr>
          <a:xfrm>
            <a:off x="1845733" y="736600"/>
            <a:ext cx="8438136" cy="707886"/>
          </a:xfrm>
          <a:prstGeom prst="rect">
            <a:avLst/>
          </a:prstGeom>
          <a:noFill/>
        </p:spPr>
        <p:txBody>
          <a:bodyPr wrap="square" rtlCol="0">
            <a:spAutoFit/>
          </a:bodyPr>
          <a:lstStyle/>
          <a:p>
            <a:r>
              <a:rPr lang="en-US" sz="4000" dirty="0"/>
              <a:t>STRUCTURE ANALYSIS</a:t>
            </a:r>
          </a:p>
        </p:txBody>
      </p:sp>
      <p:sp>
        <p:nvSpPr>
          <p:cNvPr id="3" name="TextBox 2">
            <a:extLst>
              <a:ext uri="{FF2B5EF4-FFF2-40B4-BE49-F238E27FC236}">
                <a16:creationId xmlns:a16="http://schemas.microsoft.com/office/drawing/2014/main" id="{C4A86095-1D42-4AF6-80EE-53C3D8D05B59}"/>
              </a:ext>
            </a:extLst>
          </p:cNvPr>
          <p:cNvSpPr txBox="1"/>
          <p:nvPr/>
        </p:nvSpPr>
        <p:spPr>
          <a:xfrm>
            <a:off x="2116668" y="2311219"/>
            <a:ext cx="9494960" cy="1323439"/>
          </a:xfrm>
          <a:prstGeom prst="rect">
            <a:avLst/>
          </a:prstGeom>
          <a:noFill/>
        </p:spPr>
        <p:txBody>
          <a:bodyPr wrap="square" rtlCol="0">
            <a:spAutoFit/>
          </a:bodyPr>
          <a:lstStyle/>
          <a:p>
            <a:r>
              <a:rPr lang="en-US" sz="2000" dirty="0"/>
              <a:t>The Analysis of Mat foundation of 11 floor building where structural evaluation includes structural analysis for dead, super-imposed, and live loads to determine the forces and then checking the adequate dimensions of the foundation of the building</a:t>
            </a:r>
          </a:p>
        </p:txBody>
      </p:sp>
    </p:spTree>
    <p:extLst>
      <p:ext uri="{BB962C8B-B14F-4D97-AF65-F5344CB8AC3E}">
        <p14:creationId xmlns:p14="http://schemas.microsoft.com/office/powerpoint/2010/main" val="309507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6674F-E6B3-4F71-91C6-CB57314B44AB}"/>
              </a:ext>
            </a:extLst>
          </p:cNvPr>
          <p:cNvSpPr>
            <a:spLocks noGrp="1"/>
          </p:cNvSpPr>
          <p:nvPr>
            <p:ph type="title"/>
          </p:nvPr>
        </p:nvSpPr>
        <p:spPr/>
        <p:txBody>
          <a:bodyPr/>
          <a:lstStyle/>
          <a:p>
            <a:endParaRPr lang="ar-EG" dirty="0"/>
          </a:p>
        </p:txBody>
      </p:sp>
      <p:sp>
        <p:nvSpPr>
          <p:cNvPr id="3" name="Content Placeholder 2">
            <a:extLst>
              <a:ext uri="{FF2B5EF4-FFF2-40B4-BE49-F238E27FC236}">
                <a16:creationId xmlns:a16="http://schemas.microsoft.com/office/drawing/2014/main" id="{97A01786-5B10-40F8-95B5-E2B8CD23065D}"/>
              </a:ext>
            </a:extLst>
          </p:cNvPr>
          <p:cNvSpPr>
            <a:spLocks noGrp="1"/>
          </p:cNvSpPr>
          <p:nvPr>
            <p:ph sz="half" idx="1"/>
          </p:nvPr>
        </p:nvSpPr>
        <p:spPr>
          <a:xfrm>
            <a:off x="2589212" y="1346200"/>
            <a:ext cx="4313864" cy="4565022"/>
          </a:xfrm>
        </p:spPr>
        <p:txBody>
          <a:bodyPr>
            <a:normAutofit/>
          </a:bodyPr>
          <a:lstStyle/>
          <a:p>
            <a:r>
              <a:rPr lang="en-US" sz="2000" b="1" u="sng" dirty="0"/>
              <a:t>Loads :</a:t>
            </a:r>
          </a:p>
          <a:p>
            <a:pPr marL="1257300" lvl="3" indent="0">
              <a:buNone/>
            </a:pPr>
            <a:r>
              <a:rPr lang="en-US" sz="1800" dirty="0"/>
              <a:t>Dead load </a:t>
            </a:r>
          </a:p>
          <a:p>
            <a:pPr marL="1257300" lvl="3" indent="0">
              <a:buNone/>
            </a:pPr>
            <a:r>
              <a:rPr lang="en-US" sz="1800" dirty="0"/>
              <a:t>Live load </a:t>
            </a:r>
          </a:p>
          <a:p>
            <a:r>
              <a:rPr lang="en-US" b="1" i="1" dirty="0"/>
              <a:t> </a:t>
            </a:r>
            <a:r>
              <a:rPr lang="en-US" sz="2000" b="1" u="sng" dirty="0"/>
              <a:t>Load combinations</a:t>
            </a:r>
          </a:p>
          <a:p>
            <a:pPr marL="1371600" lvl="3" indent="0">
              <a:buNone/>
            </a:pPr>
            <a:r>
              <a:rPr lang="en-US" sz="1800" dirty="0"/>
              <a:t>U = 1.4D</a:t>
            </a:r>
          </a:p>
          <a:p>
            <a:pPr marL="1371600" lvl="3" indent="0">
              <a:buNone/>
            </a:pPr>
            <a:r>
              <a:rPr lang="en-US" sz="1800" dirty="0"/>
              <a:t>U = 1.2D + 1.6L</a:t>
            </a:r>
          </a:p>
          <a:p>
            <a:pPr marL="1371600" lvl="3" indent="0">
              <a:buNone/>
            </a:pPr>
            <a:r>
              <a:rPr lang="en-US" sz="1800" dirty="0"/>
              <a:t>service load : S=D+L</a:t>
            </a:r>
          </a:p>
        </p:txBody>
      </p:sp>
      <p:sp>
        <p:nvSpPr>
          <p:cNvPr id="4" name="Content Placeholder 3">
            <a:extLst>
              <a:ext uri="{FF2B5EF4-FFF2-40B4-BE49-F238E27FC236}">
                <a16:creationId xmlns:a16="http://schemas.microsoft.com/office/drawing/2014/main" id="{03AA1123-25E7-440B-80B0-B1CCBADC2E24}"/>
              </a:ext>
            </a:extLst>
          </p:cNvPr>
          <p:cNvSpPr>
            <a:spLocks noGrp="1"/>
          </p:cNvSpPr>
          <p:nvPr>
            <p:ph sz="half" idx="2"/>
          </p:nvPr>
        </p:nvSpPr>
        <p:spPr>
          <a:xfrm>
            <a:off x="7190747" y="1202267"/>
            <a:ext cx="4313864" cy="4701577"/>
          </a:xfrm>
        </p:spPr>
        <p:txBody>
          <a:bodyPr>
            <a:normAutofit/>
          </a:bodyPr>
          <a:lstStyle/>
          <a:p>
            <a:r>
              <a:rPr lang="en-US" dirty="0"/>
              <a:t>Allowable Bearing Capacity for soil equals –referring to geotechnical report- is 300 KN/m2 (3Kg/cm2).</a:t>
            </a:r>
            <a:endParaRPr lang="ar-EG" dirty="0"/>
          </a:p>
        </p:txBody>
      </p:sp>
    </p:spTree>
    <p:extLst>
      <p:ext uri="{BB962C8B-B14F-4D97-AF65-F5344CB8AC3E}">
        <p14:creationId xmlns:p14="http://schemas.microsoft.com/office/powerpoint/2010/main" val="2766275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9CCD2F-2B95-43A2-A609-6E5DC3DAC301}"/>
              </a:ext>
            </a:extLst>
          </p:cNvPr>
          <p:cNvSpPr txBox="1"/>
          <p:nvPr/>
        </p:nvSpPr>
        <p:spPr>
          <a:xfrm>
            <a:off x="3557392" y="688932"/>
            <a:ext cx="6137753" cy="1200329"/>
          </a:xfrm>
          <a:prstGeom prst="rect">
            <a:avLst/>
          </a:prstGeom>
          <a:noFill/>
        </p:spPr>
        <p:txBody>
          <a:bodyPr wrap="square" rtlCol="0">
            <a:spAutoFit/>
          </a:bodyPr>
          <a:lstStyle/>
          <a:p>
            <a:pPr lvl="1"/>
            <a:r>
              <a:rPr lang="en-US" sz="3600" b="1" cap="small" dirty="0"/>
              <a:t> design of foundation </a:t>
            </a:r>
          </a:p>
          <a:p>
            <a:r>
              <a:rPr lang="en-US" sz="3600" dirty="0"/>
              <a:t> </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9B9778D4-BB6B-4C08-B87D-B3766DD3D144}"/>
                  </a:ext>
                </a:extLst>
              </p:cNvPr>
              <p:cNvSpPr txBox="1"/>
              <p:nvPr/>
            </p:nvSpPr>
            <p:spPr>
              <a:xfrm>
                <a:off x="2065867" y="1608667"/>
                <a:ext cx="8305684" cy="3413820"/>
              </a:xfrm>
              <a:prstGeom prst="rect">
                <a:avLst/>
              </a:prstGeom>
              <a:noFill/>
            </p:spPr>
            <p:txBody>
              <a:bodyPr wrap="square" rtlCol="0">
                <a:spAutoFit/>
              </a:bodyPr>
              <a:lstStyle/>
              <a:p>
                <a:pPr lvl="2"/>
                <a:r>
                  <a:rPr lang="en-US" sz="2000" b="1" dirty="0"/>
                  <a:t> Foundation calculation :</a:t>
                </a:r>
              </a:p>
              <a:p>
                <a:r>
                  <a:rPr lang="en-US" sz="2000" dirty="0"/>
                  <a:t> </a:t>
                </a:r>
              </a:p>
              <a:p>
                <a:r>
                  <a:rPr lang="en-US" sz="2000" dirty="0"/>
                  <a:t>Footing 1 contains columns :C5+C6+C8+C9+C10+C11</a:t>
                </a:r>
              </a:p>
              <a:p>
                <a:r>
                  <a:rPr lang="en-US" sz="2000" dirty="0"/>
                  <a:t>Load on footing 1 :</a:t>
                </a:r>
              </a:p>
              <a:p>
                <a:endParaRPr lang="en-US" sz="2000" dirty="0"/>
              </a:p>
              <a:p>
                <a:pPr lvl="4">
                  <a:lnSpc>
                    <a:spcPct val="107000"/>
                  </a:lnSpc>
                  <a:spcAft>
                    <a:spcPts val="800"/>
                  </a:spcAft>
                </a:pPr>
                <a:r>
                  <a:rPr lang="en-GB" sz="2000" dirty="0">
                    <a:latin typeface="Calibri" panose="020F0502020204030204" pitchFamily="34" charset="0"/>
                    <a:ea typeface="Times New Roman" panose="02020603050405020304" pitchFamily="18" charset="0"/>
                    <a:cs typeface="Arial" panose="020B0604020202020204" pitchFamily="34" charset="0"/>
                  </a:rPr>
                  <a:t>Total loads = 29508 KN</a:t>
                </a:r>
                <a:endParaRPr lang="en-US" sz="2000" dirty="0">
                  <a:latin typeface="Calibri" panose="020F0502020204030204" pitchFamily="34" charset="0"/>
                  <a:ea typeface="Times New Roman" panose="02020603050405020304" pitchFamily="18" charset="0"/>
                  <a:cs typeface="Arial" panose="020B0604020202020204" pitchFamily="34" charset="0"/>
                </a:endParaRPr>
              </a:p>
              <a:p>
                <a:pPr lvl="4">
                  <a:lnSpc>
                    <a:spcPct val="107000"/>
                  </a:lnSpc>
                  <a:spcAft>
                    <a:spcPts val="800"/>
                  </a:spcAft>
                </a:pPr>
                <a:r>
                  <a:rPr lang="en-GB" sz="2000" dirty="0">
                    <a:latin typeface="Calibri" panose="020F0502020204030204" pitchFamily="34" charset="0"/>
                    <a:ea typeface="Times New Roman" panose="02020603050405020304" pitchFamily="18" charset="0"/>
                    <a:cs typeface="Arial" panose="020B0604020202020204" pitchFamily="34" charset="0"/>
                    <a:sym typeface="Wingdings" panose="05000000000000000000" pitchFamily="2" charset="2"/>
                  </a:rPr>
                  <a:t></a:t>
                </a:r>
                <a:r>
                  <a:rPr lang="en-GB" sz="2000" dirty="0">
                    <a:latin typeface="Calibri" panose="020F0502020204030204" pitchFamily="34" charset="0"/>
                    <a:ea typeface="Times New Roman" panose="02020603050405020304" pitchFamily="18" charset="0"/>
                    <a:cs typeface="Arial" panose="020B0604020202020204" pitchFamily="34" charset="0"/>
                  </a:rPr>
                  <a:t>Require area =</a:t>
                </a:r>
                <a14:m>
                  <m:oMath xmlns:m="http://schemas.openxmlformats.org/officeDocument/2006/math">
                    <m:r>
                      <a:rPr lang="en-GB" sz="2000" i="1">
                        <a:latin typeface="Cambria Math" panose="02040503050406030204" pitchFamily="18" charset="0"/>
                        <a:ea typeface="Times New Roman" panose="02020603050405020304" pitchFamily="18" charset="0"/>
                        <a:cs typeface="Arial" panose="020B0604020202020204" pitchFamily="34" charset="0"/>
                      </a:rPr>
                      <m:t>𝐴𝑟𝑒𝑎</m:t>
                    </m:r>
                    <m:r>
                      <a:rPr lang="en-GB" sz="2000" i="1">
                        <a:latin typeface="Cambria Math" panose="02040503050406030204" pitchFamily="18" charset="0"/>
                        <a:ea typeface="Times New Roman" panose="02020603050405020304" pitchFamily="18" charset="0"/>
                        <a:cs typeface="Arial" panose="020B0604020202020204" pitchFamily="34" charset="0"/>
                      </a:rPr>
                      <m:t>=</m:t>
                    </m:r>
                    <m:f>
                      <m:fPr>
                        <m:ctrlPr>
                          <a:rPr lang="en-US" sz="2000" i="1">
                            <a:latin typeface="Cambria Math" panose="02040503050406030204" pitchFamily="18" charset="0"/>
                            <a:ea typeface="Times New Roman" panose="02020603050405020304" pitchFamily="18" charset="0"/>
                            <a:cs typeface="Arial" panose="020B0604020202020204" pitchFamily="34" charset="0"/>
                          </a:rPr>
                        </m:ctrlPr>
                      </m:fPr>
                      <m:num>
                        <m:r>
                          <a:rPr lang="en-GB" sz="2000" i="1">
                            <a:latin typeface="Cambria Math" panose="02040503050406030204" pitchFamily="18" charset="0"/>
                            <a:ea typeface="Times New Roman" panose="02020603050405020304" pitchFamily="18" charset="0"/>
                            <a:cs typeface="Arial" panose="020B0604020202020204" pitchFamily="34" charset="0"/>
                          </a:rPr>
                          <m:t>𝑇𝑜𝑡𝑎𝑙</m:t>
                        </m:r>
                        <m:r>
                          <a:rPr lang="en-GB" sz="2000" i="1">
                            <a:latin typeface="Cambria Math" panose="02040503050406030204" pitchFamily="18" charset="0"/>
                            <a:ea typeface="Times New Roman" panose="02020603050405020304" pitchFamily="18" charset="0"/>
                            <a:cs typeface="Arial" panose="020B0604020202020204" pitchFamily="34" charset="0"/>
                          </a:rPr>
                          <m:t> </m:t>
                        </m:r>
                        <m:r>
                          <a:rPr lang="en-GB" sz="2000" i="1">
                            <a:latin typeface="Cambria Math" panose="02040503050406030204" pitchFamily="18" charset="0"/>
                            <a:ea typeface="Times New Roman" panose="02020603050405020304" pitchFamily="18" charset="0"/>
                            <a:cs typeface="Arial" panose="020B0604020202020204" pitchFamily="34" charset="0"/>
                          </a:rPr>
                          <m:t>𝑙𝑜𝑎𝑑𝑠</m:t>
                        </m:r>
                      </m:num>
                      <m:den>
                        <m:r>
                          <a:rPr lang="en-GB" sz="2000" i="1">
                            <a:latin typeface="Cambria Math" panose="02040503050406030204" pitchFamily="18" charset="0"/>
                            <a:ea typeface="Times New Roman" panose="02020603050405020304" pitchFamily="18" charset="0"/>
                            <a:cs typeface="Arial" panose="020B0604020202020204" pitchFamily="34" charset="0"/>
                          </a:rPr>
                          <m:t>𝑄𝑎𝑙𝑙</m:t>
                        </m:r>
                        <m:r>
                          <a:rPr lang="en-GB" sz="2000" i="1">
                            <a:latin typeface="Cambria Math" panose="02040503050406030204" pitchFamily="18" charset="0"/>
                            <a:ea typeface="Times New Roman" panose="02020603050405020304" pitchFamily="18" charset="0"/>
                            <a:cs typeface="Arial" panose="020B0604020202020204" pitchFamily="34" charset="0"/>
                          </a:rPr>
                          <m:t>=</m:t>
                        </m:r>
                        <m:r>
                          <a:rPr lang="en-GB" sz="2000" i="1">
                            <a:latin typeface="Cambria Math" panose="02040503050406030204" pitchFamily="18" charset="0"/>
                            <a:ea typeface="Times New Roman" panose="02020603050405020304" pitchFamily="18" charset="0"/>
                            <a:cs typeface="Arial" panose="020B0604020202020204" pitchFamily="34" charset="0"/>
                          </a:rPr>
                          <m:t>300</m:t>
                        </m:r>
                      </m:den>
                    </m:f>
                    <m:r>
                      <a:rPr lang="en-GB" sz="2000" i="1">
                        <a:latin typeface="Cambria Math" panose="02040503050406030204" pitchFamily="18" charset="0"/>
                        <a:ea typeface="Times New Roman" panose="02020603050405020304" pitchFamily="18" charset="0"/>
                        <a:cs typeface="Arial" panose="020B0604020202020204" pitchFamily="34" charset="0"/>
                      </a:rPr>
                      <m:t>=</m:t>
                    </m:r>
                    <m:r>
                      <a:rPr lang="en-GB" sz="2000" i="1">
                        <a:latin typeface="Cambria Math" panose="02040503050406030204" pitchFamily="18" charset="0"/>
                        <a:ea typeface="Times New Roman" panose="02020603050405020304" pitchFamily="18" charset="0"/>
                        <a:cs typeface="Arial" panose="020B0604020202020204" pitchFamily="34" charset="0"/>
                      </a:rPr>
                      <m:t>98</m:t>
                    </m:r>
                    <m:r>
                      <a:rPr lang="en-GB" sz="2000" i="1">
                        <a:latin typeface="Cambria Math" panose="02040503050406030204" pitchFamily="18" charset="0"/>
                        <a:ea typeface="Times New Roman" panose="02020603050405020304" pitchFamily="18" charset="0"/>
                        <a:cs typeface="Arial" panose="020B0604020202020204" pitchFamily="34" charset="0"/>
                      </a:rPr>
                      <m:t>.</m:t>
                    </m:r>
                    <m:r>
                      <a:rPr lang="en-GB" sz="2000" i="1">
                        <a:latin typeface="Cambria Math" panose="02040503050406030204" pitchFamily="18" charset="0"/>
                        <a:ea typeface="Times New Roman" panose="02020603050405020304" pitchFamily="18" charset="0"/>
                        <a:cs typeface="Arial" panose="020B0604020202020204" pitchFamily="34" charset="0"/>
                      </a:rPr>
                      <m:t>4</m:t>
                    </m:r>
                    <m:r>
                      <a:rPr lang="en-GB" sz="2000" i="1">
                        <a:latin typeface="Cambria Math" panose="02040503050406030204" pitchFamily="18" charset="0"/>
                        <a:ea typeface="Times New Roman" panose="02020603050405020304" pitchFamily="18" charset="0"/>
                        <a:cs typeface="Arial" panose="020B0604020202020204" pitchFamily="34" charset="0"/>
                      </a:rPr>
                      <m:t> </m:t>
                    </m:r>
                    <m:r>
                      <a:rPr lang="en-GB" sz="2000" i="1">
                        <a:latin typeface="Cambria Math" panose="02040503050406030204" pitchFamily="18" charset="0"/>
                        <a:ea typeface="Times New Roman" panose="02020603050405020304" pitchFamily="18" charset="0"/>
                        <a:cs typeface="Arial" panose="020B0604020202020204" pitchFamily="34" charset="0"/>
                      </a:rPr>
                      <m:t>𝑚</m:t>
                    </m:r>
                    <m:r>
                      <a:rPr lang="en-GB" sz="2000" i="1">
                        <a:latin typeface="Cambria Math" panose="02040503050406030204" pitchFamily="18" charset="0"/>
                        <a:ea typeface="Times New Roman" panose="02020603050405020304" pitchFamily="18" charset="0"/>
                        <a:cs typeface="Arial" panose="020B0604020202020204" pitchFamily="34" charset="0"/>
                      </a:rPr>
                      <m:t>2</m:t>
                    </m:r>
                  </m:oMath>
                </a14:m>
                <a:endParaRPr lang="en-US" sz="2000" dirty="0">
                  <a:latin typeface="Calibri" panose="020F0502020204030204" pitchFamily="34" charset="0"/>
                  <a:ea typeface="Times New Roman" panose="02020603050405020304" pitchFamily="18" charset="0"/>
                  <a:cs typeface="Arial" panose="020B0604020202020204" pitchFamily="34" charset="0"/>
                </a:endParaRPr>
              </a:p>
              <a:p>
                <a:pPr lvl="4">
                  <a:lnSpc>
                    <a:spcPct val="107000"/>
                  </a:lnSpc>
                  <a:spcAft>
                    <a:spcPts val="800"/>
                  </a:spcAft>
                </a:pPr>
                <a:r>
                  <a:rPr lang="en-GB" sz="2000" dirty="0">
                    <a:latin typeface="Calibri" panose="020F0502020204030204" pitchFamily="34" charset="0"/>
                    <a:ea typeface="Times New Roman" panose="02020603050405020304" pitchFamily="18" charset="0"/>
                    <a:cs typeface="Arial" panose="020B0604020202020204" pitchFamily="34" charset="0"/>
                  </a:rPr>
                  <a:t>Existing area = 172 m2 &gt; from require area </a:t>
                </a:r>
                <a:r>
                  <a:rPr lang="en-GB" sz="2000" dirty="0">
                    <a:latin typeface="Calibri" panose="020F0502020204030204" pitchFamily="34" charset="0"/>
                    <a:ea typeface="Times New Roman" panose="02020603050405020304" pitchFamily="18" charset="0"/>
                    <a:cs typeface="Arial" panose="020B0604020202020204" pitchFamily="34" charset="0"/>
                    <a:sym typeface="Wingdings" panose="05000000000000000000" pitchFamily="2" charset="2"/>
                  </a:rPr>
                  <a:t></a:t>
                </a:r>
                <a:r>
                  <a:rPr lang="en-GB" sz="2000" dirty="0">
                    <a:latin typeface="Calibri" panose="020F0502020204030204" pitchFamily="34" charset="0"/>
                    <a:ea typeface="Times New Roman" panose="02020603050405020304" pitchFamily="18" charset="0"/>
                    <a:cs typeface="Arial" panose="020B0604020202020204" pitchFamily="34" charset="0"/>
                  </a:rPr>
                  <a:t> ok</a:t>
                </a:r>
                <a:endParaRPr lang="en-US" sz="2000" dirty="0">
                  <a:latin typeface="Calibri" panose="020F0502020204030204" pitchFamily="34" charset="0"/>
                  <a:ea typeface="Times New Roman" panose="02020603050405020304" pitchFamily="18" charset="0"/>
                  <a:cs typeface="Arial" panose="020B0604020202020204" pitchFamily="34" charset="0"/>
                </a:endParaRPr>
              </a:p>
              <a:p>
                <a:endParaRPr lang="en-US" sz="2000" dirty="0"/>
              </a:p>
            </p:txBody>
          </p:sp>
        </mc:Choice>
        <mc:Fallback>
          <p:sp>
            <p:nvSpPr>
              <p:cNvPr id="3" name="TextBox 2">
                <a:extLst>
                  <a:ext uri="{FF2B5EF4-FFF2-40B4-BE49-F238E27FC236}">
                    <a16:creationId xmlns:a16="http://schemas.microsoft.com/office/drawing/2014/main" id="{9B9778D4-BB6B-4C08-B87D-B3766DD3D144}"/>
                  </a:ext>
                </a:extLst>
              </p:cNvPr>
              <p:cNvSpPr txBox="1">
                <a:spLocks noRot="1" noChangeAspect="1" noMove="1" noResize="1" noEditPoints="1" noAdjustHandles="1" noChangeArrowheads="1" noChangeShapeType="1" noTextEdit="1"/>
              </p:cNvSpPr>
              <p:nvPr/>
            </p:nvSpPr>
            <p:spPr>
              <a:xfrm>
                <a:off x="2065867" y="1608667"/>
                <a:ext cx="8305684" cy="3413820"/>
              </a:xfrm>
              <a:prstGeom prst="rect">
                <a:avLst/>
              </a:prstGeom>
              <a:blipFill>
                <a:blip r:embed="rId2"/>
                <a:stretch>
                  <a:fillRect l="-808" t="-1071"/>
                </a:stretch>
              </a:blipFill>
            </p:spPr>
            <p:txBody>
              <a:bodyPr/>
              <a:lstStyle/>
              <a:p>
                <a:r>
                  <a:rPr lang="ar-EG">
                    <a:noFill/>
                  </a:rPr>
                  <a:t> </a:t>
                </a:r>
              </a:p>
            </p:txBody>
          </p:sp>
        </mc:Fallback>
      </mc:AlternateContent>
    </p:spTree>
    <p:extLst>
      <p:ext uri="{BB962C8B-B14F-4D97-AF65-F5344CB8AC3E}">
        <p14:creationId xmlns:p14="http://schemas.microsoft.com/office/powerpoint/2010/main" val="43017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F3873B0-385A-45DB-90A8-7E3E13C36D92}"/>
              </a:ext>
            </a:extLst>
          </p:cNvPr>
          <p:cNvGraphicFramePr>
            <a:graphicFrameLocks noGrp="1"/>
          </p:cNvGraphicFramePr>
          <p:nvPr>
            <p:extLst>
              <p:ext uri="{D42A27DB-BD31-4B8C-83A1-F6EECF244321}">
                <p14:modId xmlns:p14="http://schemas.microsoft.com/office/powerpoint/2010/main" val="1674537968"/>
              </p:ext>
            </p:extLst>
          </p:nvPr>
        </p:nvGraphicFramePr>
        <p:xfrm>
          <a:off x="2768600" y="1337734"/>
          <a:ext cx="7425270" cy="4868332"/>
        </p:xfrm>
        <a:graphic>
          <a:graphicData uri="http://schemas.openxmlformats.org/drawingml/2006/table">
            <a:tbl>
              <a:tblPr firstRow="1" firstCol="1" bandRow="1">
                <a:tableStyleId>{5C22544A-7EE6-4342-B048-85BDC9FD1C3A}</a:tableStyleId>
              </a:tblPr>
              <a:tblGrid>
                <a:gridCol w="1237545">
                  <a:extLst>
                    <a:ext uri="{9D8B030D-6E8A-4147-A177-3AD203B41FA5}">
                      <a16:colId xmlns:a16="http://schemas.microsoft.com/office/drawing/2014/main" val="1258970427"/>
                    </a:ext>
                  </a:extLst>
                </a:gridCol>
                <a:gridCol w="1237545">
                  <a:extLst>
                    <a:ext uri="{9D8B030D-6E8A-4147-A177-3AD203B41FA5}">
                      <a16:colId xmlns:a16="http://schemas.microsoft.com/office/drawing/2014/main" val="2628870974"/>
                    </a:ext>
                  </a:extLst>
                </a:gridCol>
                <a:gridCol w="1237545">
                  <a:extLst>
                    <a:ext uri="{9D8B030D-6E8A-4147-A177-3AD203B41FA5}">
                      <a16:colId xmlns:a16="http://schemas.microsoft.com/office/drawing/2014/main" val="3791276376"/>
                    </a:ext>
                  </a:extLst>
                </a:gridCol>
                <a:gridCol w="1237545">
                  <a:extLst>
                    <a:ext uri="{9D8B030D-6E8A-4147-A177-3AD203B41FA5}">
                      <a16:colId xmlns:a16="http://schemas.microsoft.com/office/drawing/2014/main" val="737536324"/>
                    </a:ext>
                  </a:extLst>
                </a:gridCol>
                <a:gridCol w="1237545">
                  <a:extLst>
                    <a:ext uri="{9D8B030D-6E8A-4147-A177-3AD203B41FA5}">
                      <a16:colId xmlns:a16="http://schemas.microsoft.com/office/drawing/2014/main" val="747629143"/>
                    </a:ext>
                  </a:extLst>
                </a:gridCol>
                <a:gridCol w="1237545">
                  <a:extLst>
                    <a:ext uri="{9D8B030D-6E8A-4147-A177-3AD203B41FA5}">
                      <a16:colId xmlns:a16="http://schemas.microsoft.com/office/drawing/2014/main" val="4032651419"/>
                    </a:ext>
                  </a:extLst>
                </a:gridCol>
              </a:tblGrid>
              <a:tr h="910924">
                <a:tc rowSpan="2">
                  <a:txBody>
                    <a:bodyPr/>
                    <a:lstStyle/>
                    <a:p>
                      <a:pPr marL="0" marR="0" algn="ctr">
                        <a:lnSpc>
                          <a:spcPct val="107000"/>
                        </a:lnSpc>
                        <a:spcBef>
                          <a:spcPts val="0"/>
                        </a:spcBef>
                        <a:spcAft>
                          <a:spcPts val="0"/>
                        </a:spcAft>
                      </a:pPr>
                      <a:r>
                        <a:rPr lang="en-US" sz="1100" dirty="0">
                          <a:effectLst/>
                        </a:rPr>
                        <a:t>Story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rowSpan="2">
                  <a:txBody>
                    <a:bodyPr/>
                    <a:lstStyle/>
                    <a:p>
                      <a:pPr marL="0" marR="0" algn="ctr">
                        <a:lnSpc>
                          <a:spcPct val="107000"/>
                        </a:lnSpc>
                        <a:spcBef>
                          <a:spcPts val="0"/>
                        </a:spcBef>
                        <a:spcAft>
                          <a:spcPts val="0"/>
                        </a:spcAft>
                      </a:pPr>
                      <a:r>
                        <a:rPr lang="en-US" sz="1100" dirty="0">
                          <a:effectLst/>
                        </a:rPr>
                        <a:t>Column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 Dead P</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Super dead P</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Live P</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service</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106699084"/>
                  </a:ext>
                </a:extLst>
              </a:tr>
              <a:tr h="344550">
                <a:tc vMerge="1">
                  <a:txBody>
                    <a:bodyPr/>
                    <a:lstStyle/>
                    <a:p>
                      <a:endParaRPr lang="en-US"/>
                    </a:p>
                  </a:txBody>
                  <a:tcPr/>
                </a:tc>
                <a:tc vMerge="1">
                  <a:txBody>
                    <a:bodyPr/>
                    <a:lstStyle/>
                    <a:p>
                      <a:endParaRPr lang="en-US"/>
                    </a:p>
                  </a:txBody>
                  <a:tcPr/>
                </a:tc>
                <a:tc>
                  <a:txBody>
                    <a:bodyPr/>
                    <a:lstStyle/>
                    <a:p>
                      <a:pPr marL="0" marR="0" algn="ctr">
                        <a:lnSpc>
                          <a:spcPct val="107000"/>
                        </a:lnSpc>
                        <a:spcBef>
                          <a:spcPts val="0"/>
                        </a:spcBef>
                        <a:spcAft>
                          <a:spcPts val="0"/>
                        </a:spcAft>
                      </a:pPr>
                      <a:r>
                        <a:rPr lang="en-US" sz="1100">
                          <a:effectLst/>
                        </a:rPr>
                        <a:t>kN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kN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kN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 kN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29459115"/>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1973.97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798.173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1330.29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4102.43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134895006"/>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1492.49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567.045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945.076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3004.61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571338253"/>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3152.27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1164.75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1941.26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6258.28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360906050"/>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1750.79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549.955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916.591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3217.34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613937471"/>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C10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4319.91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1704.07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2840.11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8864.08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640385037"/>
                  </a:ext>
                </a:extLst>
              </a:tr>
              <a:tr h="602143">
                <a:tc>
                  <a:txBody>
                    <a:bodyPr/>
                    <a:lstStyle/>
                    <a:p>
                      <a:pPr marL="0" marR="0" algn="ctr">
                        <a:lnSpc>
                          <a:spcPct val="107000"/>
                        </a:lnSpc>
                        <a:spcBef>
                          <a:spcPts val="0"/>
                        </a:spcBef>
                        <a:spcAft>
                          <a:spcPts val="0"/>
                        </a:spcAft>
                      </a:pPr>
                      <a:r>
                        <a:rPr lang="en-US" sz="1100">
                          <a:effectLst/>
                        </a:rPr>
                        <a:t>Story1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C11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2120.72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727.668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a:effectLst/>
                        </a:rPr>
                        <a:t>1212.78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r>
                        <a:rPr lang="en-US" sz="1100" dirty="0">
                          <a:effectLst/>
                        </a:rPr>
                        <a:t>4061.16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4305435"/>
                  </a:ext>
                </a:extLst>
              </a:tr>
            </a:tbl>
          </a:graphicData>
        </a:graphic>
      </p:graphicFrame>
    </p:spTree>
    <p:extLst>
      <p:ext uri="{BB962C8B-B14F-4D97-AF65-F5344CB8AC3E}">
        <p14:creationId xmlns:p14="http://schemas.microsoft.com/office/powerpoint/2010/main" val="191927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6E7732-DAF3-4971-B187-66CE2866F324}"/>
              </a:ext>
            </a:extLst>
          </p:cNvPr>
          <p:cNvSpPr txBox="1"/>
          <p:nvPr/>
        </p:nvSpPr>
        <p:spPr>
          <a:xfrm>
            <a:off x="3757808" y="798441"/>
            <a:ext cx="6726477" cy="646331"/>
          </a:xfrm>
          <a:prstGeom prst="rect">
            <a:avLst/>
          </a:prstGeom>
          <a:noFill/>
        </p:spPr>
        <p:txBody>
          <a:bodyPr wrap="square" rtlCol="0">
            <a:spAutoFit/>
          </a:bodyPr>
          <a:lstStyle/>
          <a:p>
            <a:r>
              <a:rPr lang="en-US" sz="3600" dirty="0"/>
              <a:t>FOOTING THICKNESS</a:t>
            </a:r>
          </a:p>
        </p:txBody>
      </p:sp>
      <p:sp>
        <p:nvSpPr>
          <p:cNvPr id="7" name="Rectangle 6">
            <a:extLst>
              <a:ext uri="{FF2B5EF4-FFF2-40B4-BE49-F238E27FC236}">
                <a16:creationId xmlns:a16="http://schemas.microsoft.com/office/drawing/2014/main" id="{94E1094C-742D-44FE-B098-818BFC436C34}"/>
              </a:ext>
            </a:extLst>
          </p:cNvPr>
          <p:cNvSpPr/>
          <p:nvPr/>
        </p:nvSpPr>
        <p:spPr>
          <a:xfrm>
            <a:off x="2597063" y="1857375"/>
            <a:ext cx="6432637" cy="2299284"/>
          </a:xfrm>
          <a:prstGeom prst="rect">
            <a:avLst/>
          </a:prstGeom>
        </p:spPr>
        <p:txBody>
          <a:bodyPr wrap="square">
            <a:spAutoFit/>
          </a:bodyPr>
          <a:lstStyle/>
          <a:p>
            <a:pPr>
              <a:lnSpc>
                <a:spcPct val="107000"/>
              </a:lnSpc>
              <a:spcAft>
                <a:spcPts val="800"/>
              </a:spcAft>
            </a:pPr>
            <a:r>
              <a:rPr lang="en-US" sz="2000" dirty="0">
                <a:latin typeface="Lato" panose="020F0502020204030203" pitchFamily="34" charset="0"/>
                <a:ea typeface="Times New Roman" panose="02020603050405020304" pitchFamily="18" charset="0"/>
                <a:cs typeface="Arial" panose="020B0604020202020204" pitchFamily="34" charset="0"/>
              </a:rPr>
              <a:t>The two way shear was used to calculate the thickness of footing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07000"/>
              </a:lnSpc>
              <a:spcAft>
                <a:spcPts val="800"/>
              </a:spcAft>
            </a:pPr>
            <a:r>
              <a:rPr lang="en-GB" sz="1600" u="sng" dirty="0">
                <a:latin typeface="Calibri" panose="020F0502020204030204" pitchFamily="34" charset="0"/>
                <a:ea typeface="Times New Roman" panose="02020603050405020304" pitchFamily="18" charset="0"/>
                <a:cs typeface="Arial" panose="020B0604020202020204" pitchFamily="34" charset="0"/>
              </a:rPr>
              <a:t>Column 10 was used in calculation because its have the maximum load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indent="457200">
              <a:lnSpc>
                <a:spcPct val="107000"/>
              </a:lnSpc>
              <a:spcAft>
                <a:spcPts val="800"/>
              </a:spcAft>
            </a:pPr>
            <a:r>
              <a:rPr lang="en-US" dirty="0" err="1">
                <a:solidFill>
                  <a:schemeClr val="accent1"/>
                </a:solidFill>
                <a:latin typeface="Times New Roman" panose="02020603050405020304" pitchFamily="18" charset="0"/>
                <a:ea typeface="Calibri" panose="020F0502020204030204" pitchFamily="34" charset="0"/>
                <a:cs typeface="Arial" panose="020B0604020202020204" pitchFamily="34" charset="0"/>
              </a:rPr>
              <a:t>ØVc</a:t>
            </a:r>
            <a:r>
              <a:rPr lang="en-US" dirty="0">
                <a:solidFill>
                  <a:schemeClr val="accent1"/>
                </a:solidFill>
                <a:latin typeface="Times New Roman" panose="02020603050405020304" pitchFamily="18" charset="0"/>
                <a:ea typeface="Calibri" panose="020F0502020204030204" pitchFamily="34" charset="0"/>
                <a:cs typeface="Arial" panose="020B0604020202020204" pitchFamily="34" charset="0"/>
              </a:rPr>
              <a:t>, p ≤Ø 1/6 (1+2/ß) √fc′ b˳ d</a:t>
            </a:r>
            <a:endParaRPr lang="en-US" sz="1600" dirty="0">
              <a:solidFill>
                <a:schemeClr val="accent1"/>
              </a:solidFill>
              <a:latin typeface="Calibri" panose="020F0502020204030204" pitchFamily="34" charset="0"/>
              <a:ea typeface="Times New Roman" panose="02020603050405020304" pitchFamily="18" charset="0"/>
              <a:cs typeface="Arial" panose="020B0604020202020204" pitchFamily="34" charset="0"/>
            </a:endParaRPr>
          </a:p>
          <a:p>
            <a:pPr indent="457200">
              <a:lnSpc>
                <a:spcPct val="107000"/>
              </a:lnSpc>
              <a:spcAft>
                <a:spcPts val="800"/>
              </a:spcAft>
            </a:pPr>
            <a:r>
              <a:rPr lang="en-US" dirty="0">
                <a:solidFill>
                  <a:schemeClr val="accent1"/>
                </a:solidFill>
                <a:latin typeface="Times New Roman" panose="02020603050405020304" pitchFamily="18" charset="0"/>
                <a:ea typeface="Calibri" panose="020F0502020204030204" pitchFamily="34" charset="0"/>
                <a:cs typeface="Arial" panose="020B0604020202020204" pitchFamily="34" charset="0"/>
              </a:rPr>
              <a:t>≤ Ø1/12 (α</a:t>
            </a:r>
            <a:r>
              <a:rPr lang="en-US" dirty="0" err="1">
                <a:solidFill>
                  <a:schemeClr val="accent1"/>
                </a:solidFill>
                <a:latin typeface="Times New Roman" panose="02020603050405020304" pitchFamily="18" charset="0"/>
                <a:ea typeface="Calibri" panose="020F0502020204030204" pitchFamily="34" charset="0"/>
                <a:cs typeface="Arial" panose="020B0604020202020204" pitchFamily="34" charset="0"/>
              </a:rPr>
              <a:t>s</a:t>
            </a:r>
            <a:r>
              <a:rPr lang="en-US" dirty="0" err="1">
                <a:solidFill>
                  <a:schemeClr val="accent1"/>
                </a:solidFill>
                <a:latin typeface="Cambria Math" panose="02040503050406030204" pitchFamily="18" charset="0"/>
                <a:ea typeface="Calibri" panose="020F0502020204030204" pitchFamily="34" charset="0"/>
                <a:cs typeface="Cambria Math" panose="02040503050406030204" pitchFamily="18" charset="0"/>
              </a:rPr>
              <a:t>∗</a:t>
            </a:r>
            <a:r>
              <a:rPr lang="en-US" dirty="0" err="1">
                <a:solidFill>
                  <a:schemeClr val="accent1"/>
                </a:solidFill>
                <a:latin typeface="Times New Roman" panose="02020603050405020304" pitchFamily="18" charset="0"/>
                <a:ea typeface="Calibri" panose="020F0502020204030204" pitchFamily="34" charset="0"/>
                <a:cs typeface="Arial" panose="020B0604020202020204" pitchFamily="34" charset="0"/>
              </a:rPr>
              <a:t>d</a:t>
            </a:r>
            <a:r>
              <a:rPr lang="en-US" dirty="0">
                <a:solidFill>
                  <a:schemeClr val="accent1"/>
                </a:solidFill>
                <a:latin typeface="Times New Roman" panose="02020603050405020304" pitchFamily="18" charset="0"/>
                <a:ea typeface="Calibri" panose="020F0502020204030204" pitchFamily="34" charset="0"/>
                <a:cs typeface="Arial" panose="020B0604020202020204" pitchFamily="34" charset="0"/>
              </a:rPr>
              <a:t>/b˳ +2) √fc′ b˳ d    corner column</a:t>
            </a:r>
            <a:endParaRPr lang="en-US" sz="1600" dirty="0">
              <a:solidFill>
                <a:schemeClr val="accent1"/>
              </a:solidFill>
              <a:latin typeface="Calibri" panose="020F0502020204030204" pitchFamily="34" charset="0"/>
              <a:ea typeface="Times New Roman" panose="02020603050405020304" pitchFamily="18" charset="0"/>
              <a:cs typeface="Arial" panose="020B0604020202020204" pitchFamily="34" charset="0"/>
            </a:endParaRPr>
          </a:p>
          <a:p>
            <a:pPr indent="457200">
              <a:lnSpc>
                <a:spcPct val="107000"/>
              </a:lnSpc>
              <a:spcAft>
                <a:spcPts val="800"/>
              </a:spcAft>
            </a:pPr>
            <a:r>
              <a:rPr lang="en-US" dirty="0">
                <a:solidFill>
                  <a:schemeClr val="accent1"/>
                </a:solidFill>
                <a:latin typeface="Times New Roman" panose="02020603050405020304" pitchFamily="18" charset="0"/>
                <a:ea typeface="Calibri" panose="020F0502020204030204" pitchFamily="34" charset="0"/>
                <a:cs typeface="Arial" panose="020B0604020202020204" pitchFamily="34" charset="0"/>
              </a:rPr>
              <a:t>≤Ø 1/3 √fc′ b˳ d</a:t>
            </a:r>
            <a:endParaRPr lang="en-US" sz="16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9" name="Picture 8">
            <a:extLst>
              <a:ext uri="{FF2B5EF4-FFF2-40B4-BE49-F238E27FC236}">
                <a16:creationId xmlns:a16="http://schemas.microsoft.com/office/drawing/2014/main" id="{377AC219-45F4-4C6F-988F-CB258AF5D0A7}"/>
              </a:ext>
            </a:extLst>
          </p:cNvPr>
          <p:cNvPicPr/>
          <p:nvPr/>
        </p:nvPicPr>
        <p:blipFill>
          <a:blip r:embed="rId2"/>
          <a:stretch>
            <a:fillRect/>
          </a:stretch>
        </p:blipFill>
        <p:spPr>
          <a:xfrm>
            <a:off x="9143999" y="3278213"/>
            <a:ext cx="2514601" cy="2299284"/>
          </a:xfrm>
          <a:prstGeom prst="rect">
            <a:avLst/>
          </a:prstGeom>
        </p:spPr>
      </p:pic>
      <p:sp>
        <p:nvSpPr>
          <p:cNvPr id="8" name="Rectangle 7">
            <a:extLst>
              <a:ext uri="{FF2B5EF4-FFF2-40B4-BE49-F238E27FC236}">
                <a16:creationId xmlns:a16="http://schemas.microsoft.com/office/drawing/2014/main" id="{A065E120-BFC0-415E-AEAE-C3B81B1D6BFB}"/>
              </a:ext>
            </a:extLst>
          </p:cNvPr>
          <p:cNvSpPr/>
          <p:nvPr/>
        </p:nvSpPr>
        <p:spPr>
          <a:xfrm>
            <a:off x="2505075" y="4495801"/>
            <a:ext cx="6187988" cy="1468351"/>
          </a:xfrm>
          <a:prstGeom prst="rect">
            <a:avLst/>
          </a:prstGeom>
        </p:spPr>
        <p:txBody>
          <a:bodyPr wrap="square">
            <a:spAutoFit/>
          </a:bodyPr>
          <a:lstStyle/>
          <a:p>
            <a:pPr indent="457200">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Vu, p max = Pu – (A1 * </a:t>
            </a:r>
            <a:r>
              <a:rPr lang="en-US" dirty="0" err="1">
                <a:latin typeface="Times New Roman" panose="02020603050405020304" pitchFamily="18" charset="0"/>
                <a:ea typeface="Calibri" panose="020F0502020204030204" pitchFamily="34" charset="0"/>
                <a:cs typeface="Arial" panose="020B0604020202020204" pitchFamily="34" charset="0"/>
              </a:rPr>
              <a:t>qu</a:t>
            </a:r>
            <a:r>
              <a:rPr lang="en-US" dirty="0">
                <a:latin typeface="Times New Roman" panose="02020603050405020304" pitchFamily="18" charset="0"/>
                <a:ea typeface="Calibri" panose="020F0502020204030204" pitchFamily="34" charset="0"/>
                <a:cs typeface="Arial" panose="020B0604020202020204" pitchFamily="34" charset="0"/>
              </a:rPr>
              <a:t>)(assume 0 to be conservative)  =    11772.9406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indent="457200">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From calculate the equations d=1125mm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indent="457200">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Take d =1.15 m</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39879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6A08C65A-382A-454C-9D11-5BBABEE30127}"/>
              </a:ext>
            </a:extLst>
          </p:cNvPr>
          <p:cNvGraphicFramePr>
            <a:graphicFrameLocks noGrp="1"/>
          </p:cNvGraphicFramePr>
          <p:nvPr>
            <p:extLst>
              <p:ext uri="{D42A27DB-BD31-4B8C-83A1-F6EECF244321}">
                <p14:modId xmlns:p14="http://schemas.microsoft.com/office/powerpoint/2010/main" val="1236081528"/>
              </p:ext>
            </p:extLst>
          </p:nvPr>
        </p:nvGraphicFramePr>
        <p:xfrm>
          <a:off x="2200275" y="1005841"/>
          <a:ext cx="8639176" cy="4680581"/>
        </p:xfrm>
        <a:graphic>
          <a:graphicData uri="http://schemas.openxmlformats.org/drawingml/2006/table">
            <a:tbl>
              <a:tblPr firstRow="1" firstCol="1" bandRow="1">
                <a:tableStyleId>{5C22544A-7EE6-4342-B048-85BDC9FD1C3A}</a:tableStyleId>
              </a:tblPr>
              <a:tblGrid>
                <a:gridCol w="1184975">
                  <a:extLst>
                    <a:ext uri="{9D8B030D-6E8A-4147-A177-3AD203B41FA5}">
                      <a16:colId xmlns:a16="http://schemas.microsoft.com/office/drawing/2014/main" val="3516328280"/>
                    </a:ext>
                  </a:extLst>
                </a:gridCol>
                <a:gridCol w="1083695">
                  <a:extLst>
                    <a:ext uri="{9D8B030D-6E8A-4147-A177-3AD203B41FA5}">
                      <a16:colId xmlns:a16="http://schemas.microsoft.com/office/drawing/2014/main" val="2617798714"/>
                    </a:ext>
                  </a:extLst>
                </a:gridCol>
                <a:gridCol w="1312730">
                  <a:extLst>
                    <a:ext uri="{9D8B030D-6E8A-4147-A177-3AD203B41FA5}">
                      <a16:colId xmlns:a16="http://schemas.microsoft.com/office/drawing/2014/main" val="1477254535"/>
                    </a:ext>
                  </a:extLst>
                </a:gridCol>
                <a:gridCol w="2039635">
                  <a:extLst>
                    <a:ext uri="{9D8B030D-6E8A-4147-A177-3AD203B41FA5}">
                      <a16:colId xmlns:a16="http://schemas.microsoft.com/office/drawing/2014/main" val="1922869686"/>
                    </a:ext>
                  </a:extLst>
                </a:gridCol>
                <a:gridCol w="795654">
                  <a:extLst>
                    <a:ext uri="{9D8B030D-6E8A-4147-A177-3AD203B41FA5}">
                      <a16:colId xmlns:a16="http://schemas.microsoft.com/office/drawing/2014/main" val="480783726"/>
                    </a:ext>
                  </a:extLst>
                </a:gridCol>
                <a:gridCol w="984236">
                  <a:extLst>
                    <a:ext uri="{9D8B030D-6E8A-4147-A177-3AD203B41FA5}">
                      <a16:colId xmlns:a16="http://schemas.microsoft.com/office/drawing/2014/main" val="339867492"/>
                    </a:ext>
                  </a:extLst>
                </a:gridCol>
                <a:gridCol w="1238251">
                  <a:extLst>
                    <a:ext uri="{9D8B030D-6E8A-4147-A177-3AD203B41FA5}">
                      <a16:colId xmlns:a16="http://schemas.microsoft.com/office/drawing/2014/main" val="2896309507"/>
                    </a:ext>
                  </a:extLst>
                </a:gridCol>
              </a:tblGrid>
              <a:tr h="762161">
                <a:tc>
                  <a:txBody>
                    <a:bodyPr/>
                    <a:lstStyle/>
                    <a:p>
                      <a:pPr marL="0" marR="0" algn="ctr">
                        <a:lnSpc>
                          <a:spcPct val="107000"/>
                        </a:lnSpc>
                        <a:spcBef>
                          <a:spcPts val="0"/>
                        </a:spcBef>
                        <a:spcAft>
                          <a:spcPts val="0"/>
                        </a:spcAft>
                      </a:pPr>
                      <a:r>
                        <a:rPr lang="en-US" sz="1300">
                          <a:effectLst/>
                        </a:rPr>
                        <a:t>Footing number</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Repeated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Footing type</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columns and wall in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Required Area (m2)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Existing Area (m2)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300">
                          <a:effectLst/>
                        </a:rPr>
                        <a:t>Thickness (m)</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95480824"/>
                  </a:ext>
                </a:extLst>
              </a:tr>
              <a:tr h="481735">
                <a:tc>
                  <a:txBody>
                    <a:bodyPr/>
                    <a:lstStyle/>
                    <a:p>
                      <a:pPr marL="0" marR="0" algn="ctr">
                        <a:lnSpc>
                          <a:spcPct val="107000"/>
                        </a:lnSpc>
                        <a:spcBef>
                          <a:spcPts val="0"/>
                        </a:spcBef>
                        <a:spcAft>
                          <a:spcPts val="0"/>
                        </a:spcAft>
                      </a:pPr>
                      <a:r>
                        <a:rPr lang="en-US" sz="1300">
                          <a:effectLst/>
                        </a:rPr>
                        <a:t>F1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Mat foundation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C5+C6+C8+C9+C10+C11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98.3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172.4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52396953"/>
                  </a:ext>
                </a:extLst>
              </a:tr>
              <a:tr h="481735">
                <a:tc>
                  <a:txBody>
                    <a:bodyPr/>
                    <a:lstStyle/>
                    <a:p>
                      <a:pPr marL="0" marR="0" algn="ctr">
                        <a:lnSpc>
                          <a:spcPct val="107000"/>
                        </a:lnSpc>
                        <a:spcBef>
                          <a:spcPts val="0"/>
                        </a:spcBef>
                        <a:spcAft>
                          <a:spcPts val="0"/>
                        </a:spcAft>
                      </a:pPr>
                      <a:r>
                        <a:rPr lang="en-US" sz="1300">
                          <a:effectLst/>
                        </a:rPr>
                        <a:t>F2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Continuous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(C4+W3)(C3+W2)(C2+W1)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44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45.82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22530376"/>
                  </a:ext>
                </a:extLst>
              </a:tr>
              <a:tr h="481735">
                <a:tc>
                  <a:txBody>
                    <a:bodyPr/>
                    <a:lstStyle/>
                    <a:p>
                      <a:pPr marL="0" marR="0" algn="ctr">
                        <a:lnSpc>
                          <a:spcPct val="107000"/>
                        </a:lnSpc>
                        <a:spcBef>
                          <a:spcPts val="0"/>
                        </a:spcBef>
                        <a:spcAft>
                          <a:spcPts val="0"/>
                        </a:spcAft>
                      </a:pPr>
                      <a:r>
                        <a:rPr lang="en-US" sz="1300">
                          <a:effectLst/>
                        </a:rPr>
                        <a:t>F3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Continuous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C1+C7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36.1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652608634"/>
                  </a:ext>
                </a:extLst>
              </a:tr>
              <a:tr h="342670">
                <a:tc>
                  <a:txBody>
                    <a:bodyPr/>
                    <a:lstStyle/>
                    <a:p>
                      <a:pPr marL="0" marR="0" algn="ctr">
                        <a:lnSpc>
                          <a:spcPct val="107000"/>
                        </a:lnSpc>
                        <a:spcBef>
                          <a:spcPts val="0"/>
                        </a:spcBef>
                        <a:spcAft>
                          <a:spcPts val="0"/>
                        </a:spcAft>
                      </a:pPr>
                      <a:r>
                        <a:rPr lang="en-US" sz="1300">
                          <a:effectLst/>
                        </a:rPr>
                        <a:t>F4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Wall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W11+W12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18.3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22.76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64743802"/>
                  </a:ext>
                </a:extLst>
              </a:tr>
              <a:tr h="342670">
                <a:tc>
                  <a:txBody>
                    <a:bodyPr/>
                    <a:lstStyle/>
                    <a:p>
                      <a:pPr marL="0" marR="0" algn="ctr">
                        <a:lnSpc>
                          <a:spcPct val="107000"/>
                        </a:lnSpc>
                        <a:spcBef>
                          <a:spcPts val="0"/>
                        </a:spcBef>
                        <a:spcAft>
                          <a:spcPts val="0"/>
                        </a:spcAft>
                      </a:pPr>
                      <a:r>
                        <a:rPr lang="en-US" sz="1300">
                          <a:effectLst/>
                        </a:rPr>
                        <a:t>F5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Single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W4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23.6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24.1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36136981"/>
                  </a:ext>
                </a:extLst>
              </a:tr>
              <a:tr h="481735">
                <a:tc>
                  <a:txBody>
                    <a:bodyPr/>
                    <a:lstStyle/>
                    <a:p>
                      <a:pPr marL="0" marR="0" algn="ctr">
                        <a:lnSpc>
                          <a:spcPct val="107000"/>
                        </a:lnSpc>
                        <a:spcBef>
                          <a:spcPts val="0"/>
                        </a:spcBef>
                        <a:spcAft>
                          <a:spcPts val="0"/>
                        </a:spcAft>
                      </a:pPr>
                      <a:r>
                        <a:rPr lang="en-US" sz="1300">
                          <a:effectLst/>
                        </a:rPr>
                        <a:t>F6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Continuous footing</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C13+C12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32.85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39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40841189"/>
                  </a:ext>
                </a:extLst>
              </a:tr>
              <a:tr h="481735">
                <a:tc>
                  <a:txBody>
                    <a:bodyPr/>
                    <a:lstStyle/>
                    <a:p>
                      <a:pPr marL="0" marR="0" algn="ctr">
                        <a:lnSpc>
                          <a:spcPct val="107000"/>
                        </a:lnSpc>
                        <a:spcBef>
                          <a:spcPts val="0"/>
                        </a:spcBef>
                        <a:spcAft>
                          <a:spcPts val="0"/>
                        </a:spcAft>
                      </a:pPr>
                      <a:r>
                        <a:rPr lang="en-US" sz="1300">
                          <a:effectLst/>
                        </a:rPr>
                        <a:t>F7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Mat foundation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C17+W9+W8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47.6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59.3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063695975"/>
                  </a:ext>
                </a:extLst>
              </a:tr>
              <a:tr h="481735">
                <a:tc>
                  <a:txBody>
                    <a:bodyPr/>
                    <a:lstStyle/>
                    <a:p>
                      <a:pPr marL="0" marR="0" algn="ctr">
                        <a:lnSpc>
                          <a:spcPct val="107000"/>
                        </a:lnSpc>
                        <a:spcBef>
                          <a:spcPts val="0"/>
                        </a:spcBef>
                        <a:spcAft>
                          <a:spcPts val="0"/>
                        </a:spcAft>
                      </a:pPr>
                      <a:r>
                        <a:rPr lang="en-US" sz="1300">
                          <a:effectLst/>
                        </a:rPr>
                        <a:t>F8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Mat foundation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W6+W7+W10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63.4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65.8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467552659"/>
                  </a:ext>
                </a:extLst>
              </a:tr>
              <a:tr h="342670">
                <a:tc>
                  <a:txBody>
                    <a:bodyPr/>
                    <a:lstStyle/>
                    <a:p>
                      <a:pPr marL="0" marR="0" algn="ctr">
                        <a:lnSpc>
                          <a:spcPct val="107000"/>
                        </a:lnSpc>
                        <a:spcBef>
                          <a:spcPts val="0"/>
                        </a:spcBef>
                        <a:spcAft>
                          <a:spcPts val="0"/>
                        </a:spcAft>
                      </a:pPr>
                      <a:r>
                        <a:rPr lang="en-US" sz="1300">
                          <a:effectLst/>
                        </a:rPr>
                        <a:t>F9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Mat foundation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C14+C15+C16+W7</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60.2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a:effectLst/>
                        </a:rPr>
                        <a:t>74.4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100" dirty="0">
                          <a:effectLst/>
                        </a:rPr>
                        <a:t>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48099533"/>
                  </a:ext>
                </a:extLst>
              </a:tr>
            </a:tbl>
          </a:graphicData>
        </a:graphic>
      </p:graphicFrame>
    </p:spTree>
    <p:extLst>
      <p:ext uri="{BB962C8B-B14F-4D97-AF65-F5344CB8AC3E}">
        <p14:creationId xmlns:p14="http://schemas.microsoft.com/office/powerpoint/2010/main" val="1661082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144A1F-B047-405C-B013-98ECAC597CBA}"/>
              </a:ext>
            </a:extLst>
          </p:cNvPr>
          <p:cNvSpPr txBox="1"/>
          <p:nvPr/>
        </p:nvSpPr>
        <p:spPr>
          <a:xfrm>
            <a:off x="3219189" y="701458"/>
            <a:ext cx="5285984" cy="646331"/>
          </a:xfrm>
          <a:prstGeom prst="rect">
            <a:avLst/>
          </a:prstGeom>
          <a:noFill/>
        </p:spPr>
        <p:txBody>
          <a:bodyPr wrap="square" rtlCol="0">
            <a:spAutoFit/>
          </a:bodyPr>
          <a:lstStyle/>
          <a:p>
            <a:pPr lvl="1"/>
            <a:r>
              <a:rPr lang="en-US" sz="3600" b="1" cap="small" dirty="0"/>
              <a:t>Retaining walls</a:t>
            </a:r>
          </a:p>
        </p:txBody>
      </p:sp>
      <p:sp>
        <p:nvSpPr>
          <p:cNvPr id="3" name="Rectangle 2">
            <a:extLst>
              <a:ext uri="{FF2B5EF4-FFF2-40B4-BE49-F238E27FC236}">
                <a16:creationId xmlns:a16="http://schemas.microsoft.com/office/drawing/2014/main" id="{B29E0E5F-FAB1-4D76-8320-2C9BD6C761BD}"/>
              </a:ext>
            </a:extLst>
          </p:cNvPr>
          <p:cNvSpPr/>
          <p:nvPr/>
        </p:nvSpPr>
        <p:spPr>
          <a:xfrm>
            <a:off x="2009775" y="1485900"/>
            <a:ext cx="8905875" cy="2245743"/>
          </a:xfrm>
          <a:prstGeom prst="rect">
            <a:avLst/>
          </a:prstGeom>
        </p:spPr>
        <p:txBody>
          <a:bodyPr wrap="square">
            <a:spAutoFit/>
          </a:bodyPr>
          <a:lstStyle/>
          <a:p>
            <a:pPr>
              <a:lnSpc>
                <a:spcPct val="107000"/>
              </a:lnSpc>
              <a:spcAft>
                <a:spcPts val="800"/>
              </a:spcAft>
            </a:pPr>
            <a:r>
              <a:rPr lang="en-US" sz="2000" dirty="0">
                <a:latin typeface="Lato" panose="020F0502020204030203" pitchFamily="34" charset="0"/>
                <a:ea typeface="Times New Roman" panose="02020603050405020304" pitchFamily="18" charset="0"/>
                <a:cs typeface="Arial" panose="020B0604020202020204" pitchFamily="34" charset="0"/>
              </a:rPr>
              <a:t>The retaining walls also represent important element in construction especially if the building wants to build in sloped land.</a:t>
            </a:r>
            <a:endParaRPr lang="en-US" sz="2000" dirty="0">
              <a:latin typeface="Calibri" panose="020F0502020204030204" pitchFamily="34" charset="0"/>
              <a:ea typeface="Times New Roman" panose="02020603050405020304" pitchFamily="18" charset="0"/>
              <a:cs typeface="Arial" panose="020B0604020202020204" pitchFamily="34" charset="0"/>
            </a:endParaRPr>
          </a:p>
          <a:p>
            <a:pPr>
              <a:lnSpc>
                <a:spcPct val="107000"/>
              </a:lnSpc>
              <a:spcAft>
                <a:spcPts val="800"/>
              </a:spcAft>
            </a:pPr>
            <a:r>
              <a:rPr lang="en-US" sz="2000" dirty="0">
                <a:latin typeface="Lato" panose="020F0502020204030203" pitchFamily="34" charset="0"/>
                <a:ea typeface="Times New Roman" panose="02020603050405020304" pitchFamily="18" charset="0"/>
                <a:cs typeface="Arial" panose="020B0604020202020204" pitchFamily="34" charset="0"/>
              </a:rPr>
              <a:t>Because the of the earthwork in construction phase a retaining wall must build to prevent rocks from go down and damage the building or harm the worker of the people living in the building .</a:t>
            </a:r>
          </a:p>
          <a:p>
            <a:pPr>
              <a:lnSpc>
                <a:spcPct val="107000"/>
              </a:lnSpc>
              <a:spcAft>
                <a:spcPts val="800"/>
              </a:spcAft>
            </a:pPr>
            <a:endParaRPr lang="en-US" sz="2000" dirty="0">
              <a:effectLst/>
              <a:latin typeface="Lato" panose="020F0502020204030203"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97066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9B749-74A6-49A0-B512-3EEA80B238E0}"/>
              </a:ext>
            </a:extLst>
          </p:cNvPr>
          <p:cNvSpPr>
            <a:spLocks noGrp="1"/>
          </p:cNvSpPr>
          <p:nvPr>
            <p:ph type="title"/>
          </p:nvPr>
        </p:nvSpPr>
        <p:spPr>
          <a:xfrm flipV="1">
            <a:off x="2592924" y="-95249"/>
            <a:ext cx="8911687" cy="428624"/>
          </a:xfrm>
        </p:spPr>
        <p:txBody>
          <a:bodyPr>
            <a:normAutofit fontScale="90000"/>
          </a:bodyPr>
          <a:lstStyle/>
          <a:p>
            <a:endParaRPr lang="ar-EG" dirty="0"/>
          </a:p>
        </p:txBody>
      </p:sp>
      <p:sp>
        <p:nvSpPr>
          <p:cNvPr id="3" name="Content Placeholder 2">
            <a:extLst>
              <a:ext uri="{FF2B5EF4-FFF2-40B4-BE49-F238E27FC236}">
                <a16:creationId xmlns:a16="http://schemas.microsoft.com/office/drawing/2014/main" id="{BB4B72FD-04CB-4EA8-A28B-C43657144696}"/>
              </a:ext>
            </a:extLst>
          </p:cNvPr>
          <p:cNvSpPr>
            <a:spLocks noGrp="1"/>
          </p:cNvSpPr>
          <p:nvPr>
            <p:ph sz="half" idx="1"/>
          </p:nvPr>
        </p:nvSpPr>
        <p:spPr>
          <a:xfrm>
            <a:off x="1418975" y="817244"/>
            <a:ext cx="5484101" cy="5093978"/>
          </a:xfrm>
        </p:spPr>
        <p:txBody>
          <a:bodyPr/>
          <a:lstStyle/>
          <a:p>
            <a:pPr marL="0" indent="0">
              <a:buNone/>
            </a:pPr>
            <a:r>
              <a:rPr lang="en-US" dirty="0">
                <a:latin typeface="Lato" panose="020F0502020204030203" pitchFamily="34" charset="0"/>
                <a:ea typeface="Times New Roman" panose="02020603050405020304" pitchFamily="18" charset="0"/>
                <a:cs typeface="Arial" panose="020B0604020202020204" pitchFamily="34" charset="0"/>
              </a:rPr>
              <a:t>Retaining wall layout</a:t>
            </a:r>
          </a:p>
          <a:p>
            <a:endParaRPr lang="ar-EG" dirty="0"/>
          </a:p>
        </p:txBody>
      </p:sp>
      <p:sp>
        <p:nvSpPr>
          <p:cNvPr id="4" name="Content Placeholder 3">
            <a:extLst>
              <a:ext uri="{FF2B5EF4-FFF2-40B4-BE49-F238E27FC236}">
                <a16:creationId xmlns:a16="http://schemas.microsoft.com/office/drawing/2014/main" id="{E6423CAC-351E-4E3C-B1A2-F35880A04AC6}"/>
              </a:ext>
            </a:extLst>
          </p:cNvPr>
          <p:cNvSpPr>
            <a:spLocks noGrp="1"/>
          </p:cNvSpPr>
          <p:nvPr>
            <p:ph sz="half" idx="2"/>
          </p:nvPr>
        </p:nvSpPr>
        <p:spPr>
          <a:xfrm>
            <a:off x="7190747" y="990600"/>
            <a:ext cx="4313864" cy="4913244"/>
          </a:xfrm>
        </p:spPr>
        <p:txBody>
          <a:bodyPr/>
          <a:lstStyle/>
          <a:p>
            <a:r>
              <a:rPr lang="en-US" b="1" dirty="0"/>
              <a:t>Retaining wall dimension</a:t>
            </a:r>
          </a:p>
          <a:p>
            <a:endParaRPr lang="ar-EG" dirty="0"/>
          </a:p>
        </p:txBody>
      </p:sp>
      <p:pic>
        <p:nvPicPr>
          <p:cNvPr id="5" name="Picture 4">
            <a:extLst>
              <a:ext uri="{FF2B5EF4-FFF2-40B4-BE49-F238E27FC236}">
                <a16:creationId xmlns:a16="http://schemas.microsoft.com/office/drawing/2014/main" id="{FC4E51E3-C4BE-4289-BDE1-B00223B5F98A}"/>
              </a:ext>
            </a:extLst>
          </p:cNvPr>
          <p:cNvPicPr/>
          <p:nvPr/>
        </p:nvPicPr>
        <p:blipFill>
          <a:blip r:embed="rId2"/>
          <a:stretch>
            <a:fillRect/>
          </a:stretch>
        </p:blipFill>
        <p:spPr>
          <a:xfrm>
            <a:off x="1131304" y="1516735"/>
            <a:ext cx="5629792" cy="3694995"/>
          </a:xfrm>
          <a:prstGeom prst="rect">
            <a:avLst/>
          </a:prstGeom>
        </p:spPr>
      </p:pic>
      <p:pic>
        <p:nvPicPr>
          <p:cNvPr id="6" name="Picture 5">
            <a:extLst>
              <a:ext uri="{FF2B5EF4-FFF2-40B4-BE49-F238E27FC236}">
                <a16:creationId xmlns:a16="http://schemas.microsoft.com/office/drawing/2014/main" id="{CBF85971-177A-4C7D-8960-FF7A9DF65C36}"/>
              </a:ext>
            </a:extLst>
          </p:cNvPr>
          <p:cNvPicPr/>
          <p:nvPr/>
        </p:nvPicPr>
        <p:blipFill>
          <a:blip r:embed="rId3"/>
          <a:stretch>
            <a:fillRect/>
          </a:stretch>
        </p:blipFill>
        <p:spPr>
          <a:xfrm>
            <a:off x="7572624" y="1590675"/>
            <a:ext cx="3781175" cy="3838575"/>
          </a:xfrm>
          <a:prstGeom prst="rect">
            <a:avLst/>
          </a:prstGeom>
        </p:spPr>
      </p:pic>
    </p:spTree>
    <p:extLst>
      <p:ext uri="{BB962C8B-B14F-4D97-AF65-F5344CB8AC3E}">
        <p14:creationId xmlns:p14="http://schemas.microsoft.com/office/powerpoint/2010/main" val="993900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7CEA5-EA76-4D2A-A10D-647F2821A54F}"/>
              </a:ext>
            </a:extLst>
          </p:cNvPr>
          <p:cNvSpPr>
            <a:spLocks noGrp="1"/>
          </p:cNvSpPr>
          <p:nvPr>
            <p:ph type="title"/>
          </p:nvPr>
        </p:nvSpPr>
        <p:spPr>
          <a:xfrm>
            <a:off x="1133475" y="624110"/>
            <a:ext cx="10371138" cy="1280890"/>
          </a:xfrm>
        </p:spPr>
        <p:txBody>
          <a:bodyPr/>
          <a:lstStyle/>
          <a:p>
            <a:pPr algn="ctr"/>
            <a:r>
              <a:rPr lang="en-US" b="1" u="sng" dirty="0">
                <a:latin typeface="Times New Roman" panose="02020603050405020304" pitchFamily="18" charset="0"/>
                <a:cs typeface="Times New Roman" panose="02020603050405020304" pitchFamily="18" charset="0"/>
              </a:rPr>
              <a:t>Checked for stability </a:t>
            </a:r>
            <a:endParaRPr lang="ar-EG" dirty="0"/>
          </a:p>
        </p:txBody>
      </p:sp>
      <p:pic>
        <p:nvPicPr>
          <p:cNvPr id="4" name="صورة 266">
            <a:extLst>
              <a:ext uri="{FF2B5EF4-FFF2-40B4-BE49-F238E27FC236}">
                <a16:creationId xmlns:a16="http://schemas.microsoft.com/office/drawing/2014/main" id="{52D347DD-5770-4122-AF55-D855927C8FEC}"/>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04406" y="1657349"/>
            <a:ext cx="5629275" cy="4467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22738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BFFD9-F8EA-458D-B901-3AA6F9AE3D1D}"/>
              </a:ext>
            </a:extLst>
          </p:cNvPr>
          <p:cNvSpPr>
            <a:spLocks noGrp="1"/>
          </p:cNvSpPr>
          <p:nvPr>
            <p:ph type="title"/>
          </p:nvPr>
        </p:nvSpPr>
        <p:spPr>
          <a:xfrm>
            <a:off x="2592925" y="173355"/>
            <a:ext cx="8911687" cy="45719"/>
          </a:xfrm>
        </p:spPr>
        <p:txBody>
          <a:bodyPr>
            <a:normAutofit fontScale="90000"/>
          </a:bodyPr>
          <a:lstStyle/>
          <a:p>
            <a:endParaRPr lang="ar-EG"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ED77D54-6B5D-4EB0-9F27-83350B720CB6}"/>
                  </a:ext>
                </a:extLst>
              </p:cNvPr>
              <p:cNvSpPr>
                <a:spLocks noGrp="1"/>
              </p:cNvSpPr>
              <p:nvPr>
                <p:ph idx="1"/>
              </p:nvPr>
            </p:nvSpPr>
            <p:spPr>
              <a:xfrm>
                <a:off x="1800225" y="721995"/>
                <a:ext cx="9704387" cy="5189228"/>
              </a:xfrm>
            </p:spPr>
            <p:txBody>
              <a:bodyPr>
                <a:normAutofit/>
              </a:bodyPr>
              <a:lstStyle/>
              <a:p>
                <a:pPr marL="0" lvl="0" indent="0">
                  <a:buNone/>
                </a:pPr>
                <a:r>
                  <a:rPr lang="en-GB" sz="2800" b="1" u="sng" dirty="0"/>
                  <a:t>Check overturning :</a:t>
                </a:r>
              </a:p>
              <a:p>
                <a:pPr marL="0" lvl="0" indent="0">
                  <a:buNone/>
                </a:pPr>
                <a:endParaRPr lang="en-GB" sz="2800" b="1" u="sng" dirty="0"/>
              </a:p>
              <a:p>
                <a:pPr lvl="0"/>
                <a:r>
                  <a:rPr lang="en-GB" dirty="0"/>
                  <a:t>Wall height =9m</a:t>
                </a:r>
                <a:endParaRPr lang="en-US" dirty="0"/>
              </a:p>
              <a:p>
                <a:pPr lvl="0"/>
                <a14:m>
                  <m:oMath xmlns:m="http://schemas.openxmlformats.org/officeDocument/2006/math">
                    <m:r>
                      <a:rPr lang="en-GB" i="1"/>
                      <m:t>𝑃𝑝</m:t>
                    </m:r>
                    <m:r>
                      <a:rPr lang="en-GB" i="1"/>
                      <m:t>=</m:t>
                    </m:r>
                    <m:f>
                      <m:fPr>
                        <m:ctrlPr>
                          <a:rPr lang="en-US" i="1"/>
                        </m:ctrlPr>
                      </m:fPr>
                      <m:num>
                        <m:r>
                          <a:rPr lang="en-GB" i="1"/>
                          <m:t>1</m:t>
                        </m:r>
                      </m:num>
                      <m:den>
                        <m:r>
                          <a:rPr lang="en-GB" i="1"/>
                          <m:t>2</m:t>
                        </m:r>
                      </m:den>
                    </m:f>
                    <m:r>
                      <a:rPr lang="en-GB" i="1"/>
                      <m:t>𝛾</m:t>
                    </m:r>
                    <m:r>
                      <a:rPr lang="en-GB" i="1"/>
                      <m:t>∗</m:t>
                    </m:r>
                    <m:r>
                      <a:rPr lang="en-GB" i="1"/>
                      <m:t>𝐻</m:t>
                    </m:r>
                    <m:r>
                      <a:rPr lang="en-GB" i="1"/>
                      <m:t>2</m:t>
                    </m:r>
                    <m:r>
                      <a:rPr lang="en-GB" i="1"/>
                      <m:t>∗</m:t>
                    </m:r>
                    <m:r>
                      <a:rPr lang="en-GB" i="1"/>
                      <m:t>𝜅</m:t>
                    </m:r>
                    <m:r>
                      <a:rPr lang="en-GB" i="1"/>
                      <m:t>𝑎</m:t>
                    </m:r>
                  </m:oMath>
                </a14:m>
                <a:endParaRPr lang="en-US" i="1" dirty="0"/>
              </a:p>
              <a:p>
                <a:pPr lvl="1"/>
                <a14:m>
                  <m:oMath xmlns:m="http://schemas.openxmlformats.org/officeDocument/2006/math">
                    <m:r>
                      <a:rPr lang="en-GB" i="1"/>
                      <m:t>𝑤</m:t>
                    </m:r>
                    <m:r>
                      <a:rPr lang="en-GB" i="1"/>
                      <m:t>h</m:t>
                    </m:r>
                    <m:r>
                      <a:rPr lang="en-GB" i="1"/>
                      <m:t>𝑒𝑟𝑒</m:t>
                    </m:r>
                    <m:r>
                      <a:rPr lang="en-GB" i="1"/>
                      <m:t>: </m:t>
                    </m:r>
                    <m:r>
                      <a:rPr lang="en-GB" i="1"/>
                      <m:t>𝛾</m:t>
                    </m:r>
                    <m:r>
                      <a:rPr lang="en-GB" i="1"/>
                      <m:t>=</m:t>
                    </m:r>
                    <m:f>
                      <m:fPr>
                        <m:ctrlPr>
                          <a:rPr lang="en-US" i="1"/>
                        </m:ctrlPr>
                      </m:fPr>
                      <m:num>
                        <m:r>
                          <a:rPr lang="en-GB" i="1"/>
                          <m:t>17</m:t>
                        </m:r>
                        <m:r>
                          <a:rPr lang="en-GB" i="1"/>
                          <m:t>𝐾𝑁</m:t>
                        </m:r>
                      </m:num>
                      <m:den>
                        <m:r>
                          <a:rPr lang="en-GB" i="1"/>
                          <m:t>𝑚</m:t>
                        </m:r>
                        <m:r>
                          <a:rPr lang="en-GB" i="1"/>
                          <m:t>3</m:t>
                        </m:r>
                      </m:den>
                    </m:f>
                  </m:oMath>
                </a14:m>
                <a:endParaRPr lang="en-US" i="1" dirty="0"/>
              </a:p>
              <a:p>
                <a:pPr lvl="1"/>
                <a14:m>
                  <m:oMath xmlns:m="http://schemas.openxmlformats.org/officeDocument/2006/math">
                    <m:r>
                      <a:rPr lang="en-GB" sz="1800" i="1"/>
                      <m:t>𝐾𝑎</m:t>
                    </m:r>
                    <m:r>
                      <a:rPr lang="en-GB" sz="1800" i="1"/>
                      <m:t>=</m:t>
                    </m:r>
                    <m:r>
                      <a:rPr lang="en-GB" sz="1800" i="1"/>
                      <m:t>0</m:t>
                    </m:r>
                    <m:r>
                      <a:rPr lang="en-GB" sz="1800" i="1"/>
                      <m:t>.</m:t>
                    </m:r>
                    <m:r>
                      <a:rPr lang="en-GB" sz="1800" i="1"/>
                      <m:t>568</m:t>
                    </m:r>
                    <m:r>
                      <a:rPr lang="en-GB" sz="1800" i="1"/>
                      <m:t> </m:t>
                    </m:r>
                  </m:oMath>
                </a14:m>
                <a:endParaRPr lang="en-US" sz="1800" i="1" dirty="0"/>
              </a:p>
              <a:p>
                <a:pPr lvl="1"/>
                <a14:m>
                  <m:oMath xmlns:m="http://schemas.openxmlformats.org/officeDocument/2006/math">
                    <m:r>
                      <a:rPr lang="en-GB" sz="1800" i="1"/>
                      <m:t>𝑃𝑝</m:t>
                    </m:r>
                    <m:r>
                      <a:rPr lang="en-GB" sz="1800" i="1"/>
                      <m:t>=</m:t>
                    </m:r>
                    <m:r>
                      <a:rPr lang="en-GB" sz="1800" i="1"/>
                      <m:t>391</m:t>
                    </m:r>
                    <m:r>
                      <a:rPr lang="en-GB" sz="1800" i="1"/>
                      <m:t> </m:t>
                    </m:r>
                    <m:r>
                      <a:rPr lang="en-GB" sz="1800" i="1"/>
                      <m:t>𝐾𝑁</m:t>
                    </m:r>
                  </m:oMath>
                </a14:m>
                <a:endParaRPr lang="en-US" dirty="0"/>
              </a:p>
              <a:p>
                <a:r>
                  <a:rPr lang="en-GB" dirty="0"/>
                  <a:t> </a:t>
                </a:r>
                <a14:m>
                  <m:oMath xmlns:m="http://schemas.openxmlformats.org/officeDocument/2006/math">
                    <m:r>
                      <a:rPr lang="en-GB" i="1">
                        <a:latin typeface="Cambria Math" panose="02040503050406030204" pitchFamily="18" charset="0"/>
                      </a:rPr>
                      <m:t>𝑀𝑟</m:t>
                    </m:r>
                    <m:r>
                      <a:rPr lang="en-GB" i="1">
                        <a:latin typeface="Cambria Math" panose="02040503050406030204" pitchFamily="18" charset="0"/>
                      </a:rPr>
                      <m:t>=</m:t>
                    </m:r>
                    <m:r>
                      <a:rPr lang="en-GB" i="1">
                        <a:latin typeface="Cambria Math" panose="02040503050406030204" pitchFamily="18" charset="0"/>
                      </a:rPr>
                      <m:t>𝑉</m:t>
                    </m:r>
                    <m:r>
                      <a:rPr lang="en-GB" i="1">
                        <a:latin typeface="Cambria Math" panose="02040503050406030204" pitchFamily="18" charset="0"/>
                      </a:rPr>
                      <m:t>∗</m:t>
                    </m:r>
                    <m:r>
                      <a:rPr lang="en-GB" i="1">
                        <a:latin typeface="Cambria Math" panose="02040503050406030204" pitchFamily="18" charset="0"/>
                      </a:rPr>
                      <m:t>2</m:t>
                    </m:r>
                    <m:r>
                      <a:rPr lang="en-GB" i="1">
                        <a:latin typeface="Cambria Math" panose="02040503050406030204" pitchFamily="18" charset="0"/>
                      </a:rPr>
                      <m:t>.</m:t>
                    </m:r>
                    <m:r>
                      <a:rPr lang="en-GB" i="1">
                        <a:latin typeface="Cambria Math" panose="02040503050406030204" pitchFamily="18" charset="0"/>
                      </a:rPr>
                      <m:t>1</m:t>
                    </m:r>
                    <m:r>
                      <a:rPr lang="en-GB" i="1">
                        <a:latin typeface="Cambria Math" panose="02040503050406030204" pitchFamily="18" charset="0"/>
                      </a:rPr>
                      <m:t>=</m:t>
                    </m:r>
                    <m:r>
                      <a:rPr lang="en-GB" i="1">
                        <a:latin typeface="Cambria Math" panose="02040503050406030204" pitchFamily="18" charset="0"/>
                      </a:rPr>
                      <m:t>6831</m:t>
                    </m:r>
                    <m:r>
                      <a:rPr lang="en-GB" i="1">
                        <a:latin typeface="Cambria Math" panose="02040503050406030204" pitchFamily="18" charset="0"/>
                      </a:rPr>
                      <m:t>.</m:t>
                    </m:r>
                    <m:r>
                      <a:rPr lang="en-GB" i="1">
                        <a:latin typeface="Cambria Math" panose="02040503050406030204" pitchFamily="18" charset="0"/>
                      </a:rPr>
                      <m:t>3</m:t>
                    </m:r>
                    <m:r>
                      <a:rPr lang="en-GB" i="1">
                        <a:latin typeface="Cambria Math" panose="02040503050406030204" pitchFamily="18" charset="0"/>
                      </a:rPr>
                      <m:t>𝐾𝑁</m:t>
                    </m:r>
                    <m:r>
                      <a:rPr lang="en-GB" i="1">
                        <a:latin typeface="Cambria Math" panose="02040503050406030204" pitchFamily="18" charset="0"/>
                      </a:rPr>
                      <m:t>.</m:t>
                    </m:r>
                    <m:r>
                      <a:rPr lang="en-GB" i="1">
                        <a:latin typeface="Cambria Math" panose="02040503050406030204" pitchFamily="18" charset="0"/>
                      </a:rPr>
                      <m:t>𝑚</m:t>
                    </m:r>
                  </m:oMath>
                </a14:m>
                <a:endParaRPr lang="en-US" dirty="0"/>
              </a:p>
              <a:p>
                <a:pPr lvl="0"/>
                <a:r>
                  <a:rPr lang="en-GB" dirty="0"/>
                  <a:t>The overturning moment </a:t>
                </a:r>
                <a14:m>
                  <m:oMath xmlns:m="http://schemas.openxmlformats.org/officeDocument/2006/math">
                    <m:r>
                      <a:rPr lang="en-GB" i="1"/>
                      <m:t>𝑀𝑜</m:t>
                    </m:r>
                    <m:r>
                      <a:rPr lang="en-GB" i="1"/>
                      <m:t>=</m:t>
                    </m:r>
                    <m:r>
                      <a:rPr lang="en-GB" i="1"/>
                      <m:t>𝑃𝑝</m:t>
                    </m:r>
                    <m:r>
                      <a:rPr lang="en-GB" i="1"/>
                      <m:t>∗</m:t>
                    </m:r>
                    <m:f>
                      <m:fPr>
                        <m:ctrlPr>
                          <a:rPr lang="en-US" i="1"/>
                        </m:ctrlPr>
                      </m:fPr>
                      <m:num>
                        <m:r>
                          <a:rPr lang="en-GB" i="1"/>
                          <m:t>𝐻</m:t>
                        </m:r>
                      </m:num>
                      <m:den>
                        <m:r>
                          <a:rPr lang="en-GB" i="1"/>
                          <m:t>3</m:t>
                        </m:r>
                      </m:den>
                    </m:f>
                    <m:r>
                      <a:rPr lang="en-GB" i="1"/>
                      <m:t>=</m:t>
                    </m:r>
                    <m:r>
                      <a:rPr lang="en-GB" i="1"/>
                      <m:t>1173</m:t>
                    </m:r>
                    <m:r>
                      <a:rPr lang="en-GB" i="1"/>
                      <m:t> </m:t>
                    </m:r>
                    <m:r>
                      <a:rPr lang="en-GB" i="1"/>
                      <m:t>𝐾𝑁</m:t>
                    </m:r>
                    <m:r>
                      <a:rPr lang="en-GB" i="1"/>
                      <m:t>.</m:t>
                    </m:r>
                    <m:r>
                      <a:rPr lang="en-GB" i="1"/>
                      <m:t>𝑚</m:t>
                    </m:r>
                  </m:oMath>
                </a14:m>
                <a:endParaRPr lang="en-US" dirty="0"/>
              </a:p>
              <a:p>
                <a:r>
                  <a:rPr lang="en-GB" dirty="0"/>
                  <a:t> The factor of safety =</a:t>
                </a:r>
                <a14:m>
                  <m:oMath xmlns:m="http://schemas.openxmlformats.org/officeDocument/2006/math">
                    <m:f>
                      <m:fPr>
                        <m:ctrlPr>
                          <a:rPr lang="en-US" i="1"/>
                        </m:ctrlPr>
                      </m:fPr>
                      <m:num>
                        <m:nary>
                          <m:naryPr>
                            <m:chr m:val="∑"/>
                            <m:limLoc m:val="undOvr"/>
                            <m:subHide m:val="on"/>
                            <m:supHide m:val="on"/>
                            <m:ctrlPr>
                              <a:rPr lang="en-US" i="1"/>
                            </m:ctrlPr>
                          </m:naryPr>
                          <m:sub/>
                          <m:sup/>
                          <m:e>
                            <m:sSub>
                              <m:sSubPr>
                                <m:ctrlPr>
                                  <a:rPr lang="en-US" i="1"/>
                                </m:ctrlPr>
                              </m:sSubPr>
                              <m:e>
                                <m:r>
                                  <a:rPr lang="en-GB" i="1"/>
                                  <m:t>𝑀</m:t>
                                </m:r>
                              </m:e>
                              <m:sub>
                                <m:r>
                                  <a:rPr lang="en-GB" i="1"/>
                                  <m:t>𝑅</m:t>
                                </m:r>
                              </m:sub>
                            </m:sSub>
                          </m:e>
                        </m:nary>
                      </m:num>
                      <m:den>
                        <m:r>
                          <a:rPr lang="en-GB" i="1"/>
                          <m:t>𝑀𝑜</m:t>
                        </m:r>
                      </m:den>
                    </m:f>
                    <m:r>
                      <a:rPr lang="en-GB" i="1"/>
                      <m:t>=</m:t>
                    </m:r>
                    <m:f>
                      <m:fPr>
                        <m:ctrlPr>
                          <a:rPr lang="en-US" i="1"/>
                        </m:ctrlPr>
                      </m:fPr>
                      <m:num>
                        <m:r>
                          <a:rPr lang="en-GB" i="1"/>
                          <m:t>6831</m:t>
                        </m:r>
                        <m:r>
                          <a:rPr lang="en-GB" i="1"/>
                          <m:t>.</m:t>
                        </m:r>
                        <m:r>
                          <a:rPr lang="en-GB" i="1"/>
                          <m:t>3</m:t>
                        </m:r>
                      </m:num>
                      <m:den>
                        <m:r>
                          <a:rPr lang="en-GB" i="1"/>
                          <m:t>1173</m:t>
                        </m:r>
                      </m:den>
                    </m:f>
                    <m:r>
                      <a:rPr lang="en-GB" i="1"/>
                      <m:t>=</m:t>
                    </m:r>
                    <m:r>
                      <a:rPr lang="en-GB" i="1"/>
                      <m:t>5</m:t>
                    </m:r>
                    <m:r>
                      <a:rPr lang="en-GB" i="1"/>
                      <m:t>.</m:t>
                    </m:r>
                    <m:r>
                      <a:rPr lang="en-GB" i="1"/>
                      <m:t>8</m:t>
                    </m:r>
                    <m:r>
                      <a:rPr lang="en-GB" i="1"/>
                      <m:t>&gt;</m:t>
                    </m:r>
                    <m:r>
                      <a:rPr lang="en-GB" i="1"/>
                      <m:t>2</m:t>
                    </m:r>
                    <m:r>
                      <a:rPr lang="en-GB" i="1"/>
                      <m:t>    </m:t>
                    </m:r>
                    <m:r>
                      <a:rPr lang="en-GB" i="1"/>
                      <m:t>𝑜𝑘</m:t>
                    </m:r>
                  </m:oMath>
                </a14:m>
                <a:endParaRPr lang="en-US" dirty="0"/>
              </a:p>
              <a:p>
                <a:endParaRPr lang="ar-EG" dirty="0"/>
              </a:p>
            </p:txBody>
          </p:sp>
        </mc:Choice>
        <mc:Fallback>
          <p:sp>
            <p:nvSpPr>
              <p:cNvPr id="3" name="Content Placeholder 2">
                <a:extLst>
                  <a:ext uri="{FF2B5EF4-FFF2-40B4-BE49-F238E27FC236}">
                    <a16:creationId xmlns:a16="http://schemas.microsoft.com/office/drawing/2014/main" id="{1ED77D54-6B5D-4EB0-9F27-83350B720CB6}"/>
                  </a:ext>
                </a:extLst>
              </p:cNvPr>
              <p:cNvSpPr>
                <a:spLocks noGrp="1" noRot="1" noChangeAspect="1" noMove="1" noResize="1" noEditPoints="1" noAdjustHandles="1" noChangeArrowheads="1" noChangeShapeType="1" noTextEdit="1"/>
              </p:cNvSpPr>
              <p:nvPr>
                <p:ph idx="1"/>
              </p:nvPr>
            </p:nvSpPr>
            <p:spPr>
              <a:xfrm>
                <a:off x="1800225" y="721995"/>
                <a:ext cx="9704387" cy="5189228"/>
              </a:xfrm>
              <a:blipFill>
                <a:blip r:embed="rId2"/>
                <a:stretch>
                  <a:fillRect l="-1256" t="-1174"/>
                </a:stretch>
              </a:blipFill>
            </p:spPr>
            <p:txBody>
              <a:bodyPr/>
              <a:lstStyle/>
              <a:p>
                <a:r>
                  <a:rPr lang="ar-EG">
                    <a:noFill/>
                  </a:rPr>
                  <a:t> </a:t>
                </a:r>
              </a:p>
            </p:txBody>
          </p:sp>
        </mc:Fallback>
      </mc:AlternateContent>
      <p:pic>
        <p:nvPicPr>
          <p:cNvPr id="4" name="صورة 257">
            <a:extLst>
              <a:ext uri="{FF2B5EF4-FFF2-40B4-BE49-F238E27FC236}">
                <a16:creationId xmlns:a16="http://schemas.microsoft.com/office/drawing/2014/main" id="{FE0BB7EE-EA8E-4C04-89AF-C96FFABC72F9}"/>
              </a:ext>
            </a:extLst>
          </p:cNvPr>
          <p:cNvPicPr/>
          <p:nvPr/>
        </p:nvPicPr>
        <p:blipFill rotWithShape="1">
          <a:blip r:embed="rId3">
            <a:extLst>
              <a:ext uri="{28A0092B-C50C-407E-A947-70E740481C1C}">
                <a14:useLocalDpi xmlns:a14="http://schemas.microsoft.com/office/drawing/2010/main" val="0"/>
              </a:ext>
            </a:extLst>
          </a:blip>
          <a:srcRect l="18052" r="38356"/>
          <a:stretch/>
        </p:blipFill>
        <p:spPr bwMode="auto">
          <a:xfrm>
            <a:off x="8343900" y="1926123"/>
            <a:ext cx="2886075" cy="3005753"/>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9023108C-80F1-46A5-BAF8-C2DAE1921BE0}"/>
              </a:ext>
            </a:extLst>
          </p:cNvPr>
          <p:cNvSpPr/>
          <p:nvPr/>
        </p:nvSpPr>
        <p:spPr>
          <a:xfrm>
            <a:off x="10687050" y="3228975"/>
            <a:ext cx="161925" cy="85725"/>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EG"/>
          </a:p>
        </p:txBody>
      </p:sp>
    </p:spTree>
    <p:extLst>
      <p:ext uri="{BB962C8B-B14F-4D97-AF65-F5344CB8AC3E}">
        <p14:creationId xmlns:p14="http://schemas.microsoft.com/office/powerpoint/2010/main" val="2799125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8AF4C-8147-47F8-975F-9BD640710500}"/>
              </a:ext>
            </a:extLst>
          </p:cNvPr>
          <p:cNvSpPr>
            <a:spLocks noGrp="1"/>
          </p:cNvSpPr>
          <p:nvPr>
            <p:ph type="title"/>
          </p:nvPr>
        </p:nvSpPr>
        <p:spPr/>
        <p:txBody>
          <a:bodyPr/>
          <a:lstStyle/>
          <a:p>
            <a:r>
              <a:rPr lang="en-US" dirty="0"/>
              <a:t>Content </a:t>
            </a:r>
            <a:endParaRPr lang="ar-EG" dirty="0"/>
          </a:p>
        </p:txBody>
      </p:sp>
      <p:sp>
        <p:nvSpPr>
          <p:cNvPr id="3" name="Content Placeholder 2">
            <a:extLst>
              <a:ext uri="{FF2B5EF4-FFF2-40B4-BE49-F238E27FC236}">
                <a16:creationId xmlns:a16="http://schemas.microsoft.com/office/drawing/2014/main" id="{A30A794D-5048-4B76-A03A-58854CD01BD1}"/>
              </a:ext>
            </a:extLst>
          </p:cNvPr>
          <p:cNvSpPr>
            <a:spLocks noGrp="1"/>
          </p:cNvSpPr>
          <p:nvPr>
            <p:ph idx="1"/>
          </p:nvPr>
        </p:nvSpPr>
        <p:spPr>
          <a:xfrm>
            <a:off x="2404533" y="1490133"/>
            <a:ext cx="9100079" cy="4421089"/>
          </a:xfrm>
        </p:spPr>
        <p:txBody>
          <a:bodyPr/>
          <a:lstStyle/>
          <a:p>
            <a:r>
              <a:rPr lang="en-US" dirty="0"/>
              <a:t>Introduction </a:t>
            </a:r>
          </a:p>
          <a:p>
            <a:r>
              <a:rPr lang="en-US" b="1" dirty="0"/>
              <a:t>Scope of the project</a:t>
            </a:r>
          </a:p>
          <a:p>
            <a:r>
              <a:rPr lang="en-US" b="1" dirty="0"/>
              <a:t>Type of foundation</a:t>
            </a:r>
          </a:p>
          <a:p>
            <a:r>
              <a:rPr lang="en-US" dirty="0"/>
              <a:t>STRUCTURE ANALYSIS</a:t>
            </a:r>
          </a:p>
          <a:p>
            <a:r>
              <a:rPr lang="en-US" b="1" dirty="0"/>
              <a:t> </a:t>
            </a:r>
            <a:endParaRPr lang="ar-EG" dirty="0"/>
          </a:p>
        </p:txBody>
      </p:sp>
    </p:spTree>
    <p:extLst>
      <p:ext uri="{BB962C8B-B14F-4D97-AF65-F5344CB8AC3E}">
        <p14:creationId xmlns:p14="http://schemas.microsoft.com/office/powerpoint/2010/main" val="383761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21548-9DC8-41DC-A771-18DB055800AE}"/>
              </a:ext>
            </a:extLst>
          </p:cNvPr>
          <p:cNvSpPr>
            <a:spLocks noGrp="1"/>
          </p:cNvSpPr>
          <p:nvPr>
            <p:ph type="title"/>
          </p:nvPr>
        </p:nvSpPr>
        <p:spPr>
          <a:xfrm flipV="1">
            <a:off x="2592925" y="-76200"/>
            <a:ext cx="8911687" cy="304800"/>
          </a:xfrm>
        </p:spPr>
        <p:txBody>
          <a:bodyPr>
            <a:normAutofit fontScale="90000"/>
          </a:bodyPr>
          <a:lstStyle/>
          <a:p>
            <a:endParaRPr lang="ar-EG"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2FFE540-9916-454B-A210-E84BA9B7201A}"/>
                  </a:ext>
                </a:extLst>
              </p:cNvPr>
              <p:cNvSpPr>
                <a:spLocks noGrp="1"/>
              </p:cNvSpPr>
              <p:nvPr>
                <p:ph idx="1"/>
              </p:nvPr>
            </p:nvSpPr>
            <p:spPr>
              <a:xfrm>
                <a:off x="1733550" y="762000"/>
                <a:ext cx="9771062" cy="5149222"/>
              </a:xfrm>
            </p:spPr>
            <p:txBody>
              <a:bodyPr>
                <a:normAutofit/>
              </a:bodyPr>
              <a:lstStyle/>
              <a:p>
                <a:pPr marL="0" lvl="0" indent="0">
                  <a:buNone/>
                </a:pPr>
                <a:r>
                  <a:rPr lang="en-GB" sz="2800" b="1" u="sng" dirty="0"/>
                  <a:t>Check sliding  </a:t>
                </a:r>
              </a:p>
              <a:p>
                <a:pPr lvl="0"/>
                <a:endParaRPr lang="en-GB" dirty="0"/>
              </a:p>
              <a:p>
                <a:pPr lvl="0"/>
                <a:r>
                  <a:rPr lang="en-GB" dirty="0"/>
                  <a:t>Factor of safety against sliding = </a:t>
                </a:r>
                <a:endParaRPr lang="en-US" dirty="0"/>
              </a:p>
              <a:p>
                <a14:m>
                  <m:oMath xmlns:m="http://schemas.openxmlformats.org/officeDocument/2006/math">
                    <m:r>
                      <a:rPr lang="en-GB" i="1"/>
                      <m:t>𝐹𝑆</m:t>
                    </m:r>
                    <m:r>
                      <a:rPr lang="en-GB" i="1"/>
                      <m:t>=</m:t>
                    </m:r>
                    <m:f>
                      <m:fPr>
                        <m:ctrlPr>
                          <a:rPr lang="en-US" i="1"/>
                        </m:ctrlPr>
                      </m:fPr>
                      <m:num>
                        <m:nary>
                          <m:naryPr>
                            <m:chr m:val="∑"/>
                            <m:limLoc m:val="undOvr"/>
                            <m:subHide m:val="on"/>
                            <m:supHide m:val="on"/>
                            <m:ctrlPr>
                              <a:rPr lang="en-US" i="1"/>
                            </m:ctrlPr>
                          </m:naryPr>
                          <m:sub/>
                          <m:sup/>
                          <m:e>
                            <m:r>
                              <a:rPr lang="en-GB" i="1"/>
                              <m:t>𝑉</m:t>
                            </m:r>
                          </m:e>
                        </m:nary>
                        <m:r>
                          <a:rPr lang="en-GB" i="1"/>
                          <m:t>∗</m:t>
                        </m:r>
                        <m:func>
                          <m:funcPr>
                            <m:ctrlPr>
                              <a:rPr lang="en-US" i="1"/>
                            </m:ctrlPr>
                          </m:funcPr>
                          <m:fName>
                            <m:r>
                              <m:rPr>
                                <m:sty m:val="p"/>
                              </m:rPr>
                              <a:rPr lang="en-GB"/>
                              <m:t>tan</m:t>
                            </m:r>
                          </m:fName>
                          <m:e>
                            <m:d>
                              <m:dPr>
                                <m:ctrlPr>
                                  <a:rPr lang="en-US" i="1"/>
                                </m:ctrlPr>
                              </m:dPr>
                              <m:e>
                                <m:r>
                                  <a:rPr lang="en-GB" i="1"/>
                                  <m:t>𝑘</m:t>
                                </m:r>
                                <m:r>
                                  <a:rPr lang="en-GB" i="1"/>
                                  <m:t>∗</m:t>
                                </m:r>
                                <m:r>
                                  <a:rPr lang="en-GB" i="1"/>
                                  <m:t>∅</m:t>
                                </m:r>
                              </m:e>
                            </m:d>
                          </m:e>
                        </m:func>
                        <m:r>
                          <a:rPr lang="en-GB" i="1"/>
                          <m:t>+</m:t>
                        </m:r>
                        <m:r>
                          <a:rPr lang="en-GB" i="1"/>
                          <m:t>𝐵𝐾𝐶</m:t>
                        </m:r>
                        <m:r>
                          <a:rPr lang="en-GB" i="1"/>
                          <m:t>+</m:t>
                        </m:r>
                        <m:r>
                          <a:rPr lang="en-GB" i="1"/>
                          <m:t>𝑠𝑜𝑖𝑙</m:t>
                        </m:r>
                        <m:r>
                          <a:rPr lang="en-GB" i="1"/>
                          <m:t> </m:t>
                        </m:r>
                        <m:r>
                          <a:rPr lang="en-GB" i="1"/>
                          <m:t>𝑝𝑟𝑒𝑠𝑠𝑢𝑟𝑒</m:t>
                        </m:r>
                        <m:r>
                          <a:rPr lang="en-GB" i="1"/>
                          <m:t> </m:t>
                        </m:r>
                        <m:r>
                          <a:rPr lang="en-GB" i="1"/>
                          <m:t>𝑓𝑟𝑜𝑚</m:t>
                        </m:r>
                        <m:r>
                          <a:rPr lang="en-GB" i="1"/>
                          <m:t> </m:t>
                        </m:r>
                        <m:r>
                          <a:rPr lang="en-GB" i="1"/>
                          <m:t>𝑜𝑝𝑝𝑜𝑠𝑖𝑡</m:t>
                        </m:r>
                        <m:r>
                          <a:rPr lang="en-GB" i="1"/>
                          <m:t> </m:t>
                        </m:r>
                        <m:r>
                          <a:rPr lang="en-GB" i="1"/>
                          <m:t>𝑠𝑖𝑑𝑒</m:t>
                        </m:r>
                      </m:num>
                      <m:den>
                        <m:r>
                          <a:rPr lang="en-GB" i="1"/>
                          <m:t>𝑃𝑝</m:t>
                        </m:r>
                      </m:den>
                    </m:f>
                    <m:r>
                      <a:rPr lang="en-GB" i="1"/>
                      <m:t>=</m:t>
                    </m:r>
                    <m:r>
                      <a:rPr lang="en-GB" i="1"/>
                      <m:t>1</m:t>
                    </m:r>
                    <m:r>
                      <a:rPr lang="en-GB" i="1"/>
                      <m:t>.</m:t>
                    </m:r>
                    <m:r>
                      <a:rPr lang="en-GB" i="1"/>
                      <m:t>5</m:t>
                    </m:r>
                    <m:r>
                      <a:rPr lang="en-GB" i="1"/>
                      <m:t> </m:t>
                    </m:r>
                    <m:r>
                      <a:rPr lang="en-GB" i="1"/>
                      <m:t>𝑛𝑜𝑡</m:t>
                    </m:r>
                    <m:r>
                      <a:rPr lang="en-GB" i="1"/>
                      <m:t> </m:t>
                    </m:r>
                    <m:r>
                      <a:rPr lang="en-GB" i="1"/>
                      <m:t>𝑙𝑒𝑠𝑠</m:t>
                    </m:r>
                    <m:r>
                      <a:rPr lang="en-GB" i="1"/>
                      <m:t> </m:t>
                    </m:r>
                    <m:r>
                      <a:rPr lang="en-GB" i="1"/>
                      <m:t>𝑡</m:t>
                    </m:r>
                    <m:r>
                      <a:rPr lang="en-GB" i="1"/>
                      <m:t>h</m:t>
                    </m:r>
                    <m:r>
                      <a:rPr lang="en-GB" i="1"/>
                      <m:t>𝑎𝑛</m:t>
                    </m:r>
                    <m:r>
                      <a:rPr lang="en-GB" i="1"/>
                      <m:t> </m:t>
                    </m:r>
                    <m:r>
                      <a:rPr lang="en-GB" i="1"/>
                      <m:t>1</m:t>
                    </m:r>
                    <m:r>
                      <a:rPr lang="en-GB" i="1"/>
                      <m:t>.</m:t>
                    </m:r>
                    <m:r>
                      <a:rPr lang="en-GB" i="1"/>
                      <m:t>5</m:t>
                    </m:r>
                    <m:r>
                      <a:rPr lang="en-GB" i="1"/>
                      <m:t> </m:t>
                    </m:r>
                    <m:r>
                      <a:rPr lang="en-GB" i="1"/>
                      <m:t>𝑜𝑘</m:t>
                    </m:r>
                  </m:oMath>
                </a14:m>
                <a:endParaRPr lang="en-US" dirty="0"/>
              </a:p>
              <a:p>
                <a14:m>
                  <m:oMath xmlns:m="http://schemas.openxmlformats.org/officeDocument/2006/math">
                    <m:r>
                      <a:rPr lang="en-GB" i="1"/>
                      <m:t>𝑤</m:t>
                    </m:r>
                    <m:r>
                      <a:rPr lang="en-GB" i="1"/>
                      <m:t>h</m:t>
                    </m:r>
                    <m:r>
                      <a:rPr lang="en-GB" i="1"/>
                      <m:t>𝑒𝑟𝑒</m:t>
                    </m:r>
                    <m:r>
                      <a:rPr lang="en-GB" i="1"/>
                      <m:t>:</m:t>
                    </m:r>
                  </m:oMath>
                </a14:m>
                <a:endParaRPr lang="en-US" i="1" dirty="0"/>
              </a:p>
              <a:p>
                <a14:m>
                  <m:oMath xmlns:m="http://schemas.openxmlformats.org/officeDocument/2006/math">
                    <m:func>
                      <m:funcPr>
                        <m:ctrlPr>
                          <a:rPr lang="en-US" i="1"/>
                        </m:ctrlPr>
                      </m:funcPr>
                      <m:fName>
                        <m:r>
                          <m:rPr>
                            <m:sty m:val="p"/>
                          </m:rPr>
                          <a:rPr lang="en-GB"/>
                          <m:t>tan</m:t>
                        </m:r>
                      </m:fName>
                      <m:e>
                        <m:d>
                          <m:dPr>
                            <m:ctrlPr>
                              <a:rPr lang="en-US" i="1"/>
                            </m:ctrlPr>
                          </m:dPr>
                          <m:e>
                            <m:r>
                              <a:rPr lang="en-GB" i="1"/>
                              <m:t>𝑘</m:t>
                            </m:r>
                            <m:r>
                              <a:rPr lang="en-GB" i="1"/>
                              <m:t>∗</m:t>
                            </m:r>
                            <m:r>
                              <a:rPr lang="en-GB" i="1"/>
                              <m:t>∅</m:t>
                            </m:r>
                          </m:e>
                        </m:d>
                      </m:e>
                    </m:func>
                    <m:r>
                      <a:rPr lang="en-GB" i="1"/>
                      <m:t>=</m:t>
                    </m:r>
                    <m:r>
                      <a:rPr lang="en-GB" i="1"/>
                      <m:t>0</m:t>
                    </m:r>
                    <m:r>
                      <a:rPr lang="en-GB" i="1"/>
                      <m:t>.</m:t>
                    </m:r>
                    <m:r>
                      <a:rPr lang="en-GB" i="1"/>
                      <m:t>16</m:t>
                    </m:r>
                  </m:oMath>
                </a14:m>
                <a:endParaRPr lang="en-US" dirty="0"/>
              </a:p>
              <a:p>
                <a14:m>
                  <m:oMath xmlns:m="http://schemas.openxmlformats.org/officeDocument/2006/math">
                    <m:r>
                      <a:rPr lang="en-GB" i="1"/>
                      <m:t>𝐵</m:t>
                    </m:r>
                    <m:r>
                      <a:rPr lang="en-GB" i="1"/>
                      <m:t>=</m:t>
                    </m:r>
                    <m:r>
                      <a:rPr lang="en-GB" i="1"/>
                      <m:t>6</m:t>
                    </m:r>
                    <m:r>
                      <a:rPr lang="en-GB" i="1"/>
                      <m:t>.</m:t>
                    </m:r>
                    <m:r>
                      <a:rPr lang="en-GB" i="1"/>
                      <m:t>3</m:t>
                    </m:r>
                    <m:r>
                      <a:rPr lang="en-GB" i="1"/>
                      <m:t>𝑚</m:t>
                    </m:r>
                  </m:oMath>
                </a14:m>
                <a:endParaRPr lang="en-US" dirty="0"/>
              </a:p>
              <a:p>
                <a:pPr marL="0" indent="0">
                  <a:buNone/>
                </a:pPr>
                <a:r>
                  <a:rPr lang="en-GB" dirty="0"/>
                  <a:t> </a:t>
                </a:r>
                <a:endParaRPr lang="en-US" dirty="0"/>
              </a:p>
            </p:txBody>
          </p:sp>
        </mc:Choice>
        <mc:Fallback>
          <p:sp>
            <p:nvSpPr>
              <p:cNvPr id="3" name="Content Placeholder 2">
                <a:extLst>
                  <a:ext uri="{FF2B5EF4-FFF2-40B4-BE49-F238E27FC236}">
                    <a16:creationId xmlns:a16="http://schemas.microsoft.com/office/drawing/2014/main" id="{02FFE540-9916-454B-A210-E84BA9B7201A}"/>
                  </a:ext>
                </a:extLst>
              </p:cNvPr>
              <p:cNvSpPr>
                <a:spLocks noGrp="1" noRot="1" noChangeAspect="1" noMove="1" noResize="1" noEditPoints="1" noAdjustHandles="1" noChangeArrowheads="1" noChangeShapeType="1" noTextEdit="1"/>
              </p:cNvSpPr>
              <p:nvPr>
                <p:ph idx="1"/>
              </p:nvPr>
            </p:nvSpPr>
            <p:spPr>
              <a:xfrm>
                <a:off x="1733550" y="762000"/>
                <a:ext cx="9771062" cy="5149222"/>
              </a:xfrm>
              <a:blipFill>
                <a:blip r:embed="rId2"/>
                <a:stretch>
                  <a:fillRect l="-1248" t="-1183"/>
                </a:stretch>
              </a:blipFill>
            </p:spPr>
            <p:txBody>
              <a:bodyPr/>
              <a:lstStyle/>
              <a:p>
                <a:r>
                  <a:rPr lang="ar-EG">
                    <a:noFill/>
                  </a:rPr>
                  <a:t> </a:t>
                </a:r>
              </a:p>
            </p:txBody>
          </p:sp>
        </mc:Fallback>
      </mc:AlternateContent>
    </p:spTree>
    <p:extLst>
      <p:ext uri="{BB962C8B-B14F-4D97-AF65-F5344CB8AC3E}">
        <p14:creationId xmlns:p14="http://schemas.microsoft.com/office/powerpoint/2010/main" val="1099903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3DC2D-3C39-484B-B112-E1F7827A5F67}"/>
              </a:ext>
            </a:extLst>
          </p:cNvPr>
          <p:cNvSpPr>
            <a:spLocks noGrp="1"/>
          </p:cNvSpPr>
          <p:nvPr>
            <p:ph type="title"/>
          </p:nvPr>
        </p:nvSpPr>
        <p:spPr>
          <a:xfrm flipV="1">
            <a:off x="2592925" y="66674"/>
            <a:ext cx="8911687" cy="314325"/>
          </a:xfrm>
        </p:spPr>
        <p:txBody>
          <a:bodyPr>
            <a:normAutofit fontScale="90000"/>
          </a:bodyPr>
          <a:lstStyle/>
          <a:p>
            <a:endParaRPr lang="ar-EG"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6484B63-0181-4C5D-AA1E-42FFEEEB82FA}"/>
                  </a:ext>
                </a:extLst>
              </p:cNvPr>
              <p:cNvSpPr>
                <a:spLocks noGrp="1"/>
              </p:cNvSpPr>
              <p:nvPr>
                <p:ph idx="1"/>
              </p:nvPr>
            </p:nvSpPr>
            <p:spPr>
              <a:xfrm>
                <a:off x="1790700" y="723900"/>
                <a:ext cx="9713912" cy="5187322"/>
              </a:xfrm>
            </p:spPr>
            <p:txBody>
              <a:bodyPr/>
              <a:lstStyle/>
              <a:p>
                <a:pPr marL="0" lvl="0" indent="0">
                  <a:buNone/>
                </a:pPr>
                <a:r>
                  <a:rPr lang="en-GB" sz="2800" b="1" u="sng" dirty="0"/>
                  <a:t>Check bearing </a:t>
                </a:r>
              </a:p>
              <a:p>
                <a:pPr marL="0" lvl="0" indent="0">
                  <a:buNone/>
                </a:pPr>
                <a:endParaRPr lang="en-GB" sz="2800" b="1" u="sng" dirty="0"/>
              </a:p>
              <a:p>
                <a:pPr lvl="0"/>
                <a:r>
                  <a:rPr lang="en-GB" dirty="0"/>
                  <a:t>Factor of safety against bearing capacity </a:t>
                </a:r>
                <a:endParaRPr lang="en-US" dirty="0"/>
              </a:p>
              <a:p>
                <a14:m>
                  <m:oMath xmlns:m="http://schemas.openxmlformats.org/officeDocument/2006/math">
                    <m:r>
                      <a:rPr lang="en-GB" i="1">
                        <a:latin typeface="Cambria Math" panose="02040503050406030204" pitchFamily="18" charset="0"/>
                      </a:rPr>
                      <m:t>𝑞</m:t>
                    </m:r>
                    <m:r>
                      <a:rPr lang="en-GB" i="1">
                        <a:latin typeface="Cambria Math" panose="02040503050406030204" pitchFamily="18" charset="0"/>
                      </a:rPr>
                      <m:t>=</m:t>
                    </m:r>
                    <m:f>
                      <m:fPr>
                        <m:ctrlPr>
                          <a:rPr lang="en-US" i="1">
                            <a:latin typeface="Cambria Math" panose="02040503050406030204" pitchFamily="18" charset="0"/>
                          </a:rPr>
                        </m:ctrlPr>
                      </m:fPr>
                      <m:num>
                        <m:r>
                          <a:rPr lang="en-GB" i="1">
                            <a:latin typeface="Cambria Math" panose="02040503050406030204" pitchFamily="18" charset="0"/>
                          </a:rPr>
                          <m:t>𝑉</m:t>
                        </m:r>
                      </m:num>
                      <m:den>
                        <m:r>
                          <a:rPr lang="en-GB" i="1">
                            <a:latin typeface="Cambria Math" panose="02040503050406030204" pitchFamily="18" charset="0"/>
                          </a:rPr>
                          <m:t>𝐵</m:t>
                        </m:r>
                      </m:den>
                    </m:f>
                    <m:r>
                      <a:rPr lang="en-GB" i="1">
                        <a:latin typeface="Cambria Math" panose="02040503050406030204" pitchFamily="18" charset="0"/>
                      </a:rPr>
                      <m:t>=</m:t>
                    </m:r>
                    <m:f>
                      <m:fPr>
                        <m:ctrlPr>
                          <a:rPr lang="en-US" i="1">
                            <a:latin typeface="Cambria Math" panose="02040503050406030204" pitchFamily="18" charset="0"/>
                          </a:rPr>
                        </m:ctrlPr>
                      </m:fPr>
                      <m:num>
                        <m:r>
                          <a:rPr lang="en-GB" i="1">
                            <a:latin typeface="Cambria Math" panose="02040503050406030204" pitchFamily="18" charset="0"/>
                          </a:rPr>
                          <m:t>516</m:t>
                        </m:r>
                        <m:r>
                          <a:rPr lang="en-GB" i="1">
                            <a:latin typeface="Cambria Math" panose="02040503050406030204" pitchFamily="18" charset="0"/>
                          </a:rPr>
                          <m:t>𝐾𝑁</m:t>
                        </m:r>
                      </m:num>
                      <m:den>
                        <m:r>
                          <a:rPr lang="en-GB" i="1">
                            <a:latin typeface="Cambria Math" panose="02040503050406030204" pitchFamily="18" charset="0"/>
                          </a:rPr>
                          <m:t>𝑚</m:t>
                        </m:r>
                        <m:r>
                          <a:rPr lang="en-GB" i="1">
                            <a:latin typeface="Cambria Math" panose="02040503050406030204" pitchFamily="18" charset="0"/>
                          </a:rPr>
                          <m:t>2</m:t>
                        </m:r>
                      </m:den>
                    </m:f>
                  </m:oMath>
                </a14:m>
                <a:br>
                  <a:rPr lang="en-US" dirty="0"/>
                </a:br>
                <a14:m>
                  <m:oMath xmlns:m="http://schemas.openxmlformats.org/officeDocument/2006/math">
                    <m:r>
                      <a:rPr lang="en-GB" i="1">
                        <a:latin typeface="Cambria Math" panose="02040503050406030204" pitchFamily="18" charset="0"/>
                      </a:rPr>
                      <m:t>𝐹𝑆</m:t>
                    </m:r>
                    <m:r>
                      <a:rPr lang="en-GB" i="1">
                        <a:latin typeface="Cambria Math" panose="02040503050406030204" pitchFamily="18" charset="0"/>
                      </a:rPr>
                      <m:t>=</m:t>
                    </m:r>
                    <m:f>
                      <m:fPr>
                        <m:ctrlPr>
                          <a:rPr lang="en-US" i="1">
                            <a:latin typeface="Cambria Math" panose="02040503050406030204" pitchFamily="18" charset="0"/>
                          </a:rPr>
                        </m:ctrlPr>
                      </m:fPr>
                      <m:num>
                        <m:r>
                          <a:rPr lang="en-GB" i="1">
                            <a:latin typeface="Cambria Math" panose="02040503050406030204" pitchFamily="18" charset="0"/>
                          </a:rPr>
                          <m:t>𝑞</m:t>
                        </m:r>
                      </m:num>
                      <m:den>
                        <m:r>
                          <a:rPr lang="en-GB" i="1">
                            <a:latin typeface="Cambria Math" panose="02040503050406030204" pitchFamily="18" charset="0"/>
                          </a:rPr>
                          <m:t>𝑞𝑢</m:t>
                        </m:r>
                      </m:den>
                    </m:f>
                    <m:r>
                      <a:rPr lang="en-GB" i="1">
                        <a:latin typeface="Cambria Math" panose="02040503050406030204" pitchFamily="18" charset="0"/>
                      </a:rPr>
                      <m:t>=</m:t>
                    </m:r>
                    <m:f>
                      <m:fPr>
                        <m:ctrlPr>
                          <a:rPr lang="en-US" i="1">
                            <a:latin typeface="Cambria Math" panose="02040503050406030204" pitchFamily="18" charset="0"/>
                          </a:rPr>
                        </m:ctrlPr>
                      </m:fPr>
                      <m:num>
                        <m:r>
                          <a:rPr lang="en-GB" i="1">
                            <a:latin typeface="Cambria Math" panose="02040503050406030204" pitchFamily="18" charset="0"/>
                          </a:rPr>
                          <m:t>300</m:t>
                        </m:r>
                        <m:r>
                          <a:rPr lang="en-GB" i="1">
                            <a:latin typeface="Cambria Math" panose="02040503050406030204" pitchFamily="18" charset="0"/>
                          </a:rPr>
                          <m:t>∗</m:t>
                        </m:r>
                        <m:r>
                          <a:rPr lang="en-GB" i="1">
                            <a:latin typeface="Cambria Math" panose="02040503050406030204" pitchFamily="18" charset="0"/>
                          </a:rPr>
                          <m:t>3</m:t>
                        </m:r>
                      </m:num>
                      <m:den>
                        <m:r>
                          <a:rPr lang="en-GB" i="1">
                            <a:latin typeface="Cambria Math" panose="02040503050406030204" pitchFamily="18" charset="0"/>
                          </a:rPr>
                          <m:t>516</m:t>
                        </m:r>
                      </m:den>
                    </m:f>
                    <m:r>
                      <a:rPr lang="en-GB" i="1">
                        <a:latin typeface="Cambria Math" panose="02040503050406030204" pitchFamily="18" charset="0"/>
                      </a:rPr>
                      <m:t>=</m:t>
                    </m:r>
                    <m:r>
                      <a:rPr lang="en-GB" i="1">
                        <a:latin typeface="Cambria Math" panose="02040503050406030204" pitchFamily="18" charset="0"/>
                      </a:rPr>
                      <m:t>1</m:t>
                    </m:r>
                    <m:r>
                      <a:rPr lang="en-GB" i="1">
                        <a:latin typeface="Cambria Math" panose="02040503050406030204" pitchFamily="18" charset="0"/>
                      </a:rPr>
                      <m:t>.</m:t>
                    </m:r>
                    <m:r>
                      <a:rPr lang="en-GB" i="1">
                        <a:latin typeface="Cambria Math" panose="02040503050406030204" pitchFamily="18" charset="0"/>
                      </a:rPr>
                      <m:t>74</m:t>
                    </m:r>
                    <m:r>
                      <a:rPr lang="en-GB" i="1">
                        <a:latin typeface="Cambria Math" panose="02040503050406030204" pitchFamily="18" charset="0"/>
                      </a:rPr>
                      <m:t> </m:t>
                    </m:r>
                    <m:r>
                      <a:rPr lang="en-GB" i="1">
                        <a:latin typeface="Cambria Math" panose="02040503050406030204" pitchFamily="18" charset="0"/>
                      </a:rPr>
                      <m:t>𝑙𝑒𝑠𝑠</m:t>
                    </m:r>
                    <m:r>
                      <a:rPr lang="en-GB" i="1">
                        <a:latin typeface="Cambria Math" panose="02040503050406030204" pitchFamily="18" charset="0"/>
                      </a:rPr>
                      <m:t> </m:t>
                    </m:r>
                    <m:r>
                      <a:rPr lang="en-GB" i="1">
                        <a:latin typeface="Cambria Math" panose="02040503050406030204" pitchFamily="18" charset="0"/>
                      </a:rPr>
                      <m:t>𝑡</m:t>
                    </m:r>
                    <m:r>
                      <a:rPr lang="en-GB" i="1">
                        <a:latin typeface="Cambria Math" panose="02040503050406030204" pitchFamily="18" charset="0"/>
                      </a:rPr>
                      <m:t>h</m:t>
                    </m:r>
                    <m:r>
                      <a:rPr lang="en-GB" i="1">
                        <a:latin typeface="Cambria Math" panose="02040503050406030204" pitchFamily="18" charset="0"/>
                      </a:rPr>
                      <m:t>𝑎𝑛</m:t>
                    </m:r>
                    <m:r>
                      <a:rPr lang="en-GB" i="1">
                        <a:latin typeface="Cambria Math" panose="02040503050406030204" pitchFamily="18" charset="0"/>
                      </a:rPr>
                      <m:t> </m:t>
                    </m:r>
                    <m:r>
                      <a:rPr lang="en-GB" i="1">
                        <a:latin typeface="Cambria Math" panose="02040503050406030204" pitchFamily="18" charset="0"/>
                      </a:rPr>
                      <m:t>3</m:t>
                    </m:r>
                  </m:oMath>
                </a14:m>
                <a:endParaRPr lang="en-US" dirty="0"/>
              </a:p>
              <a:p>
                <a:r>
                  <a:rPr lang="en-GB" dirty="0"/>
                  <a:t>Note: FS is less than 3 some reproportioning will be needed.</a:t>
                </a:r>
                <a:endParaRPr lang="en-US" dirty="0"/>
              </a:p>
              <a:p>
                <a:pPr marL="0" indent="0">
                  <a:buNone/>
                </a:pPr>
                <a:endParaRPr lang="ar-EG" dirty="0"/>
              </a:p>
            </p:txBody>
          </p:sp>
        </mc:Choice>
        <mc:Fallback>
          <p:sp>
            <p:nvSpPr>
              <p:cNvPr id="3" name="Content Placeholder 2">
                <a:extLst>
                  <a:ext uri="{FF2B5EF4-FFF2-40B4-BE49-F238E27FC236}">
                    <a16:creationId xmlns:a16="http://schemas.microsoft.com/office/drawing/2014/main" id="{76484B63-0181-4C5D-AA1E-42FFEEEB82FA}"/>
                  </a:ext>
                </a:extLst>
              </p:cNvPr>
              <p:cNvSpPr>
                <a:spLocks noGrp="1" noRot="1" noChangeAspect="1" noMove="1" noResize="1" noEditPoints="1" noAdjustHandles="1" noChangeArrowheads="1" noChangeShapeType="1" noTextEdit="1"/>
              </p:cNvSpPr>
              <p:nvPr>
                <p:ph idx="1"/>
              </p:nvPr>
            </p:nvSpPr>
            <p:spPr>
              <a:xfrm>
                <a:off x="1790700" y="723900"/>
                <a:ext cx="9713912" cy="5187322"/>
              </a:xfrm>
              <a:blipFill>
                <a:blip r:embed="rId2"/>
                <a:stretch>
                  <a:fillRect l="-1318" t="-1293"/>
                </a:stretch>
              </a:blipFill>
            </p:spPr>
            <p:txBody>
              <a:bodyPr/>
              <a:lstStyle/>
              <a:p>
                <a:r>
                  <a:rPr lang="ar-EG">
                    <a:noFill/>
                  </a:rPr>
                  <a:t> </a:t>
                </a:r>
              </a:p>
            </p:txBody>
          </p:sp>
        </mc:Fallback>
      </mc:AlternateContent>
    </p:spTree>
    <p:extLst>
      <p:ext uri="{BB962C8B-B14F-4D97-AF65-F5344CB8AC3E}">
        <p14:creationId xmlns:p14="http://schemas.microsoft.com/office/powerpoint/2010/main" val="4162506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58A7A4-2ADA-40A5-A699-2A6E6EE99E8C}"/>
              </a:ext>
            </a:extLst>
          </p:cNvPr>
          <p:cNvSpPr/>
          <p:nvPr/>
        </p:nvSpPr>
        <p:spPr>
          <a:xfrm>
            <a:off x="3740867" y="702640"/>
            <a:ext cx="3079689" cy="641971"/>
          </a:xfrm>
          <a:prstGeom prst="rect">
            <a:avLst/>
          </a:prstGeom>
        </p:spPr>
        <p:txBody>
          <a:bodyPr wrap="none">
            <a:spAutoFit/>
          </a:bodyPr>
          <a:lstStyle/>
          <a:p>
            <a:pPr marL="274320" indent="-274320">
              <a:lnSpc>
                <a:spcPct val="107000"/>
              </a:lnSpc>
              <a:spcBef>
                <a:spcPts val="1800"/>
              </a:spcBef>
              <a:spcAft>
                <a:spcPts val="800"/>
              </a:spcAft>
            </a:pPr>
            <a:r>
              <a:rPr lang="en-GB" sz="3600" b="1" kern="0" cap="small" dirty="0">
                <a:latin typeface="Cambria" panose="02040503050406030204" pitchFamily="18" charset="0"/>
                <a:ea typeface="Times New Roman" panose="02020603050405020304" pitchFamily="18" charset="0"/>
                <a:cs typeface="Times New Roman" panose="02020603050405020304" pitchFamily="18" charset="0"/>
              </a:rPr>
              <a:t>CONCLUSION:</a:t>
            </a:r>
            <a:endParaRPr lang="en-US" sz="3600" b="1" kern="0" cap="small" dirty="0">
              <a:latin typeface="Cambria" panose="02040503050406030204" pitchFamily="18" charset="0"/>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0BC19D35-317A-4160-A5DE-76EC855177C0}"/>
              </a:ext>
            </a:extLst>
          </p:cNvPr>
          <p:cNvSpPr/>
          <p:nvPr/>
        </p:nvSpPr>
        <p:spPr>
          <a:xfrm>
            <a:off x="3047999" y="2746892"/>
            <a:ext cx="7248395" cy="3141437"/>
          </a:xfrm>
          <a:prstGeom prst="rect">
            <a:avLst/>
          </a:prstGeom>
        </p:spPr>
        <p:txBody>
          <a:bodyPr wrap="square">
            <a:spAutoFit/>
          </a:bodyPr>
          <a:lstStyle/>
          <a:p>
            <a:pPr>
              <a:lnSpc>
                <a:spcPct val="107000"/>
              </a:lnSpc>
              <a:spcAft>
                <a:spcPts val="800"/>
              </a:spcAft>
            </a:pPr>
            <a:r>
              <a:rPr lang="en-US" sz="2000" dirty="0">
                <a:latin typeface="Lato" panose="020F0502020204030203" pitchFamily="34" charset="0"/>
                <a:ea typeface="Times New Roman" panose="02020603050405020304" pitchFamily="18" charset="0"/>
                <a:cs typeface="Arial" panose="020B0604020202020204" pitchFamily="34" charset="0"/>
              </a:rPr>
              <a:t>At the end of our project , we have designed this building in three different ways which are isolated , continuous and raft foundation with different bearing capacities  for each  case.</a:t>
            </a:r>
            <a:endParaRPr lang="en-US" sz="2000" dirty="0">
              <a:latin typeface="Calibri" panose="020F0502020204030204" pitchFamily="34" charset="0"/>
              <a:ea typeface="Times New Roman" panose="02020603050405020304" pitchFamily="18" charset="0"/>
              <a:cs typeface="Arial" panose="020B0604020202020204" pitchFamily="34" charset="0"/>
            </a:endParaRPr>
          </a:p>
          <a:p>
            <a:pPr>
              <a:lnSpc>
                <a:spcPct val="107000"/>
              </a:lnSpc>
              <a:spcAft>
                <a:spcPts val="800"/>
              </a:spcAft>
            </a:pPr>
            <a:r>
              <a:rPr lang="en-US" sz="2000" dirty="0">
                <a:latin typeface="Lato" panose="020F0502020204030203" pitchFamily="34" charset="0"/>
                <a:ea typeface="Times New Roman" panose="02020603050405020304" pitchFamily="18" charset="0"/>
                <a:cs typeface="Arial" panose="020B0604020202020204" pitchFamily="34" charset="0"/>
              </a:rPr>
              <a:t> And we were able to get different results. we have used ETABS  </a:t>
            </a:r>
            <a:r>
              <a:rPr lang="en-US" sz="2000" dirty="0" err="1">
                <a:latin typeface="Lato" panose="020F0502020204030203" pitchFamily="34" charset="0"/>
                <a:ea typeface="Times New Roman" panose="02020603050405020304" pitchFamily="18" charset="0"/>
                <a:cs typeface="Arial" panose="020B0604020202020204" pitchFamily="34" charset="0"/>
              </a:rPr>
              <a:t>programme</a:t>
            </a:r>
            <a:r>
              <a:rPr lang="en-US" sz="2000" dirty="0">
                <a:latin typeface="Lato" panose="020F0502020204030203" pitchFamily="34" charset="0"/>
                <a:ea typeface="Times New Roman" panose="02020603050405020304" pitchFamily="18" charset="0"/>
                <a:cs typeface="Arial" panose="020B0604020202020204" pitchFamily="34" charset="0"/>
              </a:rPr>
              <a:t> to analysis and design the basement wall to get the reaction values and use it in the designing of foundation in different condition, and then SAFE 2016  to analyze and design the different types of footing ,these programs are common and professional . </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78986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36A20-B437-478E-9F22-9C689A0D9914}"/>
              </a:ext>
            </a:extLst>
          </p:cNvPr>
          <p:cNvSpPr>
            <a:spLocks noGrp="1"/>
          </p:cNvSpPr>
          <p:nvPr>
            <p:ph type="title"/>
          </p:nvPr>
        </p:nvSpPr>
        <p:spPr/>
        <p:txBody>
          <a:bodyPr/>
          <a:lstStyle/>
          <a:p>
            <a:r>
              <a:rPr lang="en-US" b="1" cap="small" dirty="0"/>
              <a:t>References:</a:t>
            </a:r>
            <a:br>
              <a:rPr lang="en-US" b="1" cap="small" dirty="0"/>
            </a:br>
            <a:endParaRPr lang="ar-EG" dirty="0"/>
          </a:p>
        </p:txBody>
      </p:sp>
      <p:sp>
        <p:nvSpPr>
          <p:cNvPr id="3" name="Content Placeholder 2">
            <a:extLst>
              <a:ext uri="{FF2B5EF4-FFF2-40B4-BE49-F238E27FC236}">
                <a16:creationId xmlns:a16="http://schemas.microsoft.com/office/drawing/2014/main" id="{62DC60E2-BC11-4434-A9AE-DE878DA70EFE}"/>
              </a:ext>
            </a:extLst>
          </p:cNvPr>
          <p:cNvSpPr>
            <a:spLocks noGrp="1"/>
          </p:cNvSpPr>
          <p:nvPr>
            <p:ph idx="1"/>
          </p:nvPr>
        </p:nvSpPr>
        <p:spPr/>
        <p:txBody>
          <a:bodyPr>
            <a:normAutofit fontScale="92500"/>
          </a:bodyPr>
          <a:lstStyle/>
          <a:p>
            <a:r>
              <a:rPr lang="en-US" u="sng" dirty="0"/>
              <a:t>“the principles of foundation engineering”-“BRAJA M.DAS” seventh edition</a:t>
            </a:r>
            <a:endParaRPr lang="en-US" dirty="0"/>
          </a:p>
          <a:p>
            <a:r>
              <a:rPr lang="en-US" u="sng" dirty="0"/>
              <a:t>REFERANCES  </a:t>
            </a:r>
            <a:endParaRPr lang="en-US" dirty="0"/>
          </a:p>
          <a:p>
            <a:r>
              <a:rPr lang="en-US" u="sng" dirty="0"/>
              <a:t> Das, B., “Principle of Foundation Engineering”, Seventh Edition, USA, 2007. </a:t>
            </a:r>
            <a:endParaRPr lang="en-US" dirty="0"/>
          </a:p>
          <a:p>
            <a:r>
              <a:rPr lang="en-US" u="sng" dirty="0"/>
              <a:t> Das, B., “Principle of Geotechnical Engineering”, Seventh Edition, USA, 2010.  </a:t>
            </a:r>
            <a:endParaRPr lang="en-US" dirty="0"/>
          </a:p>
          <a:p>
            <a:r>
              <a:rPr lang="en-US" u="sng" dirty="0"/>
              <a:t>American Concrete Institute, ACI- 318-08, Building Code Requirements for Structural Concrete and Commentary, Farmington Hills, MI 48331, USA, 2008. </a:t>
            </a:r>
            <a:endParaRPr lang="en-US" dirty="0"/>
          </a:p>
          <a:p>
            <a:r>
              <a:rPr lang="en-US" u="sng" dirty="0"/>
              <a:t> Abdulrahman, M., &amp; Hussein, N. (2014) “Building a Bridge in Nablus”. Graduation Project, Civil Engineering Department, An-Najah National University, Nablus, Palestine.  </a:t>
            </a:r>
            <a:endParaRPr lang="en-US" dirty="0"/>
          </a:p>
          <a:p>
            <a:r>
              <a:rPr lang="en-US" u="sng" dirty="0"/>
              <a:t> WIKIPEDIA Website. </a:t>
            </a:r>
            <a:endParaRPr lang="en-US" dirty="0"/>
          </a:p>
          <a:p>
            <a:endParaRPr lang="ar-EG" dirty="0"/>
          </a:p>
        </p:txBody>
      </p:sp>
    </p:spTree>
    <p:extLst>
      <p:ext uri="{BB962C8B-B14F-4D97-AF65-F5344CB8AC3E}">
        <p14:creationId xmlns:p14="http://schemas.microsoft.com/office/powerpoint/2010/main" val="2775367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A9D17E3F-9160-4D16-8F1D-F8FE94E2A5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13" name="Picture 12" descr="light spots">
            <a:extLst>
              <a:ext uri="{FF2B5EF4-FFF2-40B4-BE49-F238E27FC236}">
                <a16:creationId xmlns:a16="http://schemas.microsoft.com/office/drawing/2014/main" id="{91359E98-53EA-154C-9838-95AAA23C9E68}"/>
              </a:ext>
            </a:extLst>
          </p:cNvPr>
          <p:cNvPicPr>
            <a:picLocks noChangeAspect="1"/>
          </p:cNvPicPr>
          <p:nvPr/>
        </p:nvPicPr>
        <p:blipFill rotWithShape="1">
          <a:blip r:embed="rId3" cstate="print">
            <a:duotone>
              <a:prstClr val="black"/>
              <a:schemeClr val="tx2">
                <a:tint val="45000"/>
                <a:satMod val="400000"/>
              </a:schemeClr>
            </a:duotone>
            <a:alphaModFix amt="25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2592925" y="624110"/>
            <a:ext cx="8911687" cy="1280890"/>
          </a:xfrm>
        </p:spPr>
        <p:txBody>
          <a:bodyPr>
            <a:normAutofit/>
          </a:bodyPr>
          <a:lstStyle/>
          <a:p>
            <a:r>
              <a:rPr lang="en-US" b="1" dirty="0"/>
              <a:t>General Introduction</a:t>
            </a:r>
          </a:p>
        </p:txBody>
      </p:sp>
      <p:grpSp>
        <p:nvGrpSpPr>
          <p:cNvPr id="35" name="Group 34">
            <a:extLst>
              <a:ext uri="{FF2B5EF4-FFF2-40B4-BE49-F238E27FC236}">
                <a16:creationId xmlns:a16="http://schemas.microsoft.com/office/drawing/2014/main" id="{93DBB853-C277-42C7-80D0-110A8842ED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accent1">
              <a:lumMod val="75000"/>
              <a:alpha val="40000"/>
            </a:schemeClr>
          </a:solidFill>
        </p:grpSpPr>
        <p:sp>
          <p:nvSpPr>
            <p:cNvPr id="36" name="Freeform 11">
              <a:extLst>
                <a:ext uri="{FF2B5EF4-FFF2-40B4-BE49-F238E27FC236}">
                  <a16:creationId xmlns:a16="http://schemas.microsoft.com/office/drawing/2014/main" id="{8D2CA353-4AC3-432A-8704-A618563EEC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37" name="Freeform 12">
              <a:extLst>
                <a:ext uri="{FF2B5EF4-FFF2-40B4-BE49-F238E27FC236}">
                  <a16:creationId xmlns:a16="http://schemas.microsoft.com/office/drawing/2014/main" id="{71685CFF-C2D8-4119-9CDA-504914853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38" name="Freeform 13">
              <a:extLst>
                <a:ext uri="{FF2B5EF4-FFF2-40B4-BE49-F238E27FC236}">
                  <a16:creationId xmlns:a16="http://schemas.microsoft.com/office/drawing/2014/main" id="{119C20C9-05B5-4384-9F4E-B4B8FA299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39" name="Freeform 14">
              <a:extLst>
                <a:ext uri="{FF2B5EF4-FFF2-40B4-BE49-F238E27FC236}">
                  <a16:creationId xmlns:a16="http://schemas.microsoft.com/office/drawing/2014/main" id="{F78ACAA7-E69F-43D4-919F-59DCA6482D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40" name="Freeform 15">
              <a:extLst>
                <a:ext uri="{FF2B5EF4-FFF2-40B4-BE49-F238E27FC236}">
                  <a16:creationId xmlns:a16="http://schemas.microsoft.com/office/drawing/2014/main" id="{96704AC3-E553-4428-AD42-796DD344AD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41" name="Freeform 16">
              <a:extLst>
                <a:ext uri="{FF2B5EF4-FFF2-40B4-BE49-F238E27FC236}">
                  <a16:creationId xmlns:a16="http://schemas.microsoft.com/office/drawing/2014/main" id="{3144CE2D-2D9E-4E16-92AA-F685E45492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42" name="Freeform 17">
              <a:extLst>
                <a:ext uri="{FF2B5EF4-FFF2-40B4-BE49-F238E27FC236}">
                  <a16:creationId xmlns:a16="http://schemas.microsoft.com/office/drawing/2014/main" id="{CD4C0C99-C139-4838-92A2-2C05514812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43" name="Freeform 18">
              <a:extLst>
                <a:ext uri="{FF2B5EF4-FFF2-40B4-BE49-F238E27FC236}">
                  <a16:creationId xmlns:a16="http://schemas.microsoft.com/office/drawing/2014/main" id="{6D356AA9-ECE0-4E40-A277-44AC6EF765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44" name="Freeform 19">
              <a:extLst>
                <a:ext uri="{FF2B5EF4-FFF2-40B4-BE49-F238E27FC236}">
                  <a16:creationId xmlns:a16="http://schemas.microsoft.com/office/drawing/2014/main" id="{5A9C3CFE-942C-43DB-9652-8B2647552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45" name="Freeform 20">
              <a:extLst>
                <a:ext uri="{FF2B5EF4-FFF2-40B4-BE49-F238E27FC236}">
                  <a16:creationId xmlns:a16="http://schemas.microsoft.com/office/drawing/2014/main" id="{F3DDB2C0-7B2C-4BA5-8ECA-4632746722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46" name="Freeform 21">
              <a:extLst>
                <a:ext uri="{FF2B5EF4-FFF2-40B4-BE49-F238E27FC236}">
                  <a16:creationId xmlns:a16="http://schemas.microsoft.com/office/drawing/2014/main" id="{CCB346B3-FD72-422B-9688-F54E77399A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47" name="Freeform 22">
              <a:extLst>
                <a:ext uri="{FF2B5EF4-FFF2-40B4-BE49-F238E27FC236}">
                  <a16:creationId xmlns:a16="http://schemas.microsoft.com/office/drawing/2014/main" id="{A5E738B1-537A-48F5-B99B-72BF4EA8B0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49" name="Group 48">
            <a:extLst>
              <a:ext uri="{FF2B5EF4-FFF2-40B4-BE49-F238E27FC236}">
                <a16:creationId xmlns:a16="http://schemas.microsoft.com/office/drawing/2014/main" id="{65CAAAF8-C872-447C-BCD0-F5CD3016C5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30"/>
            <a:ext cx="2356675" cy="6853284"/>
            <a:chOff x="6627813" y="195452"/>
            <a:chExt cx="1952625" cy="5678299"/>
          </a:xfrm>
          <a:solidFill>
            <a:schemeClr val="accent1"/>
          </a:solidFill>
        </p:grpSpPr>
        <p:sp>
          <p:nvSpPr>
            <p:cNvPr id="50" name="Freeform 27">
              <a:extLst>
                <a:ext uri="{FF2B5EF4-FFF2-40B4-BE49-F238E27FC236}">
                  <a16:creationId xmlns:a16="http://schemas.microsoft.com/office/drawing/2014/main" id="{3CD192F9-4898-4362-B1A2-3DDAA54614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51" name="Freeform 28">
              <a:extLst>
                <a:ext uri="{FF2B5EF4-FFF2-40B4-BE49-F238E27FC236}">
                  <a16:creationId xmlns:a16="http://schemas.microsoft.com/office/drawing/2014/main" id="{25658BAB-0A60-4CAE-B735-5297A284A9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52" name="Freeform 29">
              <a:extLst>
                <a:ext uri="{FF2B5EF4-FFF2-40B4-BE49-F238E27FC236}">
                  <a16:creationId xmlns:a16="http://schemas.microsoft.com/office/drawing/2014/main" id="{B176DB7C-2C45-4E08-956B-5D2E339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53" name="Freeform 30">
              <a:extLst>
                <a:ext uri="{FF2B5EF4-FFF2-40B4-BE49-F238E27FC236}">
                  <a16:creationId xmlns:a16="http://schemas.microsoft.com/office/drawing/2014/main" id="{671B014E-7E67-4978-A9AB-7C6E2F99FD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54" name="Freeform 31">
              <a:extLst>
                <a:ext uri="{FF2B5EF4-FFF2-40B4-BE49-F238E27FC236}">
                  <a16:creationId xmlns:a16="http://schemas.microsoft.com/office/drawing/2014/main" id="{193156F8-3B15-4064-8C4B-F21ED4F37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55" name="Freeform 32">
              <a:extLst>
                <a:ext uri="{FF2B5EF4-FFF2-40B4-BE49-F238E27FC236}">
                  <a16:creationId xmlns:a16="http://schemas.microsoft.com/office/drawing/2014/main" id="{96B721A4-876F-43D1-B231-585A55B38F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56" name="Freeform 33">
              <a:extLst>
                <a:ext uri="{FF2B5EF4-FFF2-40B4-BE49-F238E27FC236}">
                  <a16:creationId xmlns:a16="http://schemas.microsoft.com/office/drawing/2014/main" id="{3D9AB238-BB7F-4D15-83B0-BD6CA92CC7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57" name="Freeform 34">
              <a:extLst>
                <a:ext uri="{FF2B5EF4-FFF2-40B4-BE49-F238E27FC236}">
                  <a16:creationId xmlns:a16="http://schemas.microsoft.com/office/drawing/2014/main" id="{85F91E03-6B79-4561-AADA-9D9EE51949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58" name="Freeform 35">
              <a:extLst>
                <a:ext uri="{FF2B5EF4-FFF2-40B4-BE49-F238E27FC236}">
                  <a16:creationId xmlns:a16="http://schemas.microsoft.com/office/drawing/2014/main" id="{A2B05A7B-02BB-4384-AB3F-6300769C0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59" name="Freeform 36">
              <a:extLst>
                <a:ext uri="{FF2B5EF4-FFF2-40B4-BE49-F238E27FC236}">
                  <a16:creationId xmlns:a16="http://schemas.microsoft.com/office/drawing/2014/main" id="{10C0CEA7-547A-4AB3-99B0-971B1E98AB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60" name="Freeform 37">
              <a:extLst>
                <a:ext uri="{FF2B5EF4-FFF2-40B4-BE49-F238E27FC236}">
                  <a16:creationId xmlns:a16="http://schemas.microsoft.com/office/drawing/2014/main" id="{643A7C23-A309-4BDC-AC90-7E150B0A7A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61" name="Freeform 38">
              <a:extLst>
                <a:ext uri="{FF2B5EF4-FFF2-40B4-BE49-F238E27FC236}">
                  <a16:creationId xmlns:a16="http://schemas.microsoft.com/office/drawing/2014/main" id="{CDFCEA60-6323-4E47-A467-83E3D32C0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63" name="Rectangle 62">
            <a:extLst>
              <a:ext uri="{FF2B5EF4-FFF2-40B4-BE49-F238E27FC236}">
                <a16:creationId xmlns:a16="http://schemas.microsoft.com/office/drawing/2014/main" id="{42D62A3B-08B7-4F45-B0BC-A23B2CC9C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65" name="Freeform 11">
            <a:extLst>
              <a:ext uri="{FF2B5EF4-FFF2-40B4-BE49-F238E27FC236}">
                <a16:creationId xmlns:a16="http://schemas.microsoft.com/office/drawing/2014/main" id="{7527CAFC-17AC-48FE-AB33-811D38361F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TextBox 3">
            <a:extLst>
              <a:ext uri="{FF2B5EF4-FFF2-40B4-BE49-F238E27FC236}">
                <a16:creationId xmlns:a16="http://schemas.microsoft.com/office/drawing/2014/main" id="{6929BCDE-030A-4074-9F80-FDD7B4BCB850}"/>
              </a:ext>
            </a:extLst>
          </p:cNvPr>
          <p:cNvSpPr txBox="1"/>
          <p:nvPr/>
        </p:nvSpPr>
        <p:spPr>
          <a:xfrm>
            <a:off x="2080871" y="1620453"/>
            <a:ext cx="9423741" cy="2308324"/>
          </a:xfrm>
          <a:prstGeom prst="rect">
            <a:avLst/>
          </a:prstGeom>
          <a:noFill/>
        </p:spPr>
        <p:txBody>
          <a:bodyPr wrap="square" rtlCol="0">
            <a:spAutoFit/>
          </a:bodyPr>
          <a:lstStyle/>
          <a:p>
            <a:r>
              <a:rPr lang="en-US" dirty="0"/>
              <a:t>The site is located at Nablus – </a:t>
            </a:r>
            <a:r>
              <a:rPr lang="en-US" dirty="0" err="1"/>
              <a:t>Rafedia</a:t>
            </a:r>
            <a:r>
              <a:rPr lang="en-US" dirty="0"/>
              <a:t>, which is considered one of the most vital road in the city, as it is one of the main entrances of the city. The proposed building will have a plan area of 1000 m². </a:t>
            </a:r>
          </a:p>
          <a:p>
            <a:endParaRPr lang="en-US" dirty="0"/>
          </a:p>
          <a:p>
            <a:r>
              <a:rPr lang="en-US" dirty="0"/>
              <a:t>Our project consists of 11 floors with an approximate area of 800-100 square meters per floor and contains many shops and commercial offices.</a:t>
            </a:r>
          </a:p>
          <a:p>
            <a:endParaRPr lang="en-US" dirty="0"/>
          </a:p>
          <a:p>
            <a:endParaRPr lang="en-US" dirty="0"/>
          </a:p>
        </p:txBody>
      </p:sp>
    </p:spTree>
    <p:extLst>
      <p:ext uri="{BB962C8B-B14F-4D97-AF65-F5344CB8AC3E}">
        <p14:creationId xmlns:p14="http://schemas.microsoft.com/office/powerpoint/2010/main" val="1436557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F6C66-D6D7-4A72-9928-967AEA400766}"/>
              </a:ext>
            </a:extLst>
          </p:cNvPr>
          <p:cNvSpPr>
            <a:spLocks noGrp="1"/>
          </p:cNvSpPr>
          <p:nvPr>
            <p:ph type="title"/>
          </p:nvPr>
        </p:nvSpPr>
        <p:spPr>
          <a:xfrm>
            <a:off x="2592925" y="624110"/>
            <a:ext cx="8911687" cy="1153890"/>
          </a:xfrm>
        </p:spPr>
        <p:txBody>
          <a:bodyPr>
            <a:normAutofit/>
          </a:bodyPr>
          <a:lstStyle/>
          <a:p>
            <a:r>
              <a:rPr lang="en-US" b="1" dirty="0"/>
              <a:t>Scope of the project</a:t>
            </a:r>
          </a:p>
        </p:txBody>
      </p:sp>
      <p:sp>
        <p:nvSpPr>
          <p:cNvPr id="4" name="TextBox 3">
            <a:extLst>
              <a:ext uri="{FF2B5EF4-FFF2-40B4-BE49-F238E27FC236}">
                <a16:creationId xmlns:a16="http://schemas.microsoft.com/office/drawing/2014/main" id="{CD6358E0-896D-46B0-ACA9-9FA955E2508F}"/>
              </a:ext>
            </a:extLst>
          </p:cNvPr>
          <p:cNvSpPr txBox="1"/>
          <p:nvPr/>
        </p:nvSpPr>
        <p:spPr>
          <a:xfrm>
            <a:off x="1998133" y="1778000"/>
            <a:ext cx="9539883" cy="2031325"/>
          </a:xfrm>
          <a:prstGeom prst="rect">
            <a:avLst/>
          </a:prstGeom>
          <a:noFill/>
        </p:spPr>
        <p:txBody>
          <a:bodyPr wrap="square" rtlCol="0">
            <a:spAutoFit/>
          </a:bodyPr>
          <a:lstStyle/>
          <a:p>
            <a:r>
              <a:rPr lang="en-US" dirty="0"/>
              <a:t>In this project , we have designed the foundation of the building  and the basement  wall  in three different soil conditions :</a:t>
            </a:r>
          </a:p>
          <a:p>
            <a:r>
              <a:rPr lang="en-US" dirty="0"/>
              <a:t>Isolated footing taking in the consideration that the bearing capacity is 200 and 300 </a:t>
            </a:r>
            <a:r>
              <a:rPr lang="en-US" dirty="0" err="1"/>
              <a:t>kn</a:t>
            </a:r>
            <a:r>
              <a:rPr lang="en-US" dirty="0"/>
              <a:t>/m2.</a:t>
            </a:r>
          </a:p>
          <a:p>
            <a:r>
              <a:rPr lang="en-US" dirty="0"/>
              <a:t>Combined foundation taking in the consideration that the bearing capacity is 200 and 300 </a:t>
            </a:r>
            <a:r>
              <a:rPr lang="en-US" dirty="0" err="1"/>
              <a:t>kn</a:t>
            </a:r>
            <a:r>
              <a:rPr lang="en-US" dirty="0"/>
              <a:t>/m2.</a:t>
            </a:r>
          </a:p>
          <a:p>
            <a:r>
              <a:rPr lang="en-US" dirty="0"/>
              <a:t>Raft footing taking in the consideration </a:t>
            </a:r>
          </a:p>
        </p:txBody>
      </p:sp>
    </p:spTree>
    <p:extLst>
      <p:ext uri="{BB962C8B-B14F-4D97-AF65-F5344CB8AC3E}">
        <p14:creationId xmlns:p14="http://schemas.microsoft.com/office/powerpoint/2010/main" val="2770267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7D0F-0F44-43E0-A6EC-E1A8B529D814}"/>
              </a:ext>
            </a:extLst>
          </p:cNvPr>
          <p:cNvSpPr>
            <a:spLocks noGrp="1"/>
          </p:cNvSpPr>
          <p:nvPr>
            <p:ph type="title"/>
          </p:nvPr>
        </p:nvSpPr>
        <p:spPr/>
        <p:txBody>
          <a:bodyPr/>
          <a:lstStyle/>
          <a:p>
            <a:br>
              <a:rPr lang="en-US" dirty="0"/>
            </a:br>
            <a:endParaRPr lang="ar-EG" dirty="0"/>
          </a:p>
        </p:txBody>
      </p:sp>
      <p:sp>
        <p:nvSpPr>
          <p:cNvPr id="3" name="Content Placeholder 2">
            <a:extLst>
              <a:ext uri="{FF2B5EF4-FFF2-40B4-BE49-F238E27FC236}">
                <a16:creationId xmlns:a16="http://schemas.microsoft.com/office/drawing/2014/main" id="{CAE205A0-9D46-45E3-9239-B746E8271FFD}"/>
              </a:ext>
            </a:extLst>
          </p:cNvPr>
          <p:cNvSpPr>
            <a:spLocks noGrp="1"/>
          </p:cNvSpPr>
          <p:nvPr>
            <p:ph idx="1"/>
          </p:nvPr>
        </p:nvSpPr>
        <p:spPr>
          <a:xfrm>
            <a:off x="1609725" y="1752600"/>
            <a:ext cx="9894887" cy="4158622"/>
          </a:xfrm>
        </p:spPr>
        <p:txBody>
          <a:bodyPr/>
          <a:lstStyle/>
          <a:p>
            <a:pPr lvl="0"/>
            <a:endParaRPr lang="en-US" dirty="0"/>
          </a:p>
          <a:p>
            <a:endParaRPr lang="ar-EG" dirty="0"/>
          </a:p>
        </p:txBody>
      </p:sp>
      <p:pic>
        <p:nvPicPr>
          <p:cNvPr id="5" name="Picture 4">
            <a:extLst>
              <a:ext uri="{FF2B5EF4-FFF2-40B4-BE49-F238E27FC236}">
                <a16:creationId xmlns:a16="http://schemas.microsoft.com/office/drawing/2014/main" id="{DFFA51A0-D6BD-439F-8E67-7BC29119BCCD}"/>
              </a:ext>
            </a:extLst>
          </p:cNvPr>
          <p:cNvPicPr>
            <a:picLocks noChangeAspect="1"/>
          </p:cNvPicPr>
          <p:nvPr/>
        </p:nvPicPr>
        <p:blipFill>
          <a:blip r:embed="rId2"/>
          <a:stretch>
            <a:fillRect/>
          </a:stretch>
        </p:blipFill>
        <p:spPr>
          <a:xfrm>
            <a:off x="1552006" y="882964"/>
            <a:ext cx="9087988" cy="5092072"/>
          </a:xfrm>
          <a:prstGeom prst="rect">
            <a:avLst/>
          </a:prstGeom>
        </p:spPr>
      </p:pic>
    </p:spTree>
    <p:extLst>
      <p:ext uri="{BB962C8B-B14F-4D97-AF65-F5344CB8AC3E}">
        <p14:creationId xmlns:p14="http://schemas.microsoft.com/office/powerpoint/2010/main" val="4184248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F583-5462-4306-AD94-F401FCE6A7D0}"/>
              </a:ext>
            </a:extLst>
          </p:cNvPr>
          <p:cNvSpPr>
            <a:spLocks noGrp="1"/>
          </p:cNvSpPr>
          <p:nvPr>
            <p:ph type="title"/>
          </p:nvPr>
        </p:nvSpPr>
        <p:spPr/>
        <p:txBody>
          <a:bodyPr>
            <a:normAutofit/>
          </a:bodyPr>
          <a:lstStyle/>
          <a:p>
            <a:r>
              <a:rPr lang="en-US" sz="3200" b="1" dirty="0"/>
              <a:t>Factor affect the selection of foundation</a:t>
            </a:r>
            <a:endParaRPr lang="ar-EG" sz="3200" dirty="0"/>
          </a:p>
        </p:txBody>
      </p:sp>
      <p:sp>
        <p:nvSpPr>
          <p:cNvPr id="3" name="Content Placeholder 2">
            <a:extLst>
              <a:ext uri="{FF2B5EF4-FFF2-40B4-BE49-F238E27FC236}">
                <a16:creationId xmlns:a16="http://schemas.microsoft.com/office/drawing/2014/main" id="{84600999-AD76-4D0E-ABD6-0038B58AD6DC}"/>
              </a:ext>
            </a:extLst>
          </p:cNvPr>
          <p:cNvSpPr>
            <a:spLocks noGrp="1"/>
          </p:cNvSpPr>
          <p:nvPr>
            <p:ph idx="1"/>
          </p:nvPr>
        </p:nvSpPr>
        <p:spPr/>
        <p:txBody>
          <a:bodyPr/>
          <a:lstStyle/>
          <a:p>
            <a:r>
              <a:rPr lang="en-US" sz="2400" dirty="0"/>
              <a:t>the load exerted by the structure.</a:t>
            </a:r>
          </a:p>
          <a:p>
            <a:r>
              <a:rPr lang="en-US" sz="2400" dirty="0"/>
              <a:t> the subsoil characteristics</a:t>
            </a:r>
          </a:p>
          <a:p>
            <a:r>
              <a:rPr lang="en-US" sz="2400" dirty="0"/>
              <a:t>the nature of structure .</a:t>
            </a:r>
            <a:br>
              <a:rPr lang="en-US" dirty="0"/>
            </a:br>
            <a:endParaRPr lang="ar-EG" dirty="0"/>
          </a:p>
        </p:txBody>
      </p:sp>
    </p:spTree>
    <p:extLst>
      <p:ext uri="{BB962C8B-B14F-4D97-AF65-F5344CB8AC3E}">
        <p14:creationId xmlns:p14="http://schemas.microsoft.com/office/powerpoint/2010/main" val="253791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3393A-7B1E-406C-80EA-AFEEE10F726A}"/>
              </a:ext>
            </a:extLst>
          </p:cNvPr>
          <p:cNvSpPr>
            <a:spLocks noGrp="1"/>
          </p:cNvSpPr>
          <p:nvPr>
            <p:ph type="title"/>
          </p:nvPr>
        </p:nvSpPr>
        <p:spPr>
          <a:xfrm flipV="1">
            <a:off x="2592924" y="0"/>
            <a:ext cx="8911687" cy="84667"/>
          </a:xfrm>
        </p:spPr>
        <p:txBody>
          <a:bodyPr>
            <a:normAutofit fontScale="90000"/>
          </a:bodyPr>
          <a:lstStyle/>
          <a:p>
            <a:endParaRPr lang="ar-EG" dirty="0"/>
          </a:p>
        </p:txBody>
      </p:sp>
      <p:sp>
        <p:nvSpPr>
          <p:cNvPr id="3" name="Content Placeholder 2">
            <a:extLst>
              <a:ext uri="{FF2B5EF4-FFF2-40B4-BE49-F238E27FC236}">
                <a16:creationId xmlns:a16="http://schemas.microsoft.com/office/drawing/2014/main" id="{E76FAB6D-24E9-40F9-A49F-A2C0B509B0E9}"/>
              </a:ext>
            </a:extLst>
          </p:cNvPr>
          <p:cNvSpPr>
            <a:spLocks noGrp="1"/>
          </p:cNvSpPr>
          <p:nvPr>
            <p:ph sz="half" idx="1"/>
          </p:nvPr>
        </p:nvSpPr>
        <p:spPr>
          <a:xfrm>
            <a:off x="1103312" y="778933"/>
            <a:ext cx="5799764" cy="5132289"/>
          </a:xfrm>
        </p:spPr>
        <p:txBody>
          <a:bodyPr/>
          <a:lstStyle/>
          <a:p>
            <a:r>
              <a:rPr lang="en-US" b="1" u="sng" dirty="0"/>
              <a:t>isolated foundation</a:t>
            </a:r>
            <a:endParaRPr lang="ar-EG" b="1" u="sng" dirty="0"/>
          </a:p>
        </p:txBody>
      </p:sp>
      <p:sp>
        <p:nvSpPr>
          <p:cNvPr id="4" name="Content Placeholder 3">
            <a:extLst>
              <a:ext uri="{FF2B5EF4-FFF2-40B4-BE49-F238E27FC236}">
                <a16:creationId xmlns:a16="http://schemas.microsoft.com/office/drawing/2014/main" id="{D37D01FD-C3E0-4E24-A40F-67C3084F2554}"/>
              </a:ext>
            </a:extLst>
          </p:cNvPr>
          <p:cNvSpPr>
            <a:spLocks noGrp="1"/>
          </p:cNvSpPr>
          <p:nvPr>
            <p:ph sz="half" idx="2"/>
          </p:nvPr>
        </p:nvSpPr>
        <p:spPr>
          <a:xfrm>
            <a:off x="7190747" y="771555"/>
            <a:ext cx="4313864" cy="5132289"/>
          </a:xfrm>
        </p:spPr>
        <p:txBody>
          <a:bodyPr/>
          <a:lstStyle/>
          <a:p>
            <a:r>
              <a:rPr lang="en-US" b="1" u="sng" dirty="0"/>
              <a:t>combined foundation </a:t>
            </a:r>
          </a:p>
          <a:p>
            <a:pPr marL="0" indent="0">
              <a:buNone/>
            </a:pPr>
            <a:endParaRPr lang="en-US" dirty="0"/>
          </a:p>
          <a:p>
            <a:endParaRPr lang="ar-EG" dirty="0"/>
          </a:p>
        </p:txBody>
      </p:sp>
      <p:pic>
        <p:nvPicPr>
          <p:cNvPr id="5" name="Picture 4" descr="Isolated-Footing.png">
            <a:extLst>
              <a:ext uri="{FF2B5EF4-FFF2-40B4-BE49-F238E27FC236}">
                <a16:creationId xmlns:a16="http://schemas.microsoft.com/office/drawing/2014/main" id="{DF82D68A-09F5-4C5C-9FC2-1332FB309EC1}"/>
              </a:ext>
            </a:extLst>
          </p:cNvPr>
          <p:cNvPicPr/>
          <p:nvPr/>
        </p:nvPicPr>
        <p:blipFill>
          <a:blip r:embed="rId2"/>
          <a:stretch>
            <a:fillRect/>
          </a:stretch>
        </p:blipFill>
        <p:spPr>
          <a:xfrm>
            <a:off x="959476" y="1557234"/>
            <a:ext cx="5943600" cy="3575685"/>
          </a:xfrm>
          <a:prstGeom prst="rect">
            <a:avLst/>
          </a:prstGeom>
        </p:spPr>
      </p:pic>
      <p:pic>
        <p:nvPicPr>
          <p:cNvPr id="6" name="Picture 5" descr="Combined.png">
            <a:extLst>
              <a:ext uri="{FF2B5EF4-FFF2-40B4-BE49-F238E27FC236}">
                <a16:creationId xmlns:a16="http://schemas.microsoft.com/office/drawing/2014/main" id="{6B1C52E7-81E5-4E7B-8B59-A1AF65C1B8EB}"/>
              </a:ext>
            </a:extLst>
          </p:cNvPr>
          <p:cNvPicPr/>
          <p:nvPr/>
        </p:nvPicPr>
        <p:blipFill>
          <a:blip r:embed="rId3"/>
          <a:stretch>
            <a:fillRect/>
          </a:stretch>
        </p:blipFill>
        <p:spPr>
          <a:xfrm>
            <a:off x="7856545" y="1557234"/>
            <a:ext cx="2766476" cy="3923028"/>
          </a:xfrm>
          <a:prstGeom prst="rect">
            <a:avLst/>
          </a:prstGeom>
        </p:spPr>
      </p:pic>
    </p:spTree>
    <p:extLst>
      <p:ext uri="{BB962C8B-B14F-4D97-AF65-F5344CB8AC3E}">
        <p14:creationId xmlns:p14="http://schemas.microsoft.com/office/powerpoint/2010/main" val="3677995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BB405-E3DD-429C-A457-972249072BF1}"/>
              </a:ext>
            </a:extLst>
          </p:cNvPr>
          <p:cNvSpPr>
            <a:spLocks noGrp="1"/>
          </p:cNvSpPr>
          <p:nvPr>
            <p:ph type="title"/>
          </p:nvPr>
        </p:nvSpPr>
        <p:spPr>
          <a:xfrm flipV="1">
            <a:off x="2592924" y="330200"/>
            <a:ext cx="8911687" cy="293910"/>
          </a:xfrm>
        </p:spPr>
        <p:txBody>
          <a:bodyPr>
            <a:normAutofit fontScale="90000"/>
          </a:bodyPr>
          <a:lstStyle/>
          <a:p>
            <a:endParaRPr lang="ar-EG" dirty="0"/>
          </a:p>
        </p:txBody>
      </p:sp>
      <p:sp>
        <p:nvSpPr>
          <p:cNvPr id="3" name="Content Placeholder 2">
            <a:extLst>
              <a:ext uri="{FF2B5EF4-FFF2-40B4-BE49-F238E27FC236}">
                <a16:creationId xmlns:a16="http://schemas.microsoft.com/office/drawing/2014/main" id="{0AF1CB51-614A-45D9-93C2-384D6B62A636}"/>
              </a:ext>
            </a:extLst>
          </p:cNvPr>
          <p:cNvSpPr>
            <a:spLocks noGrp="1"/>
          </p:cNvSpPr>
          <p:nvPr>
            <p:ph sz="half" idx="1"/>
          </p:nvPr>
        </p:nvSpPr>
        <p:spPr>
          <a:xfrm>
            <a:off x="1896533" y="821267"/>
            <a:ext cx="5006543" cy="5089955"/>
          </a:xfrm>
        </p:spPr>
        <p:txBody>
          <a:bodyPr/>
          <a:lstStyle/>
          <a:p>
            <a:r>
              <a:rPr lang="en-US" b="1" u="sng" dirty="0"/>
              <a:t>RETAING WALL</a:t>
            </a:r>
          </a:p>
          <a:p>
            <a:r>
              <a:rPr lang="en-US" dirty="0"/>
              <a:t>A retaining wall is a structure designed and constructed to resist the lateral pressure of soil.</a:t>
            </a:r>
          </a:p>
          <a:p>
            <a:endParaRPr lang="ar-EG" dirty="0"/>
          </a:p>
        </p:txBody>
      </p:sp>
      <p:sp>
        <p:nvSpPr>
          <p:cNvPr id="4" name="Content Placeholder 3">
            <a:extLst>
              <a:ext uri="{FF2B5EF4-FFF2-40B4-BE49-F238E27FC236}">
                <a16:creationId xmlns:a16="http://schemas.microsoft.com/office/drawing/2014/main" id="{A4371CBD-18A0-4370-8463-2585C2F9C286}"/>
              </a:ext>
            </a:extLst>
          </p:cNvPr>
          <p:cNvSpPr>
            <a:spLocks noGrp="1"/>
          </p:cNvSpPr>
          <p:nvPr>
            <p:ph sz="half" idx="2"/>
          </p:nvPr>
        </p:nvSpPr>
        <p:spPr>
          <a:xfrm>
            <a:off x="7190747" y="821267"/>
            <a:ext cx="4313864" cy="5082577"/>
          </a:xfrm>
        </p:spPr>
        <p:txBody>
          <a:bodyPr/>
          <a:lstStyle/>
          <a:p>
            <a:r>
              <a:rPr lang="en-US" b="1" u="sng" dirty="0"/>
              <a:t>Raft/Mat Foundation</a:t>
            </a:r>
          </a:p>
          <a:p>
            <a:endParaRPr lang="ar-EG" dirty="0"/>
          </a:p>
        </p:txBody>
      </p:sp>
      <p:pic>
        <p:nvPicPr>
          <p:cNvPr id="5" name="Picture 4" descr="Image result for retaining wall type">
            <a:extLst>
              <a:ext uri="{FF2B5EF4-FFF2-40B4-BE49-F238E27FC236}">
                <a16:creationId xmlns:a16="http://schemas.microsoft.com/office/drawing/2014/main" id="{8CD113C0-FE24-4BB0-A51C-AB609E4B14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87" y="2509537"/>
            <a:ext cx="6260280" cy="236823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Mat-foundation.png">
            <a:extLst>
              <a:ext uri="{FF2B5EF4-FFF2-40B4-BE49-F238E27FC236}">
                <a16:creationId xmlns:a16="http://schemas.microsoft.com/office/drawing/2014/main" id="{1181A566-6E04-4BC5-AB27-CC9E11FE85F3}"/>
              </a:ext>
            </a:extLst>
          </p:cNvPr>
          <p:cNvPicPr/>
          <p:nvPr/>
        </p:nvPicPr>
        <p:blipFill>
          <a:blip r:embed="rId3"/>
          <a:stretch>
            <a:fillRect/>
          </a:stretch>
        </p:blipFill>
        <p:spPr>
          <a:xfrm>
            <a:off x="7290138" y="1677459"/>
            <a:ext cx="4630420" cy="2876550"/>
          </a:xfrm>
          <a:prstGeom prst="rect">
            <a:avLst/>
          </a:prstGeom>
        </p:spPr>
      </p:pic>
    </p:spTree>
    <p:extLst>
      <p:ext uri="{BB962C8B-B14F-4D97-AF65-F5344CB8AC3E}">
        <p14:creationId xmlns:p14="http://schemas.microsoft.com/office/powerpoint/2010/main" val="1339567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C5F428-BF0D-47A0-B6B1-859A4EDF0FFF}"/>
              </a:ext>
            </a:extLst>
          </p:cNvPr>
          <p:cNvSpPr txBox="1"/>
          <p:nvPr/>
        </p:nvSpPr>
        <p:spPr>
          <a:xfrm>
            <a:off x="2082800" y="1583267"/>
            <a:ext cx="8777267" cy="1938992"/>
          </a:xfrm>
          <a:prstGeom prst="rect">
            <a:avLst/>
          </a:prstGeom>
          <a:noFill/>
        </p:spPr>
        <p:txBody>
          <a:bodyPr wrap="square" rtlCol="0">
            <a:spAutoFit/>
          </a:bodyPr>
          <a:lstStyle/>
          <a:p>
            <a:r>
              <a:rPr lang="en-US" sz="2400" dirty="0"/>
              <a:t>Investigation of underground conditions at a site is prerequisite to the economical design of the substructure elements . it is also necessary to obtain sufficient information for feasibility and economic studies for any project </a:t>
            </a:r>
            <a:r>
              <a:rPr lang="en-US" sz="2000" dirty="0"/>
              <a:t>.</a:t>
            </a:r>
          </a:p>
        </p:txBody>
      </p:sp>
      <p:sp>
        <p:nvSpPr>
          <p:cNvPr id="3" name="TextBox 2">
            <a:extLst>
              <a:ext uri="{FF2B5EF4-FFF2-40B4-BE49-F238E27FC236}">
                <a16:creationId xmlns:a16="http://schemas.microsoft.com/office/drawing/2014/main" id="{20B3F7F9-855B-4023-9E29-D62A392DB1B3}"/>
              </a:ext>
            </a:extLst>
          </p:cNvPr>
          <p:cNvSpPr txBox="1"/>
          <p:nvPr/>
        </p:nvSpPr>
        <p:spPr>
          <a:xfrm>
            <a:off x="1828800" y="588723"/>
            <a:ext cx="8843375" cy="646331"/>
          </a:xfrm>
          <a:prstGeom prst="rect">
            <a:avLst/>
          </a:prstGeom>
          <a:noFill/>
        </p:spPr>
        <p:txBody>
          <a:bodyPr wrap="square" rtlCol="0">
            <a:spAutoFit/>
          </a:bodyPr>
          <a:lstStyle/>
          <a:p>
            <a:pPr lvl="1" algn="l"/>
            <a:r>
              <a:rPr lang="en-US" sz="3600" b="1" cap="small" dirty="0"/>
              <a:t>purpose of investigation  </a:t>
            </a:r>
          </a:p>
        </p:txBody>
      </p:sp>
    </p:spTree>
    <p:extLst>
      <p:ext uri="{BB962C8B-B14F-4D97-AF65-F5344CB8AC3E}">
        <p14:creationId xmlns:p14="http://schemas.microsoft.com/office/powerpoint/2010/main" val="126306821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M11766309_Event Plan Wisp Design_SL_V1.pptx" id="{BF5614A6-2C68-45C5-808B-A03847169876}" vid="{EF7DD8D8-94B0-4706-A3A0-4A5CFF60D7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791FE0-E525-44F5-B24B-E8E5757CF5F2}">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16c05727-aa75-4e4a-9b5f-8a80a1165891"/>
    <ds:schemaRef ds:uri="http://schemas.microsoft.com/office/infopath/2007/PartnerControls"/>
    <ds:schemaRef ds:uri="http://purl.org/dc/dcmitype/"/>
    <ds:schemaRef ds:uri="71af3243-3dd4-4a8d-8c0d-dd76da1f02a5"/>
    <ds:schemaRef ds:uri="http://www.w3.org/XML/1998/namespace"/>
  </ds:schemaRefs>
</ds:datastoreItem>
</file>

<file path=customXml/itemProps2.xml><?xml version="1.0" encoding="utf-8"?>
<ds:datastoreItem xmlns:ds="http://schemas.openxmlformats.org/officeDocument/2006/customXml" ds:itemID="{5A432D6E-6060-4177-BFA8-C98B20AA20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6428C60-BADF-461E-ACB1-6AC412BA55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Event plan Wisp design</Template>
  <TotalTime>0</TotalTime>
  <Words>973</Words>
  <Application>Microsoft Office PowerPoint</Application>
  <PresentationFormat>Widescreen</PresentationFormat>
  <Paragraphs>220</Paragraphs>
  <Slides>23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Cambria</vt:lpstr>
      <vt:lpstr>Cambria Math</vt:lpstr>
      <vt:lpstr>Century Gothic</vt:lpstr>
      <vt:lpstr>Lato</vt:lpstr>
      <vt:lpstr>Times New Roman</vt:lpstr>
      <vt:lpstr>Wingdings 3</vt:lpstr>
      <vt:lpstr>Wisp</vt:lpstr>
      <vt:lpstr>Design Analysis</vt:lpstr>
      <vt:lpstr>Content </vt:lpstr>
      <vt:lpstr>General Introduction</vt:lpstr>
      <vt:lpstr>Scope of the project</vt:lpstr>
      <vt:lpstr> </vt:lpstr>
      <vt:lpstr>Factor affect the selection of foundation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Checked for stability </vt:lpstr>
      <vt:lpstr>PowerPoint Presentation</vt:lpstr>
      <vt:lpstr>PowerPoint Presentation</vt:lpstr>
      <vt:lpstr>PowerPoint Presentation</vt:lpstr>
      <vt:lpstr>PowerPoint Presentation</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2019-05-18T19:51:29Z</dcterms:created>
  <dcterms:modified xsi:type="dcterms:W3CDTF">2019-05-19T19:35:51Z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